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sldIdLst>
    <p:sldId id="256" r:id="rId2"/>
    <p:sldId id="257" r:id="rId3"/>
    <p:sldId id="376" r:id="rId4"/>
    <p:sldId id="377" r:id="rId5"/>
    <p:sldId id="378" r:id="rId6"/>
    <p:sldId id="379" r:id="rId7"/>
    <p:sldId id="380" r:id="rId8"/>
    <p:sldId id="381" r:id="rId9"/>
    <p:sldId id="382" r:id="rId10"/>
    <p:sldId id="383"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2" r:id="rId25"/>
    <p:sldId id="273" r:id="rId26"/>
    <p:sldId id="274" r:id="rId27"/>
    <p:sldId id="275" r:id="rId28"/>
    <p:sldId id="276" r:id="rId29"/>
    <p:sldId id="277" r:id="rId30"/>
    <p:sldId id="278" r:id="rId31"/>
    <p:sldId id="279"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280" r:id="rId47"/>
    <p:sldId id="281" r:id="rId48"/>
    <p:sldId id="282" r:id="rId49"/>
    <p:sldId id="284" r:id="rId50"/>
    <p:sldId id="285" r:id="rId51"/>
    <p:sldId id="286" r:id="rId52"/>
    <p:sldId id="287" r:id="rId53"/>
    <p:sldId id="288" r:id="rId54"/>
    <p:sldId id="289" r:id="rId55"/>
    <p:sldId id="290" r:id="rId56"/>
    <p:sldId id="292" r:id="rId57"/>
    <p:sldId id="291"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15" r:id="rId81"/>
    <p:sldId id="316" r:id="rId82"/>
    <p:sldId id="317" r:id="rId83"/>
    <p:sldId id="318" r:id="rId84"/>
    <p:sldId id="319" r:id="rId85"/>
    <p:sldId id="320" r:id="rId86"/>
    <p:sldId id="321" r:id="rId87"/>
    <p:sldId id="322" r:id="rId88"/>
    <p:sldId id="323" r:id="rId89"/>
    <p:sldId id="324" r:id="rId90"/>
    <p:sldId id="325" r:id="rId91"/>
    <p:sldId id="326" r:id="rId92"/>
    <p:sldId id="327" r:id="rId93"/>
    <p:sldId id="328" r:id="rId94"/>
    <p:sldId id="329" r:id="rId95"/>
    <p:sldId id="330" r:id="rId96"/>
    <p:sldId id="415" r:id="rId97"/>
    <p:sldId id="331" r:id="rId98"/>
    <p:sldId id="416" r:id="rId99"/>
    <p:sldId id="417" r:id="rId100"/>
    <p:sldId id="418" r:id="rId101"/>
    <p:sldId id="419" r:id="rId102"/>
    <p:sldId id="420" r:id="rId103"/>
    <p:sldId id="421" r:id="rId104"/>
    <p:sldId id="422" r:id="rId105"/>
    <p:sldId id="423" r:id="rId106"/>
    <p:sldId id="424" r:id="rId107"/>
    <p:sldId id="425" r:id="rId108"/>
    <p:sldId id="332" r:id="rId109"/>
    <p:sldId id="333" r:id="rId110"/>
    <p:sldId id="334" r:id="rId111"/>
    <p:sldId id="335" r:id="rId112"/>
    <p:sldId id="336" r:id="rId113"/>
    <p:sldId id="337" r:id="rId114"/>
    <p:sldId id="338" r:id="rId115"/>
    <p:sldId id="339" r:id="rId116"/>
    <p:sldId id="340" r:id="rId117"/>
    <p:sldId id="341" r:id="rId118"/>
    <p:sldId id="342" r:id="rId119"/>
    <p:sldId id="343" r:id="rId120"/>
    <p:sldId id="344" r:id="rId121"/>
    <p:sldId id="345" r:id="rId122"/>
    <p:sldId id="346" r:id="rId123"/>
    <p:sldId id="347" r:id="rId124"/>
    <p:sldId id="348" r:id="rId125"/>
    <p:sldId id="349" r:id="rId126"/>
    <p:sldId id="350" r:id="rId127"/>
    <p:sldId id="351" r:id="rId128"/>
    <p:sldId id="398" r:id="rId129"/>
    <p:sldId id="399" r:id="rId130"/>
    <p:sldId id="400" r:id="rId131"/>
    <p:sldId id="401" r:id="rId132"/>
    <p:sldId id="402" r:id="rId133"/>
    <p:sldId id="403" r:id="rId134"/>
    <p:sldId id="404" r:id="rId135"/>
    <p:sldId id="405" r:id="rId136"/>
    <p:sldId id="406" r:id="rId137"/>
    <p:sldId id="407" r:id="rId138"/>
    <p:sldId id="408" r:id="rId139"/>
    <p:sldId id="409" r:id="rId140"/>
    <p:sldId id="410" r:id="rId141"/>
    <p:sldId id="352" r:id="rId142"/>
    <p:sldId id="353" r:id="rId143"/>
    <p:sldId id="354" r:id="rId144"/>
    <p:sldId id="355" r:id="rId145"/>
    <p:sldId id="356" r:id="rId146"/>
    <p:sldId id="357" r:id="rId147"/>
    <p:sldId id="360" r:id="rId148"/>
    <p:sldId id="358" r:id="rId149"/>
    <p:sldId id="359" r:id="rId150"/>
    <p:sldId id="361" r:id="rId151"/>
    <p:sldId id="362" r:id="rId152"/>
    <p:sldId id="363" r:id="rId153"/>
    <p:sldId id="364" r:id="rId154"/>
    <p:sldId id="365" r:id="rId155"/>
    <p:sldId id="411" r:id="rId156"/>
    <p:sldId id="412" r:id="rId157"/>
    <p:sldId id="413" r:id="rId158"/>
    <p:sldId id="414" r:id="rId159"/>
    <p:sldId id="366" r:id="rId160"/>
    <p:sldId id="367" r:id="rId161"/>
    <p:sldId id="368" r:id="rId162"/>
    <p:sldId id="369" r:id="rId163"/>
    <p:sldId id="370" r:id="rId164"/>
    <p:sldId id="426" r:id="rId165"/>
    <p:sldId id="371" r:id="rId166"/>
    <p:sldId id="372" r:id="rId167"/>
    <p:sldId id="373" r:id="rId168"/>
    <p:sldId id="374" r:id="rId169"/>
    <p:sldId id="375" r:id="rId1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1" autoAdjust="0"/>
    <p:restoredTop sz="94660"/>
  </p:normalViewPr>
  <p:slideViewPr>
    <p:cSldViewPr snapToGrid="0">
      <p:cViewPr varScale="1">
        <p:scale>
          <a:sx n="145" d="100"/>
          <a:sy n="145" d="100"/>
        </p:scale>
        <p:origin x="802" y="96"/>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325773" y="6117336"/>
            <a:ext cx="857473" cy="365125"/>
          </a:xfrm>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D57F1E4F-1CFF-5643-939E-217C01CDF565}" type="slidenum">
              <a:rPr lang="en-US" smtClean="0"/>
              <a:pPr/>
              <a:t>‹Nº›</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273216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4543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73133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01317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260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7789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1406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3768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6263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B004C1-017A-400E-B86B-3FB21B835A40}" type="datetimeFigureOut">
              <a:rPr lang="es-EC" smtClean="0"/>
              <a:t>20/12/2015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F6BCE71-FCA8-41D8-AE97-E6E1AF44BAB7}" type="slidenum">
              <a:rPr lang="es-EC" smtClean="0"/>
              <a:t>‹Nº›</a:t>
            </a:fld>
            <a:endParaRPr lang="es-EC"/>
          </a:p>
        </p:txBody>
      </p:sp>
    </p:spTree>
    <p:extLst>
      <p:ext uri="{BB962C8B-B14F-4D97-AF65-F5344CB8AC3E}">
        <p14:creationId xmlns:p14="http://schemas.microsoft.com/office/powerpoint/2010/main" val="391557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5944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3761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7274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19421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29697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82281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08459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20-Dec-15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4557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20-Dec-15</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1215026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80.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88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960.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970.png"/><Relationship Id="rId1" Type="http://schemas.openxmlformats.org/officeDocument/2006/relationships/slideLayout" Target="../slideLayouts/slideLayout6.xml"/><Relationship Id="rId4" Type="http://schemas.openxmlformats.org/officeDocument/2006/relationships/image" Target="../media/image990.png"/></Relationships>
</file>

<file path=ppt/slides/_rels/slide118.xml.rels><?xml version="1.0" encoding="UTF-8" standalone="yes"?>
<Relationships xmlns="http://schemas.openxmlformats.org/package/2006/relationships"><Relationship Id="rId2" Type="http://schemas.openxmlformats.org/officeDocument/2006/relationships/image" Target="../media/image1000.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20.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0.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050.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0.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08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0.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10.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0.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5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8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9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1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2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40.png"/><Relationship Id="rId1" Type="http://schemas.openxmlformats.org/officeDocument/2006/relationships/slideLayout" Target="../slideLayouts/slideLayout2.xml"/><Relationship Id="rId4" Type="http://schemas.openxmlformats.org/officeDocument/2006/relationships/image" Target="../media/image1260.png"/></Relationships>
</file>

<file path=ppt/slides/_rels/slide138.xml.rels><?xml version="1.0" encoding="UTF-8" standalone="yes"?>
<Relationships xmlns="http://schemas.openxmlformats.org/package/2006/relationships"><Relationship Id="rId2" Type="http://schemas.openxmlformats.org/officeDocument/2006/relationships/image" Target="../media/image127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60.xml.rels><?xml version="1.0" encoding="UTF-8" standalone="yes"?>
<Relationships xmlns="http://schemas.openxmlformats.org/package/2006/relationships"><Relationship Id="rId2" Type="http://schemas.openxmlformats.org/officeDocument/2006/relationships/image" Target="../media/image125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80.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52812" y="2039871"/>
            <a:ext cx="7575383" cy="1363914"/>
          </a:xfrm>
        </p:spPr>
        <p:txBody>
          <a:bodyPr>
            <a:normAutofit fontScale="90000"/>
          </a:bodyPr>
          <a:lstStyle/>
          <a:p>
            <a:pPr algn="ctr"/>
            <a:r>
              <a:rPr lang="es-ES" dirty="0" smtClean="0"/>
              <a:t>UNIVERSIDAD DE LAS FUERZAS ARMADAS - ESPE</a:t>
            </a:r>
            <a:endParaRPr lang="es-ES" dirty="0"/>
          </a:p>
        </p:txBody>
      </p:sp>
      <p:sp>
        <p:nvSpPr>
          <p:cNvPr id="3" name="Subtítulo 2"/>
          <p:cNvSpPr>
            <a:spLocks noGrp="1"/>
          </p:cNvSpPr>
          <p:nvPr>
            <p:ph type="subTitle" idx="1"/>
          </p:nvPr>
        </p:nvSpPr>
        <p:spPr>
          <a:xfrm>
            <a:off x="3386533" y="3854449"/>
            <a:ext cx="5240734" cy="1564274"/>
          </a:xfrm>
        </p:spPr>
        <p:txBody>
          <a:bodyPr>
            <a:noAutofit/>
          </a:bodyPr>
          <a:lstStyle/>
          <a:p>
            <a:pPr algn="l"/>
            <a:r>
              <a:rPr lang="es-ES" sz="2000" dirty="0"/>
              <a:t>EXPOSICIÓN DEL PROYECTO INVESTIGATIVO DE TITULACIÓN POR:</a:t>
            </a:r>
            <a:endParaRPr lang="en-US" sz="2000" dirty="0"/>
          </a:p>
          <a:p>
            <a:pPr marL="600075" lvl="1" indent="-257175" algn="l">
              <a:buFont typeface="Arial" panose="020B0604020202020204" pitchFamily="34" charset="0"/>
              <a:buChar char="•"/>
            </a:pPr>
            <a:r>
              <a:rPr lang="en-US" dirty="0"/>
              <a:t>Andrés Marcelo Pozo Arturo</a:t>
            </a:r>
          </a:p>
          <a:p>
            <a:pPr marL="600075" lvl="1" indent="-257175" algn="l">
              <a:buFont typeface="Arial" panose="020B0604020202020204" pitchFamily="34" charset="0"/>
              <a:buChar char="•"/>
            </a:pPr>
            <a:r>
              <a:rPr lang="es-ES" dirty="0"/>
              <a:t>Iván</a:t>
            </a:r>
            <a:r>
              <a:rPr lang="en-US" dirty="0"/>
              <a:t> </a:t>
            </a:r>
            <a:r>
              <a:rPr lang="es-ES" dirty="0"/>
              <a:t>Sebastián</a:t>
            </a:r>
            <a:r>
              <a:rPr lang="en-US" dirty="0"/>
              <a:t> Valencia Pérez</a:t>
            </a:r>
            <a:endParaRPr lang="es-ES" dirty="0"/>
          </a:p>
        </p:txBody>
      </p:sp>
      <p:pic>
        <p:nvPicPr>
          <p:cNvPr id="4" name="Picture 215041"/>
          <p:cNvPicPr/>
          <p:nvPr/>
        </p:nvPicPr>
        <p:blipFill>
          <a:blip r:embed="rId2">
            <a:extLst>
              <a:ext uri="{28A0092B-C50C-407E-A947-70E740481C1C}">
                <a14:useLocalDpi xmlns:a14="http://schemas.microsoft.com/office/drawing/2010/main" val="0"/>
              </a:ext>
            </a:extLst>
          </a:blip>
          <a:srcRect/>
          <a:stretch>
            <a:fillRect/>
          </a:stretch>
        </p:blipFill>
        <p:spPr bwMode="auto">
          <a:xfrm>
            <a:off x="3433011" y="488313"/>
            <a:ext cx="3614987" cy="1100894"/>
          </a:xfrm>
          <a:prstGeom prst="rect">
            <a:avLst/>
          </a:prstGeom>
          <a:noFill/>
          <a:ln>
            <a:noFill/>
          </a:ln>
        </p:spPr>
      </p:pic>
    </p:spTree>
    <p:extLst>
      <p:ext uri="{BB962C8B-B14F-4D97-AF65-F5344CB8AC3E}">
        <p14:creationId xmlns:p14="http://schemas.microsoft.com/office/powerpoint/2010/main" val="3983942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857251"/>
            <a:ext cx="7514035" cy="1314449"/>
          </a:xfrm>
        </p:spPr>
        <p:txBody>
          <a:bodyPr/>
          <a:lstStyle/>
          <a:p>
            <a:r>
              <a:rPr lang="es-EC" dirty="0" smtClean="0"/>
              <a:t>AUTO TANQUE</a:t>
            </a:r>
            <a:endParaRPr lang="es-EC" dirty="0"/>
          </a:p>
        </p:txBody>
      </p:sp>
      <p:sp>
        <p:nvSpPr>
          <p:cNvPr id="3" name="Content Placeholder 2"/>
          <p:cNvSpPr>
            <a:spLocks noGrp="1"/>
          </p:cNvSpPr>
          <p:nvPr>
            <p:ph idx="1"/>
          </p:nvPr>
        </p:nvSpPr>
        <p:spPr>
          <a:xfrm>
            <a:off x="1113233" y="2171700"/>
            <a:ext cx="7514035" cy="3829051"/>
          </a:xfrm>
        </p:spPr>
        <p:txBody>
          <a:bodyPr>
            <a:normAutofit fontScale="92500"/>
          </a:bodyPr>
          <a:lstStyle/>
          <a:p>
            <a:pPr algn="just"/>
            <a:r>
              <a:rPr lang="es-ES_tradnl" dirty="0" smtClean="0"/>
              <a:t>Un </a:t>
            </a:r>
            <a:r>
              <a:rPr lang="es-ES_tradnl" dirty="0"/>
              <a:t>auto tanque es un depósito especial dedicado al transporte de líquidos,  normalmente tienen una sección cilíndrico o elipsoidal, con casquetes o fondos abombados en sus extremos, provisto de válvulas, conducciones y dispositivos de carga y descarga.</a:t>
            </a:r>
            <a:endParaRPr lang="es-EC" dirty="0"/>
          </a:p>
          <a:p>
            <a:pPr algn="just"/>
            <a:r>
              <a:rPr lang="es-ES_tradnl" dirty="0"/>
              <a:t>Los productos se transportan en estado líquido ya que los fluidos tienen un menor volumen en estado líquido que en gaseoso, pudiendo transportar una mayor cantidad de este.</a:t>
            </a:r>
            <a:endParaRPr lang="es-EC" dirty="0"/>
          </a:p>
          <a:p>
            <a:pPr algn="just"/>
            <a:r>
              <a:rPr lang="es-ES_tradnl" dirty="0"/>
              <a:t>Los productos que más se transportan son: agua, gasolina, queroseno, GLP, entre otros productos químicos.</a:t>
            </a:r>
            <a:endParaRPr lang="es-EC" dirty="0"/>
          </a:p>
          <a:p>
            <a:endParaRPr lang="es-EC" dirty="0"/>
          </a:p>
        </p:txBody>
      </p:sp>
    </p:spTree>
    <p:extLst>
      <p:ext uri="{BB962C8B-B14F-4D97-AF65-F5344CB8AC3E}">
        <p14:creationId xmlns:p14="http://schemas.microsoft.com/office/powerpoint/2010/main" val="26467677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Método</a:t>
                </a:r>
                <a:r>
                  <a:rPr lang="en-US" sz="2000" b="1" dirty="0" smtClean="0"/>
                  <a:t> de </a:t>
                </a:r>
                <a:r>
                  <a:rPr lang="en-US" sz="2000" b="1" dirty="0" err="1" smtClean="0"/>
                  <a:t>los</a:t>
                </a:r>
                <a:r>
                  <a:rPr lang="en-US" sz="2000" b="1" dirty="0" smtClean="0"/>
                  <a:t> </a:t>
                </a:r>
                <a:r>
                  <a:rPr lang="en-US" sz="2000" b="1" dirty="0" err="1" smtClean="0"/>
                  <a:t>tres</a:t>
                </a:r>
                <a:r>
                  <a:rPr lang="en-US" sz="2000" b="1" dirty="0" smtClean="0"/>
                  <a:t> </a:t>
                </a:r>
                <a:r>
                  <a:rPr lang="en-US" sz="2000" b="1" dirty="0" err="1" smtClean="0"/>
                  <a:t>Momentos</a:t>
                </a:r>
                <a:endParaRPr lang="es-ES_tradnl" sz="2000" b="1" i="1" dirty="0" smtClean="0">
                  <a:latin typeface="Cambria Math" panose="02040503050406030204" pitchFamily="18" charset="0"/>
                </a:endParaRPr>
              </a:p>
              <a:p>
                <a:pPr marL="0" indent="0" algn="r">
                  <a:buNone/>
                </a:pPr>
                <a:endParaRPr lang="es-ES" sz="2000" dirty="0"/>
              </a:p>
              <a:p>
                <a:pPr marL="0" indent="0" algn="ctr">
                  <a:buNone/>
                </a:pPr>
                <a14:m>
                  <m:oMathPara xmlns:m="http://schemas.openxmlformats.org/officeDocument/2006/math">
                    <m:oMathParaPr>
                      <m:jc m:val="right"/>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𝑽</m:t>
                          </m:r>
                        </m:e>
                        <m:sub>
                          <m:r>
                            <a:rPr lang="es-ES_tradnl" sz="2000" b="1" i="1">
                              <a:latin typeface="Cambria Math" panose="02040503050406030204" pitchFamily="18" charset="0"/>
                            </a:rPr>
                            <m:t>𝟏</m:t>
                          </m:r>
                        </m:sub>
                      </m:sSub>
                      <m:r>
                        <a:rPr lang="es-ES_tradnl" sz="2000" b="1" i="1">
                          <a:latin typeface="Cambria Math" panose="02040503050406030204" pitchFamily="18" charset="0"/>
                        </a:rPr>
                        <m:t>=−</m:t>
                      </m:r>
                      <m:r>
                        <a:rPr lang="es-ES_tradnl" sz="2000" b="1" i="1">
                          <a:latin typeface="Cambria Math" panose="02040503050406030204" pitchFamily="18" charset="0"/>
                        </a:rPr>
                        <m:t>𝑾</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𝑳</m:t>
                          </m:r>
                        </m:e>
                        <m:sub>
                          <m:r>
                            <a:rPr lang="es-ES_tradnl" sz="2000" b="1" i="1">
                              <a:latin typeface="Cambria Math" panose="02040503050406030204" pitchFamily="18" charset="0"/>
                            </a:rPr>
                            <m:t>𝟏</m:t>
                          </m:r>
                        </m:sub>
                      </m:sSub>
                      <m:r>
                        <a:rPr lang="es-ES_tradnl" sz="2000" i="1">
                          <a:latin typeface="Cambria Math" panose="02040503050406030204" pitchFamily="18" charset="0"/>
                        </a:rPr>
                        <m:t>=−20768.13∙1</m:t>
                      </m:r>
                      <m:r>
                        <a:rPr lang="es-ES_tradnl" sz="2000" b="1" i="1">
                          <a:latin typeface="Cambria Math" panose="02040503050406030204" pitchFamily="18" charset="0"/>
                        </a:rPr>
                        <m:t>=−</m:t>
                      </m:r>
                      <m:r>
                        <a:rPr lang="es-ES_tradnl" sz="2000" b="1" i="1">
                          <a:latin typeface="Cambria Math" panose="02040503050406030204" pitchFamily="18" charset="0"/>
                        </a:rPr>
                        <m:t>𝟐𝟎𝟕𝟔𝟖</m:t>
                      </m:r>
                      <m:r>
                        <a:rPr lang="es-ES_tradnl" sz="2000" b="1" i="1">
                          <a:latin typeface="Cambria Math" panose="02040503050406030204" pitchFamily="18" charset="0"/>
                        </a:rPr>
                        <m:t>.</m:t>
                      </m:r>
                      <m:r>
                        <a:rPr lang="es-ES_tradnl" sz="2000" b="1" i="1">
                          <a:latin typeface="Cambria Math" panose="02040503050406030204" pitchFamily="18" charset="0"/>
                        </a:rPr>
                        <m:t>𝟏𝟑</m:t>
                      </m:r>
                      <m:r>
                        <a:rPr lang="es-ES_tradnl" sz="2000" b="1" i="1">
                          <a:latin typeface="Cambria Math" panose="02040503050406030204" pitchFamily="18" charset="0"/>
                        </a:rPr>
                        <m:t> </m:t>
                      </m:r>
                      <m:r>
                        <a:rPr lang="es-ES_tradnl" sz="2000" b="1" i="1">
                          <a:latin typeface="Cambria Math" panose="02040503050406030204" pitchFamily="18" charset="0"/>
                        </a:rPr>
                        <m:t>𝑵</m:t>
                      </m:r>
                    </m:oMath>
                  </m:oMathPara>
                </a14:m>
                <a:endParaRPr lang="es-ES" sz="2000" dirty="0"/>
              </a:p>
              <a:p>
                <a:pPr marL="0" indent="0" algn="ctr">
                  <a:buNone/>
                </a:pPr>
                <a14:m>
                  <m:oMathPara xmlns:m="http://schemas.openxmlformats.org/officeDocument/2006/math">
                    <m:oMathParaPr>
                      <m:jc m:val="right"/>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𝑴</m:t>
                          </m:r>
                        </m:e>
                        <m:sub>
                          <m:r>
                            <a:rPr lang="es-ES_tradnl" sz="2000" b="1" i="1">
                              <a:latin typeface="Cambria Math" panose="02040503050406030204" pitchFamily="18" charset="0"/>
                            </a:rPr>
                            <m:t>𝟏</m:t>
                          </m:r>
                        </m:sub>
                      </m:sSub>
                      <m:r>
                        <a:rPr lang="es-ES_tradnl" sz="2000" b="1" i="1">
                          <a:latin typeface="Cambria Math" panose="02040503050406030204" pitchFamily="18" charset="0"/>
                        </a:rPr>
                        <m:t>=−</m:t>
                      </m:r>
                      <m:r>
                        <a:rPr lang="es-ES_tradnl" sz="2000" b="1" i="1">
                          <a:latin typeface="Cambria Math" panose="02040503050406030204" pitchFamily="18" charset="0"/>
                        </a:rPr>
                        <m:t>𝑾</m:t>
                      </m:r>
                      <m:r>
                        <a:rPr lang="es-ES_tradnl" sz="2000" b="1" i="1">
                          <a:latin typeface="Cambria Math" panose="02040503050406030204" pitchFamily="18" charset="0"/>
                        </a:rPr>
                        <m:t>∙</m:t>
                      </m:r>
                      <m:f>
                        <m:fPr>
                          <m:ctrlPr>
                            <a:rPr lang="es-ES" sz="2000" b="1" i="1">
                              <a:latin typeface="Cambria Math" panose="02040503050406030204" pitchFamily="18" charset="0"/>
                            </a:rPr>
                          </m:ctrlPr>
                        </m:fPr>
                        <m:num>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𝑳</m:t>
                                  </m:r>
                                </m:e>
                                <m:sub>
                                  <m:r>
                                    <a:rPr lang="es-ES_tradnl" sz="2000" b="1" i="1">
                                      <a:latin typeface="Cambria Math" panose="02040503050406030204" pitchFamily="18" charset="0"/>
                                    </a:rPr>
                                    <m:t>𝟏</m:t>
                                  </m:r>
                                </m:sub>
                              </m:sSub>
                            </m:e>
                            <m:sup>
                              <m:r>
                                <a:rPr lang="es-ES_tradnl" sz="2000" b="1" i="1">
                                  <a:latin typeface="Cambria Math" panose="02040503050406030204" pitchFamily="18" charset="0"/>
                                </a:rPr>
                                <m:t>𝟐</m:t>
                              </m:r>
                            </m:sup>
                          </m:sSup>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r>
                        <a:rPr lang="es-ES_tradnl" sz="2000" i="1">
                          <a:latin typeface="Cambria Math" panose="02040503050406030204" pitchFamily="18" charset="0"/>
                        </a:rPr>
                        <m:t>−20768.13∙</m:t>
                      </m:r>
                      <m:f>
                        <m:fPr>
                          <m:ctrlPr>
                            <a:rPr lang="es-ES" sz="2000" i="1">
                              <a:latin typeface="Cambria Math" panose="02040503050406030204" pitchFamily="18" charset="0"/>
                            </a:rPr>
                          </m:ctrlPr>
                        </m:fPr>
                        <m:num>
                          <m:sSup>
                            <m:sSupPr>
                              <m:ctrlPr>
                                <a:rPr lang="es-ES" sz="2000" i="1">
                                  <a:latin typeface="Cambria Math" panose="02040503050406030204" pitchFamily="18" charset="0"/>
                                </a:rPr>
                              </m:ctrlPr>
                            </m:sSupPr>
                            <m:e>
                              <m:r>
                                <a:rPr lang="es-ES_tradnl" sz="2000" i="1">
                                  <a:latin typeface="Cambria Math" panose="02040503050406030204" pitchFamily="18" charset="0"/>
                                </a:rPr>
                                <m:t>1</m:t>
                              </m:r>
                            </m:e>
                            <m:sup>
                              <m:r>
                                <a:rPr lang="es-ES_tradnl" sz="2000" i="1">
                                  <a:latin typeface="Cambria Math" panose="02040503050406030204" pitchFamily="18" charset="0"/>
                                </a:rPr>
                                <m:t>2</m:t>
                              </m:r>
                            </m:sup>
                          </m:sSup>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𝟏𝟎𝟐𝟖𝟒</m:t>
                      </m:r>
                      <m:r>
                        <a:rPr lang="es-ES_tradnl" sz="2000" b="1" i="1">
                          <a:latin typeface="Cambria Math" panose="02040503050406030204" pitchFamily="18" charset="0"/>
                        </a:rPr>
                        <m:t>.</m:t>
                      </m:r>
                      <m:r>
                        <a:rPr lang="es-ES_tradnl" sz="2000" b="1" i="1">
                          <a:latin typeface="Cambria Math" panose="02040503050406030204" pitchFamily="18" charset="0"/>
                        </a:rPr>
                        <m:t>𝟎𝟔𝟓</m:t>
                      </m:r>
                      <m:r>
                        <a:rPr lang="es-ES_tradnl" sz="2000" b="1" i="1">
                          <a:latin typeface="Cambria Math" panose="02040503050406030204" pitchFamily="18" charset="0"/>
                        </a:rPr>
                        <m:t> </m:t>
                      </m:r>
                      <m:r>
                        <a:rPr lang="es-ES_tradnl" sz="2000" b="1" i="1">
                          <a:latin typeface="Cambria Math" panose="02040503050406030204" pitchFamily="18" charset="0"/>
                        </a:rPr>
                        <m:t>𝑵</m:t>
                      </m:r>
                      <m:r>
                        <a:rPr lang="es-ES_tradnl" sz="2000" b="1" i="1">
                          <a:latin typeface="Cambria Math" panose="02040503050406030204" pitchFamily="18" charset="0"/>
                        </a:rPr>
                        <m:t>∙</m:t>
                      </m:r>
                      <m:r>
                        <a:rPr lang="es-ES_tradnl" sz="2000" b="1" i="1">
                          <a:latin typeface="Cambria Math" panose="02040503050406030204" pitchFamily="18" charset="0"/>
                        </a:rPr>
                        <m:t>𝒎</m:t>
                      </m:r>
                    </m:oMath>
                  </m:oMathPara>
                </a14:m>
                <a:endParaRPr lang="es-ES" sz="2000" dirty="0"/>
              </a:p>
              <a:p>
                <a:pPr marL="0" indent="0" algn="r">
                  <a:buNone/>
                </a:pPr>
                <a:endParaRPr lang="es-ES" sz="2000" dirty="0" smtClean="0"/>
              </a:p>
              <a:p>
                <a:pPr marL="0" indent="0" algn="r">
                  <a:buNone/>
                </a:pPr>
                <a:endParaRPr lang="es-ES" sz="2000" dirty="0" smtClean="0"/>
              </a:p>
              <a:p>
                <a:pPr marL="0" indent="0" algn="r">
                  <a:buNone/>
                </a:pPr>
                <a:endParaRPr lang="es-ES" sz="2000" dirty="0"/>
              </a:p>
              <a:p>
                <a:pPr marL="0" indent="0" algn="r">
                  <a:buNone/>
                </a:pPr>
                <a:endParaRPr lang="es-ES" sz="2000" dirty="0" smtClean="0"/>
              </a:p>
              <a:p>
                <a:pPr marL="0" indent="0" algn="r">
                  <a:buNone/>
                </a:pPr>
                <a14:m>
                  <m:oMathPara xmlns:m="http://schemas.openxmlformats.org/officeDocument/2006/math">
                    <m:oMathParaPr>
                      <m:jc m:val="right"/>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𝑽</m:t>
                          </m:r>
                        </m:e>
                        <m:sub>
                          <m:r>
                            <a:rPr lang="es-ES_tradnl" sz="2000" b="1" i="1">
                              <a:latin typeface="Cambria Math" panose="02040503050406030204" pitchFamily="18" charset="0"/>
                            </a:rPr>
                            <m:t>𝟓</m:t>
                          </m:r>
                        </m:sub>
                      </m:sSub>
                      <m:r>
                        <a:rPr lang="es-ES_tradnl" sz="2000" b="1" i="1">
                          <a:latin typeface="Cambria Math" panose="02040503050406030204" pitchFamily="18" charset="0"/>
                        </a:rPr>
                        <m:t>=−</m:t>
                      </m:r>
                      <m:r>
                        <a:rPr lang="es-ES_tradnl" sz="2000" b="1" i="1">
                          <a:latin typeface="Cambria Math" panose="02040503050406030204" pitchFamily="18" charset="0"/>
                        </a:rPr>
                        <m:t>𝑾</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𝑳</m:t>
                          </m:r>
                        </m:e>
                        <m:sub>
                          <m:r>
                            <a:rPr lang="es-ES_tradnl" sz="2000" b="1" i="1">
                              <a:latin typeface="Cambria Math" panose="02040503050406030204" pitchFamily="18" charset="0"/>
                            </a:rPr>
                            <m:t>𝟔</m:t>
                          </m:r>
                        </m:sub>
                      </m:sSub>
                      <m:r>
                        <a:rPr lang="es-ES_tradnl" sz="2000" i="1">
                          <a:latin typeface="Cambria Math" panose="02040503050406030204" pitchFamily="18" charset="0"/>
                        </a:rPr>
                        <m:t>=−20768.13∙2.4</m:t>
                      </m:r>
                      <m:r>
                        <a:rPr lang="es-ES_tradnl" sz="2000" b="1" i="1">
                          <a:latin typeface="Cambria Math" panose="02040503050406030204" pitchFamily="18" charset="0"/>
                        </a:rPr>
                        <m:t>=−</m:t>
                      </m:r>
                      <m:r>
                        <a:rPr lang="es-ES_tradnl" sz="2000" b="1" i="1">
                          <a:latin typeface="Cambria Math" panose="02040503050406030204" pitchFamily="18" charset="0"/>
                        </a:rPr>
                        <m:t>𝟒𝟗𝟖𝟒𝟑</m:t>
                      </m:r>
                      <m:r>
                        <a:rPr lang="es-ES_tradnl" sz="2000" b="1" i="1">
                          <a:latin typeface="Cambria Math" panose="02040503050406030204" pitchFamily="18" charset="0"/>
                        </a:rPr>
                        <m:t>.</m:t>
                      </m:r>
                      <m:r>
                        <a:rPr lang="es-ES_tradnl" sz="2000" b="1" i="1">
                          <a:latin typeface="Cambria Math" panose="02040503050406030204" pitchFamily="18" charset="0"/>
                        </a:rPr>
                        <m:t>𝟓𝟏</m:t>
                      </m:r>
                      <m:r>
                        <a:rPr lang="es-ES_tradnl" sz="2000" b="1" i="1">
                          <a:latin typeface="Cambria Math" panose="02040503050406030204" pitchFamily="18" charset="0"/>
                        </a:rPr>
                        <m:t> </m:t>
                      </m:r>
                      <m:r>
                        <a:rPr lang="es-ES_tradnl" sz="2000" b="1" i="1">
                          <a:latin typeface="Cambria Math" panose="02040503050406030204" pitchFamily="18" charset="0"/>
                        </a:rPr>
                        <m:t>𝑵</m:t>
                      </m:r>
                    </m:oMath>
                  </m:oMathPara>
                </a14:m>
                <a:endParaRPr lang="es-ES" sz="2000" dirty="0"/>
              </a:p>
              <a:p>
                <a:pPr marL="0" indent="0" algn="r">
                  <a:buNone/>
                </a:pPr>
                <a14:m>
                  <m:oMathPara xmlns:m="http://schemas.openxmlformats.org/officeDocument/2006/math">
                    <m:oMathParaPr>
                      <m:jc m:val="right"/>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𝑴</m:t>
                          </m:r>
                        </m:e>
                        <m:sub>
                          <m:r>
                            <a:rPr lang="es-ES_tradnl" sz="2000" b="1" i="1">
                              <a:latin typeface="Cambria Math" panose="02040503050406030204" pitchFamily="18" charset="0"/>
                            </a:rPr>
                            <m:t>𝟓</m:t>
                          </m:r>
                        </m:sub>
                      </m:sSub>
                      <m:r>
                        <a:rPr lang="es-ES_tradnl" sz="2000" b="1" i="1">
                          <a:latin typeface="Cambria Math" panose="02040503050406030204" pitchFamily="18" charset="0"/>
                        </a:rPr>
                        <m:t>=−</m:t>
                      </m:r>
                      <m:r>
                        <a:rPr lang="es-ES_tradnl" sz="2000" b="1" i="1">
                          <a:latin typeface="Cambria Math" panose="02040503050406030204" pitchFamily="18" charset="0"/>
                        </a:rPr>
                        <m:t>𝑾</m:t>
                      </m:r>
                      <m:r>
                        <a:rPr lang="es-ES_tradnl" sz="2000" b="1" i="1">
                          <a:latin typeface="Cambria Math" panose="02040503050406030204" pitchFamily="18" charset="0"/>
                        </a:rPr>
                        <m:t>∙</m:t>
                      </m:r>
                      <m:f>
                        <m:fPr>
                          <m:ctrlPr>
                            <a:rPr lang="es-ES" sz="2000" b="1" i="1">
                              <a:latin typeface="Cambria Math" panose="02040503050406030204" pitchFamily="18" charset="0"/>
                            </a:rPr>
                          </m:ctrlPr>
                        </m:fPr>
                        <m:num>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𝑳</m:t>
                                  </m:r>
                                </m:e>
                                <m:sub>
                                  <m:r>
                                    <a:rPr lang="es-ES_tradnl" sz="2000" b="1" i="1">
                                      <a:latin typeface="Cambria Math" panose="02040503050406030204" pitchFamily="18" charset="0"/>
                                    </a:rPr>
                                    <m:t>𝟔</m:t>
                                  </m:r>
                                </m:sub>
                              </m:sSub>
                            </m:e>
                            <m:sup>
                              <m:r>
                                <a:rPr lang="es-ES_tradnl" sz="2000" b="1" i="1">
                                  <a:latin typeface="Cambria Math" panose="02040503050406030204" pitchFamily="18" charset="0"/>
                                </a:rPr>
                                <m:t>𝟐</m:t>
                              </m:r>
                            </m:sup>
                          </m:sSup>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r>
                        <a:rPr lang="es-ES_tradnl" sz="2000" i="1">
                          <a:latin typeface="Cambria Math" panose="02040503050406030204" pitchFamily="18" charset="0"/>
                        </a:rPr>
                        <m:t>−20768.13∙</m:t>
                      </m:r>
                      <m:f>
                        <m:fPr>
                          <m:ctrlPr>
                            <a:rPr lang="es-ES" sz="2000" i="1">
                              <a:latin typeface="Cambria Math" panose="02040503050406030204" pitchFamily="18" charset="0"/>
                            </a:rPr>
                          </m:ctrlPr>
                        </m:fPr>
                        <m:num>
                          <m:sSup>
                            <m:sSupPr>
                              <m:ctrlPr>
                                <a:rPr lang="es-ES" sz="2000" i="1">
                                  <a:latin typeface="Cambria Math" panose="02040503050406030204" pitchFamily="18" charset="0"/>
                                </a:rPr>
                              </m:ctrlPr>
                            </m:sSupPr>
                            <m:e>
                              <m:r>
                                <a:rPr lang="es-ES_tradnl" sz="2000" i="1">
                                  <a:latin typeface="Cambria Math" panose="02040503050406030204" pitchFamily="18" charset="0"/>
                                </a:rPr>
                                <m:t>2.4</m:t>
                              </m:r>
                            </m:e>
                            <m:sup>
                              <m:r>
                                <a:rPr lang="es-ES_tradnl" sz="2000" i="1">
                                  <a:latin typeface="Cambria Math" panose="02040503050406030204" pitchFamily="18" charset="0"/>
                                </a:rPr>
                                <m:t>2</m:t>
                              </m:r>
                            </m:sup>
                          </m:sSup>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𝟓𝟗𝟖𝟏𝟐</m:t>
                      </m:r>
                      <m:r>
                        <a:rPr lang="es-ES_tradnl" sz="2000" b="1" i="1">
                          <a:latin typeface="Cambria Math" panose="02040503050406030204" pitchFamily="18" charset="0"/>
                        </a:rPr>
                        <m:t>.</m:t>
                      </m:r>
                      <m:r>
                        <a:rPr lang="es-ES_tradnl" sz="2000" b="1" i="1">
                          <a:latin typeface="Cambria Math" panose="02040503050406030204" pitchFamily="18" charset="0"/>
                        </a:rPr>
                        <m:t>𝟐𝟏</m:t>
                      </m:r>
                      <m:r>
                        <a:rPr lang="es-ES_tradnl" sz="2000" b="1" i="1">
                          <a:latin typeface="Cambria Math" panose="02040503050406030204" pitchFamily="18" charset="0"/>
                        </a:rPr>
                        <m:t> </m:t>
                      </m:r>
                      <m:r>
                        <a:rPr lang="es-ES_tradnl" sz="2000" b="1" i="1">
                          <a:latin typeface="Cambria Math" panose="02040503050406030204" pitchFamily="18" charset="0"/>
                        </a:rPr>
                        <m:t>𝑵</m:t>
                      </m:r>
                      <m:r>
                        <a:rPr lang="es-ES_tradnl" sz="2000" b="1" i="1">
                          <a:latin typeface="Cambria Math" panose="02040503050406030204" pitchFamily="18" charset="0"/>
                        </a:rPr>
                        <m:t>∙</m:t>
                      </m:r>
                      <m:r>
                        <a:rPr lang="es-ES_tradnl" sz="2000" b="1" i="1">
                          <a:latin typeface="Cambria Math" panose="02040503050406030204" pitchFamily="18" charset="0"/>
                        </a:rPr>
                        <m:t>𝒎</m:t>
                      </m:r>
                    </m:oMath>
                  </m:oMathPara>
                </a14:m>
                <a:endParaRPr lang="es-ES" sz="2000" dirty="0"/>
              </a:p>
              <a:p>
                <a:pPr marL="0" indent="0" algn="just">
                  <a:buNone/>
                </a:pPr>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a:stretch>
              </a:blipFill>
            </p:spPr>
            <p:txBody>
              <a:bodyPr/>
              <a:lstStyle/>
              <a:p>
                <a:r>
                  <a:rPr lang="es-ES">
                    <a:noFill/>
                  </a:rPr>
                  <a:t> </a:t>
                </a:r>
              </a:p>
            </p:txBody>
          </p:sp>
        </mc:Fallback>
      </mc:AlternateContent>
      <p:pic>
        <p:nvPicPr>
          <p:cNvPr id="6" name="Imagen 5"/>
          <p:cNvPicPr/>
          <p:nvPr/>
        </p:nvPicPr>
        <p:blipFill rotWithShape="1">
          <a:blip r:embed="rId3"/>
          <a:srcRect r="74462"/>
          <a:stretch/>
        </p:blipFill>
        <p:spPr bwMode="auto">
          <a:xfrm>
            <a:off x="831619" y="1669127"/>
            <a:ext cx="1440180" cy="1912620"/>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4"/>
          <a:srcRect l="77928"/>
          <a:stretch/>
        </p:blipFill>
        <p:spPr bwMode="auto">
          <a:xfrm>
            <a:off x="653934" y="3875793"/>
            <a:ext cx="1463040" cy="19538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58313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Método</a:t>
                </a:r>
                <a:r>
                  <a:rPr lang="en-US" sz="2000" b="1" dirty="0" smtClean="0"/>
                  <a:t> de </a:t>
                </a:r>
                <a:r>
                  <a:rPr lang="en-US" sz="2000" b="1" dirty="0" err="1" smtClean="0"/>
                  <a:t>los</a:t>
                </a:r>
                <a:r>
                  <a:rPr lang="en-US" sz="2000" b="1" dirty="0" smtClean="0"/>
                  <a:t> </a:t>
                </a:r>
                <a:r>
                  <a:rPr lang="en-US" sz="2000" b="1" dirty="0" err="1" smtClean="0"/>
                  <a:t>tres</a:t>
                </a:r>
                <a:r>
                  <a:rPr lang="en-US" sz="2000" b="1" dirty="0" smtClean="0"/>
                  <a:t> </a:t>
                </a:r>
                <a:r>
                  <a:rPr lang="en-US" sz="2000" b="1" dirty="0" err="1" smtClean="0"/>
                  <a:t>Momentos</a:t>
                </a:r>
                <a:endParaRPr lang="es-ES_tradnl" sz="2000" b="1" i="1" dirty="0" smtClean="0">
                  <a:latin typeface="Cambria Math" panose="02040503050406030204" pitchFamily="18" charset="0"/>
                </a:endParaRPr>
              </a:p>
              <a:p>
                <a:pPr marL="0" indent="0" algn="r">
                  <a:buNone/>
                </a:pPr>
                <a:endParaRPr lang="es-ES" sz="2000" dirty="0"/>
              </a:p>
              <a:p>
                <a:pPr marL="0" indent="0" algn="ctr">
                  <a:buNone/>
                </a:pPr>
                <a14:m>
                  <m:oMathPara xmlns:m="http://schemas.openxmlformats.org/officeDocument/2006/math">
                    <m:oMathParaPr>
                      <m:jc m:val="right"/>
                    </m:oMathParaPr>
                    <m:oMath xmlns:m="http://schemas.openxmlformats.org/officeDocument/2006/math">
                      <m:r>
                        <a:rPr lang="es-ES_tradnl" sz="2000" b="1" i="1">
                          <a:latin typeface="Cambria Math" panose="02040503050406030204" pitchFamily="18" charset="0"/>
                        </a:rPr>
                        <m:t>𝟓</m:t>
                      </m:r>
                      <m:r>
                        <a:rPr lang="es-ES_tradnl" sz="2000" b="1" i="1">
                          <a:latin typeface="Cambria Math" panose="02040503050406030204" pitchFamily="18" charset="0"/>
                        </a:rPr>
                        <m:t>.</m:t>
                      </m:r>
                      <m:r>
                        <a:rPr lang="es-ES_tradnl" sz="2000" b="1" i="1">
                          <a:latin typeface="Cambria Math" panose="02040503050406030204" pitchFamily="18" charset="0"/>
                        </a:rPr>
                        <m:t>𝟐</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𝑴</m:t>
                          </m:r>
                        </m:e>
                        <m:sub>
                          <m:r>
                            <a:rPr lang="es-ES_tradnl" sz="2000" b="1" i="1">
                              <a:latin typeface="Cambria Math" panose="02040503050406030204" pitchFamily="18" charset="0"/>
                            </a:rPr>
                            <m:t>𝟐</m:t>
                          </m:r>
                        </m:sub>
                      </m:sSub>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𝟒</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𝑴</m:t>
                          </m:r>
                        </m:e>
                        <m:sub>
                          <m:r>
                            <a:rPr lang="es-ES_tradnl" sz="2000" b="1" i="1">
                              <a:latin typeface="Cambria Math" panose="02040503050406030204" pitchFamily="18" charset="0"/>
                            </a:rPr>
                            <m:t>𝟑</m:t>
                          </m:r>
                        </m:sub>
                      </m:sSub>
                      <m:r>
                        <a:rPr lang="es-ES_tradnl" sz="2000" b="1" i="1">
                          <a:latin typeface="Cambria Math" panose="02040503050406030204" pitchFamily="18" charset="0"/>
                        </a:rPr>
                        <m:t>=−</m:t>
                      </m:r>
                      <m:r>
                        <a:rPr lang="es-ES_tradnl" sz="2000" b="1" i="1">
                          <a:latin typeface="Cambria Math" panose="02040503050406030204" pitchFamily="18" charset="0"/>
                        </a:rPr>
                        <m:t>𝟏𝟎𝟕𝟓𝟕</m:t>
                      </m:r>
                      <m:r>
                        <a:rPr lang="es-ES_tradnl" sz="2000" b="1" i="1">
                          <a:latin typeface="Cambria Math" panose="02040503050406030204" pitchFamily="18" charset="0"/>
                        </a:rPr>
                        <m:t>.</m:t>
                      </m:r>
                      <m:r>
                        <a:rPr lang="es-ES_tradnl" sz="2000" b="1" i="1">
                          <a:latin typeface="Cambria Math" panose="02040503050406030204" pitchFamily="18" charset="0"/>
                        </a:rPr>
                        <m:t>𝟖𝟗𝟏</m:t>
                      </m:r>
                    </m:oMath>
                  </m:oMathPara>
                </a14:m>
                <a:endParaRPr lang="es-ES" sz="2000" dirty="0" smtClean="0"/>
              </a:p>
              <a:p>
                <a:pPr marL="0" indent="0" algn="ctr">
                  <a:buNone/>
                </a:pPr>
                <a:endParaRPr lang="es-ES" sz="2000" dirty="0"/>
              </a:p>
              <a:p>
                <a:pPr marL="0" indent="0" algn="ctr">
                  <a:buNone/>
                </a:pPr>
                <a:endParaRPr lang="es-ES" sz="2000" dirty="0" smtClean="0"/>
              </a:p>
              <a:p>
                <a:pPr marL="0" indent="0" algn="ctr">
                  <a:buNone/>
                </a:pPr>
                <a:endParaRPr lang="es-ES" sz="2000" dirty="0"/>
              </a:p>
              <a:p>
                <a:pPr marL="0" indent="0" algn="ctr">
                  <a:buNone/>
                </a:pPr>
                <a14:m>
                  <m:oMathPara xmlns:m="http://schemas.openxmlformats.org/officeDocument/2006/math">
                    <m:oMathParaPr>
                      <m:jc m:val="left"/>
                    </m:oMathParaPr>
                    <m:oMath xmlns:m="http://schemas.openxmlformats.org/officeDocument/2006/math">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𝟐</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𝑴</m:t>
                          </m:r>
                        </m:e>
                        <m:sub>
                          <m:r>
                            <a:rPr lang="es-ES_tradnl" sz="2000" b="1" i="1">
                              <a:latin typeface="Cambria Math" panose="02040503050406030204" pitchFamily="18" charset="0"/>
                            </a:rPr>
                            <m:t>𝟐</m:t>
                          </m:r>
                        </m:sub>
                      </m:sSub>
                      <m:r>
                        <a:rPr lang="es-ES_tradnl" sz="2000" b="1" i="1">
                          <a:latin typeface="Cambria Math" panose="02040503050406030204" pitchFamily="18" charset="0"/>
                        </a:rPr>
                        <m:t>+</m:t>
                      </m:r>
                      <m:r>
                        <a:rPr lang="es-ES_tradnl" sz="2000" b="1" i="1">
                          <a:latin typeface="Cambria Math" panose="02040503050406030204" pitchFamily="18" charset="0"/>
                        </a:rPr>
                        <m:t>𝟓</m:t>
                      </m:r>
                      <m:r>
                        <a:rPr lang="es-ES_tradnl" sz="2000" b="1" i="1">
                          <a:latin typeface="Cambria Math" panose="02040503050406030204" pitchFamily="18" charset="0"/>
                        </a:rPr>
                        <m:t>.</m:t>
                      </m:r>
                      <m:r>
                        <a:rPr lang="es-ES_tradnl" sz="2000" b="1" i="1">
                          <a:latin typeface="Cambria Math" panose="02040503050406030204" pitchFamily="18" charset="0"/>
                        </a:rPr>
                        <m:t>𝟒</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𝑴</m:t>
                          </m:r>
                        </m:e>
                        <m:sub>
                          <m:r>
                            <a:rPr lang="es-ES_tradnl" sz="2000" b="1" i="1">
                              <a:latin typeface="Cambria Math" panose="02040503050406030204" pitchFamily="18" charset="0"/>
                            </a:rPr>
                            <m:t>𝟑</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𝟒</m:t>
                          </m:r>
                          <m:r>
                            <a:rPr lang="es-ES_tradnl" sz="2000" b="1" i="1">
                              <a:latin typeface="Cambria Math" panose="02040503050406030204" pitchFamily="18" charset="0"/>
                            </a:rPr>
                            <m:t>𝑴</m:t>
                          </m:r>
                        </m:e>
                        <m:sub>
                          <m:r>
                            <a:rPr lang="es-ES_tradnl" sz="2000" b="1" i="1">
                              <a:latin typeface="Cambria Math" panose="02040503050406030204" pitchFamily="18" charset="0"/>
                            </a:rPr>
                            <m:t>𝟒</m:t>
                          </m:r>
                        </m:sub>
                      </m:sSub>
                      <m:r>
                        <a:rPr lang="es-ES_tradnl" sz="2000" b="1" i="1">
                          <a:latin typeface="Cambria Math" panose="02040503050406030204" pitchFamily="18" charset="0"/>
                        </a:rPr>
                        <m:t>=−</m:t>
                      </m:r>
                      <m:r>
                        <a:rPr lang="es-ES_tradnl" sz="2000" b="1" i="1">
                          <a:latin typeface="Cambria Math" panose="02040503050406030204" pitchFamily="18" charset="0"/>
                        </a:rPr>
                        <m:t>𝟐𝟓𝟔𝟓𝟑</m:t>
                      </m:r>
                      <m:r>
                        <a:rPr lang="es-ES_tradnl" sz="2000" b="1" i="1">
                          <a:latin typeface="Cambria Math" panose="02040503050406030204" pitchFamily="18" charset="0"/>
                        </a:rPr>
                        <m:t>.</m:t>
                      </m:r>
                      <m:r>
                        <a:rPr lang="es-ES_tradnl" sz="2000" b="1" i="1">
                          <a:latin typeface="Cambria Math" panose="02040503050406030204" pitchFamily="18" charset="0"/>
                        </a:rPr>
                        <m:t>𝟖𝟑</m:t>
                      </m:r>
                    </m:oMath>
                  </m:oMathPara>
                </a14:m>
                <a:endParaRPr lang="es-ES" sz="2000" dirty="0" smtClean="0"/>
              </a:p>
              <a:p>
                <a:pPr marL="0" indent="0" algn="ctr">
                  <a:buNone/>
                </a:pPr>
                <a:endParaRPr lang="es-ES" sz="2000" dirty="0"/>
              </a:p>
              <a:p>
                <a:pPr marL="0" indent="0" algn="ctr">
                  <a:buNone/>
                </a:pPr>
                <a:endParaRPr lang="es-ES" sz="2000" dirty="0" smtClean="0"/>
              </a:p>
              <a:p>
                <a:pPr marL="0" indent="0" algn="ctr">
                  <a:buNone/>
                </a:pPr>
                <a:endParaRPr lang="es-ES_tradnl" sz="2000" b="1" i="1" dirty="0" smtClean="0"/>
              </a:p>
              <a:p>
                <a:pPr marL="0" indent="0" algn="ctr">
                  <a:buNone/>
                </a:pPr>
                <a:endParaRPr lang="es-ES_tradnl" sz="2000" b="1" i="1" dirty="0"/>
              </a:p>
              <a:p>
                <a:pPr marL="0" indent="0" algn="ctr">
                  <a:buNone/>
                </a:pPr>
                <a14:m>
                  <m:oMathPara xmlns:m="http://schemas.openxmlformats.org/officeDocument/2006/math">
                    <m:oMathParaPr>
                      <m:jc m:val="left"/>
                    </m:oMathParaPr>
                    <m:oMath xmlns:m="http://schemas.openxmlformats.org/officeDocument/2006/math">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𝟑</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𝑴</m:t>
                          </m:r>
                        </m:e>
                        <m:sub>
                          <m:r>
                            <a:rPr lang="es-ES_tradnl" sz="2000" b="1" i="1">
                              <a:latin typeface="Cambria Math" panose="02040503050406030204" pitchFamily="18" charset="0"/>
                            </a:rPr>
                            <m:t>𝟑</m:t>
                          </m:r>
                        </m:sub>
                      </m:sSub>
                      <m:r>
                        <a:rPr lang="es-ES_tradnl" sz="2000" b="1" i="1">
                          <a:latin typeface="Cambria Math" panose="02040503050406030204" pitchFamily="18" charset="0"/>
                        </a:rPr>
                        <m:t>+</m:t>
                      </m:r>
                      <m:r>
                        <a:rPr lang="es-ES_tradnl" sz="2000" b="1" i="1">
                          <a:latin typeface="Cambria Math" panose="02040503050406030204" pitchFamily="18" charset="0"/>
                        </a:rPr>
                        <m:t>𝟏𝟏</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𝑴</m:t>
                          </m:r>
                        </m:e>
                        <m:sub>
                          <m:r>
                            <a:rPr lang="es-ES_tradnl" sz="2000" b="1" i="1">
                              <a:latin typeface="Cambria Math" panose="02040503050406030204" pitchFamily="18" charset="0"/>
                            </a:rPr>
                            <m:t>𝟒</m:t>
                          </m:r>
                        </m:sub>
                      </m:sSub>
                      <m:r>
                        <a:rPr lang="es-ES_tradnl" sz="2000" b="1" i="1">
                          <a:latin typeface="Cambria Math" panose="02040503050406030204" pitchFamily="18" charset="0"/>
                        </a:rPr>
                        <m:t>=−</m:t>
                      </m:r>
                      <m:r>
                        <a:rPr lang="es-ES_tradnl" sz="2000" b="1" i="1">
                          <a:latin typeface="Cambria Math" panose="02040503050406030204" pitchFamily="18" charset="0"/>
                        </a:rPr>
                        <m:t>𝟏𝟒𝟒𝟖𝟔𝟐</m:t>
                      </m:r>
                      <m:r>
                        <a:rPr lang="es-ES_tradnl" sz="2000" b="1" i="1">
                          <a:latin typeface="Cambria Math" panose="02040503050406030204" pitchFamily="18" charset="0"/>
                        </a:rPr>
                        <m:t>.</m:t>
                      </m:r>
                      <m:r>
                        <a:rPr lang="es-ES_tradnl" sz="2000" b="1" i="1">
                          <a:latin typeface="Cambria Math" panose="02040503050406030204" pitchFamily="18" charset="0"/>
                        </a:rPr>
                        <m:t>𝟗</m:t>
                      </m:r>
                    </m:oMath>
                  </m:oMathPara>
                </a14:m>
                <a:endParaRPr lang="es-ES" sz="2000" dirty="0" smtClean="0"/>
              </a:p>
              <a:p>
                <a:pPr marL="0" indent="0" algn="ctr">
                  <a:buNone/>
                </a:pPr>
                <a:endParaRPr lang="es-ES" sz="2000" dirty="0"/>
              </a:p>
              <a:p>
                <a:pPr marL="0" indent="0" algn="ctr">
                  <a:buNone/>
                </a:pPr>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a:stretch>
              </a:blipFill>
            </p:spPr>
            <p:txBody>
              <a:bodyPr/>
              <a:lstStyle/>
              <a:p>
                <a:r>
                  <a:rPr lang="es-ES">
                    <a:noFill/>
                  </a:rPr>
                  <a:t> </a:t>
                </a:r>
              </a:p>
            </p:txBody>
          </p:sp>
        </mc:Fallback>
      </mc:AlternateContent>
      <p:pic>
        <p:nvPicPr>
          <p:cNvPr id="8" name="Imagen 7"/>
          <p:cNvPicPr/>
          <p:nvPr/>
        </p:nvPicPr>
        <p:blipFill>
          <a:blip r:embed="rId3"/>
          <a:stretch>
            <a:fillRect/>
          </a:stretch>
        </p:blipFill>
        <p:spPr>
          <a:xfrm>
            <a:off x="830926" y="4117137"/>
            <a:ext cx="4212128" cy="1572463"/>
          </a:xfrm>
          <a:prstGeom prst="rect">
            <a:avLst/>
          </a:prstGeom>
        </p:spPr>
      </p:pic>
      <p:pic>
        <p:nvPicPr>
          <p:cNvPr id="9" name="Imagen 8"/>
          <p:cNvPicPr/>
          <p:nvPr/>
        </p:nvPicPr>
        <p:blipFill>
          <a:blip r:embed="rId4"/>
          <a:stretch>
            <a:fillRect/>
          </a:stretch>
        </p:blipFill>
        <p:spPr>
          <a:xfrm>
            <a:off x="6195081" y="2611005"/>
            <a:ext cx="1280160" cy="1968500"/>
          </a:xfrm>
          <a:prstGeom prst="rect">
            <a:avLst/>
          </a:prstGeom>
        </p:spPr>
      </p:pic>
      <p:pic>
        <p:nvPicPr>
          <p:cNvPr id="10" name="Imagen 9"/>
          <p:cNvPicPr/>
          <p:nvPr/>
        </p:nvPicPr>
        <p:blipFill>
          <a:blip r:embed="rId5"/>
          <a:stretch>
            <a:fillRect/>
          </a:stretch>
        </p:blipFill>
        <p:spPr>
          <a:xfrm>
            <a:off x="2800523" y="1608606"/>
            <a:ext cx="1325880" cy="1878965"/>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5926335" y="4741142"/>
                <a:ext cx="22604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a:latin typeface="Cambria Math" panose="02040503050406030204" pitchFamily="18" charset="0"/>
                            </a:rPr>
                          </m:ctrlPr>
                        </m:sSubPr>
                        <m:e>
                          <m:r>
                            <a:rPr lang="es-ES" b="1" i="1">
                              <a:latin typeface="Cambria Math" panose="02040503050406030204" pitchFamily="18" charset="0"/>
                            </a:rPr>
                            <m:t>𝑴</m:t>
                          </m:r>
                        </m:e>
                        <m:sub>
                          <m:r>
                            <a:rPr lang="es-ES" b="0" i="0">
                              <a:latin typeface="Cambria Math" panose="02040503050406030204" pitchFamily="18" charset="0"/>
                            </a:rPr>
                            <m:t>2</m:t>
                          </m:r>
                        </m:sub>
                      </m:sSub>
                      <m:r>
                        <a:rPr lang="es-ES" b="0" i="0">
                          <a:latin typeface="Cambria Math" panose="02040503050406030204" pitchFamily="18" charset="0"/>
                        </a:rPr>
                        <m:t>=−1757.14 </m:t>
                      </m:r>
                      <m:r>
                        <a:rPr lang="es-ES" b="1" i="0">
                          <a:latin typeface="Cambria Math" panose="02040503050406030204" pitchFamily="18" charset="0"/>
                        </a:rPr>
                        <m:t>𝐍𝐦</m:t>
                      </m:r>
                    </m:oMath>
                  </m:oMathPara>
                </a14:m>
                <a:endParaRPr lang="es-ES" dirty="0"/>
              </a:p>
            </p:txBody>
          </p:sp>
        </mc:Choice>
        <mc:Fallback xmlns="">
          <p:sp>
            <p:nvSpPr>
              <p:cNvPr id="3" name="Rectángulo 2"/>
              <p:cNvSpPr>
                <a:spLocks noRot="1" noChangeAspect="1" noMove="1" noResize="1" noEditPoints="1" noAdjustHandles="1" noChangeArrowheads="1" noChangeShapeType="1" noTextEdit="1"/>
              </p:cNvSpPr>
              <p:nvPr/>
            </p:nvSpPr>
            <p:spPr>
              <a:xfrm>
                <a:off x="5926335" y="4741142"/>
                <a:ext cx="2260491" cy="369332"/>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5926334" y="5259366"/>
                <a:ext cx="22604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a:latin typeface="Cambria Math" panose="02040503050406030204" pitchFamily="18" charset="0"/>
                            </a:rPr>
                          </m:ctrlPr>
                        </m:sSubPr>
                        <m:e>
                          <m:r>
                            <a:rPr lang="es-ES" b="1" i="1">
                              <a:latin typeface="Cambria Math" panose="02040503050406030204" pitchFamily="18" charset="0"/>
                            </a:rPr>
                            <m:t>𝑴</m:t>
                          </m:r>
                        </m:e>
                        <m:sub>
                          <m:r>
                            <a:rPr lang="es-ES" b="0" i="0">
                              <a:latin typeface="Cambria Math" panose="02040503050406030204" pitchFamily="18" charset="0"/>
                            </a:rPr>
                            <m:t>3</m:t>
                          </m:r>
                        </m:sub>
                      </m:sSub>
                      <m:r>
                        <a:rPr lang="es-ES" b="0" i="0">
                          <a:latin typeface="Cambria Math" panose="02040503050406030204" pitchFamily="18" charset="0"/>
                        </a:rPr>
                        <m:t>=−1157.69 </m:t>
                      </m:r>
                      <m:r>
                        <a:rPr lang="es-ES" b="1" i="0">
                          <a:latin typeface="Cambria Math" panose="02040503050406030204" pitchFamily="18" charset="0"/>
                        </a:rPr>
                        <m:t>𝐍𝐦</m:t>
                      </m:r>
                    </m:oMath>
                  </m:oMathPara>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5926334" y="5259366"/>
                <a:ext cx="2260491" cy="369332"/>
              </a:xfrm>
              <a:prstGeom prst="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890089" y="5724176"/>
                <a:ext cx="22604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a:latin typeface="Cambria Math" panose="02040503050406030204" pitchFamily="18" charset="0"/>
                            </a:rPr>
                          </m:ctrlPr>
                        </m:sSubPr>
                        <m:e>
                          <m:r>
                            <a:rPr lang="es-ES" b="1" i="1">
                              <a:latin typeface="Cambria Math" panose="02040503050406030204" pitchFamily="18" charset="0"/>
                            </a:rPr>
                            <m:t>𝑴</m:t>
                          </m:r>
                        </m:e>
                        <m:sub>
                          <m:r>
                            <a:rPr lang="es-ES" b="0" i="0">
                              <a:latin typeface="Cambria Math" panose="02040503050406030204" pitchFamily="18" charset="0"/>
                            </a:rPr>
                            <m:t>4</m:t>
                          </m:r>
                        </m:sub>
                      </m:sSub>
                      <m:r>
                        <a:rPr lang="es-ES" b="0" i="0">
                          <a:latin typeface="Cambria Math" panose="02040503050406030204" pitchFamily="18" charset="0"/>
                        </a:rPr>
                        <m:t>=−13032.5 </m:t>
                      </m:r>
                      <m:r>
                        <a:rPr lang="es-ES" b="1" i="0">
                          <a:latin typeface="Cambria Math" panose="02040503050406030204" pitchFamily="18" charset="0"/>
                        </a:rPr>
                        <m:t>𝐍𝐦</m:t>
                      </m:r>
                    </m:oMath>
                  </m:oMathPara>
                </a14:m>
                <a:endParaRPr lang="es-ES" dirty="0"/>
              </a:p>
            </p:txBody>
          </p:sp>
        </mc:Choice>
        <mc:Fallback xmlns="">
          <p:sp>
            <p:nvSpPr>
              <p:cNvPr id="11" name="Rectángulo 10"/>
              <p:cNvSpPr>
                <a:spLocks noRot="1" noChangeAspect="1" noMove="1" noResize="1" noEditPoints="1" noAdjustHandles="1" noChangeArrowheads="1" noChangeShapeType="1" noTextEdit="1"/>
              </p:cNvSpPr>
              <p:nvPr/>
            </p:nvSpPr>
            <p:spPr>
              <a:xfrm>
                <a:off x="5890089" y="5724176"/>
                <a:ext cx="2260491" cy="369332"/>
              </a:xfrm>
              <a:prstGeom prst="rect">
                <a:avLst/>
              </a:prstGeom>
              <a:blipFill rotWithShape="0">
                <a:blip r:embed="rId8"/>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41139589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Reacciones</a:t>
            </a:r>
            <a:endParaRPr lang="es-ES_tradnl" sz="2000" b="1" i="1" dirty="0">
              <a:latin typeface="Cambria Math" panose="02040503050406030204" pitchFamily="18" charset="0"/>
            </a:endParaRPr>
          </a:p>
          <a:p>
            <a:pPr marL="0" indent="0" algn="just">
              <a:buNone/>
            </a:pPr>
            <a:endParaRPr lang="es-ES" sz="2000" dirty="0"/>
          </a:p>
          <a:p>
            <a:pPr marL="0" indent="0" algn="ctr">
              <a:buNone/>
            </a:pPr>
            <a:endParaRPr lang="es-ES" sz="2000" dirty="0"/>
          </a:p>
          <a:p>
            <a:pPr marL="0" indent="0" algn="just">
              <a:buNone/>
            </a:pPr>
            <a:endParaRPr lang="es-ES" sz="2000" dirty="0"/>
          </a:p>
        </p:txBody>
      </p:sp>
      <p:pic>
        <p:nvPicPr>
          <p:cNvPr id="12" name="Imagen 11"/>
          <p:cNvPicPr/>
          <p:nvPr/>
        </p:nvPicPr>
        <p:blipFill rotWithShape="1">
          <a:blip r:embed="rId2"/>
          <a:srcRect r="69500" b="10526"/>
          <a:stretch/>
        </p:blipFill>
        <p:spPr bwMode="auto">
          <a:xfrm>
            <a:off x="1619019" y="1979691"/>
            <a:ext cx="1897380" cy="1851660"/>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2"/>
          <a:srcRect l="31230" t="6418" r="34039" b="9649"/>
          <a:stretch/>
        </p:blipFill>
        <p:spPr bwMode="auto">
          <a:xfrm>
            <a:off x="3890388" y="1979691"/>
            <a:ext cx="2125980" cy="1851660"/>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2"/>
          <a:srcRect l="67467" r="1187" b="9649"/>
          <a:stretch/>
        </p:blipFill>
        <p:spPr bwMode="auto">
          <a:xfrm>
            <a:off x="6327755" y="1979691"/>
            <a:ext cx="1901845" cy="1851660"/>
          </a:xfrm>
          <a:prstGeom prst="rect">
            <a:avLst/>
          </a:prstGeom>
          <a:ln>
            <a:noFill/>
          </a:ln>
          <a:extLst>
            <a:ext uri="{53640926-AAD7-44D8-BBD7-CCE9431645EC}">
              <a14:shadowObscured xmlns:a14="http://schemas.microsoft.com/office/drawing/2010/main"/>
            </a:ext>
          </a:extLst>
        </p:spPr>
      </p:pic>
      <p:pic>
        <p:nvPicPr>
          <p:cNvPr id="15" name="Imagen 14"/>
          <p:cNvPicPr/>
          <p:nvPr/>
        </p:nvPicPr>
        <p:blipFill>
          <a:blip r:embed="rId3"/>
          <a:stretch>
            <a:fillRect/>
          </a:stretch>
        </p:blipFill>
        <p:spPr>
          <a:xfrm>
            <a:off x="2303263" y="4187013"/>
            <a:ext cx="5133975" cy="1973580"/>
          </a:xfrm>
          <a:prstGeom prst="rect">
            <a:avLst/>
          </a:prstGeom>
        </p:spPr>
      </p:pic>
    </p:spTree>
    <p:extLst>
      <p:ext uri="{BB962C8B-B14F-4D97-AF65-F5344CB8AC3E}">
        <p14:creationId xmlns:p14="http://schemas.microsoft.com/office/powerpoint/2010/main" val="1935137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Reacciones</a:t>
                </a:r>
                <a:endParaRPr lang="es-ES_tradnl" sz="2000" b="1" i="1" dirty="0">
                  <a:latin typeface="Cambria Math" panose="02040503050406030204" pitchFamily="18" charset="0"/>
                </a:endParaRPr>
              </a:p>
              <a:p>
                <a:pPr marL="0" indent="0">
                  <a:buNone/>
                </a:pPr>
                <a:endParaRPr lang="es-E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𝟏</m:t>
                          </m:r>
                        </m:sub>
                      </m:sSub>
                      <m:r>
                        <a:rPr lang="es-ES_tradnl" sz="2000" b="1"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1</m:t>
                          </m:r>
                        </m:sub>
                      </m:sSub>
                      <m:r>
                        <a:rPr lang="es-ES_tradnl" sz="2000"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12</m:t>
                          </m:r>
                        </m:sub>
                      </m:sSub>
                      <m:r>
                        <a:rPr lang="es-ES_tradnl" sz="2000" i="1">
                          <a:latin typeface="Cambria Math" panose="02040503050406030204" pitchFamily="18" charset="0"/>
                        </a:rPr>
                        <m:t>=20768.13+19649.98=</m:t>
                      </m:r>
                      <m:r>
                        <a:rPr lang="es-ES_tradnl" sz="2000" b="1" i="1">
                          <a:latin typeface="Cambria Math" panose="02040503050406030204" pitchFamily="18" charset="0"/>
                        </a:rPr>
                        <m:t>𝟒𝟎𝟒𝟏𝟖</m:t>
                      </m:r>
                      <m:r>
                        <a:rPr lang="es-ES_tradnl" sz="2000" b="1" i="1">
                          <a:latin typeface="Cambria Math" panose="02040503050406030204" pitchFamily="18" charset="0"/>
                        </a:rPr>
                        <m:t>.</m:t>
                      </m:r>
                      <m:r>
                        <a:rPr lang="es-ES_tradnl" sz="2000" b="1" i="1">
                          <a:latin typeface="Cambria Math" panose="02040503050406030204" pitchFamily="18" charset="0"/>
                        </a:rPr>
                        <m:t>𝟏𝟏𝟐</m:t>
                      </m:r>
                      <m:r>
                        <a:rPr lang="es-ES_tradnl" sz="2000" b="1" i="1">
                          <a:latin typeface="Cambria Math" panose="02040503050406030204" pitchFamily="18" charset="0"/>
                        </a:rPr>
                        <m:t> </m:t>
                      </m:r>
                      <m:r>
                        <a:rPr lang="es-ES_tradnl" sz="2000" b="1" i="1">
                          <a:latin typeface="Cambria Math" panose="02040503050406030204" pitchFamily="18" charset="0"/>
                        </a:rPr>
                        <m:t>𝑵</m:t>
                      </m:r>
                      <m:r>
                        <a:rPr lang="es-ES_tradnl" sz="2000" b="1" i="1">
                          <a:latin typeface="Cambria Math" panose="02040503050406030204" pitchFamily="18" charset="0"/>
                        </a:rPr>
                        <m:t> </m:t>
                      </m:r>
                    </m:oMath>
                  </m:oMathPara>
                </a14:m>
                <a:endParaRPr lang="es-ES" sz="2000" dirty="0"/>
              </a:p>
              <a:p>
                <a:pPr marL="0" indent="0">
                  <a:buNone/>
                </a:pPr>
                <a:endParaRPr lang="es-E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𝟐</m:t>
                          </m:r>
                        </m:sub>
                      </m:sSub>
                      <m:r>
                        <a:rPr lang="es-ES_tradnl" sz="2000" b="1"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21</m:t>
                          </m:r>
                        </m:sub>
                      </m:sSub>
                      <m:r>
                        <a:rPr lang="es-ES_tradnl" sz="2000"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23</m:t>
                          </m:r>
                        </m:sub>
                      </m:sSub>
                      <m:r>
                        <a:rPr lang="es-ES_tradnl" sz="2000" i="1">
                          <a:latin typeface="Cambria Math" panose="02040503050406030204" pitchFamily="18" charset="0"/>
                        </a:rPr>
                        <m:t>=5271.77+14965.87=</m:t>
                      </m:r>
                      <m:r>
                        <a:rPr lang="es-ES_tradnl" sz="2000" b="1" i="1">
                          <a:latin typeface="Cambria Math" panose="02040503050406030204" pitchFamily="18" charset="0"/>
                        </a:rPr>
                        <m:t>𝟐𝟎𝟐𝟑𝟕</m:t>
                      </m:r>
                      <m:r>
                        <a:rPr lang="es-ES_tradnl" sz="2000" b="1" i="1">
                          <a:latin typeface="Cambria Math" panose="02040503050406030204" pitchFamily="18" charset="0"/>
                        </a:rPr>
                        <m:t>.</m:t>
                      </m:r>
                      <m:r>
                        <a:rPr lang="es-ES_tradnl" sz="2000" b="1" i="1">
                          <a:latin typeface="Cambria Math" panose="02040503050406030204" pitchFamily="18" charset="0"/>
                        </a:rPr>
                        <m:t>𝟔𝟒</m:t>
                      </m:r>
                      <m:r>
                        <a:rPr lang="es-ES_tradnl" sz="2000" b="1" i="1">
                          <a:latin typeface="Cambria Math" panose="02040503050406030204" pitchFamily="18" charset="0"/>
                        </a:rPr>
                        <m:t> </m:t>
                      </m:r>
                      <m:r>
                        <a:rPr lang="es-ES_tradnl" sz="2000" b="1" i="1">
                          <a:latin typeface="Cambria Math" panose="02040503050406030204" pitchFamily="18" charset="0"/>
                        </a:rPr>
                        <m:t>𝑵</m:t>
                      </m:r>
                      <m:r>
                        <a:rPr lang="es-ES_tradnl" sz="2000" b="1" i="1">
                          <a:latin typeface="Cambria Math" panose="02040503050406030204" pitchFamily="18" charset="0"/>
                        </a:rPr>
                        <m:t> </m:t>
                      </m:r>
                    </m:oMath>
                  </m:oMathPara>
                </a14:m>
                <a:endParaRPr lang="es-ES" sz="2000" dirty="0"/>
              </a:p>
              <a:p>
                <a:pPr marL="0" indent="0">
                  <a:buNone/>
                </a:pPr>
                <a:endParaRPr lang="en-U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𝟑</m:t>
                          </m:r>
                        </m:sub>
                      </m:sSub>
                      <m:r>
                        <a:rPr lang="es-ES_tradnl" sz="2000" b="1"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32</m:t>
                          </m:r>
                        </m:sub>
                      </m:sSub>
                      <m:r>
                        <a:rPr lang="es-ES_tradnl" sz="2000"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34</m:t>
                          </m:r>
                        </m:sub>
                      </m:sSub>
                      <m:r>
                        <a:rPr lang="es-ES_tradnl" sz="2000" i="1">
                          <a:latin typeface="Cambria Math" panose="02040503050406030204" pitchFamily="18" charset="0"/>
                        </a:rPr>
                        <m:t>=14109.51+4364.81=</m:t>
                      </m:r>
                      <m:r>
                        <a:rPr lang="es-ES_tradnl" sz="2000" b="1" i="1">
                          <a:latin typeface="Cambria Math" panose="02040503050406030204" pitchFamily="18" charset="0"/>
                        </a:rPr>
                        <m:t>𝟏𝟖𝟒𝟕𝟒</m:t>
                      </m:r>
                      <m:r>
                        <a:rPr lang="es-ES_tradnl" sz="2000" b="1" i="1">
                          <a:latin typeface="Cambria Math" panose="02040503050406030204" pitchFamily="18" charset="0"/>
                        </a:rPr>
                        <m:t>.</m:t>
                      </m:r>
                      <m:r>
                        <a:rPr lang="es-ES_tradnl" sz="2000" b="1" i="1">
                          <a:latin typeface="Cambria Math" panose="02040503050406030204" pitchFamily="18" charset="0"/>
                        </a:rPr>
                        <m:t>𝟑𝟑</m:t>
                      </m:r>
                      <m:r>
                        <a:rPr lang="es-ES_tradnl" sz="2000" b="1" i="1">
                          <a:latin typeface="Cambria Math" panose="02040503050406030204" pitchFamily="18" charset="0"/>
                        </a:rPr>
                        <m:t> </m:t>
                      </m:r>
                      <m:r>
                        <a:rPr lang="es-ES_tradnl" sz="2000" b="1" i="1">
                          <a:latin typeface="Cambria Math" panose="02040503050406030204" pitchFamily="18" charset="0"/>
                        </a:rPr>
                        <m:t>𝑵</m:t>
                      </m:r>
                      <m:r>
                        <a:rPr lang="es-ES_tradnl" sz="2000" b="1" i="1">
                          <a:latin typeface="Cambria Math" panose="02040503050406030204" pitchFamily="18" charset="0"/>
                        </a:rPr>
                        <m:t> </m:t>
                      </m:r>
                    </m:oMath>
                  </m:oMathPara>
                </a14:m>
                <a:endParaRPr lang="es-ES" sz="2000" dirty="0"/>
              </a:p>
              <a:p>
                <a:pPr marL="0" indent="0">
                  <a:buNone/>
                </a:pPr>
                <a:endParaRPr lang="es-E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𝟒</m:t>
                          </m:r>
                        </m:sub>
                      </m:sSub>
                      <m:r>
                        <a:rPr lang="es-ES_tradnl" sz="2000" b="1"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43</m:t>
                          </m:r>
                        </m:sub>
                      </m:sSub>
                      <m:r>
                        <a:rPr lang="es-ES_tradnl" sz="2000"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45</m:t>
                          </m:r>
                        </m:sub>
                      </m:sSub>
                      <m:r>
                        <a:rPr lang="es-ES_tradnl" sz="2000" i="1">
                          <a:latin typeface="Cambria Math" panose="02040503050406030204" pitchFamily="18" charset="0"/>
                        </a:rPr>
                        <m:t>=22633.75+40785.74=</m:t>
                      </m:r>
                      <m:r>
                        <a:rPr lang="es-ES_tradnl" sz="2000" b="1" i="1">
                          <a:latin typeface="Cambria Math" panose="02040503050406030204" pitchFamily="18" charset="0"/>
                        </a:rPr>
                        <m:t>𝟔𝟑𝟒𝟏𝟗</m:t>
                      </m:r>
                      <m:r>
                        <a:rPr lang="es-ES_tradnl" sz="2000" b="1" i="1">
                          <a:latin typeface="Cambria Math" panose="02040503050406030204" pitchFamily="18" charset="0"/>
                        </a:rPr>
                        <m:t>.</m:t>
                      </m:r>
                      <m:r>
                        <a:rPr lang="es-ES_tradnl" sz="2000" b="1" i="1">
                          <a:latin typeface="Cambria Math" panose="02040503050406030204" pitchFamily="18" charset="0"/>
                        </a:rPr>
                        <m:t>𝟒𝟗</m:t>
                      </m:r>
                      <m:r>
                        <a:rPr lang="es-ES_tradnl" sz="2000" b="1" i="1">
                          <a:latin typeface="Cambria Math" panose="02040503050406030204" pitchFamily="18" charset="0"/>
                        </a:rPr>
                        <m:t> </m:t>
                      </m:r>
                      <m:r>
                        <a:rPr lang="es-ES_tradnl" sz="2000" b="1" i="1">
                          <a:latin typeface="Cambria Math" panose="02040503050406030204" pitchFamily="18" charset="0"/>
                        </a:rPr>
                        <m:t>𝑵</m:t>
                      </m:r>
                      <m:r>
                        <a:rPr lang="es-ES_tradnl" sz="2000" b="1" i="1">
                          <a:latin typeface="Cambria Math" panose="02040503050406030204" pitchFamily="18" charset="0"/>
                        </a:rPr>
                        <m:t> </m:t>
                      </m:r>
                    </m:oMath>
                  </m:oMathPara>
                </a14:m>
                <a:endParaRPr lang="es-ES" sz="2000" dirty="0"/>
              </a:p>
              <a:p>
                <a:pPr marL="0" indent="0">
                  <a:buNone/>
                </a:pPr>
                <a:endParaRPr lang="es-E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𝟓</m:t>
                          </m:r>
                        </m:sub>
                      </m:sSub>
                      <m:r>
                        <a:rPr lang="es-ES_tradnl" sz="2000" b="1"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54</m:t>
                          </m:r>
                        </m:sub>
                      </m:sSub>
                      <m:r>
                        <a:rPr lang="es-ES_tradnl" sz="2000"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5</m:t>
                          </m:r>
                        </m:sub>
                      </m:sSub>
                      <m:r>
                        <a:rPr lang="es-ES_tradnl" sz="2000" i="1">
                          <a:latin typeface="Cambria Math" panose="02040503050406030204" pitchFamily="18" charset="0"/>
                        </a:rPr>
                        <m:t>=46440.41+49843.51=</m:t>
                      </m:r>
                      <m:r>
                        <a:rPr lang="es-ES_tradnl" sz="2000" b="1" i="1">
                          <a:latin typeface="Cambria Math" panose="02040503050406030204" pitchFamily="18" charset="0"/>
                        </a:rPr>
                        <m:t>𝟗𝟔𝟐𝟖𝟑</m:t>
                      </m:r>
                      <m:r>
                        <a:rPr lang="es-ES_tradnl" sz="2000" b="1" i="1">
                          <a:latin typeface="Cambria Math" panose="02040503050406030204" pitchFamily="18" charset="0"/>
                        </a:rPr>
                        <m:t>.</m:t>
                      </m:r>
                      <m:r>
                        <a:rPr lang="es-ES_tradnl" sz="2000" b="1" i="1">
                          <a:latin typeface="Cambria Math" panose="02040503050406030204" pitchFamily="18" charset="0"/>
                        </a:rPr>
                        <m:t>𝟗𝟐</m:t>
                      </m:r>
                      <m:r>
                        <a:rPr lang="es-ES_tradnl" sz="2000" b="1" i="1">
                          <a:latin typeface="Cambria Math" panose="02040503050406030204" pitchFamily="18" charset="0"/>
                        </a:rPr>
                        <m:t> </m:t>
                      </m:r>
                      <m:r>
                        <a:rPr lang="es-ES_tradnl" sz="2000" b="1" i="1">
                          <a:latin typeface="Cambria Math" panose="02040503050406030204" pitchFamily="18" charset="0"/>
                        </a:rPr>
                        <m:t>𝑵</m:t>
                      </m:r>
                      <m:r>
                        <a:rPr lang="es-ES_tradnl" sz="2000" b="1" i="1">
                          <a:latin typeface="Cambria Math" panose="02040503050406030204" pitchFamily="18" charset="0"/>
                        </a:rPr>
                        <m:t> </m:t>
                      </m:r>
                    </m:oMath>
                  </m:oMathPara>
                </a14:m>
                <a:endParaRPr lang="es-ES" sz="2000" dirty="0"/>
              </a:p>
              <a:p>
                <a:pPr marL="0" indent="0" algn="just">
                  <a:buNone/>
                </a:pPr>
                <a:endParaRPr lang="es-ES" sz="2000" dirty="0"/>
              </a:p>
              <a:p>
                <a:pPr marL="0" indent="0" algn="ctr">
                  <a:buNone/>
                </a:pPr>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a:stretch>
              </a:blipFill>
            </p:spPr>
            <p:txBody>
              <a:bodyPr/>
              <a:lstStyle/>
              <a:p>
                <a:r>
                  <a:rPr lang="es-ES">
                    <a:noFill/>
                  </a:rPr>
                  <a:t> </a:t>
                </a:r>
              </a:p>
            </p:txBody>
          </p:sp>
        </mc:Fallback>
      </mc:AlternateContent>
    </p:spTree>
    <p:extLst>
      <p:ext uri="{BB962C8B-B14F-4D97-AF65-F5344CB8AC3E}">
        <p14:creationId xmlns:p14="http://schemas.microsoft.com/office/powerpoint/2010/main" val="32970358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Esfuerzo</a:t>
                </a:r>
                <a:r>
                  <a:rPr lang="en-US" sz="2000" b="1" dirty="0" smtClean="0"/>
                  <a:t> y Factor de </a:t>
                </a:r>
                <a:r>
                  <a:rPr lang="en-US" sz="2000" b="1" dirty="0" err="1" smtClean="0"/>
                  <a:t>Seguridad</a:t>
                </a:r>
                <a:r>
                  <a:rPr lang="en-US" sz="2000" b="1" dirty="0"/>
                  <a:t> </a:t>
                </a:r>
                <a:r>
                  <a:rPr lang="en-US" sz="2000" b="1" dirty="0" err="1" smtClean="0"/>
                  <a:t>en</a:t>
                </a:r>
                <a:r>
                  <a:rPr lang="en-US" sz="2000" b="1" dirty="0" smtClean="0"/>
                  <a:t> </a:t>
                </a:r>
                <a:r>
                  <a:rPr lang="en-US" sz="2000" b="1" dirty="0" err="1" smtClean="0"/>
                  <a:t>sección</a:t>
                </a:r>
                <a:r>
                  <a:rPr lang="en-US" sz="2000" b="1" dirty="0" smtClean="0"/>
                  <a:t> </a:t>
                </a:r>
                <a:r>
                  <a:rPr lang="en-US" sz="2000" b="1" dirty="0" err="1" smtClean="0"/>
                  <a:t>crítica</a:t>
                </a:r>
                <a:endParaRPr lang="es-ES_tradnl" sz="2000" b="1" i="1" dirty="0">
                  <a:latin typeface="Cambria Math" panose="02040503050406030204" pitchFamily="18" charset="0"/>
                </a:endParaRPr>
              </a:p>
              <a:p>
                <a:pPr marL="0" indent="0" algn="just">
                  <a:buNone/>
                </a:pPr>
                <a:endParaRPr lang="es-ES" sz="2000" dirty="0" smtClean="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𝐿</m:t>
                      </m:r>
                      <m:r>
                        <a:rPr lang="es-ES_tradnl" sz="2000" i="1">
                          <a:latin typeface="Cambria Math" panose="02040503050406030204" pitchFamily="18" charset="0"/>
                        </a:rPr>
                        <m:t>1=1 </m:t>
                      </m:r>
                      <m:r>
                        <a:rPr lang="es-ES_tradnl" sz="2000" i="1">
                          <a:latin typeface="Cambria Math" panose="02040503050406030204" pitchFamily="18" charset="0"/>
                        </a:rPr>
                        <m:t>𝑚</m:t>
                      </m:r>
                    </m:oMath>
                    <m:oMath xmlns:m="http://schemas.openxmlformats.org/officeDocument/2006/math">
                      <m:r>
                        <a:rPr lang="es-ES_tradnl" sz="2000" i="1">
                          <a:latin typeface="Cambria Math" panose="02040503050406030204" pitchFamily="18" charset="0"/>
                        </a:rPr>
                        <m:t>𝐿</m:t>
                      </m:r>
                      <m:r>
                        <a:rPr lang="es-ES_tradnl" sz="2000" i="1">
                          <a:latin typeface="Cambria Math" panose="02040503050406030204" pitchFamily="18" charset="0"/>
                        </a:rPr>
                        <m:t>2=1.2 </m:t>
                      </m:r>
                      <m:r>
                        <a:rPr lang="es-ES_tradnl" sz="2000" i="1">
                          <a:latin typeface="Cambria Math" panose="02040503050406030204" pitchFamily="18" charset="0"/>
                        </a:rPr>
                        <m:t>𝑚</m:t>
                      </m:r>
                    </m:oMath>
                    <m:oMath xmlns:m="http://schemas.openxmlformats.org/officeDocument/2006/math">
                      <m:r>
                        <a:rPr lang="es-ES_tradnl" sz="2000" i="1">
                          <a:latin typeface="Cambria Math" panose="02040503050406030204" pitchFamily="18" charset="0"/>
                        </a:rPr>
                        <m:t>𝐿</m:t>
                      </m:r>
                      <m:r>
                        <a:rPr lang="es-ES_tradnl" sz="2000" i="1">
                          <a:latin typeface="Cambria Math" panose="02040503050406030204" pitchFamily="18" charset="0"/>
                        </a:rPr>
                        <m:t>3=1.4 </m:t>
                      </m:r>
                      <m:r>
                        <a:rPr lang="es-ES_tradnl" sz="2000" i="1">
                          <a:latin typeface="Cambria Math" panose="02040503050406030204" pitchFamily="18" charset="0"/>
                        </a:rPr>
                        <m:t>𝑚</m:t>
                      </m:r>
                    </m:oMath>
                    <m:oMath xmlns:m="http://schemas.openxmlformats.org/officeDocument/2006/math">
                      <m:r>
                        <a:rPr lang="es-ES_tradnl" sz="2000" i="1">
                          <a:latin typeface="Cambria Math" panose="02040503050406030204" pitchFamily="18" charset="0"/>
                        </a:rPr>
                        <m:t>𝐿</m:t>
                      </m:r>
                      <m:r>
                        <a:rPr lang="es-ES_tradnl" sz="2000" i="1">
                          <a:latin typeface="Cambria Math" panose="02040503050406030204" pitchFamily="18" charset="0"/>
                        </a:rPr>
                        <m:t>4=1.3 </m:t>
                      </m:r>
                      <m:r>
                        <a:rPr lang="es-ES_tradnl" sz="2000" i="1">
                          <a:latin typeface="Cambria Math" panose="02040503050406030204" pitchFamily="18" charset="0"/>
                        </a:rPr>
                        <m:t>𝑚</m:t>
                      </m:r>
                    </m:oMath>
                    <m:oMath xmlns:m="http://schemas.openxmlformats.org/officeDocument/2006/math">
                      <m:r>
                        <a:rPr lang="es-ES_tradnl" sz="2000" i="1">
                          <a:latin typeface="Cambria Math" panose="02040503050406030204" pitchFamily="18" charset="0"/>
                        </a:rPr>
                        <m:t>𝐿</m:t>
                      </m:r>
                      <m:r>
                        <a:rPr lang="es-ES_tradnl" sz="2000" i="1">
                          <a:latin typeface="Cambria Math" panose="02040503050406030204" pitchFamily="18" charset="0"/>
                        </a:rPr>
                        <m:t>5=0.352 </m:t>
                      </m:r>
                      <m:r>
                        <a:rPr lang="es-ES_tradnl" sz="2000" i="1">
                          <a:latin typeface="Cambria Math" panose="02040503050406030204" pitchFamily="18" charset="0"/>
                        </a:rPr>
                        <m:t>𝑚</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𝐿</m:t>
                      </m:r>
                      <m:r>
                        <a:rPr lang="es-ES_tradnl" sz="2000" i="1">
                          <a:latin typeface="Cambria Math" panose="02040503050406030204" pitchFamily="18" charset="0"/>
                        </a:rPr>
                        <m:t>=5.25 </m:t>
                      </m:r>
                      <m:r>
                        <a:rPr lang="es-ES_tradnl" sz="2000" i="1">
                          <a:latin typeface="Cambria Math" panose="02040503050406030204" pitchFamily="18" charset="0"/>
                        </a:rPr>
                        <m:t>𝑚</m:t>
                      </m:r>
                    </m:oMath>
                  </m:oMathPara>
                </a14:m>
                <a:endParaRPr lang="es-ES" sz="2000" dirty="0"/>
              </a:p>
              <a:p>
                <a:pPr lvl="0"/>
                <a:r>
                  <a:rPr lang="es-ES_tradnl" sz="2000" dirty="0"/>
                  <a:t>Momento Cortante</a:t>
                </a:r>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𝑀</m:t>
                          </m:r>
                        </m:e>
                        <m:sub>
                          <m:r>
                            <a:rPr lang="es-ES_tradnl" sz="2000" i="1">
                              <a:latin typeface="Cambria Math" panose="02040503050406030204" pitchFamily="18" charset="0"/>
                            </a:rPr>
                            <m:t>𝑐𝑜𝑟𝑡𝑎𝑛𝑡𝑒</m:t>
                          </m:r>
                        </m:sub>
                      </m:sSub>
                      <m:r>
                        <a:rPr lang="es-ES_tradnl" sz="2000" i="1">
                          <a:latin typeface="Cambria Math" panose="02040503050406030204" pitchFamily="18" charset="0"/>
                        </a:rPr>
                        <m:t>=0</m:t>
                      </m:r>
                    </m:oMath>
                  </m:oMathPara>
                </a14:m>
                <a:endParaRPr lang="es-ES" sz="2000" dirty="0" smtClean="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m:t>
                      </m:r>
                      <m:r>
                        <a:rPr lang="es-ES_tradnl" sz="2000" i="1">
                          <a:latin typeface="Cambria Math" panose="02040503050406030204" pitchFamily="18" charset="0"/>
                        </a:rPr>
                        <m:t>𝑅</m:t>
                      </m:r>
                      <m:r>
                        <a:rPr lang="es-ES_tradnl" sz="2000" i="1">
                          <a:latin typeface="Cambria Math" panose="02040503050406030204" pitchFamily="18" charset="0"/>
                        </a:rPr>
                        <m:t>4⋅</m:t>
                      </m:r>
                      <m:r>
                        <a:rPr lang="es-ES_tradnl" sz="2000" i="1">
                          <a:latin typeface="Cambria Math" panose="02040503050406030204" pitchFamily="18" charset="0"/>
                        </a:rPr>
                        <m:t>𝐿</m:t>
                      </m:r>
                      <m:r>
                        <a:rPr lang="es-ES_tradnl" sz="2000" i="1">
                          <a:latin typeface="Cambria Math" panose="02040503050406030204" pitchFamily="18" charset="0"/>
                        </a:rPr>
                        <m:t>5−</m:t>
                      </m:r>
                      <m:d>
                        <m:dPr>
                          <m:ctrlPr>
                            <a:rPr lang="es-ES" sz="2000" i="1">
                              <a:latin typeface="Cambria Math" panose="02040503050406030204" pitchFamily="18" charset="0"/>
                            </a:rPr>
                          </m:ctrlPr>
                        </m:dPr>
                        <m:e>
                          <m:r>
                            <a:rPr lang="es-ES_tradnl" sz="2000" i="1">
                              <a:latin typeface="Cambria Math" panose="02040503050406030204" pitchFamily="18" charset="0"/>
                            </a:rPr>
                            <m:t>𝐿</m:t>
                          </m:r>
                          <m:r>
                            <a:rPr lang="es-ES_tradnl" sz="2000" i="1">
                              <a:latin typeface="Cambria Math" panose="02040503050406030204" pitchFamily="18" charset="0"/>
                            </a:rPr>
                            <m:t>5+</m:t>
                          </m:r>
                          <m:r>
                            <a:rPr lang="es-ES_tradnl" sz="2000" i="1">
                              <a:latin typeface="Cambria Math" panose="02040503050406030204" pitchFamily="18" charset="0"/>
                            </a:rPr>
                            <m:t>𝐿</m:t>
                          </m:r>
                          <m:r>
                            <a:rPr lang="es-ES_tradnl" sz="2000" i="1">
                              <a:latin typeface="Cambria Math" panose="02040503050406030204" pitchFamily="18" charset="0"/>
                            </a:rPr>
                            <m:t>4</m:t>
                          </m:r>
                        </m:e>
                      </m:d>
                      <m:r>
                        <a:rPr lang="es-ES_tradnl" sz="2000" i="1">
                          <a:latin typeface="Cambria Math" panose="02040503050406030204" pitchFamily="18" charset="0"/>
                        </a:rPr>
                        <m:t>⋅</m:t>
                      </m:r>
                      <m:r>
                        <a:rPr lang="es-ES_tradnl" sz="2000" i="1">
                          <a:latin typeface="Cambria Math" panose="02040503050406030204" pitchFamily="18" charset="0"/>
                        </a:rPr>
                        <m:t>𝑅</m:t>
                      </m:r>
                      <m:r>
                        <a:rPr lang="es-ES_tradnl" sz="2000" i="1">
                          <a:latin typeface="Cambria Math" panose="02040503050406030204" pitchFamily="18" charset="0"/>
                        </a:rPr>
                        <m:t>3+</m:t>
                      </m:r>
                      <m:f>
                        <m:fPr>
                          <m:ctrlPr>
                            <a:rPr lang="es-ES" sz="2000" i="1">
                              <a:latin typeface="Cambria Math" panose="02040503050406030204" pitchFamily="18" charset="0"/>
                            </a:rPr>
                          </m:ctrlPr>
                        </m:fPr>
                        <m:num>
                          <m:r>
                            <a:rPr lang="es-ES_tradnl" sz="2000" i="1">
                              <a:latin typeface="Cambria Math" panose="02040503050406030204" pitchFamily="18" charset="0"/>
                            </a:rPr>
                            <m:t>𝐿</m:t>
                          </m:r>
                        </m:num>
                        <m:den>
                          <m:r>
                            <a:rPr lang="es-ES_tradnl" sz="2000" i="1">
                              <a:latin typeface="Cambria Math" panose="02040503050406030204" pitchFamily="18" charset="0"/>
                            </a:rPr>
                            <m:t>2</m:t>
                          </m:r>
                        </m:den>
                      </m:f>
                      <m:r>
                        <a:rPr lang="es-ES_tradnl" sz="2000" i="1">
                          <a:latin typeface="Cambria Math" panose="02040503050406030204" pitchFamily="18" charset="0"/>
                        </a:rPr>
                        <m:t>⋅</m:t>
                      </m:r>
                      <m:sSub>
                        <m:sSubPr>
                          <m:ctrlPr>
                            <a:rPr lang="es-ES" sz="2000" i="1">
                              <a:latin typeface="Cambria Math" panose="02040503050406030204" pitchFamily="18" charset="0"/>
                            </a:rPr>
                          </m:ctrlPr>
                        </m:sSubPr>
                        <m:e>
                          <m:r>
                            <a:rPr lang="es-ES_tradnl" sz="2000" i="1">
                              <a:latin typeface="Cambria Math" panose="02040503050406030204" pitchFamily="18" charset="0"/>
                            </a:rPr>
                            <m:t>𝐹</m:t>
                          </m:r>
                        </m:e>
                        <m:sub>
                          <m:r>
                            <a:rPr lang="es-ES_tradnl" sz="2000" i="1">
                              <a:latin typeface="Cambria Math" panose="02040503050406030204" pitchFamily="18" charset="0"/>
                            </a:rPr>
                            <m:t>𝑒𝑞</m:t>
                          </m:r>
                        </m:sub>
                      </m:sSub>
                      <m:r>
                        <a:rPr lang="es-ES_tradnl" sz="2000" i="1">
                          <a:latin typeface="Cambria Math" panose="02040503050406030204" pitchFamily="18" charset="0"/>
                        </a:rPr>
                        <m:t>−</m:t>
                      </m:r>
                      <m:d>
                        <m:dPr>
                          <m:ctrlPr>
                            <a:rPr lang="es-ES" sz="2000" i="1">
                              <a:latin typeface="Cambria Math" panose="02040503050406030204" pitchFamily="18" charset="0"/>
                            </a:rPr>
                          </m:ctrlPr>
                        </m:dPr>
                        <m:e>
                          <m:r>
                            <a:rPr lang="es-ES_tradnl" sz="2000" i="1">
                              <a:latin typeface="Cambria Math" panose="02040503050406030204" pitchFamily="18" charset="0"/>
                            </a:rPr>
                            <m:t>𝐿</m:t>
                          </m:r>
                          <m:r>
                            <a:rPr lang="es-ES_tradnl" sz="2000" i="1">
                              <a:latin typeface="Cambria Math" panose="02040503050406030204" pitchFamily="18" charset="0"/>
                            </a:rPr>
                            <m:t>5+</m:t>
                          </m:r>
                          <m:r>
                            <a:rPr lang="es-ES_tradnl" sz="2000" i="1">
                              <a:latin typeface="Cambria Math" panose="02040503050406030204" pitchFamily="18" charset="0"/>
                            </a:rPr>
                            <m:t>𝐿</m:t>
                          </m:r>
                          <m:r>
                            <a:rPr lang="es-ES_tradnl" sz="2000" i="1">
                              <a:latin typeface="Cambria Math" panose="02040503050406030204" pitchFamily="18" charset="0"/>
                            </a:rPr>
                            <m:t>4+</m:t>
                          </m:r>
                          <m:r>
                            <a:rPr lang="es-ES_tradnl" sz="2000" i="1">
                              <a:latin typeface="Cambria Math" panose="02040503050406030204" pitchFamily="18" charset="0"/>
                            </a:rPr>
                            <m:t>𝐿</m:t>
                          </m:r>
                          <m:r>
                            <a:rPr lang="es-ES_tradnl" sz="2000" i="1">
                              <a:latin typeface="Cambria Math" panose="02040503050406030204" pitchFamily="18" charset="0"/>
                            </a:rPr>
                            <m:t>3</m:t>
                          </m:r>
                        </m:e>
                      </m:d>
                      <m:r>
                        <a:rPr lang="es-ES_tradnl" sz="2000" i="1">
                          <a:latin typeface="Cambria Math" panose="02040503050406030204" pitchFamily="18" charset="0"/>
                        </a:rPr>
                        <m:t>⋅</m:t>
                      </m:r>
                      <m:r>
                        <a:rPr lang="es-ES_tradnl" sz="2000" i="1">
                          <a:latin typeface="Cambria Math" panose="02040503050406030204" pitchFamily="18" charset="0"/>
                        </a:rPr>
                        <m:t>𝑅</m:t>
                      </m:r>
                      <m:r>
                        <a:rPr lang="es-ES_tradnl" sz="2000" i="1">
                          <a:latin typeface="Cambria Math" panose="02040503050406030204" pitchFamily="18" charset="0"/>
                        </a:rPr>
                        <m:t>2−</m:t>
                      </m:r>
                      <m:d>
                        <m:dPr>
                          <m:ctrlPr>
                            <a:rPr lang="es-ES" sz="2000" i="1">
                              <a:latin typeface="Cambria Math" panose="02040503050406030204" pitchFamily="18" charset="0"/>
                            </a:rPr>
                          </m:ctrlPr>
                        </m:dPr>
                        <m:e>
                          <m:r>
                            <a:rPr lang="es-ES_tradnl" sz="2000" i="1">
                              <a:latin typeface="Cambria Math" panose="02040503050406030204" pitchFamily="18" charset="0"/>
                            </a:rPr>
                            <m:t>𝐿</m:t>
                          </m:r>
                          <m:r>
                            <a:rPr lang="es-ES_tradnl" sz="2000" i="1">
                              <a:latin typeface="Cambria Math" panose="02040503050406030204" pitchFamily="18" charset="0"/>
                            </a:rPr>
                            <m:t>5+</m:t>
                          </m:r>
                          <m:r>
                            <a:rPr lang="es-ES_tradnl" sz="2000" i="1">
                              <a:latin typeface="Cambria Math" panose="02040503050406030204" pitchFamily="18" charset="0"/>
                            </a:rPr>
                            <m:t>𝐿</m:t>
                          </m:r>
                          <m:r>
                            <a:rPr lang="es-ES_tradnl" sz="2000" i="1">
                              <a:latin typeface="Cambria Math" panose="02040503050406030204" pitchFamily="18" charset="0"/>
                            </a:rPr>
                            <m:t>4+</m:t>
                          </m:r>
                          <m:r>
                            <a:rPr lang="es-ES_tradnl" sz="2000" i="1">
                              <a:latin typeface="Cambria Math" panose="02040503050406030204" pitchFamily="18" charset="0"/>
                            </a:rPr>
                            <m:t>𝐿</m:t>
                          </m:r>
                          <m:r>
                            <a:rPr lang="es-ES_tradnl" sz="2000" i="1">
                              <a:latin typeface="Cambria Math" panose="02040503050406030204" pitchFamily="18" charset="0"/>
                            </a:rPr>
                            <m:t>3+</m:t>
                          </m:r>
                          <m:r>
                            <a:rPr lang="es-ES_tradnl" sz="2000" i="1">
                              <a:latin typeface="Cambria Math" panose="02040503050406030204" pitchFamily="18" charset="0"/>
                            </a:rPr>
                            <m:t>𝐿</m:t>
                          </m:r>
                          <m:r>
                            <a:rPr lang="es-ES_tradnl" sz="2000" i="1">
                              <a:latin typeface="Cambria Math" panose="02040503050406030204" pitchFamily="18" charset="0"/>
                            </a:rPr>
                            <m:t>2</m:t>
                          </m:r>
                        </m:e>
                      </m:d>
                      <m:r>
                        <a:rPr lang="es-ES_tradnl" sz="2000" i="1">
                          <a:latin typeface="Cambria Math" panose="02040503050406030204" pitchFamily="18" charset="0"/>
                        </a:rPr>
                        <m:t>⋅</m:t>
                      </m:r>
                      <m:r>
                        <a:rPr lang="es-ES_tradnl" sz="2000" i="1">
                          <a:latin typeface="Cambria Math" panose="02040503050406030204" pitchFamily="18" charset="0"/>
                        </a:rPr>
                        <m:t>𝑅</m:t>
                      </m:r>
                      <m:r>
                        <a:rPr lang="es-ES_tradnl" sz="2000" i="1">
                          <a:latin typeface="Cambria Math" panose="02040503050406030204" pitchFamily="18" charset="0"/>
                        </a:rPr>
                        <m:t>1+</m:t>
                      </m:r>
                      <m:r>
                        <a:rPr lang="es-ES_tradnl" sz="2000" i="1">
                          <a:latin typeface="Cambria Math" panose="02040503050406030204" pitchFamily="18" charset="0"/>
                        </a:rPr>
                        <m:t>𝑀</m:t>
                      </m:r>
                      <m:r>
                        <a:rPr lang="es-ES_tradnl" sz="2000" i="1">
                          <a:latin typeface="Cambria Math" panose="02040503050406030204" pitchFamily="18" charset="0"/>
                        </a:rPr>
                        <m:t>=0</m:t>
                      </m:r>
                    </m:oMath>
                  </m:oMathPara>
                </a14:m>
                <a:endParaRPr lang="es-ES" sz="2000"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𝑴</m:t>
                      </m:r>
                      <m:r>
                        <a:rPr lang="es-ES_tradnl" sz="2000" b="1" i="1">
                          <a:latin typeface="Cambria Math" panose="02040503050406030204" pitchFamily="18" charset="0"/>
                        </a:rPr>
                        <m:t>=</m:t>
                      </m:r>
                      <m:r>
                        <a:rPr lang="es-ES_tradnl" sz="2000" b="1" i="1">
                          <a:latin typeface="Cambria Math" panose="02040503050406030204" pitchFamily="18" charset="0"/>
                        </a:rPr>
                        <m:t>𝟏𝟏</m:t>
                      </m:r>
                      <m:r>
                        <a:rPr lang="es-ES_tradnl" sz="2000" b="1" i="1">
                          <a:latin typeface="Cambria Math" panose="02040503050406030204" pitchFamily="18" charset="0"/>
                        </a:rPr>
                        <m:t>.</m:t>
                      </m:r>
                      <m:r>
                        <a:rPr lang="es-ES_tradnl" sz="2000" b="1" i="1">
                          <a:latin typeface="Cambria Math" panose="02040503050406030204" pitchFamily="18" charset="0"/>
                        </a:rPr>
                        <m:t>𝟔𝟎𝟔</m:t>
                      </m:r>
                      <m:r>
                        <a:rPr lang="es-ES_tradnl" sz="2000" b="1" i="1">
                          <a:latin typeface="Cambria Math" panose="02040503050406030204" pitchFamily="18" charset="0"/>
                        </a:rPr>
                        <m:t> </m:t>
                      </m:r>
                      <m:r>
                        <a:rPr lang="es-ES_tradnl" sz="2000" b="1" i="1">
                          <a:latin typeface="Cambria Math" panose="02040503050406030204" pitchFamily="18" charset="0"/>
                        </a:rPr>
                        <m:t>𝒌𝑵𝒎</m:t>
                      </m:r>
                    </m:oMath>
                  </m:oMathPara>
                </a14:m>
                <a:endParaRPr lang="es-ES" sz="2000" dirty="0"/>
              </a:p>
              <a:p>
                <a:pPr marL="0" indent="0">
                  <a:buNone/>
                </a:pPr>
                <a:endParaRPr lang="es-ES" sz="2000" dirty="0"/>
              </a:p>
              <a:p>
                <a:pPr marL="0" indent="0">
                  <a:buNone/>
                </a:pPr>
                <a:endParaRPr lang="es-ES" sz="2000" dirty="0"/>
              </a:p>
              <a:p>
                <a:pPr marL="0" indent="0" algn="ctr">
                  <a:buNone/>
                </a:pPr>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a:stretch>
              </a:blipFill>
            </p:spPr>
            <p:txBody>
              <a:bodyPr/>
              <a:lstStyle/>
              <a:p>
                <a:r>
                  <a:rPr lang="es-ES">
                    <a:noFill/>
                  </a:rPr>
                  <a:t> </a:t>
                </a:r>
              </a:p>
            </p:txBody>
          </p:sp>
        </mc:Fallback>
      </mc:AlternateContent>
      <p:pic>
        <p:nvPicPr>
          <p:cNvPr id="4" name="Picture 1"/>
          <p:cNvPicPr/>
          <p:nvPr/>
        </p:nvPicPr>
        <p:blipFill>
          <a:blip r:embed="rId3"/>
          <a:stretch>
            <a:fillRect/>
          </a:stretch>
        </p:blipFill>
        <p:spPr>
          <a:xfrm>
            <a:off x="1331418" y="1725691"/>
            <a:ext cx="2405380" cy="2105660"/>
          </a:xfrm>
          <a:prstGeom prst="rect">
            <a:avLst/>
          </a:prstGeom>
        </p:spPr>
      </p:pic>
    </p:spTree>
    <p:extLst>
      <p:ext uri="{BB962C8B-B14F-4D97-AF65-F5344CB8AC3E}">
        <p14:creationId xmlns:p14="http://schemas.microsoft.com/office/powerpoint/2010/main" val="30813206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fontScale="85000"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Esfuerzo y Factor de </a:t>
                </a:r>
                <a:r>
                  <a:rPr lang="en-US" sz="2000" b="1" dirty="0" err="1" smtClean="0"/>
                  <a:t>Seguridad</a:t>
                </a:r>
                <a:r>
                  <a:rPr lang="en-US" sz="2000" b="1" dirty="0"/>
                  <a:t> </a:t>
                </a:r>
                <a:r>
                  <a:rPr lang="en-US" sz="2000" b="1" dirty="0" err="1" smtClean="0"/>
                  <a:t>en</a:t>
                </a:r>
                <a:r>
                  <a:rPr lang="en-US" sz="2000" b="1" dirty="0" smtClean="0"/>
                  <a:t> </a:t>
                </a:r>
                <a:r>
                  <a:rPr lang="en-US" sz="2000" b="1" dirty="0" err="1" smtClean="0"/>
                  <a:t>sección</a:t>
                </a:r>
                <a:r>
                  <a:rPr lang="en-US" sz="2000" b="1" dirty="0" smtClean="0"/>
                  <a:t> </a:t>
                </a:r>
                <a:r>
                  <a:rPr lang="en-US" sz="2000" b="1" dirty="0" err="1" smtClean="0"/>
                  <a:t>crítica</a:t>
                </a:r>
                <a:endParaRPr lang="es-ES_tradnl" sz="2000" b="1" i="1" dirty="0">
                  <a:latin typeface="Cambria Math" panose="02040503050406030204" pitchFamily="18" charset="0"/>
                </a:endParaRPr>
              </a:p>
              <a:p>
                <a:pPr marL="0" indent="0" algn="just">
                  <a:buNone/>
                </a:pPr>
                <a:endParaRPr lang="es-ES_tradnl" sz="2000" i="1" dirty="0" smtClean="0"/>
              </a:p>
              <a:p>
                <a:pPr marL="0" indent="0" algn="just">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𝑊𝑡</m:t>
                      </m:r>
                      <m:r>
                        <a:rPr lang="es-ES_tradnl" sz="2000" i="1">
                          <a:latin typeface="Cambria Math" panose="02040503050406030204" pitchFamily="18" charset="0"/>
                        </a:rPr>
                        <m:t>=6 </m:t>
                      </m:r>
                      <m:r>
                        <a:rPr lang="es-ES_tradnl" sz="2000" i="1">
                          <a:latin typeface="Cambria Math" panose="02040503050406030204" pitchFamily="18" charset="0"/>
                        </a:rPr>
                        <m:t>𝑚𝑚</m:t>
                      </m:r>
                    </m:oMath>
                  </m:oMathPara>
                </a14:m>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𝑊h</m:t>
                      </m:r>
                      <m:r>
                        <a:rPr lang="es-ES_tradnl" sz="2000" i="1">
                          <a:latin typeface="Cambria Math" panose="02040503050406030204" pitchFamily="18" charset="0"/>
                        </a:rPr>
                        <m:t>=236 </m:t>
                      </m:r>
                      <m:r>
                        <a:rPr lang="es-ES_tradnl" sz="2000" i="1">
                          <a:latin typeface="Cambria Math" panose="02040503050406030204" pitchFamily="18" charset="0"/>
                        </a:rPr>
                        <m:t>𝑚𝑚</m:t>
                      </m:r>
                    </m:oMath>
                  </m:oMathPara>
                </a14:m>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𝐹h</m:t>
                      </m:r>
                      <m:r>
                        <a:rPr lang="es-ES_tradnl" sz="2000" i="1">
                          <a:latin typeface="Cambria Math" panose="02040503050406030204" pitchFamily="18" charset="0"/>
                        </a:rPr>
                        <m:t>=15 </m:t>
                      </m:r>
                      <m:r>
                        <a:rPr lang="es-ES_tradnl" sz="2000" i="1">
                          <a:latin typeface="Cambria Math" panose="02040503050406030204" pitchFamily="18" charset="0"/>
                        </a:rPr>
                        <m:t>𝑚𝑚</m:t>
                      </m:r>
                    </m:oMath>
                  </m:oMathPara>
                </a14:m>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𝐹𝑤</m:t>
                      </m:r>
                      <m:r>
                        <a:rPr lang="es-ES_tradnl" sz="2000" i="1">
                          <a:latin typeface="Cambria Math" panose="02040503050406030204" pitchFamily="18" charset="0"/>
                        </a:rPr>
                        <m:t>=150 </m:t>
                      </m:r>
                      <m:r>
                        <a:rPr lang="es-ES_tradnl" sz="2000" i="1">
                          <a:latin typeface="Cambria Math" panose="02040503050406030204" pitchFamily="18" charset="0"/>
                        </a:rPr>
                        <m:t>𝑚𝑚</m:t>
                      </m:r>
                    </m:oMath>
                  </m:oMathPara>
                </a14:m>
                <a:endParaRPr lang="es-ES" sz="2000" dirty="0"/>
              </a:p>
              <a:p>
                <a:pPr marL="0" indent="0" algn="just">
                  <a:buNone/>
                </a:pPr>
                <a:endParaRPr lang="es-ES" sz="2000" dirty="0" smtClean="0"/>
              </a:p>
              <a:p>
                <a:pPr lvl="0"/>
                <a:r>
                  <a:rPr lang="en-US" sz="2000" dirty="0" smtClean="0"/>
                  <a:t>Centro de </a:t>
                </a:r>
                <a:r>
                  <a:rPr lang="en-US" sz="2000" dirty="0" err="1" smtClean="0"/>
                  <a:t>Gravedad</a:t>
                </a:r>
                <a:endParaRPr lang="es-ES" sz="2000" dirty="0"/>
              </a:p>
              <a:p>
                <a:pPr marL="0" indent="0">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s-ES" sz="2000" i="1">
                              <a:latin typeface="Cambria Math" panose="02040503050406030204" pitchFamily="18" charset="0"/>
                            </a:rPr>
                          </m:ctrlPr>
                        </m:mPr>
                        <m:mr>
                          <m:e>
                            <m:r>
                              <m:rPr>
                                <m:brk m:alnAt="7"/>
                              </m:rPr>
                              <a:rPr lang="en-US" sz="2000" b="0" i="1" smtClean="0">
                                <a:latin typeface="Cambria Math" panose="02040503050406030204" pitchFamily="18" charset="0"/>
                              </a:rPr>
                              <m:t> </m:t>
                            </m:r>
                          </m:e>
                          <m:e>
                            <m:r>
                              <a:rPr lang="es-ES_tradnl" sz="2000" i="1">
                                <a:latin typeface="Cambria Math" panose="02040503050406030204" pitchFamily="18" charset="0"/>
                              </a:rPr>
                              <m:t>𝐴</m:t>
                            </m:r>
                          </m:e>
                          <m:e>
                            <m:acc>
                              <m:accPr>
                                <m:chr m:val="̅"/>
                                <m:ctrlPr>
                                  <a:rPr lang="es-ES" sz="2000" i="1">
                                    <a:latin typeface="Cambria Math" panose="02040503050406030204" pitchFamily="18" charset="0"/>
                                  </a:rPr>
                                </m:ctrlPr>
                              </m:accPr>
                              <m:e>
                                <m:r>
                                  <a:rPr lang="es-ES_tradnl" sz="2000" i="1">
                                    <a:latin typeface="Cambria Math" panose="02040503050406030204" pitchFamily="18" charset="0"/>
                                  </a:rPr>
                                  <m:t>𝑦</m:t>
                                </m:r>
                              </m:e>
                            </m:acc>
                          </m:e>
                        </m:mr>
                        <m:mr>
                          <m:e>
                            <m:r>
                              <a:rPr lang="es-ES_tradnl" sz="2000" i="1">
                                <a:latin typeface="Cambria Math" panose="02040503050406030204" pitchFamily="18" charset="0"/>
                              </a:rPr>
                              <m:t>1</m:t>
                            </m:r>
                          </m:e>
                          <m:e>
                            <m:r>
                              <a:rPr lang="es-ES_tradnl" sz="2000" i="1">
                                <a:latin typeface="Cambria Math" panose="02040503050406030204" pitchFamily="18" charset="0"/>
                              </a:rPr>
                              <m:t>1416 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n-US" sz="2000" i="1">
                                    <a:latin typeface="Cambria Math" panose="02040503050406030204" pitchFamily="18" charset="0"/>
                                  </a:rPr>
                                  <m:t>2</m:t>
                                </m:r>
                              </m:sup>
                            </m:sSup>
                          </m:e>
                          <m:e>
                            <m:r>
                              <a:rPr lang="es-ES_tradnl" sz="2000" i="1">
                                <a:latin typeface="Cambria Math" panose="02040503050406030204" pitchFamily="18" charset="0"/>
                              </a:rPr>
                              <m:t>118 </m:t>
                            </m:r>
                            <m:r>
                              <a:rPr lang="es-ES_tradnl" sz="2000" i="1">
                                <a:latin typeface="Cambria Math" panose="02040503050406030204" pitchFamily="18" charset="0"/>
                              </a:rPr>
                              <m:t>𝑚𝑚</m:t>
                            </m:r>
                          </m:e>
                        </m:mr>
                        <m:mr>
                          <m:e>
                            <m:r>
                              <a:rPr lang="es-ES_tradnl" sz="2000" i="1">
                                <a:latin typeface="Cambria Math" panose="02040503050406030204" pitchFamily="18" charset="0"/>
                              </a:rPr>
                              <m:t>2</m:t>
                            </m:r>
                          </m:e>
                          <m:e>
                            <m:r>
                              <a:rPr lang="es-ES_tradnl" sz="2000" i="1">
                                <a:latin typeface="Cambria Math" panose="02040503050406030204" pitchFamily="18" charset="0"/>
                              </a:rPr>
                              <m:t>2250 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s-ES_tradnl" sz="2000" i="1">
                                    <a:latin typeface="Cambria Math" panose="02040503050406030204" pitchFamily="18" charset="0"/>
                                  </a:rPr>
                                  <m:t>2</m:t>
                                </m:r>
                              </m:sup>
                            </m:sSup>
                          </m:e>
                          <m:e>
                            <m:r>
                              <a:rPr lang="es-ES_tradnl" sz="2000" i="1">
                                <a:latin typeface="Cambria Math" panose="02040503050406030204" pitchFamily="18" charset="0"/>
                              </a:rPr>
                              <m:t>7.5 </m:t>
                            </m:r>
                            <m:r>
                              <a:rPr lang="es-ES_tradnl" sz="2000" i="1">
                                <a:latin typeface="Cambria Math" panose="02040503050406030204" pitchFamily="18" charset="0"/>
                              </a:rPr>
                              <m:t>𝑚𝑚</m:t>
                            </m:r>
                          </m:e>
                        </m:mr>
                      </m:m>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acc>
                        <m:accPr>
                          <m:chr m:val="̅"/>
                          <m:ctrlPr>
                            <a:rPr lang="es-ES" sz="2000" i="1">
                              <a:latin typeface="Cambria Math" panose="02040503050406030204" pitchFamily="18" charset="0"/>
                            </a:rPr>
                          </m:ctrlPr>
                        </m:accPr>
                        <m:e>
                          <m:r>
                            <a:rPr lang="es-ES_tradnl" sz="2000" i="1">
                              <a:latin typeface="Cambria Math" panose="02040503050406030204" pitchFamily="18" charset="0"/>
                            </a:rPr>
                            <m:t>𝑦</m:t>
                          </m:r>
                        </m:e>
                      </m:acc>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m:t>
                          </m:r>
                          <m:r>
                            <a:rPr lang="es-ES_tradnl" sz="2000" i="1">
                              <a:latin typeface="Cambria Math" panose="02040503050406030204" pitchFamily="18" charset="0"/>
                            </a:rPr>
                            <m:t>𝐴</m:t>
                          </m:r>
                          <m:acc>
                            <m:accPr>
                              <m:chr m:val="̅"/>
                              <m:ctrlPr>
                                <a:rPr lang="es-ES" sz="2000" i="1">
                                  <a:latin typeface="Cambria Math" panose="02040503050406030204" pitchFamily="18" charset="0"/>
                                </a:rPr>
                              </m:ctrlPr>
                            </m:accPr>
                            <m:e>
                              <m:r>
                                <a:rPr lang="es-ES_tradnl" sz="2000" i="1">
                                  <a:latin typeface="Cambria Math" panose="02040503050406030204" pitchFamily="18" charset="0"/>
                                </a:rPr>
                                <m:t>𝑦</m:t>
                              </m:r>
                            </m:e>
                          </m:acc>
                        </m:num>
                        <m:den>
                          <m:r>
                            <a:rPr lang="es-ES_tradnl" sz="2000" i="1">
                              <a:latin typeface="Cambria Math" panose="02040503050406030204" pitchFamily="18" charset="0"/>
                            </a:rPr>
                            <m:t>∑</m:t>
                          </m:r>
                          <m:r>
                            <a:rPr lang="es-ES_tradnl" sz="2000" i="1">
                              <a:latin typeface="Cambria Math" panose="02040503050406030204" pitchFamily="18" charset="0"/>
                            </a:rPr>
                            <m:t>𝐴</m:t>
                          </m:r>
                        </m:den>
                      </m:f>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acc>
                        <m:accPr>
                          <m:chr m:val="̅"/>
                          <m:ctrlPr>
                            <a:rPr lang="es-ES" sz="2000" i="1">
                              <a:latin typeface="Cambria Math" panose="02040503050406030204" pitchFamily="18" charset="0"/>
                            </a:rPr>
                          </m:ctrlPr>
                        </m:accPr>
                        <m:e>
                          <m:r>
                            <a:rPr lang="es-ES_tradnl" sz="2000" i="1">
                              <a:latin typeface="Cambria Math" panose="02040503050406030204" pitchFamily="18" charset="0"/>
                            </a:rPr>
                            <m:t>𝑦</m:t>
                          </m:r>
                        </m:e>
                      </m:acc>
                      <m:r>
                        <a:rPr lang="es-ES_tradnl" sz="2000" i="1">
                          <a:latin typeface="Cambria Math" panose="02040503050406030204" pitchFamily="18" charset="0"/>
                        </a:rPr>
                        <m:t>=</m:t>
                      </m:r>
                      <m:f>
                        <m:fPr>
                          <m:ctrlPr>
                            <a:rPr lang="es-ES" sz="2000" i="1">
                              <a:latin typeface="Cambria Math" panose="02040503050406030204" pitchFamily="18" charset="0"/>
                            </a:rPr>
                          </m:ctrlPr>
                        </m:fPr>
                        <m:num>
                          <m:d>
                            <m:dPr>
                              <m:ctrlPr>
                                <a:rPr lang="es-ES" sz="2000" i="1">
                                  <a:latin typeface="Cambria Math" panose="02040503050406030204" pitchFamily="18" charset="0"/>
                                </a:rPr>
                              </m:ctrlPr>
                            </m:dPr>
                            <m:e>
                              <m:r>
                                <a:rPr lang="es-ES_tradnl" sz="2000" i="1">
                                  <a:latin typeface="Cambria Math" panose="02040503050406030204" pitchFamily="18" charset="0"/>
                                </a:rPr>
                                <m:t>1416 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s-ES_tradnl" sz="2000" i="1">
                                      <a:latin typeface="Cambria Math" panose="02040503050406030204" pitchFamily="18" charset="0"/>
                                    </a:rPr>
                                    <m:t>2</m:t>
                                  </m:r>
                                </m:sup>
                              </m:sSup>
                              <m:r>
                                <a:rPr lang="es-ES_tradnl" sz="2000" i="1">
                                  <a:latin typeface="Cambria Math" panose="02040503050406030204" pitchFamily="18" charset="0"/>
                                </a:rPr>
                                <m:t>⋅118 </m:t>
                              </m:r>
                              <m:r>
                                <a:rPr lang="es-ES_tradnl" sz="2000" i="1">
                                  <a:latin typeface="Cambria Math" panose="02040503050406030204" pitchFamily="18" charset="0"/>
                                </a:rPr>
                                <m:t>𝑚𝑚</m:t>
                              </m:r>
                            </m:e>
                          </m:d>
                          <m:r>
                            <a:rPr lang="es-ES_tradnl" sz="2000" i="1">
                              <a:latin typeface="Cambria Math" panose="02040503050406030204" pitchFamily="18" charset="0"/>
                            </a:rPr>
                            <m:t>+</m:t>
                          </m:r>
                          <m:d>
                            <m:dPr>
                              <m:ctrlPr>
                                <a:rPr lang="es-ES" sz="2000" i="1">
                                  <a:latin typeface="Cambria Math" panose="02040503050406030204" pitchFamily="18" charset="0"/>
                                </a:rPr>
                              </m:ctrlPr>
                            </m:dPr>
                            <m:e>
                              <m:r>
                                <a:rPr lang="es-ES_tradnl" sz="2000" i="1">
                                  <a:latin typeface="Cambria Math" panose="02040503050406030204" pitchFamily="18" charset="0"/>
                                </a:rPr>
                                <m:t>2250 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s-ES_tradnl" sz="2000" i="1">
                                      <a:latin typeface="Cambria Math" panose="02040503050406030204" pitchFamily="18" charset="0"/>
                                    </a:rPr>
                                    <m:t>2</m:t>
                                  </m:r>
                                </m:sup>
                              </m:sSup>
                              <m:r>
                                <a:rPr lang="es-ES_tradnl" sz="2000" i="1">
                                  <a:latin typeface="Cambria Math" panose="02040503050406030204" pitchFamily="18" charset="0"/>
                                </a:rPr>
                                <m:t>⋅7.5 </m:t>
                              </m:r>
                              <m:r>
                                <a:rPr lang="es-ES_tradnl" sz="2000" i="1">
                                  <a:latin typeface="Cambria Math" panose="02040503050406030204" pitchFamily="18" charset="0"/>
                                </a:rPr>
                                <m:t>𝑚𝑚</m:t>
                              </m:r>
                            </m:e>
                          </m:d>
                        </m:num>
                        <m:den>
                          <m:r>
                            <a:rPr lang="es-ES_tradnl" sz="2000" i="1">
                              <a:latin typeface="Cambria Math" panose="02040503050406030204" pitchFamily="18" charset="0"/>
                            </a:rPr>
                            <m:t>1416 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s-ES_tradnl" sz="2000" i="1">
                                  <a:latin typeface="Cambria Math" panose="02040503050406030204" pitchFamily="18" charset="0"/>
                                </a:rPr>
                                <m:t>2</m:t>
                              </m:r>
                            </m:sup>
                          </m:sSup>
                          <m:r>
                            <a:rPr lang="es-ES_tradnl" sz="2000" i="1">
                              <a:latin typeface="Cambria Math" panose="02040503050406030204" pitchFamily="18" charset="0"/>
                            </a:rPr>
                            <m:t>+2250 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s-ES_tradnl" sz="2000" i="1">
                                  <a:latin typeface="Cambria Math" panose="02040503050406030204" pitchFamily="18" charset="0"/>
                                </a:rPr>
                                <m:t>2</m:t>
                              </m:r>
                            </m:sup>
                          </m:sSup>
                        </m:den>
                      </m:f>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acc>
                        <m:accPr>
                          <m:chr m:val="̅"/>
                          <m:ctrlPr>
                            <a:rPr lang="es-ES" sz="2000" b="1" i="1">
                              <a:latin typeface="Cambria Math" panose="02040503050406030204" pitchFamily="18" charset="0"/>
                            </a:rPr>
                          </m:ctrlPr>
                        </m:accPr>
                        <m:e>
                          <m:r>
                            <a:rPr lang="es-ES_tradnl" sz="2000" b="1" i="1">
                              <a:latin typeface="Cambria Math" panose="02040503050406030204" pitchFamily="18" charset="0"/>
                            </a:rPr>
                            <m:t>𝒚</m:t>
                          </m:r>
                        </m:e>
                      </m:acc>
                      <m:r>
                        <a:rPr lang="es-ES_tradnl" sz="2000" b="1" i="1">
                          <a:latin typeface="Cambria Math" panose="02040503050406030204" pitchFamily="18" charset="0"/>
                        </a:rPr>
                        <m:t>=</m:t>
                      </m:r>
                      <m:r>
                        <a:rPr lang="es-ES_tradnl" sz="2000" b="1" i="1">
                          <a:latin typeface="Cambria Math" panose="02040503050406030204" pitchFamily="18" charset="0"/>
                        </a:rPr>
                        <m:t>𝟓𝟎</m:t>
                      </m:r>
                      <m:r>
                        <a:rPr lang="es-ES_tradnl" sz="2000" b="1" i="1">
                          <a:latin typeface="Cambria Math" panose="02040503050406030204" pitchFamily="18" charset="0"/>
                        </a:rPr>
                        <m:t>.</m:t>
                      </m:r>
                      <m:r>
                        <a:rPr lang="es-ES_tradnl" sz="2000" b="1" i="1">
                          <a:latin typeface="Cambria Math" panose="02040503050406030204" pitchFamily="18" charset="0"/>
                        </a:rPr>
                        <m:t>𝟏𝟖</m:t>
                      </m:r>
                      <m:r>
                        <a:rPr lang="es-ES_tradnl" sz="2000" b="1" i="1">
                          <a:latin typeface="Cambria Math" panose="02040503050406030204" pitchFamily="18" charset="0"/>
                        </a:rPr>
                        <m:t> </m:t>
                      </m:r>
                      <m:r>
                        <a:rPr lang="es-ES_tradnl" sz="2000" b="1" i="1">
                          <a:latin typeface="Cambria Math" panose="02040503050406030204" pitchFamily="18" charset="0"/>
                        </a:rPr>
                        <m:t>𝒎𝒎</m:t>
                      </m:r>
                    </m:oMath>
                  </m:oMathPara>
                </a14:m>
                <a:endParaRPr lang="es-ES" sz="2000" dirty="0"/>
              </a:p>
              <a:p>
                <a:pPr marL="0" indent="0">
                  <a:buNone/>
                </a:pPr>
                <a:endParaRPr lang="es-ES" sz="2000" dirty="0"/>
              </a:p>
              <a:p>
                <a:pPr marL="0" indent="0">
                  <a:buNone/>
                </a:pPr>
                <a:endParaRPr lang="es-ES" sz="2000" dirty="0"/>
              </a:p>
              <a:p>
                <a:pPr marL="0" indent="0" algn="ctr">
                  <a:buNone/>
                </a:pPr>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136" t="-795"/>
                </a:stretch>
              </a:blipFill>
            </p:spPr>
            <p:txBody>
              <a:bodyPr/>
              <a:lstStyle/>
              <a:p>
                <a:r>
                  <a:rPr lang="es-ES">
                    <a:noFill/>
                  </a:rPr>
                  <a:t> </a:t>
                </a:r>
              </a:p>
            </p:txBody>
          </p:sp>
        </mc:Fallback>
      </mc:AlternateContent>
      <p:pic>
        <p:nvPicPr>
          <p:cNvPr id="6" name="Picture 3"/>
          <p:cNvPicPr/>
          <p:nvPr/>
        </p:nvPicPr>
        <p:blipFill>
          <a:blip r:embed="rId3"/>
          <a:stretch>
            <a:fillRect/>
          </a:stretch>
        </p:blipFill>
        <p:spPr>
          <a:xfrm>
            <a:off x="1113234" y="1476367"/>
            <a:ext cx="2842260" cy="2022475"/>
          </a:xfrm>
          <a:prstGeom prst="rect">
            <a:avLst/>
          </a:prstGeom>
        </p:spPr>
      </p:pic>
    </p:spTree>
    <p:extLst>
      <p:ext uri="{BB962C8B-B14F-4D97-AF65-F5344CB8AC3E}">
        <p14:creationId xmlns:p14="http://schemas.microsoft.com/office/powerpoint/2010/main" val="193234848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Esfuerzo y Factor de </a:t>
                </a:r>
                <a:r>
                  <a:rPr lang="en-US" sz="2000" b="1" dirty="0" err="1" smtClean="0"/>
                  <a:t>Seguridad</a:t>
                </a:r>
                <a:r>
                  <a:rPr lang="en-US" sz="2000" b="1" dirty="0"/>
                  <a:t> </a:t>
                </a:r>
                <a:r>
                  <a:rPr lang="en-US" sz="2000" b="1" dirty="0" err="1" smtClean="0"/>
                  <a:t>en</a:t>
                </a:r>
                <a:r>
                  <a:rPr lang="en-US" sz="2000" b="1" dirty="0" smtClean="0"/>
                  <a:t> </a:t>
                </a:r>
                <a:r>
                  <a:rPr lang="en-US" sz="2000" b="1" dirty="0" err="1" smtClean="0"/>
                  <a:t>sección</a:t>
                </a:r>
                <a:r>
                  <a:rPr lang="en-US" sz="2000" b="1" dirty="0" smtClean="0"/>
                  <a:t> </a:t>
                </a:r>
                <a:r>
                  <a:rPr lang="en-US" sz="2000" b="1" dirty="0" err="1" smtClean="0"/>
                  <a:t>crítica</a:t>
                </a:r>
                <a:endParaRPr lang="es-ES_tradnl" sz="2000" b="1" i="1" dirty="0">
                  <a:latin typeface="Cambria Math" panose="02040503050406030204" pitchFamily="18" charset="0"/>
                </a:endParaRPr>
              </a:p>
              <a:p>
                <a:pPr lvl="0"/>
                <a:r>
                  <a:rPr lang="es-ES_tradnl" sz="2000" dirty="0"/>
                  <a:t>Momento de inercia de la sección</a:t>
                </a:r>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𝐼𝑥</m:t>
                      </m:r>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1</m:t>
                          </m:r>
                        </m:num>
                        <m:den>
                          <m:r>
                            <a:rPr lang="es-ES_tradnl" sz="2000" i="1">
                              <a:latin typeface="Cambria Math" panose="02040503050406030204" pitchFamily="18" charset="0"/>
                            </a:rPr>
                            <m:t>12</m:t>
                          </m:r>
                        </m:den>
                      </m:f>
                      <m:r>
                        <a:rPr lang="es-ES_tradnl" sz="2000" i="1">
                          <a:latin typeface="Cambria Math" panose="02040503050406030204" pitchFamily="18" charset="0"/>
                        </a:rPr>
                        <m:t>𝑏</m:t>
                      </m:r>
                      <m:r>
                        <a:rPr lang="es-ES_tradnl" sz="2000" i="1">
                          <a:latin typeface="Cambria Math" panose="02040503050406030204" pitchFamily="18" charset="0"/>
                        </a:rPr>
                        <m:t>∙</m:t>
                      </m:r>
                      <m:sSup>
                        <m:sSupPr>
                          <m:ctrlPr>
                            <a:rPr lang="es-ES" sz="2000" i="1">
                              <a:latin typeface="Cambria Math" panose="02040503050406030204" pitchFamily="18" charset="0"/>
                            </a:rPr>
                          </m:ctrlPr>
                        </m:sSupPr>
                        <m:e>
                          <m:r>
                            <a:rPr lang="es-ES_tradnl" sz="2000" i="1">
                              <a:latin typeface="Cambria Math" panose="02040503050406030204" pitchFamily="18" charset="0"/>
                            </a:rPr>
                            <m:t>h</m:t>
                          </m:r>
                        </m:e>
                        <m:sup>
                          <m:r>
                            <a:rPr lang="es-ES_tradnl" sz="2000" i="1">
                              <a:latin typeface="Cambria Math" panose="02040503050406030204" pitchFamily="18" charset="0"/>
                            </a:rPr>
                            <m:t>3</m:t>
                          </m:r>
                        </m:sup>
                      </m:sSup>
                      <m:r>
                        <a:rPr lang="es-ES_tradnl" sz="2000" i="1">
                          <a:latin typeface="Cambria Math" panose="02040503050406030204" pitchFamily="18" charset="0"/>
                        </a:rPr>
                        <m:t>+</m:t>
                      </m:r>
                      <m:r>
                        <a:rPr lang="es-ES_tradnl" sz="2000" i="1">
                          <a:latin typeface="Cambria Math" panose="02040503050406030204" pitchFamily="18" charset="0"/>
                        </a:rPr>
                        <m:t>𝐴</m:t>
                      </m:r>
                      <m:sSup>
                        <m:sSupPr>
                          <m:ctrlPr>
                            <a:rPr lang="es-ES" sz="2000" i="1">
                              <a:latin typeface="Cambria Math" panose="02040503050406030204" pitchFamily="18" charset="0"/>
                            </a:rPr>
                          </m:ctrlPr>
                        </m:sSupPr>
                        <m:e>
                          <m:r>
                            <a:rPr lang="es-ES_tradnl" sz="2000" i="1">
                              <a:latin typeface="Cambria Math" panose="02040503050406030204" pitchFamily="18" charset="0"/>
                            </a:rPr>
                            <m:t>𝑑</m:t>
                          </m:r>
                        </m:e>
                        <m:sup>
                          <m:r>
                            <a:rPr lang="es-ES_tradnl" sz="2000" i="1">
                              <a:latin typeface="Cambria Math" panose="02040503050406030204" pitchFamily="18" charset="0"/>
                            </a:rPr>
                            <m:t>2</m:t>
                          </m:r>
                        </m:sup>
                      </m:sSup>
                    </m:oMath>
                    <m:oMath xmlns:m="http://schemas.openxmlformats.org/officeDocument/2006/math">
                      <m:r>
                        <a:rPr lang="es-ES_tradnl" sz="2000" i="1">
                          <a:latin typeface="Cambria Math" panose="02040503050406030204" pitchFamily="18" charset="0"/>
                        </a:rPr>
                        <m:t>𝐼𝑥</m:t>
                      </m:r>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1</m:t>
                          </m:r>
                        </m:num>
                        <m:den>
                          <m:r>
                            <a:rPr lang="es-ES_tradnl" sz="2000" i="1">
                              <a:latin typeface="Cambria Math" panose="02040503050406030204" pitchFamily="18" charset="0"/>
                            </a:rPr>
                            <m:t>12</m:t>
                          </m:r>
                        </m:den>
                      </m:f>
                      <m:d>
                        <m:dPr>
                          <m:ctrlPr>
                            <a:rPr lang="es-ES" sz="2000" i="1">
                              <a:latin typeface="Cambria Math" panose="02040503050406030204" pitchFamily="18" charset="0"/>
                            </a:rPr>
                          </m:ctrlPr>
                        </m:dPr>
                        <m:e>
                          <m:r>
                            <a:rPr lang="es-ES_tradnl" sz="2000" i="1">
                              <a:latin typeface="Cambria Math" panose="02040503050406030204" pitchFamily="18" charset="0"/>
                            </a:rPr>
                            <m:t>6 </m:t>
                          </m:r>
                          <m:r>
                            <a:rPr lang="es-ES_tradnl" sz="2000" i="1">
                              <a:latin typeface="Cambria Math" panose="02040503050406030204" pitchFamily="18" charset="0"/>
                            </a:rPr>
                            <m:t>𝑚𝑚</m:t>
                          </m:r>
                        </m:e>
                      </m:d>
                      <m:sSup>
                        <m:sSupPr>
                          <m:ctrlPr>
                            <a:rPr lang="es-ES" sz="2000" i="1">
                              <a:latin typeface="Cambria Math" panose="02040503050406030204" pitchFamily="18" charset="0"/>
                            </a:rPr>
                          </m:ctrlPr>
                        </m:sSupPr>
                        <m:e>
                          <m:d>
                            <m:dPr>
                              <m:ctrlPr>
                                <a:rPr lang="es-ES" sz="2000" i="1">
                                  <a:latin typeface="Cambria Math" panose="02040503050406030204" pitchFamily="18" charset="0"/>
                                </a:rPr>
                              </m:ctrlPr>
                            </m:dPr>
                            <m:e>
                              <m:r>
                                <a:rPr lang="es-ES_tradnl" sz="2000" i="1">
                                  <a:latin typeface="Cambria Math" panose="02040503050406030204" pitchFamily="18" charset="0"/>
                                </a:rPr>
                                <m:t>236 </m:t>
                              </m:r>
                              <m:r>
                                <a:rPr lang="es-ES_tradnl" sz="2000" i="1">
                                  <a:latin typeface="Cambria Math" panose="02040503050406030204" pitchFamily="18" charset="0"/>
                                </a:rPr>
                                <m:t>𝑚𝑚</m:t>
                              </m:r>
                            </m:e>
                          </m:d>
                        </m:e>
                        <m:sup>
                          <m:r>
                            <a:rPr lang="es-ES_tradnl" sz="2000" i="1">
                              <a:latin typeface="Cambria Math" panose="02040503050406030204" pitchFamily="18" charset="0"/>
                            </a:rPr>
                            <m:t>3</m:t>
                          </m:r>
                        </m:sup>
                      </m:sSup>
                      <m:r>
                        <a:rPr lang="es-ES_tradnl" sz="2000" i="1">
                          <a:latin typeface="Cambria Math" panose="02040503050406030204" pitchFamily="18" charset="0"/>
                        </a:rPr>
                        <m:t>+</m:t>
                      </m:r>
                      <m:d>
                        <m:dPr>
                          <m:ctrlPr>
                            <a:rPr lang="es-ES" sz="2000" i="1">
                              <a:latin typeface="Cambria Math" panose="02040503050406030204" pitchFamily="18" charset="0"/>
                            </a:rPr>
                          </m:ctrlPr>
                        </m:dPr>
                        <m:e>
                          <m:r>
                            <a:rPr lang="es-ES_tradnl" sz="2000" i="1">
                              <a:latin typeface="Cambria Math" panose="02040503050406030204" pitchFamily="18" charset="0"/>
                            </a:rPr>
                            <m:t>1416 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s-ES_tradnl" sz="2000" i="1">
                                  <a:latin typeface="Cambria Math" panose="02040503050406030204" pitchFamily="18" charset="0"/>
                                </a:rPr>
                                <m:t>2</m:t>
                              </m:r>
                            </m:sup>
                          </m:sSup>
                        </m:e>
                      </m:d>
                      <m:sSup>
                        <m:sSupPr>
                          <m:ctrlPr>
                            <a:rPr lang="es-ES" sz="2000" i="1">
                              <a:latin typeface="Cambria Math" panose="02040503050406030204" pitchFamily="18" charset="0"/>
                            </a:rPr>
                          </m:ctrlPr>
                        </m:sSupPr>
                        <m:e>
                          <m:d>
                            <m:dPr>
                              <m:ctrlPr>
                                <a:rPr lang="es-ES" sz="2000" i="1">
                                  <a:latin typeface="Cambria Math" panose="02040503050406030204" pitchFamily="18" charset="0"/>
                                </a:rPr>
                              </m:ctrlPr>
                            </m:dPr>
                            <m:e>
                              <m:r>
                                <a:rPr lang="es-ES_tradnl" sz="2000" i="1">
                                  <a:latin typeface="Cambria Math" panose="02040503050406030204" pitchFamily="18" charset="0"/>
                                </a:rPr>
                                <m:t>122 </m:t>
                              </m:r>
                              <m:r>
                                <a:rPr lang="es-ES_tradnl" sz="2000" i="1">
                                  <a:latin typeface="Cambria Math" panose="02040503050406030204" pitchFamily="18" charset="0"/>
                                </a:rPr>
                                <m:t>𝑚𝑚</m:t>
                              </m:r>
                            </m:e>
                          </m:d>
                        </m:e>
                        <m:sup>
                          <m:r>
                            <a:rPr lang="es-ES_tradnl" sz="2000" i="1">
                              <a:latin typeface="Cambria Math" panose="02040503050406030204" pitchFamily="18" charset="0"/>
                            </a:rPr>
                            <m:t>2</m:t>
                          </m:r>
                        </m:sup>
                      </m:sSup>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1</m:t>
                          </m:r>
                        </m:num>
                        <m:den>
                          <m:r>
                            <a:rPr lang="es-ES_tradnl" sz="2000" i="1">
                              <a:latin typeface="Cambria Math" panose="02040503050406030204" pitchFamily="18" charset="0"/>
                            </a:rPr>
                            <m:t>12</m:t>
                          </m:r>
                        </m:den>
                      </m:f>
                      <m:d>
                        <m:dPr>
                          <m:ctrlPr>
                            <a:rPr lang="es-ES" sz="2000" i="1">
                              <a:latin typeface="Cambria Math" panose="02040503050406030204" pitchFamily="18" charset="0"/>
                            </a:rPr>
                          </m:ctrlPr>
                        </m:dPr>
                        <m:e>
                          <m:r>
                            <a:rPr lang="es-ES_tradnl" sz="2000" i="1">
                              <a:latin typeface="Cambria Math" panose="02040503050406030204" pitchFamily="18" charset="0"/>
                            </a:rPr>
                            <m:t>150 </m:t>
                          </m:r>
                          <m:r>
                            <a:rPr lang="es-ES_tradnl" sz="2000" i="1">
                              <a:latin typeface="Cambria Math" panose="02040503050406030204" pitchFamily="18" charset="0"/>
                            </a:rPr>
                            <m:t>𝑚𝑚</m:t>
                          </m:r>
                        </m:e>
                      </m:d>
                      <m:sSup>
                        <m:sSupPr>
                          <m:ctrlPr>
                            <a:rPr lang="es-ES" sz="2000" i="1">
                              <a:latin typeface="Cambria Math" panose="02040503050406030204" pitchFamily="18" charset="0"/>
                            </a:rPr>
                          </m:ctrlPr>
                        </m:sSupPr>
                        <m:e>
                          <m:d>
                            <m:dPr>
                              <m:ctrlPr>
                                <a:rPr lang="es-ES" sz="2000" i="1">
                                  <a:latin typeface="Cambria Math" panose="02040503050406030204" pitchFamily="18" charset="0"/>
                                </a:rPr>
                              </m:ctrlPr>
                            </m:dPr>
                            <m:e>
                              <m:r>
                                <a:rPr lang="es-ES_tradnl" sz="2000" i="1">
                                  <a:latin typeface="Cambria Math" panose="02040503050406030204" pitchFamily="18" charset="0"/>
                                </a:rPr>
                                <m:t>15 </m:t>
                              </m:r>
                              <m:r>
                                <a:rPr lang="es-ES_tradnl" sz="2000" i="1">
                                  <a:latin typeface="Cambria Math" panose="02040503050406030204" pitchFamily="18" charset="0"/>
                                </a:rPr>
                                <m:t>𝑚𝑚</m:t>
                              </m:r>
                            </m:e>
                          </m:d>
                        </m:e>
                        <m:sup>
                          <m:r>
                            <a:rPr lang="es-ES_tradnl" sz="2000" i="1">
                              <a:latin typeface="Cambria Math" panose="02040503050406030204" pitchFamily="18" charset="0"/>
                            </a:rPr>
                            <m:t>3</m:t>
                          </m:r>
                        </m:sup>
                      </m:sSup>
                      <m:r>
                        <a:rPr lang="es-ES_tradnl" sz="2000" i="1">
                          <a:latin typeface="Cambria Math" panose="02040503050406030204" pitchFamily="18" charset="0"/>
                        </a:rPr>
                        <m:t>+</m:t>
                      </m:r>
                      <m:d>
                        <m:dPr>
                          <m:ctrlPr>
                            <a:rPr lang="es-ES" sz="2000" i="1">
                              <a:latin typeface="Cambria Math" panose="02040503050406030204" pitchFamily="18" charset="0"/>
                            </a:rPr>
                          </m:ctrlPr>
                        </m:dPr>
                        <m:e>
                          <m:r>
                            <a:rPr lang="es-ES_tradnl" sz="2000" i="1">
                              <a:latin typeface="Cambria Math" panose="02040503050406030204" pitchFamily="18" charset="0"/>
                            </a:rPr>
                            <m:t>2250 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s-ES_tradnl" sz="2000" i="1">
                                  <a:latin typeface="Cambria Math" panose="02040503050406030204" pitchFamily="18" charset="0"/>
                                </a:rPr>
                                <m:t>2</m:t>
                              </m:r>
                            </m:sup>
                          </m:sSup>
                        </m:e>
                      </m:d>
                      <m:sSup>
                        <m:sSupPr>
                          <m:ctrlPr>
                            <a:rPr lang="es-ES" sz="2000" i="1">
                              <a:latin typeface="Cambria Math" panose="02040503050406030204" pitchFamily="18" charset="0"/>
                            </a:rPr>
                          </m:ctrlPr>
                        </m:sSupPr>
                        <m:e>
                          <m:d>
                            <m:dPr>
                              <m:ctrlPr>
                                <a:rPr lang="es-ES" sz="2000" i="1">
                                  <a:latin typeface="Cambria Math" panose="02040503050406030204" pitchFamily="18" charset="0"/>
                                </a:rPr>
                              </m:ctrlPr>
                            </m:dPr>
                            <m:e>
                              <m:r>
                                <a:rPr lang="es-ES_tradnl" sz="2000" i="1">
                                  <a:latin typeface="Cambria Math" panose="02040503050406030204" pitchFamily="18" charset="0"/>
                                </a:rPr>
                                <m:t>150 </m:t>
                              </m:r>
                              <m:r>
                                <a:rPr lang="es-ES_tradnl" sz="2000" i="1">
                                  <a:latin typeface="Cambria Math" panose="02040503050406030204" pitchFamily="18" charset="0"/>
                                </a:rPr>
                                <m:t>𝑚𝑚</m:t>
                              </m:r>
                            </m:e>
                          </m:d>
                        </m:e>
                        <m:sup>
                          <m:r>
                            <a:rPr lang="es-ES_tradnl" sz="2000" i="1">
                              <a:latin typeface="Cambria Math" panose="02040503050406030204" pitchFamily="18" charset="0"/>
                            </a:rPr>
                            <m:t>2</m:t>
                          </m:r>
                        </m:sup>
                      </m:sSup>
                    </m:oMath>
                  </m:oMathPara>
                </a14:m>
                <a:endParaRPr lang="es-ES" sz="2000" dirty="0" smtClean="0"/>
              </a:p>
              <a:p>
                <a:pPr marL="0" indent="0">
                  <a:buNone/>
                </a:pPr>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𝑰𝒙</m:t>
                      </m:r>
                      <m:r>
                        <a:rPr lang="es-ES_tradnl" sz="2000" b="1" i="1">
                          <a:latin typeface="Cambria Math" panose="02040503050406030204" pitchFamily="18" charset="0"/>
                        </a:rPr>
                        <m:t>=</m:t>
                      </m:r>
                      <m:r>
                        <a:rPr lang="es-ES_tradnl" sz="2000" b="1" i="1">
                          <a:latin typeface="Cambria Math" panose="02040503050406030204" pitchFamily="18" charset="0"/>
                        </a:rPr>
                        <m:t>𝟐</m:t>
                      </m:r>
                      <m:r>
                        <a:rPr lang="es-ES_tradnl" sz="2000" b="1" i="1">
                          <a:latin typeface="Cambria Math" panose="02040503050406030204" pitchFamily="18" charset="0"/>
                        </a:rPr>
                        <m:t>.</m:t>
                      </m:r>
                      <m:r>
                        <a:rPr lang="es-ES_tradnl" sz="2000" b="1" i="1">
                          <a:latin typeface="Cambria Math" panose="02040503050406030204" pitchFamily="18" charset="0"/>
                        </a:rPr>
                        <m:t>𝟎𝟒𝟑</m:t>
                      </m:r>
                      <m:r>
                        <a:rPr lang="es-ES_tradnl" sz="2000" b="1" i="1">
                          <a:latin typeface="Cambria Math" panose="02040503050406030204" pitchFamily="18" charset="0"/>
                        </a:rPr>
                        <m:t>𝒙</m:t>
                      </m:r>
                      <m:sSup>
                        <m:sSupPr>
                          <m:ctrlPr>
                            <a:rPr lang="es-ES" sz="2000" b="1" i="1">
                              <a:latin typeface="Cambria Math" panose="02040503050406030204" pitchFamily="18" charset="0"/>
                            </a:rPr>
                          </m:ctrlPr>
                        </m:sSupPr>
                        <m:e>
                          <m:r>
                            <a:rPr lang="es-ES_tradnl" sz="2000" b="1" i="1">
                              <a:latin typeface="Cambria Math" panose="02040503050406030204" pitchFamily="18" charset="0"/>
                            </a:rPr>
                            <m:t>𝟏𝟎</m:t>
                          </m:r>
                        </m:e>
                        <m:sup>
                          <m:r>
                            <a:rPr lang="es-ES_tradnl" sz="2000" b="1" i="1">
                              <a:latin typeface="Cambria Math" panose="02040503050406030204" pitchFamily="18" charset="0"/>
                            </a:rPr>
                            <m:t>𝟕</m:t>
                          </m:r>
                        </m:sup>
                      </m:sSup>
                      <m:r>
                        <a:rPr lang="es-ES_tradnl" sz="2000" b="1" i="1">
                          <a:latin typeface="Cambria Math" panose="02040503050406030204" pitchFamily="18" charset="0"/>
                        </a:rPr>
                        <m:t> </m:t>
                      </m:r>
                      <m:r>
                        <a:rPr lang="es-ES_tradnl" sz="2000" b="1" i="1">
                          <a:latin typeface="Cambria Math" panose="02040503050406030204" pitchFamily="18" charset="0"/>
                        </a:rPr>
                        <m:t>𝒎</m:t>
                      </m:r>
                      <m:sSup>
                        <m:sSupPr>
                          <m:ctrlPr>
                            <a:rPr lang="es-ES" sz="2000" b="1" i="1">
                              <a:latin typeface="Cambria Math" panose="02040503050406030204" pitchFamily="18" charset="0"/>
                            </a:rPr>
                          </m:ctrlPr>
                        </m:sSupPr>
                        <m:e>
                          <m:r>
                            <a:rPr lang="es-ES_tradnl" sz="2000" b="1" i="1">
                              <a:latin typeface="Cambria Math" panose="02040503050406030204" pitchFamily="18" charset="0"/>
                            </a:rPr>
                            <m:t>𝒎</m:t>
                          </m:r>
                        </m:e>
                        <m:sup>
                          <m:r>
                            <a:rPr lang="es-ES_tradnl" sz="2000" b="1" i="1">
                              <a:latin typeface="Cambria Math" panose="02040503050406030204" pitchFamily="18" charset="0"/>
                            </a:rPr>
                            <m:t>𝟒</m:t>
                          </m:r>
                        </m:sup>
                      </m:sSup>
                    </m:oMath>
                  </m:oMathPara>
                </a14:m>
                <a:endParaRPr lang="es-ES" sz="2000" dirty="0"/>
              </a:p>
              <a:p>
                <a:pPr marL="0" indent="0">
                  <a:buNone/>
                </a:pPr>
                <a:r>
                  <a:rPr lang="es-ES_tradnl" sz="2000" dirty="0"/>
                  <a:t>Se observa que el extremo más lejano del centro de gravedad es el de la parte superior por </a:t>
                </a:r>
                <a:r>
                  <a:rPr lang="es-ES_tradnl" sz="2000" dirty="0" smtClean="0"/>
                  <a:t>tanto</a:t>
                </a:r>
              </a:p>
              <a:p>
                <a:pPr marL="0" indent="0">
                  <a:buNone/>
                </a:pPr>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𝒄</m:t>
                      </m:r>
                      <m:r>
                        <a:rPr lang="es-ES_tradnl" sz="2000" b="1" i="1">
                          <a:latin typeface="Cambria Math" panose="02040503050406030204" pitchFamily="18" charset="0"/>
                        </a:rPr>
                        <m:t>=</m:t>
                      </m:r>
                      <m:r>
                        <a:rPr lang="es-ES_tradnl" sz="2000" b="1" i="1">
                          <a:latin typeface="Cambria Math" panose="02040503050406030204" pitchFamily="18" charset="0"/>
                        </a:rPr>
                        <m:t>𝟐𝟎𝟏</m:t>
                      </m:r>
                      <m:r>
                        <a:rPr lang="es-ES_tradnl" sz="2000" b="1" i="1">
                          <a:latin typeface="Cambria Math" panose="02040503050406030204" pitchFamily="18" charset="0"/>
                        </a:rPr>
                        <m:t> </m:t>
                      </m:r>
                      <m:r>
                        <a:rPr lang="es-ES_tradnl" sz="2000" b="1" i="1">
                          <a:latin typeface="Cambria Math" panose="02040503050406030204" pitchFamily="18" charset="0"/>
                        </a:rPr>
                        <m:t>𝒎𝒎</m:t>
                      </m:r>
                    </m:oMath>
                  </m:oMathPara>
                </a14:m>
                <a:endParaRPr lang="es-ES" sz="2000" dirty="0"/>
              </a:p>
              <a:p>
                <a:pPr marL="0" indent="0">
                  <a:buNone/>
                </a:pPr>
                <a:endParaRPr lang="es-ES" sz="2000" dirty="0"/>
              </a:p>
              <a:p>
                <a:pPr marL="0" indent="0">
                  <a:buNone/>
                </a:pPr>
                <a:endParaRPr lang="es-ES" sz="2000" dirty="0"/>
              </a:p>
              <a:p>
                <a:pPr marL="0" indent="0" algn="ctr">
                  <a:buNone/>
                </a:pPr>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1135" r="-244"/>
                </a:stretch>
              </a:blipFill>
            </p:spPr>
            <p:txBody>
              <a:bodyPr/>
              <a:lstStyle/>
              <a:p>
                <a:r>
                  <a:rPr lang="es-ES">
                    <a:noFill/>
                  </a:rPr>
                  <a:t> </a:t>
                </a:r>
              </a:p>
            </p:txBody>
          </p:sp>
        </mc:Fallback>
      </mc:AlternateContent>
    </p:spTree>
    <p:extLst>
      <p:ext uri="{BB962C8B-B14F-4D97-AF65-F5344CB8AC3E}">
        <p14:creationId xmlns:p14="http://schemas.microsoft.com/office/powerpoint/2010/main" val="27355089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Esfuerzo y Factor de </a:t>
                </a:r>
                <a:r>
                  <a:rPr lang="en-US" sz="2000" b="1" dirty="0" err="1" smtClean="0"/>
                  <a:t>Seguridad</a:t>
                </a:r>
                <a:r>
                  <a:rPr lang="en-US" sz="2000" b="1" dirty="0"/>
                  <a:t> </a:t>
                </a:r>
                <a:r>
                  <a:rPr lang="en-US" sz="2000" b="1" dirty="0" err="1" smtClean="0"/>
                  <a:t>en</a:t>
                </a:r>
                <a:r>
                  <a:rPr lang="en-US" sz="2000" b="1" dirty="0" smtClean="0"/>
                  <a:t> </a:t>
                </a:r>
                <a:r>
                  <a:rPr lang="en-US" sz="2000" b="1" dirty="0" err="1" smtClean="0"/>
                  <a:t>sección</a:t>
                </a:r>
                <a:r>
                  <a:rPr lang="en-US" sz="2000" b="1" dirty="0" smtClean="0"/>
                  <a:t> </a:t>
                </a:r>
                <a:r>
                  <a:rPr lang="en-US" sz="2000" b="1" dirty="0" err="1" smtClean="0"/>
                  <a:t>crítica</a:t>
                </a:r>
                <a:endParaRPr lang="es-ES_tradnl" sz="2000" b="1" i="1" dirty="0">
                  <a:latin typeface="Cambria Math" panose="02040503050406030204" pitchFamily="18" charset="0"/>
                </a:endParaRPr>
              </a:p>
              <a:p>
                <a:pPr lvl="0"/>
                <a:r>
                  <a:rPr lang="es-ES_tradnl" sz="2000" b="1" dirty="0"/>
                  <a:t>Cálculo de esfuerzo en la viga</a:t>
                </a:r>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𝜎</m:t>
                      </m:r>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𝑀</m:t>
                          </m:r>
                          <m:r>
                            <a:rPr lang="es-ES_tradnl" sz="2000" i="1">
                              <a:latin typeface="Cambria Math" panose="02040503050406030204" pitchFamily="18" charset="0"/>
                            </a:rPr>
                            <m:t>⋅</m:t>
                          </m:r>
                          <m:r>
                            <a:rPr lang="es-ES_tradnl" sz="2000" i="1">
                              <a:latin typeface="Cambria Math" panose="02040503050406030204" pitchFamily="18" charset="0"/>
                            </a:rPr>
                            <m:t>𝑐</m:t>
                          </m:r>
                        </m:num>
                        <m:den>
                          <m:r>
                            <a:rPr lang="es-ES_tradnl" sz="2000" i="1">
                              <a:latin typeface="Cambria Math" panose="02040503050406030204" pitchFamily="18" charset="0"/>
                            </a:rPr>
                            <m:t>𝐼𝑥</m:t>
                          </m:r>
                        </m:den>
                      </m:f>
                    </m:oMath>
                  </m:oMathPara>
                </a14:m>
                <a:endParaRPr lang="en-US" sz="2000" dirty="0" smtClean="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𝜎</m:t>
                      </m:r>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5.601 </m:t>
                          </m:r>
                          <m:r>
                            <a:rPr lang="es-ES_tradnl" sz="2000" i="1">
                              <a:latin typeface="Cambria Math" panose="02040503050406030204" pitchFamily="18" charset="0"/>
                            </a:rPr>
                            <m:t>𝑘𝑁𝑚</m:t>
                          </m:r>
                          <m:r>
                            <a:rPr lang="es-ES_tradnl" sz="2000" i="1">
                              <a:latin typeface="Cambria Math" panose="02040503050406030204" pitchFamily="18" charset="0"/>
                            </a:rPr>
                            <m:t>⋅368 </m:t>
                          </m:r>
                          <m:r>
                            <a:rPr lang="es-ES_tradnl" sz="2000" i="1">
                              <a:latin typeface="Cambria Math" panose="02040503050406030204" pitchFamily="18" charset="0"/>
                            </a:rPr>
                            <m:t>𝑚𝑚</m:t>
                          </m:r>
                        </m:num>
                        <m:den>
                          <m:r>
                            <a:rPr lang="es-ES_tradnl" sz="2000" i="1">
                              <a:latin typeface="Cambria Math" panose="02040503050406030204" pitchFamily="18" charset="0"/>
                            </a:rPr>
                            <m:t>1.71</m:t>
                          </m:r>
                          <m:r>
                            <a:rPr lang="es-ES_tradnl" sz="2000" i="1">
                              <a:latin typeface="Cambria Math" panose="02040503050406030204" pitchFamily="18" charset="0"/>
                            </a:rPr>
                            <m:t>𝑥</m:t>
                          </m:r>
                          <m:sSup>
                            <m:sSupPr>
                              <m:ctrlPr>
                                <a:rPr lang="es-ES" sz="2000" i="1">
                                  <a:latin typeface="Cambria Math" panose="02040503050406030204" pitchFamily="18" charset="0"/>
                                </a:rPr>
                              </m:ctrlPr>
                            </m:sSupPr>
                            <m:e>
                              <m:r>
                                <a:rPr lang="es-ES_tradnl" sz="2000" i="1">
                                  <a:latin typeface="Cambria Math" panose="02040503050406030204" pitchFamily="18" charset="0"/>
                                </a:rPr>
                                <m:t>10</m:t>
                              </m:r>
                            </m:e>
                            <m:sup>
                              <m:r>
                                <a:rPr lang="es-ES_tradnl" sz="2000" i="1">
                                  <a:latin typeface="Cambria Math" panose="02040503050406030204" pitchFamily="18" charset="0"/>
                                </a:rPr>
                                <m:t>8</m:t>
                              </m:r>
                            </m:sup>
                          </m:sSup>
                          <m:r>
                            <a:rPr lang="es-ES_tradnl" sz="2000" i="1">
                              <a:latin typeface="Cambria Math" panose="02040503050406030204" pitchFamily="18" charset="0"/>
                            </a:rPr>
                            <m:t> </m:t>
                          </m:r>
                          <m:r>
                            <a:rPr lang="es-ES_tradnl" sz="2000" i="1">
                              <a:latin typeface="Cambria Math" panose="02040503050406030204" pitchFamily="18" charset="0"/>
                            </a:rPr>
                            <m:t>𝑚</m:t>
                          </m:r>
                          <m:sSup>
                            <m:sSupPr>
                              <m:ctrlPr>
                                <a:rPr lang="es-ES" sz="2000" i="1">
                                  <a:latin typeface="Cambria Math" panose="02040503050406030204" pitchFamily="18" charset="0"/>
                                </a:rPr>
                              </m:ctrlPr>
                            </m:sSupPr>
                            <m:e>
                              <m:r>
                                <a:rPr lang="es-ES_tradnl" sz="2000" i="1">
                                  <a:latin typeface="Cambria Math" panose="02040503050406030204" pitchFamily="18" charset="0"/>
                                </a:rPr>
                                <m:t>𝑚</m:t>
                              </m:r>
                            </m:e>
                            <m:sup>
                              <m:r>
                                <a:rPr lang="es-ES_tradnl" sz="2000" i="1">
                                  <a:latin typeface="Cambria Math" panose="02040503050406030204" pitchFamily="18" charset="0"/>
                                </a:rPr>
                                <m:t>4</m:t>
                              </m:r>
                            </m:sup>
                          </m:sSup>
                        </m:den>
                      </m:f>
                    </m:oMath>
                  </m:oMathPara>
                </a14:m>
                <a:endParaRPr lang="es-ES" sz="2000"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𝝈</m:t>
                      </m:r>
                      <m:r>
                        <a:rPr lang="es-ES_tradnl" sz="2000" b="1" i="1">
                          <a:latin typeface="Cambria Math" panose="02040503050406030204" pitchFamily="18" charset="0"/>
                        </a:rPr>
                        <m:t>=</m:t>
                      </m:r>
                      <m:r>
                        <a:rPr lang="es-ES_tradnl" sz="2000" b="1" i="1">
                          <a:latin typeface="Cambria Math" panose="02040503050406030204" pitchFamily="18" charset="0"/>
                        </a:rPr>
                        <m:t>𝟏𝟏𝟒</m:t>
                      </m:r>
                      <m:r>
                        <a:rPr lang="es-ES_tradnl" sz="2000" b="1" i="1">
                          <a:latin typeface="Cambria Math" panose="02040503050406030204" pitchFamily="18" charset="0"/>
                        </a:rPr>
                        <m:t>.</m:t>
                      </m:r>
                      <m:r>
                        <a:rPr lang="es-ES_tradnl" sz="2000" b="1" i="1">
                          <a:latin typeface="Cambria Math" panose="02040503050406030204" pitchFamily="18" charset="0"/>
                        </a:rPr>
                        <m:t>𝟏𝟎𝟓</m:t>
                      </m:r>
                      <m:r>
                        <a:rPr lang="es-ES_tradnl" sz="2000" b="1" i="1">
                          <a:latin typeface="Cambria Math" panose="02040503050406030204" pitchFamily="18" charset="0"/>
                        </a:rPr>
                        <m:t> </m:t>
                      </m:r>
                      <m:r>
                        <a:rPr lang="es-ES_tradnl" sz="2000" b="1" i="1">
                          <a:latin typeface="Cambria Math" panose="02040503050406030204" pitchFamily="18" charset="0"/>
                        </a:rPr>
                        <m:t>𝑴𝑷𝒂</m:t>
                      </m:r>
                    </m:oMath>
                  </m:oMathPara>
                </a14:m>
                <a:endParaRPr lang="es-ES" sz="2000" dirty="0"/>
              </a:p>
              <a:p>
                <a:pPr lvl="0"/>
                <a:r>
                  <a:rPr lang="es-ES_tradnl" sz="2000" b="1" dirty="0"/>
                  <a:t>Cálculo del factor de seguridad</a:t>
                </a:r>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𝐹𝑆</m:t>
                      </m:r>
                      <m:r>
                        <a:rPr lang="es-ES_tradnl" sz="2000" i="1">
                          <a:latin typeface="Cambria Math" panose="02040503050406030204" pitchFamily="18" charset="0"/>
                        </a:rPr>
                        <m:t>=</m:t>
                      </m:r>
                      <m:f>
                        <m:fPr>
                          <m:ctrlPr>
                            <a:rPr lang="es-ES" sz="2000" i="1">
                              <a:latin typeface="Cambria Math" panose="02040503050406030204" pitchFamily="18" charset="0"/>
                            </a:rPr>
                          </m:ctrlPr>
                        </m:fPr>
                        <m:num>
                          <m:sSub>
                            <m:sSubPr>
                              <m:ctrlPr>
                                <a:rPr lang="es-ES" sz="2000" i="1">
                                  <a:latin typeface="Cambria Math" panose="02040503050406030204" pitchFamily="18" charset="0"/>
                                </a:rPr>
                              </m:ctrlPr>
                            </m:sSubPr>
                            <m:e>
                              <m:r>
                                <a:rPr lang="es-ES_tradnl" sz="2000" i="1">
                                  <a:latin typeface="Cambria Math" panose="02040503050406030204" pitchFamily="18" charset="0"/>
                                </a:rPr>
                                <m:t>𝜎</m:t>
                              </m:r>
                            </m:e>
                            <m:sub>
                              <m:r>
                                <a:rPr lang="es-ES_tradnl" sz="2000" i="1">
                                  <a:latin typeface="Cambria Math" panose="02040503050406030204" pitchFamily="18" charset="0"/>
                                </a:rPr>
                                <m:t>𝑓𝑙𝑢𝑒𝑛𝑐𝑖𝑎</m:t>
                              </m:r>
                            </m:sub>
                          </m:sSub>
                        </m:num>
                        <m:den>
                          <m:sSub>
                            <m:sSubPr>
                              <m:ctrlPr>
                                <a:rPr lang="es-ES" sz="2000" i="1">
                                  <a:latin typeface="Cambria Math" panose="02040503050406030204" pitchFamily="18" charset="0"/>
                                </a:rPr>
                              </m:ctrlPr>
                            </m:sSubPr>
                            <m:e>
                              <m:r>
                                <a:rPr lang="es-ES_tradnl" sz="2000" i="1">
                                  <a:latin typeface="Cambria Math" panose="02040503050406030204" pitchFamily="18" charset="0"/>
                                </a:rPr>
                                <m:t>𝜎</m:t>
                              </m:r>
                            </m:e>
                            <m:sub>
                              <m:r>
                                <a:rPr lang="es-ES_tradnl" sz="2000" i="1">
                                  <a:latin typeface="Cambria Math" panose="02040503050406030204" pitchFamily="18" charset="0"/>
                                </a:rPr>
                                <m:t>𝑎𝑝𝑙𝑖𝑐𝑎𝑑𝑜</m:t>
                              </m:r>
                            </m:sub>
                          </m:sSub>
                        </m:den>
                      </m:f>
                    </m:oMath>
                  </m:oMathPara>
                </a14:m>
                <a:endParaRPr lang="en-US" sz="2000" i="1" dirty="0" smtClean="0"/>
              </a:p>
              <a:p>
                <a:pPr marL="0" indent="0">
                  <a:buNone/>
                </a:pPr>
                <a14:m>
                  <m:oMathPara xmlns:m="http://schemas.openxmlformats.org/officeDocument/2006/math">
                    <m:oMathParaPr>
                      <m:jc m:val="centerGroup"/>
                    </m:oMathParaPr>
                    <m:oMath xmlns:m="http://schemas.openxmlformats.org/officeDocument/2006/math">
                      <m:r>
                        <a:rPr lang="es-ES_tradnl" sz="2000" i="1">
                          <a:latin typeface="Cambria Math" panose="02040503050406030204" pitchFamily="18" charset="0"/>
                        </a:rPr>
                        <m:t>𝐹𝑆</m:t>
                      </m:r>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250 </m:t>
                          </m:r>
                          <m:r>
                            <a:rPr lang="es-ES_tradnl" sz="2000" i="1">
                              <a:latin typeface="Cambria Math" panose="02040503050406030204" pitchFamily="18" charset="0"/>
                            </a:rPr>
                            <m:t>𝑀𝑃𝑎</m:t>
                          </m:r>
                        </m:num>
                        <m:den>
                          <m:r>
                            <a:rPr lang="es-ES_tradnl" sz="2000" i="1">
                              <a:latin typeface="Cambria Math" panose="02040503050406030204" pitchFamily="18" charset="0"/>
                            </a:rPr>
                            <m:t>114.106 </m:t>
                          </m:r>
                          <m:r>
                            <a:rPr lang="es-ES_tradnl" sz="2000" i="1">
                              <a:latin typeface="Cambria Math" panose="02040503050406030204" pitchFamily="18" charset="0"/>
                            </a:rPr>
                            <m:t>𝑀𝑃𝑎</m:t>
                          </m:r>
                        </m:den>
                      </m:f>
                    </m:oMath>
                  </m:oMathPara>
                </a14:m>
                <a:r>
                  <a:rPr lang="es-ES" sz="2000" dirty="0"/>
                  <a:t/>
                </a:r>
                <a:br>
                  <a:rPr lang="es-ES" sz="2000" dirty="0"/>
                </a:br>
                <a:endParaRPr lang="es-ES" sz="2000" dirty="0" smtClean="0"/>
              </a:p>
              <a:p>
                <a:pPr marL="0" indent="0">
                  <a:buNone/>
                </a:pPr>
                <a:endParaRPr lang="es-ES" sz="2000" b="1" i="1"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r>
                        <a:rPr lang="es-ES_tradnl" sz="2000" b="1" i="1">
                          <a:latin typeface="Cambria Math" panose="02040503050406030204" pitchFamily="18" charset="0"/>
                        </a:rPr>
                        <m:t>𝟐</m:t>
                      </m:r>
                      <m:r>
                        <a:rPr lang="es-ES_tradnl" sz="2000" b="1" i="1">
                          <a:latin typeface="Cambria Math" panose="02040503050406030204" pitchFamily="18" charset="0"/>
                        </a:rPr>
                        <m:t>.</m:t>
                      </m:r>
                      <m:r>
                        <a:rPr lang="es-ES_tradnl" sz="2000" b="1" i="1">
                          <a:latin typeface="Cambria Math" panose="02040503050406030204" pitchFamily="18" charset="0"/>
                        </a:rPr>
                        <m:t>𝟏𝟗𝟏</m:t>
                      </m:r>
                    </m:oMath>
                  </m:oMathPara>
                </a14:m>
                <a:endParaRPr lang="es-ES" sz="2000" dirty="0"/>
              </a:p>
              <a:p>
                <a:pPr marL="0" indent="0">
                  <a:buNone/>
                </a:pPr>
                <a:endParaRPr lang="es-ES" sz="2000" dirty="0"/>
              </a:p>
              <a:p>
                <a:pPr marL="0" indent="0">
                  <a:buNone/>
                </a:pPr>
                <a:endParaRPr lang="es-ES" sz="2000" dirty="0"/>
              </a:p>
              <a:p>
                <a:pPr marL="0" indent="0" algn="ctr">
                  <a:buNone/>
                </a:pPr>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a:stretch>
              </a:blipFill>
            </p:spPr>
            <p:txBody>
              <a:bodyPr/>
              <a:lstStyle/>
              <a:p>
                <a:r>
                  <a:rPr lang="es-ES">
                    <a:noFill/>
                  </a:rPr>
                  <a:t> </a:t>
                </a:r>
              </a:p>
            </p:txBody>
          </p:sp>
        </mc:Fallback>
      </mc:AlternateContent>
    </p:spTree>
    <p:extLst>
      <p:ext uri="{BB962C8B-B14F-4D97-AF65-F5344CB8AC3E}">
        <p14:creationId xmlns:p14="http://schemas.microsoft.com/office/powerpoint/2010/main" val="15149811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el chasis del </a:t>
            </a:r>
            <a:r>
              <a:rPr lang="es-ES_tradnl" sz="2800" b="1" dirty="0"/>
              <a:t>Auto Tanque</a:t>
            </a:r>
            <a:endParaRPr lang="es-ES" sz="27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Cargas</a:t>
                </a:r>
                <a:endParaRPr lang="es-ES" sz="2000" b="1" dirty="0" smtClean="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𝒉</m:t>
                        </m:r>
                      </m:sub>
                    </m:sSub>
                    <m:r>
                      <a:rPr lang="es-ES_tradnl" sz="2000" b="1" i="1">
                        <a:latin typeface="Cambria Math" panose="02040503050406030204" pitchFamily="18" charset="0"/>
                      </a:rPr>
                      <m:t>=</m:t>
                    </m:r>
                    <m:r>
                      <a:rPr lang="es-ES_tradnl" sz="2000" b="1" i="1">
                        <a:latin typeface="Cambria Math" panose="02040503050406030204" pitchFamily="18" charset="0"/>
                      </a:rPr>
                      <m:t>𝟏𝟏𝟖𝟔𝟑𝟗</m:t>
                    </m:r>
                    <m:r>
                      <a:rPr lang="es-ES_tradnl" sz="2000" b="1" i="1">
                        <a:latin typeface="Cambria Math" panose="02040503050406030204" pitchFamily="18" charset="0"/>
                      </a:rPr>
                      <m:t> </m:t>
                    </m:r>
                    <m:r>
                      <a:rPr lang="es-ES_tradnl" sz="2000" b="1" i="1">
                        <a:latin typeface="Cambria Math" panose="02040503050406030204" pitchFamily="18" charset="0"/>
                      </a:rPr>
                      <m:t>𝑷𝒂</m:t>
                    </m:r>
                  </m:oMath>
                </a14:m>
                <a:r>
                  <a:rPr lang="es-ES_tradnl" sz="2000" dirty="0"/>
                  <a:t> = Presión hidrostática del fluido.</a:t>
                </a:r>
                <a:endParaRPr lang="es-ES" sz="2000" dirty="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𝑪𝒖𝒆𝒓𝒑𝒐</m:t>
                        </m:r>
                      </m:sub>
                    </m:sSub>
                    <m:r>
                      <a:rPr lang="es-ES_tradnl" sz="2000" b="1" i="1">
                        <a:latin typeface="Cambria Math" panose="02040503050406030204" pitchFamily="18" charset="0"/>
                      </a:rPr>
                      <m:t>=</m:t>
                    </m:r>
                    <m:r>
                      <a:rPr lang="es-ES_tradnl" sz="2000" i="1">
                        <a:latin typeface="Cambria Math" panose="02040503050406030204" pitchFamily="18" charset="0"/>
                      </a:rPr>
                      <m:t>3660 </m:t>
                    </m:r>
                    <m:r>
                      <a:rPr lang="es-ES_tradnl" sz="2000" i="1">
                        <a:latin typeface="Cambria Math" panose="02040503050406030204" pitchFamily="18" charset="0"/>
                      </a:rPr>
                      <m:t>𝐾𝑔</m:t>
                    </m:r>
                    <m:r>
                      <a:rPr lang="es-ES_tradnl" sz="2000" i="1">
                        <a:latin typeface="Cambria Math" panose="02040503050406030204" pitchFamily="18" charset="0"/>
                      </a:rPr>
                      <m:t>∙9.81</m:t>
                    </m:r>
                    <m:f>
                      <m:fPr>
                        <m:ctrlPr>
                          <a:rPr lang="es-ES" sz="2000" i="1">
                            <a:latin typeface="Cambria Math" panose="02040503050406030204" pitchFamily="18" charset="0"/>
                          </a:rPr>
                        </m:ctrlPr>
                      </m:fPr>
                      <m:num>
                        <m:r>
                          <a:rPr lang="es-ES_tradnl" sz="2000" i="1">
                            <a:latin typeface="Cambria Math" panose="02040503050406030204" pitchFamily="18" charset="0"/>
                          </a:rPr>
                          <m:t>𝑚</m:t>
                        </m:r>
                      </m:num>
                      <m:den>
                        <m:sSup>
                          <m:sSupPr>
                            <m:ctrlPr>
                              <a:rPr lang="es-ES" sz="2000" i="1">
                                <a:latin typeface="Cambria Math" panose="02040503050406030204" pitchFamily="18" charset="0"/>
                              </a:rPr>
                            </m:ctrlPr>
                          </m:sSupPr>
                          <m:e>
                            <m:r>
                              <a:rPr lang="es-ES_tradnl" sz="2000" i="1">
                                <a:latin typeface="Cambria Math" panose="02040503050406030204" pitchFamily="18" charset="0"/>
                              </a:rPr>
                              <m:t>𝑠</m:t>
                            </m:r>
                          </m:e>
                          <m:sup>
                            <m:r>
                              <a:rPr lang="es-ES_tradnl" sz="2000" i="1">
                                <a:latin typeface="Cambria Math" panose="02040503050406030204" pitchFamily="18" charset="0"/>
                              </a:rPr>
                              <m:t>2</m:t>
                            </m:r>
                          </m:sup>
                        </m:sSup>
                      </m:den>
                    </m:f>
                    <m:r>
                      <a:rPr lang="es-ES_tradnl" sz="2000" b="1" i="1">
                        <a:latin typeface="Cambria Math" panose="02040503050406030204" pitchFamily="18" charset="0"/>
                      </a:rPr>
                      <m:t>=</m:t>
                    </m:r>
                    <m:r>
                      <a:rPr lang="es-ES_tradnl" sz="2000" b="1" i="1">
                        <a:latin typeface="Cambria Math" panose="02040503050406030204" pitchFamily="18" charset="0"/>
                      </a:rPr>
                      <m:t>𝟑𝟓𝟗𝟎𝟎</m:t>
                    </m:r>
                    <m:r>
                      <a:rPr lang="es-ES_tradnl" sz="2000" b="1" i="1">
                        <a:latin typeface="Cambria Math" panose="02040503050406030204" pitchFamily="18" charset="0"/>
                      </a:rPr>
                      <m:t> </m:t>
                    </m:r>
                    <m:r>
                      <a:rPr lang="es-ES_tradnl" sz="2000" b="1" i="1">
                        <a:latin typeface="Cambria Math" panose="02040503050406030204" pitchFamily="18" charset="0"/>
                      </a:rPr>
                      <m:t>𝑵</m:t>
                    </m:r>
                  </m:oMath>
                </a14:m>
                <a:r>
                  <a:rPr lang="es-ES_tradnl" sz="2000" b="1" dirty="0"/>
                  <a:t> </a:t>
                </a:r>
                <a:r>
                  <a:rPr lang="es-ES_tradnl" sz="2000" dirty="0"/>
                  <a:t>= Peso del </a:t>
                </a:r>
                <a:r>
                  <a:rPr lang="es-ES_tradnl" sz="2000" dirty="0" smtClean="0"/>
                  <a:t>Cuerpo</a:t>
                </a:r>
              </a:p>
              <a:p>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𝟖𝟖𝟐𝟖𝟏</m:t>
                    </m:r>
                    <m:r>
                      <a:rPr lang="es-ES_tradnl" sz="2000" b="1" i="1">
                        <a:latin typeface="Cambria Math" panose="02040503050406030204" pitchFamily="18" charset="0"/>
                      </a:rPr>
                      <m:t>.</m:t>
                    </m:r>
                    <m:r>
                      <a:rPr lang="es-ES_tradnl" sz="2000" b="1" i="1">
                        <a:latin typeface="Cambria Math" panose="02040503050406030204" pitchFamily="18" charset="0"/>
                      </a:rPr>
                      <m:t>𝟑𝟒</m:t>
                    </m:r>
                    <m:r>
                      <a:rPr lang="es-ES_tradnl" sz="2000" b="1" i="1">
                        <a:latin typeface="Cambria Math" panose="02040503050406030204" pitchFamily="18" charset="0"/>
                      </a:rPr>
                      <m:t> </m:t>
                    </m:r>
                    <m:r>
                      <a:rPr lang="es-ES_tradnl" sz="2000" b="1" i="1">
                        <a:latin typeface="Cambria Math" panose="02040503050406030204" pitchFamily="18" charset="0"/>
                      </a:rPr>
                      <m:t>𝐍</m:t>
                    </m:r>
                  </m:oMath>
                </a14:m>
                <a:r>
                  <a:rPr lang="es-ES_tradnl" sz="2000" b="1" dirty="0"/>
                  <a:t> </a:t>
                </a:r>
                <a:r>
                  <a:rPr lang="es-ES_tradnl" sz="2000" dirty="0"/>
                  <a:t>= Carga por riesgo de accidente en salto</a:t>
                </a:r>
                <a:endParaRPr lang="es-ES" sz="2000" dirty="0"/>
              </a:p>
              <a:p>
                <a:pPr lvl="0"/>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571321"/>
                <a:ext cx="7514035" cy="4127515"/>
              </a:xfrm>
              <a:prstGeom prst="rect">
                <a:avLst/>
              </a:prstGeom>
              <a:blipFill rotWithShape="0">
                <a:blip r:embed="rId2"/>
                <a:stretch>
                  <a:fillRect l="-1542" t="-886"/>
                </a:stretch>
              </a:blipFill>
            </p:spPr>
            <p:txBody>
              <a:bodyPr/>
              <a:lstStyle/>
              <a:p>
                <a:r>
                  <a:rPr lang="es-ES">
                    <a:noFill/>
                  </a:rPr>
                  <a:t> </a:t>
                </a:r>
              </a:p>
            </p:txBody>
          </p:sp>
        </mc:Fallback>
      </mc:AlternateContent>
      <p:pic>
        <p:nvPicPr>
          <p:cNvPr id="6" name="Picture 62" descr="../ANSYS/Fotos%20Tanque%20-%20ANSYS/CHASIS/Cargas%201%20-%20Chasis.png"/>
          <p:cNvPicPr/>
          <p:nvPr/>
        </p:nvPicPr>
        <p:blipFill>
          <a:blip r:embed="rId3">
            <a:extLst>
              <a:ext uri="{28A0092B-C50C-407E-A947-70E740481C1C}">
                <a14:useLocalDpi xmlns:a14="http://schemas.microsoft.com/office/drawing/2010/main" val="0"/>
              </a:ext>
            </a:extLst>
          </a:blip>
          <a:srcRect/>
          <a:stretch>
            <a:fillRect/>
          </a:stretch>
        </p:blipFill>
        <p:spPr bwMode="auto">
          <a:xfrm>
            <a:off x="1113234" y="3456116"/>
            <a:ext cx="6944937" cy="3401884"/>
          </a:xfrm>
          <a:prstGeom prst="snip1Rect">
            <a:avLst>
              <a:gd name="adj" fmla="val 19382"/>
            </a:avLst>
          </a:prstGeom>
          <a:noFill/>
          <a:ln>
            <a:solidFill>
              <a:schemeClr val="tx1"/>
            </a:solidFill>
          </a:ln>
        </p:spPr>
      </p:pic>
    </p:spTree>
    <p:extLst>
      <p:ext uri="{BB962C8B-B14F-4D97-AF65-F5344CB8AC3E}">
        <p14:creationId xmlns:p14="http://schemas.microsoft.com/office/powerpoint/2010/main" val="32478135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el chasis del </a:t>
            </a:r>
            <a:r>
              <a:rPr lang="es-ES_tradnl" sz="2800" b="1" dirty="0"/>
              <a:t>Auto Tanque</a:t>
            </a:r>
            <a:endParaRPr lang="es-ES" sz="27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Cargas</a:t>
                </a:r>
                <a:endParaRPr lang="es-ES" sz="2000" b="1" dirty="0" smtClean="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𝒉</m:t>
                        </m:r>
                      </m:sub>
                    </m:sSub>
                    <m:r>
                      <a:rPr lang="es-ES_tradnl" sz="2000" b="1" i="1">
                        <a:latin typeface="Cambria Math" panose="02040503050406030204" pitchFamily="18" charset="0"/>
                      </a:rPr>
                      <m:t>=</m:t>
                    </m:r>
                    <m:r>
                      <a:rPr lang="es-ES_tradnl" sz="2000" b="1" i="1">
                        <a:latin typeface="Cambria Math" panose="02040503050406030204" pitchFamily="18" charset="0"/>
                      </a:rPr>
                      <m:t>𝟏𝟏𝟖𝟔𝟑𝟗</m:t>
                    </m:r>
                    <m:r>
                      <a:rPr lang="es-ES_tradnl" sz="2000" b="1" i="1">
                        <a:latin typeface="Cambria Math" panose="02040503050406030204" pitchFamily="18" charset="0"/>
                      </a:rPr>
                      <m:t> </m:t>
                    </m:r>
                    <m:r>
                      <a:rPr lang="es-ES_tradnl" sz="2000" b="1" i="1">
                        <a:latin typeface="Cambria Math" panose="02040503050406030204" pitchFamily="18" charset="0"/>
                      </a:rPr>
                      <m:t>𝑷𝒂</m:t>
                    </m:r>
                  </m:oMath>
                </a14:m>
                <a:r>
                  <a:rPr lang="es-ES_tradnl" sz="2000" dirty="0"/>
                  <a:t> = Presión hidrostática del fluido.</a:t>
                </a:r>
                <a:endParaRPr lang="es-ES" sz="2000" dirty="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𝑪𝒖𝒆𝒓𝒑𝒐</m:t>
                        </m:r>
                      </m:sub>
                    </m:sSub>
                    <m:r>
                      <a:rPr lang="es-ES_tradnl" sz="2000" b="1" i="1">
                        <a:latin typeface="Cambria Math" panose="02040503050406030204" pitchFamily="18" charset="0"/>
                      </a:rPr>
                      <m:t>=</m:t>
                    </m:r>
                    <m:r>
                      <a:rPr lang="es-ES_tradnl" sz="2000" i="1">
                        <a:latin typeface="Cambria Math" panose="02040503050406030204" pitchFamily="18" charset="0"/>
                      </a:rPr>
                      <m:t>3660 </m:t>
                    </m:r>
                    <m:r>
                      <a:rPr lang="es-ES_tradnl" sz="2000" i="1">
                        <a:latin typeface="Cambria Math" panose="02040503050406030204" pitchFamily="18" charset="0"/>
                      </a:rPr>
                      <m:t>𝐾𝑔</m:t>
                    </m:r>
                    <m:r>
                      <a:rPr lang="es-ES_tradnl" sz="2000" i="1">
                        <a:latin typeface="Cambria Math" panose="02040503050406030204" pitchFamily="18" charset="0"/>
                      </a:rPr>
                      <m:t>∙9.81</m:t>
                    </m:r>
                    <m:f>
                      <m:fPr>
                        <m:ctrlPr>
                          <a:rPr lang="es-ES" sz="2000" i="1">
                            <a:latin typeface="Cambria Math" panose="02040503050406030204" pitchFamily="18" charset="0"/>
                          </a:rPr>
                        </m:ctrlPr>
                      </m:fPr>
                      <m:num>
                        <m:r>
                          <a:rPr lang="es-ES_tradnl" sz="2000" i="1">
                            <a:latin typeface="Cambria Math" panose="02040503050406030204" pitchFamily="18" charset="0"/>
                          </a:rPr>
                          <m:t>𝑚</m:t>
                        </m:r>
                      </m:num>
                      <m:den>
                        <m:sSup>
                          <m:sSupPr>
                            <m:ctrlPr>
                              <a:rPr lang="es-ES" sz="2000" i="1">
                                <a:latin typeface="Cambria Math" panose="02040503050406030204" pitchFamily="18" charset="0"/>
                              </a:rPr>
                            </m:ctrlPr>
                          </m:sSupPr>
                          <m:e>
                            <m:r>
                              <a:rPr lang="es-ES_tradnl" sz="2000" i="1">
                                <a:latin typeface="Cambria Math" panose="02040503050406030204" pitchFamily="18" charset="0"/>
                              </a:rPr>
                              <m:t>𝑠</m:t>
                            </m:r>
                          </m:e>
                          <m:sup>
                            <m:r>
                              <a:rPr lang="es-ES_tradnl" sz="2000" i="1">
                                <a:latin typeface="Cambria Math" panose="02040503050406030204" pitchFamily="18" charset="0"/>
                              </a:rPr>
                              <m:t>2</m:t>
                            </m:r>
                          </m:sup>
                        </m:sSup>
                      </m:den>
                    </m:f>
                    <m:r>
                      <a:rPr lang="es-ES_tradnl" sz="2000" b="1" i="1">
                        <a:latin typeface="Cambria Math" panose="02040503050406030204" pitchFamily="18" charset="0"/>
                      </a:rPr>
                      <m:t>=</m:t>
                    </m:r>
                    <m:r>
                      <a:rPr lang="es-ES_tradnl" sz="2000" b="1" i="1">
                        <a:latin typeface="Cambria Math" panose="02040503050406030204" pitchFamily="18" charset="0"/>
                      </a:rPr>
                      <m:t>𝟑𝟓𝟗𝟎𝟎</m:t>
                    </m:r>
                    <m:r>
                      <a:rPr lang="es-ES_tradnl" sz="2000" b="1" i="1">
                        <a:latin typeface="Cambria Math" panose="02040503050406030204" pitchFamily="18" charset="0"/>
                      </a:rPr>
                      <m:t> </m:t>
                    </m:r>
                    <m:r>
                      <a:rPr lang="es-ES_tradnl" sz="2000" b="1" i="1">
                        <a:latin typeface="Cambria Math" panose="02040503050406030204" pitchFamily="18" charset="0"/>
                      </a:rPr>
                      <m:t>𝑵</m:t>
                    </m:r>
                  </m:oMath>
                </a14:m>
                <a:r>
                  <a:rPr lang="es-ES_tradnl" sz="2000" b="1" dirty="0"/>
                  <a:t> </a:t>
                </a:r>
                <a:r>
                  <a:rPr lang="es-ES_tradnl" sz="2000" dirty="0"/>
                  <a:t>= Peso del </a:t>
                </a:r>
                <a:r>
                  <a:rPr lang="es-ES_tradnl" sz="2000" dirty="0" smtClean="0"/>
                  <a:t>Cuerpo</a:t>
                </a:r>
              </a:p>
              <a:p>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𝟖𝟖𝟐𝟖𝟏</m:t>
                    </m:r>
                    <m:r>
                      <a:rPr lang="es-ES_tradnl" sz="2000" b="1" i="1">
                        <a:latin typeface="Cambria Math" panose="02040503050406030204" pitchFamily="18" charset="0"/>
                      </a:rPr>
                      <m:t>.</m:t>
                    </m:r>
                    <m:r>
                      <a:rPr lang="es-ES_tradnl" sz="2000" b="1" i="1">
                        <a:latin typeface="Cambria Math" panose="02040503050406030204" pitchFamily="18" charset="0"/>
                      </a:rPr>
                      <m:t>𝟑𝟒</m:t>
                    </m:r>
                    <m:r>
                      <a:rPr lang="es-ES_tradnl" sz="2000" b="1" i="1">
                        <a:latin typeface="Cambria Math" panose="02040503050406030204" pitchFamily="18" charset="0"/>
                      </a:rPr>
                      <m:t> </m:t>
                    </m:r>
                    <m:r>
                      <a:rPr lang="es-ES_tradnl" sz="2000" b="1" i="1">
                        <a:latin typeface="Cambria Math" panose="02040503050406030204" pitchFamily="18" charset="0"/>
                      </a:rPr>
                      <m:t>𝐍</m:t>
                    </m:r>
                  </m:oMath>
                </a14:m>
                <a:r>
                  <a:rPr lang="es-ES_tradnl" sz="2000" b="1" dirty="0"/>
                  <a:t> </a:t>
                </a:r>
                <a:r>
                  <a:rPr lang="es-ES_tradnl" sz="2000" dirty="0"/>
                  <a:t>= Carga por riesgo de accidente en salto</a:t>
                </a:r>
                <a:endParaRPr lang="es-ES" sz="2000" dirty="0"/>
              </a:p>
              <a:p>
                <a:pPr lvl="0"/>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571321"/>
                <a:ext cx="7514035" cy="4127515"/>
              </a:xfrm>
              <a:prstGeom prst="rect">
                <a:avLst/>
              </a:prstGeom>
              <a:blipFill rotWithShape="0">
                <a:blip r:embed="rId2"/>
                <a:stretch>
                  <a:fillRect l="-1542" t="-886"/>
                </a:stretch>
              </a:blipFill>
            </p:spPr>
            <p:txBody>
              <a:bodyPr/>
              <a:lstStyle/>
              <a:p>
                <a:r>
                  <a:rPr lang="es-ES">
                    <a:noFill/>
                  </a:rPr>
                  <a:t> </a:t>
                </a:r>
              </a:p>
            </p:txBody>
          </p:sp>
        </mc:Fallback>
      </mc:AlternateContent>
      <p:pic>
        <p:nvPicPr>
          <p:cNvPr id="8" name="Picture 63" descr="../ANSYS/Fotos%20Tanque%20-%20ANSYS/CHASIS/Cargas%202%20-%20Chasis.png"/>
          <p:cNvPicPr/>
          <p:nvPr/>
        </p:nvPicPr>
        <p:blipFill>
          <a:blip r:embed="rId3">
            <a:extLst>
              <a:ext uri="{28A0092B-C50C-407E-A947-70E740481C1C}">
                <a14:useLocalDpi xmlns:a14="http://schemas.microsoft.com/office/drawing/2010/main" val="0"/>
              </a:ext>
            </a:extLst>
          </a:blip>
          <a:srcRect/>
          <a:stretch>
            <a:fillRect/>
          </a:stretch>
        </p:blipFill>
        <p:spPr bwMode="auto">
          <a:xfrm>
            <a:off x="1113234" y="3457386"/>
            <a:ext cx="7019175" cy="3400614"/>
          </a:xfrm>
          <a:prstGeom prst="snip1Rect">
            <a:avLst>
              <a:gd name="adj" fmla="val 18985"/>
            </a:avLst>
          </a:prstGeom>
          <a:noFill/>
          <a:ln>
            <a:solidFill>
              <a:schemeClr val="tx1"/>
            </a:solidFill>
          </a:ln>
        </p:spPr>
      </p:pic>
    </p:spTree>
    <p:extLst>
      <p:ext uri="{BB962C8B-B14F-4D97-AF65-F5344CB8AC3E}">
        <p14:creationId xmlns:p14="http://schemas.microsoft.com/office/powerpoint/2010/main" val="1374944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5" y="1213685"/>
            <a:ext cx="7514033" cy="1583657"/>
          </a:xfrm>
        </p:spPr>
        <p:txBody>
          <a:bodyPr>
            <a:normAutofit/>
          </a:bodyPr>
          <a:lstStyle/>
          <a:p>
            <a:r>
              <a:rPr lang="es-ES_tradnl" sz="2700" b="1" dirty="0"/>
              <a:t>NORMAS DE </a:t>
            </a:r>
            <a:r>
              <a:rPr lang="es-ES_tradnl" sz="2700" b="1" dirty="0" smtClean="0"/>
              <a:t>DISEÑO Y </a:t>
            </a:r>
            <a:r>
              <a:rPr lang="es-ES_tradnl" sz="2700" b="1" dirty="0"/>
              <a:t>SEGURIDAD </a:t>
            </a:r>
            <a:r>
              <a:rPr lang="es-ES_tradnl" sz="2700" b="1" dirty="0" smtClean="0"/>
              <a:t>INDUSTRIAL </a:t>
            </a:r>
            <a:r>
              <a:rPr lang="es-ES_tradnl" sz="2700" b="1" dirty="0"/>
              <a:t>PARA TANQUES DE ALMACENAMIENTO</a:t>
            </a:r>
            <a:endParaRPr lang="es-ES" sz="2700" b="1" dirty="0"/>
          </a:p>
        </p:txBody>
      </p:sp>
      <p:sp>
        <p:nvSpPr>
          <p:cNvPr id="3" name="Marcador de texto 2"/>
          <p:cNvSpPr>
            <a:spLocks noGrp="1"/>
          </p:cNvSpPr>
          <p:nvPr>
            <p:ph type="body" idx="1"/>
          </p:nvPr>
        </p:nvSpPr>
        <p:spPr>
          <a:xfrm>
            <a:off x="1113234" y="2797342"/>
            <a:ext cx="7514035" cy="2923674"/>
          </a:xfrm>
        </p:spPr>
        <p:txBody>
          <a:bodyPr>
            <a:normAutofit/>
          </a:bodyPr>
          <a:lstStyle/>
          <a:p>
            <a:pPr algn="just"/>
            <a:r>
              <a:rPr lang="es-ES_tradnl" sz="2100" dirty="0"/>
              <a:t>Con el objeto de poder determinar todos los factores que influyen dentro de un diseño seguro y confiable, se analizarán los distintos códigos y normativas nacionales e internacionales para la construcción de auto tanques destinados a la transportación de asfalto.</a:t>
            </a:r>
            <a:endParaRPr lang="es-ES" sz="2100" dirty="0"/>
          </a:p>
        </p:txBody>
      </p:sp>
    </p:spTree>
    <p:extLst>
      <p:ext uri="{BB962C8B-B14F-4D97-AF65-F5344CB8AC3E}">
        <p14:creationId xmlns:p14="http://schemas.microsoft.com/office/powerpoint/2010/main" val="20978961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el chasis del </a:t>
            </a:r>
            <a:r>
              <a:rPr lang="es-ES_tradnl" sz="2800" b="1" dirty="0"/>
              <a:t>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Esfuerzos</a:t>
            </a:r>
            <a:endParaRPr lang="es-ES" sz="2000" dirty="0"/>
          </a:p>
          <a:p>
            <a:pPr lvl="0"/>
            <a:endParaRPr lang="es-ES" sz="2000" dirty="0"/>
          </a:p>
        </p:txBody>
      </p:sp>
      <p:pic>
        <p:nvPicPr>
          <p:cNvPr id="6" name="Picture 64" descr="../ANSYS/Fotos%20Tanque%20-%20ANSYS/CHASIS/Esfuerzo%20-%20Chasis.png"/>
          <p:cNvPicPr/>
          <p:nvPr/>
        </p:nvPicPr>
        <p:blipFill>
          <a:blip r:embed="rId2">
            <a:extLst>
              <a:ext uri="{28A0092B-C50C-407E-A947-70E740481C1C}">
                <a14:useLocalDpi xmlns:a14="http://schemas.microsoft.com/office/drawing/2010/main" val="0"/>
              </a:ext>
            </a:extLst>
          </a:blip>
          <a:srcRect/>
          <a:stretch>
            <a:fillRect/>
          </a:stretch>
        </p:blipFill>
        <p:spPr bwMode="auto">
          <a:xfrm>
            <a:off x="790863" y="2299739"/>
            <a:ext cx="7836405" cy="3916334"/>
          </a:xfrm>
          <a:prstGeom prst="snip1Rect">
            <a:avLst>
              <a:gd name="adj" fmla="val 19753"/>
            </a:avLst>
          </a:prstGeom>
          <a:noFill/>
          <a:ln>
            <a:solidFill>
              <a:schemeClr val="tx1"/>
            </a:solidFill>
          </a:ln>
        </p:spPr>
      </p:pic>
    </p:spTree>
    <p:extLst>
      <p:ext uri="{BB962C8B-B14F-4D97-AF65-F5344CB8AC3E}">
        <p14:creationId xmlns:p14="http://schemas.microsoft.com/office/powerpoint/2010/main" val="10222991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el chasis del </a:t>
            </a:r>
            <a:r>
              <a:rPr lang="es-ES_tradnl" sz="2800" b="1" dirty="0"/>
              <a:t>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Deformaciones</a:t>
            </a:r>
            <a:endParaRPr lang="es-ES" sz="2000" dirty="0"/>
          </a:p>
          <a:p>
            <a:pPr lvl="0"/>
            <a:endParaRPr lang="es-ES" sz="2000" dirty="0"/>
          </a:p>
        </p:txBody>
      </p:sp>
      <p:pic>
        <p:nvPicPr>
          <p:cNvPr id="7" name="Picture 65" descr="../ANSYS/Fotos%20Tanque%20-%20ANSYS/CHASIS/Deformacion%20-%20Chasis.png"/>
          <p:cNvPicPr/>
          <p:nvPr/>
        </p:nvPicPr>
        <p:blipFill>
          <a:blip r:embed="rId2">
            <a:extLst>
              <a:ext uri="{28A0092B-C50C-407E-A947-70E740481C1C}">
                <a14:useLocalDpi xmlns:a14="http://schemas.microsoft.com/office/drawing/2010/main" val="0"/>
              </a:ext>
            </a:extLst>
          </a:blip>
          <a:srcRect/>
          <a:stretch>
            <a:fillRect/>
          </a:stretch>
        </p:blipFill>
        <p:spPr bwMode="auto">
          <a:xfrm>
            <a:off x="476826" y="2401339"/>
            <a:ext cx="7955973" cy="3916334"/>
          </a:xfrm>
          <a:prstGeom prst="snip1Rect">
            <a:avLst>
              <a:gd name="adj" fmla="val 20022"/>
            </a:avLst>
          </a:prstGeom>
          <a:noFill/>
          <a:ln>
            <a:solidFill>
              <a:schemeClr val="tx1"/>
            </a:solidFill>
          </a:ln>
        </p:spPr>
      </p:pic>
    </p:spTree>
    <p:extLst>
      <p:ext uri="{BB962C8B-B14F-4D97-AF65-F5344CB8AC3E}">
        <p14:creationId xmlns:p14="http://schemas.microsoft.com/office/powerpoint/2010/main" val="271830206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el chasis del </a:t>
            </a:r>
            <a:r>
              <a:rPr lang="es-ES_tradnl" sz="2800" b="1" dirty="0"/>
              <a:t>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Factor de </a:t>
            </a:r>
            <a:r>
              <a:rPr lang="en-US" sz="2000" b="1" dirty="0" err="1" smtClean="0"/>
              <a:t>Seguridad</a:t>
            </a:r>
            <a:endParaRPr lang="es-ES" sz="2000" dirty="0"/>
          </a:p>
          <a:p>
            <a:pPr lvl="0"/>
            <a:endParaRPr lang="es-ES" sz="2000" dirty="0"/>
          </a:p>
        </p:txBody>
      </p:sp>
      <p:pic>
        <p:nvPicPr>
          <p:cNvPr id="7" name="Picture 66" descr="../ANSYS/Fotos%20Tanque%20-%20ANSYS/CHASIS/FS%20-%20Chasis.png"/>
          <p:cNvPicPr/>
          <p:nvPr/>
        </p:nvPicPr>
        <p:blipFill>
          <a:blip r:embed="rId2">
            <a:extLst>
              <a:ext uri="{28A0092B-C50C-407E-A947-70E740481C1C}">
                <a14:useLocalDpi xmlns:a14="http://schemas.microsoft.com/office/drawing/2010/main" val="0"/>
              </a:ext>
            </a:extLst>
          </a:blip>
          <a:srcRect/>
          <a:stretch>
            <a:fillRect/>
          </a:stretch>
        </p:blipFill>
        <p:spPr bwMode="auto">
          <a:xfrm>
            <a:off x="430645" y="2281266"/>
            <a:ext cx="8196624" cy="4073351"/>
          </a:xfrm>
          <a:prstGeom prst="snip1Rect">
            <a:avLst>
              <a:gd name="adj" fmla="val 19247"/>
            </a:avLst>
          </a:prstGeom>
          <a:noFill/>
          <a:ln>
            <a:solidFill>
              <a:schemeClr val="tx1"/>
            </a:solidFill>
          </a:ln>
        </p:spPr>
      </p:pic>
    </p:spTree>
    <p:extLst>
      <p:ext uri="{BB962C8B-B14F-4D97-AF65-F5344CB8AC3E}">
        <p14:creationId xmlns:p14="http://schemas.microsoft.com/office/powerpoint/2010/main" val="25945899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146448"/>
            <a:ext cx="7514035" cy="536980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000" dirty="0" smtClean="0"/>
              <a:t>Las </a:t>
            </a:r>
            <a:r>
              <a:rPr lang="es-ES" sz="2000" dirty="0"/>
              <a:t>soldaduras como proceso de construcción de estructuras y piezas de maquina tiene una gran importancia debido que permite obtener elementos livianos, resistentes, económicos y seguros. </a:t>
            </a:r>
            <a:endParaRPr lang="en-US" sz="2000" dirty="0"/>
          </a:p>
          <a:p>
            <a:pPr marL="0" indent="0" algn="just">
              <a:buNone/>
            </a:pPr>
            <a:r>
              <a:rPr lang="es-ES" sz="2000" dirty="0"/>
              <a:t>El proceso de soldadura que se usará es de arco eléctrico con electrodo revestido SMAW, combinado con proceso </a:t>
            </a:r>
            <a:r>
              <a:rPr lang="es-ES" sz="2000" dirty="0" smtClean="0"/>
              <a:t>SAW para el cuerpo del auto tanque, </a:t>
            </a:r>
            <a:r>
              <a:rPr lang="es-ES" sz="2000" dirty="0"/>
              <a:t>ya que son los métodos más utilizados en nuestro medio, donde se facilitan los procesos de fabricación, mantenimiento y reparación</a:t>
            </a:r>
            <a:r>
              <a:rPr lang="es-ES" sz="2000" dirty="0" smtClean="0"/>
              <a:t>.</a:t>
            </a:r>
            <a:endParaRPr lang="en-US" sz="2000" dirty="0" smtClean="0"/>
          </a:p>
          <a:p>
            <a:pPr marL="0" indent="0">
              <a:buNone/>
            </a:pPr>
            <a:endParaRPr lang="es-ES" sz="2000" dirty="0" smtClean="0"/>
          </a:p>
          <a:p>
            <a:pPr marL="0" indent="0">
              <a:buNone/>
            </a:pPr>
            <a:r>
              <a:rPr lang="es-ES" sz="2000" dirty="0" smtClean="0"/>
              <a:t>Las </a:t>
            </a:r>
            <a:r>
              <a:rPr lang="es-ES" sz="2000" dirty="0"/>
              <a:t>soldaduras de principal estudio en este diseño son las siguientes: </a:t>
            </a:r>
          </a:p>
          <a:p>
            <a:pPr lvl="0"/>
            <a:r>
              <a:rPr lang="es-ES" sz="2000" dirty="0"/>
              <a:t>Cuerpo del Tanque </a:t>
            </a:r>
          </a:p>
          <a:p>
            <a:pPr lvl="0"/>
            <a:r>
              <a:rPr lang="es-ES" sz="2000" dirty="0"/>
              <a:t>Cabezas del Tanque </a:t>
            </a:r>
          </a:p>
          <a:p>
            <a:pPr lvl="0"/>
            <a:r>
              <a:rPr lang="es-ES" sz="2000" dirty="0"/>
              <a:t>Espejos Deflectores</a:t>
            </a:r>
          </a:p>
          <a:p>
            <a:pPr lvl="0"/>
            <a:r>
              <a:rPr lang="es-ES" sz="2000" dirty="0"/>
              <a:t>Chasis del Auto Tanque </a:t>
            </a:r>
          </a:p>
          <a:p>
            <a:pPr marL="0" indent="0" algn="just">
              <a:buNone/>
            </a:pPr>
            <a:endParaRPr lang="es-ES" sz="2000" dirty="0"/>
          </a:p>
        </p:txBody>
      </p:sp>
    </p:spTree>
    <p:extLst>
      <p:ext uri="{BB962C8B-B14F-4D97-AF65-F5344CB8AC3E}">
        <p14:creationId xmlns:p14="http://schemas.microsoft.com/office/powerpoint/2010/main" val="300937611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000" dirty="0" smtClean="0"/>
              <a:t>Las </a:t>
            </a:r>
            <a:r>
              <a:rPr lang="es-ES" sz="2000" dirty="0"/>
              <a:t>soldaduras como proceso de construcción de estructuras y piezas de maquina tiene una gran importancia debido que permite obtener elementos livianos, resistentes, económicos y seguros. </a:t>
            </a:r>
            <a:endParaRPr lang="en-US" sz="2000" dirty="0"/>
          </a:p>
          <a:p>
            <a:pPr marL="0" indent="0" algn="just">
              <a:buNone/>
            </a:pPr>
            <a:r>
              <a:rPr lang="es-ES" sz="2000" dirty="0"/>
              <a:t>El proceso de soldadura que se usará es de arco eléctrico con electrodo revestido SMAW, combinado con proceso MIG, ya que son los métodos más utilizados en nuestro medio, donde se facilitan los procesos de fabricación, mantenimiento y reparación</a:t>
            </a:r>
            <a:r>
              <a:rPr lang="es-ES" sz="2000" dirty="0" smtClean="0"/>
              <a:t>.</a:t>
            </a:r>
            <a:endParaRPr lang="en-US" sz="2000" dirty="0" smtClean="0"/>
          </a:p>
          <a:p>
            <a:pPr marL="0" indent="0">
              <a:buNone/>
            </a:pPr>
            <a:endParaRPr lang="es-ES" sz="2000" dirty="0" smtClean="0"/>
          </a:p>
          <a:p>
            <a:pPr marL="0" indent="0">
              <a:buNone/>
            </a:pPr>
            <a:r>
              <a:rPr lang="es-ES" sz="2000" dirty="0" smtClean="0"/>
              <a:t>Las </a:t>
            </a:r>
            <a:r>
              <a:rPr lang="es-ES" sz="2000" dirty="0"/>
              <a:t>soldaduras de principal estudio en este diseño son las siguientes: </a:t>
            </a:r>
          </a:p>
          <a:p>
            <a:pPr lvl="0"/>
            <a:r>
              <a:rPr lang="es-ES" sz="2000" dirty="0"/>
              <a:t>Cuerpo del Tanque </a:t>
            </a:r>
          </a:p>
          <a:p>
            <a:pPr lvl="0"/>
            <a:r>
              <a:rPr lang="es-ES" sz="2000" dirty="0"/>
              <a:t>Cabezas del Tanque </a:t>
            </a:r>
          </a:p>
          <a:p>
            <a:pPr lvl="0"/>
            <a:r>
              <a:rPr lang="es-ES" sz="2000" dirty="0"/>
              <a:t>Espejos Deflectores</a:t>
            </a:r>
          </a:p>
          <a:p>
            <a:pPr lvl="0"/>
            <a:r>
              <a:rPr lang="es-ES" sz="2000" dirty="0"/>
              <a:t>Chasis del Auto Tanque </a:t>
            </a:r>
          </a:p>
          <a:p>
            <a:pPr marL="0" indent="0" algn="just">
              <a:buNone/>
            </a:pPr>
            <a:endParaRPr lang="es-ES" sz="2000" dirty="0"/>
          </a:p>
        </p:txBody>
      </p:sp>
    </p:spTree>
    <p:extLst>
      <p:ext uri="{BB962C8B-B14F-4D97-AF65-F5344CB8AC3E}">
        <p14:creationId xmlns:p14="http://schemas.microsoft.com/office/powerpoint/2010/main" val="13763691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000" b="1" dirty="0" smtClean="0"/>
              <a:t>Material de Aporte</a:t>
            </a:r>
            <a:endParaRPr lang="en-US" sz="2000" b="1" dirty="0"/>
          </a:p>
          <a:p>
            <a:pPr marL="0" indent="0" algn="just">
              <a:buNone/>
            </a:pPr>
            <a:r>
              <a:rPr lang="es-ES_tradnl" sz="2000" dirty="0"/>
              <a:t>El material utilizado para la fabricación del tanque es acero ASTM A-36. Se ha seleccionado para el cordón, raíz y posteriores, según el código, electrodos E60-11, E60-13, E7018 y </a:t>
            </a:r>
            <a:r>
              <a:rPr lang="es-ES_tradnl" sz="2000" dirty="0" smtClean="0"/>
              <a:t>EM12 </a:t>
            </a:r>
            <a:r>
              <a:rPr lang="es-ES_tradnl" sz="2000" dirty="0"/>
              <a:t>(Tabla 3.1 de AWS D1.1</a:t>
            </a:r>
            <a:r>
              <a:rPr lang="es-ES_tradnl" sz="2000" dirty="0" smtClean="0"/>
              <a:t>).</a:t>
            </a:r>
          </a:p>
          <a:p>
            <a:pPr marL="0" indent="0" algn="just">
              <a:buNone/>
            </a:pPr>
            <a:r>
              <a:rPr lang="es-ES_tradnl" sz="2000" b="1" dirty="0" smtClean="0"/>
              <a:t>Tipos de Juntas</a:t>
            </a:r>
          </a:p>
          <a:p>
            <a:pPr marL="0" indent="0" algn="just">
              <a:buNone/>
            </a:pPr>
            <a:endParaRPr lang="es-ES" sz="2000" dirty="0"/>
          </a:p>
          <a:p>
            <a:pPr marL="0" indent="0" algn="just">
              <a:buNone/>
            </a:pPr>
            <a:endParaRPr lang="en-US" sz="2000" b="1" dirty="0" smtClean="0"/>
          </a:p>
          <a:p>
            <a:pPr marL="0" indent="0" algn="just">
              <a:buNone/>
            </a:pPr>
            <a:endParaRPr lang="es-ES" sz="2000" b="1" dirty="0"/>
          </a:p>
        </p:txBody>
      </p:sp>
      <p:pic>
        <p:nvPicPr>
          <p:cNvPr id="3" name="Imagen 2"/>
          <p:cNvPicPr>
            <a:picLocks noChangeAspect="1"/>
          </p:cNvPicPr>
          <p:nvPr/>
        </p:nvPicPr>
        <p:blipFill>
          <a:blip r:embed="rId2"/>
          <a:stretch>
            <a:fillRect/>
          </a:stretch>
        </p:blipFill>
        <p:spPr>
          <a:xfrm>
            <a:off x="1477155" y="3505733"/>
            <a:ext cx="5997003" cy="3172159"/>
          </a:xfrm>
          <a:prstGeom prst="rect">
            <a:avLst/>
          </a:prstGeom>
          <a:ln>
            <a:solidFill>
              <a:schemeClr val="tx1"/>
            </a:solidFill>
          </a:ln>
        </p:spPr>
      </p:pic>
    </p:spTree>
    <p:extLst>
      <p:ext uri="{BB962C8B-B14F-4D97-AF65-F5344CB8AC3E}">
        <p14:creationId xmlns:p14="http://schemas.microsoft.com/office/powerpoint/2010/main" val="24287680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endParaRPr lang="en-US" sz="2000" b="1"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r>
                        <a:rPr lang="es-ES_tradnl" sz="2000" b="1" i="1">
                          <a:latin typeface="Cambria Math" panose="02040503050406030204" pitchFamily="18" charset="0"/>
                        </a:rPr>
                        <m:t>=</m:t>
                      </m:r>
                      <m:r>
                        <a:rPr lang="es-ES_tradnl" sz="2000" b="1" i="1">
                          <a:latin typeface="Cambria Math" panose="02040503050406030204" pitchFamily="18" charset="0"/>
                        </a:rPr>
                        <m:t>𝒌𝒂</m:t>
                      </m:r>
                      <m:r>
                        <a:rPr lang="es-ES_tradnl" sz="2000" b="1" i="1">
                          <a:latin typeface="Cambria Math" panose="02040503050406030204" pitchFamily="18" charset="0"/>
                        </a:rPr>
                        <m:t>∙</m:t>
                      </m:r>
                      <m:r>
                        <a:rPr lang="es-ES_tradnl" sz="2000" b="1" i="1">
                          <a:latin typeface="Cambria Math" panose="02040503050406030204" pitchFamily="18" charset="0"/>
                        </a:rPr>
                        <m:t>𝒌𝒃</m:t>
                      </m:r>
                      <m:r>
                        <a:rPr lang="es-ES_tradnl" sz="2000" b="1" i="1">
                          <a:latin typeface="Cambria Math" panose="02040503050406030204" pitchFamily="18" charset="0"/>
                        </a:rPr>
                        <m:t>∙</m:t>
                      </m:r>
                      <m:r>
                        <a:rPr lang="es-ES_tradnl" sz="2000" b="1" i="1">
                          <a:latin typeface="Cambria Math" panose="02040503050406030204" pitchFamily="18" charset="0"/>
                        </a:rPr>
                        <m:t>𝒌𝒄</m:t>
                      </m:r>
                      <m:r>
                        <a:rPr lang="es-ES_tradnl" sz="2000" b="1" i="1">
                          <a:latin typeface="Cambria Math" panose="02040503050406030204" pitchFamily="18" charset="0"/>
                        </a:rPr>
                        <m:t>∙</m:t>
                      </m:r>
                      <m:r>
                        <a:rPr lang="es-ES_tradnl" sz="2000" b="1" i="1">
                          <a:latin typeface="Cambria Math" panose="02040503050406030204" pitchFamily="18" charset="0"/>
                        </a:rPr>
                        <m:t>𝒌𝒅</m:t>
                      </m:r>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e>
                        <m:sup>
                          <m:r>
                            <a:rPr lang="es-ES_tradnl" sz="2000" b="1" i="1">
                              <a:latin typeface="Cambria Math" panose="02040503050406030204" pitchFamily="18" charset="0"/>
                            </a:rPr>
                            <m:t>′</m:t>
                          </m:r>
                        </m:sup>
                      </m:sSup>
                    </m:oMath>
                  </m:oMathPara>
                </a14:m>
                <a:endParaRPr lang="es-ES" sz="2000" dirty="0" smtClean="0"/>
              </a:p>
              <a:p>
                <a:pPr marL="0" indent="0" algn="just">
                  <a:buNone/>
                </a:pPr>
                <a:endParaRPr lang="en-US" sz="2000" dirty="0"/>
              </a:p>
              <a:p>
                <a:r>
                  <a:rPr lang="es-ES_tradnl" sz="2000" dirty="0"/>
                  <a:t>Donde:</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𝑆</m:t>
                        </m:r>
                      </m:e>
                      <m:sub>
                        <m:r>
                          <a:rPr lang="es-ES_tradnl" sz="2000" i="1">
                            <a:latin typeface="Cambria Math" panose="02040503050406030204" pitchFamily="18" charset="0"/>
                          </a:rPr>
                          <m:t>𝑒</m:t>
                        </m:r>
                      </m:sub>
                    </m:sSub>
                  </m:oMath>
                </a14:m>
                <a:r>
                  <a:rPr lang="es-ES_tradnl" sz="2000" dirty="0"/>
                  <a:t> = Limite de Resistencia a la Fatiga (</a:t>
                </a:r>
                <a:r>
                  <a:rPr lang="es-ES_tradnl" sz="2000" dirty="0" err="1"/>
                  <a:t>MPa</a:t>
                </a:r>
                <a:r>
                  <a:rPr lang="es-ES_tradnl" sz="2000" dirty="0"/>
                  <a:t>)</a:t>
                </a:r>
                <a:endParaRPr lang="es-ES" sz="2000" dirty="0"/>
              </a:p>
              <a:p>
                <a:pPr lvl="0"/>
                <a14:m>
                  <m:oMath xmlns:m="http://schemas.openxmlformats.org/officeDocument/2006/math">
                    <m:sSup>
                      <m:sSupPr>
                        <m:ctrlPr>
                          <a:rPr lang="es-ES" sz="2000" i="1">
                            <a:latin typeface="Cambria Math" panose="02040503050406030204" pitchFamily="18" charset="0"/>
                          </a:rPr>
                        </m:ctrlPr>
                      </m:sSupPr>
                      <m:e>
                        <m:sSub>
                          <m:sSubPr>
                            <m:ctrlPr>
                              <a:rPr lang="es-ES" sz="2000" i="1">
                                <a:latin typeface="Cambria Math" panose="02040503050406030204" pitchFamily="18" charset="0"/>
                              </a:rPr>
                            </m:ctrlPr>
                          </m:sSubPr>
                          <m:e>
                            <m:r>
                              <a:rPr lang="es-ES_tradnl" sz="2000" i="1">
                                <a:latin typeface="Cambria Math" panose="02040503050406030204" pitchFamily="18" charset="0"/>
                              </a:rPr>
                              <m:t>𝑆</m:t>
                            </m:r>
                          </m:e>
                          <m:sub>
                            <m:r>
                              <a:rPr lang="es-ES_tradnl" sz="2000" i="1">
                                <a:latin typeface="Cambria Math" panose="02040503050406030204" pitchFamily="18" charset="0"/>
                              </a:rPr>
                              <m:t>𝑒</m:t>
                            </m:r>
                          </m:sub>
                        </m:sSub>
                      </m:e>
                      <m:sup>
                        <m:r>
                          <a:rPr lang="es-ES_tradnl" sz="2000" i="1">
                            <a:latin typeface="Cambria Math" panose="02040503050406030204" pitchFamily="18" charset="0"/>
                          </a:rPr>
                          <m:t>′</m:t>
                        </m:r>
                      </m:sup>
                    </m:sSup>
                  </m:oMath>
                </a14:m>
                <a:r>
                  <a:rPr lang="es-ES_tradnl" sz="2000" dirty="0"/>
                  <a:t> = Limite de Resistencia a la Fatiga sin Corrección (</a:t>
                </a:r>
                <a:r>
                  <a:rPr lang="es-ES_tradnl" sz="2000" dirty="0" err="1"/>
                  <a:t>MPa</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𝑘𝑎</m:t>
                    </m:r>
                  </m:oMath>
                </a14:m>
                <a:r>
                  <a:rPr lang="es-ES_tradnl" sz="2000" dirty="0"/>
                  <a:t> = Factor de Acabado Superficial</a:t>
                </a:r>
                <a:endParaRPr lang="es-ES" sz="2000" dirty="0"/>
              </a:p>
              <a:p>
                <a:pPr lvl="0"/>
                <a14:m>
                  <m:oMath xmlns:m="http://schemas.openxmlformats.org/officeDocument/2006/math">
                    <m:r>
                      <a:rPr lang="es-ES_tradnl" sz="2000" i="1">
                        <a:latin typeface="Cambria Math" panose="02040503050406030204" pitchFamily="18" charset="0"/>
                      </a:rPr>
                      <m:t>𝑘𝑏</m:t>
                    </m:r>
                  </m:oMath>
                </a14:m>
                <a:r>
                  <a:rPr lang="es-ES_tradnl" sz="2000" dirty="0"/>
                  <a:t> = Factor de Tamaño</a:t>
                </a:r>
                <a:endParaRPr lang="es-ES" sz="2000" dirty="0"/>
              </a:p>
              <a:p>
                <a:pPr lvl="0"/>
                <a14:m>
                  <m:oMath xmlns:m="http://schemas.openxmlformats.org/officeDocument/2006/math">
                    <m:r>
                      <a:rPr lang="es-ES_tradnl" sz="2000" i="1">
                        <a:latin typeface="Cambria Math" panose="02040503050406030204" pitchFamily="18" charset="0"/>
                      </a:rPr>
                      <m:t>𝑘𝑐</m:t>
                    </m:r>
                  </m:oMath>
                </a14:m>
                <a:r>
                  <a:rPr lang="es-ES_tradnl" sz="2000" dirty="0"/>
                  <a:t> = Factor de Confiabilidad</a:t>
                </a:r>
                <a:endParaRPr lang="es-ES" sz="2000" dirty="0"/>
              </a:p>
              <a:p>
                <a14:m>
                  <m:oMath xmlns:m="http://schemas.openxmlformats.org/officeDocument/2006/math">
                    <m:r>
                      <a:rPr lang="es-ES_tradnl" sz="2000" i="1">
                        <a:latin typeface="Cambria Math" panose="02040503050406030204" pitchFamily="18" charset="0"/>
                      </a:rPr>
                      <m:t>𝑘𝑑</m:t>
                    </m:r>
                  </m:oMath>
                </a14:m>
                <a:r>
                  <a:rPr lang="es-ES_tradnl" sz="2000" dirty="0"/>
                  <a:t> = Factor de Temperatura</a:t>
                </a:r>
                <a:endParaRPr lang="es-ES" sz="2000" dirty="0"/>
              </a:p>
              <a:p>
                <a:pPr marL="0" indent="0" algn="just">
                  <a:buNone/>
                </a:pPr>
                <a:endParaRPr lang="en-US" sz="2000" b="1" dirty="0" smtClean="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a:stretch>
              </a:blipFill>
            </p:spPr>
            <p:txBody>
              <a:bodyPr/>
              <a:lstStyle/>
              <a:p>
                <a:r>
                  <a:rPr lang="es-ES">
                    <a:noFill/>
                  </a:rPr>
                  <a:t> </a:t>
                </a:r>
              </a:p>
            </p:txBody>
          </p:sp>
        </mc:Fallback>
      </mc:AlternateContent>
    </p:spTree>
    <p:extLst>
      <p:ext uri="{BB962C8B-B14F-4D97-AF65-F5344CB8AC3E}">
        <p14:creationId xmlns:p14="http://schemas.microsoft.com/office/powerpoint/2010/main" val="116227518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lvl="0" indent="0" algn="just">
                  <a:buNone/>
                </a:pPr>
                <a:r>
                  <a:rPr lang="es-ES_tradnl" sz="2000" b="1" dirty="0" smtClean="0"/>
                  <a:t>Factor </a:t>
                </a:r>
                <a:r>
                  <a:rPr lang="es-ES_tradnl" sz="2000" b="1" dirty="0"/>
                  <a:t>de Acabado </a:t>
                </a:r>
                <a:r>
                  <a:rPr lang="es-ES_tradnl" sz="2000" b="1" dirty="0" smtClean="0"/>
                  <a:t>Superficial</a:t>
                </a:r>
                <a:endParaRPr lang="es-ES" sz="2000" b="1" dirty="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𝒌𝒂</m:t>
                      </m:r>
                      <m:r>
                        <a:rPr lang="es-ES_tradnl" sz="2000" b="1" i="1">
                          <a:latin typeface="Cambria Math" panose="02040503050406030204" pitchFamily="18" charset="0"/>
                        </a:rPr>
                        <m:t>=</m:t>
                      </m:r>
                      <m:r>
                        <a:rPr lang="es-ES_tradnl" sz="2000" b="1" i="1">
                          <a:latin typeface="Cambria Math" panose="02040503050406030204" pitchFamily="18" charset="0"/>
                        </a:rPr>
                        <m:t>𝑨</m:t>
                      </m:r>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e>
                        <m:sup>
                          <m:r>
                            <a:rPr lang="es-ES_tradnl" sz="2000" b="1" i="1">
                              <a:latin typeface="Cambria Math" panose="02040503050406030204" pitchFamily="18" charset="0"/>
                            </a:rPr>
                            <m:t>𝑩</m:t>
                          </m:r>
                        </m:sup>
                      </m:sSup>
                      <m:r>
                        <a:rPr lang="es-ES_tradnl" sz="2000" b="1" i="1">
                          <a:latin typeface="Cambria Math" panose="02040503050406030204" pitchFamily="18" charset="0"/>
                        </a:rPr>
                        <m:t>        </m:t>
                      </m:r>
                      <m:r>
                        <a:rPr lang="es-ES_tradnl" sz="2000" b="1" i="1">
                          <a:latin typeface="Cambria Math" panose="02040503050406030204" pitchFamily="18" charset="0"/>
                        </a:rPr>
                        <m:t>𝑺𝒉𝒊𝒈𝒍𝒆𝒚</m:t>
                      </m:r>
                      <m:r>
                        <a:rPr lang="es-ES_tradnl" sz="2000" b="1" i="1">
                          <a:latin typeface="Cambria Math" panose="02040503050406030204" pitchFamily="18" charset="0"/>
                        </a:rPr>
                        <m:t>. </m:t>
                      </m:r>
                      <m:r>
                        <a:rPr lang="es-ES_tradnl" sz="2000" b="1" i="1">
                          <a:latin typeface="Cambria Math" panose="02040503050406030204" pitchFamily="18" charset="0"/>
                        </a:rPr>
                        <m:t>𝑬𝒅</m:t>
                      </m:r>
                      <m:r>
                        <a:rPr lang="es-ES_tradnl" sz="2000" b="1" i="1">
                          <a:latin typeface="Cambria Math" panose="02040503050406030204" pitchFamily="18" charset="0"/>
                        </a:rPr>
                        <m:t> </m:t>
                      </m:r>
                      <m:r>
                        <a:rPr lang="es-ES_tradnl" sz="2000" b="1" i="1">
                          <a:latin typeface="Cambria Math" panose="02040503050406030204" pitchFamily="18" charset="0"/>
                        </a:rPr>
                        <m:t>𝟖</m:t>
                      </m:r>
                      <m:r>
                        <a:rPr lang="es-ES_tradnl" sz="2000" b="1" i="1">
                          <a:latin typeface="Cambria Math" panose="02040503050406030204" pitchFamily="18" charset="0"/>
                        </a:rPr>
                        <m:t>𝒗𝒂</m:t>
                      </m:r>
                      <m:r>
                        <a:rPr lang="es-ES_tradnl" sz="2000" b="1" i="1">
                          <a:latin typeface="Cambria Math" panose="02040503050406030204" pitchFamily="18" charset="0"/>
                        </a:rPr>
                        <m:t>. </m:t>
                      </m:r>
                      <m:r>
                        <a:rPr lang="es-ES_tradnl" sz="2000" b="1" i="1">
                          <a:latin typeface="Cambria Math" panose="02040503050406030204" pitchFamily="18" charset="0"/>
                        </a:rPr>
                        <m:t>𝑷𝒂𝒈</m:t>
                      </m:r>
                      <m:r>
                        <a:rPr lang="es-ES_tradnl" sz="2000" b="1" i="1">
                          <a:latin typeface="Cambria Math" panose="02040503050406030204" pitchFamily="18" charset="0"/>
                        </a:rPr>
                        <m:t>. </m:t>
                      </m:r>
                      <m:r>
                        <a:rPr lang="es-ES_tradnl" sz="2000" b="1" i="1">
                          <a:latin typeface="Cambria Math" panose="02040503050406030204" pitchFamily="18" charset="0"/>
                        </a:rPr>
                        <m:t>𝟐𝟖𝟎</m:t>
                      </m:r>
                    </m:oMath>
                  </m:oMathPara>
                </a14:m>
                <a:endParaRPr lang="en-US" sz="2000" b="1" dirty="0" smtClean="0"/>
              </a:p>
              <a:p>
                <a:pPr marL="0" indent="0">
                  <a:buNone/>
                </a:pPr>
                <a:r>
                  <a:rPr lang="es-ES_tradnl" sz="2000" dirty="0"/>
                  <a:t>Donde:</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𝑆</m:t>
                        </m:r>
                      </m:e>
                      <m:sub>
                        <m:r>
                          <a:rPr lang="es-ES_tradnl" sz="2000" i="1">
                            <a:latin typeface="Cambria Math" panose="02040503050406030204" pitchFamily="18" charset="0"/>
                          </a:rPr>
                          <m:t>𝑦</m:t>
                        </m:r>
                      </m:sub>
                    </m:sSub>
                    <m:r>
                      <a:rPr lang="es-ES_tradnl" sz="2000" i="1">
                        <a:latin typeface="Cambria Math" panose="02040503050406030204" pitchFamily="18" charset="0"/>
                      </a:rPr>
                      <m:t>=250 </m:t>
                    </m:r>
                    <m:r>
                      <a:rPr lang="es-ES_tradnl" sz="2000" i="1">
                        <a:latin typeface="Cambria Math" panose="02040503050406030204" pitchFamily="18" charset="0"/>
                      </a:rPr>
                      <m:t>𝑀𝑃𝑎</m:t>
                    </m:r>
                  </m:oMath>
                </a14:m>
                <a:r>
                  <a:rPr lang="es-ES_tradnl" sz="2000" dirty="0"/>
                  <a:t> = Limite de resistencia a la fluencia del material ASTM A-36 (</a:t>
                </a:r>
                <a:r>
                  <a:rPr lang="es-ES_tradnl" sz="2000" dirty="0" err="1"/>
                  <a:t>MPa</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𝐴</m:t>
                    </m:r>
                  </m:oMath>
                </a14:m>
                <a:r>
                  <a:rPr lang="es-ES_tradnl" sz="2000" dirty="0"/>
                  <a:t> = Factor de Acabado Superficial</a:t>
                </a:r>
                <a:endParaRPr lang="es-ES" sz="2000" dirty="0"/>
              </a:p>
              <a:p>
                <a:pPr lvl="0"/>
                <a14:m>
                  <m:oMath xmlns:m="http://schemas.openxmlformats.org/officeDocument/2006/math">
                    <m:r>
                      <a:rPr lang="es-ES_tradnl" sz="2000" i="1">
                        <a:latin typeface="Cambria Math" panose="02040503050406030204" pitchFamily="18" charset="0"/>
                      </a:rPr>
                      <m:t>𝐵</m:t>
                    </m:r>
                  </m:oMath>
                </a14:m>
                <a:r>
                  <a:rPr lang="es-ES_tradnl" sz="2000" dirty="0"/>
                  <a:t> = Factor exponencial de Acabado Superficial</a:t>
                </a:r>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a:stretch>
              </a:blipFill>
            </p:spPr>
            <p:txBody>
              <a:bodyPr/>
              <a:lstStyle/>
              <a:p>
                <a:r>
                  <a:rPr lang="es-ES">
                    <a:noFill/>
                  </a:rPr>
                  <a:t> </a:t>
                </a:r>
              </a:p>
            </p:txBody>
          </p:sp>
        </mc:Fallback>
      </mc:AlternateContent>
      <p:pic>
        <p:nvPicPr>
          <p:cNvPr id="3" name="Imagen 2"/>
          <p:cNvPicPr>
            <a:picLocks noChangeAspect="1"/>
          </p:cNvPicPr>
          <p:nvPr/>
        </p:nvPicPr>
        <p:blipFill>
          <a:blip r:embed="rId3"/>
          <a:stretch>
            <a:fillRect/>
          </a:stretch>
        </p:blipFill>
        <p:spPr>
          <a:xfrm>
            <a:off x="2171025" y="4111875"/>
            <a:ext cx="4987742" cy="1905616"/>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2923909" y="6143845"/>
                <a:ext cx="3222292" cy="372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i="1">
                          <a:latin typeface="Cambria Math" panose="02040503050406030204" pitchFamily="18" charset="0"/>
                        </a:rPr>
                        <m:t>𝒌𝒂</m:t>
                      </m:r>
                      <m:r>
                        <a:rPr lang="es-ES" b="0" i="0">
                          <a:latin typeface="Cambria Math" panose="02040503050406030204" pitchFamily="18" charset="0"/>
                        </a:rPr>
                        <m:t>=4.51∙</m:t>
                      </m:r>
                      <m:sSup>
                        <m:sSupPr>
                          <m:ctrlPr>
                            <a:rPr lang="es-ES" b="0" i="1">
                              <a:latin typeface="Cambria Math" panose="02040503050406030204" pitchFamily="18" charset="0"/>
                            </a:rPr>
                          </m:ctrlPr>
                        </m:sSupPr>
                        <m:e>
                          <m:r>
                            <a:rPr lang="es-ES" b="0" i="0">
                              <a:latin typeface="Cambria Math" panose="02040503050406030204" pitchFamily="18" charset="0"/>
                            </a:rPr>
                            <m:t>250</m:t>
                          </m:r>
                        </m:e>
                        <m:sup>
                          <m:r>
                            <a:rPr lang="es-ES" b="0" i="0">
                              <a:latin typeface="Cambria Math" panose="02040503050406030204" pitchFamily="18" charset="0"/>
                            </a:rPr>
                            <m:t>−0.265</m:t>
                          </m:r>
                        </m:sup>
                      </m:sSup>
                      <m:r>
                        <a:rPr lang="es-ES" b="0" i="0">
                          <a:latin typeface="Cambria Math" panose="02040503050406030204" pitchFamily="18" charset="0"/>
                        </a:rPr>
                        <m:t>=1.051</m:t>
                      </m:r>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2923909" y="6143845"/>
                <a:ext cx="3222292" cy="372410"/>
              </a:xfrm>
              <a:prstGeom prst="rect">
                <a:avLst/>
              </a:prstGeom>
              <a:blipFill rotWithShape="0">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3308116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b="1" dirty="0" smtClean="0"/>
                  <a:t>Factor </a:t>
                </a:r>
                <a:r>
                  <a:rPr lang="es-ES_tradnl" sz="2000" b="1" dirty="0"/>
                  <a:t>de Tamaño</a:t>
                </a:r>
                <a:endParaRPr lang="es-ES" sz="2000" b="1"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𝒌𝒃</m:t>
                      </m:r>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𝟐𝟒</m:t>
                      </m:r>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r>
                            <a:rPr lang="es-ES_tradnl" sz="2000" b="1" i="1">
                              <a:latin typeface="Cambria Math" panose="02040503050406030204" pitchFamily="18" charset="0"/>
                            </a:rPr>
                            <m:t>𝒉</m:t>
                          </m:r>
                        </m:e>
                        <m:sup>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𝟏𝟎𝟕</m:t>
                          </m:r>
                        </m:sup>
                      </m:sSup>
                      <m:r>
                        <a:rPr lang="es-ES_tradnl" sz="2000" b="1" i="1">
                          <a:latin typeface="Cambria Math" panose="02040503050406030204" pitchFamily="18" charset="0"/>
                        </a:rPr>
                        <m:t> −  </m:t>
                      </m:r>
                      <m:r>
                        <a:rPr lang="es-ES_tradnl" sz="2000" b="1" i="1">
                          <a:latin typeface="Cambria Math" panose="02040503050406030204" pitchFamily="18" charset="0"/>
                        </a:rPr>
                        <m:t>𝟐</m:t>
                      </m:r>
                      <m:r>
                        <a:rPr lang="es-ES_tradnl" sz="2000" b="1" i="1">
                          <a:latin typeface="Cambria Math" panose="02040503050406030204" pitchFamily="18" charset="0"/>
                        </a:rPr>
                        <m:t>.</m:t>
                      </m:r>
                      <m:r>
                        <a:rPr lang="es-ES_tradnl" sz="2000" b="1" i="1">
                          <a:latin typeface="Cambria Math" panose="02040503050406030204" pitchFamily="18" charset="0"/>
                        </a:rPr>
                        <m:t>𝟕𝟗</m:t>
                      </m:r>
                      <m:r>
                        <a:rPr lang="es-ES_tradnl" sz="2000" b="1" i="1">
                          <a:latin typeface="Cambria Math" panose="02040503050406030204" pitchFamily="18" charset="0"/>
                        </a:rPr>
                        <m:t>&lt;</m:t>
                      </m:r>
                      <m:r>
                        <a:rPr lang="es-ES_tradnl" sz="2000" b="1" i="1">
                          <a:latin typeface="Cambria Math" panose="02040503050406030204" pitchFamily="18" charset="0"/>
                        </a:rPr>
                        <m:t>𝒉</m:t>
                      </m:r>
                      <m:r>
                        <a:rPr lang="es-ES_tradnl" sz="2000" b="1" i="1">
                          <a:latin typeface="Cambria Math" panose="02040503050406030204" pitchFamily="18" charset="0"/>
                        </a:rPr>
                        <m:t>≤</m:t>
                      </m:r>
                      <m:r>
                        <a:rPr lang="es-ES_tradnl" sz="2000" b="1" i="1">
                          <a:latin typeface="Cambria Math" panose="02040503050406030204" pitchFamily="18" charset="0"/>
                        </a:rPr>
                        <m:t>𝟓𝟏</m:t>
                      </m:r>
                      <m:r>
                        <a:rPr lang="es-ES_tradnl" sz="2000" b="1" i="1">
                          <a:latin typeface="Cambria Math" panose="02040503050406030204" pitchFamily="18" charset="0"/>
                        </a:rPr>
                        <m:t> </m:t>
                      </m:r>
                      <m:r>
                        <a:rPr lang="es-ES_tradnl" sz="2000" b="1" i="1">
                          <a:latin typeface="Cambria Math" panose="02040503050406030204" pitchFamily="18" charset="0"/>
                        </a:rPr>
                        <m:t>𝒎𝒎</m:t>
                      </m:r>
                      <m:r>
                        <a:rPr lang="es-ES_tradnl" sz="2000" b="1" i="1">
                          <a:latin typeface="Cambria Math" panose="02040503050406030204" pitchFamily="18" charset="0"/>
                        </a:rPr>
                        <m:t> </m:t>
                      </m:r>
                    </m:oMath>
                  </m:oMathPara>
                </a14:m>
                <a:endParaRPr lang="en-US" sz="2000" b="1" dirty="0" smtClean="0"/>
              </a:p>
              <a:p>
                <a:pPr marL="0" indent="0">
                  <a:buNone/>
                </a:pPr>
                <a:r>
                  <a:rPr lang="es-ES_tradnl" sz="2000" dirty="0" smtClean="0"/>
                  <a:t>Donde</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h</m:t>
                    </m:r>
                    <m:r>
                      <a:rPr lang="es-ES_tradnl" sz="2000" i="1">
                        <a:latin typeface="Cambria Math" panose="02040503050406030204" pitchFamily="18" charset="0"/>
                      </a:rPr>
                      <m:t>=4 </m:t>
                    </m:r>
                    <m:r>
                      <a:rPr lang="es-ES_tradnl" sz="2000" i="1">
                        <a:latin typeface="Cambria Math" panose="02040503050406030204" pitchFamily="18" charset="0"/>
                      </a:rPr>
                      <m:t>𝑚𝑚</m:t>
                    </m:r>
                  </m:oMath>
                </a14:m>
                <a:r>
                  <a:rPr lang="es-ES_tradnl" sz="2000" dirty="0"/>
                  <a:t> = Garganta de Soldadura en el cuerpo (mm</a:t>
                </a:r>
                <a:r>
                  <a:rPr lang="es-ES_tradnl" sz="2000" dirty="0" smtClean="0"/>
                  <a:t>)</a:t>
                </a:r>
                <a:endParaRPr lang="es-ES_tradnl" sz="2000" b="1" i="1"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𝒌𝒃</m:t>
                      </m:r>
                      <m:r>
                        <a:rPr lang="es-ES_tradnl" sz="2000" b="1" i="1">
                          <a:latin typeface="Cambria Math" panose="02040503050406030204" pitchFamily="18" charset="0"/>
                        </a:rPr>
                        <m:t>=</m:t>
                      </m:r>
                      <m:r>
                        <a:rPr lang="es-ES_tradnl" sz="2000" i="1">
                          <a:latin typeface="Cambria Math" panose="02040503050406030204" pitchFamily="18" charset="0"/>
                        </a:rPr>
                        <m:t>1.24∙</m:t>
                      </m:r>
                      <m:sSup>
                        <m:sSupPr>
                          <m:ctrlPr>
                            <a:rPr lang="es-ES" sz="2000" i="1">
                              <a:latin typeface="Cambria Math" panose="02040503050406030204" pitchFamily="18" charset="0"/>
                            </a:rPr>
                          </m:ctrlPr>
                        </m:sSupPr>
                        <m:e>
                          <m:r>
                            <a:rPr lang="es-ES_tradnl" sz="2000" i="1">
                              <a:latin typeface="Cambria Math" panose="02040503050406030204" pitchFamily="18" charset="0"/>
                            </a:rPr>
                            <m:t>4</m:t>
                          </m:r>
                        </m:e>
                        <m:sup>
                          <m:r>
                            <a:rPr lang="es-ES_tradnl" sz="2000" i="1">
                              <a:latin typeface="Cambria Math" panose="02040503050406030204" pitchFamily="18" charset="0"/>
                            </a:rPr>
                            <m:t>−0.107</m:t>
                          </m:r>
                        </m:sup>
                      </m:sSup>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𝟎𝟕</m:t>
                      </m:r>
                    </m:oMath>
                  </m:oMathPara>
                </a14:m>
                <a:endParaRPr lang="es-ES" sz="2000" dirty="0" smtClean="0"/>
              </a:p>
              <a:p>
                <a:pPr marL="0" indent="0">
                  <a:buNone/>
                </a:pPr>
                <a:endParaRPr lang="es-ES" sz="2000" dirty="0"/>
              </a:p>
              <a:p>
                <a:pPr marL="0" lvl="0" indent="0">
                  <a:buNone/>
                </a:pPr>
                <a:r>
                  <a:rPr lang="es-ES_tradnl" sz="2000" b="1" dirty="0"/>
                  <a:t>Factor de </a:t>
                </a:r>
                <a:r>
                  <a:rPr lang="es-ES_tradnl" sz="2000" b="1" dirty="0" smtClean="0"/>
                  <a:t>Confiabilidad</a:t>
                </a:r>
                <a:endParaRPr lang="es-ES" sz="2000" dirty="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𝒌𝒄</m:t>
                      </m:r>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𝟖𝟗𝟕</m:t>
                      </m:r>
                      <m:r>
                        <a:rPr lang="es-ES_tradnl" sz="2000" b="1" i="1">
                          <a:latin typeface="Cambria Math" panose="02040503050406030204" pitchFamily="18" charset="0"/>
                        </a:rPr>
                        <m:t> −  </m:t>
                      </m:r>
                      <m:r>
                        <a:rPr lang="es-ES_tradnl" sz="2000" b="1" i="1">
                          <a:latin typeface="Cambria Math" panose="02040503050406030204" pitchFamily="18" charset="0"/>
                        </a:rPr>
                        <m:t>𝟗𝟎</m:t>
                      </m:r>
                      <m:r>
                        <a:rPr lang="es-ES_tradnl" sz="2000" b="1" i="1">
                          <a:latin typeface="Cambria Math" panose="02040503050406030204" pitchFamily="18" charset="0"/>
                        </a:rPr>
                        <m:t>% </m:t>
                      </m:r>
                      <m:r>
                        <a:rPr lang="es-ES_tradnl" sz="2000" b="1" i="1">
                          <a:latin typeface="Cambria Math" panose="02040503050406030204" pitchFamily="18" charset="0"/>
                        </a:rPr>
                        <m:t>𝒅𝒆</m:t>
                      </m:r>
                      <m:r>
                        <a:rPr lang="es-ES_tradnl" sz="2000" b="1" i="1">
                          <a:latin typeface="Cambria Math" panose="02040503050406030204" pitchFamily="18" charset="0"/>
                        </a:rPr>
                        <m:t> </m:t>
                      </m:r>
                      <m:r>
                        <a:rPr lang="es-ES_tradnl" sz="2000" b="1" i="1">
                          <a:latin typeface="Cambria Math" panose="02040503050406030204" pitchFamily="18" charset="0"/>
                        </a:rPr>
                        <m:t>𝑪𝒐𝒏𝒇</m:t>
                      </m:r>
                      <m:r>
                        <a:rPr lang="es-ES_tradnl" sz="2000" b="1" i="1">
                          <a:latin typeface="Cambria Math" panose="02040503050406030204" pitchFamily="18" charset="0"/>
                        </a:rPr>
                        <m:t>.</m:t>
                      </m:r>
                    </m:oMath>
                  </m:oMathPara>
                </a14:m>
                <a:endParaRPr lang="es-ES" sz="2000" b="1" dirty="0" smtClean="0"/>
              </a:p>
              <a:p>
                <a:pPr marL="0" indent="0" algn="just">
                  <a:buNone/>
                </a:pPr>
                <a:endParaRPr lang="es-ES" sz="2000" b="1" dirty="0" smtClean="0"/>
              </a:p>
              <a:p>
                <a:pPr marL="0" indent="0" algn="just">
                  <a:buNone/>
                </a:pPr>
                <a:r>
                  <a:rPr lang="es-ES_tradnl" sz="2000" b="1" dirty="0"/>
                  <a:t>Factor de </a:t>
                </a:r>
                <a:r>
                  <a:rPr lang="es-ES_tradnl" sz="2000" b="1" dirty="0" smtClean="0"/>
                  <a:t>Temperatura</a:t>
                </a:r>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𝒌𝒅</m:t>
                      </m:r>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𝟎𝟐𝟓</m:t>
                      </m:r>
                      <m:r>
                        <a:rPr lang="es-ES_tradnl" sz="2000" b="1" i="1">
                          <a:latin typeface="Cambria Math" panose="02040503050406030204" pitchFamily="18" charset="0"/>
                        </a:rPr>
                        <m:t> −  </m:t>
                      </m:r>
                      <m:r>
                        <a:rPr lang="es-ES_tradnl" sz="2000" b="1" i="1">
                          <a:latin typeface="Cambria Math" panose="02040503050406030204" pitchFamily="18" charset="0"/>
                        </a:rPr>
                        <m:t>𝟏𝟔𝟎</m:t>
                      </m:r>
                      <m:r>
                        <a:rPr lang="es-ES_tradnl" sz="2000" b="1" i="1">
                          <a:latin typeface="Cambria Math" panose="02040503050406030204" pitchFamily="18" charset="0"/>
                        </a:rPr>
                        <m:t> ℃</m:t>
                      </m:r>
                    </m:oMath>
                  </m:oMathPara>
                </a14:m>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a:stretch>
              </a:blipFill>
            </p:spPr>
            <p:txBody>
              <a:bodyPr/>
              <a:lstStyle/>
              <a:p>
                <a:r>
                  <a:rPr lang="es-ES">
                    <a:noFill/>
                  </a:rPr>
                  <a:t> </a:t>
                </a:r>
              </a:p>
            </p:txBody>
          </p:sp>
        </mc:Fallback>
      </mc:AlternateContent>
    </p:spTree>
    <p:extLst>
      <p:ext uri="{BB962C8B-B14F-4D97-AF65-F5344CB8AC3E}">
        <p14:creationId xmlns:p14="http://schemas.microsoft.com/office/powerpoint/2010/main" val="40327079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lvl="0" indent="0">
                  <a:buNone/>
                </a:pPr>
                <a:r>
                  <a:rPr lang="es-ES_tradnl" sz="2000" b="1" dirty="0"/>
                  <a:t>Límite de la resistencia a la fatiga sin corregir</a:t>
                </a:r>
                <a:endParaRPr lang="es-ES" sz="2000" b="1" dirty="0"/>
              </a:p>
              <a:p>
                <a:pPr marL="0" indent="0">
                  <a:buNone/>
                </a:pPr>
                <a14:m>
                  <m:oMathPara xmlns:m="http://schemas.openxmlformats.org/officeDocument/2006/math">
                    <m:oMathParaPr>
                      <m:jc m:val="centerGroup"/>
                    </m:oMathParaPr>
                    <m:oMath xmlns:m="http://schemas.openxmlformats.org/officeDocument/2006/math">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e>
                        <m:sup>
                          <m:r>
                            <a:rPr lang="es-ES_tradnl" sz="2000" b="1" i="1">
                              <a:latin typeface="Cambria Math" panose="02040503050406030204" pitchFamily="18" charset="0"/>
                            </a:rPr>
                            <m:t>′</m:t>
                          </m:r>
                        </m:sup>
                      </m:sSup>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𝟓</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𝒖</m:t>
                          </m:r>
                        </m:sub>
                      </m:sSub>
                      <m:r>
                        <a:rPr lang="es-ES_tradnl" sz="2000" b="1" i="1">
                          <a:latin typeface="Cambria Math" panose="02040503050406030204" pitchFamily="18" charset="0"/>
                        </a:rPr>
                        <m:t>   −    </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𝒖</m:t>
                          </m:r>
                        </m:sub>
                      </m:sSub>
                      <m:r>
                        <a:rPr lang="es-ES_tradnl" sz="2000" b="1" i="1">
                          <a:latin typeface="Cambria Math" panose="02040503050406030204" pitchFamily="18" charset="0"/>
                        </a:rPr>
                        <m:t>&lt;</m:t>
                      </m:r>
                      <m:r>
                        <a:rPr lang="es-ES_tradnl" sz="2000" b="1" i="1">
                          <a:latin typeface="Cambria Math" panose="02040503050406030204" pitchFamily="18" charset="0"/>
                        </a:rPr>
                        <m:t>𝟏𝟒𝟎𝟎</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_tradnl" sz="2000" dirty="0" smtClean="0"/>
              </a:p>
              <a:p>
                <a:pPr marL="0" indent="0">
                  <a:buNone/>
                </a:pPr>
                <a:r>
                  <a:rPr lang="es-ES_tradnl" sz="2000" dirty="0" smtClean="0"/>
                  <a:t>Donde</a:t>
                </a:r>
                <a:r>
                  <a:rPr lang="es-ES_tradnl" sz="2000" dirty="0"/>
                  <a:t>:</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𝑆</m:t>
                        </m:r>
                      </m:e>
                      <m:sub>
                        <m:r>
                          <a:rPr lang="es-ES_tradnl" sz="2000" i="1">
                            <a:latin typeface="Cambria Math" panose="02040503050406030204" pitchFamily="18" charset="0"/>
                          </a:rPr>
                          <m:t>𝑢</m:t>
                        </m:r>
                      </m:sub>
                    </m:sSub>
                    <m:r>
                      <a:rPr lang="es-ES_tradnl" sz="2000" i="1">
                        <a:latin typeface="Cambria Math" panose="02040503050406030204" pitchFamily="18" charset="0"/>
                      </a:rPr>
                      <m:t>=460 </m:t>
                    </m:r>
                    <m:r>
                      <a:rPr lang="es-ES_tradnl" sz="2000" i="1">
                        <a:latin typeface="Cambria Math" panose="02040503050406030204" pitchFamily="18" charset="0"/>
                      </a:rPr>
                      <m:t>𝑀𝑃𝑎</m:t>
                    </m:r>
                  </m:oMath>
                </a14:m>
                <a:r>
                  <a:rPr lang="es-ES_tradnl" sz="2000" dirty="0"/>
                  <a:t> = Limite de resistencia ultima del material ASTM A-36 (</a:t>
                </a:r>
                <a:r>
                  <a:rPr lang="es-ES_tradnl" sz="2000" dirty="0" err="1"/>
                  <a:t>MPa</a:t>
                </a:r>
                <a:r>
                  <a:rPr lang="es-ES_tradnl" sz="2000" dirty="0"/>
                  <a:t>)</a:t>
                </a:r>
                <a:endParaRPr lang="es-ES" sz="2000" dirty="0"/>
              </a:p>
              <a:p>
                <a:pPr marL="0" indent="0">
                  <a:buNone/>
                </a:pPr>
                <a14:m>
                  <m:oMathPara xmlns:m="http://schemas.openxmlformats.org/officeDocument/2006/math">
                    <m:oMathParaPr>
                      <m:jc m:val="centerGroup"/>
                    </m:oMathParaPr>
                    <m:oMath xmlns:m="http://schemas.openxmlformats.org/officeDocument/2006/math">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e>
                        <m:sup>
                          <m:r>
                            <a:rPr lang="es-ES_tradnl" sz="2000" b="1" i="1">
                              <a:latin typeface="Cambria Math" panose="02040503050406030204" pitchFamily="18" charset="0"/>
                            </a:rPr>
                            <m:t>′</m:t>
                          </m:r>
                        </m:sup>
                      </m:sSup>
                      <m:r>
                        <a:rPr lang="es-ES_tradnl" sz="2000" b="1" i="1">
                          <a:latin typeface="Cambria Math" panose="02040503050406030204" pitchFamily="18" charset="0"/>
                        </a:rPr>
                        <m:t>=</m:t>
                      </m:r>
                      <m:r>
                        <a:rPr lang="es-ES_tradnl" sz="2000" i="1">
                          <a:latin typeface="Cambria Math" panose="02040503050406030204" pitchFamily="18" charset="0"/>
                        </a:rPr>
                        <m:t>0.5∙460</m:t>
                      </m:r>
                      <m:r>
                        <a:rPr lang="es-ES_tradnl" sz="2000" b="1" i="1">
                          <a:latin typeface="Cambria Math" panose="02040503050406030204" pitchFamily="18" charset="0"/>
                        </a:rPr>
                        <m:t>=</m:t>
                      </m:r>
                      <m:r>
                        <a:rPr lang="es-ES_tradnl" sz="2000" b="1" i="1">
                          <a:latin typeface="Cambria Math" panose="02040503050406030204" pitchFamily="18" charset="0"/>
                        </a:rPr>
                        <m:t>𝟐𝟑𝟎</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lvl="0" indent="0">
                  <a:buNone/>
                </a:pPr>
                <a:endParaRPr lang="es-ES_tradnl" sz="2000" dirty="0" smtClean="0"/>
              </a:p>
              <a:p>
                <a:pPr marL="0" lvl="0" indent="0">
                  <a:buNone/>
                </a:pPr>
                <a:r>
                  <a:rPr lang="es-ES_tradnl" sz="2000" b="1" dirty="0" smtClean="0"/>
                  <a:t>Límite </a:t>
                </a:r>
                <a:r>
                  <a:rPr lang="es-ES_tradnl" sz="2000" b="1" dirty="0"/>
                  <a:t>de la resistencia a la fatiga</a:t>
                </a:r>
                <a:endParaRPr lang="es-ES" sz="2000" b="1" dirty="0"/>
              </a:p>
              <a:p>
                <a:pPr marL="0" indent="0">
                  <a:buNone/>
                </a:pPr>
                <a:endParaRPr lang="en-U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r>
                        <a:rPr lang="es-ES_tradnl" sz="2000" b="1" i="1">
                          <a:latin typeface="Cambria Math" panose="02040503050406030204" pitchFamily="18" charset="0"/>
                        </a:rPr>
                        <m:t>=</m:t>
                      </m:r>
                      <m:r>
                        <a:rPr lang="es-ES_tradnl" sz="2000" b="1" i="1">
                          <a:latin typeface="Cambria Math" panose="02040503050406030204" pitchFamily="18" charset="0"/>
                        </a:rPr>
                        <m:t>𝒌𝒂</m:t>
                      </m:r>
                      <m:r>
                        <a:rPr lang="es-ES_tradnl" sz="2000" b="1" i="1">
                          <a:latin typeface="Cambria Math" panose="02040503050406030204" pitchFamily="18" charset="0"/>
                        </a:rPr>
                        <m:t>∙</m:t>
                      </m:r>
                      <m:r>
                        <a:rPr lang="es-ES_tradnl" sz="2000" b="1" i="1">
                          <a:latin typeface="Cambria Math" panose="02040503050406030204" pitchFamily="18" charset="0"/>
                        </a:rPr>
                        <m:t>𝒌𝒃</m:t>
                      </m:r>
                      <m:r>
                        <a:rPr lang="es-ES_tradnl" sz="2000" b="1" i="1">
                          <a:latin typeface="Cambria Math" panose="02040503050406030204" pitchFamily="18" charset="0"/>
                        </a:rPr>
                        <m:t>∙</m:t>
                      </m:r>
                      <m:r>
                        <a:rPr lang="es-ES_tradnl" sz="2000" b="1" i="1">
                          <a:latin typeface="Cambria Math" panose="02040503050406030204" pitchFamily="18" charset="0"/>
                        </a:rPr>
                        <m:t>𝒌𝒄</m:t>
                      </m:r>
                      <m:r>
                        <a:rPr lang="es-ES_tradnl" sz="2000" b="1" i="1">
                          <a:latin typeface="Cambria Math" panose="02040503050406030204" pitchFamily="18" charset="0"/>
                        </a:rPr>
                        <m:t>∙</m:t>
                      </m:r>
                      <m:r>
                        <a:rPr lang="es-ES_tradnl" sz="2000" b="1" i="1">
                          <a:latin typeface="Cambria Math" panose="02040503050406030204" pitchFamily="18" charset="0"/>
                        </a:rPr>
                        <m:t>𝒌𝒅</m:t>
                      </m:r>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e>
                        <m:sup>
                          <m:r>
                            <a:rPr lang="es-ES_tradnl" sz="2000" b="1" i="1">
                              <a:latin typeface="Cambria Math" panose="02040503050406030204" pitchFamily="18" charset="0"/>
                            </a:rPr>
                            <m:t>′</m:t>
                          </m:r>
                        </m:sup>
                      </m:sSup>
                    </m:oMath>
                  </m:oMathPara>
                </a14:m>
                <a:endParaRPr lang="es-ES" sz="2000" b="1" i="1" dirty="0" smtClean="0"/>
              </a:p>
              <a:p>
                <a:pPr marL="0" indent="0">
                  <a:buNone/>
                </a:pPr>
                <a:endParaRPr lang="es-E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r>
                        <a:rPr lang="es-ES_tradnl" sz="2000" b="1" i="1">
                          <a:latin typeface="Cambria Math" panose="02040503050406030204" pitchFamily="18" charset="0"/>
                        </a:rPr>
                        <m:t>=</m:t>
                      </m:r>
                      <m:r>
                        <a:rPr lang="es-ES_tradnl" sz="2000" i="1">
                          <a:latin typeface="Cambria Math" panose="02040503050406030204" pitchFamily="18" charset="0"/>
                        </a:rPr>
                        <m:t>1.051∙1.07∙0.897∙1.025∙230</m:t>
                      </m:r>
                      <m:r>
                        <a:rPr lang="es-ES_tradnl" sz="2000" b="1" i="1">
                          <a:latin typeface="Cambria Math" panose="02040503050406030204" pitchFamily="18" charset="0"/>
                        </a:rPr>
                        <m:t>=</m:t>
                      </m:r>
                      <m:r>
                        <a:rPr lang="es-ES_tradnl" sz="2000" b="1" i="1">
                          <a:latin typeface="Cambria Math" panose="02040503050406030204" pitchFamily="18" charset="0"/>
                        </a:rPr>
                        <m:t>𝟐𝟑𝟕</m:t>
                      </m:r>
                      <m:r>
                        <a:rPr lang="es-ES_tradnl" sz="2000" b="1" i="1">
                          <a:latin typeface="Cambria Math" panose="02040503050406030204" pitchFamily="18" charset="0"/>
                        </a:rPr>
                        <m:t>.</m:t>
                      </m:r>
                      <m:r>
                        <a:rPr lang="es-ES_tradnl" sz="2000" b="1" i="1">
                          <a:latin typeface="Cambria Math" panose="02040503050406030204" pitchFamily="18" charset="0"/>
                        </a:rPr>
                        <m:t>𝟑𝟏</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a:stretch>
              </a:blipFill>
            </p:spPr>
            <p:txBody>
              <a:bodyPr/>
              <a:lstStyle/>
              <a:p>
                <a:r>
                  <a:rPr lang="es-ES">
                    <a:noFill/>
                  </a:rPr>
                  <a:t> </a:t>
                </a:r>
              </a:p>
            </p:txBody>
          </p:sp>
        </mc:Fallback>
      </mc:AlternateContent>
    </p:spTree>
    <p:extLst>
      <p:ext uri="{BB962C8B-B14F-4D97-AF65-F5344CB8AC3E}">
        <p14:creationId xmlns:p14="http://schemas.microsoft.com/office/powerpoint/2010/main" val="2543301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s-ES_tradnl" sz="2100"/>
              <a:t>Los códigos y normas de diseño a utilizar para la construcción del auto tanque son las siguientes:</a:t>
            </a:r>
            <a:endParaRPr lang="es-ES" sz="2100"/>
          </a:p>
        </p:txBody>
      </p:sp>
      <p:graphicFrame>
        <p:nvGraphicFramePr>
          <p:cNvPr id="3" name="Tabla 2"/>
          <p:cNvGraphicFramePr>
            <a:graphicFrameLocks noGrp="1"/>
          </p:cNvGraphicFramePr>
          <p:nvPr>
            <p:extLst>
              <p:ext uri="{D42A27DB-BD31-4B8C-83A1-F6EECF244321}">
                <p14:modId xmlns:p14="http://schemas.microsoft.com/office/powerpoint/2010/main" val="39959227"/>
              </p:ext>
            </p:extLst>
          </p:nvPr>
        </p:nvGraphicFramePr>
        <p:xfrm>
          <a:off x="1141523" y="2608484"/>
          <a:ext cx="7385886" cy="2846977"/>
        </p:xfrm>
        <a:graphic>
          <a:graphicData uri="http://schemas.openxmlformats.org/drawingml/2006/table">
            <a:tbl>
              <a:tblPr firstRow="1" firstCol="1" bandRow="1">
                <a:tableStyleId>{5C22544A-7EE6-4342-B048-85BDC9FD1C3A}</a:tableStyleId>
              </a:tblPr>
              <a:tblGrid>
                <a:gridCol w="1863392"/>
                <a:gridCol w="5522494"/>
              </a:tblGrid>
              <a:tr h="249074">
                <a:tc>
                  <a:txBody>
                    <a:bodyPr/>
                    <a:lstStyle/>
                    <a:p>
                      <a:pPr algn="ctr"/>
                      <a:r>
                        <a:rPr lang="es-ES_tradnl" sz="1400">
                          <a:effectLst/>
                          <a:latin typeface="Arial" panose="020B0604020202020204" pitchFamily="34" charset="0"/>
                          <a:cs typeface="Arial" panose="020B0604020202020204" pitchFamily="34" charset="0"/>
                        </a:rPr>
                        <a:t>CÓDIGO</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c>
                  <a:txBody>
                    <a:bodyPr/>
                    <a:lstStyle/>
                    <a:p>
                      <a:pPr algn="ctr"/>
                      <a:r>
                        <a:rPr lang="es-ES_tradnl" sz="1400">
                          <a:effectLst/>
                          <a:latin typeface="Arial" panose="020B0604020202020204" pitchFamily="34" charset="0"/>
                          <a:cs typeface="Arial" panose="020B0604020202020204" pitchFamily="34" charset="0"/>
                        </a:rPr>
                        <a:t>DESCRIPCIÓN</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r>
              <a:tr h="466585">
                <a:tc>
                  <a:txBody>
                    <a:bodyPr/>
                    <a:lstStyle/>
                    <a:p>
                      <a:r>
                        <a:rPr lang="es-ES_tradnl" sz="1400">
                          <a:effectLst/>
                          <a:latin typeface="Arial" panose="020B0604020202020204" pitchFamily="34" charset="0"/>
                          <a:cs typeface="Arial" panose="020B0604020202020204" pitchFamily="34" charset="0"/>
                        </a:rPr>
                        <a:t>NFPA 385</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c>
                  <a:txBody>
                    <a:bodyPr/>
                    <a:lstStyle/>
                    <a:p>
                      <a:r>
                        <a:rPr lang="en-US" sz="1400">
                          <a:effectLst/>
                          <a:latin typeface="Arial" panose="020B0604020202020204" pitchFamily="34" charset="0"/>
                          <a:cs typeface="Arial" panose="020B0604020202020204" pitchFamily="34" charset="0"/>
                        </a:rPr>
                        <a:t>Standard for Tank Vehicles of Flammable and Combustible Liquids</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r>
              <a:tr h="299537">
                <a:tc>
                  <a:txBody>
                    <a:bodyPr/>
                    <a:lstStyle/>
                    <a:p>
                      <a:r>
                        <a:rPr lang="es-ES_tradnl" sz="1400">
                          <a:effectLst/>
                          <a:latin typeface="Arial" panose="020B0604020202020204" pitchFamily="34" charset="0"/>
                          <a:cs typeface="Arial" panose="020B0604020202020204" pitchFamily="34" charset="0"/>
                        </a:rPr>
                        <a:t>NFPA 30</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c>
                  <a:txBody>
                    <a:bodyPr/>
                    <a:lstStyle/>
                    <a:p>
                      <a:r>
                        <a:rPr lang="en-US" sz="1400">
                          <a:effectLst/>
                          <a:latin typeface="Arial" panose="020B0604020202020204" pitchFamily="34" charset="0"/>
                          <a:cs typeface="Arial" panose="020B0604020202020204" pitchFamily="34" charset="0"/>
                        </a:rPr>
                        <a:t>Flammable and Combustible Liquids Code</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r>
              <a:tr h="299537">
                <a:tc>
                  <a:txBody>
                    <a:bodyPr/>
                    <a:lstStyle/>
                    <a:p>
                      <a:r>
                        <a:rPr lang="es-ES_tradnl" sz="1400">
                          <a:effectLst/>
                          <a:latin typeface="Arial" panose="020B0604020202020204" pitchFamily="34" charset="0"/>
                          <a:cs typeface="Arial" panose="020B0604020202020204" pitchFamily="34" charset="0"/>
                        </a:rPr>
                        <a:t>CFR of United States</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c>
                  <a:txBody>
                    <a:bodyPr/>
                    <a:lstStyle/>
                    <a:p>
                      <a:r>
                        <a:rPr lang="en-US" sz="1400">
                          <a:effectLst/>
                          <a:latin typeface="Arial" panose="020B0604020202020204" pitchFamily="34" charset="0"/>
                          <a:cs typeface="Arial" panose="020B0604020202020204" pitchFamily="34" charset="0"/>
                        </a:rPr>
                        <a:t>Code of Federal Regulations of United States</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r>
              <a:tr h="299537">
                <a:tc>
                  <a:txBody>
                    <a:bodyPr/>
                    <a:lstStyle/>
                    <a:p>
                      <a:r>
                        <a:rPr lang="es-ES_tradnl" sz="1400">
                          <a:effectLst/>
                          <a:latin typeface="Arial" panose="020B0604020202020204" pitchFamily="34" charset="0"/>
                          <a:cs typeface="Arial" panose="020B0604020202020204" pitchFamily="34" charset="0"/>
                        </a:rPr>
                        <a:t>ASME SECTION VIII</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c>
                  <a:txBody>
                    <a:bodyPr/>
                    <a:lstStyle/>
                    <a:p>
                      <a:r>
                        <a:rPr lang="en-US" sz="1400">
                          <a:effectLst/>
                          <a:latin typeface="Arial" panose="020B0604020202020204" pitchFamily="34" charset="0"/>
                          <a:cs typeface="Arial" panose="020B0604020202020204" pitchFamily="34" charset="0"/>
                        </a:rPr>
                        <a:t>Rules for Construction of Pressure Vessels</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r>
              <a:tr h="466585">
                <a:tc>
                  <a:txBody>
                    <a:bodyPr/>
                    <a:lstStyle/>
                    <a:p>
                      <a:r>
                        <a:rPr lang="es-ES_tradnl" sz="1400">
                          <a:effectLst/>
                          <a:latin typeface="Arial" panose="020B0604020202020204" pitchFamily="34" charset="0"/>
                          <a:cs typeface="Arial" panose="020B0604020202020204" pitchFamily="34" charset="0"/>
                        </a:rPr>
                        <a:t>NTE INEN 2341</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c>
                  <a:txBody>
                    <a:bodyPr/>
                    <a:lstStyle/>
                    <a:p>
                      <a:r>
                        <a:rPr lang="es-ES_tradnl" sz="1400">
                          <a:effectLst/>
                          <a:latin typeface="Arial" panose="020B0604020202020204" pitchFamily="34" charset="0"/>
                          <a:cs typeface="Arial" panose="020B0604020202020204" pitchFamily="34" charset="0"/>
                        </a:rPr>
                        <a:t>Derivados del Petróleo. </a:t>
                      </a:r>
                      <a:r>
                        <a:rPr lang="es-ES_tradnl" sz="1400" dirty="0">
                          <a:effectLst/>
                          <a:latin typeface="Arial" panose="020B0604020202020204" pitchFamily="34" charset="0"/>
                          <a:cs typeface="Arial" panose="020B0604020202020204" pitchFamily="34" charset="0"/>
                        </a:rPr>
                        <a:t>Productos Relacionados con el Petróleo y Afines. Definiciones.</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r>
              <a:tr h="466585">
                <a:tc>
                  <a:txBody>
                    <a:bodyPr/>
                    <a:lstStyle/>
                    <a:p>
                      <a:r>
                        <a:rPr lang="es-ES_tradnl" sz="1400">
                          <a:effectLst/>
                          <a:latin typeface="Arial" panose="020B0604020202020204" pitchFamily="34" charset="0"/>
                          <a:cs typeface="Arial" panose="020B0604020202020204" pitchFamily="34" charset="0"/>
                        </a:rPr>
                        <a:t>NTE INEN 2266</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c>
                  <a:txBody>
                    <a:bodyPr/>
                    <a:lstStyle/>
                    <a:p>
                      <a:r>
                        <a:rPr lang="es-ES_tradnl" sz="1400">
                          <a:effectLst/>
                          <a:latin typeface="Arial" panose="020B0604020202020204" pitchFamily="34" charset="0"/>
                          <a:cs typeface="Arial" panose="020B0604020202020204" pitchFamily="34" charset="0"/>
                        </a:rPr>
                        <a:t>Transporte, Almacenamiento y Manejo de materiales peligrosos. </a:t>
                      </a:r>
                      <a:r>
                        <a:rPr lang="es-ES_tradnl" sz="1400" dirty="0">
                          <a:effectLst/>
                          <a:latin typeface="Arial" panose="020B0604020202020204" pitchFamily="34" charset="0"/>
                          <a:cs typeface="Arial" panose="020B0604020202020204" pitchFamily="34" charset="0"/>
                        </a:rPr>
                        <a:t>Requisitos</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r>
              <a:tr h="299537">
                <a:tc>
                  <a:txBody>
                    <a:bodyPr/>
                    <a:lstStyle/>
                    <a:p>
                      <a:r>
                        <a:rPr lang="es-ES_tradnl" sz="1400">
                          <a:effectLst/>
                          <a:latin typeface="Arial" panose="020B0604020202020204" pitchFamily="34" charset="0"/>
                          <a:cs typeface="Arial" panose="020B0604020202020204" pitchFamily="34" charset="0"/>
                        </a:rPr>
                        <a:t>NTE INEN 439</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c>
                  <a:txBody>
                    <a:bodyPr/>
                    <a:lstStyle/>
                    <a:p>
                      <a:r>
                        <a:rPr lang="es-ES_tradnl" sz="1400">
                          <a:effectLst/>
                          <a:latin typeface="Arial" panose="020B0604020202020204" pitchFamily="34" charset="0"/>
                          <a:cs typeface="Arial" panose="020B0604020202020204" pitchFamily="34" charset="0"/>
                        </a:rPr>
                        <a:t>Colores, Señales y Símbolos de Seguridad</a:t>
                      </a:r>
                      <a:endParaRPr lang="es-ES" sz="1400">
                        <a:effectLst/>
                        <a:latin typeface="Arial" panose="020B0604020202020204" pitchFamily="34" charset="0"/>
                        <a:ea typeface="MS Mincho"/>
                        <a:cs typeface="Arial" panose="020B0604020202020204" pitchFamily="34" charset="0"/>
                      </a:endParaRPr>
                    </a:p>
                  </a:txBody>
                  <a:tcPr marL="44095" marR="44095" marT="0" marB="0" anchor="ctr"/>
                </a:tc>
              </a:tr>
            </a:tbl>
          </a:graphicData>
        </a:graphic>
      </p:graphicFrame>
    </p:spTree>
    <p:extLst>
      <p:ext uri="{BB962C8B-B14F-4D97-AF65-F5344CB8AC3E}">
        <p14:creationId xmlns:p14="http://schemas.microsoft.com/office/powerpoint/2010/main" val="5807969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 EN EL CUERPO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4701309" y="1146448"/>
                <a:ext cx="4156364"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lvl="0"/>
                <a:r>
                  <a:rPr lang="es-ES_tradnl" sz="1900" dirty="0"/>
                  <a:t>Esfuerzo Máximo</a:t>
                </a:r>
                <a:endParaRPr lang="es-ES" sz="1900" dirty="0"/>
              </a:p>
              <a:p>
                <a:pPr marL="0" indent="0">
                  <a:buNone/>
                </a:pPr>
                <a14:m>
                  <m:oMathPara xmlns:m="http://schemas.openxmlformats.org/officeDocument/2006/math">
                    <m:oMathParaPr>
                      <m:jc m:val="centerGroup"/>
                    </m:oMathParaPr>
                    <m:oMath xmlns:m="http://schemas.openxmlformats.org/officeDocument/2006/math">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𝒎𝒂𝒙</m:t>
                          </m:r>
                        </m:sub>
                      </m:sSub>
                      <m:r>
                        <a:rPr lang="es-ES_tradnl" sz="1900" b="1" i="1">
                          <a:latin typeface="Cambria Math" panose="02040503050406030204" pitchFamily="18" charset="0"/>
                        </a:rPr>
                        <m:t>=</m:t>
                      </m:r>
                      <m:r>
                        <a:rPr lang="es-ES_tradnl" sz="1900" b="1" i="1">
                          <a:latin typeface="Cambria Math" panose="02040503050406030204" pitchFamily="18" charset="0"/>
                        </a:rPr>
                        <m:t>𝟕𝟓</m:t>
                      </m:r>
                      <m:r>
                        <a:rPr lang="es-ES_tradnl" sz="1900" b="1" i="1">
                          <a:latin typeface="Cambria Math" panose="02040503050406030204" pitchFamily="18" charset="0"/>
                        </a:rPr>
                        <m:t>.</m:t>
                      </m:r>
                      <m:r>
                        <a:rPr lang="es-ES_tradnl" sz="1900" b="1" i="1">
                          <a:latin typeface="Cambria Math" panose="02040503050406030204" pitchFamily="18" charset="0"/>
                        </a:rPr>
                        <m:t>𝟔𝟑</m:t>
                      </m:r>
                      <m:r>
                        <a:rPr lang="es-ES_tradnl" sz="1900" b="1" i="1">
                          <a:latin typeface="Cambria Math" panose="02040503050406030204" pitchFamily="18" charset="0"/>
                        </a:rPr>
                        <m:t> </m:t>
                      </m:r>
                      <m:r>
                        <a:rPr lang="es-ES_tradnl" sz="1900" b="1" i="1">
                          <a:latin typeface="Cambria Math" panose="02040503050406030204" pitchFamily="18" charset="0"/>
                        </a:rPr>
                        <m:t>𝐌𝐏𝐚</m:t>
                      </m:r>
                    </m:oMath>
                  </m:oMathPara>
                </a14:m>
                <a:endParaRPr lang="es-ES" sz="1900" dirty="0"/>
              </a:p>
              <a:p>
                <a:pPr lvl="0"/>
                <a:r>
                  <a:rPr lang="es-ES_tradnl" sz="1900" dirty="0"/>
                  <a:t>Esfuerzo Mínimo</a:t>
                </a:r>
                <a:endParaRPr lang="es-ES" sz="1900" dirty="0"/>
              </a:p>
              <a:p>
                <a:pPr marL="0" indent="0">
                  <a:buNone/>
                </a:pPr>
                <a14:m>
                  <m:oMathPara xmlns:m="http://schemas.openxmlformats.org/officeDocument/2006/math">
                    <m:oMathParaPr>
                      <m:jc m:val="centerGroup"/>
                    </m:oMathParaPr>
                    <m:oMath xmlns:m="http://schemas.openxmlformats.org/officeDocument/2006/math">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𝒎𝒊𝒏</m:t>
                          </m:r>
                        </m:sub>
                      </m:sSub>
                      <m:r>
                        <a:rPr lang="es-ES_tradnl" sz="1900" b="1" i="1">
                          <a:latin typeface="Cambria Math" panose="02040503050406030204" pitchFamily="18" charset="0"/>
                        </a:rPr>
                        <m:t>=</m:t>
                      </m:r>
                      <m:r>
                        <a:rPr lang="es-ES_tradnl" sz="1900" b="1" i="1">
                          <a:latin typeface="Cambria Math" panose="02040503050406030204" pitchFamily="18" charset="0"/>
                        </a:rPr>
                        <m:t>𝟎</m:t>
                      </m:r>
                      <m:r>
                        <a:rPr lang="es-ES_tradnl" sz="1900" b="1" i="1">
                          <a:latin typeface="Cambria Math" panose="02040503050406030204" pitchFamily="18" charset="0"/>
                        </a:rPr>
                        <m:t>.</m:t>
                      </m:r>
                      <m:r>
                        <a:rPr lang="es-ES_tradnl" sz="1900" b="1" i="1">
                          <a:latin typeface="Cambria Math" panose="02040503050406030204" pitchFamily="18" charset="0"/>
                        </a:rPr>
                        <m:t>𝟎𝟎𝟒𝟓</m:t>
                      </m:r>
                      <m:r>
                        <a:rPr lang="es-ES_tradnl" sz="1900" b="1" i="1">
                          <a:latin typeface="Cambria Math" panose="02040503050406030204" pitchFamily="18" charset="0"/>
                        </a:rPr>
                        <m:t> </m:t>
                      </m:r>
                      <m:r>
                        <a:rPr lang="es-ES_tradnl" sz="1900" b="1" i="1">
                          <a:latin typeface="Cambria Math" panose="02040503050406030204" pitchFamily="18" charset="0"/>
                        </a:rPr>
                        <m:t>𝐌𝐏𝐚</m:t>
                      </m:r>
                    </m:oMath>
                  </m:oMathPara>
                </a14:m>
                <a:endParaRPr lang="es-ES" sz="1900" dirty="0"/>
              </a:p>
              <a:p>
                <a:pPr marL="0" lvl="0" indent="0">
                  <a:buNone/>
                </a:pPr>
                <a:endParaRPr lang="es-ES_tradnl" sz="1900" dirty="0" smtClean="0"/>
              </a:p>
              <a:p>
                <a:pPr marL="0" lvl="0" indent="0">
                  <a:buNone/>
                </a:pPr>
                <a:r>
                  <a:rPr lang="es-ES_tradnl" sz="1900" b="1" dirty="0" smtClean="0"/>
                  <a:t>Factor </a:t>
                </a:r>
                <a:r>
                  <a:rPr lang="es-ES_tradnl" sz="1900" b="1" dirty="0"/>
                  <a:t>de </a:t>
                </a:r>
                <a:r>
                  <a:rPr lang="es-ES_tradnl" sz="1900" b="1" dirty="0" smtClean="0"/>
                  <a:t>Seguridad</a:t>
                </a:r>
              </a:p>
              <a:p>
                <a:pPr marL="0" lvl="0" indent="0">
                  <a:buNone/>
                </a:pPr>
                <a14:m>
                  <m:oMathPara xmlns:m="http://schemas.openxmlformats.org/officeDocument/2006/math">
                    <m:oMathParaPr>
                      <m:jc m:val="centerGroup"/>
                    </m:oMathParaPr>
                    <m:oMath xmlns:m="http://schemas.openxmlformats.org/officeDocument/2006/math">
                      <m:r>
                        <a:rPr lang="es-ES_tradnl" sz="1900" b="1" i="1">
                          <a:latin typeface="Cambria Math" panose="02040503050406030204" pitchFamily="18" charset="0"/>
                        </a:rPr>
                        <m:t>𝑭𝑺</m:t>
                      </m:r>
                      <m:r>
                        <a:rPr lang="es-ES_tradnl" sz="1900" b="1" i="1">
                          <a:latin typeface="Cambria Math" panose="02040503050406030204" pitchFamily="18" charset="0"/>
                        </a:rPr>
                        <m:t>=</m:t>
                      </m:r>
                      <m:f>
                        <m:fPr>
                          <m:ctrlPr>
                            <a:rPr lang="es-ES" sz="1900" b="1" i="1">
                              <a:latin typeface="Cambria Math" panose="02040503050406030204" pitchFamily="18" charset="0"/>
                            </a:rPr>
                          </m:ctrlPr>
                        </m:fPr>
                        <m:num>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𝒚</m:t>
                              </m:r>
                            </m:sub>
                          </m:sSub>
                        </m:num>
                        <m:den>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𝒎</m:t>
                              </m:r>
                            </m:sub>
                          </m:sSub>
                          <m:r>
                            <a:rPr lang="es-ES_tradnl" sz="1900" b="1" i="1">
                              <a:latin typeface="Cambria Math" panose="02040503050406030204" pitchFamily="18" charset="0"/>
                            </a:rPr>
                            <m:t>+</m:t>
                          </m:r>
                          <m:f>
                            <m:fPr>
                              <m:ctrlPr>
                                <a:rPr lang="es-ES" sz="1900" b="1" i="1">
                                  <a:latin typeface="Cambria Math" panose="02040503050406030204" pitchFamily="18" charset="0"/>
                                </a:rPr>
                              </m:ctrlPr>
                            </m:fPr>
                            <m:num>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𝒚</m:t>
                                  </m:r>
                                </m:sub>
                              </m:sSub>
                            </m:num>
                            <m:den>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𝒆</m:t>
                                  </m:r>
                                </m:sub>
                              </m:sSub>
                            </m:den>
                          </m:f>
                          <m:r>
                            <a:rPr lang="es-ES_tradnl" sz="1900" b="1" i="1">
                              <a:latin typeface="Cambria Math" panose="02040503050406030204" pitchFamily="18" charset="0"/>
                            </a:rPr>
                            <m:t>∙</m:t>
                          </m:r>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𝒂</m:t>
                              </m:r>
                            </m:sub>
                          </m:sSub>
                        </m:den>
                      </m:f>
                    </m:oMath>
                  </m:oMathPara>
                </a14:m>
                <a:endParaRPr lang="es-ES" sz="1900" b="1" dirty="0" smtClean="0"/>
              </a:p>
              <a:p>
                <a:pPr marL="0" indent="0">
                  <a:buNone/>
                </a:pPr>
                <a:r>
                  <a:rPr lang="es-ES_tradnl" sz="1900" dirty="0"/>
                  <a:t>Donde:</a:t>
                </a:r>
                <a:endParaRPr lang="es-ES" sz="1900" dirty="0"/>
              </a:p>
              <a:p>
                <a:pPr lvl="0"/>
                <a14:m>
                  <m:oMath xmlns:m="http://schemas.openxmlformats.org/officeDocument/2006/math">
                    <m:sSub>
                      <m:sSubPr>
                        <m:ctrlPr>
                          <a:rPr lang="es-ES" sz="1900" i="1">
                            <a:latin typeface="Cambria Math" panose="02040503050406030204" pitchFamily="18" charset="0"/>
                          </a:rPr>
                        </m:ctrlPr>
                      </m:sSubPr>
                      <m:e>
                        <m:r>
                          <a:rPr lang="es-ES_tradnl" sz="1900" i="1">
                            <a:latin typeface="Cambria Math" panose="02040503050406030204" pitchFamily="18" charset="0"/>
                          </a:rPr>
                          <m:t>𝜎</m:t>
                        </m:r>
                      </m:e>
                      <m:sub>
                        <m:r>
                          <a:rPr lang="es-ES_tradnl" sz="1900" i="1">
                            <a:latin typeface="Cambria Math" panose="02040503050406030204" pitchFamily="18" charset="0"/>
                          </a:rPr>
                          <m:t>𝑚</m:t>
                        </m:r>
                      </m:sub>
                    </m:sSub>
                  </m:oMath>
                </a14:m>
                <a:r>
                  <a:rPr lang="es-ES_tradnl" sz="1900" dirty="0"/>
                  <a:t> = Esfuerzo medio (</a:t>
                </a:r>
                <a:r>
                  <a:rPr lang="es-ES_tradnl" sz="1900" dirty="0" err="1"/>
                  <a:t>MPa</a:t>
                </a:r>
                <a:r>
                  <a:rPr lang="es-ES_tradnl" sz="1900" dirty="0"/>
                  <a:t>)</a:t>
                </a:r>
                <a:endParaRPr lang="es-ES" sz="1900" dirty="0"/>
              </a:p>
              <a:p>
                <a:pPr lvl="0"/>
                <a14:m>
                  <m:oMath xmlns:m="http://schemas.openxmlformats.org/officeDocument/2006/math">
                    <m:sSub>
                      <m:sSubPr>
                        <m:ctrlPr>
                          <a:rPr lang="es-ES" sz="1900" i="1">
                            <a:latin typeface="Cambria Math" panose="02040503050406030204" pitchFamily="18" charset="0"/>
                          </a:rPr>
                        </m:ctrlPr>
                      </m:sSubPr>
                      <m:e>
                        <m:r>
                          <a:rPr lang="es-ES_tradnl" sz="1900" i="1">
                            <a:latin typeface="Cambria Math" panose="02040503050406030204" pitchFamily="18" charset="0"/>
                          </a:rPr>
                          <m:t>𝜎</m:t>
                        </m:r>
                      </m:e>
                      <m:sub>
                        <m:r>
                          <a:rPr lang="es-ES_tradnl" sz="1900" i="1">
                            <a:latin typeface="Cambria Math" panose="02040503050406030204" pitchFamily="18" charset="0"/>
                          </a:rPr>
                          <m:t>𝑎</m:t>
                        </m:r>
                      </m:sub>
                    </m:sSub>
                  </m:oMath>
                </a14:m>
                <a:r>
                  <a:rPr lang="es-ES_tradnl" sz="1900" dirty="0"/>
                  <a:t> = Amplitud de variación de esfuerzo (</a:t>
                </a:r>
                <a:r>
                  <a:rPr lang="es-ES_tradnl" sz="1900" dirty="0" err="1"/>
                  <a:t>MPa</a:t>
                </a:r>
                <a:r>
                  <a:rPr lang="es-ES_tradnl" sz="1900" dirty="0"/>
                  <a:t>)</a:t>
                </a:r>
                <a:endParaRPr lang="es-ES" sz="1900" dirty="0"/>
              </a:p>
              <a:p>
                <a:pPr marL="0" lvl="0" indent="0">
                  <a:buNone/>
                </a:pPr>
                <a:endParaRPr lang="es-ES" sz="18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4701309" y="1146448"/>
                <a:ext cx="4156364" cy="5369807"/>
              </a:xfrm>
              <a:prstGeom prst="rect">
                <a:avLst/>
              </a:prstGeom>
              <a:blipFill rotWithShape="0">
                <a:blip r:embed="rId2"/>
                <a:stretch>
                  <a:fillRect l="-2493" t="-2724"/>
                </a:stretch>
              </a:blipFill>
            </p:spPr>
            <p:txBody>
              <a:bodyPr/>
              <a:lstStyle/>
              <a:p>
                <a:r>
                  <a:rPr lang="es-ES">
                    <a:noFill/>
                  </a:rPr>
                  <a:t> </a:t>
                </a:r>
              </a:p>
            </p:txBody>
          </p:sp>
        </mc:Fallback>
      </mc:AlternateContent>
      <p:pic>
        <p:nvPicPr>
          <p:cNvPr id="4" name="Picture 69"/>
          <p:cNvPicPr/>
          <p:nvPr/>
        </p:nvPicPr>
        <p:blipFill rotWithShape="1">
          <a:blip r:embed="rId3"/>
          <a:srcRect t="265"/>
          <a:stretch/>
        </p:blipFill>
        <p:spPr bwMode="auto">
          <a:xfrm>
            <a:off x="443981" y="984811"/>
            <a:ext cx="4109546" cy="55314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519587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 EN EL CUERPO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lvl="0" indent="0">
                  <a:buNone/>
                </a:pPr>
                <a:r>
                  <a:rPr lang="es-ES_tradnl" sz="2000" b="1" dirty="0"/>
                  <a:t>Factor de Seguridad</a:t>
                </a:r>
              </a:p>
              <a:p>
                <a:pPr marL="0" lv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den>
                          </m:f>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𝒂</m:t>
                              </m:r>
                            </m:sub>
                          </m:sSub>
                        </m:den>
                      </m:f>
                    </m:oMath>
                  </m:oMathPara>
                </a14:m>
                <a:endParaRPr lang="es-ES" sz="2000" dirty="0" smtClean="0"/>
              </a:p>
              <a:p>
                <a:pPr marL="0" lvl="0" indent="0">
                  <a:buNone/>
                </a:pPr>
                <a:endParaRPr lang="es-ES"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75.63+0.0045</m:t>
                          </m:r>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𝟑𝟕</m:t>
                      </m:r>
                      <m:r>
                        <a:rPr lang="es-ES_tradnl" sz="2000" b="1" i="1">
                          <a:latin typeface="Cambria Math" panose="02040503050406030204" pitchFamily="18" charset="0"/>
                        </a:rPr>
                        <m:t>.</m:t>
                      </m:r>
                      <m:r>
                        <a:rPr lang="es-ES_tradnl" sz="2000" b="1" i="1">
                          <a:latin typeface="Cambria Math" panose="02040503050406030204" pitchFamily="18" charset="0"/>
                        </a:rPr>
                        <m:t>𝟖𝟏</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𝒂</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75.63−0.0045</m:t>
                          </m:r>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𝟑𝟕</m:t>
                      </m:r>
                      <m:r>
                        <a:rPr lang="es-ES_tradnl" sz="2000" b="1" i="1">
                          <a:latin typeface="Cambria Math" panose="02040503050406030204" pitchFamily="18" charset="0"/>
                        </a:rPr>
                        <m:t>.</m:t>
                      </m:r>
                      <m:r>
                        <a:rPr lang="es-ES_tradnl" sz="2000" b="1" i="1">
                          <a:latin typeface="Cambria Math" panose="02040503050406030204" pitchFamily="18" charset="0"/>
                        </a:rPr>
                        <m:t>𝟖𝟏</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lv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250</m:t>
                          </m:r>
                        </m:num>
                        <m:den>
                          <m:r>
                            <a:rPr lang="es-ES_tradnl" sz="2000" i="1">
                              <a:latin typeface="Cambria Math" panose="02040503050406030204" pitchFamily="18" charset="0"/>
                            </a:rPr>
                            <m:t>37.81+</m:t>
                          </m:r>
                          <m:f>
                            <m:fPr>
                              <m:ctrlPr>
                                <a:rPr lang="es-ES" sz="2000" i="1">
                                  <a:latin typeface="Cambria Math" panose="02040503050406030204" pitchFamily="18" charset="0"/>
                                </a:rPr>
                              </m:ctrlPr>
                            </m:fPr>
                            <m:num>
                              <m:r>
                                <a:rPr lang="es-ES_tradnl" sz="2000" i="1">
                                  <a:latin typeface="Cambria Math" panose="02040503050406030204" pitchFamily="18" charset="0"/>
                                </a:rPr>
                                <m:t>250</m:t>
                              </m:r>
                            </m:num>
                            <m:den>
                              <m:r>
                                <a:rPr lang="es-ES_tradnl" sz="2000" i="1">
                                  <a:latin typeface="Cambria Math" panose="02040503050406030204" pitchFamily="18" charset="0"/>
                                </a:rPr>
                                <m:t>237.31</m:t>
                              </m:r>
                            </m:den>
                          </m:f>
                          <m:r>
                            <a:rPr lang="es-ES_tradnl" sz="2000" i="1">
                              <a:latin typeface="Cambria Math" panose="02040503050406030204" pitchFamily="18" charset="0"/>
                            </a:rPr>
                            <m:t>∙37.81</m:t>
                          </m:r>
                        </m:den>
                      </m:f>
                    </m:oMath>
                  </m:oMathPara>
                </a14:m>
                <a:endParaRPr lang="es-ES" sz="2000" dirty="0"/>
              </a:p>
              <a:p>
                <a:pPr marL="0" indent="0">
                  <a:buNone/>
                </a:pPr>
                <a:endParaRPr lang="en-US" sz="2000" b="1" i="1"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r>
                        <a:rPr lang="es-ES_tradnl" sz="2000" b="1" i="1">
                          <a:latin typeface="Cambria Math" panose="02040503050406030204" pitchFamily="18" charset="0"/>
                        </a:rPr>
                        <m:t>𝟑</m:t>
                      </m:r>
                      <m:r>
                        <a:rPr lang="es-ES_tradnl" sz="2000" b="1" i="1">
                          <a:latin typeface="Cambria Math" panose="02040503050406030204" pitchFamily="18" charset="0"/>
                        </a:rPr>
                        <m:t>.</m:t>
                      </m:r>
                      <m:r>
                        <a:rPr lang="es-ES_tradnl" sz="2000" b="1" i="1">
                          <a:latin typeface="Cambria Math" panose="02040503050406030204" pitchFamily="18" charset="0"/>
                        </a:rPr>
                        <m:t>𝟐𝟐</m:t>
                      </m:r>
                    </m:oMath>
                  </m:oMathPara>
                </a14:m>
                <a:endParaRPr lang="es-ES" sz="2000" dirty="0"/>
              </a:p>
              <a:p>
                <a:pPr marL="0" lvl="0" indent="0">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1135"/>
                </a:stretch>
              </a:blipFill>
            </p:spPr>
            <p:txBody>
              <a:bodyPr/>
              <a:lstStyle/>
              <a:p>
                <a:r>
                  <a:rPr lang="es-ES">
                    <a:noFill/>
                  </a:rPr>
                  <a:t> </a:t>
                </a:r>
              </a:p>
            </p:txBody>
          </p:sp>
        </mc:Fallback>
      </mc:AlternateContent>
    </p:spTree>
    <p:extLst>
      <p:ext uri="{BB962C8B-B14F-4D97-AF65-F5344CB8AC3E}">
        <p14:creationId xmlns:p14="http://schemas.microsoft.com/office/powerpoint/2010/main" val="38331557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 EN LAS CABEZAS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4701309" y="1146448"/>
                <a:ext cx="4156364"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lvl="0"/>
                <a:r>
                  <a:rPr lang="es-ES_tradnl" sz="1900" dirty="0"/>
                  <a:t>Esfuerzo Máximo</a:t>
                </a:r>
                <a:endParaRPr lang="es-ES" sz="19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r>
                        <a:rPr lang="es-ES_tradnl" sz="2000" b="1" i="1">
                          <a:latin typeface="Cambria Math" panose="02040503050406030204" pitchFamily="18" charset="0"/>
                        </a:rPr>
                        <m:t>𝟒𝟏</m:t>
                      </m:r>
                      <m:r>
                        <a:rPr lang="es-ES_tradnl" sz="2000" b="1" i="1">
                          <a:latin typeface="Cambria Math" panose="02040503050406030204" pitchFamily="18" charset="0"/>
                        </a:rPr>
                        <m:t>.</m:t>
                      </m:r>
                      <m:r>
                        <a:rPr lang="es-ES_tradnl" sz="2000" b="1" i="1">
                          <a:latin typeface="Cambria Math" panose="02040503050406030204" pitchFamily="18" charset="0"/>
                        </a:rPr>
                        <m:t>𝟎𝟗</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1900" dirty="0"/>
              </a:p>
              <a:p>
                <a:pPr lvl="0"/>
                <a:r>
                  <a:rPr lang="es-ES_tradnl" sz="1900" dirty="0"/>
                  <a:t>Esfuerzo Mínimo</a:t>
                </a:r>
                <a:endParaRPr lang="es-ES" sz="19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𝟎𝟏𝟒𝟑</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lvl="0" indent="0">
                  <a:buNone/>
                </a:pPr>
                <a:endParaRPr lang="es-ES_tradnl" sz="1900" dirty="0" smtClean="0"/>
              </a:p>
              <a:p>
                <a:pPr marL="0" lvl="0" indent="0">
                  <a:buNone/>
                </a:pPr>
                <a:r>
                  <a:rPr lang="es-ES_tradnl" sz="1900" b="1" dirty="0" smtClean="0"/>
                  <a:t>Factor </a:t>
                </a:r>
                <a:r>
                  <a:rPr lang="es-ES_tradnl" sz="1900" b="1" dirty="0"/>
                  <a:t>de </a:t>
                </a:r>
                <a:r>
                  <a:rPr lang="es-ES_tradnl" sz="1900" b="1" dirty="0" smtClean="0"/>
                  <a:t>Seguridad</a:t>
                </a:r>
              </a:p>
              <a:p>
                <a:pPr marL="0" lvl="0" indent="0">
                  <a:buNone/>
                </a:pPr>
                <a14:m>
                  <m:oMathPara xmlns:m="http://schemas.openxmlformats.org/officeDocument/2006/math">
                    <m:oMathParaPr>
                      <m:jc m:val="centerGroup"/>
                    </m:oMathParaPr>
                    <m:oMath xmlns:m="http://schemas.openxmlformats.org/officeDocument/2006/math">
                      <m:r>
                        <a:rPr lang="es-ES_tradnl" sz="1900" b="1" i="1">
                          <a:latin typeface="Cambria Math" panose="02040503050406030204" pitchFamily="18" charset="0"/>
                        </a:rPr>
                        <m:t>𝑭𝑺</m:t>
                      </m:r>
                      <m:r>
                        <a:rPr lang="es-ES_tradnl" sz="1900" b="1" i="1">
                          <a:latin typeface="Cambria Math" panose="02040503050406030204" pitchFamily="18" charset="0"/>
                        </a:rPr>
                        <m:t>=</m:t>
                      </m:r>
                      <m:f>
                        <m:fPr>
                          <m:ctrlPr>
                            <a:rPr lang="es-ES" sz="1900" b="1" i="1">
                              <a:latin typeface="Cambria Math" panose="02040503050406030204" pitchFamily="18" charset="0"/>
                            </a:rPr>
                          </m:ctrlPr>
                        </m:fPr>
                        <m:num>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𝒚</m:t>
                              </m:r>
                            </m:sub>
                          </m:sSub>
                        </m:num>
                        <m:den>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𝒎</m:t>
                              </m:r>
                            </m:sub>
                          </m:sSub>
                          <m:r>
                            <a:rPr lang="es-ES_tradnl" sz="1900" b="1" i="1">
                              <a:latin typeface="Cambria Math" panose="02040503050406030204" pitchFamily="18" charset="0"/>
                            </a:rPr>
                            <m:t>+</m:t>
                          </m:r>
                          <m:f>
                            <m:fPr>
                              <m:ctrlPr>
                                <a:rPr lang="es-ES" sz="1900" b="1" i="1">
                                  <a:latin typeface="Cambria Math" panose="02040503050406030204" pitchFamily="18" charset="0"/>
                                </a:rPr>
                              </m:ctrlPr>
                            </m:fPr>
                            <m:num>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𝒚</m:t>
                                  </m:r>
                                </m:sub>
                              </m:sSub>
                            </m:num>
                            <m:den>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𝒆</m:t>
                                  </m:r>
                                </m:sub>
                              </m:sSub>
                            </m:den>
                          </m:f>
                          <m:r>
                            <a:rPr lang="es-ES_tradnl" sz="1900" b="1" i="1">
                              <a:latin typeface="Cambria Math" panose="02040503050406030204" pitchFamily="18" charset="0"/>
                            </a:rPr>
                            <m:t>∙</m:t>
                          </m:r>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𝒂</m:t>
                              </m:r>
                            </m:sub>
                          </m:sSub>
                        </m:den>
                      </m:f>
                    </m:oMath>
                  </m:oMathPara>
                </a14:m>
                <a:endParaRPr lang="es-ES" sz="1900" b="1" dirty="0" smtClean="0"/>
              </a:p>
              <a:p>
                <a:pPr marL="0" indent="0">
                  <a:buNone/>
                </a:pPr>
                <a:r>
                  <a:rPr lang="es-ES_tradnl" sz="1900" dirty="0"/>
                  <a:t>Donde:</a:t>
                </a:r>
                <a:endParaRPr lang="es-ES" sz="1900" dirty="0"/>
              </a:p>
              <a:p>
                <a:pPr lvl="0"/>
                <a14:m>
                  <m:oMath xmlns:m="http://schemas.openxmlformats.org/officeDocument/2006/math">
                    <m:sSub>
                      <m:sSubPr>
                        <m:ctrlPr>
                          <a:rPr lang="es-ES" sz="1900" i="1">
                            <a:latin typeface="Cambria Math" panose="02040503050406030204" pitchFamily="18" charset="0"/>
                          </a:rPr>
                        </m:ctrlPr>
                      </m:sSubPr>
                      <m:e>
                        <m:r>
                          <a:rPr lang="es-ES_tradnl" sz="1900" i="1">
                            <a:latin typeface="Cambria Math" panose="02040503050406030204" pitchFamily="18" charset="0"/>
                          </a:rPr>
                          <m:t>𝜎</m:t>
                        </m:r>
                      </m:e>
                      <m:sub>
                        <m:r>
                          <a:rPr lang="es-ES_tradnl" sz="1900" i="1">
                            <a:latin typeface="Cambria Math" panose="02040503050406030204" pitchFamily="18" charset="0"/>
                          </a:rPr>
                          <m:t>𝑚</m:t>
                        </m:r>
                      </m:sub>
                    </m:sSub>
                  </m:oMath>
                </a14:m>
                <a:r>
                  <a:rPr lang="es-ES_tradnl" sz="1900" dirty="0"/>
                  <a:t> = Esfuerzo medio (</a:t>
                </a:r>
                <a:r>
                  <a:rPr lang="es-ES_tradnl" sz="1900" dirty="0" err="1"/>
                  <a:t>MPa</a:t>
                </a:r>
                <a:r>
                  <a:rPr lang="es-ES_tradnl" sz="1900" dirty="0"/>
                  <a:t>)</a:t>
                </a:r>
                <a:endParaRPr lang="es-ES" sz="1900" dirty="0"/>
              </a:p>
              <a:p>
                <a:pPr lvl="0"/>
                <a14:m>
                  <m:oMath xmlns:m="http://schemas.openxmlformats.org/officeDocument/2006/math">
                    <m:sSub>
                      <m:sSubPr>
                        <m:ctrlPr>
                          <a:rPr lang="es-ES" sz="1900" i="1">
                            <a:latin typeface="Cambria Math" panose="02040503050406030204" pitchFamily="18" charset="0"/>
                          </a:rPr>
                        </m:ctrlPr>
                      </m:sSubPr>
                      <m:e>
                        <m:r>
                          <a:rPr lang="es-ES_tradnl" sz="1900" i="1">
                            <a:latin typeface="Cambria Math" panose="02040503050406030204" pitchFamily="18" charset="0"/>
                          </a:rPr>
                          <m:t>𝜎</m:t>
                        </m:r>
                      </m:e>
                      <m:sub>
                        <m:r>
                          <a:rPr lang="es-ES_tradnl" sz="1900" i="1">
                            <a:latin typeface="Cambria Math" panose="02040503050406030204" pitchFamily="18" charset="0"/>
                          </a:rPr>
                          <m:t>𝑎</m:t>
                        </m:r>
                      </m:sub>
                    </m:sSub>
                  </m:oMath>
                </a14:m>
                <a:r>
                  <a:rPr lang="es-ES_tradnl" sz="1900" dirty="0"/>
                  <a:t> = Amplitud de variación de esfuerzo (</a:t>
                </a:r>
                <a:r>
                  <a:rPr lang="es-ES_tradnl" sz="1900" dirty="0" err="1"/>
                  <a:t>MPa</a:t>
                </a:r>
                <a:r>
                  <a:rPr lang="es-ES_tradnl" sz="1900" dirty="0"/>
                  <a:t>)</a:t>
                </a:r>
                <a:endParaRPr lang="es-ES" sz="1900" dirty="0"/>
              </a:p>
              <a:p>
                <a:pPr marL="0" lvl="0" indent="0">
                  <a:buNone/>
                </a:pPr>
                <a:endParaRPr lang="es-ES" sz="18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4701309" y="1146448"/>
                <a:ext cx="4156364" cy="5369807"/>
              </a:xfrm>
              <a:prstGeom prst="rect">
                <a:avLst/>
              </a:prstGeom>
              <a:blipFill rotWithShape="0">
                <a:blip r:embed="rId2"/>
                <a:stretch>
                  <a:fillRect l="-2493" t="-2724"/>
                </a:stretch>
              </a:blipFill>
            </p:spPr>
            <p:txBody>
              <a:bodyPr/>
              <a:lstStyle/>
              <a:p>
                <a:r>
                  <a:rPr lang="es-ES">
                    <a:noFill/>
                  </a:rPr>
                  <a:t> </a:t>
                </a:r>
              </a:p>
            </p:txBody>
          </p:sp>
        </mc:Fallback>
      </mc:AlternateContent>
      <p:pic>
        <p:nvPicPr>
          <p:cNvPr id="6" name="Picture 70"/>
          <p:cNvPicPr/>
          <p:nvPr/>
        </p:nvPicPr>
        <p:blipFill>
          <a:blip r:embed="rId3"/>
          <a:stretch>
            <a:fillRect/>
          </a:stretch>
        </p:blipFill>
        <p:spPr>
          <a:xfrm>
            <a:off x="303126" y="984811"/>
            <a:ext cx="4215130" cy="5463540"/>
          </a:xfrm>
          <a:prstGeom prst="rect">
            <a:avLst/>
          </a:prstGeom>
        </p:spPr>
      </p:pic>
    </p:spTree>
    <p:extLst>
      <p:ext uri="{BB962C8B-B14F-4D97-AF65-F5344CB8AC3E}">
        <p14:creationId xmlns:p14="http://schemas.microsoft.com/office/powerpoint/2010/main" val="194719950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 LAS CABEZAS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lvl="0" indent="0">
                  <a:buNone/>
                </a:pPr>
                <a:r>
                  <a:rPr lang="es-ES_tradnl" sz="2000" b="1" dirty="0"/>
                  <a:t>Factor de Seguridad</a:t>
                </a:r>
              </a:p>
              <a:p>
                <a:pPr marL="0" lv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den>
                          </m:f>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𝒂</m:t>
                              </m:r>
                            </m:sub>
                          </m:sSub>
                        </m:den>
                      </m:f>
                    </m:oMath>
                  </m:oMathPara>
                </a14:m>
                <a:endParaRPr lang="es-ES" sz="2000" dirty="0" smtClean="0"/>
              </a:p>
              <a:p>
                <a:pPr marL="0" lvl="0" indent="0">
                  <a:buNone/>
                </a:pPr>
                <a:endParaRPr lang="es-ES"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42.09+0.0143</m:t>
                          </m:r>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𝟐𝟏</m:t>
                      </m:r>
                      <m:r>
                        <a:rPr lang="es-ES_tradnl" sz="2000" b="1" i="1">
                          <a:latin typeface="Cambria Math" panose="02040503050406030204" pitchFamily="18" charset="0"/>
                        </a:rPr>
                        <m:t>.</m:t>
                      </m:r>
                      <m:r>
                        <a:rPr lang="es-ES_tradnl" sz="2000" b="1" i="1">
                          <a:latin typeface="Cambria Math" panose="02040503050406030204" pitchFamily="18" charset="0"/>
                        </a:rPr>
                        <m:t>𝟎𝟓</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𝒂</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42.09−0.0143</m:t>
                          </m:r>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𝟐𝟏</m:t>
                      </m:r>
                      <m:r>
                        <a:rPr lang="es-ES_tradnl" sz="2000" b="1" i="1">
                          <a:latin typeface="Cambria Math" panose="02040503050406030204" pitchFamily="18" charset="0"/>
                        </a:rPr>
                        <m:t>.</m:t>
                      </m:r>
                      <m:r>
                        <a:rPr lang="es-ES_tradnl" sz="2000" b="1" i="1">
                          <a:latin typeface="Cambria Math" panose="02040503050406030204" pitchFamily="18" charset="0"/>
                        </a:rPr>
                        <m:t>𝟎𝟑</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250</m:t>
                          </m:r>
                        </m:num>
                        <m:den>
                          <m:r>
                            <a:rPr lang="es-ES_tradnl" sz="2000" i="1">
                              <a:latin typeface="Cambria Math" panose="02040503050406030204" pitchFamily="18" charset="0"/>
                            </a:rPr>
                            <m:t>21.05+</m:t>
                          </m:r>
                          <m:f>
                            <m:fPr>
                              <m:ctrlPr>
                                <a:rPr lang="es-ES" sz="2000" i="1">
                                  <a:latin typeface="Cambria Math" panose="02040503050406030204" pitchFamily="18" charset="0"/>
                                </a:rPr>
                              </m:ctrlPr>
                            </m:fPr>
                            <m:num>
                              <m:r>
                                <a:rPr lang="es-ES_tradnl" sz="2000" i="1">
                                  <a:latin typeface="Cambria Math" panose="02040503050406030204" pitchFamily="18" charset="0"/>
                                </a:rPr>
                                <m:t>250</m:t>
                              </m:r>
                            </m:num>
                            <m:den>
                              <m:r>
                                <a:rPr lang="es-ES_tradnl" sz="2000" i="1">
                                  <a:latin typeface="Cambria Math" panose="02040503050406030204" pitchFamily="18" charset="0"/>
                                </a:rPr>
                                <m:t>237.31</m:t>
                              </m:r>
                            </m:den>
                          </m:f>
                          <m:r>
                            <a:rPr lang="es-ES_tradnl" sz="2000" i="1">
                              <a:latin typeface="Cambria Math" panose="02040503050406030204" pitchFamily="18" charset="0"/>
                            </a:rPr>
                            <m:t>∙21.03</m:t>
                          </m:r>
                        </m:den>
                      </m:f>
                    </m:oMath>
                  </m:oMathPara>
                </a14:m>
                <a:endParaRPr lang="es-ES" sz="2000" dirty="0"/>
              </a:p>
              <a:p>
                <a:pPr marL="0" indent="0">
                  <a:buNone/>
                </a:pPr>
                <a:endParaRPr lang="es-ES_tradnl" sz="2000" b="1" i="1"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r>
                        <a:rPr lang="es-ES_tradnl" sz="2000" b="1" i="1">
                          <a:latin typeface="Cambria Math" panose="02040503050406030204" pitchFamily="18" charset="0"/>
                        </a:rPr>
                        <m:t>𝟓</m:t>
                      </m:r>
                      <m:r>
                        <a:rPr lang="es-ES_tradnl" sz="2000" b="1" i="1">
                          <a:latin typeface="Cambria Math" panose="02040503050406030204" pitchFamily="18" charset="0"/>
                        </a:rPr>
                        <m:t>.</m:t>
                      </m:r>
                      <m:r>
                        <a:rPr lang="es-ES_tradnl" sz="2000" b="1" i="1">
                          <a:latin typeface="Cambria Math" panose="02040503050406030204" pitchFamily="18" charset="0"/>
                        </a:rPr>
                        <m:t>𝟕𝟖</m:t>
                      </m:r>
                    </m:oMath>
                  </m:oMathPara>
                </a14:m>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a:stretch>
              </a:blipFill>
            </p:spPr>
            <p:txBody>
              <a:bodyPr/>
              <a:lstStyle/>
              <a:p>
                <a:r>
                  <a:rPr lang="es-ES">
                    <a:noFill/>
                  </a:rPr>
                  <a:t> </a:t>
                </a:r>
              </a:p>
            </p:txBody>
          </p:sp>
        </mc:Fallback>
      </mc:AlternateContent>
    </p:spTree>
    <p:extLst>
      <p:ext uri="{BB962C8B-B14F-4D97-AF65-F5344CB8AC3E}">
        <p14:creationId xmlns:p14="http://schemas.microsoft.com/office/powerpoint/2010/main" val="217216376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 EN LOS ESPEJOS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4701309" y="1146448"/>
                <a:ext cx="4156364" cy="536980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lvl="0"/>
                <a:r>
                  <a:rPr lang="es-ES_tradnl" sz="1900" dirty="0"/>
                  <a:t>Esfuerzo Máximo</a:t>
                </a:r>
                <a:endParaRPr lang="es-ES" sz="19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r>
                        <a:rPr lang="es-ES_tradnl" sz="2000" b="1" i="1">
                          <a:latin typeface="Cambria Math" panose="02040503050406030204" pitchFamily="18" charset="0"/>
                        </a:rPr>
                        <m:t>𝟏𝟎𝟓</m:t>
                      </m:r>
                      <m:r>
                        <a:rPr lang="es-ES_tradnl" sz="2000" b="1" i="1">
                          <a:latin typeface="Cambria Math" panose="02040503050406030204" pitchFamily="18" charset="0"/>
                        </a:rPr>
                        <m:t>.</m:t>
                      </m:r>
                      <m:r>
                        <a:rPr lang="es-ES_tradnl" sz="2000" b="1" i="1">
                          <a:latin typeface="Cambria Math" panose="02040503050406030204" pitchFamily="18" charset="0"/>
                        </a:rPr>
                        <m:t>𝟗𝟐</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lvl="0"/>
                <a:r>
                  <a:rPr lang="es-ES_tradnl" sz="1900" dirty="0"/>
                  <a:t>Esfuerzo Mínimo</a:t>
                </a:r>
                <a:endParaRPr lang="es-ES" sz="19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𝟎𝟎𝟐𝟖</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indent="0">
                  <a:buNone/>
                </a:pPr>
                <a:endParaRPr lang="es-ES" sz="2000" dirty="0"/>
              </a:p>
              <a:p>
                <a:pPr marL="0" lvl="0" indent="0">
                  <a:buNone/>
                </a:pPr>
                <a:endParaRPr lang="es-ES_tradnl" sz="1900" dirty="0" smtClean="0"/>
              </a:p>
              <a:p>
                <a:pPr marL="0" lvl="0" indent="0">
                  <a:buNone/>
                </a:pPr>
                <a:r>
                  <a:rPr lang="es-ES_tradnl" sz="1900" b="1" dirty="0" smtClean="0"/>
                  <a:t>Factor </a:t>
                </a:r>
                <a:r>
                  <a:rPr lang="es-ES_tradnl" sz="1900" b="1" dirty="0"/>
                  <a:t>de </a:t>
                </a:r>
                <a:r>
                  <a:rPr lang="es-ES_tradnl" sz="1900" b="1" dirty="0" smtClean="0"/>
                  <a:t>Seguridad</a:t>
                </a:r>
              </a:p>
              <a:p>
                <a:pPr marL="0" lvl="0" indent="0">
                  <a:buNone/>
                </a:pPr>
                <a14:m>
                  <m:oMathPara xmlns:m="http://schemas.openxmlformats.org/officeDocument/2006/math">
                    <m:oMathParaPr>
                      <m:jc m:val="centerGroup"/>
                    </m:oMathParaPr>
                    <m:oMath xmlns:m="http://schemas.openxmlformats.org/officeDocument/2006/math">
                      <m:r>
                        <a:rPr lang="es-ES_tradnl" sz="1900" b="1" i="1">
                          <a:latin typeface="Cambria Math" panose="02040503050406030204" pitchFamily="18" charset="0"/>
                        </a:rPr>
                        <m:t>𝑭𝑺</m:t>
                      </m:r>
                      <m:r>
                        <a:rPr lang="es-ES_tradnl" sz="1900" b="1" i="1">
                          <a:latin typeface="Cambria Math" panose="02040503050406030204" pitchFamily="18" charset="0"/>
                        </a:rPr>
                        <m:t>=</m:t>
                      </m:r>
                      <m:f>
                        <m:fPr>
                          <m:ctrlPr>
                            <a:rPr lang="es-ES" sz="1900" b="1" i="1">
                              <a:latin typeface="Cambria Math" panose="02040503050406030204" pitchFamily="18" charset="0"/>
                            </a:rPr>
                          </m:ctrlPr>
                        </m:fPr>
                        <m:num>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𝒚</m:t>
                              </m:r>
                            </m:sub>
                          </m:sSub>
                        </m:num>
                        <m:den>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𝒎</m:t>
                              </m:r>
                            </m:sub>
                          </m:sSub>
                          <m:r>
                            <a:rPr lang="es-ES_tradnl" sz="1900" b="1" i="1">
                              <a:latin typeface="Cambria Math" panose="02040503050406030204" pitchFamily="18" charset="0"/>
                            </a:rPr>
                            <m:t>+</m:t>
                          </m:r>
                          <m:f>
                            <m:fPr>
                              <m:ctrlPr>
                                <a:rPr lang="es-ES" sz="1900" b="1" i="1">
                                  <a:latin typeface="Cambria Math" panose="02040503050406030204" pitchFamily="18" charset="0"/>
                                </a:rPr>
                              </m:ctrlPr>
                            </m:fPr>
                            <m:num>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𝒚</m:t>
                                  </m:r>
                                </m:sub>
                              </m:sSub>
                            </m:num>
                            <m:den>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𝒆</m:t>
                                  </m:r>
                                </m:sub>
                              </m:sSub>
                            </m:den>
                          </m:f>
                          <m:r>
                            <a:rPr lang="es-ES_tradnl" sz="1900" b="1" i="1">
                              <a:latin typeface="Cambria Math" panose="02040503050406030204" pitchFamily="18" charset="0"/>
                            </a:rPr>
                            <m:t>∙</m:t>
                          </m:r>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𝒂</m:t>
                              </m:r>
                            </m:sub>
                          </m:sSub>
                        </m:den>
                      </m:f>
                    </m:oMath>
                  </m:oMathPara>
                </a14:m>
                <a:endParaRPr lang="es-ES" sz="1900" b="1" dirty="0" smtClean="0"/>
              </a:p>
              <a:p>
                <a:pPr marL="0" indent="0">
                  <a:buNone/>
                </a:pPr>
                <a:r>
                  <a:rPr lang="es-ES_tradnl" sz="1900" dirty="0"/>
                  <a:t>Donde:</a:t>
                </a:r>
                <a:endParaRPr lang="es-ES" sz="1900" dirty="0"/>
              </a:p>
              <a:p>
                <a:pPr lvl="0"/>
                <a14:m>
                  <m:oMath xmlns:m="http://schemas.openxmlformats.org/officeDocument/2006/math">
                    <m:sSub>
                      <m:sSubPr>
                        <m:ctrlPr>
                          <a:rPr lang="es-ES" sz="1900" i="1">
                            <a:latin typeface="Cambria Math" panose="02040503050406030204" pitchFamily="18" charset="0"/>
                          </a:rPr>
                        </m:ctrlPr>
                      </m:sSubPr>
                      <m:e>
                        <m:r>
                          <a:rPr lang="es-ES_tradnl" sz="1900" i="1">
                            <a:latin typeface="Cambria Math" panose="02040503050406030204" pitchFamily="18" charset="0"/>
                          </a:rPr>
                          <m:t>𝜎</m:t>
                        </m:r>
                      </m:e>
                      <m:sub>
                        <m:r>
                          <a:rPr lang="es-ES_tradnl" sz="1900" i="1">
                            <a:latin typeface="Cambria Math" panose="02040503050406030204" pitchFamily="18" charset="0"/>
                          </a:rPr>
                          <m:t>𝑚</m:t>
                        </m:r>
                      </m:sub>
                    </m:sSub>
                  </m:oMath>
                </a14:m>
                <a:r>
                  <a:rPr lang="es-ES_tradnl" sz="1900" dirty="0"/>
                  <a:t> = Esfuerzo medio (</a:t>
                </a:r>
                <a:r>
                  <a:rPr lang="es-ES_tradnl" sz="1900" dirty="0" err="1"/>
                  <a:t>MPa</a:t>
                </a:r>
                <a:r>
                  <a:rPr lang="es-ES_tradnl" sz="1900" dirty="0"/>
                  <a:t>)</a:t>
                </a:r>
                <a:endParaRPr lang="es-ES" sz="1900" dirty="0"/>
              </a:p>
              <a:p>
                <a:pPr lvl="0"/>
                <a14:m>
                  <m:oMath xmlns:m="http://schemas.openxmlformats.org/officeDocument/2006/math">
                    <m:sSub>
                      <m:sSubPr>
                        <m:ctrlPr>
                          <a:rPr lang="es-ES" sz="1900" i="1">
                            <a:latin typeface="Cambria Math" panose="02040503050406030204" pitchFamily="18" charset="0"/>
                          </a:rPr>
                        </m:ctrlPr>
                      </m:sSubPr>
                      <m:e>
                        <m:r>
                          <a:rPr lang="es-ES_tradnl" sz="1900" i="1">
                            <a:latin typeface="Cambria Math" panose="02040503050406030204" pitchFamily="18" charset="0"/>
                          </a:rPr>
                          <m:t>𝜎</m:t>
                        </m:r>
                      </m:e>
                      <m:sub>
                        <m:r>
                          <a:rPr lang="es-ES_tradnl" sz="1900" i="1">
                            <a:latin typeface="Cambria Math" panose="02040503050406030204" pitchFamily="18" charset="0"/>
                          </a:rPr>
                          <m:t>𝑎</m:t>
                        </m:r>
                      </m:sub>
                    </m:sSub>
                  </m:oMath>
                </a14:m>
                <a:r>
                  <a:rPr lang="es-ES_tradnl" sz="1900" dirty="0"/>
                  <a:t> = Amplitud de variación de esfuerzo (</a:t>
                </a:r>
                <a:r>
                  <a:rPr lang="es-ES_tradnl" sz="1900" dirty="0" err="1"/>
                  <a:t>MPa</a:t>
                </a:r>
                <a:r>
                  <a:rPr lang="es-ES_tradnl" sz="1900" dirty="0"/>
                  <a:t>)</a:t>
                </a:r>
                <a:endParaRPr lang="es-ES" sz="1900" dirty="0"/>
              </a:p>
              <a:p>
                <a:pPr marL="0" lvl="0" indent="0">
                  <a:buNone/>
                </a:pPr>
                <a:endParaRPr lang="es-ES" sz="18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4701309" y="1146448"/>
                <a:ext cx="4156364" cy="5369807"/>
              </a:xfrm>
              <a:prstGeom prst="rect">
                <a:avLst/>
              </a:prstGeom>
              <a:blipFill rotWithShape="0">
                <a:blip r:embed="rId2"/>
                <a:stretch>
                  <a:fillRect l="-2493" t="-3292"/>
                </a:stretch>
              </a:blipFill>
            </p:spPr>
            <p:txBody>
              <a:bodyPr/>
              <a:lstStyle/>
              <a:p>
                <a:r>
                  <a:rPr lang="es-ES">
                    <a:noFill/>
                  </a:rPr>
                  <a:t> </a:t>
                </a:r>
              </a:p>
            </p:txBody>
          </p:sp>
        </mc:Fallback>
      </mc:AlternateContent>
      <p:pic>
        <p:nvPicPr>
          <p:cNvPr id="7" name="Picture 71"/>
          <p:cNvPicPr/>
          <p:nvPr/>
        </p:nvPicPr>
        <p:blipFill>
          <a:blip r:embed="rId3"/>
          <a:stretch>
            <a:fillRect/>
          </a:stretch>
        </p:blipFill>
        <p:spPr>
          <a:xfrm>
            <a:off x="303125" y="984811"/>
            <a:ext cx="4204219" cy="5452934"/>
          </a:xfrm>
          <a:prstGeom prst="rect">
            <a:avLst/>
          </a:prstGeom>
        </p:spPr>
      </p:pic>
    </p:spTree>
    <p:extLst>
      <p:ext uri="{BB962C8B-B14F-4D97-AF65-F5344CB8AC3E}">
        <p14:creationId xmlns:p14="http://schemas.microsoft.com/office/powerpoint/2010/main" val="390521536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 LOS ESPEJOS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lvl="0" indent="0">
                  <a:buNone/>
                </a:pPr>
                <a:r>
                  <a:rPr lang="es-ES_tradnl" sz="2000" b="1" dirty="0"/>
                  <a:t>Factor de Seguridad</a:t>
                </a:r>
              </a:p>
              <a:p>
                <a:pPr marL="0" lv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den>
                          </m:f>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𝒂</m:t>
                              </m:r>
                            </m:sub>
                          </m:sSub>
                        </m:den>
                      </m:f>
                    </m:oMath>
                  </m:oMathPara>
                </a14:m>
                <a:endParaRPr lang="es-ES" sz="2000" dirty="0" smtClean="0"/>
              </a:p>
              <a:p>
                <a:pPr marL="0" lvl="0" indent="0">
                  <a:buNone/>
                </a:pPr>
                <a:endParaRPr lang="es-ES"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105.92+0.0028</m:t>
                          </m:r>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𝟓𝟐</m:t>
                      </m:r>
                      <m:r>
                        <a:rPr lang="es-ES_tradnl" sz="2000" b="1" i="1">
                          <a:latin typeface="Cambria Math" panose="02040503050406030204" pitchFamily="18" charset="0"/>
                        </a:rPr>
                        <m:t>.</m:t>
                      </m:r>
                      <m:r>
                        <a:rPr lang="es-ES_tradnl" sz="2000" b="1" i="1">
                          <a:latin typeface="Cambria Math" panose="02040503050406030204" pitchFamily="18" charset="0"/>
                        </a:rPr>
                        <m:t>𝟗𝟔</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𝒂</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105.92−0.0028</m:t>
                          </m:r>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𝟓𝟐</m:t>
                      </m:r>
                      <m:r>
                        <a:rPr lang="es-ES_tradnl" sz="2000" b="1" i="1">
                          <a:latin typeface="Cambria Math" panose="02040503050406030204" pitchFamily="18" charset="0"/>
                        </a:rPr>
                        <m:t>.</m:t>
                      </m:r>
                      <m:r>
                        <a:rPr lang="es-ES_tradnl" sz="2000" b="1" i="1">
                          <a:latin typeface="Cambria Math" panose="02040503050406030204" pitchFamily="18" charset="0"/>
                        </a:rPr>
                        <m:t>𝟗𝟔</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250</m:t>
                          </m:r>
                        </m:num>
                        <m:den>
                          <m:r>
                            <a:rPr lang="es-ES_tradnl" sz="2000" i="1">
                              <a:latin typeface="Cambria Math" panose="02040503050406030204" pitchFamily="18" charset="0"/>
                            </a:rPr>
                            <m:t>52.96+</m:t>
                          </m:r>
                          <m:f>
                            <m:fPr>
                              <m:ctrlPr>
                                <a:rPr lang="es-ES" sz="2000" i="1">
                                  <a:latin typeface="Cambria Math" panose="02040503050406030204" pitchFamily="18" charset="0"/>
                                </a:rPr>
                              </m:ctrlPr>
                            </m:fPr>
                            <m:num>
                              <m:r>
                                <a:rPr lang="es-ES_tradnl" sz="2000" i="1">
                                  <a:latin typeface="Cambria Math" panose="02040503050406030204" pitchFamily="18" charset="0"/>
                                </a:rPr>
                                <m:t>250</m:t>
                              </m:r>
                            </m:num>
                            <m:den>
                              <m:r>
                                <a:rPr lang="es-ES_tradnl" sz="2000" i="1">
                                  <a:latin typeface="Cambria Math" panose="02040503050406030204" pitchFamily="18" charset="0"/>
                                </a:rPr>
                                <m:t>237.31</m:t>
                              </m:r>
                            </m:den>
                          </m:f>
                          <m:r>
                            <a:rPr lang="es-ES_tradnl" sz="2000" i="1">
                              <a:latin typeface="Cambria Math" panose="02040503050406030204" pitchFamily="18" charset="0"/>
                            </a:rPr>
                            <m:t>∙52.96</m:t>
                          </m:r>
                        </m:den>
                      </m:f>
                    </m:oMath>
                  </m:oMathPara>
                </a14:m>
                <a:endParaRPr lang="es-ES" sz="2000" dirty="0"/>
              </a:p>
              <a:p>
                <a:pPr marL="0" indent="0">
                  <a:buNone/>
                </a:pPr>
                <a:endParaRPr lang="es-ES_tradnl" sz="2000" b="1" i="1"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r>
                        <a:rPr lang="es-ES_tradnl" sz="2000" b="1" i="1">
                          <a:latin typeface="Cambria Math" panose="02040503050406030204" pitchFamily="18" charset="0"/>
                        </a:rPr>
                        <m:t>𝟐</m:t>
                      </m:r>
                      <m:r>
                        <a:rPr lang="es-ES_tradnl" sz="2000" b="1" i="1">
                          <a:latin typeface="Cambria Math" panose="02040503050406030204" pitchFamily="18" charset="0"/>
                        </a:rPr>
                        <m:t>.</m:t>
                      </m:r>
                      <m:r>
                        <a:rPr lang="es-ES_tradnl" sz="2000" b="1" i="1">
                          <a:latin typeface="Cambria Math" panose="02040503050406030204" pitchFamily="18" charset="0"/>
                        </a:rPr>
                        <m:t>𝟑𝟎</m:t>
                      </m:r>
                    </m:oMath>
                  </m:oMathPara>
                </a14:m>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a:stretch>
              </a:blipFill>
            </p:spPr>
            <p:txBody>
              <a:bodyPr/>
              <a:lstStyle/>
              <a:p>
                <a:r>
                  <a:rPr lang="es-ES">
                    <a:noFill/>
                  </a:rPr>
                  <a:t> </a:t>
                </a:r>
              </a:p>
            </p:txBody>
          </p:sp>
        </mc:Fallback>
      </mc:AlternateContent>
    </p:spTree>
    <p:extLst>
      <p:ext uri="{BB962C8B-B14F-4D97-AF65-F5344CB8AC3E}">
        <p14:creationId xmlns:p14="http://schemas.microsoft.com/office/powerpoint/2010/main" val="20951838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 EN 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4701309" y="1146448"/>
                <a:ext cx="4156364" cy="536980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lvl="0"/>
                <a:r>
                  <a:rPr lang="es-ES_tradnl" sz="1900" dirty="0" smtClean="0"/>
                  <a:t>Esfuerzo Máximo</a:t>
                </a:r>
                <a:endParaRPr lang="es-ES" sz="19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r>
                        <a:rPr lang="es-ES_tradnl" sz="2000" b="1" i="1">
                          <a:latin typeface="Cambria Math" panose="02040503050406030204" pitchFamily="18" charset="0"/>
                        </a:rPr>
                        <m:t>𝟏𝟐𝟑</m:t>
                      </m:r>
                      <m:r>
                        <a:rPr lang="en-US" sz="2000" b="1" i="1" smtClean="0">
                          <a:latin typeface="Cambria Math" panose="02040503050406030204" pitchFamily="18" charset="0"/>
                        </a:rPr>
                        <m:t>.</m:t>
                      </m:r>
                      <m:r>
                        <a:rPr lang="en-US" sz="2000" b="1" i="1" smtClean="0">
                          <a:latin typeface="Cambria Math" panose="02040503050406030204" pitchFamily="18" charset="0"/>
                        </a:rPr>
                        <m:t>𝟏𝟗</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lvl="0"/>
                <a:r>
                  <a:rPr lang="es-ES_tradnl" sz="1900" dirty="0"/>
                  <a:t>Esfuerzo Mínimo</a:t>
                </a:r>
                <a:endParaRPr lang="es-ES" sz="19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𝟎𝟏𝟔𝟔𝐌𝐏𝐚</m:t>
                      </m:r>
                    </m:oMath>
                  </m:oMathPara>
                </a14:m>
                <a:endParaRPr lang="es-ES" sz="2000" dirty="0"/>
              </a:p>
              <a:p>
                <a:pPr marL="0" indent="0">
                  <a:buNone/>
                </a:pPr>
                <a:endParaRPr lang="es-ES" sz="2000" dirty="0"/>
              </a:p>
              <a:p>
                <a:pPr marL="0" lvl="0" indent="0">
                  <a:buNone/>
                </a:pPr>
                <a:endParaRPr lang="es-ES_tradnl" sz="1900" dirty="0" smtClean="0"/>
              </a:p>
              <a:p>
                <a:pPr marL="0" lvl="0" indent="0">
                  <a:buNone/>
                </a:pPr>
                <a:r>
                  <a:rPr lang="es-ES_tradnl" sz="1900" b="1" dirty="0" smtClean="0"/>
                  <a:t>Factor </a:t>
                </a:r>
                <a:r>
                  <a:rPr lang="es-ES_tradnl" sz="1900" b="1" dirty="0"/>
                  <a:t>de </a:t>
                </a:r>
                <a:r>
                  <a:rPr lang="es-ES_tradnl" sz="1900" b="1" dirty="0" smtClean="0"/>
                  <a:t>Seguridad</a:t>
                </a:r>
              </a:p>
              <a:p>
                <a:pPr marL="0" lvl="0" indent="0">
                  <a:buNone/>
                </a:pPr>
                <a14:m>
                  <m:oMathPara xmlns:m="http://schemas.openxmlformats.org/officeDocument/2006/math">
                    <m:oMathParaPr>
                      <m:jc m:val="centerGroup"/>
                    </m:oMathParaPr>
                    <m:oMath xmlns:m="http://schemas.openxmlformats.org/officeDocument/2006/math">
                      <m:r>
                        <a:rPr lang="es-ES_tradnl" sz="1900" b="1" i="1">
                          <a:latin typeface="Cambria Math" panose="02040503050406030204" pitchFamily="18" charset="0"/>
                        </a:rPr>
                        <m:t>𝑭𝑺</m:t>
                      </m:r>
                      <m:r>
                        <a:rPr lang="es-ES_tradnl" sz="1900" b="1" i="1">
                          <a:latin typeface="Cambria Math" panose="02040503050406030204" pitchFamily="18" charset="0"/>
                        </a:rPr>
                        <m:t>=</m:t>
                      </m:r>
                      <m:f>
                        <m:fPr>
                          <m:ctrlPr>
                            <a:rPr lang="es-ES" sz="1900" b="1" i="1">
                              <a:latin typeface="Cambria Math" panose="02040503050406030204" pitchFamily="18" charset="0"/>
                            </a:rPr>
                          </m:ctrlPr>
                        </m:fPr>
                        <m:num>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𝒚</m:t>
                              </m:r>
                            </m:sub>
                          </m:sSub>
                        </m:num>
                        <m:den>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𝒎</m:t>
                              </m:r>
                            </m:sub>
                          </m:sSub>
                          <m:r>
                            <a:rPr lang="es-ES_tradnl" sz="1900" b="1" i="1">
                              <a:latin typeface="Cambria Math" panose="02040503050406030204" pitchFamily="18" charset="0"/>
                            </a:rPr>
                            <m:t>+</m:t>
                          </m:r>
                          <m:f>
                            <m:fPr>
                              <m:ctrlPr>
                                <a:rPr lang="es-ES" sz="1900" b="1" i="1">
                                  <a:latin typeface="Cambria Math" panose="02040503050406030204" pitchFamily="18" charset="0"/>
                                </a:rPr>
                              </m:ctrlPr>
                            </m:fPr>
                            <m:num>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𝒚</m:t>
                                  </m:r>
                                </m:sub>
                              </m:sSub>
                            </m:num>
                            <m:den>
                              <m:sSub>
                                <m:sSubPr>
                                  <m:ctrlPr>
                                    <a:rPr lang="es-ES" sz="1900" b="1" i="1">
                                      <a:latin typeface="Cambria Math" panose="02040503050406030204" pitchFamily="18" charset="0"/>
                                    </a:rPr>
                                  </m:ctrlPr>
                                </m:sSubPr>
                                <m:e>
                                  <m:r>
                                    <a:rPr lang="es-ES_tradnl" sz="1900" b="1" i="1">
                                      <a:latin typeface="Cambria Math" panose="02040503050406030204" pitchFamily="18" charset="0"/>
                                    </a:rPr>
                                    <m:t>𝑺</m:t>
                                  </m:r>
                                </m:e>
                                <m:sub>
                                  <m:r>
                                    <a:rPr lang="es-ES_tradnl" sz="1900" b="1" i="1">
                                      <a:latin typeface="Cambria Math" panose="02040503050406030204" pitchFamily="18" charset="0"/>
                                    </a:rPr>
                                    <m:t>𝒆</m:t>
                                  </m:r>
                                </m:sub>
                              </m:sSub>
                            </m:den>
                          </m:f>
                          <m:r>
                            <a:rPr lang="es-ES_tradnl" sz="1900" b="1" i="1">
                              <a:latin typeface="Cambria Math" panose="02040503050406030204" pitchFamily="18" charset="0"/>
                            </a:rPr>
                            <m:t>∙</m:t>
                          </m:r>
                          <m:sSub>
                            <m:sSubPr>
                              <m:ctrlPr>
                                <a:rPr lang="es-ES" sz="1900" b="1" i="1">
                                  <a:latin typeface="Cambria Math" panose="02040503050406030204" pitchFamily="18" charset="0"/>
                                </a:rPr>
                              </m:ctrlPr>
                            </m:sSubPr>
                            <m:e>
                              <m:r>
                                <a:rPr lang="es-ES_tradnl" sz="1900" b="1" i="1">
                                  <a:latin typeface="Cambria Math" panose="02040503050406030204" pitchFamily="18" charset="0"/>
                                </a:rPr>
                                <m:t>𝝈</m:t>
                              </m:r>
                            </m:e>
                            <m:sub>
                              <m:r>
                                <a:rPr lang="es-ES_tradnl" sz="1900" b="1" i="1">
                                  <a:latin typeface="Cambria Math" panose="02040503050406030204" pitchFamily="18" charset="0"/>
                                </a:rPr>
                                <m:t>𝒂</m:t>
                              </m:r>
                            </m:sub>
                          </m:sSub>
                        </m:den>
                      </m:f>
                    </m:oMath>
                  </m:oMathPara>
                </a14:m>
                <a:endParaRPr lang="es-ES" sz="1900" b="1" dirty="0" smtClean="0"/>
              </a:p>
              <a:p>
                <a:pPr marL="0" indent="0">
                  <a:buNone/>
                </a:pPr>
                <a:r>
                  <a:rPr lang="es-ES_tradnl" sz="1900" dirty="0"/>
                  <a:t>Donde:</a:t>
                </a:r>
                <a:endParaRPr lang="es-ES" sz="1900" dirty="0"/>
              </a:p>
              <a:p>
                <a:pPr lvl="0"/>
                <a14:m>
                  <m:oMath xmlns:m="http://schemas.openxmlformats.org/officeDocument/2006/math">
                    <m:sSub>
                      <m:sSubPr>
                        <m:ctrlPr>
                          <a:rPr lang="es-ES" sz="1900" i="1">
                            <a:latin typeface="Cambria Math" panose="02040503050406030204" pitchFamily="18" charset="0"/>
                          </a:rPr>
                        </m:ctrlPr>
                      </m:sSubPr>
                      <m:e>
                        <m:r>
                          <a:rPr lang="es-ES_tradnl" sz="1900" i="1">
                            <a:latin typeface="Cambria Math" panose="02040503050406030204" pitchFamily="18" charset="0"/>
                          </a:rPr>
                          <m:t>𝜎</m:t>
                        </m:r>
                      </m:e>
                      <m:sub>
                        <m:r>
                          <a:rPr lang="es-ES_tradnl" sz="1900" i="1">
                            <a:latin typeface="Cambria Math" panose="02040503050406030204" pitchFamily="18" charset="0"/>
                          </a:rPr>
                          <m:t>𝑚</m:t>
                        </m:r>
                      </m:sub>
                    </m:sSub>
                  </m:oMath>
                </a14:m>
                <a:r>
                  <a:rPr lang="es-ES_tradnl" sz="1900" dirty="0"/>
                  <a:t> = Esfuerzo medio (</a:t>
                </a:r>
                <a:r>
                  <a:rPr lang="es-ES_tradnl" sz="1900" dirty="0" err="1"/>
                  <a:t>MPa</a:t>
                </a:r>
                <a:r>
                  <a:rPr lang="es-ES_tradnl" sz="1900" dirty="0"/>
                  <a:t>)</a:t>
                </a:r>
                <a:endParaRPr lang="es-ES" sz="1900" dirty="0"/>
              </a:p>
              <a:p>
                <a:pPr lvl="0"/>
                <a14:m>
                  <m:oMath xmlns:m="http://schemas.openxmlformats.org/officeDocument/2006/math">
                    <m:sSub>
                      <m:sSubPr>
                        <m:ctrlPr>
                          <a:rPr lang="es-ES" sz="1900" i="1">
                            <a:latin typeface="Cambria Math" panose="02040503050406030204" pitchFamily="18" charset="0"/>
                          </a:rPr>
                        </m:ctrlPr>
                      </m:sSubPr>
                      <m:e>
                        <m:r>
                          <a:rPr lang="es-ES_tradnl" sz="1900" i="1">
                            <a:latin typeface="Cambria Math" panose="02040503050406030204" pitchFamily="18" charset="0"/>
                          </a:rPr>
                          <m:t>𝜎</m:t>
                        </m:r>
                      </m:e>
                      <m:sub>
                        <m:r>
                          <a:rPr lang="es-ES_tradnl" sz="1900" i="1">
                            <a:latin typeface="Cambria Math" panose="02040503050406030204" pitchFamily="18" charset="0"/>
                          </a:rPr>
                          <m:t>𝑎</m:t>
                        </m:r>
                      </m:sub>
                    </m:sSub>
                  </m:oMath>
                </a14:m>
                <a:r>
                  <a:rPr lang="es-ES_tradnl" sz="1900" dirty="0"/>
                  <a:t> = Amplitud de variación de esfuerzo (</a:t>
                </a:r>
                <a:r>
                  <a:rPr lang="es-ES_tradnl" sz="1900" dirty="0" err="1"/>
                  <a:t>MPa</a:t>
                </a:r>
                <a:r>
                  <a:rPr lang="es-ES_tradnl" sz="1900" dirty="0"/>
                  <a:t>)</a:t>
                </a:r>
                <a:endParaRPr lang="es-ES" sz="1900" dirty="0"/>
              </a:p>
              <a:p>
                <a:pPr marL="0" lvl="0" indent="0">
                  <a:buNone/>
                </a:pPr>
                <a:endParaRPr lang="es-ES" sz="18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4701309" y="1146448"/>
                <a:ext cx="4156364" cy="5369807"/>
              </a:xfrm>
              <a:prstGeom prst="rect">
                <a:avLst/>
              </a:prstGeom>
              <a:blipFill rotWithShape="0">
                <a:blip r:embed="rId2"/>
                <a:stretch>
                  <a:fillRect l="-2493" t="-3292"/>
                </a:stretch>
              </a:blipFill>
            </p:spPr>
            <p:txBody>
              <a:bodyPr/>
              <a:lstStyle/>
              <a:p>
                <a:r>
                  <a:rPr lang="es-ES">
                    <a:noFill/>
                  </a:rPr>
                  <a:t> </a:t>
                </a:r>
              </a:p>
            </p:txBody>
          </p:sp>
        </mc:Fallback>
      </mc:AlternateContent>
      <p:pic>
        <p:nvPicPr>
          <p:cNvPr id="6" name="Picture 72"/>
          <p:cNvPicPr/>
          <p:nvPr/>
        </p:nvPicPr>
        <p:blipFill>
          <a:blip r:embed="rId3"/>
          <a:stretch>
            <a:fillRect/>
          </a:stretch>
        </p:blipFill>
        <p:spPr>
          <a:xfrm>
            <a:off x="408132" y="984811"/>
            <a:ext cx="4016086" cy="5531444"/>
          </a:xfrm>
          <a:prstGeom prst="rect">
            <a:avLst/>
          </a:prstGeom>
        </p:spPr>
      </p:pic>
    </p:spTree>
    <p:extLst>
      <p:ext uri="{BB962C8B-B14F-4D97-AF65-F5344CB8AC3E}">
        <p14:creationId xmlns:p14="http://schemas.microsoft.com/office/powerpoint/2010/main" val="35872745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SOLDADURA EN 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lvl="0" indent="0">
                  <a:buNone/>
                </a:pPr>
                <a:r>
                  <a:rPr lang="es-ES_tradnl" sz="2000" b="1" dirty="0"/>
                  <a:t>Factor de Seguridad</a:t>
                </a:r>
              </a:p>
              <a:p>
                <a:pPr marL="0" lv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𝒚</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𝒆</m:t>
                                  </m:r>
                                </m:sub>
                              </m:sSub>
                            </m:den>
                          </m:f>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𝒂</m:t>
                              </m:r>
                            </m:sub>
                          </m:sSub>
                        </m:den>
                      </m:f>
                    </m:oMath>
                  </m:oMathPara>
                </a14:m>
                <a:endParaRPr lang="es-ES" sz="2000" dirty="0" smtClean="0"/>
              </a:p>
              <a:p>
                <a:pPr marL="0" lvl="0" indent="0">
                  <a:buNone/>
                </a:pPr>
                <a:endParaRPr lang="es-ES"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123.19+0.0166</m:t>
                          </m:r>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𝟔𝟏</m:t>
                      </m:r>
                      <m:r>
                        <a:rPr lang="es-ES_tradnl" sz="2000" b="1" i="1">
                          <a:latin typeface="Cambria Math" panose="02040503050406030204" pitchFamily="18" charset="0"/>
                        </a:rPr>
                        <m:t>.</m:t>
                      </m:r>
                      <m:r>
                        <a:rPr lang="es-ES_tradnl" sz="2000" b="1" i="1">
                          <a:latin typeface="Cambria Math" panose="02040503050406030204" pitchFamily="18" charset="0"/>
                        </a:rPr>
                        <m:t>𝟔𝟎</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𝒂</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𝝈</m:t>
                              </m:r>
                            </m:e>
                            <m:sub>
                              <m:r>
                                <a:rPr lang="es-ES_tradnl" sz="2000" b="1" i="1">
                                  <a:latin typeface="Cambria Math" panose="02040503050406030204" pitchFamily="18" charset="0"/>
                                </a:rPr>
                                <m:t>𝒎𝒊𝒏</m:t>
                              </m:r>
                            </m:sub>
                          </m:sSub>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123.19−0.0166</m:t>
                          </m:r>
                        </m:num>
                        <m:den>
                          <m:r>
                            <a:rPr lang="es-ES_tradnl" sz="2000" i="1">
                              <a:latin typeface="Cambria Math" panose="02040503050406030204" pitchFamily="18" charset="0"/>
                            </a:rPr>
                            <m:t>2</m:t>
                          </m:r>
                        </m:den>
                      </m:f>
                      <m:r>
                        <a:rPr lang="es-ES_tradnl" sz="2000" b="1" i="1">
                          <a:latin typeface="Cambria Math" panose="02040503050406030204" pitchFamily="18" charset="0"/>
                        </a:rPr>
                        <m:t>=</m:t>
                      </m:r>
                      <m:r>
                        <a:rPr lang="es-ES_tradnl" sz="2000" b="1" i="1">
                          <a:latin typeface="Cambria Math" panose="02040503050406030204" pitchFamily="18" charset="0"/>
                        </a:rPr>
                        <m:t>𝟔𝟏</m:t>
                      </m:r>
                      <m:r>
                        <a:rPr lang="es-ES_tradnl" sz="2000" b="1" i="1">
                          <a:latin typeface="Cambria Math" panose="02040503050406030204" pitchFamily="18" charset="0"/>
                        </a:rPr>
                        <m:t>.</m:t>
                      </m:r>
                      <m:r>
                        <a:rPr lang="es-ES_tradnl" sz="2000" b="1" i="1">
                          <a:latin typeface="Cambria Math" panose="02040503050406030204" pitchFamily="18" charset="0"/>
                        </a:rPr>
                        <m:t>𝟓𝟖</m:t>
                      </m:r>
                      <m:r>
                        <a:rPr lang="es-ES_tradnl" sz="2000" b="1" i="1">
                          <a:latin typeface="Cambria Math" panose="02040503050406030204" pitchFamily="18" charset="0"/>
                        </a:rPr>
                        <m:t> </m:t>
                      </m:r>
                      <m:r>
                        <a:rPr lang="es-ES_tradnl" sz="2000" b="1" i="1">
                          <a:latin typeface="Cambria Math" panose="02040503050406030204" pitchFamily="18" charset="0"/>
                        </a:rPr>
                        <m:t>𝐌𝐏𝐚</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250</m:t>
                          </m:r>
                        </m:num>
                        <m:den>
                          <m:r>
                            <a:rPr lang="es-ES_tradnl" sz="2000" i="1">
                              <a:latin typeface="Cambria Math" panose="02040503050406030204" pitchFamily="18" charset="0"/>
                            </a:rPr>
                            <m:t>61.60+</m:t>
                          </m:r>
                          <m:f>
                            <m:fPr>
                              <m:ctrlPr>
                                <a:rPr lang="es-ES" sz="2000" i="1">
                                  <a:latin typeface="Cambria Math" panose="02040503050406030204" pitchFamily="18" charset="0"/>
                                </a:rPr>
                              </m:ctrlPr>
                            </m:fPr>
                            <m:num>
                              <m:r>
                                <a:rPr lang="es-ES_tradnl" sz="2000" i="1">
                                  <a:latin typeface="Cambria Math" panose="02040503050406030204" pitchFamily="18" charset="0"/>
                                </a:rPr>
                                <m:t>250</m:t>
                              </m:r>
                            </m:num>
                            <m:den>
                              <m:r>
                                <a:rPr lang="es-ES_tradnl" sz="2000" i="1">
                                  <a:latin typeface="Cambria Math" panose="02040503050406030204" pitchFamily="18" charset="0"/>
                                </a:rPr>
                                <m:t>227.59</m:t>
                              </m:r>
                            </m:den>
                          </m:f>
                          <m:r>
                            <a:rPr lang="es-ES_tradnl" sz="2000" i="1">
                              <a:latin typeface="Cambria Math" panose="02040503050406030204" pitchFamily="18" charset="0"/>
                            </a:rPr>
                            <m:t>∙61.58</m:t>
                          </m:r>
                        </m:den>
                      </m:f>
                    </m:oMath>
                  </m:oMathPara>
                </a14:m>
                <a:endParaRPr lang="es-ES" sz="2000" dirty="0"/>
              </a:p>
              <a:p>
                <a:pPr marL="0" indent="0">
                  <a:buNone/>
                </a:pPr>
                <a:endParaRPr lang="es-ES_tradnl" sz="2000" b="1" i="1"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𝑭𝑺</m:t>
                      </m:r>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𝟗𝟑</m:t>
                      </m:r>
                    </m:oMath>
                  </m:oMathPara>
                </a14:m>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a:stretch>
              </a:blipFill>
            </p:spPr>
            <p:txBody>
              <a:bodyPr/>
              <a:lstStyle/>
              <a:p>
                <a:r>
                  <a:rPr lang="es-ES">
                    <a:noFill/>
                  </a:rPr>
                  <a:t> </a:t>
                </a:r>
              </a:p>
            </p:txBody>
          </p:sp>
        </mc:Fallback>
      </mc:AlternateContent>
    </p:spTree>
    <p:extLst>
      <p:ext uri="{BB962C8B-B14F-4D97-AF65-F5344CB8AC3E}">
        <p14:creationId xmlns:p14="http://schemas.microsoft.com/office/powerpoint/2010/main" val="280706967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DISEÑO TÉRMICO: DIMENSIONAMIENTO DEL MATERIAL AISLANTE</a:t>
            </a:r>
            <a:endParaRPr lang="es-EC" dirty="0"/>
          </a:p>
        </p:txBody>
      </p:sp>
      <p:sp>
        <p:nvSpPr>
          <p:cNvPr id="3" name="Content Placeholder 2"/>
          <p:cNvSpPr>
            <a:spLocks noGrp="1"/>
          </p:cNvSpPr>
          <p:nvPr>
            <p:ph idx="1"/>
          </p:nvPr>
        </p:nvSpPr>
        <p:spPr/>
        <p:txBody>
          <a:bodyPr/>
          <a:lstStyle/>
          <a:p>
            <a:pPr algn="just"/>
            <a:r>
              <a:rPr lang="es-ES_tradnl" dirty="0"/>
              <a:t>Como material aislante se ha seleccionado la lana de vidrio, ya que es un material de bajo peso, bajo costo, no toxico, incombustible, durable, confiable y de fácil instalación, por otro lado es un material </a:t>
            </a:r>
            <a:r>
              <a:rPr lang="es-ES_tradnl" dirty="0" smtClean="0"/>
              <a:t>común en el mercado nacional.</a:t>
            </a:r>
            <a:endParaRPr lang="es-EC" dirty="0"/>
          </a:p>
          <a:p>
            <a:endParaRPr lang="es-EC" dirty="0"/>
          </a:p>
        </p:txBody>
      </p:sp>
    </p:spTree>
    <p:extLst>
      <p:ext uri="{BB962C8B-B14F-4D97-AF65-F5344CB8AC3E}">
        <p14:creationId xmlns:p14="http://schemas.microsoft.com/office/powerpoint/2010/main" val="39971224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320166"/>
            <a:ext cx="7514035" cy="3880485"/>
          </a:xfrm>
        </p:spPr>
        <p:txBody>
          <a:bodyPr anchor="t"/>
          <a:lstStyle/>
          <a:p>
            <a:r>
              <a:rPr lang="es-ES_tradnl" dirty="0"/>
              <a:t>Para este análisis se han tomado radios medio ya que la sección de tanque es elíptica.</a:t>
            </a:r>
            <a:endParaRPr lang="es-EC" dirty="0"/>
          </a:p>
          <a:p>
            <a:endParaRPr lang="es-EC" dirty="0"/>
          </a:p>
        </p:txBody>
      </p:sp>
      <p:pic>
        <p:nvPicPr>
          <p:cNvPr id="5" name="Picture 4"/>
          <p:cNvPicPr/>
          <p:nvPr/>
        </p:nvPicPr>
        <p:blipFill rotWithShape="1">
          <a:blip r:embed="rId2">
            <a:extLst>
              <a:ext uri="{28A0092B-C50C-407E-A947-70E740481C1C}">
                <a14:useLocalDpi xmlns:a14="http://schemas.microsoft.com/office/drawing/2010/main" val="0"/>
              </a:ext>
            </a:extLst>
          </a:blip>
          <a:srcRect b="7284"/>
          <a:stretch/>
        </p:blipFill>
        <p:spPr bwMode="auto">
          <a:xfrm>
            <a:off x="3058952" y="2351485"/>
            <a:ext cx="3622595" cy="2849166"/>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4058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s-ES_tradnl" sz="2100" b="1"/>
              <a:t>Norma NFPA </a:t>
            </a:r>
            <a:r>
              <a:rPr lang="es-ES_tradnl" sz="2100" b="1">
                <a:latin typeface="Arial" panose="020B0604020202020204" pitchFamily="34" charset="0"/>
                <a:cs typeface="Arial" panose="020B0604020202020204" pitchFamily="34" charset="0"/>
              </a:rPr>
              <a:t>385: </a:t>
            </a:r>
            <a:r>
              <a:rPr lang="en-US" sz="2100">
                <a:latin typeface="Arial" panose="020B0604020202020204" pitchFamily="34" charset="0"/>
                <a:cs typeface="Arial" panose="020B0604020202020204" pitchFamily="34" charset="0"/>
              </a:rPr>
              <a:t>Standard for Tank Vehicles of Flammable and Combustible Liquids</a:t>
            </a:r>
            <a:r>
              <a:rPr lang="es-ES_tradnl" sz="2100">
                <a:latin typeface="Arial" panose="020B0604020202020204" pitchFamily="34" charset="0"/>
                <a:cs typeface="Arial" panose="020B0604020202020204" pitchFamily="34" charset="0"/>
              </a:rPr>
              <a:t> </a:t>
            </a:r>
            <a:endParaRPr lang="es-ES" sz="21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2797342"/>
            <a:ext cx="7514035" cy="2007770"/>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100" dirty="0"/>
              <a:t>Estándar para </a:t>
            </a:r>
            <a:r>
              <a:rPr lang="es-ES" sz="2100" dirty="0" smtClean="0"/>
              <a:t>auto tanques de </a:t>
            </a:r>
            <a:r>
              <a:rPr lang="es-ES" sz="2100" dirty="0"/>
              <a:t>líquidos inflamables y combustibles, desarrollado por el Comité Técnico sobre Transporte de Líquidos Inflamables y la Asociación Nacional de Protección contra incendios de los Estados Unidos de América (NFPA).</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312" y="4324037"/>
            <a:ext cx="1387956" cy="1387956"/>
          </a:xfrm>
          <a:prstGeom prst="rect">
            <a:avLst/>
          </a:prstGeom>
        </p:spPr>
      </p:pic>
    </p:spTree>
    <p:extLst>
      <p:ext uri="{BB962C8B-B14F-4D97-AF65-F5344CB8AC3E}">
        <p14:creationId xmlns:p14="http://schemas.microsoft.com/office/powerpoint/2010/main" val="4469420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1423036"/>
                <a:ext cx="7514035" cy="3777615"/>
              </a:xfrm>
            </p:spPr>
            <p:txBody>
              <a:bodyPr>
                <a:normAutofit/>
              </a:bodyPr>
              <a:lstStyle/>
              <a:p>
                <a:r>
                  <a:rPr lang="es-EC" dirty="0" smtClean="0"/>
                  <a:t>Realizando un balance de energía</a:t>
                </a:r>
              </a:p>
              <a:p>
                <a:pPr marL="0" indent="0" algn="ctr">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b="1" i="1">
                              <a:latin typeface="Cambria Math" panose="02040503050406030204" pitchFamily="18" charset="0"/>
                            </a:rPr>
                            <m:t>𝑬</m:t>
                          </m:r>
                        </m:e>
                        <m:sub>
                          <m:r>
                            <a:rPr lang="es-ES_tradnl" b="1" i="1">
                              <a:latin typeface="Cambria Math" panose="02040503050406030204" pitchFamily="18" charset="0"/>
                            </a:rPr>
                            <m:t>𝑬𝒏𝒕𝒓𝒂</m:t>
                          </m:r>
                        </m:sub>
                      </m:sSub>
                      <m:r>
                        <a:rPr lang="es-ES_tradnl" b="1" i="1">
                          <a:latin typeface="Cambria Math" panose="02040503050406030204" pitchFamily="18" charset="0"/>
                        </a:rPr>
                        <m:t>=</m:t>
                      </m:r>
                      <m:sSub>
                        <m:sSubPr>
                          <m:ctrlPr>
                            <a:rPr lang="es-EC" b="1" i="1">
                              <a:latin typeface="Cambria Math" panose="02040503050406030204" pitchFamily="18" charset="0"/>
                            </a:rPr>
                          </m:ctrlPr>
                        </m:sSubPr>
                        <m:e>
                          <m:r>
                            <a:rPr lang="es-ES_tradnl" b="1" i="1">
                              <a:latin typeface="Cambria Math" panose="02040503050406030204" pitchFamily="18" charset="0"/>
                            </a:rPr>
                            <m:t>𝑬</m:t>
                          </m:r>
                        </m:e>
                        <m:sub>
                          <m:r>
                            <a:rPr lang="es-ES_tradnl" b="1" i="1">
                              <a:latin typeface="Cambria Math" panose="02040503050406030204" pitchFamily="18" charset="0"/>
                            </a:rPr>
                            <m:t>𝑺𝒂𝒍𝒆</m:t>
                          </m:r>
                        </m:sub>
                      </m:sSub>
                    </m:oMath>
                  </m:oMathPara>
                </a14:m>
                <a:endParaRPr lang="es-EC" dirty="0"/>
              </a:p>
              <a:p>
                <a:pPr marL="0" indent="0" algn="ctr">
                  <a:buNone/>
                </a:pPr>
                <a14:m>
                  <m:oMathPara xmlns:m="http://schemas.openxmlformats.org/officeDocument/2006/math">
                    <m:oMathParaPr>
                      <m:jc m:val="centerGroup"/>
                    </m:oMathParaPr>
                    <m:oMath xmlns:m="http://schemas.openxmlformats.org/officeDocument/2006/math">
                      <m:sSup>
                        <m:sSupPr>
                          <m:ctrlPr>
                            <a:rPr lang="es-EC" b="1" i="1">
                              <a:latin typeface="Cambria Math" panose="02040503050406030204" pitchFamily="18" charset="0"/>
                            </a:rPr>
                          </m:ctrlPr>
                        </m:sSupPr>
                        <m:e>
                          <m:r>
                            <a:rPr lang="es-ES_tradnl" b="1" i="1">
                              <a:latin typeface="Cambria Math" panose="02040503050406030204" pitchFamily="18" charset="0"/>
                            </a:rPr>
                            <m:t>𝒒</m:t>
                          </m:r>
                        </m:e>
                        <m:sup>
                          <m:r>
                            <a:rPr lang="es-ES_tradnl" b="1" i="1">
                              <a:latin typeface="Cambria Math" panose="02040503050406030204" pitchFamily="18" charset="0"/>
                            </a:rPr>
                            <m:t>′</m:t>
                          </m:r>
                        </m:sup>
                      </m:sSup>
                      <m:r>
                        <a:rPr lang="es-ES_tradnl" b="1" i="1">
                          <a:latin typeface="Cambria Math" panose="02040503050406030204" pitchFamily="18" charset="0"/>
                        </a:rPr>
                        <m:t>=</m:t>
                      </m:r>
                      <m:sSubSup>
                        <m:sSubSupPr>
                          <m:ctrlPr>
                            <a:rPr lang="es-EC" b="1" i="1">
                              <a:latin typeface="Cambria Math" panose="02040503050406030204" pitchFamily="18" charset="0"/>
                            </a:rPr>
                          </m:ctrlPr>
                        </m:sSubSupPr>
                        <m:e>
                          <m:r>
                            <a:rPr lang="es-ES_tradnl" b="1" i="1">
                              <a:latin typeface="Cambria Math" panose="02040503050406030204" pitchFamily="18" charset="0"/>
                            </a:rPr>
                            <m:t>𝒒</m:t>
                          </m:r>
                        </m:e>
                        <m:sub>
                          <m:r>
                            <a:rPr lang="es-ES_tradnl" b="1" i="1">
                              <a:latin typeface="Cambria Math" panose="02040503050406030204" pitchFamily="18" charset="0"/>
                            </a:rPr>
                            <m:t>𝒄𝒐𝒏𝒗</m:t>
                          </m:r>
                          <m:r>
                            <a:rPr lang="es-ES_tradnl" b="1" i="1">
                              <a:latin typeface="Cambria Math" panose="02040503050406030204" pitchFamily="18" charset="0"/>
                            </a:rPr>
                            <m:t>,</m:t>
                          </m:r>
                          <m:r>
                            <a:rPr lang="es-ES_tradnl" b="1" i="1">
                              <a:latin typeface="Cambria Math" panose="02040503050406030204" pitchFamily="18" charset="0"/>
                            </a:rPr>
                            <m:t>𝒐</m:t>
                          </m:r>
                        </m:sub>
                        <m:sup>
                          <m:r>
                            <a:rPr lang="es-ES_tradnl" b="1" i="1">
                              <a:latin typeface="Cambria Math" panose="02040503050406030204" pitchFamily="18" charset="0"/>
                            </a:rPr>
                            <m:t>′ </m:t>
                          </m:r>
                        </m:sup>
                      </m:sSubSup>
                      <m:r>
                        <a:rPr lang="es-ES_tradnl" b="1" i="1">
                          <a:latin typeface="Cambria Math" panose="02040503050406030204" pitchFamily="18" charset="0"/>
                        </a:rPr>
                        <m:t>+</m:t>
                      </m:r>
                      <m:sSubSup>
                        <m:sSubSupPr>
                          <m:ctrlPr>
                            <a:rPr lang="es-EC" b="1" i="1">
                              <a:latin typeface="Cambria Math" panose="02040503050406030204" pitchFamily="18" charset="0"/>
                            </a:rPr>
                          </m:ctrlPr>
                        </m:sSubSupPr>
                        <m:e>
                          <m:r>
                            <a:rPr lang="es-ES_tradnl" b="1" i="1">
                              <a:latin typeface="Cambria Math" panose="02040503050406030204" pitchFamily="18" charset="0"/>
                            </a:rPr>
                            <m:t>𝒒</m:t>
                          </m:r>
                        </m:e>
                        <m:sub>
                          <m:r>
                            <a:rPr lang="es-ES_tradnl" b="1" i="1">
                              <a:latin typeface="Cambria Math" panose="02040503050406030204" pitchFamily="18" charset="0"/>
                            </a:rPr>
                            <m:t>𝒓𝒂𝒅</m:t>
                          </m:r>
                        </m:sub>
                        <m:sup>
                          <m:r>
                            <a:rPr lang="es-ES_tradnl" b="1" i="1">
                              <a:latin typeface="Cambria Math" panose="02040503050406030204" pitchFamily="18" charset="0"/>
                            </a:rPr>
                            <m:t>′</m:t>
                          </m:r>
                        </m:sup>
                      </m:sSubSup>
                    </m:oMath>
                  </m:oMathPara>
                </a14:m>
                <a:endParaRPr lang="es-EC" dirty="0"/>
              </a:p>
              <a:p>
                <a:pPr marL="0" indent="0" algn="ctr">
                  <a:buNone/>
                </a:pPr>
                <a14:m>
                  <m:oMathPara xmlns:m="http://schemas.openxmlformats.org/officeDocument/2006/math">
                    <m:oMathParaPr>
                      <m:jc m:val="centerGroup"/>
                    </m:oMathParaPr>
                    <m:oMath xmlns:m="http://schemas.openxmlformats.org/officeDocument/2006/math">
                      <m:sSubSup>
                        <m:sSubSupPr>
                          <m:ctrlPr>
                            <a:rPr lang="es-EC" b="1" i="1">
                              <a:latin typeface="Cambria Math" panose="02040503050406030204" pitchFamily="18" charset="0"/>
                            </a:rPr>
                          </m:ctrlPr>
                        </m:sSubSupPr>
                        <m:e>
                          <m:r>
                            <a:rPr lang="es-ES_tradnl" b="1" i="1">
                              <a:latin typeface="Cambria Math" panose="02040503050406030204" pitchFamily="18" charset="0"/>
                            </a:rPr>
                            <m:t>𝒒</m:t>
                          </m:r>
                        </m:e>
                        <m:sub>
                          <m:r>
                            <a:rPr lang="es-ES_tradnl" b="1" i="1">
                              <a:latin typeface="Cambria Math" panose="02040503050406030204" pitchFamily="18" charset="0"/>
                            </a:rPr>
                            <m:t>𝒄𝒐𝒏𝒗</m:t>
                          </m:r>
                          <m:r>
                            <a:rPr lang="es-ES_tradnl" b="1" i="1">
                              <a:latin typeface="Cambria Math" panose="02040503050406030204" pitchFamily="18" charset="0"/>
                            </a:rPr>
                            <m:t>,</m:t>
                          </m:r>
                          <m:r>
                            <a:rPr lang="es-ES_tradnl" b="1" i="1">
                              <a:latin typeface="Cambria Math" panose="02040503050406030204" pitchFamily="18" charset="0"/>
                            </a:rPr>
                            <m:t>𝒐</m:t>
                          </m:r>
                        </m:sub>
                        <m:sup>
                          <m:r>
                            <a:rPr lang="es-ES_tradnl" b="1" i="1">
                              <a:latin typeface="Cambria Math" panose="02040503050406030204" pitchFamily="18" charset="0"/>
                            </a:rPr>
                            <m:t>′</m:t>
                          </m:r>
                        </m:sup>
                      </m:sSubSup>
                      <m:r>
                        <a:rPr lang="es-ES_tradnl" b="1" i="1">
                          <a:latin typeface="Cambria Math" panose="02040503050406030204" pitchFamily="18" charset="0"/>
                        </a:rPr>
                        <m:t>=</m:t>
                      </m:r>
                      <m:r>
                        <a:rPr lang="es-ES_tradnl" b="1" i="1">
                          <a:latin typeface="Cambria Math" panose="02040503050406030204" pitchFamily="18" charset="0"/>
                        </a:rPr>
                        <m:t>𝟐</m:t>
                      </m:r>
                      <m:r>
                        <a:rPr lang="es-ES_tradnl" b="1" i="1">
                          <a:latin typeface="Cambria Math" panose="02040503050406030204" pitchFamily="18" charset="0"/>
                        </a:rPr>
                        <m:t>𝝅</m:t>
                      </m:r>
                      <m:sSub>
                        <m:sSubPr>
                          <m:ctrlPr>
                            <a:rPr lang="es-EC" b="1" i="1">
                              <a:latin typeface="Cambria Math" panose="02040503050406030204" pitchFamily="18" charset="0"/>
                            </a:rPr>
                          </m:ctrlPr>
                        </m:sSubPr>
                        <m:e>
                          <m:r>
                            <a:rPr lang="es-ES_tradnl" b="1" i="1">
                              <a:latin typeface="Cambria Math" panose="02040503050406030204" pitchFamily="18" charset="0"/>
                            </a:rPr>
                            <m:t>𝒓</m:t>
                          </m:r>
                        </m:e>
                        <m:sub>
                          <m:r>
                            <a:rPr lang="es-ES_tradnl" b="1" i="1">
                              <a:latin typeface="Cambria Math" panose="02040503050406030204" pitchFamily="18" charset="0"/>
                            </a:rPr>
                            <m:t>𝟑</m:t>
                          </m:r>
                        </m:sub>
                      </m:sSub>
                      <m:sSub>
                        <m:sSubPr>
                          <m:ctrlPr>
                            <a:rPr lang="es-EC" b="1" i="1">
                              <a:latin typeface="Cambria Math" panose="02040503050406030204" pitchFamily="18" charset="0"/>
                            </a:rPr>
                          </m:ctrlPr>
                        </m:sSubPr>
                        <m:e>
                          <m:r>
                            <a:rPr lang="es-ES_tradnl" b="1" i="1">
                              <a:latin typeface="Cambria Math" panose="02040503050406030204" pitchFamily="18" charset="0"/>
                            </a:rPr>
                            <m:t>𝒉</m:t>
                          </m:r>
                        </m:e>
                        <m:sub>
                          <m:r>
                            <a:rPr lang="es-ES_tradnl" b="1" i="1">
                              <a:latin typeface="Cambria Math" panose="02040503050406030204" pitchFamily="18" charset="0"/>
                            </a:rPr>
                            <m:t>𝒐</m:t>
                          </m:r>
                        </m:sub>
                      </m:sSub>
                      <m:d>
                        <m:dPr>
                          <m:ctrlPr>
                            <a:rPr lang="es-EC" b="1" i="1">
                              <a:latin typeface="Cambria Math" panose="02040503050406030204" pitchFamily="18" charset="0"/>
                            </a:rPr>
                          </m:ctrlPr>
                        </m:dPr>
                        <m:e>
                          <m:sSub>
                            <m:sSubPr>
                              <m:ctrlPr>
                                <a:rPr lang="es-EC" b="1" i="1">
                                  <a:latin typeface="Cambria Math" panose="02040503050406030204" pitchFamily="18" charset="0"/>
                                </a:rPr>
                              </m:ctrlPr>
                            </m:sSubPr>
                            <m:e>
                              <m:r>
                                <a:rPr lang="es-ES_tradnl" b="1" i="1">
                                  <a:latin typeface="Cambria Math" panose="02040503050406030204" pitchFamily="18" charset="0"/>
                                </a:rPr>
                                <m:t>𝑻</m:t>
                              </m:r>
                            </m:e>
                            <m:sub>
                              <m:r>
                                <a:rPr lang="es-ES_tradnl" b="1" i="1">
                                  <a:latin typeface="Cambria Math" panose="02040503050406030204" pitchFamily="18" charset="0"/>
                                </a:rPr>
                                <m:t>𝒔</m:t>
                              </m:r>
                              <m:r>
                                <a:rPr lang="es-ES_tradnl" b="1" i="1">
                                  <a:latin typeface="Cambria Math" panose="02040503050406030204" pitchFamily="18" charset="0"/>
                                </a:rPr>
                                <m:t>,</m:t>
                              </m:r>
                              <m:r>
                                <a:rPr lang="es-ES_tradnl" b="1" i="1">
                                  <a:latin typeface="Cambria Math" panose="02040503050406030204" pitchFamily="18" charset="0"/>
                                </a:rPr>
                                <m:t>𝒐</m:t>
                              </m:r>
                            </m:sub>
                          </m:sSub>
                          <m:r>
                            <a:rPr lang="es-ES_tradnl" b="1" i="1">
                              <a:latin typeface="Cambria Math" panose="02040503050406030204" pitchFamily="18" charset="0"/>
                            </a:rPr>
                            <m:t>−</m:t>
                          </m:r>
                          <m:sSub>
                            <m:sSubPr>
                              <m:ctrlPr>
                                <a:rPr lang="es-EC" b="1" i="1">
                                  <a:latin typeface="Cambria Math" panose="02040503050406030204" pitchFamily="18" charset="0"/>
                                </a:rPr>
                              </m:ctrlPr>
                            </m:sSubPr>
                            <m:e>
                              <m:r>
                                <a:rPr lang="es-ES_tradnl" b="1" i="1">
                                  <a:latin typeface="Cambria Math" panose="02040503050406030204" pitchFamily="18" charset="0"/>
                                </a:rPr>
                                <m:t>𝑻</m:t>
                              </m:r>
                            </m:e>
                            <m:sub>
                              <m:r>
                                <a:rPr lang="es-ES_tradnl" b="1" i="1">
                                  <a:latin typeface="Cambria Math" panose="02040503050406030204" pitchFamily="18" charset="0"/>
                                </a:rPr>
                                <m:t>∞,</m:t>
                              </m:r>
                              <m:r>
                                <a:rPr lang="es-ES_tradnl" b="1" i="1">
                                  <a:latin typeface="Cambria Math" panose="02040503050406030204" pitchFamily="18" charset="0"/>
                                </a:rPr>
                                <m:t>𝒐</m:t>
                              </m:r>
                            </m:sub>
                          </m:sSub>
                        </m:e>
                      </m:d>
                    </m:oMath>
                  </m:oMathPara>
                </a14:m>
                <a:endParaRPr lang="es-EC" dirty="0"/>
              </a:p>
              <a:p>
                <a:pPr marL="0" indent="0" algn="ctr">
                  <a:buNone/>
                </a:pPr>
                <a14:m>
                  <m:oMathPara xmlns:m="http://schemas.openxmlformats.org/officeDocument/2006/math">
                    <m:oMathParaPr>
                      <m:jc m:val="centerGroup"/>
                    </m:oMathParaPr>
                    <m:oMath xmlns:m="http://schemas.openxmlformats.org/officeDocument/2006/math">
                      <m:sSubSup>
                        <m:sSubSupPr>
                          <m:ctrlPr>
                            <a:rPr lang="es-EC" b="1" i="1">
                              <a:latin typeface="Cambria Math" panose="02040503050406030204" pitchFamily="18" charset="0"/>
                            </a:rPr>
                          </m:ctrlPr>
                        </m:sSubSupPr>
                        <m:e>
                          <m:r>
                            <a:rPr lang="es-ES_tradnl" b="1" i="1">
                              <a:latin typeface="Cambria Math" panose="02040503050406030204" pitchFamily="18" charset="0"/>
                            </a:rPr>
                            <m:t>𝒒</m:t>
                          </m:r>
                        </m:e>
                        <m:sub>
                          <m:r>
                            <a:rPr lang="es-ES_tradnl" b="1" i="1">
                              <a:latin typeface="Cambria Math" panose="02040503050406030204" pitchFamily="18" charset="0"/>
                            </a:rPr>
                            <m:t>𝒓𝒂𝒅</m:t>
                          </m:r>
                        </m:sub>
                        <m:sup>
                          <m:r>
                            <a:rPr lang="es-ES_tradnl" b="1" i="1">
                              <a:latin typeface="Cambria Math" panose="02040503050406030204" pitchFamily="18" charset="0"/>
                            </a:rPr>
                            <m:t>′</m:t>
                          </m:r>
                        </m:sup>
                      </m:sSubSup>
                      <m:r>
                        <a:rPr lang="es-ES_tradnl" b="1" i="1">
                          <a:latin typeface="Cambria Math" panose="02040503050406030204" pitchFamily="18" charset="0"/>
                        </a:rPr>
                        <m:t>=</m:t>
                      </m:r>
                      <m:r>
                        <a:rPr lang="es-ES_tradnl" b="1" i="1">
                          <a:latin typeface="Cambria Math" panose="02040503050406030204" pitchFamily="18" charset="0"/>
                        </a:rPr>
                        <m:t>𝟐</m:t>
                      </m:r>
                      <m:r>
                        <a:rPr lang="es-ES_tradnl" b="1" i="1">
                          <a:latin typeface="Cambria Math" panose="02040503050406030204" pitchFamily="18" charset="0"/>
                        </a:rPr>
                        <m:t>𝝅</m:t>
                      </m:r>
                      <m:sSub>
                        <m:sSubPr>
                          <m:ctrlPr>
                            <a:rPr lang="es-EC" b="1" i="1">
                              <a:latin typeface="Cambria Math" panose="02040503050406030204" pitchFamily="18" charset="0"/>
                            </a:rPr>
                          </m:ctrlPr>
                        </m:sSubPr>
                        <m:e>
                          <m:r>
                            <a:rPr lang="es-ES_tradnl" b="1" i="1">
                              <a:latin typeface="Cambria Math" panose="02040503050406030204" pitchFamily="18" charset="0"/>
                            </a:rPr>
                            <m:t>𝒓</m:t>
                          </m:r>
                        </m:e>
                        <m:sub>
                          <m:r>
                            <a:rPr lang="es-ES_tradnl" b="1" i="1">
                              <a:latin typeface="Cambria Math" panose="02040503050406030204" pitchFamily="18" charset="0"/>
                            </a:rPr>
                            <m:t>𝟑</m:t>
                          </m:r>
                        </m:sub>
                      </m:sSub>
                      <m:r>
                        <a:rPr lang="es-ES_tradnl" b="1" i="1">
                          <a:latin typeface="Cambria Math" panose="02040503050406030204" pitchFamily="18" charset="0"/>
                        </a:rPr>
                        <m:t>𝜺𝝈</m:t>
                      </m:r>
                      <m:d>
                        <m:dPr>
                          <m:ctrlPr>
                            <a:rPr lang="es-EC" b="1" i="1">
                              <a:latin typeface="Cambria Math" panose="02040503050406030204" pitchFamily="18" charset="0"/>
                            </a:rPr>
                          </m:ctrlPr>
                        </m:dPr>
                        <m:e>
                          <m:sSubSup>
                            <m:sSubSupPr>
                              <m:ctrlPr>
                                <a:rPr lang="es-EC" b="1" i="1">
                                  <a:latin typeface="Cambria Math" panose="02040503050406030204" pitchFamily="18" charset="0"/>
                                </a:rPr>
                              </m:ctrlPr>
                            </m:sSubSupPr>
                            <m:e>
                              <m:r>
                                <a:rPr lang="es-ES_tradnl" b="1" i="1">
                                  <a:latin typeface="Cambria Math" panose="02040503050406030204" pitchFamily="18" charset="0"/>
                                </a:rPr>
                                <m:t>𝑻</m:t>
                              </m:r>
                            </m:e>
                            <m:sub>
                              <m:r>
                                <a:rPr lang="es-ES_tradnl" b="1" i="1">
                                  <a:latin typeface="Cambria Math" panose="02040503050406030204" pitchFamily="18" charset="0"/>
                                </a:rPr>
                                <m:t>𝒔</m:t>
                              </m:r>
                              <m:r>
                                <a:rPr lang="es-ES_tradnl" b="1" i="1">
                                  <a:latin typeface="Cambria Math" panose="02040503050406030204" pitchFamily="18" charset="0"/>
                                </a:rPr>
                                <m:t>,</m:t>
                              </m:r>
                              <m:r>
                                <a:rPr lang="es-ES_tradnl" b="1" i="1">
                                  <a:latin typeface="Cambria Math" panose="02040503050406030204" pitchFamily="18" charset="0"/>
                                </a:rPr>
                                <m:t>𝒐</m:t>
                              </m:r>
                            </m:sub>
                            <m:sup>
                              <m:r>
                                <a:rPr lang="es-ES_tradnl" b="1" i="1">
                                  <a:latin typeface="Cambria Math" panose="02040503050406030204" pitchFamily="18" charset="0"/>
                                </a:rPr>
                                <m:t>𝟒</m:t>
                              </m:r>
                            </m:sup>
                          </m:sSubSup>
                          <m:r>
                            <a:rPr lang="es-ES_tradnl" b="1" i="1">
                              <a:latin typeface="Cambria Math" panose="02040503050406030204" pitchFamily="18" charset="0"/>
                            </a:rPr>
                            <m:t>−</m:t>
                          </m:r>
                          <m:sSubSup>
                            <m:sSubSupPr>
                              <m:ctrlPr>
                                <a:rPr lang="es-EC" b="1" i="1">
                                  <a:latin typeface="Cambria Math" panose="02040503050406030204" pitchFamily="18" charset="0"/>
                                </a:rPr>
                              </m:ctrlPr>
                            </m:sSubSupPr>
                            <m:e>
                              <m:r>
                                <a:rPr lang="es-ES_tradnl" b="1" i="1">
                                  <a:latin typeface="Cambria Math" panose="02040503050406030204" pitchFamily="18" charset="0"/>
                                </a:rPr>
                                <m:t>𝑻</m:t>
                              </m:r>
                            </m:e>
                            <m:sub>
                              <m:r>
                                <a:rPr lang="es-ES_tradnl" b="1" i="1">
                                  <a:latin typeface="Cambria Math" panose="02040503050406030204" pitchFamily="18" charset="0"/>
                                </a:rPr>
                                <m:t>𝒔𝒖𝒓</m:t>
                              </m:r>
                            </m:sub>
                            <m:sup>
                              <m:r>
                                <a:rPr lang="es-ES_tradnl" b="1" i="1">
                                  <a:latin typeface="Cambria Math" panose="02040503050406030204" pitchFamily="18" charset="0"/>
                                </a:rPr>
                                <m:t>𝟒</m:t>
                              </m:r>
                            </m:sup>
                          </m:sSubSup>
                        </m:e>
                      </m:d>
                    </m:oMath>
                  </m:oMathPara>
                </a14:m>
                <a:endParaRPr lang="es-EC" dirty="0" smtClean="0"/>
              </a:p>
              <a:p>
                <a:pPr algn="just"/>
                <a:r>
                  <a:rPr lang="es-ES_tradnl" dirty="0"/>
                  <a:t>Mediante el uso de un circuito térmico equivalente se determinará el espesor de la lana de vidrio como material aislante.</a:t>
                </a:r>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1423036"/>
                <a:ext cx="7514035" cy="3777615"/>
              </a:xfrm>
              <a:blipFill rotWithShape="0">
                <a:blip r:embed="rId2"/>
                <a:stretch>
                  <a:fillRect l="-2110" t="-9194" r="-1299"/>
                </a:stretch>
              </a:blipFill>
            </p:spPr>
            <p:txBody>
              <a:bodyPr/>
              <a:lstStyle/>
              <a:p>
                <a:r>
                  <a:rPr lang="es-ES">
                    <a:noFill/>
                  </a:rPr>
                  <a:t> </a:t>
                </a:r>
              </a:p>
            </p:txBody>
          </p:sp>
        </mc:Fallback>
      </mc:AlternateContent>
      <p:pic>
        <p:nvPicPr>
          <p:cNvPr id="11" name="Picture 10"/>
          <p:cNvPicPr/>
          <p:nvPr/>
        </p:nvPicPr>
        <p:blipFill>
          <a:blip r:embed="rId3"/>
          <a:stretch>
            <a:fillRect/>
          </a:stretch>
        </p:blipFill>
        <p:spPr>
          <a:xfrm>
            <a:off x="2933461" y="5064378"/>
            <a:ext cx="3461624" cy="1220152"/>
          </a:xfrm>
          <a:prstGeom prst="rect">
            <a:avLst/>
          </a:prstGeom>
          <a:ln>
            <a:solidFill>
              <a:schemeClr val="tx1"/>
            </a:solidFill>
          </a:ln>
        </p:spPr>
      </p:pic>
    </p:spTree>
    <p:extLst>
      <p:ext uri="{BB962C8B-B14F-4D97-AF65-F5344CB8AC3E}">
        <p14:creationId xmlns:p14="http://schemas.microsoft.com/office/powerpoint/2010/main" val="33311745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1320166"/>
                <a:ext cx="7514035" cy="4680584"/>
              </a:xfrm>
            </p:spPr>
            <p:txBody>
              <a:bodyPr>
                <a:normAutofit fontScale="62500" lnSpcReduction="20000"/>
              </a:bodyPr>
              <a:lstStyle/>
              <a:p>
                <a:pPr marL="0" indent="0" algn="ctr">
                  <a:buNone/>
                </a:pPr>
                <a14:m>
                  <m:oMathPara xmlns:m="http://schemas.openxmlformats.org/officeDocument/2006/math">
                    <m:oMathParaPr>
                      <m:jc m:val="centerGroup"/>
                    </m:oMathParaPr>
                    <m:oMath xmlns:m="http://schemas.openxmlformats.org/officeDocument/2006/math">
                      <m:sSup>
                        <m:sSupPr>
                          <m:ctrlPr>
                            <a:rPr lang="es-EC" b="1" i="1">
                              <a:latin typeface="Cambria Math" panose="02040503050406030204" pitchFamily="18" charset="0"/>
                            </a:rPr>
                          </m:ctrlPr>
                        </m:sSupPr>
                        <m:e>
                          <m:r>
                            <a:rPr lang="es-ES_tradnl" b="1" i="1">
                              <a:latin typeface="Cambria Math" panose="02040503050406030204" pitchFamily="18" charset="0"/>
                            </a:rPr>
                            <m:t>𝐪</m:t>
                          </m:r>
                        </m:e>
                        <m:sup>
                          <m:r>
                            <a:rPr lang="es-ES_tradnl" b="1" i="1">
                              <a:latin typeface="Cambria Math" panose="02040503050406030204" pitchFamily="18" charset="0"/>
                            </a:rPr>
                            <m:t>′</m:t>
                          </m:r>
                        </m:sup>
                      </m:sSup>
                      <m:r>
                        <a:rPr lang="es-ES_tradnl" b="1">
                          <a:latin typeface="Cambria Math" panose="02040503050406030204" pitchFamily="18" charset="0"/>
                        </a:rPr>
                        <m:t>=</m:t>
                      </m:r>
                      <m:f>
                        <m:fPr>
                          <m:ctrlPr>
                            <a:rPr lang="es-EC" b="1" i="1">
                              <a:latin typeface="Cambria Math" panose="02040503050406030204" pitchFamily="18" charset="0"/>
                            </a:rPr>
                          </m:ctrlPr>
                        </m:fPr>
                        <m:num>
                          <m:sSub>
                            <m:sSubPr>
                              <m:ctrlPr>
                                <a:rPr lang="es-EC" b="1" i="1">
                                  <a:latin typeface="Cambria Math" panose="02040503050406030204" pitchFamily="18" charset="0"/>
                                </a:rPr>
                              </m:ctrlPr>
                            </m:sSubPr>
                            <m:e>
                              <m:r>
                                <a:rPr lang="es-ES_tradnl" b="1" i="1">
                                  <a:latin typeface="Cambria Math" panose="02040503050406030204" pitchFamily="18" charset="0"/>
                                </a:rPr>
                                <m:t>𝐓</m:t>
                              </m:r>
                            </m:e>
                            <m:sub>
                              <m:r>
                                <a:rPr lang="es-ES_tradnl" b="1" i="1">
                                  <a:latin typeface="Cambria Math" panose="02040503050406030204" pitchFamily="18" charset="0"/>
                                </a:rPr>
                                <m:t>𝐬</m:t>
                              </m:r>
                              <m:r>
                                <a:rPr lang="es-ES_tradnl" b="1">
                                  <a:latin typeface="Cambria Math" panose="02040503050406030204" pitchFamily="18" charset="0"/>
                                </a:rPr>
                                <m:t>,</m:t>
                              </m:r>
                              <m:r>
                                <a:rPr lang="es-ES_tradnl" b="1" i="1">
                                  <a:latin typeface="Cambria Math" panose="02040503050406030204" pitchFamily="18" charset="0"/>
                                </a:rPr>
                                <m:t>𝐢</m:t>
                              </m:r>
                            </m:sub>
                          </m:sSub>
                          <m:r>
                            <a:rPr lang="es-ES_tradnl" b="1" i="1">
                              <a:latin typeface="Cambria Math" panose="02040503050406030204" pitchFamily="18" charset="0"/>
                            </a:rPr>
                            <m:t>−</m:t>
                          </m:r>
                          <m:sSub>
                            <m:sSubPr>
                              <m:ctrlPr>
                                <a:rPr lang="es-EC" b="1" i="1">
                                  <a:latin typeface="Cambria Math" panose="02040503050406030204" pitchFamily="18" charset="0"/>
                                </a:rPr>
                              </m:ctrlPr>
                            </m:sSubPr>
                            <m:e>
                              <m:r>
                                <a:rPr lang="es-ES_tradnl" b="1" i="1">
                                  <a:latin typeface="Cambria Math" panose="02040503050406030204" pitchFamily="18" charset="0"/>
                                </a:rPr>
                                <m:t>𝐓</m:t>
                              </m:r>
                            </m:e>
                            <m:sub>
                              <m:r>
                                <a:rPr lang="es-ES_tradnl" b="1" i="1">
                                  <a:latin typeface="Cambria Math" panose="02040503050406030204" pitchFamily="18" charset="0"/>
                                </a:rPr>
                                <m:t>𝐬</m:t>
                              </m:r>
                              <m:r>
                                <a:rPr lang="es-ES_tradnl" b="1">
                                  <a:latin typeface="Cambria Math" panose="02040503050406030204" pitchFamily="18" charset="0"/>
                                </a:rPr>
                                <m:t>,</m:t>
                              </m:r>
                              <m:r>
                                <a:rPr lang="es-ES_tradnl" b="1" i="1">
                                  <a:latin typeface="Cambria Math" panose="02040503050406030204" pitchFamily="18" charset="0"/>
                                </a:rPr>
                                <m:t>𝐨</m:t>
                              </m:r>
                            </m:sub>
                          </m:sSub>
                        </m:num>
                        <m:den>
                          <m:sSubSup>
                            <m:sSubSupPr>
                              <m:ctrlPr>
                                <a:rPr lang="es-EC" b="1" i="1">
                                  <a:latin typeface="Cambria Math" panose="02040503050406030204" pitchFamily="18" charset="0"/>
                                </a:rPr>
                              </m:ctrlPr>
                            </m:sSubSupPr>
                            <m:e>
                              <m:r>
                                <a:rPr lang="es-ES_tradnl" b="1" i="1">
                                  <a:latin typeface="Cambria Math" panose="02040503050406030204" pitchFamily="18" charset="0"/>
                                </a:rPr>
                                <m:t>𝐑</m:t>
                              </m:r>
                            </m:e>
                            <m:sub>
                              <m:r>
                                <a:rPr lang="es-ES_tradnl" b="1" i="1">
                                  <a:latin typeface="Cambria Math" panose="02040503050406030204" pitchFamily="18" charset="0"/>
                                </a:rPr>
                                <m:t>𝐜𝐨𝐧𝐝</m:t>
                              </m:r>
                              <m:r>
                                <a:rPr lang="es-ES_tradnl" b="1">
                                  <a:latin typeface="Cambria Math" panose="02040503050406030204" pitchFamily="18" charset="0"/>
                                </a:rPr>
                                <m:t>,</m:t>
                              </m:r>
                              <m:r>
                                <a:rPr lang="es-ES_tradnl" b="1" i="1">
                                  <a:latin typeface="Cambria Math" panose="02040503050406030204" pitchFamily="18" charset="0"/>
                                </a:rPr>
                                <m:t>𝐬𝐭</m:t>
                              </m:r>
                            </m:sub>
                            <m:sup>
                              <m:r>
                                <a:rPr lang="es-ES_tradnl" b="1" i="1">
                                  <a:latin typeface="Cambria Math" panose="02040503050406030204" pitchFamily="18" charset="0"/>
                                </a:rPr>
                                <m:t>′</m:t>
                              </m:r>
                            </m:sup>
                          </m:sSubSup>
                          <m:r>
                            <a:rPr lang="es-ES_tradnl" b="1">
                              <a:latin typeface="Cambria Math" panose="02040503050406030204" pitchFamily="18" charset="0"/>
                            </a:rPr>
                            <m:t>+</m:t>
                          </m:r>
                          <m:sSubSup>
                            <m:sSubSupPr>
                              <m:ctrlPr>
                                <a:rPr lang="es-EC" b="1" i="1">
                                  <a:latin typeface="Cambria Math" panose="02040503050406030204" pitchFamily="18" charset="0"/>
                                </a:rPr>
                              </m:ctrlPr>
                            </m:sSubSupPr>
                            <m:e>
                              <m:r>
                                <a:rPr lang="es-ES_tradnl" b="1" i="1">
                                  <a:latin typeface="Cambria Math" panose="02040503050406030204" pitchFamily="18" charset="0"/>
                                </a:rPr>
                                <m:t>𝐑</m:t>
                              </m:r>
                            </m:e>
                            <m:sub>
                              <m:r>
                                <a:rPr lang="es-ES_tradnl" b="1" i="1">
                                  <a:latin typeface="Cambria Math" panose="02040503050406030204" pitchFamily="18" charset="0"/>
                                </a:rPr>
                                <m:t>𝐜𝐨𝐧𝐝</m:t>
                              </m:r>
                              <m:r>
                                <a:rPr lang="es-ES_tradnl" b="1">
                                  <a:latin typeface="Cambria Math" panose="02040503050406030204" pitchFamily="18" charset="0"/>
                                </a:rPr>
                                <m:t>,</m:t>
                              </m:r>
                              <m:r>
                                <a:rPr lang="es-ES_tradnl" b="1" i="1">
                                  <a:latin typeface="Cambria Math" panose="02040503050406030204" pitchFamily="18" charset="0"/>
                                </a:rPr>
                                <m:t>𝐢𝐧𝐬</m:t>
                              </m:r>
                            </m:sub>
                            <m:sup>
                              <m:r>
                                <a:rPr lang="es-ES_tradnl" b="1" i="1">
                                  <a:latin typeface="Cambria Math" panose="02040503050406030204" pitchFamily="18" charset="0"/>
                                </a:rPr>
                                <m:t>′</m:t>
                              </m:r>
                            </m:sup>
                          </m:sSubSup>
                        </m:den>
                      </m:f>
                    </m:oMath>
                  </m:oMathPara>
                </a14:m>
                <a:endParaRPr lang="es-EC" dirty="0"/>
              </a:p>
              <a:p>
                <a:pPr marL="0" indent="0" algn="ctr">
                  <a:buNone/>
                </a:pPr>
                <a14:m>
                  <m:oMathPara xmlns:m="http://schemas.openxmlformats.org/officeDocument/2006/math">
                    <m:oMathParaPr>
                      <m:jc m:val="centerGroup"/>
                    </m:oMathParaPr>
                    <m:oMath xmlns:m="http://schemas.openxmlformats.org/officeDocument/2006/math">
                      <m:sSubSup>
                        <m:sSubSupPr>
                          <m:ctrlPr>
                            <a:rPr lang="es-EC" b="1" i="1">
                              <a:latin typeface="Cambria Math" panose="02040503050406030204" pitchFamily="18" charset="0"/>
                            </a:rPr>
                          </m:ctrlPr>
                        </m:sSubSupPr>
                        <m:e>
                          <m:r>
                            <a:rPr lang="es-ES_tradnl" b="1" i="1">
                              <a:latin typeface="Cambria Math" panose="02040503050406030204" pitchFamily="18" charset="0"/>
                            </a:rPr>
                            <m:t>𝐑</m:t>
                          </m:r>
                        </m:e>
                        <m:sub>
                          <m:r>
                            <a:rPr lang="es-ES_tradnl" b="1" i="1">
                              <a:latin typeface="Cambria Math" panose="02040503050406030204" pitchFamily="18" charset="0"/>
                            </a:rPr>
                            <m:t>𝐜𝐨𝐧𝐝</m:t>
                          </m:r>
                          <m:r>
                            <a:rPr lang="es-ES_tradnl" b="1">
                              <a:latin typeface="Cambria Math" panose="02040503050406030204" pitchFamily="18" charset="0"/>
                            </a:rPr>
                            <m:t>,</m:t>
                          </m:r>
                          <m:r>
                            <a:rPr lang="es-ES_tradnl" b="1" i="1">
                              <a:latin typeface="Cambria Math" panose="02040503050406030204" pitchFamily="18" charset="0"/>
                            </a:rPr>
                            <m:t>𝐬𝐭</m:t>
                          </m:r>
                        </m:sub>
                        <m:sup>
                          <m:r>
                            <a:rPr lang="es-ES_tradnl" b="1" i="1">
                              <a:latin typeface="Cambria Math" panose="02040503050406030204" pitchFamily="18" charset="0"/>
                            </a:rPr>
                            <m:t>′</m:t>
                          </m:r>
                        </m:sup>
                      </m:sSubSup>
                      <m:r>
                        <a:rPr lang="es-ES_tradnl" b="1">
                          <a:latin typeface="Cambria Math" panose="02040503050406030204" pitchFamily="18" charset="0"/>
                        </a:rPr>
                        <m:t>=</m:t>
                      </m:r>
                      <m:f>
                        <m:fPr>
                          <m:ctrlPr>
                            <a:rPr lang="es-EC" b="1" i="1">
                              <a:latin typeface="Cambria Math" panose="02040503050406030204" pitchFamily="18" charset="0"/>
                            </a:rPr>
                          </m:ctrlPr>
                        </m:fPr>
                        <m:num>
                          <m:func>
                            <m:funcPr>
                              <m:ctrlPr>
                                <a:rPr lang="es-EC" b="1" i="1">
                                  <a:latin typeface="Cambria Math" panose="02040503050406030204" pitchFamily="18" charset="0"/>
                                </a:rPr>
                              </m:ctrlPr>
                            </m:funcPr>
                            <m:fName>
                              <m:r>
                                <a:rPr lang="es-ES_tradnl" b="1" i="1">
                                  <a:latin typeface="Cambria Math" panose="02040503050406030204" pitchFamily="18" charset="0"/>
                                </a:rPr>
                                <m:t>𝐥𝐧</m:t>
                              </m:r>
                            </m:fName>
                            <m:e>
                              <m:f>
                                <m:fPr>
                                  <m:ctrlPr>
                                    <a:rPr lang="es-EC" b="1" i="1">
                                      <a:latin typeface="Cambria Math" panose="02040503050406030204" pitchFamily="18" charset="0"/>
                                    </a:rPr>
                                  </m:ctrlPr>
                                </m:fPr>
                                <m:num>
                                  <m:sSub>
                                    <m:sSubPr>
                                      <m:ctrlPr>
                                        <a:rPr lang="es-EC" b="1" i="1">
                                          <a:latin typeface="Cambria Math" panose="02040503050406030204" pitchFamily="18" charset="0"/>
                                        </a:rPr>
                                      </m:ctrlPr>
                                    </m:sSubPr>
                                    <m:e>
                                      <m:r>
                                        <a:rPr lang="es-ES_tradnl" b="1" i="1">
                                          <a:latin typeface="Cambria Math" panose="02040503050406030204" pitchFamily="18" charset="0"/>
                                        </a:rPr>
                                        <m:t>𝐫</m:t>
                                      </m:r>
                                    </m:e>
                                    <m:sub>
                                      <m:r>
                                        <a:rPr lang="es-ES_tradnl" b="1" i="1">
                                          <a:latin typeface="Cambria Math" panose="02040503050406030204" pitchFamily="18" charset="0"/>
                                        </a:rPr>
                                        <m:t>𝟐</m:t>
                                      </m:r>
                                    </m:sub>
                                  </m:sSub>
                                </m:num>
                                <m:den>
                                  <m:sSub>
                                    <m:sSubPr>
                                      <m:ctrlPr>
                                        <a:rPr lang="es-EC" b="1" i="1">
                                          <a:latin typeface="Cambria Math" panose="02040503050406030204" pitchFamily="18" charset="0"/>
                                        </a:rPr>
                                      </m:ctrlPr>
                                    </m:sSubPr>
                                    <m:e>
                                      <m:r>
                                        <a:rPr lang="es-ES_tradnl" b="1" i="1">
                                          <a:latin typeface="Cambria Math" panose="02040503050406030204" pitchFamily="18" charset="0"/>
                                        </a:rPr>
                                        <m:t>𝐫</m:t>
                                      </m:r>
                                    </m:e>
                                    <m:sub>
                                      <m:r>
                                        <a:rPr lang="es-ES_tradnl" b="1" i="1">
                                          <a:latin typeface="Cambria Math" panose="02040503050406030204" pitchFamily="18" charset="0"/>
                                        </a:rPr>
                                        <m:t>𝟏</m:t>
                                      </m:r>
                                    </m:sub>
                                  </m:sSub>
                                </m:den>
                              </m:f>
                            </m:e>
                          </m:func>
                        </m:num>
                        <m:den>
                          <m:r>
                            <a:rPr lang="es-ES_tradnl" b="1" i="1">
                              <a:latin typeface="Cambria Math" panose="02040503050406030204" pitchFamily="18" charset="0"/>
                            </a:rPr>
                            <m:t>𝟐</m:t>
                          </m:r>
                          <m:r>
                            <a:rPr lang="es-ES_tradnl" b="1" i="1">
                              <a:latin typeface="Cambria Math" panose="02040503050406030204" pitchFamily="18" charset="0"/>
                            </a:rPr>
                            <m:t>𝛑</m:t>
                          </m:r>
                          <m:sSub>
                            <m:sSubPr>
                              <m:ctrlPr>
                                <a:rPr lang="es-EC" b="1" i="1">
                                  <a:latin typeface="Cambria Math" panose="02040503050406030204" pitchFamily="18" charset="0"/>
                                </a:rPr>
                              </m:ctrlPr>
                            </m:sSubPr>
                            <m:e>
                              <m:r>
                                <a:rPr lang="es-ES_tradnl" b="1" i="1">
                                  <a:latin typeface="Cambria Math" panose="02040503050406030204" pitchFamily="18" charset="0"/>
                                </a:rPr>
                                <m:t>𝐤</m:t>
                              </m:r>
                            </m:e>
                            <m:sub>
                              <m:r>
                                <a:rPr lang="es-ES_tradnl" b="1" i="1">
                                  <a:latin typeface="Cambria Math" panose="02040503050406030204" pitchFamily="18" charset="0"/>
                                </a:rPr>
                                <m:t>𝐬𝐭</m:t>
                              </m:r>
                            </m:sub>
                          </m:sSub>
                        </m:den>
                      </m:f>
                    </m:oMath>
                  </m:oMathPara>
                </a14:m>
                <a:endParaRPr lang="es-EC" dirty="0"/>
              </a:p>
              <a:p>
                <a:pPr marL="0" indent="0" algn="ctr">
                  <a:buNone/>
                </a:pPr>
                <a14:m>
                  <m:oMathPara xmlns:m="http://schemas.openxmlformats.org/officeDocument/2006/math">
                    <m:oMathParaPr>
                      <m:jc m:val="centerGroup"/>
                    </m:oMathParaPr>
                    <m:oMath xmlns:m="http://schemas.openxmlformats.org/officeDocument/2006/math">
                      <m:sSubSup>
                        <m:sSubSupPr>
                          <m:ctrlPr>
                            <a:rPr lang="es-EC" b="1" i="1">
                              <a:latin typeface="Cambria Math" panose="02040503050406030204" pitchFamily="18" charset="0"/>
                            </a:rPr>
                          </m:ctrlPr>
                        </m:sSubSupPr>
                        <m:e>
                          <m:r>
                            <a:rPr lang="es-ES_tradnl" b="1" i="1">
                              <a:latin typeface="Cambria Math" panose="02040503050406030204" pitchFamily="18" charset="0"/>
                            </a:rPr>
                            <m:t>𝐑</m:t>
                          </m:r>
                        </m:e>
                        <m:sub>
                          <m:r>
                            <a:rPr lang="es-ES_tradnl" b="1" i="1">
                              <a:latin typeface="Cambria Math" panose="02040503050406030204" pitchFamily="18" charset="0"/>
                            </a:rPr>
                            <m:t>𝐜𝐨𝐧𝐝</m:t>
                          </m:r>
                          <m:r>
                            <a:rPr lang="es-ES_tradnl" b="1">
                              <a:latin typeface="Cambria Math" panose="02040503050406030204" pitchFamily="18" charset="0"/>
                            </a:rPr>
                            <m:t>,</m:t>
                          </m:r>
                          <m:r>
                            <a:rPr lang="es-ES_tradnl" b="1" i="1">
                              <a:latin typeface="Cambria Math" panose="02040503050406030204" pitchFamily="18" charset="0"/>
                            </a:rPr>
                            <m:t>𝐢𝐧𝐬</m:t>
                          </m:r>
                        </m:sub>
                        <m:sup>
                          <m:r>
                            <a:rPr lang="es-ES_tradnl" b="1" i="1">
                              <a:latin typeface="Cambria Math" panose="02040503050406030204" pitchFamily="18" charset="0"/>
                            </a:rPr>
                            <m:t>′</m:t>
                          </m:r>
                        </m:sup>
                      </m:sSubSup>
                      <m:r>
                        <a:rPr lang="es-ES_tradnl" b="1">
                          <a:latin typeface="Cambria Math" panose="02040503050406030204" pitchFamily="18" charset="0"/>
                        </a:rPr>
                        <m:t>=</m:t>
                      </m:r>
                      <m:f>
                        <m:fPr>
                          <m:ctrlPr>
                            <a:rPr lang="es-EC" b="1" i="1">
                              <a:latin typeface="Cambria Math" panose="02040503050406030204" pitchFamily="18" charset="0"/>
                            </a:rPr>
                          </m:ctrlPr>
                        </m:fPr>
                        <m:num>
                          <m:func>
                            <m:funcPr>
                              <m:ctrlPr>
                                <a:rPr lang="es-EC" b="1" i="1">
                                  <a:latin typeface="Cambria Math" panose="02040503050406030204" pitchFamily="18" charset="0"/>
                                </a:rPr>
                              </m:ctrlPr>
                            </m:funcPr>
                            <m:fName>
                              <m:r>
                                <a:rPr lang="es-ES_tradnl" b="1" i="1">
                                  <a:latin typeface="Cambria Math" panose="02040503050406030204" pitchFamily="18" charset="0"/>
                                </a:rPr>
                                <m:t>𝐥𝐧</m:t>
                              </m:r>
                            </m:fName>
                            <m:e>
                              <m:f>
                                <m:fPr>
                                  <m:ctrlPr>
                                    <a:rPr lang="es-EC" b="1" i="1">
                                      <a:latin typeface="Cambria Math" panose="02040503050406030204" pitchFamily="18" charset="0"/>
                                    </a:rPr>
                                  </m:ctrlPr>
                                </m:fPr>
                                <m:num>
                                  <m:sSub>
                                    <m:sSubPr>
                                      <m:ctrlPr>
                                        <a:rPr lang="es-EC" b="1" i="1">
                                          <a:latin typeface="Cambria Math" panose="02040503050406030204" pitchFamily="18" charset="0"/>
                                        </a:rPr>
                                      </m:ctrlPr>
                                    </m:sSubPr>
                                    <m:e>
                                      <m:r>
                                        <a:rPr lang="es-ES_tradnl" b="1" i="1">
                                          <a:latin typeface="Cambria Math" panose="02040503050406030204" pitchFamily="18" charset="0"/>
                                        </a:rPr>
                                        <m:t>𝐫</m:t>
                                      </m:r>
                                    </m:e>
                                    <m:sub>
                                      <m:r>
                                        <a:rPr lang="es-ES_tradnl" b="1" i="1">
                                          <a:latin typeface="Cambria Math" panose="02040503050406030204" pitchFamily="18" charset="0"/>
                                        </a:rPr>
                                        <m:t>𝟑</m:t>
                                      </m:r>
                                    </m:sub>
                                  </m:sSub>
                                </m:num>
                                <m:den>
                                  <m:sSub>
                                    <m:sSubPr>
                                      <m:ctrlPr>
                                        <a:rPr lang="es-EC" b="1" i="1">
                                          <a:latin typeface="Cambria Math" panose="02040503050406030204" pitchFamily="18" charset="0"/>
                                        </a:rPr>
                                      </m:ctrlPr>
                                    </m:sSubPr>
                                    <m:e>
                                      <m:r>
                                        <a:rPr lang="es-ES_tradnl" b="1" i="1">
                                          <a:latin typeface="Cambria Math" panose="02040503050406030204" pitchFamily="18" charset="0"/>
                                        </a:rPr>
                                        <m:t>𝐫</m:t>
                                      </m:r>
                                    </m:e>
                                    <m:sub>
                                      <m:r>
                                        <a:rPr lang="es-ES_tradnl" b="1" i="1">
                                          <a:latin typeface="Cambria Math" panose="02040503050406030204" pitchFamily="18" charset="0"/>
                                        </a:rPr>
                                        <m:t>𝟐</m:t>
                                      </m:r>
                                    </m:sub>
                                  </m:sSub>
                                </m:den>
                              </m:f>
                            </m:e>
                          </m:func>
                        </m:num>
                        <m:den>
                          <m:r>
                            <a:rPr lang="es-ES_tradnl" b="1" i="1">
                              <a:latin typeface="Cambria Math" panose="02040503050406030204" pitchFamily="18" charset="0"/>
                            </a:rPr>
                            <m:t>𝟐</m:t>
                          </m:r>
                          <m:r>
                            <a:rPr lang="es-ES_tradnl" b="1" i="1">
                              <a:latin typeface="Cambria Math" panose="02040503050406030204" pitchFamily="18" charset="0"/>
                            </a:rPr>
                            <m:t>𝛑</m:t>
                          </m:r>
                          <m:sSub>
                            <m:sSubPr>
                              <m:ctrlPr>
                                <a:rPr lang="es-EC" b="1" i="1">
                                  <a:latin typeface="Cambria Math" panose="02040503050406030204" pitchFamily="18" charset="0"/>
                                </a:rPr>
                              </m:ctrlPr>
                            </m:sSubPr>
                            <m:e>
                              <m:r>
                                <a:rPr lang="es-ES_tradnl" b="1" i="1">
                                  <a:latin typeface="Cambria Math" panose="02040503050406030204" pitchFamily="18" charset="0"/>
                                </a:rPr>
                                <m:t>𝐤</m:t>
                              </m:r>
                            </m:e>
                            <m:sub>
                              <m:r>
                                <a:rPr lang="es-ES_tradnl" b="1" i="1">
                                  <a:latin typeface="Cambria Math" panose="02040503050406030204" pitchFamily="18" charset="0"/>
                                </a:rPr>
                                <m:t>𝐢𝐧𝐬</m:t>
                              </m:r>
                            </m:sub>
                          </m:sSub>
                        </m:den>
                      </m:f>
                    </m:oMath>
                  </m:oMathPara>
                </a14:m>
                <a:endParaRPr lang="es-EC" dirty="0" smtClean="0"/>
              </a:p>
              <a:p>
                <a:pPr marL="0" indent="0">
                  <a:buNone/>
                </a:pPr>
                <a:r>
                  <a:rPr lang="es-EC" dirty="0" smtClean="0"/>
                  <a:t>Usando los datos de nuestro diseño</a:t>
                </a:r>
              </a:p>
              <a:p>
                <a14:m>
                  <m:oMath xmlns:m="http://schemas.openxmlformats.org/officeDocument/2006/math">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1</m:t>
                        </m:r>
                      </m:sub>
                    </m:sSub>
                    <m:r>
                      <a:rPr lang="es-ES_tradnl">
                        <a:latin typeface="Cambria Math" panose="02040503050406030204" pitchFamily="18" charset="0"/>
                      </a:rPr>
                      <m:t>=1068.5 </m:t>
                    </m:r>
                    <m:r>
                      <m:rPr>
                        <m:sty m:val="p"/>
                      </m:rPr>
                      <a:rPr lang="es-ES_tradnl">
                        <a:latin typeface="Cambria Math" panose="02040503050406030204" pitchFamily="18" charset="0"/>
                      </a:rPr>
                      <m:t>mm</m:t>
                    </m:r>
                  </m:oMath>
                </a14:m>
                <a:r>
                  <a:rPr lang="es-EC" dirty="0"/>
                  <a:t/>
                </a:r>
                <a:br>
                  <a:rPr lang="es-EC" dirty="0"/>
                </a:br>
                <a14:m>
                  <m:oMath xmlns:m="http://schemas.openxmlformats.org/officeDocument/2006/math">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2</m:t>
                        </m:r>
                      </m:sub>
                    </m:sSub>
                    <m:r>
                      <a:rPr lang="es-ES_tradnl">
                        <a:latin typeface="Cambria Math" panose="02040503050406030204" pitchFamily="18" charset="0"/>
                      </a:rPr>
                      <m:t>=1072.5 </m:t>
                    </m:r>
                    <m:r>
                      <m:rPr>
                        <m:sty m:val="p"/>
                      </m:rPr>
                      <a:rPr lang="es-ES_tradnl">
                        <a:latin typeface="Cambria Math" panose="02040503050406030204" pitchFamily="18" charset="0"/>
                      </a:rPr>
                      <m:t>mm</m:t>
                    </m:r>
                  </m:oMath>
                </a14:m>
                <a:r>
                  <a:rPr lang="es-EC" dirty="0"/>
                  <a:t/>
                </a:r>
                <a:br>
                  <a:rPr lang="es-EC" dirty="0"/>
                </a:br>
                <a14:m>
                  <m:oMath xmlns:m="http://schemas.openxmlformats.org/officeDocument/2006/math">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a:rPr lang="es-ES_tradnl">
                            <a:latin typeface="Cambria Math" panose="02040503050406030204" pitchFamily="18" charset="0"/>
                          </a:rPr>
                          <m:t>∞,1</m:t>
                        </m:r>
                      </m:sub>
                    </m:sSub>
                    <m:r>
                      <a:rPr lang="es-ES_tradnl">
                        <a:latin typeface="Cambria Math" panose="02040503050406030204" pitchFamily="18" charset="0"/>
                      </a:rPr>
                      <m:t>=160°</m:t>
                    </m:r>
                    <m:r>
                      <m:rPr>
                        <m:sty m:val="p"/>
                      </m:rPr>
                      <a:rPr lang="es-ES_tradnl">
                        <a:latin typeface="Cambria Math" panose="02040503050406030204" pitchFamily="18" charset="0"/>
                      </a:rPr>
                      <m:t>C</m:t>
                    </m:r>
                  </m:oMath>
                </a14:m>
                <a:r>
                  <a:rPr lang="es-EC" dirty="0"/>
                  <a:t/>
                </a:r>
                <a:br>
                  <a:rPr lang="es-EC" dirty="0"/>
                </a:br>
                <a14:m>
                  <m:oMath xmlns:m="http://schemas.openxmlformats.org/officeDocument/2006/math">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m:rPr>
                            <m:sty m:val="p"/>
                          </m:rPr>
                          <a:rPr lang="es-ES_tradnl">
                            <a:latin typeface="Cambria Math" panose="02040503050406030204" pitchFamily="18" charset="0"/>
                          </a:rPr>
                          <m:t>s</m:t>
                        </m:r>
                        <m:r>
                          <a:rPr lang="es-ES_tradnl">
                            <a:latin typeface="Cambria Math" panose="02040503050406030204" pitchFamily="18" charset="0"/>
                          </a:rPr>
                          <m:t>,</m:t>
                        </m:r>
                        <m:r>
                          <m:rPr>
                            <m:sty m:val="p"/>
                          </m:rPr>
                          <a:rPr lang="es-ES_tradnl">
                            <a:latin typeface="Cambria Math" panose="02040503050406030204" pitchFamily="18" charset="0"/>
                          </a:rPr>
                          <m:t>o</m:t>
                        </m:r>
                      </m:sub>
                    </m:sSub>
                    <m:r>
                      <a:rPr lang="es-ES_tradnl">
                        <a:latin typeface="Cambria Math" panose="02040503050406030204" pitchFamily="18" charset="0"/>
                      </a:rPr>
                      <m:t>≤50°</m:t>
                    </m:r>
                    <m:r>
                      <m:rPr>
                        <m:sty m:val="p"/>
                      </m:rPr>
                      <a:rPr lang="es-ES_tradnl">
                        <a:latin typeface="Cambria Math" panose="02040503050406030204" pitchFamily="18" charset="0"/>
                      </a:rPr>
                      <m:t>C</m:t>
                    </m:r>
                  </m:oMath>
                </a14:m>
                <a:r>
                  <a:rPr lang="es-EC" dirty="0"/>
                  <a:t/>
                </a:r>
                <a:br>
                  <a:rPr lang="es-EC" dirty="0"/>
                </a:br>
                <a14:m>
                  <m:oMath xmlns:m="http://schemas.openxmlformats.org/officeDocument/2006/math">
                    <m:r>
                      <m:rPr>
                        <m:sty m:val="p"/>
                      </m:rPr>
                      <a:rPr lang="es-ES_tradnl">
                        <a:latin typeface="Cambria Math" panose="02040503050406030204" pitchFamily="18" charset="0"/>
                      </a:rPr>
                      <m:t>ε</m:t>
                    </m:r>
                    <m:r>
                      <a:rPr lang="es-ES_tradnl">
                        <a:latin typeface="Cambria Math" panose="02040503050406030204" pitchFamily="18" charset="0"/>
                      </a:rPr>
                      <m:t>=0,2</m:t>
                    </m:r>
                  </m:oMath>
                </a14:m>
                <a:r>
                  <a:rPr lang="es-EC" dirty="0"/>
                  <a:t/>
                </a:r>
                <a:br>
                  <a:rPr lang="es-EC" dirty="0"/>
                </a:br>
                <a14:m>
                  <m:oMath xmlns:m="http://schemas.openxmlformats.org/officeDocument/2006/math">
                    <m:sSub>
                      <m:sSubPr>
                        <m:ctrlPr>
                          <a:rPr lang="es-EC" i="1">
                            <a:latin typeface="Cambria Math" panose="02040503050406030204" pitchFamily="18" charset="0"/>
                          </a:rPr>
                        </m:ctrlPr>
                      </m:sSubPr>
                      <m:e>
                        <m:r>
                          <m:rPr>
                            <m:sty m:val="p"/>
                          </m:rPr>
                          <a:rPr lang="es-ES_tradnl">
                            <a:latin typeface="Cambria Math" panose="02040503050406030204" pitchFamily="18" charset="0"/>
                          </a:rPr>
                          <m:t>k</m:t>
                        </m:r>
                      </m:e>
                      <m:sub>
                        <m:r>
                          <m:rPr>
                            <m:sty m:val="p"/>
                          </m:rPr>
                          <a:rPr lang="es-ES_tradnl">
                            <a:latin typeface="Cambria Math" panose="02040503050406030204" pitchFamily="18" charset="0"/>
                          </a:rPr>
                          <m:t>ins</m:t>
                        </m:r>
                      </m:sub>
                    </m:sSub>
                    <m:r>
                      <a:rPr lang="es-ES_tradnl">
                        <a:latin typeface="Cambria Math" panose="02040503050406030204" pitchFamily="18" charset="0"/>
                      </a:rPr>
                      <m:t>=</m:t>
                    </m:r>
                    <m:r>
                      <m:rPr>
                        <m:sty m:val="p"/>
                      </m:rPr>
                      <a:rPr lang="es-ES_tradnl">
                        <a:latin typeface="Cambria Math" panose="02040503050406030204" pitchFamily="18" charset="0"/>
                      </a:rPr>
                      <m:t>Fibra</m:t>
                    </m:r>
                    <m:r>
                      <a:rPr lang="es-ES_tradnl">
                        <a:latin typeface="Cambria Math" panose="02040503050406030204" pitchFamily="18" charset="0"/>
                      </a:rPr>
                      <m:t> </m:t>
                    </m:r>
                    <m:r>
                      <m:rPr>
                        <m:sty m:val="p"/>
                      </m:rPr>
                      <a:rPr lang="es-ES_tradnl">
                        <a:latin typeface="Cambria Math" panose="02040503050406030204" pitchFamily="18" charset="0"/>
                      </a:rPr>
                      <m:t>de</m:t>
                    </m:r>
                    <m:r>
                      <a:rPr lang="es-ES_tradnl">
                        <a:latin typeface="Cambria Math" panose="02040503050406030204" pitchFamily="18" charset="0"/>
                      </a:rPr>
                      <m:t> </m:t>
                    </m:r>
                    <m:r>
                      <m:rPr>
                        <m:sty m:val="p"/>
                      </m:rPr>
                      <a:rPr lang="es-ES_tradnl">
                        <a:latin typeface="Cambria Math" panose="02040503050406030204" pitchFamily="18" charset="0"/>
                      </a:rPr>
                      <m:t>vidrio</m:t>
                    </m:r>
                    <m:r>
                      <a:rPr lang="es-ES_tradnl">
                        <a:latin typeface="Cambria Math" panose="02040503050406030204" pitchFamily="18" charset="0"/>
                      </a:rPr>
                      <m:t>=0,062</m:t>
                    </m:r>
                    <m:f>
                      <m:fPr>
                        <m:ctrlPr>
                          <a:rPr lang="es-EC" i="1">
                            <a:latin typeface="Cambria Math" panose="02040503050406030204" pitchFamily="18" charset="0"/>
                          </a:rPr>
                        </m:ctrlPr>
                      </m:fPr>
                      <m:num>
                        <m:r>
                          <m:rPr>
                            <m:sty m:val="p"/>
                          </m:rPr>
                          <a:rPr lang="es-ES_tradnl">
                            <a:latin typeface="Cambria Math" panose="02040503050406030204" pitchFamily="18" charset="0"/>
                          </a:rPr>
                          <m:t>W</m:t>
                        </m:r>
                      </m:num>
                      <m:den>
                        <m:r>
                          <m:rPr>
                            <m:sty m:val="p"/>
                          </m:rPr>
                          <a:rPr lang="es-ES_tradnl">
                            <a:latin typeface="Cambria Math" panose="02040503050406030204" pitchFamily="18" charset="0"/>
                          </a:rPr>
                          <m:t>mK</m:t>
                        </m:r>
                      </m:den>
                    </m:f>
                  </m:oMath>
                </a14:m>
                <a:endParaRPr lang="es-EC" dirty="0"/>
              </a:p>
              <a:p>
                <a14:m>
                  <m:oMath xmlns:m="http://schemas.openxmlformats.org/officeDocument/2006/math">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a:rPr lang="es-ES_tradnl">
                            <a:latin typeface="Cambria Math" panose="02040503050406030204" pitchFamily="18" charset="0"/>
                          </a:rPr>
                          <m:t>∞,</m:t>
                        </m:r>
                        <m:r>
                          <m:rPr>
                            <m:sty m:val="p"/>
                          </m:rPr>
                          <a:rPr lang="es-ES_tradnl">
                            <a:latin typeface="Cambria Math" panose="02040503050406030204" pitchFamily="18" charset="0"/>
                          </a:rPr>
                          <m:t>o</m:t>
                        </m:r>
                      </m:sub>
                    </m:sSub>
                    <m:r>
                      <a:rPr lang="es-ES_tradnl">
                        <a:latin typeface="Cambria Math" panose="02040503050406030204" pitchFamily="18" charset="0"/>
                      </a:rPr>
                      <m:t>=27°</m:t>
                    </m:r>
                    <m:r>
                      <m:rPr>
                        <m:sty m:val="p"/>
                      </m:rPr>
                      <a:rPr lang="es-ES_tradnl">
                        <a:latin typeface="Cambria Math" panose="02040503050406030204" pitchFamily="18" charset="0"/>
                      </a:rPr>
                      <m:t>C</m:t>
                    </m:r>
                    <m:r>
                      <a:rPr lang="es-ES_tradnl">
                        <a:latin typeface="Cambria Math" panose="02040503050406030204" pitchFamily="18" charset="0"/>
                      </a:rPr>
                      <m:t> →</m:t>
                    </m:r>
                    <m:sSub>
                      <m:sSubPr>
                        <m:ctrlPr>
                          <a:rPr lang="es-EC" i="1">
                            <a:latin typeface="Cambria Math" panose="02040503050406030204" pitchFamily="18" charset="0"/>
                          </a:rPr>
                        </m:ctrlPr>
                      </m:sSubPr>
                      <m:e>
                        <m:r>
                          <m:rPr>
                            <m:sty m:val="p"/>
                          </m:rPr>
                          <a:rPr lang="es-ES_tradnl">
                            <a:latin typeface="Cambria Math" panose="02040503050406030204" pitchFamily="18" charset="0"/>
                          </a:rPr>
                          <m:t>h</m:t>
                        </m:r>
                      </m:e>
                      <m:sub>
                        <m:r>
                          <m:rPr>
                            <m:sty m:val="p"/>
                          </m:rPr>
                          <a:rPr lang="es-ES_tradnl">
                            <a:latin typeface="Cambria Math" panose="02040503050406030204" pitchFamily="18" charset="0"/>
                          </a:rPr>
                          <m:t>o</m:t>
                        </m:r>
                      </m:sub>
                    </m:sSub>
                    <m:r>
                      <a:rPr lang="es-ES_tradnl">
                        <a:latin typeface="Cambria Math" panose="02040503050406030204" pitchFamily="18" charset="0"/>
                      </a:rPr>
                      <m:t>=8</m:t>
                    </m:r>
                    <m:f>
                      <m:fPr>
                        <m:ctrlPr>
                          <a:rPr lang="es-EC" i="1">
                            <a:latin typeface="Cambria Math" panose="02040503050406030204" pitchFamily="18" charset="0"/>
                          </a:rPr>
                        </m:ctrlPr>
                      </m:fPr>
                      <m:num>
                        <m:r>
                          <m:rPr>
                            <m:sty m:val="p"/>
                          </m:rPr>
                          <a:rPr lang="es-ES_tradnl">
                            <a:latin typeface="Cambria Math" panose="02040503050406030204" pitchFamily="18" charset="0"/>
                          </a:rPr>
                          <m:t>W</m:t>
                        </m:r>
                      </m:num>
                      <m:den>
                        <m:sSup>
                          <m:sSupPr>
                            <m:ctrlPr>
                              <a:rPr lang="es-EC" i="1">
                                <a:latin typeface="Cambria Math" panose="02040503050406030204" pitchFamily="18" charset="0"/>
                              </a:rPr>
                            </m:ctrlPr>
                          </m:sSupPr>
                          <m:e>
                            <m:r>
                              <m:rPr>
                                <m:sty m:val="p"/>
                              </m:rPr>
                              <a:rPr lang="es-ES_tradnl">
                                <a:latin typeface="Cambria Math" panose="02040503050406030204" pitchFamily="18" charset="0"/>
                              </a:rPr>
                              <m:t>m</m:t>
                            </m:r>
                          </m:e>
                          <m:sup>
                            <m:r>
                              <a:rPr lang="es-ES_tradnl">
                                <a:latin typeface="Cambria Math" panose="02040503050406030204" pitchFamily="18" charset="0"/>
                              </a:rPr>
                              <m:t>2</m:t>
                            </m:r>
                          </m:sup>
                        </m:sSup>
                        <m:r>
                          <m:rPr>
                            <m:sty m:val="p"/>
                          </m:rPr>
                          <a:rPr lang="es-ES_tradnl">
                            <a:latin typeface="Cambria Math" panose="02040503050406030204" pitchFamily="18" charset="0"/>
                          </a:rPr>
                          <m:t>K</m:t>
                        </m:r>
                      </m:den>
                    </m:f>
                  </m:oMath>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1320166"/>
                <a:ext cx="7514035" cy="4680584"/>
              </a:xfrm>
              <a:blipFill rotWithShape="0">
                <a:blip r:embed="rId2"/>
                <a:stretch>
                  <a:fillRect l="-893"/>
                </a:stretch>
              </a:blipFill>
            </p:spPr>
            <p:txBody>
              <a:bodyPr/>
              <a:lstStyle/>
              <a:p>
                <a:r>
                  <a:rPr lang="es-ES">
                    <a:noFill/>
                  </a:rPr>
                  <a:t> </a:t>
                </a:r>
              </a:p>
            </p:txBody>
          </p:sp>
        </mc:Fallback>
      </mc:AlternateContent>
    </p:spTree>
    <p:extLst>
      <p:ext uri="{BB962C8B-B14F-4D97-AF65-F5344CB8AC3E}">
        <p14:creationId xmlns:p14="http://schemas.microsoft.com/office/powerpoint/2010/main" val="4219303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1268731"/>
                <a:ext cx="7514035" cy="4509134"/>
              </a:xfrm>
            </p:spPr>
            <p:txBody>
              <a:bodyPr>
                <a:normAutofit fontScale="55000" lnSpcReduction="20000"/>
              </a:bodyPr>
              <a:lstStyle/>
              <a:p>
                <a:pPr marL="0" indent="0">
                  <a:buNone/>
                </a:pPr>
                <a14:m>
                  <m:oMathPara xmlns:m="http://schemas.openxmlformats.org/officeDocument/2006/math">
                    <m:oMathParaPr>
                      <m:jc m:val="centerGroup"/>
                    </m:oMathParaPr>
                    <m:oMath xmlns:m="http://schemas.openxmlformats.org/officeDocument/2006/math">
                      <m:sSup>
                        <m:sSupPr>
                          <m:ctrlPr>
                            <a:rPr lang="es-EC" b="1" i="1">
                              <a:latin typeface="Cambria Math" panose="02040503050406030204" pitchFamily="18" charset="0"/>
                            </a:rPr>
                          </m:ctrlPr>
                        </m:sSupPr>
                        <m:e>
                          <m:r>
                            <a:rPr lang="es-ES_tradnl" b="1" i="1">
                              <a:latin typeface="Cambria Math" panose="02040503050406030204" pitchFamily="18" charset="0"/>
                            </a:rPr>
                            <m:t>𝒒</m:t>
                          </m:r>
                        </m:e>
                        <m:sup>
                          <m:r>
                            <a:rPr lang="es-ES_tradnl" b="1" i="1">
                              <a:latin typeface="Cambria Math" panose="02040503050406030204" pitchFamily="18" charset="0"/>
                            </a:rPr>
                            <m:t>′</m:t>
                          </m:r>
                        </m:sup>
                      </m:sSup>
                      <m:r>
                        <a:rPr lang="es-ES_tradnl" b="1" i="1">
                          <a:latin typeface="Cambria Math" panose="02040503050406030204" pitchFamily="18" charset="0"/>
                        </a:rPr>
                        <m:t>=</m:t>
                      </m:r>
                      <m:sSubSup>
                        <m:sSubSupPr>
                          <m:ctrlPr>
                            <a:rPr lang="es-EC" b="1" i="1">
                              <a:latin typeface="Cambria Math" panose="02040503050406030204" pitchFamily="18" charset="0"/>
                            </a:rPr>
                          </m:ctrlPr>
                        </m:sSubSupPr>
                        <m:e>
                          <m:r>
                            <a:rPr lang="es-ES_tradnl" b="1" i="1">
                              <a:latin typeface="Cambria Math" panose="02040503050406030204" pitchFamily="18" charset="0"/>
                            </a:rPr>
                            <m:t>𝒒</m:t>
                          </m:r>
                        </m:e>
                        <m:sub>
                          <m:r>
                            <a:rPr lang="es-ES_tradnl" b="1" i="1">
                              <a:latin typeface="Cambria Math" panose="02040503050406030204" pitchFamily="18" charset="0"/>
                            </a:rPr>
                            <m:t>𝒄𝒐𝒏𝒗</m:t>
                          </m:r>
                          <m:r>
                            <a:rPr lang="es-ES_tradnl" b="1" i="1">
                              <a:latin typeface="Cambria Math" panose="02040503050406030204" pitchFamily="18" charset="0"/>
                            </a:rPr>
                            <m:t>,</m:t>
                          </m:r>
                          <m:r>
                            <a:rPr lang="es-ES_tradnl" b="1" i="1">
                              <a:latin typeface="Cambria Math" panose="02040503050406030204" pitchFamily="18" charset="0"/>
                            </a:rPr>
                            <m:t>𝒐</m:t>
                          </m:r>
                        </m:sub>
                        <m:sup>
                          <m:r>
                            <a:rPr lang="es-ES_tradnl" b="1" i="1">
                              <a:latin typeface="Cambria Math" panose="02040503050406030204" pitchFamily="18" charset="0"/>
                            </a:rPr>
                            <m:t>′ </m:t>
                          </m:r>
                        </m:sup>
                      </m:sSubSup>
                      <m:r>
                        <a:rPr lang="es-ES_tradnl" b="1" i="1">
                          <a:latin typeface="Cambria Math" panose="02040503050406030204" pitchFamily="18" charset="0"/>
                        </a:rPr>
                        <m:t>+</m:t>
                      </m:r>
                      <m:sSubSup>
                        <m:sSubSupPr>
                          <m:ctrlPr>
                            <a:rPr lang="es-EC" b="1" i="1">
                              <a:latin typeface="Cambria Math" panose="02040503050406030204" pitchFamily="18" charset="0"/>
                            </a:rPr>
                          </m:ctrlPr>
                        </m:sSubSupPr>
                        <m:e>
                          <m:r>
                            <a:rPr lang="es-ES_tradnl" b="1" i="1">
                              <a:latin typeface="Cambria Math" panose="02040503050406030204" pitchFamily="18" charset="0"/>
                            </a:rPr>
                            <m:t>𝒒</m:t>
                          </m:r>
                        </m:e>
                        <m:sub>
                          <m:r>
                            <a:rPr lang="es-ES_tradnl" b="1" i="1">
                              <a:latin typeface="Cambria Math" panose="02040503050406030204" pitchFamily="18" charset="0"/>
                            </a:rPr>
                            <m:t>𝒓𝒂𝒅</m:t>
                          </m:r>
                        </m:sub>
                        <m:sup>
                          <m:r>
                            <a:rPr lang="es-ES_tradnl" b="1" i="1">
                              <a:latin typeface="Cambria Math" panose="02040503050406030204" pitchFamily="18" charset="0"/>
                            </a:rPr>
                            <m:t>′</m:t>
                          </m:r>
                        </m:sup>
                      </m:sSubSup>
                    </m:oMath>
                  </m:oMathPara>
                </a14:m>
                <a:endParaRPr lang="es-EC" dirty="0"/>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m:rPr>
                                  <m:sty m:val="p"/>
                                </m:rPr>
                                <a:rPr lang="es-ES_tradnl">
                                  <a:latin typeface="Cambria Math" panose="02040503050406030204" pitchFamily="18" charset="0"/>
                                </a:rPr>
                                <m:t>s</m:t>
                              </m:r>
                              <m:r>
                                <a:rPr lang="es-ES_tradnl">
                                  <a:latin typeface="Cambria Math" panose="02040503050406030204" pitchFamily="18" charset="0"/>
                                </a:rPr>
                                <m:t>,</m:t>
                              </m:r>
                              <m:r>
                                <m:rPr>
                                  <m:sty m:val="p"/>
                                </m:rPr>
                                <a:rPr lang="es-ES_tradnl">
                                  <a:latin typeface="Cambria Math" panose="02040503050406030204" pitchFamily="18" charset="0"/>
                                </a:rPr>
                                <m:t>i</m:t>
                              </m:r>
                            </m:sub>
                          </m:sSub>
                          <m:r>
                            <a:rPr lang="es-ES_tradnl" i="1">
                              <a:latin typeface="Cambria Math" panose="02040503050406030204" pitchFamily="18" charset="0"/>
                            </a:rPr>
                            <m:t>−</m:t>
                          </m:r>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m:rPr>
                                  <m:sty m:val="p"/>
                                </m:rPr>
                                <a:rPr lang="es-ES_tradnl">
                                  <a:latin typeface="Cambria Math" panose="02040503050406030204" pitchFamily="18" charset="0"/>
                                </a:rPr>
                                <m:t>s</m:t>
                              </m:r>
                              <m:r>
                                <a:rPr lang="es-ES_tradnl">
                                  <a:latin typeface="Cambria Math" panose="02040503050406030204" pitchFamily="18" charset="0"/>
                                </a:rPr>
                                <m:t>,</m:t>
                              </m:r>
                              <m:r>
                                <m:rPr>
                                  <m:sty m:val="p"/>
                                </m:rPr>
                                <a:rPr lang="es-ES_tradnl">
                                  <a:latin typeface="Cambria Math" panose="02040503050406030204" pitchFamily="18" charset="0"/>
                                </a:rPr>
                                <m:t>o</m:t>
                              </m:r>
                            </m:sub>
                          </m:sSub>
                        </m:num>
                        <m:den>
                          <m:sSubSup>
                            <m:sSubSupPr>
                              <m:ctrlPr>
                                <a:rPr lang="es-EC" i="1">
                                  <a:latin typeface="Cambria Math" panose="02040503050406030204" pitchFamily="18" charset="0"/>
                                </a:rPr>
                              </m:ctrlPr>
                            </m:sSubSupPr>
                            <m:e>
                              <m:r>
                                <m:rPr>
                                  <m:sty m:val="p"/>
                                </m:rPr>
                                <a:rPr lang="es-ES_tradnl">
                                  <a:latin typeface="Cambria Math" panose="02040503050406030204" pitchFamily="18" charset="0"/>
                                </a:rPr>
                                <m:t>R</m:t>
                              </m:r>
                            </m:e>
                            <m:sub>
                              <m:r>
                                <m:rPr>
                                  <m:sty m:val="p"/>
                                </m:rPr>
                                <a:rPr lang="es-ES_tradnl">
                                  <a:latin typeface="Cambria Math" panose="02040503050406030204" pitchFamily="18" charset="0"/>
                                </a:rPr>
                                <m:t>cond</m:t>
                              </m:r>
                              <m:r>
                                <a:rPr lang="es-ES_tradnl">
                                  <a:latin typeface="Cambria Math" panose="02040503050406030204" pitchFamily="18" charset="0"/>
                                </a:rPr>
                                <m:t>,</m:t>
                              </m:r>
                              <m:r>
                                <m:rPr>
                                  <m:sty m:val="p"/>
                                </m:rPr>
                                <a:rPr lang="es-ES_tradnl">
                                  <a:latin typeface="Cambria Math" panose="02040503050406030204" pitchFamily="18" charset="0"/>
                                </a:rPr>
                                <m:t>st</m:t>
                              </m:r>
                            </m:sub>
                            <m:sup>
                              <m:r>
                                <a:rPr lang="es-ES_tradnl" i="1">
                                  <a:latin typeface="Cambria Math" panose="02040503050406030204" pitchFamily="18" charset="0"/>
                                </a:rPr>
                                <m:t>′</m:t>
                              </m:r>
                            </m:sup>
                          </m:sSubSup>
                          <m:r>
                            <a:rPr lang="es-ES_tradnl">
                              <a:latin typeface="Cambria Math" panose="02040503050406030204" pitchFamily="18" charset="0"/>
                            </a:rPr>
                            <m:t>+</m:t>
                          </m:r>
                          <m:sSubSup>
                            <m:sSubSupPr>
                              <m:ctrlPr>
                                <a:rPr lang="es-EC" i="1">
                                  <a:latin typeface="Cambria Math" panose="02040503050406030204" pitchFamily="18" charset="0"/>
                                </a:rPr>
                              </m:ctrlPr>
                            </m:sSubSupPr>
                            <m:e>
                              <m:r>
                                <m:rPr>
                                  <m:sty m:val="p"/>
                                </m:rPr>
                                <a:rPr lang="es-ES_tradnl">
                                  <a:latin typeface="Cambria Math" panose="02040503050406030204" pitchFamily="18" charset="0"/>
                                </a:rPr>
                                <m:t>R</m:t>
                              </m:r>
                            </m:e>
                            <m:sub>
                              <m:r>
                                <m:rPr>
                                  <m:sty m:val="p"/>
                                </m:rPr>
                                <a:rPr lang="es-ES_tradnl">
                                  <a:latin typeface="Cambria Math" panose="02040503050406030204" pitchFamily="18" charset="0"/>
                                </a:rPr>
                                <m:t>cond</m:t>
                              </m:r>
                              <m:r>
                                <a:rPr lang="es-ES_tradnl">
                                  <a:latin typeface="Cambria Math" panose="02040503050406030204" pitchFamily="18" charset="0"/>
                                </a:rPr>
                                <m:t>,</m:t>
                              </m:r>
                              <m:r>
                                <m:rPr>
                                  <m:sty m:val="p"/>
                                </m:rPr>
                                <a:rPr lang="es-ES_tradnl">
                                  <a:latin typeface="Cambria Math" panose="02040503050406030204" pitchFamily="18" charset="0"/>
                                </a:rPr>
                                <m:t>ins</m:t>
                              </m:r>
                            </m:sub>
                            <m:sup>
                              <m:r>
                                <a:rPr lang="es-ES_tradnl" i="1">
                                  <a:latin typeface="Cambria Math" panose="02040503050406030204" pitchFamily="18" charset="0"/>
                                </a:rPr>
                                <m:t>′</m:t>
                              </m:r>
                            </m:sup>
                          </m:sSubSup>
                        </m:den>
                      </m:f>
                      <m:r>
                        <a:rPr lang="es-ES_tradnl" i="1">
                          <a:latin typeface="Cambria Math" panose="02040503050406030204" pitchFamily="18" charset="0"/>
                        </a:rPr>
                        <m:t>=2</m:t>
                      </m:r>
                      <m:r>
                        <a:rPr lang="es-ES_tradnl" i="1">
                          <a:latin typeface="Cambria Math" panose="02040503050406030204" pitchFamily="18" charset="0"/>
                        </a:rPr>
                        <m:t>𝜋</m:t>
                      </m:r>
                      <m:sSub>
                        <m:sSubPr>
                          <m:ctrlPr>
                            <a:rPr lang="es-EC" i="1">
                              <a:latin typeface="Cambria Math" panose="02040503050406030204" pitchFamily="18" charset="0"/>
                            </a:rPr>
                          </m:ctrlPr>
                        </m:sSubPr>
                        <m:e>
                          <m:r>
                            <a:rPr lang="es-ES_tradnl" i="1">
                              <a:latin typeface="Cambria Math" panose="02040503050406030204" pitchFamily="18" charset="0"/>
                            </a:rPr>
                            <m:t>𝑟</m:t>
                          </m:r>
                        </m:e>
                        <m:sub>
                          <m:r>
                            <a:rPr lang="es-ES_tradnl" i="1">
                              <a:latin typeface="Cambria Math" panose="02040503050406030204" pitchFamily="18" charset="0"/>
                            </a:rPr>
                            <m:t>3</m:t>
                          </m:r>
                        </m:sub>
                      </m:sSub>
                      <m:sSub>
                        <m:sSubPr>
                          <m:ctrlPr>
                            <a:rPr lang="es-EC" i="1">
                              <a:latin typeface="Cambria Math" panose="02040503050406030204" pitchFamily="18" charset="0"/>
                            </a:rPr>
                          </m:ctrlPr>
                        </m:sSubPr>
                        <m:e>
                          <m:r>
                            <a:rPr lang="es-ES_tradnl" i="1">
                              <a:latin typeface="Cambria Math" panose="02040503050406030204" pitchFamily="18" charset="0"/>
                            </a:rPr>
                            <m:t>h</m:t>
                          </m:r>
                        </m:e>
                        <m:sub>
                          <m:r>
                            <a:rPr lang="es-ES_tradnl" i="1">
                              <a:latin typeface="Cambria Math" panose="02040503050406030204" pitchFamily="18" charset="0"/>
                            </a:rPr>
                            <m:t>𝑜</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S_tradnl" i="1">
                                  <a:latin typeface="Cambria Math" panose="02040503050406030204" pitchFamily="18" charset="0"/>
                                </a:rPr>
                                <m:t>𝑇</m:t>
                              </m:r>
                            </m:e>
                            <m:sub>
                              <m:r>
                                <a:rPr lang="es-ES_tradnl" i="1">
                                  <a:latin typeface="Cambria Math" panose="02040503050406030204" pitchFamily="18" charset="0"/>
                                </a:rPr>
                                <m:t>𝑠</m:t>
                              </m:r>
                              <m:r>
                                <a:rPr lang="es-ES_tradnl" i="1">
                                  <a:latin typeface="Cambria Math" panose="02040503050406030204" pitchFamily="18" charset="0"/>
                                </a:rPr>
                                <m:t>,</m:t>
                              </m:r>
                              <m:r>
                                <a:rPr lang="es-ES_tradnl" i="1">
                                  <a:latin typeface="Cambria Math" panose="02040503050406030204" pitchFamily="18" charset="0"/>
                                </a:rPr>
                                <m:t>𝑜</m:t>
                              </m:r>
                            </m:sub>
                          </m:sSub>
                          <m:r>
                            <a:rPr lang="es-ES_tradnl" i="1">
                              <a:latin typeface="Cambria Math" panose="02040503050406030204" pitchFamily="18" charset="0"/>
                            </a:rPr>
                            <m:t>−</m:t>
                          </m:r>
                          <m:sSub>
                            <m:sSubPr>
                              <m:ctrlPr>
                                <a:rPr lang="es-EC" i="1">
                                  <a:latin typeface="Cambria Math" panose="02040503050406030204" pitchFamily="18" charset="0"/>
                                </a:rPr>
                              </m:ctrlPr>
                            </m:sSubPr>
                            <m:e>
                              <m:r>
                                <a:rPr lang="es-ES_tradnl" i="1">
                                  <a:latin typeface="Cambria Math" panose="02040503050406030204" pitchFamily="18" charset="0"/>
                                </a:rPr>
                                <m:t>𝑇</m:t>
                              </m:r>
                            </m:e>
                            <m:sub>
                              <m:r>
                                <a:rPr lang="es-ES_tradnl" i="1">
                                  <a:latin typeface="Cambria Math" panose="02040503050406030204" pitchFamily="18" charset="0"/>
                                </a:rPr>
                                <m:t>∞,</m:t>
                              </m:r>
                              <m:r>
                                <a:rPr lang="es-ES_tradnl" i="1">
                                  <a:latin typeface="Cambria Math" panose="02040503050406030204" pitchFamily="18" charset="0"/>
                                </a:rPr>
                                <m:t>𝑜</m:t>
                              </m:r>
                            </m:sub>
                          </m:sSub>
                        </m:e>
                      </m:d>
                      <m:r>
                        <a:rPr lang="es-ES_tradnl" i="1">
                          <a:latin typeface="Cambria Math" panose="02040503050406030204" pitchFamily="18" charset="0"/>
                        </a:rPr>
                        <m:t>+2</m:t>
                      </m:r>
                      <m:r>
                        <a:rPr lang="es-ES_tradnl" i="1">
                          <a:latin typeface="Cambria Math" panose="02040503050406030204" pitchFamily="18" charset="0"/>
                        </a:rPr>
                        <m:t>𝜋</m:t>
                      </m:r>
                      <m:sSub>
                        <m:sSubPr>
                          <m:ctrlPr>
                            <a:rPr lang="es-EC" i="1">
                              <a:latin typeface="Cambria Math" panose="02040503050406030204" pitchFamily="18" charset="0"/>
                            </a:rPr>
                          </m:ctrlPr>
                        </m:sSubPr>
                        <m:e>
                          <m:r>
                            <a:rPr lang="es-ES_tradnl" i="1">
                              <a:latin typeface="Cambria Math" panose="02040503050406030204" pitchFamily="18" charset="0"/>
                            </a:rPr>
                            <m:t>𝑟</m:t>
                          </m:r>
                        </m:e>
                        <m:sub>
                          <m:r>
                            <a:rPr lang="es-ES_tradnl" i="1">
                              <a:latin typeface="Cambria Math" panose="02040503050406030204" pitchFamily="18" charset="0"/>
                            </a:rPr>
                            <m:t>3</m:t>
                          </m:r>
                        </m:sub>
                      </m:sSub>
                      <m:r>
                        <a:rPr lang="es-ES_tradnl" i="1">
                          <a:latin typeface="Cambria Math" panose="02040503050406030204" pitchFamily="18" charset="0"/>
                        </a:rPr>
                        <m:t>𝜀𝜎</m:t>
                      </m:r>
                      <m:d>
                        <m:dPr>
                          <m:ctrlPr>
                            <a:rPr lang="es-EC" i="1">
                              <a:latin typeface="Cambria Math" panose="02040503050406030204" pitchFamily="18" charset="0"/>
                            </a:rPr>
                          </m:ctrlPr>
                        </m:dPr>
                        <m:e>
                          <m:sSubSup>
                            <m:sSubSupPr>
                              <m:ctrlPr>
                                <a:rPr lang="es-EC" i="1">
                                  <a:latin typeface="Cambria Math" panose="02040503050406030204" pitchFamily="18" charset="0"/>
                                </a:rPr>
                              </m:ctrlPr>
                            </m:sSubSupPr>
                            <m:e>
                              <m:r>
                                <a:rPr lang="es-ES_tradnl" i="1">
                                  <a:latin typeface="Cambria Math" panose="02040503050406030204" pitchFamily="18" charset="0"/>
                                </a:rPr>
                                <m:t>𝑇</m:t>
                              </m:r>
                            </m:e>
                            <m:sub>
                              <m:r>
                                <a:rPr lang="es-ES_tradnl" i="1">
                                  <a:latin typeface="Cambria Math" panose="02040503050406030204" pitchFamily="18" charset="0"/>
                                </a:rPr>
                                <m:t>𝑠</m:t>
                              </m:r>
                              <m:r>
                                <a:rPr lang="es-ES_tradnl" i="1">
                                  <a:latin typeface="Cambria Math" panose="02040503050406030204" pitchFamily="18" charset="0"/>
                                </a:rPr>
                                <m:t>,</m:t>
                              </m:r>
                              <m:r>
                                <a:rPr lang="es-ES_tradnl" i="1">
                                  <a:latin typeface="Cambria Math" panose="02040503050406030204" pitchFamily="18" charset="0"/>
                                </a:rPr>
                                <m:t>𝑜</m:t>
                              </m:r>
                            </m:sub>
                            <m:sup>
                              <m:r>
                                <a:rPr lang="es-ES_tradnl" i="1">
                                  <a:latin typeface="Cambria Math" panose="02040503050406030204" pitchFamily="18" charset="0"/>
                                </a:rPr>
                                <m:t>4</m:t>
                              </m:r>
                            </m:sup>
                          </m:sSubSup>
                          <m:r>
                            <a:rPr lang="es-ES_tradnl" i="1">
                              <a:latin typeface="Cambria Math" panose="02040503050406030204" pitchFamily="18" charset="0"/>
                            </a:rPr>
                            <m:t>−</m:t>
                          </m:r>
                          <m:sSubSup>
                            <m:sSubSupPr>
                              <m:ctrlPr>
                                <a:rPr lang="es-EC" i="1">
                                  <a:latin typeface="Cambria Math" panose="02040503050406030204" pitchFamily="18" charset="0"/>
                                </a:rPr>
                              </m:ctrlPr>
                            </m:sSubSupPr>
                            <m:e>
                              <m:r>
                                <a:rPr lang="es-ES_tradnl" i="1">
                                  <a:latin typeface="Cambria Math" panose="02040503050406030204" pitchFamily="18" charset="0"/>
                                </a:rPr>
                                <m:t>𝑇</m:t>
                              </m:r>
                            </m:e>
                            <m:sub>
                              <m:r>
                                <a:rPr lang="es-ES_tradnl" i="1">
                                  <a:latin typeface="Cambria Math" panose="02040503050406030204" pitchFamily="18" charset="0"/>
                                </a:rPr>
                                <m:t>𝑠𝑢𝑟</m:t>
                              </m:r>
                            </m:sub>
                            <m:sup>
                              <m:r>
                                <a:rPr lang="es-ES_tradnl" i="1">
                                  <a:latin typeface="Cambria Math" panose="02040503050406030204" pitchFamily="18" charset="0"/>
                                </a:rPr>
                                <m:t>4</m:t>
                              </m:r>
                            </m:sup>
                          </m:sSubSup>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S_tradnl">
                              <a:latin typeface="Cambria Math" panose="02040503050406030204" pitchFamily="18" charset="0"/>
                            </a:rPr>
                            <m:t>2</m:t>
                          </m:r>
                          <m:r>
                            <m:rPr>
                              <m:sty m:val="p"/>
                            </m:rPr>
                            <a:rPr lang="es-ES_tradnl">
                              <a:latin typeface="Cambria Math" panose="02040503050406030204" pitchFamily="18" charset="0"/>
                            </a:rPr>
                            <m:t>π</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m:rPr>
                                      <m:sty m:val="p"/>
                                    </m:rPr>
                                    <a:rPr lang="es-ES_tradnl">
                                      <a:latin typeface="Cambria Math" panose="02040503050406030204" pitchFamily="18" charset="0"/>
                                    </a:rPr>
                                    <m:t>s</m:t>
                                  </m:r>
                                  <m:r>
                                    <a:rPr lang="es-ES_tradnl">
                                      <a:latin typeface="Cambria Math" panose="02040503050406030204" pitchFamily="18" charset="0"/>
                                    </a:rPr>
                                    <m:t>,</m:t>
                                  </m:r>
                                  <m:r>
                                    <m:rPr>
                                      <m:sty m:val="p"/>
                                    </m:rPr>
                                    <a:rPr lang="es-ES_tradnl">
                                      <a:latin typeface="Cambria Math" panose="02040503050406030204" pitchFamily="18" charset="0"/>
                                    </a:rPr>
                                    <m:t>i</m:t>
                                  </m:r>
                                </m:sub>
                              </m:sSub>
                              <m:r>
                                <a:rPr lang="es-ES_tradnl" i="1">
                                  <a:latin typeface="Cambria Math" panose="02040503050406030204" pitchFamily="18" charset="0"/>
                                </a:rPr>
                                <m:t>−</m:t>
                              </m:r>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m:rPr>
                                      <m:sty m:val="p"/>
                                    </m:rPr>
                                    <a:rPr lang="es-ES_tradnl">
                                      <a:latin typeface="Cambria Math" panose="02040503050406030204" pitchFamily="18" charset="0"/>
                                    </a:rPr>
                                    <m:t>s</m:t>
                                  </m:r>
                                  <m:r>
                                    <a:rPr lang="es-ES_tradnl">
                                      <a:latin typeface="Cambria Math" panose="02040503050406030204" pitchFamily="18" charset="0"/>
                                    </a:rPr>
                                    <m:t>,</m:t>
                                  </m:r>
                                  <m:r>
                                    <m:rPr>
                                      <m:sty m:val="p"/>
                                    </m:rPr>
                                    <a:rPr lang="es-ES_tradnl">
                                      <a:latin typeface="Cambria Math" panose="02040503050406030204" pitchFamily="18" charset="0"/>
                                    </a:rPr>
                                    <m:t>o</m:t>
                                  </m:r>
                                </m:sub>
                              </m:sSub>
                            </m:e>
                          </m:d>
                        </m:num>
                        <m:den>
                          <m:f>
                            <m:fPr>
                              <m:ctrlPr>
                                <a:rPr lang="es-EC" i="1">
                                  <a:latin typeface="Cambria Math" panose="02040503050406030204" pitchFamily="18" charset="0"/>
                                </a:rPr>
                              </m:ctrlPr>
                            </m:fPr>
                            <m:num>
                              <m:func>
                                <m:funcPr>
                                  <m:ctrlPr>
                                    <a:rPr lang="es-EC" i="1">
                                      <a:latin typeface="Cambria Math" panose="02040503050406030204" pitchFamily="18" charset="0"/>
                                    </a:rPr>
                                  </m:ctrlPr>
                                </m:funcPr>
                                <m:fName>
                                  <m:r>
                                    <m:rPr>
                                      <m:sty m:val="p"/>
                                    </m:rPr>
                                    <a:rPr lang="es-ES_tradnl">
                                      <a:latin typeface="Cambria Math" panose="02040503050406030204" pitchFamily="18" charset="0"/>
                                    </a:rPr>
                                    <m:t>ln</m:t>
                                  </m:r>
                                </m:fName>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2</m:t>
                                          </m:r>
                                        </m:sub>
                                      </m:sSub>
                                    </m:num>
                                    <m:den>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1</m:t>
                                          </m:r>
                                        </m:sub>
                                      </m:sSub>
                                    </m:den>
                                  </m:f>
                                </m:e>
                              </m:func>
                            </m:num>
                            <m:den>
                              <m:sSub>
                                <m:sSubPr>
                                  <m:ctrlPr>
                                    <a:rPr lang="es-EC" i="1">
                                      <a:latin typeface="Cambria Math" panose="02040503050406030204" pitchFamily="18" charset="0"/>
                                    </a:rPr>
                                  </m:ctrlPr>
                                </m:sSubPr>
                                <m:e>
                                  <m:r>
                                    <m:rPr>
                                      <m:sty m:val="p"/>
                                    </m:rPr>
                                    <a:rPr lang="es-ES_tradnl">
                                      <a:latin typeface="Cambria Math" panose="02040503050406030204" pitchFamily="18" charset="0"/>
                                    </a:rPr>
                                    <m:t>k</m:t>
                                  </m:r>
                                </m:e>
                                <m:sub>
                                  <m:r>
                                    <m:rPr>
                                      <m:sty m:val="p"/>
                                    </m:rPr>
                                    <a:rPr lang="es-ES_tradnl">
                                      <a:latin typeface="Cambria Math" panose="02040503050406030204" pitchFamily="18" charset="0"/>
                                    </a:rPr>
                                    <m:t>st</m:t>
                                  </m:r>
                                </m:sub>
                              </m:sSub>
                            </m:den>
                          </m:f>
                          <m:r>
                            <a:rPr lang="es-ES_tradnl">
                              <a:latin typeface="Cambria Math" panose="02040503050406030204" pitchFamily="18" charset="0"/>
                            </a:rPr>
                            <m:t>+</m:t>
                          </m:r>
                          <m:f>
                            <m:fPr>
                              <m:ctrlPr>
                                <a:rPr lang="es-EC" i="1">
                                  <a:latin typeface="Cambria Math" panose="02040503050406030204" pitchFamily="18" charset="0"/>
                                </a:rPr>
                              </m:ctrlPr>
                            </m:fPr>
                            <m:num>
                              <m:func>
                                <m:funcPr>
                                  <m:ctrlPr>
                                    <a:rPr lang="es-EC" i="1">
                                      <a:latin typeface="Cambria Math" panose="02040503050406030204" pitchFamily="18" charset="0"/>
                                    </a:rPr>
                                  </m:ctrlPr>
                                </m:funcPr>
                                <m:fName>
                                  <m:r>
                                    <m:rPr>
                                      <m:sty m:val="p"/>
                                    </m:rPr>
                                    <a:rPr lang="es-ES_tradnl">
                                      <a:latin typeface="Cambria Math" panose="02040503050406030204" pitchFamily="18" charset="0"/>
                                    </a:rPr>
                                    <m:t>ln</m:t>
                                  </m:r>
                                </m:fName>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3</m:t>
                                          </m:r>
                                        </m:sub>
                                      </m:sSub>
                                    </m:num>
                                    <m:den>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2</m:t>
                                          </m:r>
                                        </m:sub>
                                      </m:sSub>
                                    </m:den>
                                  </m:f>
                                </m:e>
                              </m:func>
                            </m:num>
                            <m:den>
                              <m:sSub>
                                <m:sSubPr>
                                  <m:ctrlPr>
                                    <a:rPr lang="es-EC" i="1">
                                      <a:latin typeface="Cambria Math" panose="02040503050406030204" pitchFamily="18" charset="0"/>
                                    </a:rPr>
                                  </m:ctrlPr>
                                </m:sSubPr>
                                <m:e>
                                  <m:r>
                                    <m:rPr>
                                      <m:sty m:val="p"/>
                                    </m:rPr>
                                    <a:rPr lang="es-ES_tradnl">
                                      <a:latin typeface="Cambria Math" panose="02040503050406030204" pitchFamily="18" charset="0"/>
                                    </a:rPr>
                                    <m:t>k</m:t>
                                  </m:r>
                                </m:e>
                                <m:sub>
                                  <m:r>
                                    <m:rPr>
                                      <m:sty m:val="p"/>
                                    </m:rPr>
                                    <a:rPr lang="es-ES_tradnl">
                                      <a:latin typeface="Cambria Math" panose="02040503050406030204" pitchFamily="18" charset="0"/>
                                    </a:rPr>
                                    <m:t>ins</m:t>
                                  </m:r>
                                </m:sub>
                              </m:sSub>
                            </m:den>
                          </m:f>
                        </m:den>
                      </m:f>
                      <m:r>
                        <a:rPr lang="es-ES_tradnl">
                          <a:latin typeface="Cambria Math" panose="02040503050406030204" pitchFamily="18" charset="0"/>
                        </a:rPr>
                        <m:t>=2</m:t>
                      </m:r>
                      <m:r>
                        <m:rPr>
                          <m:sty m:val="p"/>
                        </m:rPr>
                        <a:rPr lang="es-ES_tradnl">
                          <a:latin typeface="Cambria Math" panose="02040503050406030204" pitchFamily="18" charset="0"/>
                        </a:rPr>
                        <m:t>π</m:t>
                      </m:r>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3</m:t>
                          </m:r>
                        </m:sub>
                      </m:sSub>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m:rPr>
                                  <m:sty m:val="p"/>
                                </m:rPr>
                                <a:rPr lang="es-ES_tradnl">
                                  <a:latin typeface="Cambria Math" panose="02040503050406030204" pitchFamily="18" charset="0"/>
                                </a:rPr>
                                <m:t>h</m:t>
                              </m:r>
                            </m:e>
                            <m:sub>
                              <m:r>
                                <m:rPr>
                                  <m:sty m:val="p"/>
                                </m:rPr>
                                <a:rPr lang="es-ES_tradnl">
                                  <a:latin typeface="Cambria Math" panose="02040503050406030204" pitchFamily="18" charset="0"/>
                                </a:rPr>
                                <m:t>o</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m:rPr>
                                      <m:sty m:val="p"/>
                                    </m:rPr>
                                    <a:rPr lang="es-ES_tradnl">
                                      <a:latin typeface="Cambria Math" panose="02040503050406030204" pitchFamily="18" charset="0"/>
                                    </a:rPr>
                                    <m:t>s</m:t>
                                  </m:r>
                                  <m:r>
                                    <a:rPr lang="es-ES_tradnl">
                                      <a:latin typeface="Cambria Math" panose="02040503050406030204" pitchFamily="18" charset="0"/>
                                    </a:rPr>
                                    <m:t>,0</m:t>
                                  </m:r>
                                </m:sub>
                              </m:sSub>
                              <m:r>
                                <a:rPr lang="es-ES_tradnl" i="1">
                                  <a:latin typeface="Cambria Math" panose="02040503050406030204" pitchFamily="18" charset="0"/>
                                </a:rPr>
                                <m:t>−</m:t>
                              </m:r>
                              <m:sSub>
                                <m:sSubPr>
                                  <m:ctrlPr>
                                    <a:rPr lang="es-EC" i="1">
                                      <a:latin typeface="Cambria Math" panose="02040503050406030204" pitchFamily="18" charset="0"/>
                                    </a:rPr>
                                  </m:ctrlPr>
                                </m:sSubPr>
                                <m:e>
                                  <m:r>
                                    <m:rPr>
                                      <m:sty m:val="p"/>
                                    </m:rPr>
                                    <a:rPr lang="es-ES_tradnl">
                                      <a:latin typeface="Cambria Math" panose="02040503050406030204" pitchFamily="18" charset="0"/>
                                    </a:rPr>
                                    <m:t>T</m:t>
                                  </m:r>
                                </m:e>
                                <m:sub>
                                  <m:r>
                                    <a:rPr lang="es-ES_tradnl">
                                      <a:latin typeface="Cambria Math" panose="02040503050406030204" pitchFamily="18" charset="0"/>
                                    </a:rPr>
                                    <m:t>∞,</m:t>
                                  </m:r>
                                  <m:r>
                                    <m:rPr>
                                      <m:sty m:val="p"/>
                                    </m:rPr>
                                    <a:rPr lang="es-ES_tradnl">
                                      <a:latin typeface="Cambria Math" panose="02040503050406030204" pitchFamily="18" charset="0"/>
                                    </a:rPr>
                                    <m:t>o</m:t>
                                  </m:r>
                                </m:sub>
                              </m:sSub>
                            </m:e>
                          </m:d>
                          <m:r>
                            <a:rPr lang="es-ES_tradnl">
                              <a:latin typeface="Cambria Math" panose="02040503050406030204" pitchFamily="18" charset="0"/>
                            </a:rPr>
                            <m:t>+</m:t>
                          </m:r>
                          <m:r>
                            <m:rPr>
                              <m:sty m:val="p"/>
                            </m:rPr>
                            <a:rPr lang="es-ES_tradnl">
                              <a:latin typeface="Cambria Math" panose="02040503050406030204" pitchFamily="18" charset="0"/>
                            </a:rPr>
                            <m:t>εσ</m:t>
                          </m:r>
                          <m:d>
                            <m:dPr>
                              <m:ctrlPr>
                                <a:rPr lang="es-EC" i="1">
                                  <a:latin typeface="Cambria Math" panose="02040503050406030204" pitchFamily="18" charset="0"/>
                                </a:rPr>
                              </m:ctrlPr>
                            </m:dPr>
                            <m:e>
                              <m:sSubSup>
                                <m:sSubSupPr>
                                  <m:ctrlPr>
                                    <a:rPr lang="es-EC" i="1">
                                      <a:latin typeface="Cambria Math" panose="02040503050406030204" pitchFamily="18" charset="0"/>
                                    </a:rPr>
                                  </m:ctrlPr>
                                </m:sSubSupPr>
                                <m:e>
                                  <m:r>
                                    <m:rPr>
                                      <m:sty m:val="p"/>
                                    </m:rPr>
                                    <a:rPr lang="es-ES_tradnl">
                                      <a:latin typeface="Cambria Math" panose="02040503050406030204" pitchFamily="18" charset="0"/>
                                    </a:rPr>
                                    <m:t>T</m:t>
                                  </m:r>
                                </m:e>
                                <m:sub>
                                  <m:r>
                                    <m:rPr>
                                      <m:sty m:val="p"/>
                                    </m:rPr>
                                    <a:rPr lang="es-ES_tradnl">
                                      <a:latin typeface="Cambria Math" panose="02040503050406030204" pitchFamily="18" charset="0"/>
                                    </a:rPr>
                                    <m:t>s</m:t>
                                  </m:r>
                                  <m:r>
                                    <a:rPr lang="es-ES_tradnl">
                                      <a:latin typeface="Cambria Math" panose="02040503050406030204" pitchFamily="18" charset="0"/>
                                    </a:rPr>
                                    <m:t>,</m:t>
                                  </m:r>
                                  <m:r>
                                    <m:rPr>
                                      <m:sty m:val="p"/>
                                    </m:rPr>
                                    <a:rPr lang="es-ES_tradnl">
                                      <a:latin typeface="Cambria Math" panose="02040503050406030204" pitchFamily="18" charset="0"/>
                                    </a:rPr>
                                    <m:t>o</m:t>
                                  </m:r>
                                </m:sub>
                                <m:sup>
                                  <m:r>
                                    <a:rPr lang="es-ES_tradnl">
                                      <a:latin typeface="Cambria Math" panose="02040503050406030204" pitchFamily="18" charset="0"/>
                                    </a:rPr>
                                    <m:t>4</m:t>
                                  </m:r>
                                </m:sup>
                              </m:sSubSup>
                              <m:r>
                                <a:rPr lang="es-ES_tradnl" i="1">
                                  <a:latin typeface="Cambria Math" panose="02040503050406030204" pitchFamily="18" charset="0"/>
                                </a:rPr>
                                <m:t>−</m:t>
                              </m:r>
                              <m:sSubSup>
                                <m:sSubSupPr>
                                  <m:ctrlPr>
                                    <a:rPr lang="es-EC" i="1">
                                      <a:latin typeface="Cambria Math" panose="02040503050406030204" pitchFamily="18" charset="0"/>
                                    </a:rPr>
                                  </m:ctrlPr>
                                </m:sSubSupPr>
                                <m:e>
                                  <m:r>
                                    <m:rPr>
                                      <m:sty m:val="p"/>
                                    </m:rPr>
                                    <a:rPr lang="es-ES_tradnl">
                                      <a:latin typeface="Cambria Math" panose="02040503050406030204" pitchFamily="18" charset="0"/>
                                    </a:rPr>
                                    <m:t>T</m:t>
                                  </m:r>
                                </m:e>
                                <m:sub>
                                  <m:r>
                                    <m:rPr>
                                      <m:sty m:val="p"/>
                                    </m:rPr>
                                    <a:rPr lang="es-ES_tradnl">
                                      <a:latin typeface="Cambria Math" panose="02040503050406030204" pitchFamily="18" charset="0"/>
                                    </a:rPr>
                                    <m:t>sur</m:t>
                                  </m:r>
                                </m:sub>
                                <m:sup>
                                  <m:r>
                                    <a:rPr lang="es-ES_tradnl">
                                      <a:latin typeface="Cambria Math" panose="02040503050406030204" pitchFamily="18" charset="0"/>
                                    </a:rPr>
                                    <m:t>4</m:t>
                                  </m:r>
                                </m:sup>
                              </m:sSubSup>
                            </m:e>
                          </m:d>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d>
                            <m:dPr>
                              <m:ctrlPr>
                                <a:rPr lang="es-EC" i="1">
                                  <a:latin typeface="Cambria Math" panose="02040503050406030204" pitchFamily="18" charset="0"/>
                                </a:rPr>
                              </m:ctrlPr>
                            </m:dPr>
                            <m:e>
                              <m:r>
                                <a:rPr lang="es-ES_tradnl">
                                  <a:latin typeface="Cambria Math" panose="02040503050406030204" pitchFamily="18" charset="0"/>
                                </a:rPr>
                                <m:t>433</m:t>
                              </m:r>
                              <m:r>
                                <a:rPr lang="es-ES_tradnl" i="1">
                                  <a:latin typeface="Cambria Math" panose="02040503050406030204" pitchFamily="18" charset="0"/>
                                </a:rPr>
                                <m:t>−</m:t>
                              </m:r>
                              <m:r>
                                <a:rPr lang="es-ES_tradnl">
                                  <a:latin typeface="Cambria Math" panose="02040503050406030204" pitchFamily="18" charset="0"/>
                                </a:rPr>
                                <m:t>323</m:t>
                              </m:r>
                            </m:e>
                          </m:d>
                        </m:num>
                        <m:den>
                          <m:f>
                            <m:fPr>
                              <m:ctrlPr>
                                <a:rPr lang="es-EC" i="1">
                                  <a:latin typeface="Cambria Math" panose="02040503050406030204" pitchFamily="18" charset="0"/>
                                </a:rPr>
                              </m:ctrlPr>
                            </m:fPr>
                            <m:num>
                              <m:func>
                                <m:funcPr>
                                  <m:ctrlPr>
                                    <a:rPr lang="es-EC" i="1">
                                      <a:latin typeface="Cambria Math" panose="02040503050406030204" pitchFamily="18" charset="0"/>
                                    </a:rPr>
                                  </m:ctrlPr>
                                </m:funcPr>
                                <m:fName>
                                  <m:r>
                                    <m:rPr>
                                      <m:sty m:val="p"/>
                                    </m:rPr>
                                    <a:rPr lang="es-ES_tradnl">
                                      <a:latin typeface="Cambria Math" panose="02040503050406030204" pitchFamily="18" charset="0"/>
                                    </a:rPr>
                                    <m:t>ln</m:t>
                                  </m:r>
                                </m:fName>
                                <m:e>
                                  <m:f>
                                    <m:fPr>
                                      <m:ctrlPr>
                                        <a:rPr lang="es-EC" i="1">
                                          <a:latin typeface="Cambria Math" panose="02040503050406030204" pitchFamily="18" charset="0"/>
                                        </a:rPr>
                                      </m:ctrlPr>
                                    </m:fPr>
                                    <m:num>
                                      <m:r>
                                        <a:rPr lang="es-ES_tradnl">
                                          <a:latin typeface="Cambria Math" panose="02040503050406030204" pitchFamily="18" charset="0"/>
                                        </a:rPr>
                                        <m:t>1,072</m:t>
                                      </m:r>
                                    </m:num>
                                    <m:den>
                                      <m:r>
                                        <a:rPr lang="es-ES_tradnl">
                                          <a:latin typeface="Cambria Math" panose="02040503050406030204" pitchFamily="18" charset="0"/>
                                        </a:rPr>
                                        <m:t>1,068</m:t>
                                      </m:r>
                                    </m:den>
                                  </m:f>
                                </m:e>
                              </m:func>
                            </m:num>
                            <m:den>
                              <m:r>
                                <a:rPr lang="es-ES_tradnl">
                                  <a:latin typeface="Cambria Math" panose="02040503050406030204" pitchFamily="18" charset="0"/>
                                </a:rPr>
                                <m:t>35</m:t>
                              </m:r>
                            </m:den>
                          </m:f>
                          <m:r>
                            <a:rPr lang="es-ES_tradnl">
                              <a:latin typeface="Cambria Math" panose="02040503050406030204" pitchFamily="18" charset="0"/>
                            </a:rPr>
                            <m:t>+</m:t>
                          </m:r>
                          <m:f>
                            <m:fPr>
                              <m:ctrlPr>
                                <a:rPr lang="es-EC" i="1">
                                  <a:latin typeface="Cambria Math" panose="02040503050406030204" pitchFamily="18" charset="0"/>
                                </a:rPr>
                              </m:ctrlPr>
                            </m:fPr>
                            <m:num>
                              <m:func>
                                <m:funcPr>
                                  <m:ctrlPr>
                                    <a:rPr lang="es-EC" i="1">
                                      <a:latin typeface="Cambria Math" panose="02040503050406030204" pitchFamily="18" charset="0"/>
                                    </a:rPr>
                                  </m:ctrlPr>
                                </m:funcPr>
                                <m:fName>
                                  <m:r>
                                    <m:rPr>
                                      <m:sty m:val="p"/>
                                    </m:rPr>
                                    <a:rPr lang="es-ES_tradnl">
                                      <a:latin typeface="Cambria Math" panose="02040503050406030204" pitchFamily="18" charset="0"/>
                                    </a:rPr>
                                    <m:t>ln</m:t>
                                  </m:r>
                                </m:fName>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3</m:t>
                                          </m:r>
                                        </m:sub>
                                      </m:sSub>
                                    </m:num>
                                    <m:den>
                                      <m:r>
                                        <a:rPr lang="es-ES_tradnl">
                                          <a:latin typeface="Cambria Math" panose="02040503050406030204" pitchFamily="18" charset="0"/>
                                        </a:rPr>
                                        <m:t>1,072</m:t>
                                      </m:r>
                                    </m:den>
                                  </m:f>
                                </m:e>
                              </m:func>
                            </m:num>
                            <m:den>
                              <m:r>
                                <a:rPr lang="es-ES_tradnl">
                                  <a:latin typeface="Cambria Math" panose="02040503050406030204" pitchFamily="18" charset="0"/>
                                </a:rPr>
                                <m:t>0,062</m:t>
                              </m:r>
                            </m:den>
                          </m:f>
                        </m:den>
                      </m:f>
                      <m:r>
                        <a:rPr lang="es-ES_tradnl">
                          <a:latin typeface="Cambria Math" panose="02040503050406030204" pitchFamily="18" charset="0"/>
                        </a:rPr>
                        <m:t>=</m:t>
                      </m:r>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3</m:t>
                          </m:r>
                        </m:sub>
                      </m:sSub>
                      <m:d>
                        <m:dPr>
                          <m:begChr m:val="["/>
                          <m:endChr m:val="]"/>
                          <m:ctrlPr>
                            <a:rPr lang="es-EC" i="1">
                              <a:latin typeface="Cambria Math" panose="02040503050406030204" pitchFamily="18" charset="0"/>
                            </a:rPr>
                          </m:ctrlPr>
                        </m:dPr>
                        <m:e>
                          <m:r>
                            <a:rPr lang="es-ES_tradnl">
                              <a:latin typeface="Cambria Math" panose="02040503050406030204" pitchFamily="18" charset="0"/>
                            </a:rPr>
                            <m:t>6</m:t>
                          </m:r>
                          <m:d>
                            <m:dPr>
                              <m:ctrlPr>
                                <a:rPr lang="es-EC" i="1">
                                  <a:latin typeface="Cambria Math" panose="02040503050406030204" pitchFamily="18" charset="0"/>
                                </a:rPr>
                              </m:ctrlPr>
                            </m:dPr>
                            <m:e>
                              <m:r>
                                <a:rPr lang="es-ES_tradnl">
                                  <a:latin typeface="Cambria Math" panose="02040503050406030204" pitchFamily="18" charset="0"/>
                                </a:rPr>
                                <m:t>323</m:t>
                              </m:r>
                              <m:r>
                                <a:rPr lang="es-ES_tradnl" i="1">
                                  <a:latin typeface="Cambria Math" panose="02040503050406030204" pitchFamily="18" charset="0"/>
                                </a:rPr>
                                <m:t>−</m:t>
                              </m:r>
                              <m:r>
                                <a:rPr lang="es-ES_tradnl">
                                  <a:latin typeface="Cambria Math" panose="02040503050406030204" pitchFamily="18" charset="0"/>
                                </a:rPr>
                                <m:t>300</m:t>
                              </m:r>
                            </m:e>
                          </m:d>
                          <m:r>
                            <a:rPr lang="es-ES_tradnl">
                              <a:latin typeface="Cambria Math" panose="02040503050406030204" pitchFamily="18" charset="0"/>
                            </a:rPr>
                            <m:t>+0,2</m:t>
                          </m:r>
                          <m:r>
                            <a:rPr lang="es-ES_tradnl" i="1">
                              <a:latin typeface="Cambria Math" panose="02040503050406030204" pitchFamily="18" charset="0"/>
                            </a:rPr>
                            <m:t>∗</m:t>
                          </m:r>
                          <m:r>
                            <a:rPr lang="es-ES_tradnl">
                              <a:latin typeface="Cambria Math" panose="02040503050406030204" pitchFamily="18" charset="0"/>
                            </a:rPr>
                            <m:t>5,67×</m:t>
                          </m:r>
                          <m:sSup>
                            <m:sSupPr>
                              <m:ctrlPr>
                                <a:rPr lang="es-EC" i="1">
                                  <a:latin typeface="Cambria Math" panose="02040503050406030204" pitchFamily="18" charset="0"/>
                                </a:rPr>
                              </m:ctrlPr>
                            </m:sSupPr>
                            <m:e>
                              <m:r>
                                <a:rPr lang="es-ES_tradnl">
                                  <a:latin typeface="Cambria Math" panose="02040503050406030204" pitchFamily="18" charset="0"/>
                                </a:rPr>
                                <m:t>10</m:t>
                              </m:r>
                            </m:e>
                            <m:sup>
                              <m:r>
                                <a:rPr lang="es-ES_tradnl" i="1">
                                  <a:latin typeface="Cambria Math" panose="02040503050406030204" pitchFamily="18" charset="0"/>
                                </a:rPr>
                                <m:t>−</m:t>
                              </m:r>
                              <m:r>
                                <a:rPr lang="es-ES_tradnl">
                                  <a:latin typeface="Cambria Math" panose="02040503050406030204" pitchFamily="18" charset="0"/>
                                </a:rPr>
                                <m:t>8</m:t>
                              </m:r>
                            </m:sup>
                          </m:sSup>
                          <m:d>
                            <m:dPr>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S_tradnl">
                                      <a:latin typeface="Cambria Math" panose="02040503050406030204" pitchFamily="18" charset="0"/>
                                    </a:rPr>
                                    <m:t>323</m:t>
                                  </m:r>
                                </m:e>
                                <m:sup>
                                  <m:r>
                                    <a:rPr lang="es-ES_tradnl">
                                      <a:latin typeface="Cambria Math" panose="02040503050406030204" pitchFamily="18" charset="0"/>
                                    </a:rPr>
                                    <m:t>4</m:t>
                                  </m:r>
                                </m:sup>
                              </m:sSup>
                              <m:r>
                                <a:rPr lang="es-ES_tradnl" i="1">
                                  <a:latin typeface="Cambria Math" panose="02040503050406030204" pitchFamily="18" charset="0"/>
                                </a:rPr>
                                <m:t>−</m:t>
                              </m:r>
                              <m:sSup>
                                <m:sSupPr>
                                  <m:ctrlPr>
                                    <a:rPr lang="es-EC" i="1">
                                      <a:latin typeface="Cambria Math" panose="02040503050406030204" pitchFamily="18" charset="0"/>
                                    </a:rPr>
                                  </m:ctrlPr>
                                </m:sSupPr>
                                <m:e>
                                  <m:r>
                                    <a:rPr lang="es-ES_tradnl">
                                      <a:latin typeface="Cambria Math" panose="02040503050406030204" pitchFamily="18" charset="0"/>
                                    </a:rPr>
                                    <m:t>300</m:t>
                                  </m:r>
                                </m:e>
                                <m:sup>
                                  <m:r>
                                    <a:rPr lang="es-ES_tradnl">
                                      <a:latin typeface="Cambria Math" panose="02040503050406030204" pitchFamily="18" charset="0"/>
                                    </a:rPr>
                                    <m:t>4</m:t>
                                  </m:r>
                                </m:sup>
                              </m:sSup>
                            </m:e>
                          </m:d>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S_tradnl">
                              <a:latin typeface="Cambria Math" panose="02040503050406030204" pitchFamily="18" charset="0"/>
                            </a:rPr>
                            <m:t>220</m:t>
                          </m:r>
                          <m:r>
                            <m:rPr>
                              <m:sty m:val="p"/>
                            </m:rPr>
                            <a:rPr lang="es-ES_tradnl">
                              <a:latin typeface="Cambria Math" panose="02040503050406030204" pitchFamily="18" charset="0"/>
                            </a:rPr>
                            <m:t>π</m:t>
                          </m:r>
                        </m:num>
                        <m:den>
                          <m:r>
                            <a:rPr lang="es-ES_tradnl">
                              <a:latin typeface="Cambria Math" panose="02040503050406030204" pitchFamily="18" charset="0"/>
                            </a:rPr>
                            <m:t>0,000106809+</m:t>
                          </m:r>
                          <m:f>
                            <m:fPr>
                              <m:ctrlPr>
                                <a:rPr lang="es-EC" i="1">
                                  <a:latin typeface="Cambria Math" panose="02040503050406030204" pitchFamily="18" charset="0"/>
                                </a:rPr>
                              </m:ctrlPr>
                            </m:fPr>
                            <m:num>
                              <m:func>
                                <m:funcPr>
                                  <m:ctrlPr>
                                    <a:rPr lang="es-EC" i="1">
                                      <a:latin typeface="Cambria Math" panose="02040503050406030204" pitchFamily="18" charset="0"/>
                                    </a:rPr>
                                  </m:ctrlPr>
                                </m:funcPr>
                                <m:fName>
                                  <m:r>
                                    <m:rPr>
                                      <m:sty m:val="p"/>
                                    </m:rPr>
                                    <a:rPr lang="es-ES_tradnl">
                                      <a:latin typeface="Cambria Math" panose="02040503050406030204" pitchFamily="18" charset="0"/>
                                    </a:rPr>
                                    <m:t>ln</m:t>
                                  </m:r>
                                </m:fName>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3</m:t>
                                          </m:r>
                                        </m:sub>
                                      </m:sSub>
                                    </m:num>
                                    <m:den>
                                      <m:r>
                                        <a:rPr lang="es-ES_tradnl">
                                          <a:latin typeface="Cambria Math" panose="02040503050406030204" pitchFamily="18" charset="0"/>
                                        </a:rPr>
                                        <m:t>1,072</m:t>
                                      </m:r>
                                    </m:den>
                                  </m:f>
                                </m:e>
                              </m:func>
                            </m:num>
                            <m:den>
                              <m:r>
                                <a:rPr lang="es-ES_tradnl">
                                  <a:latin typeface="Cambria Math" panose="02040503050406030204" pitchFamily="18" charset="0"/>
                                </a:rPr>
                                <m:t>0,062</m:t>
                              </m:r>
                            </m:den>
                          </m:f>
                        </m:den>
                      </m:f>
                      <m:r>
                        <a:rPr lang="es-ES_tradnl">
                          <a:latin typeface="Cambria Math" panose="02040503050406030204" pitchFamily="18" charset="0"/>
                        </a:rPr>
                        <m:t>=1065,481744</m:t>
                      </m:r>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3</m:t>
                          </m:r>
                        </m:sub>
                      </m:sSub>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b="1" i="1">
                              <a:latin typeface="Cambria Math" panose="02040503050406030204" pitchFamily="18" charset="0"/>
                            </a:rPr>
                            <m:t>𝒓</m:t>
                          </m:r>
                        </m:e>
                        <m:sub>
                          <m:r>
                            <a:rPr lang="es-ES_tradnl" b="1" i="1">
                              <a:latin typeface="Cambria Math" panose="02040503050406030204" pitchFamily="18" charset="0"/>
                            </a:rPr>
                            <m:t>𝟑</m:t>
                          </m:r>
                        </m:sub>
                      </m:sSub>
                      <m:r>
                        <a:rPr lang="es-ES_tradnl" b="1">
                          <a:latin typeface="Cambria Math" panose="02040503050406030204" pitchFamily="18" charset="0"/>
                        </a:rPr>
                        <m:t>=</m:t>
                      </m:r>
                      <m:r>
                        <a:rPr lang="es-ES_tradnl" b="1" i="1">
                          <a:latin typeface="Cambria Math" panose="02040503050406030204" pitchFamily="18" charset="0"/>
                        </a:rPr>
                        <m:t>𝟏</m:t>
                      </m:r>
                      <m:r>
                        <a:rPr lang="es-ES_tradnl" b="1">
                          <a:latin typeface="Cambria Math" panose="02040503050406030204" pitchFamily="18" charset="0"/>
                        </a:rPr>
                        <m:t>,</m:t>
                      </m:r>
                      <m:r>
                        <a:rPr lang="es-ES_tradnl" b="1" i="1">
                          <a:latin typeface="Cambria Math" panose="02040503050406030204" pitchFamily="18" charset="0"/>
                        </a:rPr>
                        <m:t>𝟏𝟏𝟏𝟒𝟗</m:t>
                      </m:r>
                      <m:r>
                        <a:rPr lang="es-ES_tradnl" b="1">
                          <a:latin typeface="Cambria Math" panose="02040503050406030204" pitchFamily="18" charset="0"/>
                        </a:rPr>
                        <m:t> </m:t>
                      </m:r>
                      <m:r>
                        <a:rPr lang="es-ES_tradnl" b="1" i="1">
                          <a:latin typeface="Cambria Math" panose="02040503050406030204" pitchFamily="18" charset="0"/>
                        </a:rPr>
                        <m:t>𝐦</m:t>
                      </m:r>
                    </m:oMath>
                  </m:oMathPara>
                </a14:m>
                <a:endParaRPr lang="es-EC" b="1" dirty="0"/>
              </a:p>
              <a:p>
                <a:r>
                  <a:rPr lang="es-ES_tradnl" dirty="0"/>
                  <a:t>Por lo tanto el espesor del aislante térmico teórico es de</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b="1" i="1">
                              <a:latin typeface="Cambria Math" panose="02040503050406030204" pitchFamily="18" charset="0"/>
                            </a:rPr>
                            <m:t>𝐭</m:t>
                          </m:r>
                        </m:e>
                        <m:sub>
                          <m:r>
                            <a:rPr lang="es-ES_tradnl" b="1" i="1">
                              <a:latin typeface="Cambria Math" panose="02040503050406030204" pitchFamily="18" charset="0"/>
                            </a:rPr>
                            <m:t>𝐢𝐧𝐬</m:t>
                          </m:r>
                        </m:sub>
                      </m:sSub>
                      <m:r>
                        <a:rPr lang="es-ES_tradnl">
                          <a:latin typeface="Cambria Math" panose="02040503050406030204" pitchFamily="18" charset="0"/>
                        </a:rPr>
                        <m:t>=</m:t>
                      </m:r>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3</m:t>
                          </m:r>
                        </m:sub>
                      </m:sSub>
                      <m:r>
                        <a:rPr lang="es-ES_tradnl" i="1">
                          <a:latin typeface="Cambria Math" panose="02040503050406030204" pitchFamily="18" charset="0"/>
                        </a:rPr>
                        <m:t>−</m:t>
                      </m:r>
                      <m:sSub>
                        <m:sSubPr>
                          <m:ctrlPr>
                            <a:rPr lang="es-EC" i="1">
                              <a:latin typeface="Cambria Math" panose="02040503050406030204" pitchFamily="18" charset="0"/>
                            </a:rPr>
                          </m:ctrlPr>
                        </m:sSubPr>
                        <m:e>
                          <m:r>
                            <m:rPr>
                              <m:sty m:val="p"/>
                            </m:rPr>
                            <a:rPr lang="es-ES_tradnl">
                              <a:latin typeface="Cambria Math" panose="02040503050406030204" pitchFamily="18" charset="0"/>
                            </a:rPr>
                            <m:t>r</m:t>
                          </m:r>
                        </m:e>
                        <m:sub>
                          <m:r>
                            <a:rPr lang="es-ES_tradnl">
                              <a:latin typeface="Cambria Math" panose="02040503050406030204" pitchFamily="18" charset="0"/>
                            </a:rPr>
                            <m:t>2</m:t>
                          </m:r>
                        </m:sub>
                      </m:sSub>
                      <m:r>
                        <a:rPr lang="es-ES_tradnl">
                          <a:latin typeface="Cambria Math" panose="02040503050406030204" pitchFamily="18" charset="0"/>
                        </a:rPr>
                        <m:t>=1,11149</m:t>
                      </m:r>
                      <m:r>
                        <a:rPr lang="es-ES_tradnl" i="1">
                          <a:latin typeface="Cambria Math" panose="02040503050406030204" pitchFamily="18" charset="0"/>
                        </a:rPr>
                        <m:t>−</m:t>
                      </m:r>
                      <m:r>
                        <a:rPr lang="es-ES_tradnl">
                          <a:latin typeface="Cambria Math" panose="02040503050406030204" pitchFamily="18" charset="0"/>
                        </a:rPr>
                        <m:t>1,0725=0,039 </m:t>
                      </m:r>
                      <m:r>
                        <m:rPr>
                          <m:sty m:val="p"/>
                        </m:rPr>
                        <a:rPr lang="es-ES_tradnl">
                          <a:latin typeface="Cambria Math" panose="02040503050406030204" pitchFamily="18" charset="0"/>
                        </a:rPr>
                        <m:t>m</m:t>
                      </m:r>
                      <m:r>
                        <a:rPr lang="es-ES_tradnl">
                          <a:latin typeface="Cambria Math" panose="02040503050406030204" pitchFamily="18" charset="0"/>
                        </a:rPr>
                        <m:t>=</m:t>
                      </m:r>
                      <m:r>
                        <a:rPr lang="es-ES_tradnl" b="1" i="1">
                          <a:latin typeface="Cambria Math" panose="02040503050406030204" pitchFamily="18" charset="0"/>
                        </a:rPr>
                        <m:t>𝟑𝟗</m:t>
                      </m:r>
                      <m:r>
                        <a:rPr lang="es-ES_tradnl" b="1">
                          <a:latin typeface="Cambria Math" panose="02040503050406030204" pitchFamily="18" charset="0"/>
                        </a:rPr>
                        <m:t> </m:t>
                      </m:r>
                      <m:r>
                        <a:rPr lang="es-ES_tradnl" b="1" i="1">
                          <a:latin typeface="Cambria Math" panose="02040503050406030204" pitchFamily="18" charset="0"/>
                        </a:rPr>
                        <m:t>𝐦𝐦</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1268731"/>
                <a:ext cx="7514035" cy="4509134"/>
              </a:xfrm>
              <a:blipFill rotWithShape="0">
                <a:blip r:embed="rId2"/>
                <a:stretch>
                  <a:fillRect l="-568"/>
                </a:stretch>
              </a:blipFill>
            </p:spPr>
            <p:txBody>
              <a:bodyPr/>
              <a:lstStyle/>
              <a:p>
                <a:r>
                  <a:rPr lang="es-ES">
                    <a:noFill/>
                  </a:rPr>
                  <a:t> </a:t>
                </a:r>
              </a:p>
            </p:txBody>
          </p:sp>
        </mc:Fallback>
      </mc:AlternateContent>
    </p:spTree>
    <p:extLst>
      <p:ext uri="{BB962C8B-B14F-4D97-AF65-F5344CB8AC3E}">
        <p14:creationId xmlns:p14="http://schemas.microsoft.com/office/powerpoint/2010/main" val="11551005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1251586"/>
                <a:ext cx="7514035" cy="4320539"/>
              </a:xfrm>
            </p:spPr>
            <p:txBody>
              <a:bodyPr/>
              <a:lstStyle/>
              <a:p>
                <a:pPr marL="0" indent="0" algn="just">
                  <a:buNone/>
                </a:pPr>
                <a:r>
                  <a:rPr lang="es-ES_tradnl" dirty="0"/>
                  <a:t>En base al catálogo de la empresa ecuatoriana DISETEC, se ha seleccionado como material aislante al producto “Fibra de Vidrio Lana AW” con espesor de 50 mm en rollos de 15 m x 1.22 m, que soporta temperaturas de hasta 540 </a:t>
                </a:r>
                <a:r>
                  <a:rPr lang="es-ES_tradnl" dirty="0" err="1"/>
                  <a:t>ºC</a:t>
                </a:r>
                <a:r>
                  <a:rPr lang="es-ES_tradnl" dirty="0" smtClean="0"/>
                  <a:t>.</a:t>
                </a:r>
              </a:p>
              <a:p>
                <a:pPr marL="0" indent="0" algn="just">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b="1" i="1">
                              <a:latin typeface="Cambria Math" panose="02040503050406030204" pitchFamily="18" charset="0"/>
                            </a:rPr>
                            <m:t>𝐭</m:t>
                          </m:r>
                        </m:e>
                        <m:sub>
                          <m:r>
                            <a:rPr lang="es-ES_tradnl" b="1" i="1">
                              <a:latin typeface="Cambria Math" panose="02040503050406030204" pitchFamily="18" charset="0"/>
                            </a:rPr>
                            <m:t>𝐀𝐢𝐬𝐥𝐚𝐦𝐢𝐞𝐧𝐭𝐨</m:t>
                          </m:r>
                        </m:sub>
                      </m:sSub>
                      <m:r>
                        <a:rPr lang="es-ES_tradnl" b="1" i="1">
                          <a:latin typeface="Cambria Math" panose="02040503050406030204" pitchFamily="18" charset="0"/>
                        </a:rPr>
                        <m:t>=</m:t>
                      </m:r>
                      <m:r>
                        <a:rPr lang="es-ES_tradnl" b="1" i="1">
                          <a:latin typeface="Cambria Math" panose="02040503050406030204" pitchFamily="18" charset="0"/>
                        </a:rPr>
                        <m:t>𝟓𝟎</m:t>
                      </m:r>
                      <m:r>
                        <a:rPr lang="es-ES_tradnl" b="1" i="1">
                          <a:latin typeface="Cambria Math" panose="02040503050406030204" pitchFamily="18" charset="0"/>
                        </a:rPr>
                        <m:t> </m:t>
                      </m:r>
                      <m:r>
                        <a:rPr lang="es-ES_tradnl" b="1" i="1">
                          <a:latin typeface="Cambria Math" panose="02040503050406030204" pitchFamily="18" charset="0"/>
                        </a:rPr>
                        <m:t>𝒎𝒎</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1251586"/>
                <a:ext cx="7514035" cy="4320539"/>
              </a:xfrm>
              <a:blipFill rotWithShape="0">
                <a:blip r:embed="rId2"/>
                <a:stretch>
                  <a:fillRect l="-1299" r="-1299"/>
                </a:stretch>
              </a:blipFill>
            </p:spPr>
            <p:txBody>
              <a:bodyPr/>
              <a:lstStyle/>
              <a:p>
                <a:r>
                  <a:rPr lang="es-ES">
                    <a:noFill/>
                  </a:rPr>
                  <a:t> </a:t>
                </a:r>
              </a:p>
            </p:txBody>
          </p:sp>
        </mc:Fallback>
      </mc:AlternateContent>
    </p:spTree>
    <p:extLst>
      <p:ext uri="{BB962C8B-B14F-4D97-AF65-F5344CB8AC3E}">
        <p14:creationId xmlns:p14="http://schemas.microsoft.com/office/powerpoint/2010/main" val="20032950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DISEÑO TÉRMICO: DISEÑO DEL SISTEMA DE CALENTAMIENTO</a:t>
            </a:r>
            <a:endParaRPr lang="es-EC"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2520316"/>
                <a:ext cx="7514035" cy="3223260"/>
              </a:xfrm>
            </p:spPr>
            <p:txBody>
              <a:bodyPr>
                <a:normAutofit fontScale="85000" lnSpcReduction="20000"/>
              </a:bodyPr>
              <a:lstStyle/>
              <a:p>
                <a:pPr algn="just"/>
                <a:r>
                  <a:rPr lang="es-ES_tradnl" dirty="0"/>
                  <a:t>El sistema de calentamiento es un sistema fundamental cuando de tanques de transporte de sustancias viscosas se trata, en este caso el sistema de calentamiento implementado es un sistema de calentamiento que consta de un serpentín que permitirá precalentar el asfalto a una temperatura adecuada para el bombeo de descarga. Con el siguiente cálculo definimos la longitud requerida para un serpentín de calentamiento. En base a datos obtenidos en los centros de descarga se determinó el dato del flujo másico de aceite térmico que circula por el serpentín.</a:t>
                </a:r>
                <a:endParaRPr lang="es-EC" dirty="0"/>
              </a:p>
              <a:p>
                <a:pPr marL="0" indent="0">
                  <a:buNone/>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_tradnl" i="1">
                                  <a:latin typeface="Cambria Math" panose="02040503050406030204" pitchFamily="18" charset="0"/>
                                </a:rPr>
                                <m:t>𝑚</m:t>
                              </m:r>
                            </m:e>
                            <m:sub>
                              <m:r>
                                <a:rPr lang="es-ES_tradnl" i="1">
                                  <a:latin typeface="Cambria Math" panose="02040503050406030204" pitchFamily="18" charset="0"/>
                                </a:rPr>
                                <m:t>𝐴𝑇</m:t>
                              </m:r>
                            </m:sub>
                          </m:sSub>
                          <m:r>
                            <a:rPr lang="es-ES_tradnl" i="1">
                              <a:latin typeface="Cambria Math" panose="02040503050406030204" pitchFamily="18" charset="0"/>
                            </a:rPr>
                            <m:t>=0.04227</m:t>
                          </m:r>
                          <m:f>
                            <m:fPr>
                              <m:ctrlPr>
                                <a:rPr lang="es-EC" i="1">
                                  <a:latin typeface="Cambria Math" panose="02040503050406030204" pitchFamily="18" charset="0"/>
                                </a:rPr>
                              </m:ctrlPr>
                            </m:fPr>
                            <m:num>
                              <m:r>
                                <a:rPr lang="es-ES_tradnl" i="1">
                                  <a:latin typeface="Cambria Math" panose="02040503050406030204" pitchFamily="18" charset="0"/>
                                </a:rPr>
                                <m:t>𝑘𝑔</m:t>
                              </m:r>
                            </m:num>
                            <m:den>
                              <m:r>
                                <a:rPr lang="es-ES_tradnl" i="1">
                                  <a:latin typeface="Cambria Math" panose="02040503050406030204" pitchFamily="18" charset="0"/>
                                </a:rPr>
                                <m:t>𝑠</m:t>
                              </m:r>
                            </m:den>
                          </m:f>
                        </m:e>
                      </m:acc>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2520316"/>
                <a:ext cx="7514035" cy="3223260"/>
              </a:xfrm>
              <a:blipFill rotWithShape="0">
                <a:blip r:embed="rId2"/>
                <a:stretch>
                  <a:fillRect l="-1542" t="-8696" r="-893"/>
                </a:stretch>
              </a:blipFill>
            </p:spPr>
            <p:txBody>
              <a:bodyPr/>
              <a:lstStyle/>
              <a:p>
                <a:r>
                  <a:rPr lang="es-ES">
                    <a:noFill/>
                  </a:rPr>
                  <a:t> </a:t>
                </a:r>
              </a:p>
            </p:txBody>
          </p:sp>
        </mc:Fallback>
      </mc:AlternateContent>
    </p:spTree>
    <p:extLst>
      <p:ext uri="{BB962C8B-B14F-4D97-AF65-F5344CB8AC3E}">
        <p14:creationId xmlns:p14="http://schemas.microsoft.com/office/powerpoint/2010/main" val="29256307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1508761"/>
                <a:ext cx="7514035" cy="3691890"/>
              </a:xfrm>
            </p:spPr>
            <p:txBody>
              <a:bodyPr>
                <a:normAutofit fontScale="85000" lnSpcReduction="10000"/>
              </a:bodyPr>
              <a:lstStyle/>
              <a:p>
                <a:r>
                  <a:rPr lang="es-ES_tradnl" dirty="0"/>
                  <a:t>Ya teniendo esto, se requiere de la entalpía del fluido, en este caso el aceite térmico. Este ingresa a una temperatura de 210°C</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h</m:t>
                          </m:r>
                        </m:e>
                        <m:sub>
                          <m:r>
                            <a:rPr lang="es-ES_tradnl" i="1">
                              <a:latin typeface="Cambria Math" panose="02040503050406030204" pitchFamily="18" charset="0"/>
                            </a:rPr>
                            <m:t>𝐴𝑇</m:t>
                          </m:r>
                        </m:sub>
                      </m:sSub>
                      <m:r>
                        <a:rPr lang="es-ES_tradnl" i="1">
                          <a:latin typeface="Cambria Math" panose="02040503050406030204" pitchFamily="18" charset="0"/>
                        </a:rPr>
                        <m:t>=324.2</m:t>
                      </m:r>
                      <m:f>
                        <m:fPr>
                          <m:ctrlPr>
                            <a:rPr lang="es-EC" i="1">
                              <a:latin typeface="Cambria Math" panose="02040503050406030204" pitchFamily="18" charset="0"/>
                            </a:rPr>
                          </m:ctrlPr>
                        </m:fPr>
                        <m:num>
                          <m:r>
                            <a:rPr lang="es-ES_tradnl" i="1">
                              <a:latin typeface="Cambria Math" panose="02040503050406030204" pitchFamily="18" charset="0"/>
                            </a:rPr>
                            <m:t>𝑘𝐽</m:t>
                          </m:r>
                        </m:num>
                        <m:den>
                          <m:r>
                            <a:rPr lang="es-ES_tradnl" i="1">
                              <a:latin typeface="Cambria Math" panose="02040503050406030204" pitchFamily="18" charset="0"/>
                            </a:rPr>
                            <m:t>𝑘𝑔</m:t>
                          </m:r>
                        </m:den>
                      </m:f>
                    </m:oMath>
                  </m:oMathPara>
                </a14:m>
                <a:endParaRPr lang="es-EC" dirty="0"/>
              </a:p>
              <a:p>
                <a:r>
                  <a:rPr lang="es-ES_tradnl" dirty="0"/>
                  <a:t>Con esto podemos obtener el calor generado por el flujo de aceite térmico</a:t>
                </a:r>
                <a:endParaRPr lang="es-EC" dirty="0"/>
              </a:p>
              <a:p>
                <a:pPr marL="0" indent="0" algn="ctr">
                  <a:buNone/>
                </a:pPr>
                <a14:m>
                  <m:oMathPara xmlns:m="http://schemas.openxmlformats.org/officeDocument/2006/math">
                    <m:oMathParaPr>
                      <m:jc m:val="centerGroup"/>
                    </m:oMathParaPr>
                    <m:oMath xmlns:m="http://schemas.openxmlformats.org/officeDocument/2006/math">
                      <m:r>
                        <a:rPr lang="es-ES_tradnl" i="1">
                          <a:latin typeface="Cambria Math" panose="02040503050406030204" pitchFamily="18" charset="0"/>
                        </a:rPr>
                        <m:t>𝑄</m:t>
                      </m:r>
                      <m:r>
                        <a:rPr lang="es-ES_tradnl" i="1">
                          <a:latin typeface="Cambria Math" panose="02040503050406030204" pitchFamily="18" charset="0"/>
                        </a:rPr>
                        <m:t>=</m:t>
                      </m:r>
                      <m:acc>
                        <m:accPr>
                          <m:chr m:val="̇"/>
                          <m:ctrlPr>
                            <a:rPr lang="es-EC" i="1">
                              <a:latin typeface="Cambria Math" panose="02040503050406030204" pitchFamily="18" charset="0"/>
                            </a:rPr>
                          </m:ctrlPr>
                        </m:accPr>
                        <m:e>
                          <m:sSub>
                            <m:sSubPr>
                              <m:ctrlPr>
                                <a:rPr lang="es-EC" i="1">
                                  <a:latin typeface="Cambria Math" panose="02040503050406030204" pitchFamily="18" charset="0"/>
                                </a:rPr>
                              </m:ctrlPr>
                            </m:sSubPr>
                            <m:e>
                              <m:r>
                                <a:rPr lang="es-ES_tradnl" i="1">
                                  <a:latin typeface="Cambria Math" panose="02040503050406030204" pitchFamily="18" charset="0"/>
                                </a:rPr>
                                <m:t>𝑚</m:t>
                              </m:r>
                            </m:e>
                            <m:sub>
                              <m:r>
                                <a:rPr lang="es-ES_tradnl" i="1">
                                  <a:latin typeface="Cambria Math" panose="02040503050406030204" pitchFamily="18" charset="0"/>
                                </a:rPr>
                                <m:t>𝐴𝑇</m:t>
                              </m:r>
                            </m:sub>
                          </m:sSub>
                          <m:r>
                            <a:rPr lang="es-ES_tradnl" i="1">
                              <a:latin typeface="Cambria Math" panose="02040503050406030204" pitchFamily="18" charset="0"/>
                            </a:rPr>
                            <m:t>∙</m:t>
                          </m:r>
                          <m:sSub>
                            <m:sSubPr>
                              <m:ctrlPr>
                                <a:rPr lang="es-EC" i="1">
                                  <a:latin typeface="Cambria Math" panose="02040503050406030204" pitchFamily="18" charset="0"/>
                                </a:rPr>
                              </m:ctrlPr>
                            </m:sSubPr>
                            <m:e>
                              <m:r>
                                <a:rPr lang="es-ES_tradnl" i="1">
                                  <a:latin typeface="Cambria Math" panose="02040503050406030204" pitchFamily="18" charset="0"/>
                                </a:rPr>
                                <m:t>h</m:t>
                              </m:r>
                            </m:e>
                            <m:sub>
                              <m:r>
                                <a:rPr lang="es-ES_tradnl" i="1">
                                  <a:latin typeface="Cambria Math" panose="02040503050406030204" pitchFamily="18" charset="0"/>
                                </a:rPr>
                                <m:t>𝐴𝑇</m:t>
                              </m:r>
                            </m:sub>
                          </m:sSub>
                        </m:e>
                      </m:acc>
                    </m:oMath>
                  </m:oMathPara>
                </a14:m>
                <a:endParaRPr lang="es-EC" dirty="0"/>
              </a:p>
              <a:p>
                <a:pPr marL="0" indent="0" algn="ctr">
                  <a:buNone/>
                </a:pPr>
                <a14:m>
                  <m:oMathPara xmlns:m="http://schemas.openxmlformats.org/officeDocument/2006/math">
                    <m:oMathParaPr>
                      <m:jc m:val="centerGroup"/>
                    </m:oMathParaPr>
                    <m:oMath xmlns:m="http://schemas.openxmlformats.org/officeDocument/2006/math">
                      <m:r>
                        <a:rPr lang="es-ES_tradnl" i="1">
                          <a:latin typeface="Cambria Math" panose="02040503050406030204" pitchFamily="18" charset="0"/>
                        </a:rPr>
                        <m:t>𝑄</m:t>
                      </m:r>
                      <m:r>
                        <a:rPr lang="es-ES_tradnl" i="1">
                          <a:latin typeface="Cambria Math" panose="02040503050406030204" pitchFamily="18" charset="0"/>
                        </a:rPr>
                        <m:t>=0.04227</m:t>
                      </m:r>
                      <m:f>
                        <m:fPr>
                          <m:ctrlPr>
                            <a:rPr lang="es-EC" i="1">
                              <a:latin typeface="Cambria Math" panose="02040503050406030204" pitchFamily="18" charset="0"/>
                            </a:rPr>
                          </m:ctrlPr>
                        </m:fPr>
                        <m:num>
                          <m:r>
                            <a:rPr lang="es-ES_tradnl" i="1">
                              <a:latin typeface="Cambria Math" panose="02040503050406030204" pitchFamily="18" charset="0"/>
                            </a:rPr>
                            <m:t>𝑘𝑔</m:t>
                          </m:r>
                        </m:num>
                        <m:den>
                          <m:r>
                            <a:rPr lang="es-ES_tradnl" i="1">
                              <a:latin typeface="Cambria Math" panose="02040503050406030204" pitchFamily="18" charset="0"/>
                            </a:rPr>
                            <m:t>𝑠</m:t>
                          </m:r>
                        </m:den>
                      </m:f>
                      <m:r>
                        <a:rPr lang="es-ES_tradnl" i="1">
                          <a:latin typeface="Cambria Math" panose="02040503050406030204" pitchFamily="18" charset="0"/>
                        </a:rPr>
                        <m:t>∙324.4</m:t>
                      </m:r>
                      <m:f>
                        <m:fPr>
                          <m:ctrlPr>
                            <a:rPr lang="es-EC" i="1">
                              <a:latin typeface="Cambria Math" panose="02040503050406030204" pitchFamily="18" charset="0"/>
                            </a:rPr>
                          </m:ctrlPr>
                        </m:fPr>
                        <m:num>
                          <m:r>
                            <a:rPr lang="es-ES_tradnl" i="1">
                              <a:latin typeface="Cambria Math" panose="02040503050406030204" pitchFamily="18" charset="0"/>
                            </a:rPr>
                            <m:t>𝑘𝐽</m:t>
                          </m:r>
                        </m:num>
                        <m:den>
                          <m:r>
                            <a:rPr lang="es-ES_tradnl" i="1">
                              <a:latin typeface="Cambria Math" panose="02040503050406030204" pitchFamily="18" charset="0"/>
                            </a:rPr>
                            <m:t>𝑘𝑔</m:t>
                          </m:r>
                        </m:den>
                      </m:f>
                    </m:oMath>
                  </m:oMathPara>
                </a14:m>
                <a:endParaRPr lang="es-EC" dirty="0"/>
              </a:p>
              <a:p>
                <a:pPr marL="0" indent="0" algn="ctr">
                  <a:buNone/>
                </a:pPr>
                <a14:m>
                  <m:oMathPara xmlns:m="http://schemas.openxmlformats.org/officeDocument/2006/math">
                    <m:oMathParaPr>
                      <m:jc m:val="centerGroup"/>
                    </m:oMathParaPr>
                    <m:oMath xmlns:m="http://schemas.openxmlformats.org/officeDocument/2006/math">
                      <m:r>
                        <a:rPr lang="es-ES_tradnl" i="1">
                          <a:latin typeface="Cambria Math" panose="02040503050406030204" pitchFamily="18" charset="0"/>
                        </a:rPr>
                        <m:t>𝑄</m:t>
                      </m:r>
                      <m:r>
                        <a:rPr lang="es-ES_tradnl" i="1">
                          <a:latin typeface="Cambria Math" panose="02040503050406030204" pitchFamily="18" charset="0"/>
                        </a:rPr>
                        <m:t>=13.71 </m:t>
                      </m:r>
                      <m:r>
                        <a:rPr lang="es-ES_tradnl" i="1">
                          <a:latin typeface="Cambria Math" panose="02040503050406030204" pitchFamily="18" charset="0"/>
                        </a:rPr>
                        <m:t>𝐾𝑊</m:t>
                      </m:r>
                    </m:oMath>
                  </m:oMathPara>
                </a14:m>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1508761"/>
                <a:ext cx="7514035" cy="3691890"/>
              </a:xfrm>
              <a:blipFill rotWithShape="0">
                <a:blip r:embed="rId2"/>
                <a:stretch>
                  <a:fillRect l="-1542" t="-8264"/>
                </a:stretch>
              </a:blipFill>
            </p:spPr>
            <p:txBody>
              <a:bodyPr/>
              <a:lstStyle/>
              <a:p>
                <a:r>
                  <a:rPr lang="es-ES">
                    <a:noFill/>
                  </a:rPr>
                  <a:t> </a:t>
                </a:r>
              </a:p>
            </p:txBody>
          </p:sp>
        </mc:Fallback>
      </mc:AlternateContent>
    </p:spTree>
    <p:extLst>
      <p:ext uri="{BB962C8B-B14F-4D97-AF65-F5344CB8AC3E}">
        <p14:creationId xmlns:p14="http://schemas.microsoft.com/office/powerpoint/2010/main" val="9636640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953037"/>
                <a:ext cx="7514035" cy="5138670"/>
              </a:xfrm>
            </p:spPr>
            <p:txBody>
              <a:bodyPr anchor="t">
                <a:normAutofit fontScale="70000" lnSpcReduction="20000"/>
              </a:bodyPr>
              <a:lstStyle/>
              <a:p>
                <a:pPr algn="just"/>
                <a:r>
                  <a:rPr lang="es-ES_tradnl" dirty="0"/>
                  <a:t>Posterior a esto necesitaríamos el calor aportado por metro por una línea de tubería que transporta fluido caliente, para simplificar el cálculo nos referimos a la siguiente tabla que nos indica el calor producido por líneas de </a:t>
                </a:r>
                <a:r>
                  <a:rPr lang="es-ES_tradnl" dirty="0" err="1"/>
                  <a:t>traceado</a:t>
                </a:r>
                <a:r>
                  <a:rPr lang="es-ES_tradnl" dirty="0"/>
                  <a:t> como una aproximación considerable para el cálculo.</a:t>
                </a:r>
                <a:endParaRPr lang="es-EC" dirty="0"/>
              </a:p>
              <a:p>
                <a:endParaRPr lang="es-EC" dirty="0" smtClean="0"/>
              </a:p>
              <a:p>
                <a:endParaRPr lang="es-EC" dirty="0"/>
              </a:p>
              <a:p>
                <a:endParaRPr lang="es-EC" dirty="0" smtClean="0"/>
              </a:p>
              <a:p>
                <a:endParaRPr lang="es-EC" dirty="0"/>
              </a:p>
              <a:p>
                <a:endParaRPr lang="es-EC" dirty="0" smtClean="0"/>
              </a:p>
              <a:p>
                <a:endParaRPr lang="es-EC" dirty="0" smtClean="0"/>
              </a:p>
              <a:p>
                <a:endParaRPr lang="es-EC" dirty="0"/>
              </a:p>
              <a:p>
                <a:r>
                  <a:rPr lang="es-ES_tradnl" dirty="0"/>
                  <a:t>Mediante interpolación obtenemos los datos para nuestro tipo de tubería, que es de 1½ pulgadas y para una presión de trabajo de 1 bar. Por lo que obtenemos</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𝑄</m:t>
                          </m:r>
                        </m:e>
                        <m:sub>
                          <m:r>
                            <a:rPr lang="es-ES_tradnl" i="1">
                              <a:latin typeface="Cambria Math" panose="02040503050406030204" pitchFamily="18" charset="0"/>
                            </a:rPr>
                            <m:t>𝑡𝑟𝑎𝑛𝑠𝑚𝑖𝑡𝑖𝑑𝑜</m:t>
                          </m:r>
                        </m:sub>
                      </m:sSub>
                      <m:r>
                        <a:rPr lang="es-ES_tradnl" i="1">
                          <a:latin typeface="Cambria Math" panose="02040503050406030204" pitchFamily="18" charset="0"/>
                        </a:rPr>
                        <m:t>=230.36</m:t>
                      </m:r>
                      <m:f>
                        <m:fPr>
                          <m:ctrlPr>
                            <a:rPr lang="es-EC" i="1">
                              <a:latin typeface="Cambria Math" panose="02040503050406030204" pitchFamily="18" charset="0"/>
                            </a:rPr>
                          </m:ctrlPr>
                        </m:fPr>
                        <m:num>
                          <m:r>
                            <a:rPr lang="es-ES_tradnl" i="1">
                              <a:latin typeface="Cambria Math" panose="02040503050406030204" pitchFamily="18" charset="0"/>
                            </a:rPr>
                            <m:t>𝑊</m:t>
                          </m:r>
                        </m:num>
                        <m:den>
                          <m:r>
                            <a:rPr lang="es-ES_tradnl" i="1">
                              <a:latin typeface="Cambria Math" panose="02040503050406030204" pitchFamily="18" charset="0"/>
                            </a:rPr>
                            <m:t>𝑚</m:t>
                          </m:r>
                        </m:den>
                      </m:f>
                    </m:oMath>
                  </m:oMathPara>
                </a14:m>
                <a:endParaRPr lang="es-EC" dirty="0"/>
              </a:p>
              <a:p>
                <a:pPr marL="0" indent="0">
                  <a:buNone/>
                </a:pP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953037"/>
                <a:ext cx="7514035" cy="5138670"/>
              </a:xfrm>
              <a:blipFill rotWithShape="0">
                <a:blip r:embed="rId2"/>
                <a:stretch>
                  <a:fillRect l="-1136" t="-3203" r="-568"/>
                </a:stretch>
              </a:blipFill>
            </p:spPr>
            <p:txBody>
              <a:bodyPr/>
              <a:lstStyle/>
              <a:p>
                <a:r>
                  <a:rPr lang="es-ES">
                    <a:noFill/>
                  </a:rPr>
                  <a:t> </a:t>
                </a:r>
              </a:p>
            </p:txBody>
          </p:sp>
        </mc:Fallback>
      </mc:AlternateContent>
      <p:pic>
        <p:nvPicPr>
          <p:cNvPr id="4" name="Imagen 54"/>
          <p:cNvPicPr/>
          <p:nvPr/>
        </p:nvPicPr>
        <p:blipFill rotWithShape="1">
          <a:blip r:embed="rId3" cstate="print"/>
          <a:srcRect l="12002" t="22983" r="9990" b="31785"/>
          <a:stretch/>
        </p:blipFill>
        <p:spPr bwMode="auto">
          <a:xfrm>
            <a:off x="2645686" y="2085985"/>
            <a:ext cx="4449128" cy="1886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65356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2" y="470536"/>
                <a:ext cx="7514035" cy="4766309"/>
              </a:xfrm>
            </p:spPr>
            <p:txBody>
              <a:bodyPr/>
              <a:lstStyle/>
              <a:p>
                <a:pPr algn="just"/>
                <a:r>
                  <a:rPr lang="es-ES_tradnl" dirty="0"/>
                  <a:t>Por tanto en base a la relación del requerimiento y el calor aportado por una línea de transferencia de calor podemos obtener la longitud necesaria para el serpentín.</a:t>
                </a:r>
                <a:endParaRPr lang="es-EC" dirty="0"/>
              </a:p>
              <a:p>
                <a:pPr marL="0" indent="0">
                  <a:buNone/>
                </a:pPr>
                <a14:m>
                  <m:oMathPara xmlns:m="http://schemas.openxmlformats.org/officeDocument/2006/math">
                    <m:oMathParaPr>
                      <m:jc m:val="centerGroup"/>
                    </m:oMathParaPr>
                    <m:oMath xmlns:m="http://schemas.openxmlformats.org/officeDocument/2006/math">
                      <m:r>
                        <a:rPr lang="es-ES_tradnl" i="1">
                          <a:latin typeface="Cambria Math" panose="02040503050406030204" pitchFamily="18" charset="0"/>
                        </a:rPr>
                        <m:t>𝐿</m:t>
                      </m:r>
                      <m:r>
                        <a:rPr lang="es-ES_tradnl"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S_tradnl" i="1">
                                  <a:latin typeface="Cambria Math" panose="02040503050406030204" pitchFamily="18" charset="0"/>
                                </a:rPr>
                                <m:t>𝑄</m:t>
                              </m:r>
                            </m:e>
                            <m:sub>
                              <m:r>
                                <a:rPr lang="es-ES_tradnl" i="1">
                                  <a:latin typeface="Cambria Math" panose="02040503050406030204" pitchFamily="18" charset="0"/>
                                </a:rPr>
                                <m:t>𝑟𝑒𝑞</m:t>
                              </m:r>
                            </m:sub>
                          </m:sSub>
                        </m:num>
                        <m:den>
                          <m:sSub>
                            <m:sSubPr>
                              <m:ctrlPr>
                                <a:rPr lang="es-EC" i="1">
                                  <a:latin typeface="Cambria Math" panose="02040503050406030204" pitchFamily="18" charset="0"/>
                                </a:rPr>
                              </m:ctrlPr>
                            </m:sSubPr>
                            <m:e>
                              <m:r>
                                <a:rPr lang="es-ES_tradnl" i="1">
                                  <a:latin typeface="Cambria Math" panose="02040503050406030204" pitchFamily="18" charset="0"/>
                                </a:rPr>
                                <m:t>𝑄</m:t>
                              </m:r>
                            </m:e>
                            <m:sub>
                              <m:r>
                                <a:rPr lang="es-ES_tradnl" i="1">
                                  <a:latin typeface="Cambria Math" panose="02040503050406030204" pitchFamily="18" charset="0"/>
                                </a:rPr>
                                <m:t>𝑎𝑝</m:t>
                              </m:r>
                            </m:sub>
                          </m:sSub>
                        </m:den>
                      </m:f>
                      <m:r>
                        <a:rPr lang="es-ES_tradnl" i="1">
                          <a:latin typeface="Cambria Math" panose="02040503050406030204" pitchFamily="18" charset="0"/>
                        </a:rPr>
                        <m:t>=</m:t>
                      </m:r>
                      <m:f>
                        <m:fPr>
                          <m:ctrlPr>
                            <a:rPr lang="es-EC" i="1">
                              <a:latin typeface="Cambria Math" panose="02040503050406030204" pitchFamily="18" charset="0"/>
                            </a:rPr>
                          </m:ctrlPr>
                        </m:fPr>
                        <m:num>
                          <m:r>
                            <a:rPr lang="es-ES_tradnl" i="1">
                              <a:latin typeface="Cambria Math" panose="02040503050406030204" pitchFamily="18" charset="0"/>
                            </a:rPr>
                            <m:t>13.71 </m:t>
                          </m:r>
                          <m:r>
                            <a:rPr lang="es-ES_tradnl" i="1">
                              <a:latin typeface="Cambria Math" panose="02040503050406030204" pitchFamily="18" charset="0"/>
                            </a:rPr>
                            <m:t>𝑘𝑊</m:t>
                          </m:r>
                        </m:num>
                        <m:den>
                          <m:r>
                            <a:rPr lang="es-ES_tradnl" i="1">
                              <a:latin typeface="Cambria Math" panose="02040503050406030204" pitchFamily="18" charset="0"/>
                            </a:rPr>
                            <m:t>230.36</m:t>
                          </m:r>
                          <m:f>
                            <m:fPr>
                              <m:ctrlPr>
                                <a:rPr lang="es-EC" i="1">
                                  <a:latin typeface="Cambria Math" panose="02040503050406030204" pitchFamily="18" charset="0"/>
                                </a:rPr>
                              </m:ctrlPr>
                            </m:fPr>
                            <m:num>
                              <m:r>
                                <a:rPr lang="es-ES_tradnl" i="1">
                                  <a:latin typeface="Cambria Math" panose="02040503050406030204" pitchFamily="18" charset="0"/>
                                </a:rPr>
                                <m:t>𝑊</m:t>
                              </m:r>
                            </m:num>
                            <m:den>
                              <m:r>
                                <a:rPr lang="es-ES_tradnl" i="1">
                                  <a:latin typeface="Cambria Math" panose="02040503050406030204" pitchFamily="18" charset="0"/>
                                </a:rPr>
                                <m:t>𝑚</m:t>
                              </m:r>
                            </m:den>
                          </m:f>
                        </m:den>
                      </m:f>
                      <m:r>
                        <a:rPr lang="es-ES_tradnl" i="1">
                          <a:latin typeface="Cambria Math" panose="02040503050406030204" pitchFamily="18" charset="0"/>
                        </a:rPr>
                        <m:t>=59.51 </m:t>
                      </m:r>
                      <m:r>
                        <a:rPr lang="es-ES_tradnl" i="1">
                          <a:latin typeface="Cambria Math" panose="02040503050406030204" pitchFamily="18" charset="0"/>
                        </a:rPr>
                        <m:t>𝑚</m:t>
                      </m:r>
                    </m:oMath>
                  </m:oMathPara>
                </a14:m>
                <a:endParaRPr lang="es-EC" dirty="0"/>
              </a:p>
              <a:p>
                <a:r>
                  <a:rPr lang="es-ES_tradnl" dirty="0"/>
                  <a:t>Por lo que decimos que la longitud de nuestro serpentín debe ser mínimo 59.51 metros.</a:t>
                </a:r>
                <a:endParaRPr lang="es-EC" dirty="0"/>
              </a:p>
              <a:p>
                <a:r>
                  <a:rPr lang="es-ES_tradnl" dirty="0"/>
                  <a:t>Ante lo cual diseñamos un serpentín que recorre toda la longitud del tanque según </a:t>
                </a:r>
                <a:r>
                  <a:rPr lang="es-ES_tradnl" dirty="0" smtClean="0"/>
                  <a:t>la siguiente disposición</a:t>
                </a:r>
              </a:p>
              <a:p>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2" y="470536"/>
                <a:ext cx="7514035" cy="4766309"/>
              </a:xfrm>
              <a:blipFill rotWithShape="0">
                <a:blip r:embed="rId2"/>
                <a:stretch>
                  <a:fillRect l="-2110" t="-10742" r="-1299"/>
                </a:stretch>
              </a:blipFill>
            </p:spPr>
            <p:txBody>
              <a:bodyPr/>
              <a:lstStyle/>
              <a:p>
                <a:r>
                  <a:rPr lang="es-ES">
                    <a:noFill/>
                  </a:rPr>
                  <a:t> </a:t>
                </a:r>
              </a:p>
            </p:txBody>
          </p:sp>
        </mc:Fallback>
      </mc:AlternateContent>
      <p:pic>
        <p:nvPicPr>
          <p:cNvPr id="7" name="Picture 6"/>
          <p:cNvPicPr/>
          <p:nvPr/>
        </p:nvPicPr>
        <p:blipFill>
          <a:blip r:embed="rId3"/>
          <a:stretch>
            <a:fillRect/>
          </a:stretch>
        </p:blipFill>
        <p:spPr>
          <a:xfrm>
            <a:off x="2100376" y="4575134"/>
            <a:ext cx="3195939" cy="2127885"/>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6107768" y="5408243"/>
                <a:ext cx="15450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sz="2400" b="1" i="1" smtClean="0">
                          <a:latin typeface="Cambria Math" panose="02040503050406030204" pitchFamily="18" charset="0"/>
                        </a:rPr>
                        <m:t>𝑳</m:t>
                      </m:r>
                      <m:r>
                        <a:rPr lang="es-ES_tradnl" sz="2400" b="1" i="1" smtClean="0">
                          <a:latin typeface="Cambria Math" panose="02040503050406030204" pitchFamily="18" charset="0"/>
                        </a:rPr>
                        <m:t>=</m:t>
                      </m:r>
                      <m:r>
                        <a:rPr lang="en-US" sz="2400" b="1" i="1" smtClean="0">
                          <a:latin typeface="Cambria Math" panose="02040503050406030204" pitchFamily="18" charset="0"/>
                        </a:rPr>
                        <m:t>𝟔𝟑</m:t>
                      </m:r>
                      <m:r>
                        <a:rPr lang="en-US" sz="2400" b="1" i="1" smtClean="0">
                          <a:latin typeface="Cambria Math" panose="02040503050406030204" pitchFamily="18" charset="0"/>
                        </a:rPr>
                        <m:t> </m:t>
                      </m:r>
                      <m:r>
                        <a:rPr lang="en-US" sz="2400" b="1" i="1" smtClean="0">
                          <a:latin typeface="Cambria Math" panose="02040503050406030204" pitchFamily="18" charset="0"/>
                        </a:rPr>
                        <m:t>𝒎</m:t>
                      </m:r>
                    </m:oMath>
                  </m:oMathPara>
                </a14:m>
                <a:endParaRPr lang="es-ES" sz="2400" b="1" dirty="0"/>
              </a:p>
            </p:txBody>
          </p:sp>
        </mc:Choice>
        <mc:Fallback xmlns="">
          <p:sp>
            <p:nvSpPr>
              <p:cNvPr id="2" name="Rectángulo 1"/>
              <p:cNvSpPr>
                <a:spLocks noRot="1" noChangeAspect="1" noMove="1" noResize="1" noEditPoints="1" noAdjustHandles="1" noChangeArrowheads="1" noChangeShapeType="1" noTextEdit="1"/>
              </p:cNvSpPr>
              <p:nvPr/>
            </p:nvSpPr>
            <p:spPr>
              <a:xfrm>
                <a:off x="6107768" y="5408243"/>
                <a:ext cx="1545038" cy="461665"/>
              </a:xfrm>
              <a:prstGeom prst="rect">
                <a:avLst/>
              </a:prstGeom>
              <a:blipFill rotWithShape="0">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40572090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DISEÑO SISTEMA DE RECIRCULACIÓN</a:t>
            </a:r>
            <a:endParaRPr lang="es-EC"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s-ES_tradnl" dirty="0"/>
                  <a:t>El sistema de recirculación funciona de una manera sencilla, mediante la acción de una bomba hacer recircular el fluido constantemente dentro del tanque, para esto debemos calcular la potencia de la bomba que se va a requerir</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b="1" i="1">
                              <a:latin typeface="Cambria Math" panose="02040503050406030204" pitchFamily="18" charset="0"/>
                            </a:rPr>
                            <m:t>𝑷</m:t>
                          </m:r>
                        </m:e>
                        <m:sub>
                          <m:r>
                            <a:rPr lang="es-ES_tradnl" b="1" i="1">
                              <a:latin typeface="Cambria Math" panose="02040503050406030204" pitchFamily="18" charset="0"/>
                            </a:rPr>
                            <m:t>𝑩</m:t>
                          </m:r>
                        </m:sub>
                      </m:sSub>
                      <m:r>
                        <a:rPr lang="es-ES_tradnl" b="1" i="1">
                          <a:latin typeface="Cambria Math" panose="02040503050406030204" pitchFamily="18" charset="0"/>
                        </a:rPr>
                        <m:t>=</m:t>
                      </m:r>
                      <m:f>
                        <m:fPr>
                          <m:ctrlPr>
                            <a:rPr lang="es-EC" b="1" i="1">
                              <a:latin typeface="Cambria Math" panose="02040503050406030204" pitchFamily="18" charset="0"/>
                            </a:rPr>
                          </m:ctrlPr>
                        </m:fPr>
                        <m:num>
                          <m:r>
                            <a:rPr lang="es-ES_tradnl" b="1" i="1">
                              <a:latin typeface="Cambria Math" panose="02040503050406030204" pitchFamily="18" charset="0"/>
                            </a:rPr>
                            <m:t>𝑸</m:t>
                          </m:r>
                          <m:r>
                            <a:rPr lang="es-ES_tradnl" b="1" i="1">
                              <a:latin typeface="Cambria Math" panose="02040503050406030204" pitchFamily="18" charset="0"/>
                            </a:rPr>
                            <m:t>∙</m:t>
                          </m:r>
                          <m:r>
                            <a:rPr lang="es-ES_tradnl" b="1" i="1">
                              <a:latin typeface="Cambria Math" panose="02040503050406030204" pitchFamily="18" charset="0"/>
                            </a:rPr>
                            <m:t>𝒈</m:t>
                          </m:r>
                          <m:r>
                            <a:rPr lang="es-ES_tradnl" b="1" i="1">
                              <a:latin typeface="Cambria Math" panose="02040503050406030204" pitchFamily="18" charset="0"/>
                            </a:rPr>
                            <m:t>∙</m:t>
                          </m:r>
                          <m:r>
                            <a:rPr lang="es-ES_tradnl" b="1" i="1">
                              <a:latin typeface="Cambria Math" panose="02040503050406030204" pitchFamily="18" charset="0"/>
                            </a:rPr>
                            <m:t>𝑯</m:t>
                          </m:r>
                          <m:r>
                            <a:rPr lang="es-ES_tradnl" b="1" i="1">
                              <a:latin typeface="Cambria Math" panose="02040503050406030204" pitchFamily="18" charset="0"/>
                            </a:rPr>
                            <m:t>∙</m:t>
                          </m:r>
                          <m:r>
                            <a:rPr lang="es-ES_tradnl" b="1" i="1">
                              <a:latin typeface="Cambria Math" panose="02040503050406030204" pitchFamily="18" charset="0"/>
                            </a:rPr>
                            <m:t>𝝆</m:t>
                          </m:r>
                        </m:num>
                        <m:den>
                          <m:sSub>
                            <m:sSubPr>
                              <m:ctrlPr>
                                <a:rPr lang="es-EC" b="1" i="1">
                                  <a:latin typeface="Cambria Math" panose="02040503050406030204" pitchFamily="18" charset="0"/>
                                </a:rPr>
                              </m:ctrlPr>
                            </m:sSubPr>
                            <m:e>
                              <m:r>
                                <a:rPr lang="es-ES_tradnl" b="1" i="1">
                                  <a:latin typeface="Cambria Math" panose="02040503050406030204" pitchFamily="18" charset="0"/>
                                </a:rPr>
                                <m:t>𝜼</m:t>
                              </m:r>
                            </m:e>
                            <m:sub>
                              <m:r>
                                <a:rPr lang="es-ES_tradnl" b="1" i="1">
                                  <a:latin typeface="Cambria Math" panose="02040503050406030204" pitchFamily="18" charset="0"/>
                                </a:rPr>
                                <m:t>𝑩</m:t>
                              </m:r>
                            </m:sub>
                          </m:sSub>
                          <m:r>
                            <a:rPr lang="es-ES_tradnl" b="1" i="1">
                              <a:latin typeface="Cambria Math" panose="02040503050406030204" pitchFamily="18" charset="0"/>
                            </a:rPr>
                            <m:t>∙</m:t>
                          </m:r>
                          <m:sSub>
                            <m:sSubPr>
                              <m:ctrlPr>
                                <a:rPr lang="es-EC" b="1" i="1">
                                  <a:latin typeface="Cambria Math" panose="02040503050406030204" pitchFamily="18" charset="0"/>
                                </a:rPr>
                              </m:ctrlPr>
                            </m:sSubPr>
                            <m:e>
                              <m:r>
                                <a:rPr lang="es-ES_tradnl" b="1" i="1">
                                  <a:latin typeface="Cambria Math" panose="02040503050406030204" pitchFamily="18" charset="0"/>
                                </a:rPr>
                                <m:t>𝜼</m:t>
                              </m:r>
                            </m:e>
                            <m:sub>
                              <m:r>
                                <a:rPr lang="es-ES_tradnl" b="1" i="1">
                                  <a:latin typeface="Cambria Math" panose="02040503050406030204" pitchFamily="18" charset="0"/>
                                </a:rPr>
                                <m:t>𝑴𝒆</m:t>
                              </m:r>
                            </m:sub>
                          </m:sSub>
                        </m:den>
                      </m:f>
                    </m:oMath>
                  </m:oMathPara>
                </a14:m>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978" r="-1266"/>
                </a:stretch>
              </a:blipFill>
            </p:spPr>
            <p:txBody>
              <a:bodyPr/>
              <a:lstStyle/>
              <a:p>
                <a:r>
                  <a:rPr lang="es-ES">
                    <a:noFill/>
                  </a:rPr>
                  <a:t> </a:t>
                </a:r>
              </a:p>
            </p:txBody>
          </p:sp>
        </mc:Fallback>
      </mc:AlternateContent>
    </p:spTree>
    <p:extLst>
      <p:ext uri="{BB962C8B-B14F-4D97-AF65-F5344CB8AC3E}">
        <p14:creationId xmlns:p14="http://schemas.microsoft.com/office/powerpoint/2010/main" val="32036128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1011555"/>
                <a:ext cx="7514035" cy="5231590"/>
              </a:xfrm>
            </p:spPr>
            <p:txBody>
              <a:bodyPr>
                <a:normAutofit fontScale="62500" lnSpcReduction="20000"/>
              </a:bodyPr>
              <a:lstStyle/>
              <a:p>
                <a:pPr marL="0" indent="0">
                  <a:buNone/>
                </a:pPr>
                <a:r>
                  <a:rPr lang="es-ES_tradnl" dirty="0"/>
                  <a:t>Donde:</a:t>
                </a:r>
                <a:endParaRPr lang="es-EC" dirty="0"/>
              </a:p>
              <a:p>
                <a:pPr lvl="0"/>
                <a14:m>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𝑃</m:t>
                        </m:r>
                      </m:e>
                      <m:sub>
                        <m:r>
                          <a:rPr lang="es-ES_tradnl" i="1">
                            <a:latin typeface="Cambria Math" panose="02040503050406030204" pitchFamily="18" charset="0"/>
                          </a:rPr>
                          <m:t>𝐵</m:t>
                        </m:r>
                      </m:sub>
                    </m:sSub>
                  </m:oMath>
                </a14:m>
                <a:r>
                  <a:rPr lang="es-ES_tradnl" dirty="0"/>
                  <a:t> = Potencia de la Bomba (W)</a:t>
                </a:r>
                <a:endParaRPr lang="es-EC" dirty="0"/>
              </a:p>
              <a:p>
                <a:pPr lvl="0"/>
                <a14:m>
                  <m:oMath xmlns:m="http://schemas.openxmlformats.org/officeDocument/2006/math">
                    <m:r>
                      <a:rPr lang="es-ES_tradnl" i="1">
                        <a:latin typeface="Cambria Math" panose="02040503050406030204" pitchFamily="18" charset="0"/>
                      </a:rPr>
                      <m:t>𝑄</m:t>
                    </m:r>
                  </m:oMath>
                </a14:m>
                <a:r>
                  <a:rPr lang="en-US" dirty="0"/>
                  <a:t> = Caudal a </a:t>
                </a:r>
                <a:r>
                  <a:rPr lang="en-US" dirty="0" err="1"/>
                  <a:t>suministrar</a:t>
                </a:r>
                <a:r>
                  <a:rPr lang="en-US" dirty="0"/>
                  <a:t> (m</a:t>
                </a:r>
                <a:r>
                  <a:rPr lang="en-US" baseline="30000" dirty="0"/>
                  <a:t>3</a:t>
                </a:r>
                <a:r>
                  <a:rPr lang="en-US" dirty="0"/>
                  <a:t>/s)</a:t>
                </a:r>
                <a:endParaRPr lang="es-EC" dirty="0"/>
              </a:p>
              <a:p>
                <a:pPr lvl="0"/>
                <a14:m>
                  <m:oMath xmlns:m="http://schemas.openxmlformats.org/officeDocument/2006/math">
                    <m:r>
                      <a:rPr lang="es-ES_tradnl" i="1">
                        <a:latin typeface="Cambria Math" panose="02040503050406030204" pitchFamily="18" charset="0"/>
                      </a:rPr>
                      <m:t>𝑔</m:t>
                    </m:r>
                    <m:r>
                      <a:rPr lang="es-ES_tradnl" i="1">
                        <a:latin typeface="Cambria Math" panose="02040503050406030204" pitchFamily="18" charset="0"/>
                      </a:rPr>
                      <m:t>=9.81</m:t>
                    </m:r>
                    <m:f>
                      <m:fPr>
                        <m:ctrlPr>
                          <a:rPr lang="es-EC" i="1">
                            <a:latin typeface="Cambria Math" panose="02040503050406030204" pitchFamily="18" charset="0"/>
                          </a:rPr>
                        </m:ctrlPr>
                      </m:fPr>
                      <m:num>
                        <m:r>
                          <a:rPr lang="es-ES_tradnl" i="1">
                            <a:latin typeface="Cambria Math" panose="02040503050406030204" pitchFamily="18" charset="0"/>
                          </a:rPr>
                          <m:t>𝑚</m:t>
                        </m:r>
                      </m:num>
                      <m:den>
                        <m:sSup>
                          <m:sSupPr>
                            <m:ctrlPr>
                              <a:rPr lang="es-EC" i="1">
                                <a:latin typeface="Cambria Math" panose="02040503050406030204" pitchFamily="18" charset="0"/>
                              </a:rPr>
                            </m:ctrlPr>
                          </m:sSupPr>
                          <m:e>
                            <m:r>
                              <a:rPr lang="es-ES_tradnl" i="1">
                                <a:latin typeface="Cambria Math" panose="02040503050406030204" pitchFamily="18" charset="0"/>
                              </a:rPr>
                              <m:t>𝑠</m:t>
                            </m:r>
                          </m:e>
                          <m:sup>
                            <m:r>
                              <a:rPr lang="es-ES_tradnl" i="1">
                                <a:latin typeface="Cambria Math" panose="02040503050406030204" pitchFamily="18" charset="0"/>
                              </a:rPr>
                              <m:t>2</m:t>
                            </m:r>
                          </m:sup>
                        </m:sSup>
                      </m:den>
                    </m:f>
                  </m:oMath>
                </a14:m>
                <a:r>
                  <a:rPr lang="es-ES_tradnl" dirty="0"/>
                  <a:t> = Aceleración de la Gravedad (m/s</a:t>
                </a:r>
                <a:r>
                  <a:rPr lang="es-ES_tradnl" baseline="30000" dirty="0"/>
                  <a:t>2</a:t>
                </a:r>
                <a:r>
                  <a:rPr lang="es-ES_tradnl" dirty="0"/>
                  <a:t>)</a:t>
                </a:r>
                <a:endParaRPr lang="es-EC" dirty="0"/>
              </a:p>
              <a:p>
                <a:pPr lvl="0"/>
                <a14:m>
                  <m:oMath xmlns:m="http://schemas.openxmlformats.org/officeDocument/2006/math">
                    <m:r>
                      <a:rPr lang="es-ES_tradnl" i="1">
                        <a:latin typeface="Cambria Math" panose="02040503050406030204" pitchFamily="18" charset="0"/>
                      </a:rPr>
                      <m:t>𝐻</m:t>
                    </m:r>
                  </m:oMath>
                </a14:m>
                <a:r>
                  <a:rPr lang="es-ES_tradnl" dirty="0"/>
                  <a:t> = Altura de bombeo (m)</a:t>
                </a:r>
                <a:endParaRPr lang="es-EC" dirty="0"/>
              </a:p>
              <a:p>
                <a:pPr lvl="0"/>
                <a14:m>
                  <m:oMath xmlns:m="http://schemas.openxmlformats.org/officeDocument/2006/math">
                    <m:r>
                      <a:rPr lang="es-ES_tradnl" i="1">
                        <a:latin typeface="Cambria Math" panose="02040503050406030204" pitchFamily="18" charset="0"/>
                      </a:rPr>
                      <m:t>𝜌</m:t>
                    </m:r>
                    <m:r>
                      <a:rPr lang="es-ES_tradnl" i="1">
                        <a:latin typeface="Cambria Math" panose="02040503050406030204" pitchFamily="18" charset="0"/>
                      </a:rPr>
                      <m:t>=952</m:t>
                    </m:r>
                    <m:f>
                      <m:fPr>
                        <m:ctrlPr>
                          <a:rPr lang="es-EC" i="1">
                            <a:latin typeface="Cambria Math" panose="02040503050406030204" pitchFamily="18" charset="0"/>
                          </a:rPr>
                        </m:ctrlPr>
                      </m:fPr>
                      <m:num>
                        <m:r>
                          <a:rPr lang="es-ES_tradnl" i="1">
                            <a:latin typeface="Cambria Math" panose="02040503050406030204" pitchFamily="18" charset="0"/>
                          </a:rPr>
                          <m:t>𝐾𝑔</m:t>
                        </m:r>
                      </m:num>
                      <m:den>
                        <m:sSup>
                          <m:sSupPr>
                            <m:ctrlPr>
                              <a:rPr lang="es-EC" i="1">
                                <a:latin typeface="Cambria Math" panose="02040503050406030204" pitchFamily="18" charset="0"/>
                              </a:rPr>
                            </m:ctrlPr>
                          </m:sSupPr>
                          <m:e>
                            <m:r>
                              <a:rPr lang="es-ES_tradnl" i="1">
                                <a:latin typeface="Cambria Math" panose="02040503050406030204" pitchFamily="18" charset="0"/>
                              </a:rPr>
                              <m:t>𝑚</m:t>
                            </m:r>
                          </m:e>
                          <m:sup>
                            <m:r>
                              <a:rPr lang="es-ES_tradnl" i="1">
                                <a:latin typeface="Cambria Math" panose="02040503050406030204" pitchFamily="18" charset="0"/>
                              </a:rPr>
                              <m:t>3</m:t>
                            </m:r>
                          </m:sup>
                        </m:sSup>
                      </m:den>
                    </m:f>
                  </m:oMath>
                </a14:m>
                <a:r>
                  <a:rPr lang="es-ES_tradnl" dirty="0"/>
                  <a:t> = Densidad del fluido (Asfalto a 140 </a:t>
                </a:r>
                <a14:m>
                  <m:oMath xmlns:m="http://schemas.openxmlformats.org/officeDocument/2006/math">
                    <m:r>
                      <a:rPr lang="es-ES_tradnl" i="1">
                        <a:latin typeface="Cambria Math" panose="02040503050406030204" pitchFamily="18" charset="0"/>
                      </a:rPr>
                      <m:t>℃</m:t>
                    </m:r>
                  </m:oMath>
                </a14:m>
                <a:r>
                  <a:rPr lang="es-ES_tradnl" dirty="0"/>
                  <a:t>) (Kg/m</a:t>
                </a:r>
                <a:r>
                  <a:rPr lang="es-ES_tradnl" baseline="30000" dirty="0"/>
                  <a:t>3</a:t>
                </a:r>
                <a:r>
                  <a:rPr lang="es-ES_tradnl" dirty="0"/>
                  <a:t>)</a:t>
                </a:r>
                <a:endParaRPr lang="es-EC" dirty="0"/>
              </a:p>
              <a:p>
                <a:pPr lvl="0"/>
                <a14:m>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𝜂</m:t>
                        </m:r>
                      </m:e>
                      <m:sub>
                        <m:r>
                          <a:rPr lang="es-ES_tradnl" i="1">
                            <a:latin typeface="Cambria Math" panose="02040503050406030204" pitchFamily="18" charset="0"/>
                          </a:rPr>
                          <m:t>𝐵</m:t>
                        </m:r>
                      </m:sub>
                    </m:sSub>
                    <m:r>
                      <a:rPr lang="es-ES_tradnl" i="1">
                        <a:latin typeface="Cambria Math" panose="02040503050406030204" pitchFamily="18" charset="0"/>
                      </a:rPr>
                      <m:t>=0.65</m:t>
                    </m:r>
                  </m:oMath>
                </a14:m>
                <a:r>
                  <a:rPr lang="es-ES_tradnl" dirty="0"/>
                  <a:t> = Eficiencia de la bomba</a:t>
                </a:r>
                <a:endParaRPr lang="es-EC" dirty="0"/>
              </a:p>
              <a:p>
                <a:pPr lvl="0"/>
                <a14:m>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𝜂</m:t>
                        </m:r>
                      </m:e>
                      <m:sub>
                        <m:r>
                          <a:rPr lang="es-ES_tradnl" i="1">
                            <a:latin typeface="Cambria Math" panose="02040503050406030204" pitchFamily="18" charset="0"/>
                          </a:rPr>
                          <m:t>𝑀𝑒</m:t>
                        </m:r>
                      </m:sub>
                    </m:sSub>
                    <m:r>
                      <a:rPr lang="es-ES_tradnl" i="1">
                        <a:latin typeface="Cambria Math" panose="02040503050406030204" pitchFamily="18" charset="0"/>
                      </a:rPr>
                      <m:t>=0.9</m:t>
                    </m:r>
                  </m:oMath>
                </a14:m>
                <a:r>
                  <a:rPr lang="es-ES_tradnl" dirty="0"/>
                  <a:t> = Eficiencia mecánica</a:t>
                </a:r>
                <a:endParaRPr lang="es-EC" dirty="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𝑸</m:t>
                      </m:r>
                      <m:r>
                        <a:rPr lang="es-ES_tradnl" b="1" i="1">
                          <a:latin typeface="Cambria Math" panose="02040503050406030204" pitchFamily="18" charset="0"/>
                        </a:rPr>
                        <m:t>=</m:t>
                      </m:r>
                      <m:f>
                        <m:fPr>
                          <m:ctrlPr>
                            <a:rPr lang="es-EC" b="1" i="1">
                              <a:latin typeface="Cambria Math" panose="02040503050406030204" pitchFamily="18" charset="0"/>
                            </a:rPr>
                          </m:ctrlPr>
                        </m:fPr>
                        <m:num>
                          <m:r>
                            <a:rPr lang="es-ES_tradnl" b="1" i="1">
                              <a:latin typeface="Cambria Math" panose="02040503050406030204" pitchFamily="18" charset="0"/>
                            </a:rPr>
                            <m:t>𝑽</m:t>
                          </m:r>
                        </m:num>
                        <m:den>
                          <m:r>
                            <a:rPr lang="es-ES_tradnl" b="1" i="1">
                              <a:latin typeface="Cambria Math" panose="02040503050406030204" pitchFamily="18" charset="0"/>
                            </a:rPr>
                            <m:t>𝒕</m:t>
                          </m:r>
                        </m:den>
                      </m:f>
                    </m:oMath>
                  </m:oMathPara>
                </a14:m>
                <a:endParaRPr lang="es-EC" dirty="0"/>
              </a:p>
              <a:p>
                <a:pPr marL="0" indent="0">
                  <a:buNone/>
                </a:pPr>
                <a:r>
                  <a:rPr lang="es-ES_tradnl" dirty="0"/>
                  <a:t>Donde: </a:t>
                </a:r>
                <a:endParaRPr lang="es-EC" dirty="0"/>
              </a:p>
              <a:p>
                <a:pPr lvl="0"/>
                <a14:m>
                  <m:oMath xmlns:m="http://schemas.openxmlformats.org/officeDocument/2006/math">
                    <m:r>
                      <a:rPr lang="es-ES_tradnl" i="1">
                        <a:latin typeface="Cambria Math" panose="02040503050406030204" pitchFamily="18" charset="0"/>
                      </a:rPr>
                      <m:t>𝑉</m:t>
                    </m:r>
                    <m:r>
                      <a:rPr lang="es-ES_tradnl" i="1">
                        <a:latin typeface="Cambria Math" panose="02040503050406030204" pitchFamily="18" charset="0"/>
                      </a:rPr>
                      <m:t>=10000 </m:t>
                    </m:r>
                    <m:r>
                      <a:rPr lang="es-ES_tradnl" i="1">
                        <a:latin typeface="Cambria Math" panose="02040503050406030204" pitchFamily="18" charset="0"/>
                      </a:rPr>
                      <m:t>𝐺𝑎𝑙𝑜𝑛𝑒𝑠</m:t>
                    </m:r>
                    <m:r>
                      <a:rPr lang="es-ES_tradnl" i="1">
                        <a:latin typeface="Cambria Math" panose="02040503050406030204" pitchFamily="18" charset="0"/>
                      </a:rPr>
                      <m:t>=37.85 </m:t>
                    </m:r>
                    <m:sSup>
                      <m:sSupPr>
                        <m:ctrlPr>
                          <a:rPr lang="es-EC" i="1">
                            <a:latin typeface="Cambria Math" panose="02040503050406030204" pitchFamily="18" charset="0"/>
                          </a:rPr>
                        </m:ctrlPr>
                      </m:sSupPr>
                      <m:e>
                        <m:r>
                          <a:rPr lang="es-ES_tradnl" i="1">
                            <a:latin typeface="Cambria Math" panose="02040503050406030204" pitchFamily="18" charset="0"/>
                          </a:rPr>
                          <m:t>𝑚</m:t>
                        </m:r>
                      </m:e>
                      <m:sup>
                        <m:r>
                          <a:rPr lang="es-ES_tradnl" i="1">
                            <a:latin typeface="Cambria Math" panose="02040503050406030204" pitchFamily="18" charset="0"/>
                          </a:rPr>
                          <m:t>3</m:t>
                        </m:r>
                      </m:sup>
                    </m:sSup>
                  </m:oMath>
                </a14:m>
                <a:r>
                  <a:rPr lang="es-ES_tradnl" dirty="0"/>
                  <a:t> = Volumen de fluido a bombear(m</a:t>
                </a:r>
                <a:r>
                  <a:rPr lang="es-ES_tradnl" baseline="30000" dirty="0"/>
                  <a:t>3</a:t>
                </a:r>
                <a:r>
                  <a:rPr lang="es-ES_tradnl" dirty="0"/>
                  <a:t>)</a:t>
                </a:r>
                <a:endParaRPr lang="es-EC" dirty="0"/>
              </a:p>
              <a:p>
                <a:pPr marL="0" indent="0">
                  <a:buNone/>
                </a:pPr>
                <a:r>
                  <a:rPr lang="es-ES_tradnl" dirty="0"/>
                  <a:t>Se considera que el total de la capacidad del auto tanque debe ser recirculado.</a:t>
                </a:r>
                <a:endParaRPr lang="es-EC" dirty="0"/>
              </a:p>
              <a:p>
                <a:pPr lvl="0"/>
                <a14:m>
                  <m:oMath xmlns:m="http://schemas.openxmlformats.org/officeDocument/2006/math">
                    <m:r>
                      <a:rPr lang="es-ES_tradnl" i="1">
                        <a:latin typeface="Cambria Math" panose="02040503050406030204" pitchFamily="18" charset="0"/>
                      </a:rPr>
                      <m:t>𝑡</m:t>
                    </m:r>
                    <m:r>
                      <a:rPr lang="es-ES_tradnl" i="1">
                        <a:latin typeface="Cambria Math" panose="02040503050406030204" pitchFamily="18" charset="0"/>
                      </a:rPr>
                      <m:t>=5 </m:t>
                    </m:r>
                    <m:r>
                      <a:rPr lang="es-ES_tradnl" i="1">
                        <a:latin typeface="Cambria Math" panose="02040503050406030204" pitchFamily="18" charset="0"/>
                      </a:rPr>
                      <m:t>h𝑜𝑟𝑎𝑠</m:t>
                    </m:r>
                    <m:r>
                      <a:rPr lang="es-ES_tradnl" i="1">
                        <a:latin typeface="Cambria Math" panose="02040503050406030204" pitchFamily="18" charset="0"/>
                      </a:rPr>
                      <m:t>=18000 </m:t>
                    </m:r>
                    <m:r>
                      <a:rPr lang="es-ES_tradnl" i="1">
                        <a:latin typeface="Cambria Math" panose="02040503050406030204" pitchFamily="18" charset="0"/>
                      </a:rPr>
                      <m:t>𝑠𝑒𝑔</m:t>
                    </m:r>
                  </m:oMath>
                </a14:m>
                <a:r>
                  <a:rPr lang="es-ES_tradnl" dirty="0"/>
                  <a:t> Tiempo de bombeo (s)</a:t>
                </a:r>
                <a:endParaRPr lang="es-EC" dirty="0"/>
              </a:p>
              <a:p>
                <a:pPr marL="0" indent="0">
                  <a:buNone/>
                </a:pPr>
                <a:r>
                  <a:rPr lang="es-ES_tradnl" dirty="0"/>
                  <a:t>El tiempo promedio en generar asentamiento en el asfalto y natillas es de 5 horas.</a:t>
                </a:r>
                <a:endParaRPr lang="es-EC" dirty="0"/>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1011555"/>
                <a:ext cx="7514035" cy="5231590"/>
              </a:xfrm>
              <a:blipFill rotWithShape="0">
                <a:blip r:embed="rId2"/>
                <a:stretch>
                  <a:fillRect l="-893" t="-816"/>
                </a:stretch>
              </a:blipFill>
            </p:spPr>
            <p:txBody>
              <a:bodyPr/>
              <a:lstStyle/>
              <a:p>
                <a:r>
                  <a:rPr lang="es-ES">
                    <a:noFill/>
                  </a:rPr>
                  <a:t> </a:t>
                </a:r>
              </a:p>
            </p:txBody>
          </p:sp>
        </mc:Fallback>
      </mc:AlternateContent>
    </p:spTree>
    <p:extLst>
      <p:ext uri="{BB962C8B-B14F-4D97-AF65-F5344CB8AC3E}">
        <p14:creationId xmlns:p14="http://schemas.microsoft.com/office/powerpoint/2010/main" val="167622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371601"/>
            <a:ext cx="7514035" cy="816644"/>
          </a:xfrm>
        </p:spPr>
        <p:txBody>
          <a:bodyPr>
            <a:normAutofit/>
          </a:bodyPr>
          <a:lstStyle/>
          <a:p>
            <a:pPr algn="l"/>
            <a:r>
              <a:rPr lang="en-US" sz="2700" b="1"/>
              <a:t>ALCANCE</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2188245"/>
            <a:ext cx="7514035" cy="2616868"/>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100" dirty="0"/>
              <a:t>Esta norma se aplicará a los vehículos cisterna utilizados para el transporte de asfalto o líquidos inflamables y </a:t>
            </a:r>
            <a:r>
              <a:rPr lang="es-ES" sz="2100" dirty="0" smtClean="0"/>
              <a:t>combustibles.</a:t>
            </a:r>
          </a:p>
          <a:p>
            <a:pPr marL="0" indent="0" algn="just">
              <a:buNone/>
            </a:pPr>
            <a:r>
              <a:rPr lang="es-ES" sz="2100" dirty="0" smtClean="0"/>
              <a:t>Proporcionará </a:t>
            </a:r>
            <a:r>
              <a:rPr lang="es-ES" sz="2100" dirty="0"/>
              <a:t>los requisitos mínimos para el diseño y la construcción de los tanques del camión de carga y de sus accesorios y dispondrá asuntos referentes a los vehículos tanque.</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312" y="4324037"/>
            <a:ext cx="1387956" cy="1387956"/>
          </a:xfrm>
          <a:prstGeom prst="rect">
            <a:avLst/>
          </a:prstGeom>
        </p:spPr>
      </p:pic>
    </p:spTree>
    <p:extLst>
      <p:ext uri="{BB962C8B-B14F-4D97-AF65-F5344CB8AC3E}">
        <p14:creationId xmlns:p14="http://schemas.microsoft.com/office/powerpoint/2010/main" val="253153525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13233" y="857250"/>
                <a:ext cx="7514035" cy="5400675"/>
              </a:xfrm>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𝑸</m:t>
                      </m:r>
                      <m:r>
                        <a:rPr lang="es-ES_tradnl" b="1" i="1">
                          <a:latin typeface="Cambria Math" panose="02040503050406030204" pitchFamily="18" charset="0"/>
                        </a:rPr>
                        <m:t>=</m:t>
                      </m:r>
                      <m:f>
                        <m:fPr>
                          <m:ctrlPr>
                            <a:rPr lang="es-EC" i="1">
                              <a:latin typeface="Cambria Math" panose="02040503050406030204" pitchFamily="18" charset="0"/>
                            </a:rPr>
                          </m:ctrlPr>
                        </m:fPr>
                        <m:num>
                          <m:r>
                            <a:rPr lang="es-ES_tradnl" i="1">
                              <a:latin typeface="Cambria Math" panose="02040503050406030204" pitchFamily="18" charset="0"/>
                            </a:rPr>
                            <m:t>37.85</m:t>
                          </m:r>
                        </m:num>
                        <m:den>
                          <m:r>
                            <a:rPr lang="es-ES_tradnl" i="1">
                              <a:latin typeface="Cambria Math" panose="02040503050406030204" pitchFamily="18" charset="0"/>
                            </a:rPr>
                            <m:t>18000</m:t>
                          </m:r>
                        </m:den>
                      </m:f>
                      <m:r>
                        <a:rPr lang="es-ES_tradnl" b="1" i="1">
                          <a:latin typeface="Cambria Math" panose="02040503050406030204" pitchFamily="18" charset="0"/>
                        </a:rPr>
                        <m:t>=</m:t>
                      </m:r>
                      <m:r>
                        <a:rPr lang="es-ES_tradnl" b="1" i="1">
                          <a:latin typeface="Cambria Math" panose="02040503050406030204" pitchFamily="18" charset="0"/>
                        </a:rPr>
                        <m:t>𝟐</m:t>
                      </m:r>
                      <m:r>
                        <a:rPr lang="es-ES_tradnl" b="1" i="1">
                          <a:latin typeface="Cambria Math" panose="02040503050406030204" pitchFamily="18" charset="0"/>
                        </a:rPr>
                        <m:t>.</m:t>
                      </m:r>
                      <m:r>
                        <a:rPr lang="es-ES_tradnl" b="1" i="1">
                          <a:latin typeface="Cambria Math" panose="02040503050406030204" pitchFamily="18" charset="0"/>
                        </a:rPr>
                        <m:t>𝟏𝟎𝟑</m:t>
                      </m:r>
                      <m:r>
                        <a:rPr lang="es-ES_tradnl" b="1" i="1">
                          <a:latin typeface="Cambria Math" panose="02040503050406030204" pitchFamily="18" charset="0"/>
                        </a:rPr>
                        <m:t>×</m:t>
                      </m:r>
                      <m:sSup>
                        <m:sSupPr>
                          <m:ctrlPr>
                            <a:rPr lang="es-EC" b="1" i="1">
                              <a:latin typeface="Cambria Math" panose="02040503050406030204" pitchFamily="18" charset="0"/>
                            </a:rPr>
                          </m:ctrlPr>
                        </m:sSupPr>
                        <m:e>
                          <m:r>
                            <a:rPr lang="es-ES_tradnl" b="1" i="1">
                              <a:latin typeface="Cambria Math" panose="02040503050406030204" pitchFamily="18" charset="0"/>
                            </a:rPr>
                            <m:t>𝟏𝟎</m:t>
                          </m:r>
                        </m:e>
                        <m:sup>
                          <m:r>
                            <a:rPr lang="es-ES_tradnl" b="1" i="1">
                              <a:latin typeface="Cambria Math" panose="02040503050406030204" pitchFamily="18" charset="0"/>
                            </a:rPr>
                            <m:t>−</m:t>
                          </m:r>
                          <m:r>
                            <a:rPr lang="es-ES_tradnl" b="1" i="1">
                              <a:latin typeface="Cambria Math" panose="02040503050406030204" pitchFamily="18" charset="0"/>
                            </a:rPr>
                            <m:t>𝟑</m:t>
                          </m:r>
                        </m:sup>
                      </m:sSup>
                      <m:r>
                        <a:rPr lang="es-ES_tradnl" b="1" i="1">
                          <a:latin typeface="Cambria Math" panose="02040503050406030204" pitchFamily="18" charset="0"/>
                        </a:rPr>
                        <m:t> </m:t>
                      </m:r>
                      <m:f>
                        <m:fPr>
                          <m:ctrlPr>
                            <a:rPr lang="es-EC" b="1" i="1">
                              <a:latin typeface="Cambria Math" panose="02040503050406030204" pitchFamily="18" charset="0"/>
                            </a:rPr>
                          </m:ctrlPr>
                        </m:fPr>
                        <m:num>
                          <m:sSup>
                            <m:sSupPr>
                              <m:ctrlPr>
                                <a:rPr lang="es-EC" b="1" i="1">
                                  <a:latin typeface="Cambria Math" panose="02040503050406030204" pitchFamily="18" charset="0"/>
                                </a:rPr>
                              </m:ctrlPr>
                            </m:sSupPr>
                            <m:e>
                              <m:r>
                                <a:rPr lang="es-ES_tradnl" b="1" i="1">
                                  <a:latin typeface="Cambria Math" panose="02040503050406030204" pitchFamily="18" charset="0"/>
                                </a:rPr>
                                <m:t>𝒎</m:t>
                              </m:r>
                            </m:e>
                            <m:sup>
                              <m:r>
                                <a:rPr lang="es-ES_tradnl" b="1" i="1">
                                  <a:latin typeface="Cambria Math" panose="02040503050406030204" pitchFamily="18" charset="0"/>
                                </a:rPr>
                                <m:t>𝟑</m:t>
                              </m:r>
                            </m:sup>
                          </m:sSup>
                        </m:num>
                        <m:den>
                          <m:r>
                            <a:rPr lang="es-ES_tradnl" b="1" i="1">
                              <a:latin typeface="Cambria Math" panose="02040503050406030204" pitchFamily="18" charset="0"/>
                            </a:rPr>
                            <m:t>𝒔</m:t>
                          </m:r>
                        </m:den>
                      </m:f>
                    </m:oMath>
                  </m:oMathPara>
                </a14:m>
                <a:endParaRPr lang="es-EC" dirty="0"/>
              </a:p>
              <a:p>
                <a14:m>
                  <m:oMath xmlns:m="http://schemas.openxmlformats.org/officeDocument/2006/math">
                    <m:r>
                      <a:rPr lang="es-ES_tradnl" b="1" i="1">
                        <a:latin typeface="Cambria Math" panose="02040503050406030204" pitchFamily="18" charset="0"/>
                      </a:rPr>
                      <m:t>𝑯</m:t>
                    </m:r>
                    <m:r>
                      <a:rPr lang="es-ES_tradnl" b="1" i="1">
                        <a:latin typeface="Cambria Math" panose="02040503050406030204" pitchFamily="18" charset="0"/>
                      </a:rPr>
                      <m:t>=</m:t>
                    </m:r>
                    <m:sSub>
                      <m:sSubPr>
                        <m:ctrlPr>
                          <a:rPr lang="es-EC" b="1" i="1">
                            <a:latin typeface="Cambria Math" panose="02040503050406030204" pitchFamily="18" charset="0"/>
                          </a:rPr>
                        </m:ctrlPr>
                      </m:sSubPr>
                      <m:e>
                        <m:r>
                          <a:rPr lang="es-ES_tradnl" b="1" i="1">
                            <a:latin typeface="Cambria Math" panose="02040503050406030204" pitchFamily="18" charset="0"/>
                          </a:rPr>
                          <m:t>𝑯</m:t>
                        </m:r>
                      </m:e>
                      <m:sub>
                        <m:r>
                          <a:rPr lang="es-ES_tradnl" b="1" i="1">
                            <a:latin typeface="Cambria Math" panose="02040503050406030204" pitchFamily="18" charset="0"/>
                          </a:rPr>
                          <m:t>𝒈</m:t>
                        </m:r>
                      </m:sub>
                    </m:sSub>
                    <m:r>
                      <a:rPr lang="es-ES_tradnl" b="1" i="1">
                        <a:latin typeface="Cambria Math" panose="02040503050406030204" pitchFamily="18" charset="0"/>
                      </a:rPr>
                      <m:t>+</m:t>
                    </m:r>
                    <m:r>
                      <a:rPr lang="es-ES_tradnl" b="1" i="1">
                        <a:latin typeface="Cambria Math" panose="02040503050406030204" pitchFamily="18" charset="0"/>
                      </a:rPr>
                      <m:t>𝑯𝒑𝒂𝒄</m:t>
                    </m:r>
                  </m:oMath>
                </a14:m>
                <a:endParaRPr lang="es-EC" dirty="0"/>
              </a:p>
              <a:p>
                <a:pPr marL="0" indent="0">
                  <a:buNone/>
                </a:pPr>
                <a:r>
                  <a:rPr lang="es-ES_tradnl" dirty="0"/>
                  <a:t>Donde: </a:t>
                </a:r>
                <a:endParaRPr lang="es-EC" dirty="0"/>
              </a:p>
              <a:p>
                <a:pPr lvl="0"/>
                <a14:m>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𝐻</m:t>
                        </m:r>
                      </m:e>
                      <m:sub>
                        <m:r>
                          <a:rPr lang="es-ES_tradnl" i="1">
                            <a:latin typeface="Cambria Math" panose="02040503050406030204" pitchFamily="18" charset="0"/>
                          </a:rPr>
                          <m:t>𝑔</m:t>
                        </m:r>
                      </m:sub>
                    </m:sSub>
                    <m:r>
                      <a:rPr lang="es-ES_tradnl" i="1">
                        <a:latin typeface="Cambria Math" panose="02040503050406030204" pitchFamily="18" charset="0"/>
                      </a:rPr>
                      <m:t>=2 </m:t>
                    </m:r>
                    <m:r>
                      <a:rPr lang="es-ES_tradnl" i="1">
                        <a:latin typeface="Cambria Math" panose="02040503050406030204" pitchFamily="18" charset="0"/>
                      </a:rPr>
                      <m:t>𝑚</m:t>
                    </m:r>
                  </m:oMath>
                </a14:m>
                <a:r>
                  <a:rPr lang="es-ES_tradnl" dirty="0"/>
                  <a:t> = Altura máxima de bombeo (m)</a:t>
                </a:r>
                <a:endParaRPr lang="es-EC" dirty="0"/>
              </a:p>
              <a:p>
                <a:pPr lvl="0"/>
                <a14:m>
                  <m:oMath xmlns:m="http://schemas.openxmlformats.org/officeDocument/2006/math">
                    <m:sSub>
                      <m:sSubPr>
                        <m:ctrlPr>
                          <a:rPr lang="es-EC" i="1">
                            <a:latin typeface="Cambria Math" panose="02040503050406030204" pitchFamily="18" charset="0"/>
                          </a:rPr>
                        </m:ctrlPr>
                      </m:sSubPr>
                      <m:e>
                        <m:r>
                          <a:rPr lang="es-ES_tradnl" i="1">
                            <a:latin typeface="Cambria Math" panose="02040503050406030204" pitchFamily="18" charset="0"/>
                          </a:rPr>
                          <m:t>𝐻</m:t>
                        </m:r>
                      </m:e>
                      <m:sub>
                        <m:r>
                          <a:rPr lang="es-ES_tradnl" i="1">
                            <a:latin typeface="Cambria Math" panose="02040503050406030204" pitchFamily="18" charset="0"/>
                          </a:rPr>
                          <m:t>𝑝𝑎𝑐</m:t>
                        </m:r>
                      </m:sub>
                    </m:sSub>
                  </m:oMath>
                </a14:m>
                <a:r>
                  <a:rPr lang="es-ES_tradnl" dirty="0"/>
                  <a:t> = Altura por perdida en accesorios (m)</a:t>
                </a:r>
                <a:endParaRPr lang="es-EC" dirty="0"/>
              </a:p>
              <a:p>
                <a:pPr marL="0" indent="0" algn="just">
                  <a:buNone/>
                </a:pPr>
                <a:r>
                  <a:rPr lang="es-ES_tradnl" dirty="0"/>
                  <a:t>Se debe considerar la pérdida de potencia por accesorios, donde se añaden 5 metros por cada codo a 90 grados y 10 metros por cada válvula. El sistema de recirculación contará con 2 codos y una válvula.</a:t>
                </a:r>
                <a:endParaRPr lang="es-EC"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𝑯𝒑𝒂𝒄</m:t>
                      </m:r>
                      <m:r>
                        <a:rPr lang="es-ES_tradnl" b="1" i="1">
                          <a:latin typeface="Cambria Math" panose="02040503050406030204" pitchFamily="18" charset="0"/>
                        </a:rPr>
                        <m:t>=</m:t>
                      </m:r>
                      <m:r>
                        <a:rPr lang="es-ES_tradnl" b="1" i="1">
                          <a:latin typeface="Cambria Math" panose="02040503050406030204" pitchFamily="18" charset="0"/>
                        </a:rPr>
                        <m:t>𝟐𝟎</m:t>
                      </m:r>
                      <m:r>
                        <a:rPr lang="es-ES_tradnl" b="1" i="1">
                          <a:latin typeface="Cambria Math" panose="02040503050406030204" pitchFamily="18" charset="0"/>
                        </a:rPr>
                        <m:t> </m:t>
                      </m:r>
                      <m:r>
                        <a:rPr lang="es-ES_tradnl" b="1" i="1">
                          <a:latin typeface="Cambria Math" panose="02040503050406030204" pitchFamily="18" charset="0"/>
                        </a:rPr>
                        <m:t>𝒎</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𝑯</m:t>
                      </m:r>
                      <m:r>
                        <a:rPr lang="es-ES_tradnl" b="1" i="1">
                          <a:latin typeface="Cambria Math" panose="02040503050406030204" pitchFamily="18" charset="0"/>
                        </a:rPr>
                        <m:t>=</m:t>
                      </m:r>
                      <m:r>
                        <a:rPr lang="es-ES_tradnl" i="1">
                          <a:latin typeface="Cambria Math" panose="02040503050406030204" pitchFamily="18" charset="0"/>
                        </a:rPr>
                        <m:t>2+20</m:t>
                      </m:r>
                      <m:r>
                        <a:rPr lang="es-ES_tradnl" b="1" i="1">
                          <a:latin typeface="Cambria Math" panose="02040503050406030204" pitchFamily="18" charset="0"/>
                        </a:rPr>
                        <m:t>=</m:t>
                      </m:r>
                      <m:r>
                        <a:rPr lang="es-ES_tradnl" b="1" i="1">
                          <a:latin typeface="Cambria Math" panose="02040503050406030204" pitchFamily="18" charset="0"/>
                        </a:rPr>
                        <m:t>𝟐𝟐</m:t>
                      </m:r>
                      <m:r>
                        <a:rPr lang="es-ES_tradnl" b="1" i="1">
                          <a:latin typeface="Cambria Math" panose="02040503050406030204" pitchFamily="18" charset="0"/>
                        </a:rPr>
                        <m:t> </m:t>
                      </m:r>
                      <m:r>
                        <a:rPr lang="es-ES_tradnl" b="1" i="1">
                          <a:latin typeface="Cambria Math" panose="02040503050406030204" pitchFamily="18" charset="0"/>
                        </a:rPr>
                        <m:t>𝒎</m:t>
                      </m:r>
                    </m:oMath>
                  </m:oMathPara>
                </a14:m>
                <a:endParaRPr lang="es-EC" dirty="0"/>
              </a:p>
              <a:p>
                <a:pPr lvl="0"/>
                <a:r>
                  <a:rPr lang="es-ES_tradnl" dirty="0"/>
                  <a:t>Potencia de la bomba</a:t>
                </a:r>
                <a:endParaRPr lang="es-EC" dirty="0"/>
              </a:p>
              <a:p>
                <a:pPr marL="0" indent="0" algn="ctr">
                  <a:buNone/>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_tradnl" b="1" i="1">
                              <a:latin typeface="Cambria Math" panose="02040503050406030204" pitchFamily="18" charset="0"/>
                            </a:rPr>
                            <m:t>𝑷</m:t>
                          </m:r>
                        </m:e>
                        <m:sub>
                          <m:r>
                            <a:rPr lang="es-ES_tradnl" b="1" i="1">
                              <a:latin typeface="Cambria Math" panose="02040503050406030204" pitchFamily="18" charset="0"/>
                            </a:rPr>
                            <m:t>𝑩</m:t>
                          </m:r>
                        </m:sub>
                      </m:sSub>
                      <m:r>
                        <a:rPr lang="es-ES_tradnl" b="1" i="1">
                          <a:latin typeface="Cambria Math" panose="02040503050406030204" pitchFamily="18" charset="0"/>
                        </a:rPr>
                        <m:t>=</m:t>
                      </m:r>
                      <m:f>
                        <m:fPr>
                          <m:ctrlPr>
                            <a:rPr lang="es-EC" i="1">
                              <a:latin typeface="Cambria Math" panose="02040503050406030204" pitchFamily="18" charset="0"/>
                            </a:rPr>
                          </m:ctrlPr>
                        </m:fPr>
                        <m:num>
                          <m:r>
                            <a:rPr lang="es-ES_tradnl" i="1">
                              <a:latin typeface="Cambria Math" panose="02040503050406030204" pitchFamily="18" charset="0"/>
                            </a:rPr>
                            <m:t>2.103×</m:t>
                          </m:r>
                          <m:sSup>
                            <m:sSupPr>
                              <m:ctrlPr>
                                <a:rPr lang="es-EC" i="1">
                                  <a:latin typeface="Cambria Math" panose="02040503050406030204" pitchFamily="18" charset="0"/>
                                </a:rPr>
                              </m:ctrlPr>
                            </m:sSupPr>
                            <m:e>
                              <m:r>
                                <a:rPr lang="es-ES_tradnl" i="1">
                                  <a:latin typeface="Cambria Math" panose="02040503050406030204" pitchFamily="18" charset="0"/>
                                </a:rPr>
                                <m:t>10</m:t>
                              </m:r>
                            </m:e>
                            <m:sup>
                              <m:r>
                                <a:rPr lang="es-ES_tradnl" i="1">
                                  <a:latin typeface="Cambria Math" panose="02040503050406030204" pitchFamily="18" charset="0"/>
                                </a:rPr>
                                <m:t>−3</m:t>
                              </m:r>
                            </m:sup>
                          </m:sSup>
                          <m:r>
                            <a:rPr lang="es-ES_tradnl" i="1">
                              <a:latin typeface="Cambria Math" panose="02040503050406030204" pitchFamily="18" charset="0"/>
                            </a:rPr>
                            <m:t>∙9.81∙22∙952</m:t>
                          </m:r>
                        </m:num>
                        <m:den>
                          <m:r>
                            <a:rPr lang="es-ES_tradnl" i="1">
                              <a:latin typeface="Cambria Math" panose="02040503050406030204" pitchFamily="18" charset="0"/>
                            </a:rPr>
                            <m:t>0.65∙0.9</m:t>
                          </m:r>
                        </m:den>
                      </m:f>
                      <m:r>
                        <a:rPr lang="es-ES_tradnl" b="1" i="1">
                          <a:latin typeface="Cambria Math" panose="02040503050406030204" pitchFamily="18" charset="0"/>
                        </a:rPr>
                        <m:t>=</m:t>
                      </m:r>
                      <m:r>
                        <a:rPr lang="es-ES_tradnl" b="1" i="1">
                          <a:latin typeface="Cambria Math" panose="02040503050406030204" pitchFamily="18" charset="0"/>
                        </a:rPr>
                        <m:t>𝟕𝟑𝟖</m:t>
                      </m:r>
                      <m:r>
                        <a:rPr lang="es-ES_tradnl" b="1" i="1">
                          <a:latin typeface="Cambria Math" panose="02040503050406030204" pitchFamily="18" charset="0"/>
                        </a:rPr>
                        <m:t>.</m:t>
                      </m:r>
                      <m:r>
                        <a:rPr lang="es-ES_tradnl" b="1" i="1">
                          <a:latin typeface="Cambria Math" panose="02040503050406030204" pitchFamily="18" charset="0"/>
                        </a:rPr>
                        <m:t>𝟓𝟑</m:t>
                      </m:r>
                      <m:r>
                        <a:rPr lang="es-ES_tradnl" b="1" i="1">
                          <a:latin typeface="Cambria Math" panose="02040503050406030204" pitchFamily="18" charset="0"/>
                        </a:rPr>
                        <m:t> </m:t>
                      </m:r>
                      <m:r>
                        <a:rPr lang="es-ES_tradnl" b="1" i="1">
                          <a:latin typeface="Cambria Math" panose="02040503050406030204" pitchFamily="18" charset="0"/>
                        </a:rPr>
                        <m:t>𝑾</m:t>
                      </m:r>
                      <m:r>
                        <a:rPr lang="es-ES_tradnl" b="1" i="1">
                          <a:latin typeface="Cambria Math" panose="02040503050406030204" pitchFamily="18" charset="0"/>
                        </a:rPr>
                        <m:t>≈</m:t>
                      </m:r>
                      <m:r>
                        <a:rPr lang="es-ES_tradnl" b="1" i="1">
                          <a:latin typeface="Cambria Math" panose="02040503050406030204" pitchFamily="18" charset="0"/>
                        </a:rPr>
                        <m:t>𝟏</m:t>
                      </m:r>
                      <m:r>
                        <a:rPr lang="es-ES_tradnl" b="1" i="1">
                          <a:latin typeface="Cambria Math" panose="02040503050406030204" pitchFamily="18" charset="0"/>
                        </a:rPr>
                        <m:t> </m:t>
                      </m:r>
                      <m:r>
                        <a:rPr lang="es-ES_tradnl" b="1" i="1">
                          <a:latin typeface="Cambria Math" panose="02040503050406030204" pitchFamily="18" charset="0"/>
                        </a:rPr>
                        <m:t>𝒉𝒑</m:t>
                      </m:r>
                    </m:oMath>
                  </m:oMathPara>
                </a14:m>
                <a:endParaRPr lang="es-EC" dirty="0"/>
              </a:p>
              <a:p>
                <a:pPr algn="ctr"/>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13233" y="857250"/>
                <a:ext cx="7514035" cy="5400675"/>
              </a:xfrm>
              <a:blipFill rotWithShape="0">
                <a:blip r:embed="rId2"/>
                <a:stretch>
                  <a:fillRect l="-1542" t="-1467" r="-893"/>
                </a:stretch>
              </a:blipFill>
            </p:spPr>
            <p:txBody>
              <a:bodyPr/>
              <a:lstStyle/>
              <a:p>
                <a:r>
                  <a:rPr lang="es-ES">
                    <a:noFill/>
                  </a:rPr>
                  <a:t> </a:t>
                </a:r>
              </a:p>
            </p:txBody>
          </p:sp>
        </mc:Fallback>
      </mc:AlternateContent>
    </p:spTree>
    <p:extLst>
      <p:ext uri="{BB962C8B-B14F-4D97-AF65-F5344CB8AC3E}">
        <p14:creationId xmlns:p14="http://schemas.microsoft.com/office/powerpoint/2010/main" val="36124709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5069" y="2790237"/>
            <a:ext cx="7514033" cy="1583657"/>
          </a:xfrm>
        </p:spPr>
        <p:txBody>
          <a:bodyPr>
            <a:normAutofit/>
          </a:bodyPr>
          <a:lstStyle/>
          <a:p>
            <a:r>
              <a:rPr lang="es-ES_tradnl" sz="4400" b="1" dirty="0" smtClean="0"/>
              <a:t>CONSTRUCCIÓN Y MONTAJE</a:t>
            </a:r>
            <a:endParaRPr lang="es-ES" sz="4400" b="1" dirty="0"/>
          </a:p>
        </p:txBody>
      </p:sp>
    </p:spTree>
    <p:extLst>
      <p:ext uri="{BB962C8B-B14F-4D97-AF65-F5344CB8AC3E}">
        <p14:creationId xmlns:p14="http://schemas.microsoft.com/office/powerpoint/2010/main" val="219908328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3" y="1008994"/>
            <a:ext cx="7514035" cy="816644"/>
          </a:xfrm>
        </p:spPr>
        <p:txBody>
          <a:bodyPr>
            <a:normAutofit/>
          </a:bodyPr>
          <a:lstStyle/>
          <a:p>
            <a:pPr algn="l"/>
            <a:r>
              <a:rPr lang="en-US" sz="2700" b="1" dirty="0" smtClean="0"/>
              <a:t>TECNOLOGÍA DE CONSTRUCCIÓN</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2" y="2641941"/>
            <a:ext cx="7514035" cy="2616868"/>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800" dirty="0"/>
              <a:t>La construcción de las partes del tanque se las realizó en los talleres de la empresa Industria Acero delos Andes S.A., en la siguiente tabla se muestran las máquinas y equipos utilizados en la construcción</a:t>
            </a:r>
            <a:endParaRPr lang="es-ES" sz="2800" dirty="0"/>
          </a:p>
        </p:txBody>
      </p:sp>
    </p:spTree>
    <p:extLst>
      <p:ext uri="{BB962C8B-B14F-4D97-AF65-F5344CB8AC3E}">
        <p14:creationId xmlns:p14="http://schemas.microsoft.com/office/powerpoint/2010/main" val="10066177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TECNOLOGÍA DE CONSTRUCCIÓN</a:t>
            </a:r>
            <a:endParaRPr lang="es-ES" sz="27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2502881" y="1156001"/>
            <a:ext cx="4432528" cy="5334274"/>
          </a:xfrm>
          <a:prstGeom prst="rect">
            <a:avLst/>
          </a:prstGeom>
        </p:spPr>
      </p:pic>
    </p:spTree>
    <p:extLst>
      <p:ext uri="{BB962C8B-B14F-4D97-AF65-F5344CB8AC3E}">
        <p14:creationId xmlns:p14="http://schemas.microsoft.com/office/powerpoint/2010/main" val="18558717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TECNOLOGÍA DE CONSTRUCCIÓN</a:t>
            </a:r>
            <a:endParaRPr lang="es-ES" sz="27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1962693" y="1911051"/>
            <a:ext cx="5271655" cy="3696218"/>
          </a:xfrm>
          <a:prstGeom prst="rect">
            <a:avLst/>
          </a:prstGeom>
        </p:spPr>
      </p:pic>
    </p:spTree>
    <p:extLst>
      <p:ext uri="{BB962C8B-B14F-4D97-AF65-F5344CB8AC3E}">
        <p14:creationId xmlns:p14="http://schemas.microsoft.com/office/powerpoint/2010/main" val="258234129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OPERACIONES TECNOLÓGICAS</a:t>
            </a:r>
            <a:endParaRPr lang="es-ES" sz="27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1039344" y="1360570"/>
            <a:ext cx="7181114" cy="3922631"/>
          </a:xfrm>
          <a:prstGeom prst="rect">
            <a:avLst/>
          </a:prstGeom>
        </p:spPr>
      </p:pic>
    </p:spTree>
    <p:extLst>
      <p:ext uri="{BB962C8B-B14F-4D97-AF65-F5344CB8AC3E}">
        <p14:creationId xmlns:p14="http://schemas.microsoft.com/office/powerpoint/2010/main" val="412055187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SIMBOLOGIA DE DIAGRAMAS DE FLUJO</a:t>
            </a:r>
            <a:endParaRPr lang="es-ES" sz="27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1318376" y="2310202"/>
            <a:ext cx="6521574" cy="2511180"/>
          </a:xfrm>
          <a:prstGeom prst="rect">
            <a:avLst/>
          </a:prstGeom>
        </p:spPr>
      </p:pic>
    </p:spTree>
    <p:extLst>
      <p:ext uri="{BB962C8B-B14F-4D97-AF65-F5344CB8AC3E}">
        <p14:creationId xmlns:p14="http://schemas.microsoft.com/office/powerpoint/2010/main" val="94008297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3" y="620748"/>
            <a:ext cx="7514035" cy="816644"/>
          </a:xfrm>
        </p:spPr>
        <p:txBody>
          <a:bodyPr>
            <a:normAutofit fontScale="90000"/>
          </a:bodyPr>
          <a:lstStyle/>
          <a:p>
            <a:pPr algn="l"/>
            <a:r>
              <a:rPr lang="en-US" sz="2700" b="1" dirty="0" smtClean="0"/>
              <a:t>CONSTRUCCIÓN DEL TANQUE DEL AUTO TANQUE</a:t>
            </a:r>
            <a:endParaRPr lang="es-ES" sz="2700" dirty="0">
              <a:latin typeface="Arial" panose="020B0604020202020204" pitchFamily="34" charset="0"/>
              <a:cs typeface="Arial" panose="020B0604020202020204" pitchFamily="34" charset="0"/>
            </a:endParaRPr>
          </a:p>
        </p:txBody>
      </p:sp>
      <p:sp>
        <p:nvSpPr>
          <p:cNvPr id="4" name="Marcador de texto 2"/>
          <p:cNvSpPr txBox="1">
            <a:spLocks/>
          </p:cNvSpPr>
          <p:nvPr/>
        </p:nvSpPr>
        <p:spPr>
          <a:xfrm>
            <a:off x="1113233" y="2134739"/>
            <a:ext cx="7514035" cy="4109043"/>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La construcción requiere de herramientas que ayuden a la organización y entendimiento del procedimiento a realizar</a:t>
            </a:r>
            <a:r>
              <a:rPr lang="es-ES_tradnl" sz="2000" dirty="0" smtClean="0"/>
              <a:t>.</a:t>
            </a:r>
          </a:p>
          <a:p>
            <a:pPr marL="0" indent="0" algn="just">
              <a:buNone/>
            </a:pPr>
            <a:endParaRPr lang="es-ES" sz="2000" dirty="0"/>
          </a:p>
          <a:p>
            <a:pPr marL="0" indent="0" algn="just">
              <a:buNone/>
            </a:pPr>
            <a:r>
              <a:rPr lang="es-ES_tradnl" sz="2000" dirty="0"/>
              <a:t>El diagrama de flujo es una herramienta que representa las operaciones tecnológicas que se siguen en las etapas de construcción del tanque. Las operaciones no tienen un orden de seguimiento estricto, se ejecutan conforme la necesidad de avance de la construcción.</a:t>
            </a:r>
            <a:endParaRPr lang="es-ES" sz="2000" dirty="0"/>
          </a:p>
        </p:txBody>
      </p:sp>
    </p:spTree>
    <p:extLst>
      <p:ext uri="{BB962C8B-B14F-4D97-AF65-F5344CB8AC3E}">
        <p14:creationId xmlns:p14="http://schemas.microsoft.com/office/powerpoint/2010/main" val="168825794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FLUJOGRAMA CONSTRUCCIÓN DEL CUERPO</a:t>
            </a:r>
            <a:endParaRPr lang="es-ES" sz="27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1597358" y="1751021"/>
            <a:ext cx="6181348" cy="3730124"/>
          </a:xfrm>
          <a:prstGeom prst="rect">
            <a:avLst/>
          </a:prstGeom>
        </p:spPr>
      </p:pic>
    </p:spTree>
    <p:extLst>
      <p:ext uri="{BB962C8B-B14F-4D97-AF65-F5344CB8AC3E}">
        <p14:creationId xmlns:p14="http://schemas.microsoft.com/office/powerpoint/2010/main" val="266145659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FLUJOGRAMA CONSTRUCCIÓN DE CABEZAS</a:t>
            </a:r>
            <a:endParaRPr lang="es-ES" sz="27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1588739" y="1734361"/>
            <a:ext cx="5776771" cy="3116161"/>
          </a:xfrm>
          <a:prstGeom prst="rect">
            <a:avLst/>
          </a:prstGeom>
        </p:spPr>
      </p:pic>
    </p:spTree>
    <p:extLst>
      <p:ext uri="{BB962C8B-B14F-4D97-AF65-F5344CB8AC3E}">
        <p14:creationId xmlns:p14="http://schemas.microsoft.com/office/powerpoint/2010/main" val="936206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3" y="1008994"/>
            <a:ext cx="7514035" cy="816644"/>
          </a:xfrm>
        </p:spPr>
        <p:txBody>
          <a:bodyPr>
            <a:normAutofit/>
          </a:bodyPr>
          <a:lstStyle/>
          <a:p>
            <a:pPr algn="l"/>
            <a:r>
              <a:rPr lang="en-US" sz="2700" b="1"/>
              <a:t>GENERALIDADES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2" y="1930741"/>
            <a:ext cx="7514035" cy="2616868"/>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100" dirty="0"/>
              <a:t>El </a:t>
            </a:r>
            <a:r>
              <a:rPr lang="es-ES" sz="2100" dirty="0" smtClean="0"/>
              <a:t>diseño estructural </a:t>
            </a:r>
            <a:r>
              <a:rPr lang="es-ES" sz="2100" dirty="0"/>
              <a:t>del </a:t>
            </a:r>
            <a:r>
              <a:rPr lang="es-ES" sz="2100" dirty="0" smtClean="0"/>
              <a:t>auto </a:t>
            </a:r>
            <a:r>
              <a:rPr lang="es-ES" sz="2100" dirty="0"/>
              <a:t>tanque considerará e</a:t>
            </a:r>
            <a:r>
              <a:rPr lang="es-ES" sz="2100" dirty="0" smtClean="0"/>
              <a:t>l peso del cargamento, </a:t>
            </a:r>
            <a:r>
              <a:rPr lang="es-ES" sz="2100" dirty="0"/>
              <a:t>las características del camino y el frenado. </a:t>
            </a:r>
          </a:p>
          <a:p>
            <a:pPr algn="just"/>
            <a:r>
              <a:rPr lang="es-ES" sz="2100" dirty="0"/>
              <a:t>Los espesores del metal especificados por esta norma serán los espesores mínimos exigidos por la estructura del tanque mismo.</a:t>
            </a:r>
          </a:p>
          <a:p>
            <a:pPr algn="just"/>
            <a:r>
              <a:rPr lang="es-ES" sz="2100" dirty="0" smtClean="0"/>
              <a:t>Compatibilidad </a:t>
            </a:r>
            <a:r>
              <a:rPr lang="es-ES" sz="2100" dirty="0"/>
              <a:t>en características químicas entre el material utilizado en la construcción y el liquido inflamable a transportar.</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312" y="4324037"/>
            <a:ext cx="1387956" cy="1387956"/>
          </a:xfrm>
          <a:prstGeom prst="rect">
            <a:avLst/>
          </a:prstGeom>
        </p:spPr>
      </p:pic>
    </p:spTree>
    <p:extLst>
      <p:ext uri="{BB962C8B-B14F-4D97-AF65-F5344CB8AC3E}">
        <p14:creationId xmlns:p14="http://schemas.microsoft.com/office/powerpoint/2010/main" val="119842582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281942"/>
          </a:xfrm>
        </p:spPr>
        <p:txBody>
          <a:bodyPr>
            <a:normAutofit/>
          </a:bodyPr>
          <a:lstStyle/>
          <a:p>
            <a:pPr algn="l"/>
            <a:r>
              <a:rPr lang="en-US" sz="2700" b="1" dirty="0" smtClean="0"/>
              <a:t>FLUJOGRAMA CONSTRUCCIÓN DEL SISTEMA DE CALENTAMIENTO</a:t>
            </a:r>
            <a:endParaRPr lang="es-ES" sz="2700" dirty="0">
              <a:latin typeface="Arial" panose="020B0604020202020204" pitchFamily="34" charset="0"/>
              <a:cs typeface="Arial" panose="020B0604020202020204" pitchFamily="34"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113234" y="1450109"/>
            <a:ext cx="7270911" cy="4371142"/>
          </a:xfrm>
          <a:prstGeom prst="rect">
            <a:avLst/>
          </a:prstGeom>
          <a:noFill/>
          <a:ln>
            <a:noFill/>
          </a:ln>
        </p:spPr>
      </p:pic>
    </p:spTree>
    <p:extLst>
      <p:ext uri="{BB962C8B-B14F-4D97-AF65-F5344CB8AC3E}">
        <p14:creationId xmlns:p14="http://schemas.microsoft.com/office/powerpoint/2010/main" val="357657672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281942"/>
          </a:xfrm>
        </p:spPr>
        <p:txBody>
          <a:bodyPr>
            <a:normAutofit/>
          </a:bodyPr>
          <a:lstStyle/>
          <a:p>
            <a:pPr algn="l"/>
            <a:r>
              <a:rPr lang="en-US" sz="2700" b="1" dirty="0" smtClean="0"/>
              <a:t>FLUJOGRAMA CONSTRUCCIÓN DEL SISTEMA DE RECIRCULACIÓN</a:t>
            </a:r>
            <a:endParaRPr lang="es-ES" sz="27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2052917" y="1781137"/>
            <a:ext cx="5385692" cy="3834572"/>
          </a:xfrm>
          <a:prstGeom prst="rect">
            <a:avLst/>
          </a:prstGeom>
        </p:spPr>
      </p:pic>
    </p:spTree>
    <p:extLst>
      <p:ext uri="{BB962C8B-B14F-4D97-AF65-F5344CB8AC3E}">
        <p14:creationId xmlns:p14="http://schemas.microsoft.com/office/powerpoint/2010/main" val="12186386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OPERACIONES DE MONTAJE</a:t>
            </a:r>
            <a:endParaRPr lang="es-ES" sz="27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281298" y="984811"/>
            <a:ext cx="5750048" cy="2303334"/>
          </a:xfrm>
          <a:prstGeom prst="rect">
            <a:avLst/>
          </a:prstGeom>
        </p:spPr>
      </p:pic>
      <p:pic>
        <p:nvPicPr>
          <p:cNvPr id="4" name="Imagen 3"/>
          <p:cNvPicPr>
            <a:picLocks noChangeAspect="1"/>
          </p:cNvPicPr>
          <p:nvPr/>
        </p:nvPicPr>
        <p:blipFill>
          <a:blip r:embed="rId3"/>
          <a:stretch>
            <a:fillRect/>
          </a:stretch>
        </p:blipFill>
        <p:spPr>
          <a:xfrm>
            <a:off x="6031346" y="3288145"/>
            <a:ext cx="2983344" cy="3471527"/>
          </a:xfrm>
          <a:prstGeom prst="rect">
            <a:avLst/>
          </a:prstGeom>
        </p:spPr>
      </p:pic>
      <p:sp>
        <p:nvSpPr>
          <p:cNvPr id="6" name="Título 1"/>
          <p:cNvSpPr txBox="1">
            <a:spLocks/>
          </p:cNvSpPr>
          <p:nvPr/>
        </p:nvSpPr>
        <p:spPr>
          <a:xfrm>
            <a:off x="1113233" y="4421513"/>
            <a:ext cx="7514035" cy="81664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700" b="1" dirty="0" smtClean="0"/>
              <a:t>FLUJOGRAMA DE MONTAJE</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71620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6"/>
            <a:ext cx="7514035" cy="1171107"/>
          </a:xfrm>
        </p:spPr>
        <p:txBody>
          <a:bodyPr>
            <a:normAutofit/>
          </a:bodyPr>
          <a:lstStyle/>
          <a:p>
            <a:pPr algn="l"/>
            <a:r>
              <a:rPr lang="en-US" sz="2700" b="1" dirty="0" smtClean="0"/>
              <a:t>MAPA DE PROCESOS DE CONSTRUCCIÓN Y ENSAMBLAJE</a:t>
            </a:r>
            <a:endParaRPr lang="es-ES" sz="2700" dirty="0">
              <a:latin typeface="Arial" panose="020B0604020202020204" pitchFamily="34" charset="0"/>
              <a:cs typeface="Arial" panose="020B0604020202020204" pitchFamily="34" charset="0"/>
            </a:endParaRPr>
          </a:p>
        </p:txBody>
      </p:sp>
      <p:sp>
        <p:nvSpPr>
          <p:cNvPr id="5" name="Rectángulo 4"/>
          <p:cNvSpPr/>
          <p:nvPr/>
        </p:nvSpPr>
        <p:spPr>
          <a:xfrm>
            <a:off x="858982" y="1617990"/>
            <a:ext cx="7573818" cy="3493264"/>
          </a:xfrm>
          <a:prstGeom prst="rect">
            <a:avLst/>
          </a:prstGeom>
        </p:spPr>
        <p:txBody>
          <a:bodyPr wrap="square">
            <a:spAutoFit/>
          </a:bodyPr>
          <a:lstStyle/>
          <a:p>
            <a:pPr algn="just">
              <a:lnSpc>
                <a:spcPct val="150000"/>
              </a:lnSpc>
              <a:spcAft>
                <a:spcPts val="600"/>
              </a:spcAft>
            </a:pPr>
            <a:r>
              <a:rPr lang="es-ES_tradnl" dirty="0">
                <a:latin typeface="Arial" panose="020B0604020202020204" pitchFamily="34" charset="0"/>
                <a:ea typeface="Calibri" panose="020F0502020204030204" pitchFamily="34" charset="0"/>
                <a:cs typeface="Times New Roman" panose="02020603050405020304" pitchFamily="18" charset="0"/>
              </a:rPr>
              <a:t>Un proceso es un conjunto de actividades y recursos interrelacionados que transforman elementos de entrada en elementos de salida aportando valor añadido para el cliente o usuario. Los recursos pueden incluir: personal, finanzas, instalaciones, equipos técnicos, métodos, etc. (</a:t>
            </a:r>
            <a:r>
              <a:rPr lang="es-ES_tradnl" dirty="0" err="1">
                <a:latin typeface="Arial" panose="020B0604020202020204" pitchFamily="34" charset="0"/>
                <a:ea typeface="Calibri" panose="020F0502020204030204" pitchFamily="34" charset="0"/>
                <a:cs typeface="Times New Roman" panose="02020603050405020304" pitchFamily="18" charset="0"/>
              </a:rPr>
              <a:t>Roure</a:t>
            </a:r>
            <a:r>
              <a:rPr lang="es-ES_tradnl" dirty="0">
                <a:latin typeface="Arial" panose="020B0604020202020204" pitchFamily="34" charset="0"/>
                <a:ea typeface="Calibri" panose="020F0502020204030204" pitchFamily="34" charset="0"/>
                <a:cs typeface="Times New Roman" panose="02020603050405020304" pitchFamily="18" charset="0"/>
              </a:rPr>
              <a:t>, 2007)</a:t>
            </a:r>
            <a:endParaRPr lang="es-ES"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es-ES_tradnl" dirty="0">
                <a:latin typeface="Arial" panose="020B0604020202020204" pitchFamily="34" charset="0"/>
                <a:ea typeface="Calibri" panose="020F0502020204030204" pitchFamily="34" charset="0"/>
                <a:cs typeface="Times New Roman" panose="02020603050405020304" pitchFamily="18" charset="0"/>
              </a:rPr>
              <a:t>El mapa de procesos es una herramienta gráfica que ayuda a representar y visualizar los procesos que intervienen en la construcción del tanque.</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92174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4"/>
          <p:cNvPicPr/>
          <p:nvPr/>
        </p:nvPicPr>
        <p:blipFill>
          <a:blip r:embed="rId2">
            <a:extLst>
              <a:ext uri="{28A0092B-C50C-407E-A947-70E740481C1C}">
                <a14:useLocalDpi xmlns:a14="http://schemas.microsoft.com/office/drawing/2010/main" val="0"/>
              </a:ext>
            </a:extLst>
          </a:blip>
          <a:stretch>
            <a:fillRect/>
          </a:stretch>
        </p:blipFill>
        <p:spPr>
          <a:xfrm>
            <a:off x="2184717" y="163830"/>
            <a:ext cx="4991938" cy="6694170"/>
          </a:xfrm>
          <a:prstGeom prst="rect">
            <a:avLst/>
          </a:prstGeom>
        </p:spPr>
      </p:pic>
    </p:spTree>
    <p:extLst>
      <p:ext uri="{BB962C8B-B14F-4D97-AF65-F5344CB8AC3E}">
        <p14:creationId xmlns:p14="http://schemas.microsoft.com/office/powerpoint/2010/main" val="133003331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930" y="-11906"/>
            <a:ext cx="7514033" cy="2286000"/>
          </a:xfrm>
        </p:spPr>
        <p:txBody>
          <a:bodyPr/>
          <a:lstStyle/>
          <a:p>
            <a:r>
              <a:rPr lang="es-EC" dirty="0" smtClean="0"/>
              <a:t>ANÁLISIS ECONÓMICO Y FINANCIERO</a:t>
            </a:r>
            <a:endParaRPr lang="es-EC" dirty="0"/>
          </a:p>
        </p:txBody>
      </p:sp>
      <p:sp>
        <p:nvSpPr>
          <p:cNvPr id="5" name="Text Placeholder 4"/>
          <p:cNvSpPr>
            <a:spLocks noGrp="1"/>
          </p:cNvSpPr>
          <p:nvPr>
            <p:ph type="body" idx="1"/>
          </p:nvPr>
        </p:nvSpPr>
        <p:spPr>
          <a:xfrm>
            <a:off x="958929" y="1674019"/>
            <a:ext cx="7514035" cy="1085850"/>
          </a:xfrm>
        </p:spPr>
        <p:txBody>
          <a:bodyPr/>
          <a:lstStyle/>
          <a:p>
            <a:pPr algn="l"/>
            <a:r>
              <a:rPr lang="es-EC" dirty="0" smtClean="0"/>
              <a:t>COSTOS DIRECTOS:</a:t>
            </a:r>
          </a:p>
          <a:p>
            <a:pPr algn="l"/>
            <a:r>
              <a:rPr lang="es-EC" dirty="0" smtClean="0"/>
              <a:t>Materiales</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147679179"/>
              </p:ext>
            </p:extLst>
          </p:nvPr>
        </p:nvGraphicFramePr>
        <p:xfrm>
          <a:off x="3031026" y="1447800"/>
          <a:ext cx="4164100" cy="5174672"/>
        </p:xfrm>
        <a:graphic>
          <a:graphicData uri="http://schemas.openxmlformats.org/drawingml/2006/table">
            <a:tbl>
              <a:tblPr firstRow="1" firstCol="1" bandRow="1">
                <a:tableStyleId>{5C22544A-7EE6-4342-B048-85BDC9FD1C3A}</a:tableStyleId>
              </a:tblPr>
              <a:tblGrid>
                <a:gridCol w="517170"/>
                <a:gridCol w="1072065"/>
                <a:gridCol w="721076"/>
                <a:gridCol w="1066334"/>
                <a:gridCol w="787455"/>
              </a:tblGrid>
              <a:tr h="250882">
                <a:tc>
                  <a:txBody>
                    <a:bodyPr/>
                    <a:lstStyle/>
                    <a:p>
                      <a:pPr algn="ctr">
                        <a:lnSpc>
                          <a:spcPct val="100000"/>
                        </a:lnSpc>
                        <a:spcAft>
                          <a:spcPts val="600"/>
                        </a:spcAft>
                      </a:pPr>
                      <a:r>
                        <a:rPr lang="es-ES_tradnl" sz="700" dirty="0">
                          <a:effectLst/>
                        </a:rPr>
                        <a:t>ORDEN</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00000"/>
                        </a:lnSpc>
                        <a:spcAft>
                          <a:spcPts val="600"/>
                        </a:spcAft>
                      </a:pPr>
                      <a:r>
                        <a:rPr lang="es-ES_tradnl" sz="700" dirty="0">
                          <a:effectLst/>
                        </a:rPr>
                        <a:t>DESCRIPCIÓN</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00000"/>
                        </a:lnSpc>
                        <a:spcAft>
                          <a:spcPts val="600"/>
                        </a:spcAft>
                      </a:pPr>
                      <a:r>
                        <a:rPr lang="es-ES_tradnl" sz="700" dirty="0">
                          <a:effectLst/>
                        </a:rPr>
                        <a:t>CANTIDAD</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00000"/>
                        </a:lnSpc>
                        <a:spcAft>
                          <a:spcPts val="600"/>
                        </a:spcAft>
                      </a:pPr>
                      <a:r>
                        <a:rPr lang="es-ES_tradnl" sz="700" dirty="0">
                          <a:effectLst/>
                        </a:rPr>
                        <a:t>VALOR UNITARIO(USD)</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00000"/>
                        </a:lnSpc>
                        <a:spcAft>
                          <a:spcPts val="600"/>
                        </a:spcAft>
                      </a:pPr>
                      <a:r>
                        <a:rPr lang="es-ES_tradnl" sz="700" dirty="0">
                          <a:effectLst/>
                        </a:rPr>
                        <a:t>VALOR TOTAL (USD)</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319423">
                <a:tc>
                  <a:txBody>
                    <a:bodyPr/>
                    <a:lstStyle/>
                    <a:p>
                      <a:pPr algn="ctr">
                        <a:lnSpc>
                          <a:spcPct val="150000"/>
                        </a:lnSpc>
                        <a:spcAft>
                          <a:spcPts val="600"/>
                        </a:spcAft>
                      </a:pPr>
                      <a:r>
                        <a:rPr lang="es-ES_tradnl" sz="700" dirty="0">
                          <a:effectLst/>
                        </a:rPr>
                        <a:t>1</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Planchas de Acero SA-36</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5500 kg</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0.85 $/Kg</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4675.00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488226">
                <a:tc>
                  <a:txBody>
                    <a:bodyPr/>
                    <a:lstStyle/>
                    <a:p>
                      <a:pPr algn="ctr">
                        <a:lnSpc>
                          <a:spcPct val="150000"/>
                        </a:lnSpc>
                        <a:spcAft>
                          <a:spcPts val="600"/>
                        </a:spcAft>
                      </a:pPr>
                      <a:r>
                        <a:rPr lang="es-ES_tradnl" sz="700">
                          <a:effectLst/>
                        </a:rPr>
                        <a:t>2</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Tubería de acero negro, Cédula 40, 1 ½ pulgadas</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65 m</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13.96 $/m</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907.40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488226">
                <a:tc>
                  <a:txBody>
                    <a:bodyPr/>
                    <a:lstStyle/>
                    <a:p>
                      <a:pPr algn="ctr">
                        <a:lnSpc>
                          <a:spcPct val="150000"/>
                        </a:lnSpc>
                        <a:spcAft>
                          <a:spcPts val="600"/>
                        </a:spcAft>
                      </a:pPr>
                      <a:r>
                        <a:rPr lang="es-ES_tradnl" sz="700">
                          <a:effectLst/>
                        </a:rPr>
                        <a:t>3</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Tubería de acero negro, Cédula 40, 2 pulgadas</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1 m</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18.14 $/m</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18.14</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488226">
                <a:tc>
                  <a:txBody>
                    <a:bodyPr/>
                    <a:lstStyle/>
                    <a:p>
                      <a:pPr algn="ctr">
                        <a:lnSpc>
                          <a:spcPct val="150000"/>
                        </a:lnSpc>
                        <a:spcAft>
                          <a:spcPts val="600"/>
                        </a:spcAft>
                      </a:pPr>
                      <a:r>
                        <a:rPr lang="es-ES_tradnl" sz="700">
                          <a:effectLst/>
                        </a:rPr>
                        <a:t>4</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Tubería de acero negro, Cédula 40, 4 pulgadas</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2 m</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23.11 $/m</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46.22</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488226">
                <a:tc>
                  <a:txBody>
                    <a:bodyPr/>
                    <a:lstStyle/>
                    <a:p>
                      <a:pPr algn="ctr">
                        <a:lnSpc>
                          <a:spcPct val="150000"/>
                        </a:lnSpc>
                        <a:spcAft>
                          <a:spcPts val="600"/>
                        </a:spcAft>
                      </a:pPr>
                      <a:r>
                        <a:rPr lang="es-ES_tradnl" sz="700">
                          <a:effectLst/>
                        </a:rPr>
                        <a:t>5</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Planchas de Acero Inoxidable 430 de 0.7 mm</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433 kg</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1.30 $/kg</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577.00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319423">
                <a:tc>
                  <a:txBody>
                    <a:bodyPr/>
                    <a:lstStyle/>
                    <a:p>
                      <a:pPr algn="ctr">
                        <a:lnSpc>
                          <a:spcPct val="150000"/>
                        </a:lnSpc>
                        <a:spcAft>
                          <a:spcPts val="600"/>
                        </a:spcAft>
                      </a:pPr>
                      <a:r>
                        <a:rPr lang="es-ES_tradnl" sz="700">
                          <a:effectLst/>
                        </a:rPr>
                        <a:t>6</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Lana de vidrio 15 m x 1.20 m x 2”</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4</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105.00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420.00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488226">
                <a:tc>
                  <a:txBody>
                    <a:bodyPr/>
                    <a:lstStyle/>
                    <a:p>
                      <a:pPr algn="ctr">
                        <a:lnSpc>
                          <a:spcPct val="150000"/>
                        </a:lnSpc>
                        <a:spcAft>
                          <a:spcPts val="600"/>
                        </a:spcAft>
                      </a:pPr>
                      <a:r>
                        <a:rPr lang="es-ES_tradnl" sz="700">
                          <a:effectLst/>
                        </a:rPr>
                        <a:t>7</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Bomba de Recirculación de asfalto</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2800.00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2800.00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150621">
                <a:tc>
                  <a:txBody>
                    <a:bodyPr/>
                    <a:lstStyle/>
                    <a:p>
                      <a:pPr algn="ctr">
                        <a:lnSpc>
                          <a:spcPct val="150000"/>
                        </a:lnSpc>
                        <a:spcAft>
                          <a:spcPts val="600"/>
                        </a:spcAft>
                      </a:pPr>
                      <a:r>
                        <a:rPr lang="es-ES_tradnl" sz="700">
                          <a:effectLst/>
                        </a:rPr>
                        <a:t>8</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Pernos</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100.00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150621">
                <a:tc>
                  <a:txBody>
                    <a:bodyPr/>
                    <a:lstStyle/>
                    <a:p>
                      <a:pPr algn="ctr">
                        <a:lnSpc>
                          <a:spcPct val="150000"/>
                        </a:lnSpc>
                        <a:spcAft>
                          <a:spcPts val="600"/>
                        </a:spcAft>
                      </a:pPr>
                      <a:r>
                        <a:rPr lang="es-ES_tradnl" sz="700">
                          <a:effectLst/>
                        </a:rPr>
                        <a:t>9</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Tuercas</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100.00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150621">
                <a:tc>
                  <a:txBody>
                    <a:bodyPr/>
                    <a:lstStyle/>
                    <a:p>
                      <a:pPr algn="ctr">
                        <a:lnSpc>
                          <a:spcPct val="150000"/>
                        </a:lnSpc>
                        <a:spcAft>
                          <a:spcPts val="600"/>
                        </a:spcAft>
                      </a:pPr>
                      <a:r>
                        <a:rPr lang="es-ES_tradnl" sz="700">
                          <a:effectLst/>
                        </a:rPr>
                        <a:t>10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Válvulas</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5</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1500.00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319423">
                <a:tc>
                  <a:txBody>
                    <a:bodyPr/>
                    <a:lstStyle/>
                    <a:p>
                      <a:pPr algn="ctr">
                        <a:lnSpc>
                          <a:spcPct val="150000"/>
                        </a:lnSpc>
                        <a:spcAft>
                          <a:spcPts val="600"/>
                        </a:spcAft>
                      </a:pPr>
                      <a:r>
                        <a:rPr lang="es-ES_tradnl" sz="700">
                          <a:effectLst/>
                        </a:rPr>
                        <a:t>11</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Consumibles de soldadura</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 caja</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100.60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100.60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150621">
                <a:tc>
                  <a:txBody>
                    <a:bodyPr/>
                    <a:lstStyle/>
                    <a:p>
                      <a:pPr algn="ctr">
                        <a:lnSpc>
                          <a:spcPct val="150000"/>
                        </a:lnSpc>
                        <a:spcAft>
                          <a:spcPts val="600"/>
                        </a:spcAft>
                      </a:pPr>
                      <a:r>
                        <a:rPr lang="es-ES_tradnl" sz="700">
                          <a:effectLst/>
                        </a:rPr>
                        <a:t>12</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Tanque de gas CO</a:t>
                      </a:r>
                      <a:r>
                        <a:rPr lang="es-ES_tradnl" sz="700" baseline="-25000">
                          <a:effectLst/>
                        </a:rPr>
                        <a:t>2</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22.32</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22.32</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150621">
                <a:tc>
                  <a:txBody>
                    <a:bodyPr/>
                    <a:lstStyle/>
                    <a:p>
                      <a:pPr algn="ctr">
                        <a:lnSpc>
                          <a:spcPct val="150000"/>
                        </a:lnSpc>
                        <a:spcAft>
                          <a:spcPts val="600"/>
                        </a:spcAft>
                      </a:pPr>
                      <a:r>
                        <a:rPr lang="es-ES_tradnl" sz="700">
                          <a:effectLst/>
                        </a:rPr>
                        <a:t>13</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Tanque de gas O</a:t>
                      </a:r>
                      <a:r>
                        <a:rPr lang="es-ES_tradnl" sz="700" baseline="-25000">
                          <a:effectLst/>
                        </a:rPr>
                        <a:t>2</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18.75</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18.75</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319423">
                <a:tc>
                  <a:txBody>
                    <a:bodyPr/>
                    <a:lstStyle/>
                    <a:p>
                      <a:pPr algn="ctr">
                        <a:lnSpc>
                          <a:spcPct val="150000"/>
                        </a:lnSpc>
                        <a:spcAft>
                          <a:spcPts val="600"/>
                        </a:spcAft>
                      </a:pPr>
                      <a:r>
                        <a:rPr lang="es-ES_tradnl" sz="700">
                          <a:effectLst/>
                        </a:rPr>
                        <a:t>14</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Manhole 20’’ acero inoxidable</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1</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320.00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320.00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150621">
                <a:tc>
                  <a:txBody>
                    <a:bodyPr/>
                    <a:lstStyle/>
                    <a:p>
                      <a:pPr algn="ctr">
                        <a:lnSpc>
                          <a:spcPct val="150000"/>
                        </a:lnSpc>
                        <a:spcAft>
                          <a:spcPts val="600"/>
                        </a:spcAft>
                      </a:pPr>
                      <a:r>
                        <a:rPr lang="es-ES_tradnl" sz="700">
                          <a:effectLst/>
                        </a:rPr>
                        <a:t>15</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Material Eléctrico</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650.00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650.00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150621">
                <a:tc>
                  <a:txBody>
                    <a:bodyPr/>
                    <a:lstStyle/>
                    <a:p>
                      <a:pPr algn="ctr">
                        <a:lnSpc>
                          <a:spcPct val="150000"/>
                        </a:lnSpc>
                        <a:spcAft>
                          <a:spcPts val="600"/>
                        </a:spcAft>
                      </a:pPr>
                      <a:r>
                        <a:rPr lang="es-ES_tradnl" sz="700">
                          <a:effectLst/>
                        </a:rPr>
                        <a:t>16</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Pintura</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a:effectLst/>
                        </a:rPr>
                        <a:t>2000.00</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a:txBody>
                    <a:bodyPr/>
                    <a:lstStyle/>
                    <a:p>
                      <a:pPr algn="ctr">
                        <a:lnSpc>
                          <a:spcPct val="150000"/>
                        </a:lnSpc>
                        <a:spcAft>
                          <a:spcPts val="600"/>
                        </a:spcAft>
                      </a:pPr>
                      <a:r>
                        <a:rPr lang="es-ES_tradnl" sz="700" dirty="0">
                          <a:effectLst/>
                        </a:rPr>
                        <a:t>2000.00</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r h="150621">
                <a:tc gridSpan="4">
                  <a:txBody>
                    <a:bodyPr/>
                    <a:lstStyle/>
                    <a:p>
                      <a:pPr algn="r">
                        <a:lnSpc>
                          <a:spcPct val="150000"/>
                        </a:lnSpc>
                        <a:spcAft>
                          <a:spcPts val="600"/>
                        </a:spcAft>
                      </a:pPr>
                      <a:r>
                        <a:rPr lang="es-ES_tradnl" sz="700">
                          <a:effectLst/>
                        </a:rPr>
                        <a:t>TOTAL:</a:t>
                      </a:r>
                      <a:endParaRPr lang="es-ES" sz="80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50000"/>
                        </a:lnSpc>
                        <a:spcAft>
                          <a:spcPts val="600"/>
                        </a:spcAft>
                      </a:pPr>
                      <a:r>
                        <a:rPr lang="es-ES_tradnl" sz="700" dirty="0">
                          <a:effectLst/>
                        </a:rPr>
                        <a:t>14255.43</a:t>
                      </a:r>
                      <a:endParaRPr lang="es-ES" sz="800" dirty="0">
                        <a:effectLst/>
                        <a:latin typeface="Arial" panose="020B0604020202020204" pitchFamily="34" charset="0"/>
                        <a:ea typeface="Calibri" panose="020F0502020204030204" pitchFamily="34" charset="0"/>
                        <a:cs typeface="Times New Roman" panose="02020603050405020304" pitchFamily="18" charset="0"/>
                      </a:endParaRPr>
                    </a:p>
                  </a:txBody>
                  <a:tcPr marL="27748" marR="27748" marT="0" marB="0" anchor="ctr"/>
                </a:tc>
              </a:tr>
            </a:tbl>
          </a:graphicData>
        </a:graphic>
      </p:graphicFrame>
    </p:spTree>
    <p:extLst>
      <p:ext uri="{BB962C8B-B14F-4D97-AF65-F5344CB8AC3E}">
        <p14:creationId xmlns:p14="http://schemas.microsoft.com/office/powerpoint/2010/main" val="257804864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113233" y="1183006"/>
            <a:ext cx="7514035" cy="4017645"/>
          </a:xfrm>
        </p:spPr>
        <p:txBody>
          <a:bodyPr anchor="t"/>
          <a:lstStyle/>
          <a:p>
            <a:r>
              <a:rPr lang="es-EC" dirty="0" smtClean="0"/>
              <a:t>Mano de Obra</a:t>
            </a:r>
          </a:p>
          <a:p>
            <a:endParaRPr lang="es-EC" dirty="0"/>
          </a:p>
        </p:txBody>
      </p:sp>
      <p:graphicFrame>
        <p:nvGraphicFramePr>
          <p:cNvPr id="8" name="Table 7"/>
          <p:cNvGraphicFramePr>
            <a:graphicFrameLocks noGrp="1"/>
          </p:cNvGraphicFramePr>
          <p:nvPr>
            <p:extLst/>
          </p:nvPr>
        </p:nvGraphicFramePr>
        <p:xfrm>
          <a:off x="2417445" y="1611630"/>
          <a:ext cx="4629152" cy="3728370"/>
        </p:xfrm>
        <a:graphic>
          <a:graphicData uri="http://schemas.openxmlformats.org/drawingml/2006/table">
            <a:tbl>
              <a:tblPr firstRow="1" firstCol="1" bandRow="1">
                <a:tableStyleId>{5C22544A-7EE6-4342-B048-85BDC9FD1C3A}</a:tableStyleId>
              </a:tblPr>
              <a:tblGrid>
                <a:gridCol w="579706"/>
                <a:gridCol w="1077658"/>
                <a:gridCol w="685879"/>
                <a:gridCol w="835583"/>
                <a:gridCol w="798422"/>
                <a:gridCol w="651904"/>
              </a:tblGrid>
              <a:tr h="499127">
                <a:tc>
                  <a:txBody>
                    <a:bodyPr/>
                    <a:lstStyle/>
                    <a:p>
                      <a:pPr marL="0" marR="0" algn="ctr">
                        <a:lnSpc>
                          <a:spcPct val="150000"/>
                        </a:lnSpc>
                        <a:spcBef>
                          <a:spcPts val="0"/>
                        </a:spcBef>
                        <a:spcAft>
                          <a:spcPts val="0"/>
                        </a:spcAft>
                      </a:pPr>
                      <a:r>
                        <a:rPr lang="es-ES_tradnl" sz="1100" dirty="0">
                          <a:effectLst/>
                        </a:rPr>
                        <a:t>ORDEN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ESPECIALIDAD</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Cantidad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TIEMPO MEDIO(H)</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SALARIO-HORA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TOTAL USD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286115">
                <a:tc>
                  <a:txBody>
                    <a:bodyPr/>
                    <a:lstStyle/>
                    <a:p>
                      <a:pPr marL="0" marR="0" algn="ctr">
                        <a:lnSpc>
                          <a:spcPct val="150000"/>
                        </a:lnSpc>
                        <a:spcBef>
                          <a:spcPts val="0"/>
                        </a:spcBef>
                        <a:spcAft>
                          <a:spcPts val="0"/>
                        </a:spcAft>
                      </a:pPr>
                      <a:r>
                        <a:rPr lang="es-ES_tradnl" sz="11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Soldadores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4.43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531.60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499127">
                <a:tc>
                  <a:txBody>
                    <a:bodyPr/>
                    <a:lstStyle/>
                    <a:p>
                      <a:pPr marL="0" marR="0" algn="ctr">
                        <a:lnSpc>
                          <a:spcPct val="150000"/>
                        </a:lnSpc>
                        <a:spcBef>
                          <a:spcPts val="0"/>
                        </a:spcBef>
                        <a:spcAft>
                          <a:spcPts val="0"/>
                        </a:spcAft>
                      </a:pPr>
                      <a:r>
                        <a:rPr lang="es-ES_tradnl" sz="11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Conformado y Rolado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120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3.18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381.60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480060">
                <a:tc>
                  <a:txBody>
                    <a:bodyPr/>
                    <a:lstStyle/>
                    <a:p>
                      <a:pPr marL="0" marR="0" algn="ctr">
                        <a:lnSpc>
                          <a:spcPct val="150000"/>
                        </a:lnSpc>
                        <a:spcBef>
                          <a:spcPts val="0"/>
                        </a:spcBef>
                        <a:spcAft>
                          <a:spcPts val="0"/>
                        </a:spcAft>
                      </a:pPr>
                      <a:r>
                        <a:rPr lang="es-ES_tradnl" sz="11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Corte de Planchas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3.18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127.20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286115">
                <a:tc>
                  <a:txBody>
                    <a:bodyPr/>
                    <a:lstStyle/>
                    <a:p>
                      <a:pPr marL="0" marR="0" algn="ctr">
                        <a:lnSpc>
                          <a:spcPct val="150000"/>
                        </a:lnSpc>
                        <a:spcBef>
                          <a:spcPts val="0"/>
                        </a:spcBef>
                        <a:spcAft>
                          <a:spcPts val="0"/>
                        </a:spcAft>
                      </a:pPr>
                      <a:r>
                        <a:rPr lang="es-ES_tradnl" sz="1100">
                          <a:effectLst/>
                        </a:rPr>
                        <a:t>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Inspección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120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6.82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818.40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286115">
                <a:tc>
                  <a:txBody>
                    <a:bodyPr/>
                    <a:lstStyle/>
                    <a:p>
                      <a:pPr marL="0" marR="0" algn="ctr">
                        <a:lnSpc>
                          <a:spcPct val="150000"/>
                        </a:lnSpc>
                        <a:spcBef>
                          <a:spcPts val="0"/>
                        </a:spcBef>
                        <a:spcAft>
                          <a:spcPts val="0"/>
                        </a:spcAft>
                      </a:pPr>
                      <a:r>
                        <a:rPr lang="es-ES_tradnl" sz="1100">
                          <a:effectLst/>
                        </a:rPr>
                        <a:t>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Pintura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40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3.64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291.20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499127">
                <a:tc>
                  <a:txBody>
                    <a:bodyPr/>
                    <a:lstStyle/>
                    <a:p>
                      <a:pPr marL="0" marR="0" algn="ctr">
                        <a:lnSpc>
                          <a:spcPct val="150000"/>
                        </a:lnSpc>
                        <a:spcBef>
                          <a:spcPts val="0"/>
                        </a:spcBef>
                        <a:spcAft>
                          <a:spcPts val="0"/>
                        </a:spcAft>
                      </a:pPr>
                      <a:r>
                        <a:rPr lang="es-ES_tradnl" sz="11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Jefe de producción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80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11.93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954.40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286115">
                <a:tc>
                  <a:txBody>
                    <a:bodyPr/>
                    <a:lstStyle/>
                    <a:p>
                      <a:pPr marL="0" marR="0" algn="ctr">
                        <a:lnSpc>
                          <a:spcPct val="150000"/>
                        </a:lnSpc>
                        <a:spcBef>
                          <a:spcPts val="0"/>
                        </a:spcBef>
                        <a:spcAft>
                          <a:spcPts val="0"/>
                        </a:spcAft>
                      </a:pPr>
                      <a:r>
                        <a:rPr lang="es-ES_tradnl" sz="1100">
                          <a:effectLst/>
                        </a:rPr>
                        <a:t>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Supervisor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120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4.83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579.60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286115">
                <a:tc>
                  <a:txBody>
                    <a:bodyPr/>
                    <a:lstStyle/>
                    <a:p>
                      <a:pPr marL="0" marR="0" algn="ctr">
                        <a:lnSpc>
                          <a:spcPct val="150000"/>
                        </a:lnSpc>
                        <a:spcBef>
                          <a:spcPts val="0"/>
                        </a:spcBef>
                        <a:spcAft>
                          <a:spcPts val="0"/>
                        </a:spcAft>
                      </a:pPr>
                      <a:r>
                        <a:rPr lang="es-ES_tradnl" sz="11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Ayudantes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dirty="0">
                          <a:effectLst/>
                        </a:rPr>
                        <a:t>120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2.10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a:txBody>
                    <a:bodyPr/>
                    <a:lstStyle/>
                    <a:p>
                      <a:pPr marL="0" marR="0" algn="ctr">
                        <a:lnSpc>
                          <a:spcPct val="150000"/>
                        </a:lnSpc>
                        <a:spcBef>
                          <a:spcPts val="0"/>
                        </a:spcBef>
                        <a:spcAft>
                          <a:spcPts val="0"/>
                        </a:spcAft>
                      </a:pPr>
                      <a:r>
                        <a:rPr lang="es-ES_tradnl" sz="1100">
                          <a:effectLst/>
                        </a:rPr>
                        <a:t>756.00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r h="286115">
                <a:tc gridSpan="5">
                  <a:txBody>
                    <a:bodyPr/>
                    <a:lstStyle/>
                    <a:p>
                      <a:pPr marL="0" marR="0" algn="r">
                        <a:lnSpc>
                          <a:spcPct val="150000"/>
                        </a:lnSpc>
                        <a:spcBef>
                          <a:spcPts val="0"/>
                        </a:spcBef>
                        <a:spcAft>
                          <a:spcPts val="0"/>
                        </a:spcAft>
                      </a:pPr>
                      <a:r>
                        <a:rPr lang="es-ES_tradnl" sz="1100" dirty="0">
                          <a:effectLst/>
                        </a:rPr>
                        <a:t>TOTAL: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marL="0" marR="0" algn="ctr">
                        <a:lnSpc>
                          <a:spcPct val="150000"/>
                        </a:lnSpc>
                        <a:spcBef>
                          <a:spcPts val="0"/>
                        </a:spcBef>
                        <a:spcAft>
                          <a:spcPts val="0"/>
                        </a:spcAft>
                      </a:pPr>
                      <a:r>
                        <a:rPr lang="es-ES_tradnl" sz="1100" dirty="0">
                          <a:effectLst/>
                        </a:rPr>
                        <a:t>4440.00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5563" marR="45563" marT="0" marB="0" anchor="ctr"/>
                </a:tc>
              </a:tr>
            </a:tbl>
          </a:graphicData>
        </a:graphic>
      </p:graphicFrame>
    </p:spTree>
    <p:extLst>
      <p:ext uri="{BB962C8B-B14F-4D97-AF65-F5344CB8AC3E}">
        <p14:creationId xmlns:p14="http://schemas.microsoft.com/office/powerpoint/2010/main" val="151369305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6088" y="1303021"/>
            <a:ext cx="7514035" cy="3897630"/>
          </a:xfrm>
        </p:spPr>
        <p:txBody>
          <a:bodyPr anchor="t"/>
          <a:lstStyle/>
          <a:p>
            <a:r>
              <a:rPr lang="es-EC" dirty="0" smtClean="0"/>
              <a:t>COSTOS INDIRECTOS</a:t>
            </a:r>
          </a:p>
          <a:p>
            <a:endParaRPr lang="es-EC" dirty="0"/>
          </a:p>
        </p:txBody>
      </p:sp>
      <p:graphicFrame>
        <p:nvGraphicFramePr>
          <p:cNvPr id="4" name="Table 3"/>
          <p:cNvGraphicFramePr>
            <a:graphicFrameLocks noGrp="1"/>
          </p:cNvGraphicFramePr>
          <p:nvPr>
            <p:extLst/>
          </p:nvPr>
        </p:nvGraphicFramePr>
        <p:xfrm>
          <a:off x="1856836" y="2074545"/>
          <a:ext cx="5992538" cy="3017520"/>
        </p:xfrm>
        <a:graphic>
          <a:graphicData uri="http://schemas.openxmlformats.org/drawingml/2006/table">
            <a:tbl>
              <a:tblPr firstRow="1" firstCol="1" bandRow="1">
                <a:tableStyleId>{5C22544A-7EE6-4342-B048-85BDC9FD1C3A}</a:tableStyleId>
              </a:tblPr>
              <a:tblGrid>
                <a:gridCol w="2077751"/>
                <a:gridCol w="2077751"/>
                <a:gridCol w="1837036"/>
              </a:tblGrid>
              <a:tr h="244031">
                <a:tc>
                  <a:txBody>
                    <a:bodyPr/>
                    <a:lstStyle/>
                    <a:p>
                      <a:pPr marL="0" marR="0" algn="ctr">
                        <a:lnSpc>
                          <a:spcPct val="150000"/>
                        </a:lnSpc>
                        <a:spcBef>
                          <a:spcPts val="0"/>
                        </a:spcBef>
                        <a:spcAft>
                          <a:spcPts val="0"/>
                        </a:spcAft>
                      </a:pPr>
                      <a:r>
                        <a:rPr lang="es-ES_tradnl" sz="1100" dirty="0">
                          <a:effectLst/>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VALOR TOTAL (USD)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rowSpan="6">
                  <a:txBody>
                    <a:bodyPr/>
                    <a:lstStyle/>
                    <a:p>
                      <a:pPr marL="0" marR="0" algn="ctr">
                        <a:lnSpc>
                          <a:spcPct val="150000"/>
                        </a:lnSpc>
                        <a:spcBef>
                          <a:spcPts val="0"/>
                        </a:spcBef>
                        <a:spcAft>
                          <a:spcPts val="0"/>
                        </a:spcAft>
                      </a:pPr>
                      <a:r>
                        <a:rPr lang="es-ES_tradnl" sz="1100" dirty="0">
                          <a:effectLst/>
                        </a:rPr>
                        <a:t>Misceláneos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Suministros de oficina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30.00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vMerge="1">
                  <a:txBody>
                    <a:bodyPr/>
                    <a:lstStyle/>
                    <a:p>
                      <a:endParaRPr lang="es-EC"/>
                    </a:p>
                  </a:txBody>
                  <a:tcPr/>
                </a:tc>
                <a:tc>
                  <a:txBody>
                    <a:bodyPr/>
                    <a:lstStyle/>
                    <a:p>
                      <a:pPr marL="0" marR="0" algn="ctr">
                        <a:lnSpc>
                          <a:spcPct val="150000"/>
                        </a:lnSpc>
                        <a:spcBef>
                          <a:spcPts val="0"/>
                        </a:spcBef>
                        <a:spcAft>
                          <a:spcPts val="0"/>
                        </a:spcAft>
                      </a:pPr>
                      <a:r>
                        <a:rPr lang="es-ES_tradnl" sz="1100">
                          <a:effectLst/>
                        </a:rPr>
                        <a:t>Internet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40.00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vMerge="1">
                  <a:txBody>
                    <a:bodyPr/>
                    <a:lstStyle/>
                    <a:p>
                      <a:endParaRPr lang="es-EC"/>
                    </a:p>
                  </a:txBody>
                  <a:tcPr/>
                </a:tc>
                <a:tc>
                  <a:txBody>
                    <a:bodyPr/>
                    <a:lstStyle/>
                    <a:p>
                      <a:pPr marL="0" marR="0" algn="ctr">
                        <a:lnSpc>
                          <a:spcPct val="150000"/>
                        </a:lnSpc>
                        <a:spcBef>
                          <a:spcPts val="0"/>
                        </a:spcBef>
                        <a:spcAft>
                          <a:spcPts val="0"/>
                        </a:spcAft>
                      </a:pPr>
                      <a:r>
                        <a:rPr lang="es-ES_tradnl" sz="1100" dirty="0">
                          <a:effectLst/>
                        </a:rPr>
                        <a:t>Transporte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100.00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vMerge="1">
                  <a:txBody>
                    <a:bodyPr/>
                    <a:lstStyle/>
                    <a:p>
                      <a:endParaRPr lang="es-EC"/>
                    </a:p>
                  </a:txBody>
                  <a:tcPr/>
                </a:tc>
                <a:tc>
                  <a:txBody>
                    <a:bodyPr/>
                    <a:lstStyle/>
                    <a:p>
                      <a:pPr marL="0" marR="0" algn="ctr">
                        <a:lnSpc>
                          <a:spcPct val="150000"/>
                        </a:lnSpc>
                        <a:spcBef>
                          <a:spcPts val="0"/>
                        </a:spcBef>
                        <a:spcAft>
                          <a:spcPts val="0"/>
                        </a:spcAft>
                      </a:pPr>
                      <a:r>
                        <a:rPr lang="es-ES_tradnl" sz="1100">
                          <a:effectLst/>
                        </a:rPr>
                        <a:t>Impresiones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20.00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vMerge="1">
                  <a:txBody>
                    <a:bodyPr/>
                    <a:lstStyle/>
                    <a:p>
                      <a:endParaRPr lang="es-EC"/>
                    </a:p>
                  </a:txBody>
                  <a:tcPr/>
                </a:tc>
                <a:tc>
                  <a:txBody>
                    <a:bodyPr/>
                    <a:lstStyle/>
                    <a:p>
                      <a:pPr marL="0" marR="0" algn="ctr">
                        <a:lnSpc>
                          <a:spcPct val="150000"/>
                        </a:lnSpc>
                        <a:spcBef>
                          <a:spcPts val="0"/>
                        </a:spcBef>
                        <a:spcAft>
                          <a:spcPts val="0"/>
                        </a:spcAft>
                      </a:pPr>
                      <a:r>
                        <a:rPr lang="es-ES_tradnl" sz="1100" dirty="0">
                          <a:effectLst/>
                        </a:rPr>
                        <a:t>Copias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10.00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vMerge="1">
                  <a:txBody>
                    <a:bodyPr/>
                    <a:lstStyle/>
                    <a:p>
                      <a:endParaRPr lang="es-EC"/>
                    </a:p>
                  </a:txBody>
                  <a:tcPr/>
                </a:tc>
                <a:tc>
                  <a:txBody>
                    <a:bodyPr/>
                    <a:lstStyle/>
                    <a:p>
                      <a:pPr marL="0" marR="0" algn="ctr">
                        <a:lnSpc>
                          <a:spcPct val="150000"/>
                        </a:lnSpc>
                        <a:spcBef>
                          <a:spcPts val="0"/>
                        </a:spcBef>
                        <a:spcAft>
                          <a:spcPts val="0"/>
                        </a:spcAft>
                      </a:pPr>
                      <a:r>
                        <a:rPr lang="es-ES_tradnl" sz="1100">
                          <a:effectLst/>
                        </a:rPr>
                        <a:t>Suministros varios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dirty="0">
                          <a:effectLst/>
                        </a:rPr>
                        <a:t>40.00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a:txBody>
                    <a:bodyPr/>
                    <a:lstStyle/>
                    <a:p>
                      <a:pPr marL="0" marR="0" algn="ctr">
                        <a:lnSpc>
                          <a:spcPct val="150000"/>
                        </a:lnSpc>
                        <a:spcBef>
                          <a:spcPts val="0"/>
                        </a:spcBef>
                        <a:spcAft>
                          <a:spcPts val="0"/>
                        </a:spcAft>
                      </a:pPr>
                      <a:r>
                        <a:rPr lang="es-ES_tradnl" sz="1100">
                          <a:effectLst/>
                        </a:rPr>
                        <a:t>Asesoramiento Profesional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Ing. Miguel Cedeño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dirty="0">
                          <a:effectLst/>
                        </a:rPr>
                        <a:t>2160.00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rowSpan="3">
                  <a:txBody>
                    <a:bodyPr/>
                    <a:lstStyle/>
                    <a:p>
                      <a:pPr marL="0" marR="0" algn="ctr">
                        <a:lnSpc>
                          <a:spcPct val="150000"/>
                        </a:lnSpc>
                        <a:spcBef>
                          <a:spcPts val="0"/>
                        </a:spcBef>
                        <a:spcAft>
                          <a:spcPts val="0"/>
                        </a:spcAft>
                      </a:pPr>
                      <a:r>
                        <a:rPr lang="es-ES_tradnl" sz="1100">
                          <a:effectLst/>
                        </a:rPr>
                        <a:t>Ingeniería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a:effectLst/>
                        </a:rPr>
                        <a:t>Andrés Pozo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dirty="0">
                          <a:effectLst/>
                        </a:rPr>
                        <a:t>2000.00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vMerge="1">
                  <a:txBody>
                    <a:bodyPr/>
                    <a:lstStyle/>
                    <a:p>
                      <a:endParaRPr lang="es-EC"/>
                    </a:p>
                  </a:txBody>
                  <a:tcPr/>
                </a:tc>
                <a:tc>
                  <a:txBody>
                    <a:bodyPr/>
                    <a:lstStyle/>
                    <a:p>
                      <a:pPr marL="0" marR="0" algn="ctr">
                        <a:lnSpc>
                          <a:spcPct val="150000"/>
                        </a:lnSpc>
                        <a:spcBef>
                          <a:spcPts val="0"/>
                        </a:spcBef>
                        <a:spcAft>
                          <a:spcPts val="0"/>
                        </a:spcAft>
                      </a:pPr>
                      <a:r>
                        <a:rPr lang="es-ES_tradnl" sz="1100">
                          <a:effectLst/>
                        </a:rPr>
                        <a:t>Sebastián Valencia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dirty="0">
                          <a:effectLst/>
                        </a:rPr>
                        <a:t>2000.00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vMerge="1">
                  <a:txBody>
                    <a:bodyPr/>
                    <a:lstStyle/>
                    <a:p>
                      <a:endParaRPr lang="es-EC"/>
                    </a:p>
                  </a:txBody>
                  <a:tcPr/>
                </a:tc>
                <a:tc>
                  <a:txBody>
                    <a:bodyPr/>
                    <a:lstStyle/>
                    <a:p>
                      <a:pPr marL="0" marR="0" algn="ctr">
                        <a:lnSpc>
                          <a:spcPct val="150000"/>
                        </a:lnSpc>
                        <a:spcBef>
                          <a:spcPts val="0"/>
                        </a:spcBef>
                        <a:spcAft>
                          <a:spcPts val="0"/>
                        </a:spcAft>
                      </a:pPr>
                      <a:r>
                        <a:rPr lang="es-ES_tradnl" sz="1100">
                          <a:effectLst/>
                        </a:rPr>
                        <a:t>Director de Proyecto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50000"/>
                        </a:lnSpc>
                        <a:spcBef>
                          <a:spcPts val="0"/>
                        </a:spcBef>
                        <a:spcAft>
                          <a:spcPts val="0"/>
                        </a:spcAft>
                      </a:pPr>
                      <a:r>
                        <a:rPr lang="es-ES_tradnl" sz="1100" dirty="0">
                          <a:effectLst/>
                        </a:rPr>
                        <a:t>864.00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r h="244031">
                <a:tc gridSpan="2">
                  <a:txBody>
                    <a:bodyPr/>
                    <a:lstStyle/>
                    <a:p>
                      <a:pPr marL="0" marR="0" algn="r">
                        <a:lnSpc>
                          <a:spcPct val="150000"/>
                        </a:lnSpc>
                        <a:spcBef>
                          <a:spcPts val="0"/>
                        </a:spcBef>
                        <a:spcAft>
                          <a:spcPts val="0"/>
                        </a:spcAft>
                      </a:pPr>
                      <a:r>
                        <a:rPr lang="es-ES_tradnl" sz="1100">
                          <a:effectLst/>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s-EC"/>
                    </a:p>
                  </a:txBody>
                  <a:tcPr/>
                </a:tc>
                <a:tc>
                  <a:txBody>
                    <a:bodyPr/>
                    <a:lstStyle/>
                    <a:p>
                      <a:pPr marL="0" marR="0" algn="ctr">
                        <a:lnSpc>
                          <a:spcPct val="150000"/>
                        </a:lnSpc>
                        <a:spcBef>
                          <a:spcPts val="0"/>
                        </a:spcBef>
                        <a:spcAft>
                          <a:spcPts val="0"/>
                        </a:spcAft>
                      </a:pPr>
                      <a:r>
                        <a:rPr lang="es-ES_tradnl" sz="1100" dirty="0">
                          <a:effectLst/>
                        </a:rPr>
                        <a:t>7264.00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anchor="ctr"/>
                </a:tc>
              </a:tr>
            </a:tbl>
          </a:graphicData>
        </a:graphic>
      </p:graphicFrame>
      <p:sp>
        <p:nvSpPr>
          <p:cNvPr id="5" name="Rectangle 1"/>
          <p:cNvSpPr>
            <a:spLocks noChangeArrowheads="1"/>
          </p:cNvSpPr>
          <p:nvPr/>
        </p:nvSpPr>
        <p:spPr bwMode="auto">
          <a:xfrm>
            <a:off x="2583895" y="29309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C" sz="1350"/>
          </a:p>
        </p:txBody>
      </p:sp>
    </p:spTree>
    <p:extLst>
      <p:ext uri="{BB962C8B-B14F-4D97-AF65-F5344CB8AC3E}">
        <p14:creationId xmlns:p14="http://schemas.microsoft.com/office/powerpoint/2010/main" val="31515639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354456"/>
            <a:ext cx="7514035" cy="3846195"/>
          </a:xfrm>
        </p:spPr>
        <p:txBody>
          <a:bodyPr anchor="t"/>
          <a:lstStyle/>
          <a:p>
            <a:r>
              <a:rPr lang="es-EC" dirty="0" smtClean="0"/>
              <a:t>COSTO TOTAL</a:t>
            </a:r>
          </a:p>
          <a:p>
            <a:endParaRPr lang="es-EC" dirty="0"/>
          </a:p>
        </p:txBody>
      </p:sp>
      <p:graphicFrame>
        <p:nvGraphicFramePr>
          <p:cNvPr id="2" name="Tabla 1"/>
          <p:cNvGraphicFramePr>
            <a:graphicFrameLocks noGrp="1"/>
          </p:cNvGraphicFramePr>
          <p:nvPr>
            <p:extLst>
              <p:ext uri="{D42A27DB-BD31-4B8C-83A1-F6EECF244321}">
                <p14:modId xmlns:p14="http://schemas.microsoft.com/office/powerpoint/2010/main" val="3364993189"/>
              </p:ext>
            </p:extLst>
          </p:nvPr>
        </p:nvGraphicFramePr>
        <p:xfrm>
          <a:off x="1902691" y="2687781"/>
          <a:ext cx="5700640" cy="2458100"/>
        </p:xfrm>
        <a:graphic>
          <a:graphicData uri="http://schemas.openxmlformats.org/drawingml/2006/table">
            <a:tbl>
              <a:tblPr firstRow="1" firstCol="1" bandRow="1">
                <a:tableStyleId>{5C22544A-7EE6-4342-B048-85BDC9FD1C3A}</a:tableStyleId>
              </a:tblPr>
              <a:tblGrid>
                <a:gridCol w="2866010"/>
                <a:gridCol w="2834630"/>
              </a:tblGrid>
              <a:tr h="491620">
                <a:tc>
                  <a:txBody>
                    <a:bodyPr/>
                    <a:lstStyle/>
                    <a:p>
                      <a:pPr algn="ctr">
                        <a:spcAft>
                          <a:spcPts val="0"/>
                        </a:spcAft>
                      </a:pPr>
                      <a:r>
                        <a:rPr lang="es-ES_tradnl" sz="1600" dirty="0">
                          <a:effectLst/>
                        </a:rPr>
                        <a:t>Costos Directos</a:t>
                      </a:r>
                      <a:endParaRPr lang="es-ES" sz="1600" dirty="0">
                        <a:effectLst/>
                        <a:latin typeface="Calibri" panose="020F0502020204030204" pitchFamily="34" charset="0"/>
                      </a:endParaRPr>
                    </a:p>
                  </a:txBody>
                  <a:tcPr marL="68580" marR="68580" marT="0" marB="0" anchor="ctr"/>
                </a:tc>
                <a:tc>
                  <a:txBody>
                    <a:bodyPr/>
                    <a:lstStyle/>
                    <a:p>
                      <a:pPr algn="ctr">
                        <a:spcAft>
                          <a:spcPts val="0"/>
                        </a:spcAft>
                      </a:pPr>
                      <a:r>
                        <a:rPr lang="es-ES_tradnl" sz="1600">
                          <a:effectLst/>
                        </a:rPr>
                        <a:t>USD 18695.43</a:t>
                      </a:r>
                      <a:endParaRPr lang="es-ES" sz="1600">
                        <a:effectLst/>
                        <a:latin typeface="Calibri" panose="020F0502020204030204" pitchFamily="34" charset="0"/>
                      </a:endParaRPr>
                    </a:p>
                  </a:txBody>
                  <a:tcPr marL="68580" marR="68580" marT="0" marB="0" anchor="ctr"/>
                </a:tc>
              </a:tr>
              <a:tr h="491620">
                <a:tc>
                  <a:txBody>
                    <a:bodyPr/>
                    <a:lstStyle/>
                    <a:p>
                      <a:pPr algn="ctr">
                        <a:spcAft>
                          <a:spcPts val="0"/>
                        </a:spcAft>
                      </a:pPr>
                      <a:r>
                        <a:rPr lang="es-ES_tradnl" sz="1600" dirty="0">
                          <a:effectLst/>
                        </a:rPr>
                        <a:t>Costos Indirectos</a:t>
                      </a:r>
                      <a:endParaRPr lang="es-ES" sz="1600" dirty="0">
                        <a:effectLst/>
                        <a:latin typeface="Calibri" panose="020F0502020204030204" pitchFamily="34" charset="0"/>
                      </a:endParaRPr>
                    </a:p>
                  </a:txBody>
                  <a:tcPr marL="68580" marR="68580" marT="0" marB="0" anchor="ctr"/>
                </a:tc>
                <a:tc>
                  <a:txBody>
                    <a:bodyPr/>
                    <a:lstStyle/>
                    <a:p>
                      <a:pPr algn="ctr">
                        <a:spcAft>
                          <a:spcPts val="0"/>
                        </a:spcAft>
                      </a:pPr>
                      <a:r>
                        <a:rPr lang="es-ES_tradnl" sz="1600" dirty="0">
                          <a:effectLst/>
                        </a:rPr>
                        <a:t>USD 7264.00</a:t>
                      </a:r>
                      <a:endParaRPr lang="es-ES" sz="1600" dirty="0">
                        <a:effectLst/>
                        <a:latin typeface="Calibri" panose="020F0502020204030204" pitchFamily="34" charset="0"/>
                      </a:endParaRPr>
                    </a:p>
                  </a:txBody>
                  <a:tcPr marL="68580" marR="68580" marT="0" marB="0" anchor="ctr"/>
                </a:tc>
              </a:tr>
              <a:tr h="491620">
                <a:tc>
                  <a:txBody>
                    <a:bodyPr/>
                    <a:lstStyle/>
                    <a:p>
                      <a:pPr algn="ctr">
                        <a:spcAft>
                          <a:spcPts val="0"/>
                        </a:spcAft>
                      </a:pPr>
                      <a:r>
                        <a:rPr lang="es-ES_tradnl" sz="1600">
                          <a:effectLst/>
                        </a:rPr>
                        <a:t>Total</a:t>
                      </a:r>
                      <a:endParaRPr lang="es-ES" sz="1600">
                        <a:effectLst/>
                        <a:latin typeface="Calibri" panose="020F0502020204030204" pitchFamily="34" charset="0"/>
                      </a:endParaRPr>
                    </a:p>
                  </a:txBody>
                  <a:tcPr marL="68580" marR="68580" marT="0" marB="0" anchor="ctr"/>
                </a:tc>
                <a:tc>
                  <a:txBody>
                    <a:bodyPr/>
                    <a:lstStyle/>
                    <a:p>
                      <a:pPr algn="ctr">
                        <a:spcAft>
                          <a:spcPts val="0"/>
                        </a:spcAft>
                      </a:pPr>
                      <a:r>
                        <a:rPr lang="es-ES_tradnl" sz="1600" dirty="0">
                          <a:effectLst/>
                        </a:rPr>
                        <a:t>USD 25959.43</a:t>
                      </a:r>
                      <a:endParaRPr lang="es-ES" sz="1600" dirty="0">
                        <a:effectLst/>
                        <a:latin typeface="Calibri" panose="020F0502020204030204" pitchFamily="34" charset="0"/>
                      </a:endParaRPr>
                    </a:p>
                  </a:txBody>
                  <a:tcPr marL="68580" marR="68580" marT="0" marB="0" anchor="ctr"/>
                </a:tc>
              </a:tr>
              <a:tr h="491620">
                <a:tc>
                  <a:txBody>
                    <a:bodyPr/>
                    <a:lstStyle/>
                    <a:p>
                      <a:pPr algn="ctr">
                        <a:spcAft>
                          <a:spcPts val="0"/>
                        </a:spcAft>
                      </a:pPr>
                      <a:r>
                        <a:rPr lang="es-ES_tradnl" sz="1600">
                          <a:effectLst/>
                        </a:rPr>
                        <a:t>Imprevistos (10%)</a:t>
                      </a:r>
                      <a:endParaRPr lang="es-ES" sz="1600">
                        <a:effectLst/>
                        <a:latin typeface="Calibri" panose="020F0502020204030204" pitchFamily="34" charset="0"/>
                      </a:endParaRPr>
                    </a:p>
                  </a:txBody>
                  <a:tcPr marL="68580" marR="68580" marT="0" marB="0" anchor="ctr"/>
                </a:tc>
                <a:tc>
                  <a:txBody>
                    <a:bodyPr/>
                    <a:lstStyle/>
                    <a:p>
                      <a:pPr algn="ctr">
                        <a:spcAft>
                          <a:spcPts val="0"/>
                        </a:spcAft>
                      </a:pPr>
                      <a:r>
                        <a:rPr lang="es-ES_tradnl" sz="1600" dirty="0">
                          <a:effectLst/>
                        </a:rPr>
                        <a:t>USD 2595.94</a:t>
                      </a:r>
                      <a:endParaRPr lang="es-ES" sz="1600" dirty="0">
                        <a:effectLst/>
                        <a:latin typeface="Calibri" panose="020F0502020204030204" pitchFamily="34" charset="0"/>
                      </a:endParaRPr>
                    </a:p>
                  </a:txBody>
                  <a:tcPr marL="68580" marR="68580" marT="0" marB="0" anchor="ctr"/>
                </a:tc>
              </a:tr>
              <a:tr h="491620">
                <a:tc>
                  <a:txBody>
                    <a:bodyPr/>
                    <a:lstStyle/>
                    <a:p>
                      <a:pPr algn="ctr">
                        <a:spcAft>
                          <a:spcPts val="0"/>
                        </a:spcAft>
                      </a:pPr>
                      <a:r>
                        <a:rPr lang="es-ES_tradnl" sz="1600">
                          <a:effectLst/>
                        </a:rPr>
                        <a:t>TOTAL PROYECTO</a:t>
                      </a:r>
                      <a:endParaRPr lang="es-ES" sz="1600">
                        <a:effectLst/>
                        <a:latin typeface="Calibri" panose="020F0502020204030204" pitchFamily="34" charset="0"/>
                      </a:endParaRPr>
                    </a:p>
                  </a:txBody>
                  <a:tcPr marL="68580" marR="68580" marT="0" marB="0" anchor="ctr"/>
                </a:tc>
                <a:tc>
                  <a:txBody>
                    <a:bodyPr/>
                    <a:lstStyle/>
                    <a:p>
                      <a:pPr algn="ctr">
                        <a:spcAft>
                          <a:spcPts val="0"/>
                        </a:spcAft>
                      </a:pPr>
                      <a:r>
                        <a:rPr lang="es-ES_tradnl" sz="1600" dirty="0">
                          <a:effectLst/>
                        </a:rPr>
                        <a:t>USD     28555.37</a:t>
                      </a:r>
                      <a:endParaRPr lang="es-ES" sz="1600" dirty="0">
                        <a:effectLst/>
                        <a:latin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31251459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5069" y="2790237"/>
            <a:ext cx="7514033" cy="1583657"/>
          </a:xfrm>
        </p:spPr>
        <p:txBody>
          <a:bodyPr>
            <a:normAutofit/>
          </a:bodyPr>
          <a:lstStyle/>
          <a:p>
            <a:r>
              <a:rPr lang="es-ES_tradnl" sz="4400" b="1" dirty="0" smtClean="0"/>
              <a:t>CONCLUSIONES</a:t>
            </a:r>
            <a:endParaRPr lang="es-ES" sz="4400" b="1" dirty="0"/>
          </a:p>
        </p:txBody>
      </p:sp>
    </p:spTree>
    <p:extLst>
      <p:ext uri="{BB962C8B-B14F-4D97-AF65-F5344CB8AC3E}">
        <p14:creationId xmlns:p14="http://schemas.microsoft.com/office/powerpoint/2010/main" val="875270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1"/>
            <a:ext cx="7514035" cy="2616868"/>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 sz="2100" b="1" dirty="0"/>
              <a:t>Material y Espesor</a:t>
            </a:r>
          </a:p>
          <a:p>
            <a:r>
              <a:rPr lang="es-ES" sz="2100" dirty="0"/>
              <a:t>Todo el material de construcción de las partes de un tanque de carga no requiere cumplir con ASME Boiler and </a:t>
            </a:r>
            <a:r>
              <a:rPr lang="es-ES" sz="2100" dirty="0" err="1"/>
              <a:t>Pressure</a:t>
            </a:r>
            <a:r>
              <a:rPr lang="es-ES" sz="2100" dirty="0"/>
              <a:t> </a:t>
            </a:r>
            <a:r>
              <a:rPr lang="es-ES" sz="2100" dirty="0" err="1"/>
              <a:t>Vessel</a:t>
            </a:r>
            <a:r>
              <a:rPr lang="es-ES" sz="2100" dirty="0"/>
              <a:t>.</a:t>
            </a:r>
          </a:p>
        </p:txBody>
      </p:sp>
      <p:pic>
        <p:nvPicPr>
          <p:cNvPr id="3" name="Imagen 2"/>
          <p:cNvPicPr>
            <a:picLocks noChangeAspect="1"/>
          </p:cNvPicPr>
          <p:nvPr/>
        </p:nvPicPr>
        <p:blipFill>
          <a:blip r:embed="rId2"/>
          <a:stretch>
            <a:fillRect/>
          </a:stretch>
        </p:blipFill>
        <p:spPr>
          <a:xfrm>
            <a:off x="359789" y="2910088"/>
            <a:ext cx="3691485" cy="1508235"/>
          </a:xfrm>
          <a:prstGeom prst="rect">
            <a:avLst/>
          </a:prstGeom>
        </p:spPr>
      </p:pic>
      <p:pic>
        <p:nvPicPr>
          <p:cNvPr id="4" name="Imagen 3"/>
          <p:cNvPicPr>
            <a:picLocks noChangeAspect="1"/>
          </p:cNvPicPr>
          <p:nvPr/>
        </p:nvPicPr>
        <p:blipFill>
          <a:blip r:embed="rId3"/>
          <a:stretch>
            <a:fillRect/>
          </a:stretch>
        </p:blipFill>
        <p:spPr>
          <a:xfrm>
            <a:off x="246992" y="5434098"/>
            <a:ext cx="3917081" cy="1018894"/>
          </a:xfrm>
          <a:prstGeom prst="rect">
            <a:avLst/>
          </a:prstGeom>
        </p:spPr>
      </p:pic>
      <p:pic>
        <p:nvPicPr>
          <p:cNvPr id="6" name="Imagen 5"/>
          <p:cNvPicPr>
            <a:picLocks noChangeAspect="1"/>
          </p:cNvPicPr>
          <p:nvPr/>
        </p:nvPicPr>
        <p:blipFill>
          <a:blip r:embed="rId4"/>
          <a:stretch>
            <a:fillRect/>
          </a:stretch>
        </p:blipFill>
        <p:spPr>
          <a:xfrm>
            <a:off x="4321366" y="2799742"/>
            <a:ext cx="4772262" cy="3250075"/>
          </a:xfrm>
          <a:prstGeom prst="rect">
            <a:avLst/>
          </a:prstGeom>
        </p:spPr>
      </p:pic>
      <p:sp>
        <p:nvSpPr>
          <p:cNvPr id="7" name="Rectángulo 6"/>
          <p:cNvSpPr/>
          <p:nvPr/>
        </p:nvSpPr>
        <p:spPr>
          <a:xfrm>
            <a:off x="1399712" y="2523376"/>
            <a:ext cx="1695401" cy="276999"/>
          </a:xfrm>
          <a:prstGeom prst="rect">
            <a:avLst/>
          </a:prstGeom>
        </p:spPr>
        <p:txBody>
          <a:bodyPr wrap="none">
            <a:spAutoFit/>
          </a:bodyPr>
          <a:lstStyle/>
          <a:p>
            <a:r>
              <a:rPr lang="es-ES_tradnl" sz="1200" i="1" smtClean="0">
                <a:solidFill>
                  <a:srgbClr val="000000"/>
                </a:solidFill>
                <a:latin typeface="Arial" panose="020B0604020202020204" pitchFamily="34" charset="0"/>
                <a:ea typeface="Calibri" panose="020F0502020204030204" pitchFamily="34" charset="0"/>
              </a:rPr>
              <a:t>Propiedades de Acero</a:t>
            </a:r>
            <a:endParaRPr lang="es-ES" sz="1200"/>
          </a:p>
        </p:txBody>
      </p:sp>
      <p:sp>
        <p:nvSpPr>
          <p:cNvPr id="9" name="Rectángulo 8"/>
          <p:cNvSpPr/>
          <p:nvPr/>
        </p:nvSpPr>
        <p:spPr>
          <a:xfrm>
            <a:off x="-80469" y="4909411"/>
            <a:ext cx="4572000" cy="461665"/>
          </a:xfrm>
          <a:prstGeom prst="rect">
            <a:avLst/>
          </a:prstGeom>
        </p:spPr>
        <p:txBody>
          <a:bodyPr>
            <a:spAutoFit/>
          </a:bodyPr>
          <a:lstStyle/>
          <a:p>
            <a:pPr algn="ctr"/>
            <a:r>
              <a:rPr lang="es-ES_tradnl" sz="1200" i="1" dirty="0">
                <a:solidFill>
                  <a:srgbClr val="000000"/>
                </a:solidFill>
                <a:latin typeface="Arial" panose="020B0604020202020204" pitchFamily="34" charset="0"/>
                <a:ea typeface="Calibri" panose="020F0502020204030204" pitchFamily="34" charset="0"/>
              </a:rPr>
              <a:t>Espesor mínimo de cabezas, mamparas, espejos en Calibre (Acero) y </a:t>
            </a:r>
            <a:r>
              <a:rPr lang="es-ES_tradnl" sz="1200" i="1" dirty="0" err="1" smtClean="0">
                <a:solidFill>
                  <a:srgbClr val="000000"/>
                </a:solidFill>
                <a:latin typeface="Arial" panose="020B0604020202020204" pitchFamily="34" charset="0"/>
                <a:ea typeface="Calibri" panose="020F0502020204030204" pitchFamily="34" charset="0"/>
              </a:rPr>
              <a:t>Milecimas</a:t>
            </a:r>
            <a:r>
              <a:rPr lang="es-ES_tradnl" sz="1200" i="1" dirty="0" smtClean="0">
                <a:solidFill>
                  <a:srgbClr val="000000"/>
                </a:solidFill>
                <a:latin typeface="Arial" panose="020B0604020202020204" pitchFamily="34" charset="0"/>
                <a:ea typeface="Calibri" panose="020F0502020204030204" pitchFamily="34" charset="0"/>
              </a:rPr>
              <a:t> </a:t>
            </a:r>
            <a:r>
              <a:rPr lang="es-ES_tradnl" sz="1200" i="1" dirty="0">
                <a:solidFill>
                  <a:srgbClr val="000000"/>
                </a:solidFill>
                <a:latin typeface="Arial" panose="020B0604020202020204" pitchFamily="34" charset="0"/>
                <a:ea typeface="Calibri" panose="020F0502020204030204" pitchFamily="34" charset="0"/>
              </a:rPr>
              <a:t>de pulgada </a:t>
            </a:r>
            <a:r>
              <a:rPr lang="es-ES_tradnl" sz="1100" i="1" dirty="0">
                <a:solidFill>
                  <a:srgbClr val="000000"/>
                </a:solidFill>
                <a:latin typeface="Arial" panose="020B0604020202020204" pitchFamily="34" charset="0"/>
                <a:ea typeface="Calibri" panose="020F0502020204030204" pitchFamily="34" charset="0"/>
              </a:rPr>
              <a:t>(Aluminio).</a:t>
            </a:r>
            <a:endParaRPr lang="es-ES" sz="1200" dirty="0"/>
          </a:p>
        </p:txBody>
      </p:sp>
      <p:sp>
        <p:nvSpPr>
          <p:cNvPr id="10" name="Rectángulo 9"/>
          <p:cNvSpPr/>
          <p:nvPr/>
        </p:nvSpPr>
        <p:spPr>
          <a:xfrm>
            <a:off x="4390733" y="2338078"/>
            <a:ext cx="4572000" cy="461665"/>
          </a:xfrm>
          <a:prstGeom prst="rect">
            <a:avLst/>
          </a:prstGeom>
        </p:spPr>
        <p:txBody>
          <a:bodyPr>
            <a:spAutoFit/>
          </a:bodyPr>
          <a:lstStyle/>
          <a:p>
            <a:pPr algn="ctr"/>
            <a:r>
              <a:rPr lang="es-ES_tradnl" sz="1200" i="1" dirty="0">
                <a:solidFill>
                  <a:srgbClr val="000000"/>
                </a:solidFill>
                <a:latin typeface="Arial" panose="020B0604020202020204" pitchFamily="34" charset="0"/>
                <a:ea typeface="Calibri" panose="020F0502020204030204" pitchFamily="34" charset="0"/>
              </a:rPr>
              <a:t>Espesor mínimo del cuerpo en Calibre (Acero) y </a:t>
            </a:r>
            <a:r>
              <a:rPr lang="es-ES_tradnl" sz="1200" i="1" dirty="0" err="1" smtClean="0">
                <a:solidFill>
                  <a:srgbClr val="000000"/>
                </a:solidFill>
                <a:latin typeface="Arial" panose="020B0604020202020204" pitchFamily="34" charset="0"/>
                <a:ea typeface="Calibri" panose="020F0502020204030204" pitchFamily="34" charset="0"/>
              </a:rPr>
              <a:t>Milecimas</a:t>
            </a:r>
            <a:r>
              <a:rPr lang="es-ES_tradnl" sz="1200" i="1" dirty="0" smtClean="0">
                <a:solidFill>
                  <a:srgbClr val="000000"/>
                </a:solidFill>
                <a:latin typeface="Arial" panose="020B0604020202020204" pitchFamily="34" charset="0"/>
                <a:ea typeface="Calibri" panose="020F0502020204030204" pitchFamily="34" charset="0"/>
              </a:rPr>
              <a:t> </a:t>
            </a:r>
            <a:r>
              <a:rPr lang="es-ES_tradnl" sz="1200" i="1" dirty="0">
                <a:solidFill>
                  <a:srgbClr val="000000"/>
                </a:solidFill>
                <a:latin typeface="Arial" panose="020B0604020202020204" pitchFamily="34" charset="0"/>
                <a:ea typeface="Calibri" panose="020F0502020204030204" pitchFamily="34" charset="0"/>
              </a:rPr>
              <a:t>de pulgada (Aluminio)</a:t>
            </a:r>
            <a:endParaRPr lang="es-ES" sz="1200" dirty="0"/>
          </a:p>
        </p:txBody>
      </p:sp>
    </p:spTree>
    <p:extLst>
      <p:ext uri="{BB962C8B-B14F-4D97-AF65-F5344CB8AC3E}">
        <p14:creationId xmlns:p14="http://schemas.microsoft.com/office/powerpoint/2010/main" val="280578750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982133" y="812800"/>
                <a:ext cx="7704667" cy="5187016"/>
              </a:xfrm>
            </p:spPr>
            <p:txBody>
              <a:bodyPr/>
              <a:lstStyle/>
              <a:p>
                <a:pPr marL="0" indent="0" algn="just">
                  <a:buNone/>
                </a:pPr>
                <a:r>
                  <a:rPr lang="es-ES_tradnl" dirty="0" smtClean="0"/>
                  <a:t>En el proceso de diseño del auto tanque de 10000 galones para asfalto se consideraron cuatro principales parámetros: </a:t>
                </a:r>
              </a:p>
              <a:p>
                <a:pPr algn="just"/>
                <a:r>
                  <a:rPr lang="es-ES_tradnl" dirty="0" smtClean="0"/>
                  <a:t>El </a:t>
                </a:r>
                <a:r>
                  <a:rPr lang="es-ES_tradnl" dirty="0"/>
                  <a:t>material a </a:t>
                </a:r>
                <a:r>
                  <a:rPr lang="es-ES_tradnl" dirty="0" smtClean="0"/>
                  <a:t>transporta: Asfalto, categorizado como líquido inflamable</a:t>
                </a:r>
                <a:r>
                  <a:rPr lang="es-ES_tradnl" dirty="0"/>
                  <a:t>.</a:t>
                </a:r>
                <a:endParaRPr lang="es-ES_tradnl" dirty="0" smtClean="0"/>
              </a:p>
              <a:p>
                <a:r>
                  <a:rPr lang="es-ES_tradnl" dirty="0"/>
                  <a:t>L</a:t>
                </a:r>
                <a:r>
                  <a:rPr lang="es-ES_tradnl" dirty="0" smtClean="0"/>
                  <a:t>a </a:t>
                </a:r>
                <a:r>
                  <a:rPr lang="es-ES_tradnl" dirty="0"/>
                  <a:t>presión de </a:t>
                </a:r>
                <a:r>
                  <a:rPr lang="es-ES_tradnl" dirty="0" smtClean="0"/>
                  <a:t>diseño</a:t>
                </a:r>
                <a:r>
                  <a:rPr lang="es-ES_tradnl" dirty="0"/>
                  <a:t>:</a:t>
                </a:r>
                <a:r>
                  <a:rPr lang="es-ES_tradnl" dirty="0" smtClean="0"/>
                  <a:t> Atmosférico</a:t>
                </a:r>
                <a:r>
                  <a:rPr lang="es-ES_tradnl" dirty="0"/>
                  <a:t>.</a:t>
                </a:r>
                <a:endParaRPr lang="es-ES_tradnl" dirty="0" smtClean="0"/>
              </a:p>
              <a:p>
                <a:r>
                  <a:rPr lang="es-ES_tradnl" dirty="0"/>
                  <a:t>L</a:t>
                </a:r>
                <a:r>
                  <a:rPr lang="es-ES_tradnl" dirty="0" smtClean="0"/>
                  <a:t>a </a:t>
                </a:r>
                <a:r>
                  <a:rPr lang="es-ES_tradnl" dirty="0"/>
                  <a:t>temperatura de operación </a:t>
                </a:r>
                <a:r>
                  <a:rPr lang="es-ES_tradnl" dirty="0" smtClean="0"/>
                  <a:t>máxima: </a:t>
                </a:r>
                <a:r>
                  <a:rPr lang="es-ES_tradnl" dirty="0"/>
                  <a:t>160 </a:t>
                </a:r>
                <a14:m>
                  <m:oMath xmlns:m="http://schemas.openxmlformats.org/officeDocument/2006/math">
                    <m:r>
                      <a:rPr lang="es-ES_tradnl" i="1">
                        <a:latin typeface="Cambria Math" panose="02040503050406030204" pitchFamily="18" charset="0"/>
                      </a:rPr>
                      <m:t>℃</m:t>
                    </m:r>
                    <m:r>
                      <a:rPr lang="en-US" b="0" i="0" smtClean="0">
                        <a:latin typeface="Cambria Math" panose="02040503050406030204" pitchFamily="18" charset="0"/>
                      </a:rPr>
                      <m:t>.</m:t>
                    </m:r>
                  </m:oMath>
                </a14:m>
                <a:endParaRPr lang="es-ES_tradnl" dirty="0" smtClean="0"/>
              </a:p>
              <a:p>
                <a:pPr algn="just"/>
                <a:r>
                  <a:rPr lang="es-ES_tradnl" dirty="0"/>
                  <a:t>E</a:t>
                </a:r>
                <a:r>
                  <a:rPr lang="es-ES_tradnl" dirty="0" smtClean="0"/>
                  <a:t>l </a:t>
                </a:r>
                <a:r>
                  <a:rPr lang="es-ES_tradnl" dirty="0"/>
                  <a:t>factor de </a:t>
                </a:r>
                <a:r>
                  <a:rPr lang="es-ES_tradnl" dirty="0" smtClean="0"/>
                  <a:t>seguridad: Mínimo Cuatro, según la </a:t>
                </a:r>
                <a:r>
                  <a:rPr lang="es-ES_tradnl" dirty="0"/>
                  <a:t>norma americana NFPA </a:t>
                </a:r>
                <a:r>
                  <a:rPr lang="es-ES_tradnl" dirty="0" smtClean="0"/>
                  <a:t>385</a:t>
                </a:r>
                <a:r>
                  <a:rPr lang="es-ES_tradnl" dirty="0"/>
                  <a:t>.</a:t>
                </a:r>
                <a:endParaRPr lang="es-E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982133" y="812800"/>
                <a:ext cx="7704667" cy="5187016"/>
              </a:xfrm>
              <a:blipFill rotWithShape="0">
                <a:blip r:embed="rId2"/>
                <a:stretch>
                  <a:fillRect l="-1978" r="-1266"/>
                </a:stretch>
              </a:blipFill>
            </p:spPr>
            <p:txBody>
              <a:bodyPr/>
              <a:lstStyle/>
              <a:p>
                <a:r>
                  <a:rPr lang="es-ES">
                    <a:noFill/>
                  </a:rPr>
                  <a:t> </a:t>
                </a:r>
              </a:p>
            </p:txBody>
          </p:sp>
        </mc:Fallback>
      </mc:AlternateContent>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CONCLUSIONES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5163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2133" y="812800"/>
            <a:ext cx="7704667" cy="5187016"/>
          </a:xfrm>
        </p:spPr>
        <p:txBody>
          <a:bodyPr/>
          <a:lstStyle/>
          <a:p>
            <a:pPr algn="just"/>
            <a:r>
              <a:rPr lang="es-ES_tradnl" dirty="0"/>
              <a:t>Se ha desarrollado un diseño mecánico y estructural tomando en cuenta los riesgos de accidente a los que está expuesto el auto tanque a la hora de ser operado, obteniendo un factor de seguridad en el diseño mecánico del tanque de almacenamiento de 3.31, y en el diseño estructural del chasis de 2.03.</a:t>
            </a:r>
            <a:endParaRPr lang="es-ES" dirty="0"/>
          </a:p>
        </p:txBody>
      </p:sp>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CONCLUSIONES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6154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2133" y="812800"/>
            <a:ext cx="7704667" cy="5187016"/>
          </a:xfrm>
        </p:spPr>
        <p:txBody>
          <a:bodyPr/>
          <a:lstStyle/>
          <a:p>
            <a:r>
              <a:rPr lang="es-ES_tradnl" dirty="0"/>
              <a:t>Realizado el análisis estructural del diseño de chasis proporcionado por la empresa se determinó que este cumple con los requerimientos de resistencia, además también de comprobar la convergencia entre los resultados arrojados por el software CAD/CAE y los cálculos mediante análisis de vigas.</a:t>
            </a:r>
            <a:endParaRPr lang="es-EC" dirty="0"/>
          </a:p>
        </p:txBody>
      </p:sp>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CONCLUSIONES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7754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2133" y="812800"/>
            <a:ext cx="7704667" cy="5187016"/>
          </a:xfrm>
        </p:spPr>
        <p:txBody>
          <a:bodyPr/>
          <a:lstStyle/>
          <a:p>
            <a:pPr algn="just"/>
            <a:r>
              <a:rPr lang="es-ES_tradnl" dirty="0"/>
              <a:t>El tanque construido cumple con la norma NFPA 385 Standard </a:t>
            </a:r>
            <a:r>
              <a:rPr lang="es-ES_tradnl" dirty="0" err="1"/>
              <a:t>for</a:t>
            </a:r>
            <a:r>
              <a:rPr lang="es-ES_tradnl" dirty="0"/>
              <a:t> </a:t>
            </a:r>
            <a:r>
              <a:rPr lang="es-ES_tradnl" dirty="0" err="1"/>
              <a:t>Tank</a:t>
            </a:r>
            <a:r>
              <a:rPr lang="es-ES_tradnl" dirty="0"/>
              <a:t> </a:t>
            </a:r>
            <a:r>
              <a:rPr lang="es-ES_tradnl" dirty="0" err="1"/>
              <a:t>Vehicles</a:t>
            </a:r>
            <a:r>
              <a:rPr lang="es-ES_tradnl" dirty="0"/>
              <a:t> </a:t>
            </a:r>
            <a:r>
              <a:rPr lang="es-ES_tradnl" dirty="0" err="1"/>
              <a:t>for</a:t>
            </a:r>
            <a:r>
              <a:rPr lang="es-ES_tradnl" dirty="0"/>
              <a:t> </a:t>
            </a:r>
            <a:r>
              <a:rPr lang="es-ES_tradnl" dirty="0" err="1"/>
              <a:t>Flammable</a:t>
            </a:r>
            <a:r>
              <a:rPr lang="es-ES_tradnl" dirty="0"/>
              <a:t> and Combustible </a:t>
            </a:r>
            <a:r>
              <a:rPr lang="es-ES_tradnl" dirty="0" err="1"/>
              <a:t>Liquids</a:t>
            </a:r>
            <a:r>
              <a:rPr lang="es-ES_tradnl" dirty="0"/>
              <a:t> </a:t>
            </a:r>
            <a:r>
              <a:rPr lang="es-ES_tradnl" dirty="0" smtClean="0"/>
              <a:t>2010 </a:t>
            </a:r>
            <a:r>
              <a:rPr lang="es-ES_tradnl" dirty="0" err="1"/>
              <a:t>Edition</a:t>
            </a:r>
            <a:r>
              <a:rPr lang="es-ES_tradnl" dirty="0"/>
              <a:t>. C</a:t>
            </a:r>
            <a:r>
              <a:rPr lang="es-ES_tradnl" dirty="0" smtClean="0"/>
              <a:t>onsiderado </a:t>
            </a:r>
            <a:r>
              <a:rPr lang="es-ES_tradnl" dirty="0"/>
              <a:t>un líquido Clase </a:t>
            </a:r>
            <a:r>
              <a:rPr lang="es-ES_tradnl" dirty="0" smtClean="0"/>
              <a:t>III, el </a:t>
            </a:r>
            <a:r>
              <a:rPr lang="es-ES_tradnl" dirty="0"/>
              <a:t>diseño cumple con </a:t>
            </a:r>
            <a:r>
              <a:rPr lang="es-ES_tradnl" dirty="0" smtClean="0"/>
              <a:t>las </a:t>
            </a:r>
            <a:r>
              <a:rPr lang="es-ES_tradnl" dirty="0"/>
              <a:t>consideraciones </a:t>
            </a:r>
            <a:r>
              <a:rPr lang="es-ES_tradnl" dirty="0" smtClean="0"/>
              <a:t>estructurales y de seguridad establecidas.</a:t>
            </a:r>
            <a:endParaRPr lang="es-ES" dirty="0"/>
          </a:p>
        </p:txBody>
      </p:sp>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CONCLUSIONES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266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2133" y="812800"/>
            <a:ext cx="7704667" cy="5187016"/>
          </a:xfrm>
        </p:spPr>
        <p:txBody>
          <a:bodyPr/>
          <a:lstStyle/>
          <a:p>
            <a:r>
              <a:rPr lang="es-ES_tradnl" dirty="0"/>
              <a:t>La sección elíptica del cuerpo del auto tanque otorga ventajas como mayor estabilidad durante el transporte debido a que tiene un centro de gravedad más bajo que las otras secciones consideradas.</a:t>
            </a:r>
            <a:endParaRPr lang="es-ES" dirty="0"/>
          </a:p>
        </p:txBody>
      </p:sp>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CONCLUSIONES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01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5069" y="2790237"/>
            <a:ext cx="7514033" cy="1583657"/>
          </a:xfrm>
        </p:spPr>
        <p:txBody>
          <a:bodyPr>
            <a:normAutofit/>
          </a:bodyPr>
          <a:lstStyle/>
          <a:p>
            <a:r>
              <a:rPr lang="es-ES_tradnl" sz="4400" b="1" dirty="0" smtClean="0"/>
              <a:t>RECOMENDACIONES</a:t>
            </a:r>
            <a:endParaRPr lang="es-ES" sz="4400" b="1" dirty="0"/>
          </a:p>
        </p:txBody>
      </p:sp>
    </p:spTree>
    <p:extLst>
      <p:ext uri="{BB962C8B-B14F-4D97-AF65-F5344CB8AC3E}">
        <p14:creationId xmlns:p14="http://schemas.microsoft.com/office/powerpoint/2010/main" val="130620095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2133" y="812800"/>
            <a:ext cx="7704667" cy="5187016"/>
          </a:xfrm>
        </p:spPr>
        <p:txBody>
          <a:bodyPr/>
          <a:lstStyle/>
          <a:p>
            <a:pPr algn="just"/>
            <a:r>
              <a:rPr lang="es-ES_tradnl" dirty="0"/>
              <a:t>Es recomendable realizar más estudios en cuanto al diseño del auto tanque para poder llegar a un factor de seguridad igual o mayor a lo establecido en la norma americana NFPA 385, que de un valor de cuatro, sin afectar el peso total del auto tanque y el valor económico.</a:t>
            </a:r>
            <a:endParaRPr lang="es-ES" dirty="0"/>
          </a:p>
        </p:txBody>
      </p:sp>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RECOMENDACIONES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4074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2133" y="812800"/>
            <a:ext cx="7704667" cy="5187016"/>
          </a:xfrm>
        </p:spPr>
        <p:txBody>
          <a:bodyPr/>
          <a:lstStyle/>
          <a:p>
            <a:pPr algn="just"/>
            <a:r>
              <a:rPr lang="es-ES_tradnl" dirty="0"/>
              <a:t>Se recomienda documentar las actividades y procesos realizados de tal manera que sean soporte para futuros proyectos y poder retomar proceso de construcción ya que hubo varias demoras dentro del proceso, ya que la empresa debían atender otras responsabilidades.</a:t>
            </a:r>
            <a:endParaRPr lang="es-ES" dirty="0"/>
          </a:p>
        </p:txBody>
      </p:sp>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RECOMENDACIONES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93557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2133" y="812800"/>
            <a:ext cx="7704667" cy="5187016"/>
          </a:xfrm>
        </p:spPr>
        <p:txBody>
          <a:bodyPr/>
          <a:lstStyle/>
          <a:p>
            <a:pPr algn="just"/>
            <a:r>
              <a:rPr lang="es-ES_tradnl" dirty="0"/>
              <a:t>Implementar una </a:t>
            </a:r>
            <a:r>
              <a:rPr lang="es-ES_tradnl" dirty="0" err="1"/>
              <a:t>roladora</a:t>
            </a:r>
            <a:r>
              <a:rPr lang="es-ES_tradnl" dirty="0"/>
              <a:t> de alta tecnología capaz de modificar los radios de doblado con mayor facilidad y logra obtener cilindros de sección elíptica de alta precisión.</a:t>
            </a:r>
            <a:endParaRPr lang="es-ES" dirty="0"/>
          </a:p>
        </p:txBody>
      </p:sp>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RECOMENDACIONES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28452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82133" y="812800"/>
            <a:ext cx="7704667" cy="5187016"/>
          </a:xfrm>
        </p:spPr>
        <p:txBody>
          <a:bodyPr/>
          <a:lstStyle/>
          <a:p>
            <a:pPr algn="just"/>
            <a:r>
              <a:rPr lang="es-ES_tradnl"/>
              <a:t>Se recomienda la implementación del sistema de recirculación, puesto que lograría la homogeneización del asfalto almacenado, brindando un producto listo para ser procesado, y sin realizar un precalentamiento de la válvula en el momento de la descarga, ya que la constante recirculación de asfalto caliente que pasa por esta válvula reemplaza a dicho proceso. </a:t>
            </a:r>
            <a:endParaRPr lang="es-ES" dirty="0"/>
          </a:p>
        </p:txBody>
      </p:sp>
      <p:sp>
        <p:nvSpPr>
          <p:cNvPr id="4" name="Título 1"/>
          <p:cNvSpPr>
            <a:spLocks noGrp="1"/>
          </p:cNvSpPr>
          <p:nvPr>
            <p:ph type="title"/>
          </p:nvPr>
        </p:nvSpPr>
        <p:spPr>
          <a:xfrm>
            <a:off x="1113234" y="168167"/>
            <a:ext cx="7514035" cy="816644"/>
          </a:xfrm>
        </p:spPr>
        <p:txBody>
          <a:bodyPr>
            <a:normAutofit/>
          </a:bodyPr>
          <a:lstStyle/>
          <a:p>
            <a:pPr algn="l"/>
            <a:r>
              <a:rPr lang="en-US" sz="2700" b="1" dirty="0" smtClean="0"/>
              <a:t>RECOMENDACIONES</a:t>
            </a:r>
            <a:endParaRPr lang="es-E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71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0"/>
            <a:ext cx="7514035" cy="548956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 sz="2000" b="1" dirty="0" smtClean="0"/>
              <a:t>Integridad Estructural</a:t>
            </a:r>
            <a:endParaRPr lang="es-ES" sz="2000" b="1" dirty="0"/>
          </a:p>
          <a:p>
            <a:pPr algn="just"/>
            <a:r>
              <a:rPr lang="es-ES" sz="2000" dirty="0"/>
              <a:t>Los tanques de carga contarán con elementos estructurales adicionales cuanto sea necesario para prevenir esfuerzos de tensión que resulten en exceso a aquellos </a:t>
            </a:r>
            <a:r>
              <a:rPr lang="es-ES" sz="2000" dirty="0" smtClean="0"/>
              <a:t>permitidos </a:t>
            </a:r>
          </a:p>
          <a:p>
            <a:pPr marL="0" indent="0">
              <a:buNone/>
            </a:pPr>
            <a:r>
              <a:rPr lang="es-ES" sz="2000" b="1" dirty="0" smtClean="0"/>
              <a:t>Juntas </a:t>
            </a:r>
            <a:r>
              <a:rPr lang="es-ES" sz="2000" b="1" dirty="0"/>
              <a:t>Soldadas</a:t>
            </a:r>
            <a:endParaRPr lang="es-ES" sz="2000" dirty="0"/>
          </a:p>
          <a:p>
            <a:pPr algn="just"/>
            <a:r>
              <a:rPr lang="es-ES" sz="2000" dirty="0"/>
              <a:t>Todos las juntas soldadas de acero suave (MS), acero poco aleado de alta resistencia (HSLA), y acero inoxidable </a:t>
            </a:r>
            <a:r>
              <a:rPr lang="es-ES" sz="2000" dirty="0" err="1"/>
              <a:t>austenítico</a:t>
            </a:r>
            <a:r>
              <a:rPr lang="es-ES" sz="2000" dirty="0"/>
              <a:t> (SS) serán hechos de acuerdo con la buena práctica reconocida y la eficacia de cualquier </a:t>
            </a:r>
            <a:r>
              <a:rPr lang="es-ES" sz="2000" dirty="0" smtClean="0"/>
              <a:t>junta </a:t>
            </a:r>
            <a:r>
              <a:rPr lang="es-ES" sz="2000" dirty="0"/>
              <a:t>no </a:t>
            </a:r>
            <a:r>
              <a:rPr lang="es-ES" sz="2000" dirty="0" smtClean="0"/>
              <a:t>serán menores </a:t>
            </a:r>
            <a:r>
              <a:rPr lang="es-ES" sz="2000" dirty="0" smtClean="0">
                <a:latin typeface="Arial" panose="020B0604020202020204" pitchFamily="34" charset="0"/>
                <a:cs typeface="Arial" panose="020B0604020202020204" pitchFamily="34" charset="0"/>
              </a:rPr>
              <a:t>85%</a:t>
            </a:r>
            <a:r>
              <a:rPr lang="es-ES" sz="2000" dirty="0" smtClean="0"/>
              <a:t> de las características mecánicas del metal.</a:t>
            </a:r>
          </a:p>
          <a:p>
            <a:pPr marL="0" indent="0" algn="just">
              <a:buNone/>
            </a:pPr>
            <a:r>
              <a:rPr lang="es-ES_tradnl" sz="2000" b="1" dirty="0"/>
              <a:t>Soportes y Anclaje</a:t>
            </a:r>
            <a:endParaRPr lang="es-ES" sz="2000" b="1" dirty="0" smtClean="0"/>
          </a:p>
          <a:p>
            <a:pPr algn="just"/>
            <a:r>
              <a:rPr lang="es-ES_tradnl" sz="2000" dirty="0" smtClean="0"/>
              <a:t>Los tanques serán </a:t>
            </a:r>
            <a:r>
              <a:rPr lang="es-ES_tradnl" sz="2000" dirty="0"/>
              <a:t>fijados y asegurados de tal forma que se eliminen cualquier movimiento del tanque mismo ante una parada y/o arranque brusco o un giro del mismo. </a:t>
            </a:r>
            <a:endParaRPr lang="es-ES" sz="2100" dirty="0"/>
          </a:p>
        </p:txBody>
      </p:sp>
    </p:spTree>
    <p:extLst>
      <p:ext uri="{BB962C8B-B14F-4D97-AF65-F5344CB8AC3E}">
        <p14:creationId xmlns:p14="http://schemas.microsoft.com/office/powerpoint/2010/main" val="1335627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0"/>
            <a:ext cx="7514035" cy="548956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 sz="1900" b="1" dirty="0" smtClean="0"/>
              <a:t>Refuerzos Circunferenciales</a:t>
            </a:r>
            <a:endParaRPr lang="es-ES" sz="1900" b="1" dirty="0"/>
          </a:p>
          <a:p>
            <a:pPr algn="just"/>
            <a:r>
              <a:rPr lang="es-ES_tradnl" sz="1900" dirty="0"/>
              <a:t>Los tanques con espesores en </a:t>
            </a:r>
            <a:r>
              <a:rPr lang="es-ES_tradnl" sz="1900" dirty="0" smtClean="0"/>
              <a:t>cuerpo menores </a:t>
            </a:r>
            <a:r>
              <a:rPr lang="es-ES_tradnl" sz="1900" dirty="0"/>
              <a:t>de 3/8 </a:t>
            </a:r>
            <a:r>
              <a:rPr lang="es-ES_tradnl" sz="1900" dirty="0" err="1"/>
              <a:t>pulg</a:t>
            </a:r>
            <a:r>
              <a:rPr lang="es-ES_tradnl" sz="1900" dirty="0"/>
              <a:t>. (9.3 milímetros), </a:t>
            </a:r>
            <a:r>
              <a:rPr lang="es-ES_tradnl" sz="1900" dirty="0" smtClean="0"/>
              <a:t>deberán </a:t>
            </a:r>
            <a:r>
              <a:rPr lang="es-ES_tradnl" sz="1900" dirty="0"/>
              <a:t>contar con un refuerzo circunferencial con </a:t>
            </a:r>
            <a:r>
              <a:rPr lang="es-ES_tradnl" sz="1900" dirty="0" smtClean="0"/>
              <a:t>bafles </a:t>
            </a:r>
            <a:r>
              <a:rPr lang="es-ES_tradnl" sz="1900" dirty="0"/>
              <a:t>y/o refuerzos de anillo. </a:t>
            </a:r>
            <a:endParaRPr lang="es-ES_tradnl" sz="1900" dirty="0" smtClean="0"/>
          </a:p>
          <a:p>
            <a:pPr algn="just"/>
            <a:r>
              <a:rPr lang="es-ES_tradnl" sz="1900" dirty="0" smtClean="0"/>
              <a:t>Los refuerzos circunferenciales tendrán una separación no mayor a </a:t>
            </a:r>
            <a:r>
              <a:rPr lang="es-ES_tradnl" sz="1900" dirty="0"/>
              <a:t>60 </a:t>
            </a:r>
            <a:r>
              <a:rPr lang="es-ES_tradnl" sz="1900" dirty="0" err="1"/>
              <a:t>pulg</a:t>
            </a:r>
            <a:r>
              <a:rPr lang="es-ES_tradnl" sz="1900" dirty="0"/>
              <a:t>. (1524 milímetros). Además, </a:t>
            </a:r>
            <a:r>
              <a:rPr lang="es-ES_tradnl" sz="1900" dirty="0" smtClean="0"/>
              <a:t>dichos refuerzos serán situados </a:t>
            </a:r>
            <a:r>
              <a:rPr lang="es-ES_tradnl" sz="1900" dirty="0"/>
              <a:t>a 1 </a:t>
            </a:r>
            <a:r>
              <a:rPr lang="es-ES_tradnl" sz="1900" dirty="0" err="1"/>
              <a:t>pulg</a:t>
            </a:r>
            <a:r>
              <a:rPr lang="es-ES_tradnl" sz="1900" dirty="0"/>
              <a:t>. (25.4 milímetros) de los puntos </a:t>
            </a:r>
            <a:r>
              <a:rPr lang="es-ES_tradnl" sz="1900" dirty="0" smtClean="0"/>
              <a:t>de discontinuidad </a:t>
            </a:r>
            <a:r>
              <a:rPr lang="es-ES_tradnl" sz="1900" dirty="0"/>
              <a:t>en la alineación longitudinal de la plancha </a:t>
            </a:r>
            <a:r>
              <a:rPr lang="es-ES_tradnl" sz="1900" dirty="0" smtClean="0"/>
              <a:t>del cuerpo.</a:t>
            </a:r>
          </a:p>
          <a:p>
            <a:pPr algn="just"/>
            <a:r>
              <a:rPr lang="es-ES_tradnl" sz="1900" dirty="0" smtClean="0"/>
              <a:t>Los </a:t>
            </a:r>
            <a:r>
              <a:rPr lang="es-ES_tradnl" sz="1900" dirty="0"/>
              <a:t>bafles o los anillos de refuerzo, serán circunferencialmente soldados </a:t>
            </a:r>
            <a:r>
              <a:rPr lang="es-ES_tradnl" sz="1900" dirty="0" smtClean="0"/>
              <a:t>al cuerpo del </a:t>
            </a:r>
            <a:r>
              <a:rPr lang="es-ES_tradnl" sz="1900" dirty="0"/>
              <a:t>tanque. La soldadura será no menor </a:t>
            </a:r>
            <a:r>
              <a:rPr lang="es-ES_tradnl" sz="1900" dirty="0" smtClean="0"/>
              <a:t>al </a:t>
            </a:r>
            <a:r>
              <a:rPr lang="es-ES_tradnl" sz="1900" dirty="0"/>
              <a:t>50% de la circunferencia total del recipiente, y el espacio máximo no soldado </a:t>
            </a:r>
            <a:r>
              <a:rPr lang="es-ES_tradnl" sz="1900" dirty="0" smtClean="0"/>
              <a:t>de la junta </a:t>
            </a:r>
            <a:r>
              <a:rPr lang="es-ES_tradnl" sz="1900" dirty="0"/>
              <a:t>no excederá 40 veces el grosor </a:t>
            </a:r>
            <a:r>
              <a:rPr lang="es-ES_tradnl" sz="1900" dirty="0" smtClean="0"/>
              <a:t>del cuerpo.</a:t>
            </a:r>
            <a:endParaRPr lang="es-ES" sz="1900" dirty="0"/>
          </a:p>
        </p:txBody>
      </p:sp>
      <p:pic>
        <p:nvPicPr>
          <p:cNvPr id="4" name="Picture 44"/>
          <p:cNvPicPr/>
          <p:nvPr/>
        </p:nvPicPr>
        <p:blipFill>
          <a:blip r:embed="rId2"/>
          <a:stretch>
            <a:fillRect/>
          </a:stretch>
        </p:blipFill>
        <p:spPr>
          <a:xfrm>
            <a:off x="2817331" y="5065985"/>
            <a:ext cx="4103731" cy="1574713"/>
          </a:xfrm>
          <a:prstGeom prst="rect">
            <a:avLst/>
          </a:prstGeom>
          <a:ln>
            <a:solidFill>
              <a:schemeClr val="tx1"/>
            </a:solidFill>
          </a:ln>
        </p:spPr>
      </p:pic>
    </p:spTree>
    <p:extLst>
      <p:ext uri="{BB962C8B-B14F-4D97-AF65-F5344CB8AC3E}">
        <p14:creationId xmlns:p14="http://schemas.microsoft.com/office/powerpoint/2010/main" val="701726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0"/>
            <a:ext cx="7514035" cy="548956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 sz="1900" b="1" dirty="0"/>
              <a:t>Aberturas de Llenado y Entradas de Hombre</a:t>
            </a:r>
            <a:endParaRPr lang="es-ES" sz="1900" dirty="0"/>
          </a:p>
          <a:p>
            <a:pPr algn="just"/>
            <a:r>
              <a:rPr lang="es-ES" sz="1900" dirty="0"/>
              <a:t>Cada tanque </a:t>
            </a:r>
            <a:r>
              <a:rPr lang="es-ES" sz="1900" dirty="0" smtClean="0"/>
              <a:t>de almacenamiento contará </a:t>
            </a:r>
            <a:r>
              <a:rPr lang="es-ES" sz="1900" dirty="0"/>
              <a:t>con una “entrada de hombre” </a:t>
            </a:r>
            <a:r>
              <a:rPr lang="es-ES" sz="1900" dirty="0" smtClean="0"/>
              <a:t>de abertura </a:t>
            </a:r>
            <a:r>
              <a:rPr lang="es-ES" sz="1900" dirty="0"/>
              <a:t>libre de por lo menos 15 </a:t>
            </a:r>
            <a:r>
              <a:rPr lang="es-ES" sz="1900" dirty="0" err="1"/>
              <a:t>pulg</a:t>
            </a:r>
            <a:r>
              <a:rPr lang="es-ES" sz="1900" dirty="0"/>
              <a:t>. (381 milímetros) de </a:t>
            </a:r>
            <a:r>
              <a:rPr lang="es-ES" sz="1900" dirty="0" smtClean="0"/>
              <a:t>diámetro.</a:t>
            </a:r>
            <a:endParaRPr lang="es-ES" sz="1900" dirty="0"/>
          </a:p>
          <a:p>
            <a:pPr marL="0" indent="0">
              <a:buNone/>
            </a:pPr>
            <a:r>
              <a:rPr lang="es-ES" sz="1900" b="1" dirty="0" smtClean="0"/>
              <a:t>Respiraderos </a:t>
            </a:r>
            <a:r>
              <a:rPr lang="es-ES" sz="1900" b="1" dirty="0"/>
              <a:t>para Tanques de Carga de Asfalto</a:t>
            </a:r>
            <a:endParaRPr lang="es-ES" sz="1900" dirty="0"/>
          </a:p>
          <a:p>
            <a:pPr algn="just"/>
            <a:r>
              <a:rPr lang="es-ES" sz="1900" dirty="0"/>
              <a:t>Cada tanque de carga usado para asfalto contará con un respiradero que tenga abertura efectiva por lo menos de 2” de diámetro interior (50 milímetros</a:t>
            </a:r>
            <a:r>
              <a:rPr lang="es-ES" sz="1900" dirty="0" smtClean="0"/>
              <a:t>).</a:t>
            </a:r>
            <a:endParaRPr lang="es-ES" sz="1900" dirty="0"/>
          </a:p>
        </p:txBody>
      </p:sp>
      <p:pic>
        <p:nvPicPr>
          <p:cNvPr id="3" name="Imagen 2"/>
          <p:cNvPicPr>
            <a:picLocks noChangeAspect="1"/>
          </p:cNvPicPr>
          <p:nvPr/>
        </p:nvPicPr>
        <p:blipFill>
          <a:blip r:embed="rId2"/>
          <a:stretch>
            <a:fillRect/>
          </a:stretch>
        </p:blipFill>
        <p:spPr>
          <a:xfrm>
            <a:off x="1772202" y="4162883"/>
            <a:ext cx="6196098" cy="2525232"/>
          </a:xfrm>
          <a:prstGeom prst="rect">
            <a:avLst/>
          </a:prstGeom>
          <a:ln>
            <a:solidFill>
              <a:schemeClr val="tx1"/>
            </a:solidFill>
          </a:ln>
        </p:spPr>
      </p:pic>
    </p:spTree>
    <p:extLst>
      <p:ext uri="{BB962C8B-B14F-4D97-AF65-F5344CB8AC3E}">
        <p14:creationId xmlns:p14="http://schemas.microsoft.com/office/powerpoint/2010/main" val="1371498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371600"/>
            <a:ext cx="7514035" cy="4038099"/>
          </a:xfrm>
        </p:spPr>
        <p:txBody>
          <a:bodyPr>
            <a:normAutofit fontScale="90000"/>
          </a:bodyPr>
          <a:lstStyle/>
          <a:p>
            <a:pPr algn="l"/>
            <a:r>
              <a:rPr lang="en-US" smtClean="0">
                <a:latin typeface="Arial" panose="020B0604020202020204" pitchFamily="34" charset="0"/>
                <a:cs typeface="Arial" panose="020B0604020202020204" pitchFamily="34" charset="0"/>
              </a:rPr>
              <a:t>TEMA:</a:t>
            </a:r>
            <a:br>
              <a:rPr lang="en-US" smtClean="0">
                <a:latin typeface="Arial" panose="020B0604020202020204" pitchFamily="34" charset="0"/>
                <a:cs typeface="Arial" panose="020B0604020202020204" pitchFamily="34" charset="0"/>
              </a:rPr>
            </a:br>
            <a:r>
              <a:rPr lang="en-US" smtClean="0">
                <a:latin typeface="Arial" panose="020B0604020202020204" pitchFamily="34" charset="0"/>
                <a:cs typeface="Arial" panose="020B0604020202020204" pitchFamily="34" charset="0"/>
              </a:rPr>
              <a:t/>
            </a:r>
            <a:br>
              <a:rPr lang="en-US" smtClean="0">
                <a:latin typeface="Arial" panose="020B0604020202020204" pitchFamily="34" charset="0"/>
                <a:cs typeface="Arial" panose="020B0604020202020204" pitchFamily="34" charset="0"/>
              </a:rPr>
            </a:br>
            <a:r>
              <a:rPr lang="en-US" smtClean="0">
                <a:latin typeface="Arial" panose="020B0604020202020204" pitchFamily="34" charset="0"/>
                <a:cs typeface="Arial" panose="020B0604020202020204" pitchFamily="34" charset="0"/>
              </a:rPr>
              <a:t>“DISEÑO Y CONSTRUCCIÓN DE UN AUTO TANQUE PARA ASFALTO DE 10000 GALONES CON SISTEMA DE RECIRCULACIÓN PARA INDUSTRIA ACERO DE LOS ANDES S.A.”</a:t>
            </a:r>
            <a:endParaRPr lang="es-E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542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0"/>
            <a:ext cx="7514035" cy="548956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 sz="1900" b="1" dirty="0" smtClean="0"/>
              <a:t>Hornilla </a:t>
            </a:r>
            <a:r>
              <a:rPr lang="es-ES" sz="1900" b="1" dirty="0"/>
              <a:t>y Tubos de Calentamiento en Auto-Tanques para Asfalto</a:t>
            </a:r>
            <a:endParaRPr lang="es-ES" sz="1900" dirty="0"/>
          </a:p>
          <a:p>
            <a:pPr algn="just"/>
            <a:r>
              <a:rPr lang="es-ES" sz="1900" dirty="0" smtClean="0"/>
              <a:t>El </a:t>
            </a:r>
            <a:r>
              <a:rPr lang="es-ES" sz="1900" dirty="0"/>
              <a:t>fondo de los tubos internos de la hornilla será situado tan bajo en el tanque tanto como se lo permita el diseño. </a:t>
            </a:r>
          </a:p>
          <a:p>
            <a:pPr algn="just"/>
            <a:r>
              <a:rPr lang="es-ES" sz="1900" dirty="0"/>
              <a:t>Debe contarse con las instrucciones para la operación adecuada del equipo de la hornilla y del bombeo. Estas instrucciones deberán encontrarse en el vehículo permanentemente.</a:t>
            </a:r>
          </a:p>
        </p:txBody>
      </p:sp>
      <p:pic>
        <p:nvPicPr>
          <p:cNvPr id="3" name="Imagen 2"/>
          <p:cNvPicPr>
            <a:picLocks noChangeAspect="1"/>
          </p:cNvPicPr>
          <p:nvPr/>
        </p:nvPicPr>
        <p:blipFill>
          <a:blip r:embed="rId2"/>
          <a:stretch>
            <a:fillRect/>
          </a:stretch>
        </p:blipFill>
        <p:spPr>
          <a:xfrm>
            <a:off x="3426785" y="3181516"/>
            <a:ext cx="2886932" cy="3206557"/>
          </a:xfrm>
          <a:prstGeom prst="rect">
            <a:avLst/>
          </a:prstGeom>
          <a:ln>
            <a:solidFill>
              <a:schemeClr val="tx1"/>
            </a:solidFill>
          </a:ln>
        </p:spPr>
      </p:pic>
    </p:spTree>
    <p:extLst>
      <p:ext uri="{BB962C8B-B14F-4D97-AF65-F5344CB8AC3E}">
        <p14:creationId xmlns:p14="http://schemas.microsoft.com/office/powerpoint/2010/main" val="4069756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2131" y="826301"/>
            <a:ext cx="7704667" cy="1981200"/>
          </a:xfrm>
        </p:spPr>
        <p:txBody>
          <a:bodyPr>
            <a:normAutofit/>
          </a:bodyPr>
          <a:lstStyle/>
          <a:p>
            <a:pPr algn="l"/>
            <a:r>
              <a:rPr lang="es-ES_tradnl" sz="2400" b="1"/>
              <a:t>Norma </a:t>
            </a:r>
            <a:r>
              <a:rPr lang="es-ES_tradnl" sz="2400" b="1" smtClean="0"/>
              <a:t>NTE INEN </a:t>
            </a:r>
            <a:r>
              <a:rPr lang="es-ES_tradnl" sz="2400" b="1" smtClean="0">
                <a:latin typeface="Arial" panose="020B0604020202020204" pitchFamily="34" charset="0"/>
                <a:cs typeface="Arial" panose="020B0604020202020204" pitchFamily="34" charset="0"/>
              </a:rPr>
              <a:t>2266: </a:t>
            </a:r>
            <a:r>
              <a:rPr lang="es-ES_tradnl" sz="2400"/>
              <a:t>Transporte, Almacenamiento y Manejo de materiales peligrosos. </a:t>
            </a:r>
            <a:r>
              <a:rPr lang="es-ES_tradnl" sz="2400" dirty="0"/>
              <a:t>Requisitos</a:t>
            </a:r>
            <a:r>
              <a:rPr lang="es-ES" sz="2800">
                <a:latin typeface="Arial" panose="020B0604020202020204" pitchFamily="34" charset="0"/>
                <a:ea typeface="MS Mincho"/>
                <a:cs typeface="Arial" panose="020B0604020202020204" pitchFamily="34" charset="0"/>
              </a:rPr>
              <a:t/>
            </a:r>
            <a:br>
              <a:rPr lang="es-ES" sz="2800">
                <a:latin typeface="Arial" panose="020B0604020202020204" pitchFamily="34" charset="0"/>
                <a:ea typeface="MS Mincho"/>
                <a:cs typeface="Arial" panose="020B0604020202020204" pitchFamily="34" charset="0"/>
              </a:rPr>
            </a:br>
            <a:endParaRPr lang="es-ES" sz="24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9490" y="3407994"/>
            <a:ext cx="7514035" cy="1516749"/>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000" dirty="0" smtClean="0"/>
              <a:t>Norma Técnica Ecuatoriana que </a:t>
            </a:r>
            <a:r>
              <a:rPr lang="es-ES" sz="2000" dirty="0"/>
              <a:t>establece los requisitos que se deben cumplir para el transporte, almacenamiento y manejo de materiales peligrosos. </a:t>
            </a:r>
          </a:p>
        </p:txBody>
      </p:sp>
      <p:pic>
        <p:nvPicPr>
          <p:cNvPr id="3" name="Imagen 2"/>
          <p:cNvPicPr>
            <a:picLocks noChangeAspect="1"/>
          </p:cNvPicPr>
          <p:nvPr/>
        </p:nvPicPr>
        <p:blipFill>
          <a:blip r:embed="rId2"/>
          <a:stretch>
            <a:fillRect/>
          </a:stretch>
        </p:blipFill>
        <p:spPr>
          <a:xfrm>
            <a:off x="3900606" y="2374356"/>
            <a:ext cx="1752690" cy="622332"/>
          </a:xfrm>
          <a:prstGeom prst="rect">
            <a:avLst/>
          </a:prstGeom>
          <a:ln>
            <a:solidFill>
              <a:schemeClr val="tx1"/>
            </a:solidFill>
          </a:ln>
        </p:spPr>
      </p:pic>
    </p:spTree>
    <p:extLst>
      <p:ext uri="{BB962C8B-B14F-4D97-AF65-F5344CB8AC3E}">
        <p14:creationId xmlns:p14="http://schemas.microsoft.com/office/powerpoint/2010/main" val="3996503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371601"/>
            <a:ext cx="7514035" cy="816644"/>
          </a:xfrm>
        </p:spPr>
        <p:txBody>
          <a:bodyPr>
            <a:normAutofit/>
          </a:bodyPr>
          <a:lstStyle/>
          <a:p>
            <a:pPr algn="l"/>
            <a:r>
              <a:rPr lang="en-US" sz="2700" b="1"/>
              <a:t>ALCANCE</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3" y="2855651"/>
            <a:ext cx="7514035" cy="2616868"/>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000" dirty="0"/>
              <a:t>Esta norma se aplica a las actividades de producción, comercialización, transporte, almacenamiento y manejo de materiales </a:t>
            </a:r>
            <a:r>
              <a:rPr lang="es-ES" sz="2000" dirty="0" smtClean="0"/>
              <a:t>peligrosos dentro del Ecuador.</a:t>
            </a:r>
            <a:endParaRPr lang="es-ES" sz="2000" dirty="0"/>
          </a:p>
        </p:txBody>
      </p:sp>
      <p:pic>
        <p:nvPicPr>
          <p:cNvPr id="7" name="Imagen 6"/>
          <p:cNvPicPr>
            <a:picLocks noChangeAspect="1"/>
          </p:cNvPicPr>
          <p:nvPr/>
        </p:nvPicPr>
        <p:blipFill>
          <a:blip r:embed="rId2"/>
          <a:stretch>
            <a:fillRect/>
          </a:stretch>
        </p:blipFill>
        <p:spPr>
          <a:xfrm>
            <a:off x="6591254" y="4492190"/>
            <a:ext cx="1752690" cy="622332"/>
          </a:xfrm>
          <a:prstGeom prst="rect">
            <a:avLst/>
          </a:prstGeom>
          <a:ln>
            <a:solidFill>
              <a:schemeClr val="tx1"/>
            </a:solidFill>
          </a:ln>
        </p:spPr>
      </p:pic>
    </p:spTree>
    <p:extLst>
      <p:ext uri="{BB962C8B-B14F-4D97-AF65-F5344CB8AC3E}">
        <p14:creationId xmlns:p14="http://schemas.microsoft.com/office/powerpoint/2010/main" val="2528598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326396"/>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 sz="2000" b="1" dirty="0"/>
              <a:t>Clasificación de los materiales</a:t>
            </a:r>
            <a:endParaRPr lang="es-ES" sz="2000" dirty="0"/>
          </a:p>
          <a:p>
            <a:pPr lvl="0"/>
            <a:r>
              <a:rPr lang="es-ES" sz="2000" dirty="0"/>
              <a:t>Clase 1: Explosivos</a:t>
            </a:r>
          </a:p>
          <a:p>
            <a:pPr lvl="0"/>
            <a:r>
              <a:rPr lang="es-ES" sz="2000" dirty="0"/>
              <a:t>Clase 2: Gases</a:t>
            </a:r>
          </a:p>
          <a:p>
            <a:pPr lvl="0"/>
            <a:r>
              <a:rPr lang="es-ES" sz="2000" dirty="0"/>
              <a:t>Clase 3: Líquidos </a:t>
            </a:r>
            <a:r>
              <a:rPr lang="es-ES" sz="2000" dirty="0" smtClean="0"/>
              <a:t>Inflamables</a:t>
            </a:r>
          </a:p>
          <a:p>
            <a:pPr lvl="0"/>
            <a:r>
              <a:rPr lang="es-ES" sz="2000" dirty="0" smtClean="0"/>
              <a:t>Clase </a:t>
            </a:r>
            <a:r>
              <a:rPr lang="es-ES" sz="2000" dirty="0"/>
              <a:t>4: Sólidos Inflamables</a:t>
            </a:r>
          </a:p>
          <a:p>
            <a:pPr lvl="0"/>
            <a:r>
              <a:rPr lang="es-ES" sz="2000" dirty="0"/>
              <a:t>Clase 5: Sustancias Comburentes y Peróxidos Orgánicos</a:t>
            </a:r>
          </a:p>
          <a:p>
            <a:pPr lvl="0"/>
            <a:r>
              <a:rPr lang="es-ES" sz="2000" dirty="0"/>
              <a:t>Clase 6: Sustancias Tóxicas y Sustancias Infecciosas</a:t>
            </a:r>
          </a:p>
          <a:p>
            <a:pPr lvl="0"/>
            <a:r>
              <a:rPr lang="es-ES" sz="2000" dirty="0"/>
              <a:t>Clase 7: Material Radioactivo</a:t>
            </a:r>
          </a:p>
          <a:p>
            <a:pPr lvl="0"/>
            <a:r>
              <a:rPr lang="es-ES" sz="2000" dirty="0"/>
              <a:t>Clase 8: Sustancias Corrosivas</a:t>
            </a:r>
          </a:p>
          <a:p>
            <a:pPr lvl="0"/>
            <a:r>
              <a:rPr lang="es-ES" sz="2000" dirty="0"/>
              <a:t>Clase 9 : Sustancias y Objetos Peligrosos Varios  </a:t>
            </a:r>
          </a:p>
          <a:p>
            <a:pPr marL="0" indent="0">
              <a:buNone/>
            </a:pPr>
            <a:endParaRPr lang="es-ES" sz="2000" b="1" dirty="0"/>
          </a:p>
        </p:txBody>
      </p:sp>
    </p:spTree>
    <p:extLst>
      <p:ext uri="{BB962C8B-B14F-4D97-AF65-F5344CB8AC3E}">
        <p14:creationId xmlns:p14="http://schemas.microsoft.com/office/powerpoint/2010/main" val="318105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1"/>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_tradnl" sz="2000" b="1" dirty="0"/>
              <a:t>Etiquetado y </a:t>
            </a:r>
            <a:r>
              <a:rPr lang="es-ES_tradnl" sz="2000" b="1" dirty="0" smtClean="0"/>
              <a:t>Rotulado</a:t>
            </a:r>
            <a:endParaRPr lang="es-ES" sz="2000" b="1" dirty="0" smtClean="0"/>
          </a:p>
          <a:p>
            <a:pPr marL="0" lvl="0" indent="0">
              <a:buNone/>
            </a:pPr>
            <a:r>
              <a:rPr lang="es-ES" sz="2000" b="1" dirty="0" smtClean="0"/>
              <a:t>Clase </a:t>
            </a:r>
            <a:r>
              <a:rPr lang="es-ES" sz="2000" b="1" dirty="0"/>
              <a:t>3: Líquidos Inflamables</a:t>
            </a:r>
          </a:p>
          <a:p>
            <a:pPr lvl="0" algn="just"/>
            <a:r>
              <a:rPr lang="es-ES" sz="2000" dirty="0"/>
              <a:t>Son los líquidos, mezclas de líquidos o líquidos que contienen sustancias sólidas en solución o suspensión que desprenden vapores inflamables a una temperatura no superior a 60 </a:t>
            </a:r>
            <a:r>
              <a:rPr lang="es-ES" sz="2000" dirty="0" err="1"/>
              <a:t>ºC</a:t>
            </a:r>
            <a:r>
              <a:rPr lang="es-ES" sz="2000" dirty="0"/>
              <a:t> .</a:t>
            </a:r>
          </a:p>
          <a:p>
            <a:pPr algn="just"/>
            <a:r>
              <a:rPr lang="es-ES" sz="2000" dirty="0" smtClean="0"/>
              <a:t>Los líquidos combustibles se los clasifica según el grado de peligro de la sustancia a transportar: Grado </a:t>
            </a:r>
            <a:r>
              <a:rPr lang="es-ES" sz="2000" dirty="0"/>
              <a:t>1: Alto Peligro, Grado 2: Medio Peligro, Grado 3: Bajo Peligro</a:t>
            </a:r>
            <a:r>
              <a:rPr lang="es-ES" sz="2000" dirty="0" smtClean="0"/>
              <a:t>.</a:t>
            </a:r>
          </a:p>
          <a:p>
            <a:pPr lvl="0"/>
            <a:r>
              <a:rPr lang="es-ES" sz="2000" dirty="0" smtClean="0"/>
              <a:t>Al asfalto</a:t>
            </a:r>
            <a:r>
              <a:rPr lang="es-ES" sz="2000" dirty="0"/>
              <a:t>, se los clasifica dentro de la Clase </a:t>
            </a:r>
            <a:r>
              <a:rPr lang="es-ES" sz="2000" dirty="0" smtClean="0"/>
              <a:t>3.</a:t>
            </a:r>
            <a:endParaRPr lang="es-ES" sz="2000" b="1" dirty="0"/>
          </a:p>
        </p:txBody>
      </p:sp>
      <p:pic>
        <p:nvPicPr>
          <p:cNvPr id="4" name="Picture 9"/>
          <p:cNvPicPr/>
          <p:nvPr/>
        </p:nvPicPr>
        <p:blipFill rotWithShape="1">
          <a:blip r:embed="rId2"/>
          <a:srcRect l="22621" t="51677" r="13219"/>
          <a:stretch/>
        </p:blipFill>
        <p:spPr>
          <a:xfrm>
            <a:off x="3785724" y="4535756"/>
            <a:ext cx="2169054" cy="1886065"/>
          </a:xfrm>
          <a:prstGeom prst="rect">
            <a:avLst/>
          </a:prstGeom>
          <a:ln>
            <a:solidFill>
              <a:schemeClr val="tx1"/>
            </a:solidFill>
          </a:ln>
        </p:spPr>
      </p:pic>
    </p:spTree>
    <p:extLst>
      <p:ext uri="{BB962C8B-B14F-4D97-AF65-F5344CB8AC3E}">
        <p14:creationId xmlns:p14="http://schemas.microsoft.com/office/powerpoint/2010/main" val="2389848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326396"/>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_tradnl" sz="2000" b="1" dirty="0"/>
              <a:t>Etiquetado y </a:t>
            </a:r>
            <a:r>
              <a:rPr lang="es-ES_tradnl" sz="2000" b="1" dirty="0" smtClean="0"/>
              <a:t>Rotulado</a:t>
            </a:r>
          </a:p>
          <a:p>
            <a:pPr marL="0" indent="0">
              <a:buNone/>
            </a:pPr>
            <a:endParaRPr lang="es-ES" sz="2000" b="1" dirty="0"/>
          </a:p>
        </p:txBody>
      </p:sp>
      <p:pic>
        <p:nvPicPr>
          <p:cNvPr id="4" name="Imagen 3"/>
          <p:cNvPicPr>
            <a:picLocks noChangeAspect="1"/>
          </p:cNvPicPr>
          <p:nvPr/>
        </p:nvPicPr>
        <p:blipFill>
          <a:blip r:embed="rId2"/>
          <a:stretch>
            <a:fillRect/>
          </a:stretch>
        </p:blipFill>
        <p:spPr>
          <a:xfrm>
            <a:off x="221418" y="1960722"/>
            <a:ext cx="3797495" cy="3708591"/>
          </a:xfrm>
          <a:prstGeom prst="rect">
            <a:avLst/>
          </a:prstGeom>
        </p:spPr>
      </p:pic>
      <p:pic>
        <p:nvPicPr>
          <p:cNvPr id="6" name="Picture 9"/>
          <p:cNvPicPr/>
          <p:nvPr/>
        </p:nvPicPr>
        <p:blipFill rotWithShape="1">
          <a:blip r:embed="rId3"/>
          <a:srcRect l="22621" t="51677" r="13219"/>
          <a:stretch/>
        </p:blipFill>
        <p:spPr>
          <a:xfrm>
            <a:off x="5717627" y="4917502"/>
            <a:ext cx="1765737" cy="1541104"/>
          </a:xfrm>
          <a:prstGeom prst="rect">
            <a:avLst/>
          </a:prstGeom>
          <a:ln>
            <a:solidFill>
              <a:schemeClr val="tx1"/>
            </a:solidFill>
          </a:ln>
        </p:spPr>
      </p:pic>
      <p:pic>
        <p:nvPicPr>
          <p:cNvPr id="7" name="Picture 8"/>
          <p:cNvPicPr/>
          <p:nvPr/>
        </p:nvPicPr>
        <p:blipFill>
          <a:blip r:embed="rId4"/>
          <a:stretch>
            <a:fillRect/>
          </a:stretch>
        </p:blipFill>
        <p:spPr>
          <a:xfrm>
            <a:off x="4236834" y="1725789"/>
            <a:ext cx="4727322" cy="2956570"/>
          </a:xfrm>
          <a:prstGeom prst="rect">
            <a:avLst/>
          </a:prstGeom>
        </p:spPr>
      </p:pic>
    </p:spTree>
    <p:extLst>
      <p:ext uri="{BB962C8B-B14F-4D97-AF65-F5344CB8AC3E}">
        <p14:creationId xmlns:p14="http://schemas.microsoft.com/office/powerpoint/2010/main" val="10111633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326396"/>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_tradnl" sz="2000" b="1" dirty="0"/>
              <a:t>Etiquetado y </a:t>
            </a:r>
            <a:r>
              <a:rPr lang="es-ES_tradnl" sz="2000" b="1" dirty="0" smtClean="0"/>
              <a:t>Rotulado</a:t>
            </a:r>
          </a:p>
          <a:p>
            <a:pPr marL="0" indent="0">
              <a:buNone/>
            </a:pPr>
            <a:endParaRPr lang="es-ES" sz="2000" b="1" dirty="0"/>
          </a:p>
        </p:txBody>
      </p:sp>
      <p:pic>
        <p:nvPicPr>
          <p:cNvPr id="3" name="Imagen 2"/>
          <p:cNvPicPr>
            <a:picLocks noChangeAspect="1"/>
          </p:cNvPicPr>
          <p:nvPr/>
        </p:nvPicPr>
        <p:blipFill>
          <a:blip r:embed="rId2"/>
          <a:stretch>
            <a:fillRect/>
          </a:stretch>
        </p:blipFill>
        <p:spPr>
          <a:xfrm>
            <a:off x="2400188" y="1859602"/>
            <a:ext cx="4343623" cy="2781443"/>
          </a:xfrm>
          <a:prstGeom prst="rect">
            <a:avLst/>
          </a:prstGeom>
          <a:ln>
            <a:solidFill>
              <a:schemeClr val="tx1"/>
            </a:solidFill>
          </a:ln>
        </p:spPr>
      </p:pic>
      <p:pic>
        <p:nvPicPr>
          <p:cNvPr id="8"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2107564" y="4992282"/>
            <a:ext cx="4928870" cy="1287780"/>
          </a:xfrm>
          <a:prstGeom prst="rect">
            <a:avLst/>
          </a:prstGeom>
          <a:noFill/>
          <a:ln>
            <a:solidFill>
              <a:schemeClr val="tx1"/>
            </a:solidFill>
          </a:ln>
        </p:spPr>
      </p:pic>
    </p:spTree>
    <p:extLst>
      <p:ext uri="{BB962C8B-B14F-4D97-AF65-F5344CB8AC3E}">
        <p14:creationId xmlns:p14="http://schemas.microsoft.com/office/powerpoint/2010/main" val="1725664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326396"/>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_tradnl" sz="2000" b="1" dirty="0"/>
              <a:t>Etiquetado y </a:t>
            </a:r>
            <a:r>
              <a:rPr lang="es-ES_tradnl" sz="2000" b="1" dirty="0" smtClean="0"/>
              <a:t>Rotulado</a:t>
            </a:r>
          </a:p>
          <a:p>
            <a:pPr marL="0" indent="0" algn="just">
              <a:buNone/>
            </a:pPr>
            <a:r>
              <a:rPr lang="es-ES_tradnl" sz="2000" dirty="0"/>
              <a:t>El Código NFPA 704 establece un sistema de identificación de riesgos para que en un eventual incendio o emergencia, las personas afectadas puedan reconocer los riesgos de los </a:t>
            </a:r>
            <a:r>
              <a:rPr lang="es-ES_tradnl" sz="2000" dirty="0" smtClean="0"/>
              <a:t>materiales.</a:t>
            </a:r>
            <a:endParaRPr lang="es-ES_tradnl" sz="2000" b="1" dirty="0" smtClean="0"/>
          </a:p>
          <a:p>
            <a:pPr marL="0" indent="0">
              <a:buNone/>
            </a:pPr>
            <a:endParaRPr lang="es-ES" sz="2000" b="1" dirty="0"/>
          </a:p>
        </p:txBody>
      </p:sp>
      <p:pic>
        <p:nvPicPr>
          <p:cNvPr id="6" name="5 Imagen" descr="rotuloNFPAdes.gif"/>
          <p:cNvPicPr/>
          <p:nvPr/>
        </p:nvPicPr>
        <p:blipFill>
          <a:blip r:embed="rId2" cstate="print"/>
          <a:stretch>
            <a:fillRect/>
          </a:stretch>
        </p:blipFill>
        <p:spPr>
          <a:xfrm>
            <a:off x="1927235" y="3069512"/>
            <a:ext cx="6044862" cy="3336542"/>
          </a:xfrm>
          <a:prstGeom prst="rect">
            <a:avLst/>
          </a:prstGeom>
          <a:ln>
            <a:solidFill>
              <a:schemeClr val="tx1"/>
            </a:solidFill>
          </a:ln>
        </p:spPr>
      </p:pic>
    </p:spTree>
    <p:extLst>
      <p:ext uri="{BB962C8B-B14F-4D97-AF65-F5344CB8AC3E}">
        <p14:creationId xmlns:p14="http://schemas.microsoft.com/office/powerpoint/2010/main" val="2375402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326396"/>
            <a:ext cx="7899387"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_tradnl" sz="1900" b="1" dirty="0"/>
              <a:t>Etiquetado y </a:t>
            </a:r>
            <a:r>
              <a:rPr lang="es-ES_tradnl" sz="1900" b="1" dirty="0" smtClean="0"/>
              <a:t>Rotulado</a:t>
            </a:r>
          </a:p>
          <a:p>
            <a:r>
              <a:rPr lang="es-ES_tradnl" sz="1900" dirty="0"/>
              <a:t>Para el transporte de asfalto los grados de peligrosidad son los siguientes</a:t>
            </a:r>
            <a:r>
              <a:rPr lang="es-ES_tradnl" sz="1900" dirty="0" smtClean="0"/>
              <a:t>:</a:t>
            </a:r>
          </a:p>
          <a:p>
            <a:endParaRPr lang="es-ES_tradnl" sz="1900" dirty="0"/>
          </a:p>
          <a:p>
            <a:pPr marL="0" indent="0">
              <a:buNone/>
            </a:pPr>
            <a:endParaRPr lang="es-ES_tradnl" sz="1900" dirty="0" smtClean="0"/>
          </a:p>
          <a:p>
            <a:pPr marL="0" indent="0">
              <a:buNone/>
            </a:pPr>
            <a:endParaRPr lang="es-ES_tradnl" sz="1900" dirty="0" smtClean="0"/>
          </a:p>
          <a:p>
            <a:r>
              <a:rPr lang="es-ES_tradnl" sz="1900" dirty="0" smtClean="0"/>
              <a:t>Adicionalmente debe </a:t>
            </a:r>
            <a:r>
              <a:rPr lang="es-ES_tradnl" sz="1900" dirty="0"/>
              <a:t>llevar la inscripción </a:t>
            </a:r>
            <a:r>
              <a:rPr lang="es-ES_tradnl" sz="1900" dirty="0" smtClean="0"/>
              <a:t>“</a:t>
            </a:r>
            <a:r>
              <a:rPr lang="es-ES_tradnl" sz="1900" dirty="0"/>
              <a:t>PELIGRO INFLAMABLE”</a:t>
            </a:r>
            <a:endParaRPr lang="es-ES" sz="1900" dirty="0"/>
          </a:p>
          <a:p>
            <a:pPr marL="0" indent="0">
              <a:buNone/>
            </a:pPr>
            <a:endParaRPr lang="es-ES" sz="2000" b="1" dirty="0"/>
          </a:p>
        </p:txBody>
      </p:sp>
      <p:pic>
        <p:nvPicPr>
          <p:cNvPr id="3" name="Imagen 2"/>
          <p:cNvPicPr>
            <a:picLocks noChangeAspect="1"/>
          </p:cNvPicPr>
          <p:nvPr/>
        </p:nvPicPr>
        <p:blipFill>
          <a:blip r:embed="rId2"/>
          <a:stretch>
            <a:fillRect/>
          </a:stretch>
        </p:blipFill>
        <p:spPr>
          <a:xfrm>
            <a:off x="3644638" y="2204956"/>
            <a:ext cx="2451226" cy="1092256"/>
          </a:xfrm>
          <a:prstGeom prst="rect">
            <a:avLst/>
          </a:prstGeom>
          <a:ln>
            <a:solidFill>
              <a:schemeClr val="tx1"/>
            </a:solidFill>
          </a:ln>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288" t="9119" r="47241" b="4980"/>
          <a:stretch/>
        </p:blipFill>
        <p:spPr>
          <a:xfrm>
            <a:off x="6150003" y="3898275"/>
            <a:ext cx="2084851" cy="2559823"/>
          </a:xfrm>
          <a:prstGeom prst="rect">
            <a:avLst/>
          </a:prstGeom>
          <a:ln>
            <a:solidFill>
              <a:schemeClr val="tx1"/>
            </a:solidFill>
          </a:ln>
        </p:spPr>
      </p:pic>
      <p:pic>
        <p:nvPicPr>
          <p:cNvPr id="7" name="Imagen 6"/>
          <p:cNvPicPr>
            <a:picLocks noChangeAspect="1"/>
          </p:cNvPicPr>
          <p:nvPr/>
        </p:nvPicPr>
        <p:blipFill>
          <a:blip r:embed="rId4"/>
          <a:stretch>
            <a:fillRect/>
          </a:stretch>
        </p:blipFill>
        <p:spPr>
          <a:xfrm>
            <a:off x="1113234" y="3898275"/>
            <a:ext cx="4630208" cy="2560331"/>
          </a:xfrm>
          <a:prstGeom prst="rect">
            <a:avLst/>
          </a:prstGeom>
          <a:ln>
            <a:solidFill>
              <a:schemeClr val="tx1"/>
            </a:solidFill>
          </a:ln>
        </p:spPr>
      </p:pic>
    </p:spTree>
    <p:extLst>
      <p:ext uri="{BB962C8B-B14F-4D97-AF65-F5344CB8AC3E}">
        <p14:creationId xmlns:p14="http://schemas.microsoft.com/office/powerpoint/2010/main" val="28284277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2131" y="826301"/>
            <a:ext cx="7704667" cy="1981200"/>
          </a:xfrm>
        </p:spPr>
        <p:txBody>
          <a:bodyPr>
            <a:normAutofit/>
          </a:bodyPr>
          <a:lstStyle/>
          <a:p>
            <a:r>
              <a:rPr lang="es-ES_tradnl" sz="2400" b="1" dirty="0"/>
              <a:t>Normativas de la </a:t>
            </a:r>
            <a:r>
              <a:rPr lang="es-ES_tradnl" sz="2400" b="1" dirty="0" smtClean="0"/>
              <a:t>Agencia de Regulación y Control </a:t>
            </a:r>
            <a:r>
              <a:rPr lang="es-ES_tradnl" sz="2400" b="1" dirty="0" err="1" smtClean="0"/>
              <a:t>Hidrocarburífero</a:t>
            </a:r>
            <a:r>
              <a:rPr lang="es-ES_tradnl" sz="2400" b="1" dirty="0" smtClean="0"/>
              <a:t> - ARCH</a:t>
            </a:r>
            <a:r>
              <a:rPr lang="es-ES" sz="2800" dirty="0">
                <a:latin typeface="Arial" panose="020B0604020202020204" pitchFamily="34" charset="0"/>
                <a:ea typeface="MS Mincho"/>
                <a:cs typeface="Arial" panose="020B0604020202020204" pitchFamily="34" charset="0"/>
              </a:rPr>
              <a:t/>
            </a:r>
            <a:br>
              <a:rPr lang="es-ES" sz="2800" dirty="0">
                <a:latin typeface="Arial" panose="020B0604020202020204" pitchFamily="34" charset="0"/>
                <a:ea typeface="MS Mincho"/>
                <a:cs typeface="Arial" panose="020B0604020202020204" pitchFamily="34" charset="0"/>
              </a:rPr>
            </a:br>
            <a:endParaRPr lang="es-ES" sz="24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077446" y="4102505"/>
            <a:ext cx="7514035" cy="2245743"/>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La </a:t>
            </a:r>
            <a:r>
              <a:rPr lang="es-ES_tradnl" sz="2000" dirty="0" smtClean="0"/>
              <a:t>Agencia de Regulación y control </a:t>
            </a:r>
            <a:r>
              <a:rPr lang="es-ES_tradnl" sz="2000" dirty="0" err="1" smtClean="0"/>
              <a:t>Hidrocarburífero</a:t>
            </a:r>
            <a:r>
              <a:rPr lang="es-ES_tradnl" sz="2000" dirty="0" smtClean="0"/>
              <a:t> regula y controla las operaciones y actividades relacionadas con el aprovechamiento de los recursos </a:t>
            </a:r>
            <a:r>
              <a:rPr lang="es-ES_tradnl" sz="2000" dirty="0" err="1" smtClean="0"/>
              <a:t>hidrocarburíferos</a:t>
            </a:r>
            <a:r>
              <a:rPr lang="es-ES_tradnl" sz="2000" dirty="0" smtClean="0"/>
              <a:t>.</a:t>
            </a:r>
            <a:endParaRPr lang="es-ES" sz="2000" dirty="0"/>
          </a:p>
        </p:txBody>
      </p:sp>
      <p:pic>
        <p:nvPicPr>
          <p:cNvPr id="4" name="Imagen 3"/>
          <p:cNvPicPr>
            <a:picLocks noChangeAspect="1"/>
          </p:cNvPicPr>
          <p:nvPr/>
        </p:nvPicPr>
        <p:blipFill>
          <a:blip r:embed="rId2"/>
          <a:stretch>
            <a:fillRect/>
          </a:stretch>
        </p:blipFill>
        <p:spPr>
          <a:xfrm>
            <a:off x="2470916" y="2121305"/>
            <a:ext cx="4254719" cy="1270065"/>
          </a:xfrm>
          <a:prstGeom prst="rect">
            <a:avLst/>
          </a:prstGeom>
          <a:ln>
            <a:solidFill>
              <a:schemeClr val="tx1"/>
            </a:solidFill>
          </a:ln>
        </p:spPr>
      </p:pic>
    </p:spTree>
    <p:extLst>
      <p:ext uri="{BB962C8B-B14F-4D97-AF65-F5344CB8AC3E}">
        <p14:creationId xmlns:p14="http://schemas.microsoft.com/office/powerpoint/2010/main" val="3958012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737236"/>
            <a:ext cx="7514035" cy="1314449"/>
          </a:xfrm>
        </p:spPr>
        <p:txBody>
          <a:bodyPr/>
          <a:lstStyle/>
          <a:p>
            <a:r>
              <a:rPr lang="es-EC" dirty="0" smtClean="0"/>
              <a:t>ANTESCEDENTES</a:t>
            </a:r>
            <a:endParaRPr lang="es-EC" dirty="0"/>
          </a:p>
        </p:txBody>
      </p:sp>
      <p:sp>
        <p:nvSpPr>
          <p:cNvPr id="3" name="Content Placeholder 2"/>
          <p:cNvSpPr>
            <a:spLocks noGrp="1"/>
          </p:cNvSpPr>
          <p:nvPr>
            <p:ph idx="1"/>
          </p:nvPr>
        </p:nvSpPr>
        <p:spPr>
          <a:xfrm>
            <a:off x="1113233" y="1731646"/>
            <a:ext cx="7514035" cy="4269104"/>
          </a:xfrm>
        </p:spPr>
        <p:txBody>
          <a:bodyPr>
            <a:normAutofit fontScale="92500"/>
          </a:bodyPr>
          <a:lstStyle/>
          <a:p>
            <a:pPr algn="just"/>
            <a:r>
              <a:rPr lang="es-EC" dirty="0" smtClean="0"/>
              <a:t>Industria Acero de los Andes (IAA) es una empresa Ecuatoriana que ha estado presente en el desarrollo de la Industria Metalmecánica del país y Latinoamérica desde 1974.</a:t>
            </a:r>
          </a:p>
          <a:p>
            <a:pPr algn="just"/>
            <a:r>
              <a:rPr lang="es-EC" dirty="0" smtClean="0"/>
              <a:t>Especializada en el diseño, fabricación y suministro de bienes de capital y proyectos de contenido metalmecánico para los sectores energético, industrial y de infraestructura.</a:t>
            </a:r>
          </a:p>
          <a:p>
            <a:pPr algn="just"/>
            <a:r>
              <a:rPr lang="es-ES_tradnl" dirty="0"/>
              <a:t>En los últimos años la construcción de carreteras y caminos se ha vuelto un referente en las acciones del gobierno para mejorar la calidad de vida de los pueblos, para mejorar la movilización y para creas más y mejores vías de comercio. </a:t>
            </a:r>
            <a:endParaRPr lang="es-ES_tradnl" dirty="0" smtClean="0"/>
          </a:p>
          <a:p>
            <a:endParaRPr lang="es-EC" dirty="0"/>
          </a:p>
        </p:txBody>
      </p:sp>
    </p:spTree>
    <p:extLst>
      <p:ext uri="{BB962C8B-B14F-4D97-AF65-F5344CB8AC3E}">
        <p14:creationId xmlns:p14="http://schemas.microsoft.com/office/powerpoint/2010/main" val="2655133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435317" y="1326396"/>
            <a:ext cx="328534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000" dirty="0"/>
              <a:t>Las unidades de carga, remolques y semirremolques </a:t>
            </a:r>
            <a:r>
              <a:rPr lang="es-ES" sz="2000" dirty="0" smtClean="0"/>
              <a:t>que </a:t>
            </a:r>
            <a:r>
              <a:rPr lang="es-ES" sz="2000" dirty="0"/>
              <a:t>realizan operaciones de transporte de carga nacional o internacional dentro del territorio nacional; deberán someterse a las dimensiones y pesos máximos permitidos normados en la siguiente tabla nacional de pesos y dimensiones.</a:t>
            </a:r>
            <a:endParaRPr lang="es-ES" sz="2000" b="1" dirty="0"/>
          </a:p>
        </p:txBody>
      </p:sp>
      <p:pic>
        <p:nvPicPr>
          <p:cNvPr id="4" name="Picture 22"/>
          <p:cNvPicPr/>
          <p:nvPr/>
        </p:nvPicPr>
        <p:blipFill rotWithShape="1">
          <a:blip r:embed="rId2">
            <a:extLst>
              <a:ext uri="{28A0092B-C50C-407E-A947-70E740481C1C}">
                <a14:useLocalDpi xmlns:a14="http://schemas.microsoft.com/office/drawing/2010/main" val="0"/>
              </a:ext>
            </a:extLst>
          </a:blip>
          <a:srcRect t="1333" b="1386"/>
          <a:stretch/>
        </p:blipFill>
        <p:spPr bwMode="auto">
          <a:xfrm>
            <a:off x="3825766" y="1115668"/>
            <a:ext cx="5127153" cy="5421766"/>
          </a:xfrm>
          <a:prstGeom prst="rect">
            <a:avLst/>
          </a:prstGeom>
          <a:noFill/>
          <a:ln>
            <a:noFill/>
          </a:ln>
          <a:extLst>
            <a:ext uri="{53640926-AAD7-44D8-BBD7-CCE9431645EC}">
              <a14:shadowObscured xmlns:a14="http://schemas.microsoft.com/office/drawing/2010/main"/>
            </a:ext>
          </a:extLst>
        </p:spPr>
      </p:pic>
      <p:pic>
        <p:nvPicPr>
          <p:cNvPr id="6" name="Imagen 5"/>
          <p:cNvPicPr>
            <a:picLocks noChangeAspect="1"/>
          </p:cNvPicPr>
          <p:nvPr/>
        </p:nvPicPr>
        <p:blipFill rotWithShape="1">
          <a:blip r:embed="rId3"/>
          <a:srcRect l="1307" t="4777"/>
          <a:stretch/>
        </p:blipFill>
        <p:spPr>
          <a:xfrm>
            <a:off x="457237" y="4971393"/>
            <a:ext cx="3241503" cy="930165"/>
          </a:xfrm>
          <a:prstGeom prst="rect">
            <a:avLst/>
          </a:prstGeom>
          <a:ln>
            <a:solidFill>
              <a:schemeClr val="tx1"/>
            </a:solidFill>
          </a:ln>
        </p:spPr>
      </p:pic>
    </p:spTree>
    <p:extLst>
      <p:ext uri="{BB962C8B-B14F-4D97-AF65-F5344CB8AC3E}">
        <p14:creationId xmlns:p14="http://schemas.microsoft.com/office/powerpoint/2010/main" val="1461944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a:t>CONCIDERACIONES RELEVANTES</a:t>
            </a:r>
            <a:endParaRPr lang="es-ES" sz="270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1"/>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_tradnl" sz="2000" b="1" dirty="0" smtClean="0"/>
              <a:t>Dispositivos de Seguridad</a:t>
            </a:r>
            <a:endParaRPr lang="es-ES" sz="2000" b="1" dirty="0" smtClean="0"/>
          </a:p>
          <a:p>
            <a:pPr lvl="0" algn="just"/>
            <a:r>
              <a:rPr lang="es-ES" sz="2000" dirty="0" err="1" smtClean="0"/>
              <a:t>Arrestallamas</a:t>
            </a:r>
            <a:r>
              <a:rPr lang="es-ES" sz="2000" dirty="0" smtClean="0"/>
              <a:t>, Plataforma Superior, Escalera de Acceso, Línea de Vida, Iluminación longitudinal.</a:t>
            </a:r>
            <a:endParaRPr lang="es-ES" sz="2000" b="1" dirty="0"/>
          </a:p>
        </p:txBody>
      </p:sp>
      <p:pic>
        <p:nvPicPr>
          <p:cNvPr id="6" name="Picture 23"/>
          <p:cNvPicPr/>
          <p:nvPr/>
        </p:nvPicPr>
        <p:blipFill>
          <a:blip r:embed="rId2">
            <a:extLst>
              <a:ext uri="{28A0092B-C50C-407E-A947-70E740481C1C}">
                <a14:useLocalDpi xmlns:a14="http://schemas.microsoft.com/office/drawing/2010/main" val="0"/>
              </a:ext>
            </a:extLst>
          </a:blip>
          <a:srcRect/>
          <a:stretch>
            <a:fillRect/>
          </a:stretch>
        </p:blipFill>
        <p:spPr bwMode="auto">
          <a:xfrm>
            <a:off x="2156482" y="4788870"/>
            <a:ext cx="1537904" cy="1762979"/>
          </a:xfrm>
          <a:prstGeom prst="rect">
            <a:avLst/>
          </a:prstGeom>
          <a:noFill/>
          <a:ln>
            <a:solidFill>
              <a:schemeClr val="tx1"/>
            </a:solidFill>
          </a:ln>
        </p:spPr>
      </p:pic>
      <p:pic>
        <p:nvPicPr>
          <p:cNvPr id="3" name="Imagen 2"/>
          <p:cNvPicPr>
            <a:picLocks noChangeAspect="1"/>
          </p:cNvPicPr>
          <p:nvPr/>
        </p:nvPicPr>
        <p:blipFill>
          <a:blip r:embed="rId3"/>
          <a:stretch>
            <a:fillRect/>
          </a:stretch>
        </p:blipFill>
        <p:spPr>
          <a:xfrm>
            <a:off x="6624496" y="3994291"/>
            <a:ext cx="2135877" cy="2569476"/>
          </a:xfrm>
          <a:prstGeom prst="rect">
            <a:avLst/>
          </a:prstGeom>
          <a:ln>
            <a:solidFill>
              <a:schemeClr val="tx1"/>
            </a:solidFill>
          </a:ln>
        </p:spPr>
      </p:pic>
      <p:pic>
        <p:nvPicPr>
          <p:cNvPr id="8" name="Imagen 7"/>
          <p:cNvPicPr>
            <a:picLocks noChangeAspect="1"/>
          </p:cNvPicPr>
          <p:nvPr/>
        </p:nvPicPr>
        <p:blipFill>
          <a:blip r:embed="rId4"/>
          <a:stretch>
            <a:fillRect/>
          </a:stretch>
        </p:blipFill>
        <p:spPr>
          <a:xfrm>
            <a:off x="4375066" y="3982373"/>
            <a:ext cx="2061556" cy="2569476"/>
          </a:xfrm>
          <a:prstGeom prst="rect">
            <a:avLst/>
          </a:prstGeom>
          <a:ln>
            <a:solidFill>
              <a:schemeClr val="tx1"/>
            </a:solidFill>
          </a:ln>
        </p:spPr>
      </p:pic>
      <p:pic>
        <p:nvPicPr>
          <p:cNvPr id="9" name="Imagen 8"/>
          <p:cNvPicPr/>
          <p:nvPr/>
        </p:nvPicPr>
        <p:blipFill rotWithShape="1">
          <a:blip r:embed="rId5"/>
          <a:srcRect t="11036" b="8965"/>
          <a:stretch/>
        </p:blipFill>
        <p:spPr bwMode="auto">
          <a:xfrm>
            <a:off x="4952910" y="2364845"/>
            <a:ext cx="3436620" cy="1094105"/>
          </a:xfrm>
          <a:prstGeom prst="rect">
            <a:avLst/>
          </a:prstGeom>
          <a:ln>
            <a:solidFill>
              <a:schemeClr val="tx1"/>
            </a:solidFill>
          </a:ln>
          <a:extLst>
            <a:ext uri="{53640926-AAD7-44D8-BBD7-CCE9431645EC}">
              <a14:shadowObscured xmlns:a14="http://schemas.microsoft.com/office/drawing/2010/main"/>
            </a:ext>
          </a:extLst>
        </p:spPr>
      </p:pic>
      <p:pic>
        <p:nvPicPr>
          <p:cNvPr id="10" name="Imagen 9"/>
          <p:cNvPicPr>
            <a:picLocks noChangeAspect="1"/>
          </p:cNvPicPr>
          <p:nvPr/>
        </p:nvPicPr>
        <p:blipFill>
          <a:blip r:embed="rId6"/>
          <a:stretch>
            <a:fillRect/>
          </a:stretch>
        </p:blipFill>
        <p:spPr>
          <a:xfrm>
            <a:off x="442791" y="2110495"/>
            <a:ext cx="3744401" cy="2566093"/>
          </a:xfrm>
          <a:prstGeom prst="rect">
            <a:avLst/>
          </a:prstGeom>
          <a:ln>
            <a:solidFill>
              <a:schemeClr val="tx1"/>
            </a:solidFill>
          </a:ln>
        </p:spPr>
      </p:pic>
    </p:spTree>
    <p:extLst>
      <p:ext uri="{BB962C8B-B14F-4D97-AF65-F5344CB8AC3E}">
        <p14:creationId xmlns:p14="http://schemas.microsoft.com/office/powerpoint/2010/main" val="37166470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AISLAMIENTO TÉRMICO PARA AUTOTANQUES</a:t>
            </a:r>
            <a:endParaRPr lang="es-EC" dirty="0"/>
          </a:p>
        </p:txBody>
      </p:sp>
      <p:sp>
        <p:nvSpPr>
          <p:cNvPr id="3" name="Content Placeholder 2"/>
          <p:cNvSpPr>
            <a:spLocks noGrp="1"/>
          </p:cNvSpPr>
          <p:nvPr>
            <p:ph idx="1"/>
          </p:nvPr>
        </p:nvSpPr>
        <p:spPr>
          <a:xfrm>
            <a:off x="1113233" y="2857500"/>
            <a:ext cx="7514035" cy="2954656"/>
          </a:xfrm>
        </p:spPr>
        <p:txBody>
          <a:bodyPr>
            <a:normAutofit fontScale="70000" lnSpcReduction="20000"/>
          </a:bodyPr>
          <a:lstStyle/>
          <a:p>
            <a:pPr marL="0" indent="0" algn="just">
              <a:buNone/>
            </a:pPr>
            <a:r>
              <a:rPr lang="es-EC" dirty="0"/>
              <a:t>Los tanques para almacenamiento de asfalto requieren de un aislamiento térmico que evite la pérdida de calor de este material debido a </a:t>
            </a:r>
            <a:r>
              <a:rPr lang="es-EC" dirty="0" smtClean="0"/>
              <a:t>que, este </a:t>
            </a:r>
            <a:r>
              <a:rPr lang="es-EC" dirty="0"/>
              <a:t>al enfriarse se </a:t>
            </a:r>
            <a:r>
              <a:rPr lang="es-EC" dirty="0" smtClean="0"/>
              <a:t>vuelve altamente </a:t>
            </a:r>
            <a:r>
              <a:rPr lang="es-EC" dirty="0"/>
              <a:t>viscoso e inmanejable.</a:t>
            </a:r>
          </a:p>
          <a:p>
            <a:pPr marL="0" indent="0" algn="just">
              <a:buNone/>
            </a:pPr>
            <a:r>
              <a:rPr lang="es-EC" dirty="0"/>
              <a:t>La gran mayoría de auto tanques construidos en el país y el mundo utilizan lana de vidrio como aislante ya que este provee una buena relación precio-prestaciones</a:t>
            </a:r>
            <a:r>
              <a:rPr lang="es-EC" dirty="0" smtClean="0"/>
              <a:t>.</a:t>
            </a:r>
          </a:p>
          <a:p>
            <a:pPr marL="0" indent="0">
              <a:buNone/>
            </a:pPr>
            <a:r>
              <a:rPr lang="es-EC" dirty="0" smtClean="0"/>
              <a:t>Las principales prestaciones de este material son:</a:t>
            </a:r>
          </a:p>
          <a:p>
            <a:pPr lvl="1"/>
            <a:r>
              <a:rPr lang="es-EC" dirty="0" smtClean="0"/>
              <a:t>Baja conductividad térmica</a:t>
            </a:r>
          </a:p>
          <a:p>
            <a:pPr lvl="1"/>
            <a:r>
              <a:rPr lang="es-EC" dirty="0" smtClean="0"/>
              <a:t>Incombustibilidad</a:t>
            </a:r>
          </a:p>
          <a:p>
            <a:pPr lvl="1"/>
            <a:r>
              <a:rPr lang="es-EC" dirty="0" smtClean="0"/>
              <a:t>No capta humedad</a:t>
            </a:r>
          </a:p>
          <a:p>
            <a:pPr lvl="1"/>
            <a:r>
              <a:rPr lang="es-EC" dirty="0" smtClean="0"/>
              <a:t>Reciclable</a:t>
            </a:r>
            <a:endParaRPr lang="es-EC" dirty="0"/>
          </a:p>
          <a:p>
            <a:endParaRPr lang="es-EC" dirty="0"/>
          </a:p>
        </p:txBody>
      </p:sp>
    </p:spTree>
    <p:extLst>
      <p:ext uri="{BB962C8B-B14F-4D97-AF65-F5344CB8AC3E}">
        <p14:creationId xmlns:p14="http://schemas.microsoft.com/office/powerpoint/2010/main" val="378858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225973"/>
            <a:ext cx="7704667" cy="972206"/>
          </a:xfrm>
        </p:spPr>
        <p:txBody>
          <a:bodyPr/>
          <a:lstStyle/>
          <a:p>
            <a:r>
              <a:rPr lang="es-EC" dirty="0" smtClean="0"/>
              <a:t>CALENTAMIENTO DE ASFALTO</a:t>
            </a:r>
            <a:endParaRPr lang="es-EC" dirty="0"/>
          </a:p>
        </p:txBody>
      </p:sp>
      <p:sp>
        <p:nvSpPr>
          <p:cNvPr id="3" name="Content Placeholder 2"/>
          <p:cNvSpPr>
            <a:spLocks noGrp="1"/>
          </p:cNvSpPr>
          <p:nvPr>
            <p:ph idx="1"/>
          </p:nvPr>
        </p:nvSpPr>
        <p:spPr>
          <a:xfrm>
            <a:off x="982133" y="1198179"/>
            <a:ext cx="7704667" cy="5248326"/>
          </a:xfrm>
        </p:spPr>
        <p:txBody>
          <a:bodyPr>
            <a:normAutofit fontScale="77500" lnSpcReduction="20000"/>
          </a:bodyPr>
          <a:lstStyle/>
          <a:p>
            <a:r>
              <a:rPr lang="es-ES_tradnl" dirty="0"/>
              <a:t>En el proceso de carga y descarga de asfalto es necesario que mantenga una temperatura adecuada para que puede fluir fácilmente y lograr un vaciado rápido con la mayor homogeneidad posible</a:t>
            </a:r>
            <a:r>
              <a:rPr lang="es-ES_tradnl" dirty="0" smtClean="0"/>
              <a:t>.</a:t>
            </a:r>
          </a:p>
          <a:p>
            <a:endParaRPr lang="es-ES_tradnl" dirty="0"/>
          </a:p>
          <a:p>
            <a:endParaRPr lang="es-ES_tradnl" dirty="0" smtClean="0"/>
          </a:p>
          <a:p>
            <a:endParaRPr lang="es-EC" dirty="0" smtClean="0"/>
          </a:p>
          <a:p>
            <a:endParaRPr lang="es-EC" dirty="0"/>
          </a:p>
          <a:p>
            <a:endParaRPr lang="es-EC" dirty="0" smtClean="0"/>
          </a:p>
          <a:p>
            <a:endParaRPr lang="es-EC" dirty="0"/>
          </a:p>
          <a:p>
            <a:endParaRPr lang="es-EC" dirty="0" smtClean="0"/>
          </a:p>
          <a:p>
            <a:endParaRPr lang="es-EC" dirty="0"/>
          </a:p>
          <a:p>
            <a:r>
              <a:rPr lang="es-ES_tradnl" dirty="0"/>
              <a:t>El sistema de calentamiento se compone de serpentines dentro del tanque, que transfieren calor al asfalto mediante aceite térmico que es bombeado por los serpentines a una </a:t>
            </a:r>
            <a:r>
              <a:rPr lang="es-ES_tradnl" dirty="0" smtClean="0"/>
              <a:t>temperatura promedio </a:t>
            </a:r>
            <a:r>
              <a:rPr lang="es-ES_tradnl" dirty="0"/>
              <a:t>de 210 </a:t>
            </a:r>
            <a:r>
              <a:rPr lang="es-ES_tradnl" dirty="0" err="1"/>
              <a:t>ºC</a:t>
            </a:r>
            <a:r>
              <a:rPr lang="es-ES_tradnl" dirty="0"/>
              <a:t>.</a:t>
            </a:r>
            <a:endParaRPr lang="es-EC" dirty="0"/>
          </a:p>
          <a:p>
            <a:endParaRPr lang="es-EC" dirty="0"/>
          </a:p>
        </p:txBody>
      </p:sp>
      <p:pic>
        <p:nvPicPr>
          <p:cNvPr id="4" name="Imagen 3"/>
          <p:cNvPicPr>
            <a:picLocks noChangeAspect="1"/>
          </p:cNvPicPr>
          <p:nvPr/>
        </p:nvPicPr>
        <p:blipFill>
          <a:blip r:embed="rId2"/>
          <a:stretch>
            <a:fillRect/>
          </a:stretch>
        </p:blipFill>
        <p:spPr>
          <a:xfrm>
            <a:off x="2585545" y="2175640"/>
            <a:ext cx="4360460" cy="2532339"/>
          </a:xfrm>
          <a:prstGeom prst="rect">
            <a:avLst/>
          </a:prstGeom>
        </p:spPr>
      </p:pic>
    </p:spTree>
    <p:extLst>
      <p:ext uri="{BB962C8B-B14F-4D97-AF65-F5344CB8AC3E}">
        <p14:creationId xmlns:p14="http://schemas.microsoft.com/office/powerpoint/2010/main" val="2704116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543051"/>
            <a:ext cx="7514035" cy="3657600"/>
          </a:xfrm>
        </p:spPr>
        <p:txBody>
          <a:bodyPr/>
          <a:lstStyle/>
          <a:p>
            <a:pPr algn="just"/>
            <a:r>
              <a:rPr lang="es-EC" dirty="0" smtClean="0"/>
              <a:t>Fluido de Calentamiento: </a:t>
            </a:r>
            <a:r>
              <a:rPr lang="es-ES_tradnl" dirty="0"/>
              <a:t>El aceite térmico es un fluido de transferencia de calor formulado para satisfacer los requisitos de los sistemas circulantes calientes que operan a temperaturas de hasta 360 °</a:t>
            </a:r>
            <a:r>
              <a:rPr lang="es-ES_tradnl" dirty="0" smtClean="0"/>
              <a:t>C</a:t>
            </a:r>
          </a:p>
          <a:p>
            <a:pPr algn="just"/>
            <a:r>
              <a:rPr lang="es-ES_tradnl" dirty="0" smtClean="0"/>
              <a:t>Selección de aceite térmico: </a:t>
            </a:r>
            <a:r>
              <a:rPr lang="es-ES_tradnl" dirty="0"/>
              <a:t>La selección del fluido térmico para transferir calorías o frigorías a un proceso depende básicamente de las condiciones de temperatura y de presión a las que esté sometido el fluido</a:t>
            </a:r>
            <a:endParaRPr lang="es-EC" dirty="0"/>
          </a:p>
        </p:txBody>
      </p:sp>
    </p:spTree>
    <p:extLst>
      <p:ext uri="{BB962C8B-B14F-4D97-AF65-F5344CB8AC3E}">
        <p14:creationId xmlns:p14="http://schemas.microsoft.com/office/powerpoint/2010/main" val="3700015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840828"/>
            <a:ext cx="7514035" cy="5397062"/>
          </a:xfrm>
        </p:spPr>
        <p:txBody>
          <a:bodyPr>
            <a:normAutofit fontScale="92500" lnSpcReduction="20000"/>
          </a:bodyPr>
          <a:lstStyle/>
          <a:p>
            <a:pPr marL="0" indent="0">
              <a:buNone/>
            </a:pPr>
            <a:r>
              <a:rPr lang="es-ES_tradnl" sz="2800" b="1" dirty="0"/>
              <a:t>Ventajas:</a:t>
            </a:r>
            <a:endParaRPr lang="es-EC" sz="2800" b="1" dirty="0"/>
          </a:p>
          <a:p>
            <a:pPr lvl="0" algn="just"/>
            <a:r>
              <a:rPr lang="es-ES_tradnl" dirty="0"/>
              <a:t>Altas temperaturas (250 a 350°C) con presiones </a:t>
            </a:r>
            <a:r>
              <a:rPr lang="es-ES_tradnl" dirty="0" smtClean="0"/>
              <a:t>bajas.</a:t>
            </a:r>
            <a:endParaRPr lang="es-EC" dirty="0"/>
          </a:p>
          <a:p>
            <a:pPr lvl="0" algn="just"/>
            <a:r>
              <a:rPr lang="es-ES_tradnl" dirty="0"/>
              <a:t>Elimina el tratamiento de agua</a:t>
            </a:r>
            <a:endParaRPr lang="es-EC" dirty="0"/>
          </a:p>
          <a:p>
            <a:pPr lvl="0" algn="just"/>
            <a:r>
              <a:rPr lang="es-ES_tradnl" dirty="0"/>
              <a:t>Elimina el mantenimiento a trampas de vapor</a:t>
            </a:r>
            <a:endParaRPr lang="es-EC" dirty="0"/>
          </a:p>
          <a:p>
            <a:pPr lvl="0" algn="just"/>
            <a:r>
              <a:rPr lang="es-ES_tradnl" dirty="0"/>
              <a:t>Elimina la línea de condensados (corrosión)</a:t>
            </a:r>
            <a:endParaRPr lang="es-EC" dirty="0"/>
          </a:p>
          <a:p>
            <a:pPr marL="0" indent="0">
              <a:buNone/>
            </a:pPr>
            <a:r>
              <a:rPr lang="es-ES_tradnl" sz="2800" b="1" dirty="0"/>
              <a:t>Desventajas:</a:t>
            </a:r>
            <a:endParaRPr lang="es-EC" sz="2800" b="1" dirty="0"/>
          </a:p>
          <a:p>
            <a:pPr lvl="0" algn="just"/>
            <a:r>
              <a:rPr lang="es-ES_tradnl" dirty="0"/>
              <a:t>Una capacidad de calor muy alta en movimiento, que requiere de bombas </a:t>
            </a:r>
            <a:r>
              <a:rPr lang="es-ES_tradnl" dirty="0" err="1"/>
              <a:t>recirculadoras</a:t>
            </a:r>
            <a:r>
              <a:rPr lang="es-ES_tradnl" dirty="0"/>
              <a:t> y válvulas especiales, así como un alto grado de aislamiento térmico.</a:t>
            </a:r>
            <a:endParaRPr lang="es-EC" dirty="0"/>
          </a:p>
          <a:p>
            <a:pPr lvl="0" algn="just"/>
            <a:r>
              <a:rPr lang="es-ES_tradnl" dirty="0"/>
              <a:t>Degradación con el tiempo del aceite térmico.  No deben existir por ningún motivo fugas de aceite térmico</a:t>
            </a:r>
            <a:r>
              <a:rPr lang="es-ES_tradnl" dirty="0" smtClean="0"/>
              <a:t>. </a:t>
            </a:r>
            <a:r>
              <a:rPr lang="es-ES_tradnl" dirty="0"/>
              <a:t>Peligro de fuego, contaminación y envenenamiento.  Costo alto del aceite térmico.</a:t>
            </a:r>
            <a:endParaRPr lang="es-EC" dirty="0"/>
          </a:p>
          <a:p>
            <a:pPr lvl="0" algn="just"/>
            <a:r>
              <a:rPr lang="es-ES_tradnl" dirty="0"/>
              <a:t>Control excesivo necesario del aceite térmico (degradación).</a:t>
            </a:r>
            <a:endParaRPr lang="es-EC" dirty="0"/>
          </a:p>
          <a:p>
            <a:endParaRPr lang="es-EC" dirty="0"/>
          </a:p>
        </p:txBody>
      </p:sp>
    </p:spTree>
    <p:extLst>
      <p:ext uri="{BB962C8B-B14F-4D97-AF65-F5344CB8AC3E}">
        <p14:creationId xmlns:p14="http://schemas.microsoft.com/office/powerpoint/2010/main" val="3606224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SISTEMA DE RECIRCULACIÓN DE ASFALTO</a:t>
            </a:r>
            <a:endParaRPr lang="es-EC" dirty="0"/>
          </a:p>
        </p:txBody>
      </p:sp>
      <p:sp>
        <p:nvSpPr>
          <p:cNvPr id="3" name="Content Placeholder 2"/>
          <p:cNvSpPr>
            <a:spLocks noGrp="1"/>
          </p:cNvSpPr>
          <p:nvPr>
            <p:ph idx="1"/>
          </p:nvPr>
        </p:nvSpPr>
        <p:spPr>
          <a:xfrm>
            <a:off x="982133" y="2391103"/>
            <a:ext cx="7704667" cy="3608713"/>
          </a:xfrm>
        </p:spPr>
        <p:txBody>
          <a:bodyPr>
            <a:normAutofit lnSpcReduction="10000"/>
          </a:bodyPr>
          <a:lstStyle/>
          <a:p>
            <a:pPr algn="just"/>
            <a:r>
              <a:rPr lang="es-ES_tradnl" dirty="0"/>
              <a:t>El sistema de recirculación tiene como objetivo lograr una </a:t>
            </a:r>
            <a:r>
              <a:rPr lang="es-ES_tradnl" dirty="0" smtClean="0"/>
              <a:t>homogeneización de consistencia </a:t>
            </a:r>
            <a:r>
              <a:rPr lang="es-ES_tradnl" dirty="0"/>
              <a:t>del asfalto almacenado en el auto tanque y </a:t>
            </a:r>
            <a:r>
              <a:rPr lang="es-ES_tradnl" dirty="0" smtClean="0"/>
              <a:t>evitar un precalentamiento de la válvula de descarga. </a:t>
            </a:r>
          </a:p>
          <a:p>
            <a:pPr algn="just"/>
            <a:r>
              <a:rPr lang="es-ES_tradnl" dirty="0" smtClean="0"/>
              <a:t>Durante </a:t>
            </a:r>
            <a:r>
              <a:rPr lang="es-ES_tradnl" dirty="0"/>
              <a:t>el transporte de asfalto se generan natas en la superficie del mismo, debido al asentamiento y enfriamiento al ser almacenada por un periodo de tiempo. Este fenómeno es reversible y se soluciona recirculando la mezcla antes de realizar la descarga.</a:t>
            </a:r>
            <a:endParaRPr lang="es-EC" dirty="0"/>
          </a:p>
          <a:p>
            <a:endParaRPr lang="es-EC" dirty="0"/>
          </a:p>
        </p:txBody>
      </p:sp>
    </p:spTree>
    <p:extLst>
      <p:ext uri="{BB962C8B-B14F-4D97-AF65-F5344CB8AC3E}">
        <p14:creationId xmlns:p14="http://schemas.microsoft.com/office/powerpoint/2010/main" val="4066652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7523" y="941784"/>
            <a:ext cx="7514035" cy="4596052"/>
          </a:xfrm>
        </p:spPr>
        <p:txBody>
          <a:bodyPr anchor="t">
            <a:normAutofit fontScale="85000" lnSpcReduction="20000"/>
          </a:bodyPr>
          <a:lstStyle/>
          <a:p>
            <a:r>
              <a:rPr lang="es-EC" dirty="0" smtClean="0"/>
              <a:t>Acciones necesarias para la obtención de una buena mezcla asfáltica</a:t>
            </a:r>
          </a:p>
          <a:p>
            <a:endParaRPr lang="es-EC" dirty="0"/>
          </a:p>
          <a:p>
            <a:endParaRPr lang="es-EC" dirty="0" smtClean="0"/>
          </a:p>
          <a:p>
            <a:endParaRPr lang="es-EC" dirty="0"/>
          </a:p>
          <a:p>
            <a:endParaRPr lang="es-EC" dirty="0" smtClean="0"/>
          </a:p>
          <a:p>
            <a:endParaRPr lang="es-EC" dirty="0"/>
          </a:p>
          <a:p>
            <a:pPr marL="0" indent="0">
              <a:buNone/>
            </a:pPr>
            <a:endParaRPr lang="es-ES_tradnl" dirty="0" smtClean="0"/>
          </a:p>
          <a:p>
            <a:pPr marL="0" indent="0" algn="just">
              <a:buNone/>
            </a:pPr>
            <a:r>
              <a:rPr lang="es-ES_tradnl" dirty="0" smtClean="0"/>
              <a:t>La </a:t>
            </a:r>
            <a:r>
              <a:rPr lang="es-ES_tradnl" dirty="0"/>
              <a:t>recirculación se la utiliza durante el transporte de asfalto y consiste en una tubería que inicia desde un punto inferior del auto tanque hasta la parte superior, con la ayuda de una bomba </a:t>
            </a:r>
            <a:r>
              <a:rPr lang="es-ES_tradnl" dirty="0" smtClean="0"/>
              <a:t>para asfalto que </a:t>
            </a:r>
            <a:r>
              <a:rPr lang="es-ES_tradnl" dirty="0"/>
              <a:t>a su ver puede ser usada para el proceso de descarga. De esta manera se logra eliminar los asentamientos de asfalto y entregar una mezcla homogénea en la descarga.</a:t>
            </a:r>
            <a:endParaRPr lang="es-EC" dirty="0"/>
          </a:p>
          <a:p>
            <a:pPr marL="0" indent="0">
              <a:buNone/>
            </a:pPr>
            <a:endParaRPr lang="es-EC" dirty="0" smtClean="0"/>
          </a:p>
          <a:p>
            <a:endParaRPr lang="es-EC" dirty="0"/>
          </a:p>
        </p:txBody>
      </p:sp>
      <p:graphicFrame>
        <p:nvGraphicFramePr>
          <p:cNvPr id="4" name="Table 3"/>
          <p:cNvGraphicFramePr>
            <a:graphicFrameLocks noGrp="1"/>
          </p:cNvGraphicFramePr>
          <p:nvPr>
            <p:extLst/>
          </p:nvPr>
        </p:nvGraphicFramePr>
        <p:xfrm>
          <a:off x="2456563" y="1581865"/>
          <a:ext cx="3802570" cy="1864042"/>
        </p:xfrm>
        <a:graphic>
          <a:graphicData uri="http://schemas.openxmlformats.org/drawingml/2006/table">
            <a:tbl>
              <a:tblPr firstRow="1" firstCol="1" bandRow="1">
                <a:tableStyleId>{5C22544A-7EE6-4342-B048-85BDC9FD1C3A}</a:tableStyleId>
              </a:tblPr>
              <a:tblGrid>
                <a:gridCol w="1901285"/>
                <a:gridCol w="1901285"/>
              </a:tblGrid>
              <a:tr h="552266">
                <a:tc>
                  <a:txBody>
                    <a:bodyPr/>
                    <a:lstStyle/>
                    <a:p>
                      <a:pPr algn="ctr">
                        <a:spcAft>
                          <a:spcPts val="0"/>
                        </a:spcAft>
                      </a:pPr>
                      <a:r>
                        <a:rPr lang="es-ES_tradnl" sz="1400" dirty="0">
                          <a:effectLst/>
                        </a:rPr>
                        <a:t> </a:t>
                      </a:r>
                      <a:endParaRPr lang="es-EC" sz="14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400">
                          <a:effectLst/>
                        </a:rPr>
                        <a:t>Tanque de Asfalto</a:t>
                      </a:r>
                      <a:endParaRPr lang="es-EC" sz="1400">
                        <a:effectLst/>
                        <a:latin typeface="Calibri" panose="020F0502020204030204" pitchFamily="34" charset="0"/>
                        <a:ea typeface="MS Mincho"/>
                      </a:endParaRPr>
                    </a:p>
                  </a:txBody>
                  <a:tcPr marL="51435" marR="51435" marT="0" marB="0" anchor="ctr"/>
                </a:tc>
              </a:tr>
              <a:tr h="327944">
                <a:tc rowSpan="4">
                  <a:txBody>
                    <a:bodyPr/>
                    <a:lstStyle/>
                    <a:p>
                      <a:pPr algn="ctr">
                        <a:spcAft>
                          <a:spcPts val="0"/>
                        </a:spcAft>
                      </a:pPr>
                      <a:r>
                        <a:rPr lang="es-ES_tradnl" sz="1400" dirty="0">
                          <a:effectLst/>
                        </a:rPr>
                        <a:t>Acciones Necesarias</a:t>
                      </a:r>
                      <a:endParaRPr lang="es-EC" sz="14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400">
                          <a:effectLst/>
                        </a:rPr>
                        <a:t>Calentamiento</a:t>
                      </a:r>
                      <a:endParaRPr lang="es-EC" sz="1400">
                        <a:effectLst/>
                        <a:latin typeface="Calibri" panose="020F0502020204030204" pitchFamily="34" charset="0"/>
                        <a:ea typeface="MS Mincho"/>
                      </a:endParaRPr>
                    </a:p>
                  </a:txBody>
                  <a:tcPr marL="51435" marR="51435" marT="0" marB="0" anchor="ctr"/>
                </a:tc>
              </a:tr>
              <a:tr h="327944">
                <a:tc vMerge="1">
                  <a:txBody>
                    <a:bodyPr/>
                    <a:lstStyle/>
                    <a:p>
                      <a:endParaRPr lang="es-EC"/>
                    </a:p>
                  </a:txBody>
                  <a:tcPr/>
                </a:tc>
                <a:tc>
                  <a:txBody>
                    <a:bodyPr/>
                    <a:lstStyle/>
                    <a:p>
                      <a:pPr algn="ctr">
                        <a:spcAft>
                          <a:spcPts val="0"/>
                        </a:spcAft>
                      </a:pPr>
                      <a:r>
                        <a:rPr lang="es-ES_tradnl" sz="1400" dirty="0">
                          <a:effectLst/>
                        </a:rPr>
                        <a:t>Agitación</a:t>
                      </a:r>
                      <a:endParaRPr lang="es-EC" sz="1400" dirty="0">
                        <a:effectLst/>
                        <a:latin typeface="Calibri" panose="020F0502020204030204" pitchFamily="34" charset="0"/>
                        <a:ea typeface="MS Mincho"/>
                      </a:endParaRPr>
                    </a:p>
                  </a:txBody>
                  <a:tcPr marL="51435" marR="51435" marT="0" marB="0" anchor="ctr"/>
                </a:tc>
              </a:tr>
              <a:tr h="327944">
                <a:tc vMerge="1">
                  <a:txBody>
                    <a:bodyPr/>
                    <a:lstStyle/>
                    <a:p>
                      <a:endParaRPr lang="es-EC"/>
                    </a:p>
                  </a:txBody>
                  <a:tcPr/>
                </a:tc>
                <a:tc>
                  <a:txBody>
                    <a:bodyPr/>
                    <a:lstStyle/>
                    <a:p>
                      <a:pPr algn="ctr">
                        <a:spcAft>
                          <a:spcPts val="0"/>
                        </a:spcAft>
                      </a:pPr>
                      <a:r>
                        <a:rPr lang="es-ES_tradnl" sz="1400" dirty="0">
                          <a:effectLst/>
                        </a:rPr>
                        <a:t>Recirculación</a:t>
                      </a:r>
                      <a:endParaRPr lang="es-EC" sz="1400" dirty="0">
                        <a:effectLst/>
                        <a:latin typeface="Calibri" panose="020F0502020204030204" pitchFamily="34" charset="0"/>
                        <a:ea typeface="MS Mincho"/>
                      </a:endParaRPr>
                    </a:p>
                  </a:txBody>
                  <a:tcPr marL="51435" marR="51435" marT="0" marB="0" anchor="ctr"/>
                </a:tc>
              </a:tr>
              <a:tr h="327944">
                <a:tc vMerge="1">
                  <a:txBody>
                    <a:bodyPr/>
                    <a:lstStyle/>
                    <a:p>
                      <a:endParaRPr lang="es-EC"/>
                    </a:p>
                  </a:txBody>
                  <a:tcPr/>
                </a:tc>
                <a:tc>
                  <a:txBody>
                    <a:bodyPr/>
                    <a:lstStyle/>
                    <a:p>
                      <a:pPr algn="ctr">
                        <a:spcAft>
                          <a:spcPts val="0"/>
                        </a:spcAft>
                      </a:pPr>
                      <a:r>
                        <a:rPr lang="es-ES_tradnl" sz="1400" dirty="0">
                          <a:effectLst/>
                        </a:rPr>
                        <a:t>Aislamiento</a:t>
                      </a:r>
                      <a:endParaRPr lang="es-EC" sz="1400" dirty="0">
                        <a:effectLst/>
                        <a:latin typeface="Calibri" panose="020F0502020204030204" pitchFamily="34" charset="0"/>
                        <a:ea typeface="MS Mincho"/>
                      </a:endParaRPr>
                    </a:p>
                  </a:txBody>
                  <a:tcPr marL="51435" marR="51435" marT="0" marB="0" anchor="ctr"/>
                </a:tc>
              </a:tr>
            </a:tbl>
          </a:graphicData>
        </a:graphic>
      </p:graphicFrame>
    </p:spTree>
    <p:extLst>
      <p:ext uri="{BB962C8B-B14F-4D97-AF65-F5344CB8AC3E}">
        <p14:creationId xmlns:p14="http://schemas.microsoft.com/office/powerpoint/2010/main" val="3216628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DESARROLLO Y ANÁLISIS DE DIAGRAMAS FUNCIONALES</a:t>
            </a:r>
            <a:endParaRPr lang="es-EC" dirty="0"/>
          </a:p>
        </p:txBody>
      </p:sp>
      <p:pic>
        <p:nvPicPr>
          <p:cNvPr id="4" name="Content Placeholder 3"/>
          <p:cNvPicPr>
            <a:picLocks noGrp="1"/>
          </p:cNvPicPr>
          <p:nvPr>
            <p:ph idx="1"/>
          </p:nvPr>
        </p:nvPicPr>
        <p:blipFill>
          <a:blip r:embed="rId2"/>
          <a:stretch>
            <a:fillRect/>
          </a:stretch>
        </p:blipFill>
        <p:spPr>
          <a:xfrm>
            <a:off x="2417446" y="3065383"/>
            <a:ext cx="5163860" cy="1598057"/>
          </a:xfrm>
          <a:prstGeom prst="rect">
            <a:avLst/>
          </a:prstGeom>
          <a:ln>
            <a:solidFill>
              <a:schemeClr val="tx1"/>
            </a:solidFill>
          </a:ln>
        </p:spPr>
      </p:pic>
    </p:spTree>
    <p:extLst>
      <p:ext uri="{BB962C8B-B14F-4D97-AF65-F5344CB8AC3E}">
        <p14:creationId xmlns:p14="http://schemas.microsoft.com/office/powerpoint/2010/main" val="31539692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5935" y="835821"/>
            <a:ext cx="7514035" cy="3589020"/>
          </a:xfrm>
        </p:spPr>
        <p:txBody>
          <a:bodyPr anchor="t">
            <a:normAutofit lnSpcReduction="10000"/>
          </a:bodyPr>
          <a:lstStyle/>
          <a:p>
            <a:r>
              <a:rPr lang="es-EC" dirty="0" smtClean="0"/>
              <a:t>Análisis Funcional Nivel </a:t>
            </a:r>
            <a:r>
              <a:rPr lang="es-EC" dirty="0" smtClean="0">
                <a:latin typeface="Consolas" panose="020B0609020204030204" pitchFamily="49" charset="0"/>
                <a:cs typeface="Consolas" panose="020B0609020204030204" pitchFamily="49" charset="0"/>
              </a:rPr>
              <a:t>0</a:t>
            </a:r>
          </a:p>
          <a:p>
            <a:endParaRPr lang="es-EC" dirty="0">
              <a:latin typeface="Consolas" panose="020B0609020204030204" pitchFamily="49" charset="0"/>
              <a:cs typeface="Consolas" panose="020B0609020204030204" pitchFamily="49" charset="0"/>
            </a:endParaRPr>
          </a:p>
          <a:p>
            <a:endParaRPr lang="es-EC" dirty="0" smtClean="0">
              <a:latin typeface="Consolas" panose="020B0609020204030204" pitchFamily="49" charset="0"/>
              <a:cs typeface="Consolas" panose="020B0609020204030204" pitchFamily="49" charset="0"/>
            </a:endParaRPr>
          </a:p>
          <a:p>
            <a:endParaRPr lang="es-EC" dirty="0">
              <a:latin typeface="Consolas" panose="020B0609020204030204" pitchFamily="49" charset="0"/>
              <a:cs typeface="Consolas" panose="020B0609020204030204" pitchFamily="49" charset="0"/>
            </a:endParaRPr>
          </a:p>
          <a:p>
            <a:endParaRPr lang="es-EC" dirty="0" smtClean="0">
              <a:latin typeface="Consolas" panose="020B0609020204030204" pitchFamily="49" charset="0"/>
              <a:cs typeface="Consolas" panose="020B0609020204030204" pitchFamily="49" charset="0"/>
            </a:endParaRPr>
          </a:p>
          <a:p>
            <a:endParaRPr lang="es-EC" dirty="0">
              <a:latin typeface="Consolas" panose="020B0609020204030204" pitchFamily="49" charset="0"/>
              <a:cs typeface="Consolas" panose="020B0609020204030204" pitchFamily="49" charset="0"/>
            </a:endParaRPr>
          </a:p>
          <a:p>
            <a:r>
              <a:rPr lang="es-EC" dirty="0" smtClean="0">
                <a:cs typeface="Consolas" panose="020B0609020204030204" pitchFamily="49" charset="0"/>
              </a:rPr>
              <a:t>Análisis Funcional Nivel 1</a:t>
            </a:r>
          </a:p>
          <a:p>
            <a:endParaRPr lang="es-EC" dirty="0" smtClean="0">
              <a:cs typeface="Consolas" panose="020B0609020204030204" pitchFamily="49" charset="0"/>
            </a:endParaRPr>
          </a:p>
          <a:p>
            <a:endParaRPr lang="es-EC" dirty="0"/>
          </a:p>
        </p:txBody>
      </p:sp>
      <p:pic>
        <p:nvPicPr>
          <p:cNvPr id="4" name="Picture 3"/>
          <p:cNvPicPr/>
          <p:nvPr/>
        </p:nvPicPr>
        <p:blipFill>
          <a:blip r:embed="rId2"/>
          <a:stretch>
            <a:fillRect/>
          </a:stretch>
        </p:blipFill>
        <p:spPr>
          <a:xfrm>
            <a:off x="2028497" y="1552413"/>
            <a:ext cx="4920615" cy="1525905"/>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406343" y="4408986"/>
            <a:ext cx="8500712" cy="1445276"/>
          </a:xfrm>
          <a:prstGeom prst="rect">
            <a:avLst/>
          </a:prstGeom>
        </p:spPr>
      </p:pic>
    </p:spTree>
    <p:extLst>
      <p:ext uri="{BB962C8B-B14F-4D97-AF65-F5344CB8AC3E}">
        <p14:creationId xmlns:p14="http://schemas.microsoft.com/office/powerpoint/2010/main" val="2029184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371601"/>
            <a:ext cx="7514035" cy="4509134"/>
          </a:xfrm>
        </p:spPr>
        <p:txBody>
          <a:bodyPr>
            <a:normAutofit fontScale="92500"/>
          </a:bodyPr>
          <a:lstStyle/>
          <a:p>
            <a:pPr algn="just"/>
            <a:r>
              <a:rPr lang="es-ES_tradnl" dirty="0" smtClean="0"/>
              <a:t>A esto agregarle la diversidad de aplicaciones industriales del material asfáltico como materia prima.</a:t>
            </a:r>
          </a:p>
          <a:p>
            <a:pPr algn="just"/>
            <a:r>
              <a:rPr lang="es-ES_tradnl" dirty="0" smtClean="0"/>
              <a:t>Para la ejecución de este tipo de obras y fabricación de productos, la transportación de un material </a:t>
            </a:r>
            <a:r>
              <a:rPr lang="es-ES_tradnl" dirty="0" smtClean="0"/>
              <a:t>como </a:t>
            </a:r>
            <a:r>
              <a:rPr lang="es-ES_tradnl" dirty="0" smtClean="0"/>
              <a:t>el asfalto se vuelve un factor crucial, </a:t>
            </a:r>
            <a:r>
              <a:rPr lang="es-ES_tradnl" dirty="0" smtClean="0"/>
              <a:t>este</a:t>
            </a:r>
            <a:r>
              <a:rPr lang="es-ES_tradnl" dirty="0" smtClean="0"/>
              <a:t> </a:t>
            </a:r>
            <a:r>
              <a:rPr lang="es-ES_tradnl" dirty="0" smtClean="0"/>
              <a:t>al ser un material con una viscosidad </a:t>
            </a:r>
            <a:r>
              <a:rPr lang="es-ES_tradnl" dirty="0" smtClean="0"/>
              <a:t>alta a temperatura ambiente, </a:t>
            </a:r>
            <a:r>
              <a:rPr lang="es-ES_tradnl" dirty="0" smtClean="0"/>
              <a:t>se deben </a:t>
            </a:r>
            <a:r>
              <a:rPr lang="es-ES_tradnl" dirty="0" smtClean="0"/>
              <a:t>calentar</a:t>
            </a:r>
            <a:r>
              <a:rPr lang="es-ES_tradnl" dirty="0" smtClean="0"/>
              <a:t> para llegar a un punto </a:t>
            </a:r>
            <a:r>
              <a:rPr lang="es-ES_tradnl" dirty="0" smtClean="0"/>
              <a:t>de </a:t>
            </a:r>
            <a:r>
              <a:rPr lang="es-ES_tradnl" dirty="0" smtClean="0"/>
              <a:t>ablandamiento ideal </a:t>
            </a:r>
            <a:r>
              <a:rPr lang="es-ES_tradnl" dirty="0" smtClean="0"/>
              <a:t>y mantener el material en este </a:t>
            </a:r>
            <a:r>
              <a:rPr lang="es-ES_tradnl" dirty="0" smtClean="0"/>
              <a:t>punto el mayor tiempo posible, </a:t>
            </a:r>
            <a:r>
              <a:rPr lang="es-ES_tradnl" dirty="0" smtClean="0"/>
              <a:t>para que sea fluido y se pueda trabajar al momento de la </a:t>
            </a:r>
            <a:r>
              <a:rPr lang="es-ES_tradnl" dirty="0" smtClean="0"/>
              <a:t>descarga</a:t>
            </a:r>
            <a:r>
              <a:rPr lang="es-ES_tradnl" dirty="0" smtClean="0"/>
              <a:t>. </a:t>
            </a:r>
            <a:r>
              <a:rPr lang="es-ES_tradnl" dirty="0" smtClean="0"/>
              <a:t>Para esto dentro de la </a:t>
            </a:r>
            <a:r>
              <a:rPr lang="es-ES_tradnl" dirty="0" smtClean="0"/>
              <a:t>industria internacional </a:t>
            </a:r>
            <a:r>
              <a:rPr lang="es-ES_tradnl" dirty="0" smtClean="0"/>
              <a:t>se han venido utilizando sistemas móviles de transporte de asfalto que permiten el traslado de este material.</a:t>
            </a:r>
            <a:endParaRPr lang="es-EC" dirty="0" smtClean="0"/>
          </a:p>
          <a:p>
            <a:endParaRPr lang="es-EC" dirty="0"/>
          </a:p>
        </p:txBody>
      </p:sp>
    </p:spTree>
    <p:extLst>
      <p:ext uri="{BB962C8B-B14F-4D97-AF65-F5344CB8AC3E}">
        <p14:creationId xmlns:p14="http://schemas.microsoft.com/office/powerpoint/2010/main" val="4121047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360608"/>
            <a:ext cx="7514035" cy="4840043"/>
          </a:xfrm>
        </p:spPr>
        <p:txBody>
          <a:bodyPr anchor="t"/>
          <a:lstStyle/>
          <a:p>
            <a:r>
              <a:rPr lang="es-EC" dirty="0" smtClean="0"/>
              <a:t>Análisis Funcional Nivel 2</a:t>
            </a:r>
          </a:p>
          <a:p>
            <a:endParaRPr lang="es-EC" dirty="0"/>
          </a:p>
        </p:txBody>
      </p:sp>
      <p:pic>
        <p:nvPicPr>
          <p:cNvPr id="4" name="Picture 3"/>
          <p:cNvPicPr/>
          <p:nvPr/>
        </p:nvPicPr>
        <p:blipFill rotWithShape="1">
          <a:blip r:embed="rId2">
            <a:extLst>
              <a:ext uri="{28A0092B-C50C-407E-A947-70E740481C1C}">
                <a14:useLocalDpi xmlns:a14="http://schemas.microsoft.com/office/drawing/2010/main" val="0"/>
              </a:ext>
            </a:extLst>
          </a:blip>
          <a:srcRect t="831" r="25382"/>
          <a:stretch/>
        </p:blipFill>
        <p:spPr bwMode="auto">
          <a:xfrm>
            <a:off x="2262278" y="1154584"/>
            <a:ext cx="5215944" cy="500907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06642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028701"/>
            <a:ext cx="7514035" cy="4171950"/>
          </a:xfrm>
        </p:spPr>
        <p:txBody>
          <a:bodyPr anchor="t"/>
          <a:lstStyle/>
          <a:p>
            <a:r>
              <a:rPr lang="es-EC" dirty="0" smtClean="0"/>
              <a:t>Definición de Módulos</a:t>
            </a:r>
          </a:p>
          <a:p>
            <a:endParaRPr lang="es-EC"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599965" y="1512094"/>
            <a:ext cx="4844023" cy="4798554"/>
          </a:xfrm>
          <a:prstGeom prst="rect">
            <a:avLst/>
          </a:prstGeom>
          <a:noFill/>
          <a:ln>
            <a:noFill/>
          </a:ln>
        </p:spPr>
      </p:pic>
    </p:spTree>
    <p:extLst>
      <p:ext uri="{BB962C8B-B14F-4D97-AF65-F5344CB8AC3E}">
        <p14:creationId xmlns:p14="http://schemas.microsoft.com/office/powerpoint/2010/main" val="150660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857251"/>
            <a:ext cx="7514035" cy="1314449"/>
          </a:xfrm>
        </p:spPr>
        <p:txBody>
          <a:bodyPr/>
          <a:lstStyle/>
          <a:p>
            <a:r>
              <a:rPr lang="es-EC" dirty="0" smtClean="0"/>
              <a:t>SELECCIÓN DE ALTERNATIVAS: SECCIÓN</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7822582"/>
              </p:ext>
            </p:extLst>
          </p:nvPr>
        </p:nvGraphicFramePr>
        <p:xfrm>
          <a:off x="955853" y="2171700"/>
          <a:ext cx="7471088" cy="3357566"/>
        </p:xfrm>
        <a:graphic>
          <a:graphicData uri="http://schemas.openxmlformats.org/drawingml/2006/table">
            <a:tbl>
              <a:tblPr firstRow="1" firstCol="1" bandRow="1">
                <a:tableStyleId>{5C22544A-7EE6-4342-B048-85BDC9FD1C3A}</a:tableStyleId>
              </a:tblPr>
              <a:tblGrid>
                <a:gridCol w="1867772"/>
                <a:gridCol w="1867772"/>
                <a:gridCol w="1867772"/>
                <a:gridCol w="1867772"/>
              </a:tblGrid>
              <a:tr h="414338">
                <a:tc>
                  <a:txBody>
                    <a:bodyPr/>
                    <a:lstStyle/>
                    <a:p>
                      <a:pPr algn="ctr">
                        <a:spcAft>
                          <a:spcPts val="0"/>
                        </a:spcAft>
                      </a:pPr>
                      <a:r>
                        <a:rPr lang="es-ES_tradnl" sz="1500" dirty="0">
                          <a:effectLst/>
                        </a:rPr>
                        <a:t>Característica</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smtClean="0">
                          <a:effectLst/>
                        </a:rPr>
                        <a:t>Importancia</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C" sz="1500" dirty="0" smtClean="0">
                          <a:effectLst/>
                          <a:latin typeface="Calibri" panose="020F0502020204030204" pitchFamily="34" charset="0"/>
                          <a:ea typeface="MS Mincho"/>
                        </a:rPr>
                        <a:t>Circular</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smtClean="0">
                          <a:effectLst/>
                        </a:rPr>
                        <a:t>Elíptica</a:t>
                      </a:r>
                      <a:endParaRPr lang="es-EC" sz="1500" dirty="0">
                        <a:effectLst/>
                        <a:latin typeface="Calibri" panose="020F0502020204030204" pitchFamily="34" charset="0"/>
                        <a:ea typeface="MS Mincho"/>
                      </a:endParaRPr>
                    </a:p>
                  </a:txBody>
                  <a:tcPr marL="48516" marR="48516" marT="0" marB="0" anchor="ctr"/>
                </a:tc>
              </a:tr>
              <a:tr h="414338">
                <a:tc>
                  <a:txBody>
                    <a:bodyPr/>
                    <a:lstStyle/>
                    <a:p>
                      <a:pPr algn="ctr">
                        <a:spcAft>
                          <a:spcPts val="0"/>
                        </a:spcAft>
                      </a:pPr>
                      <a:r>
                        <a:rPr lang="es-ES_tradnl" sz="1500">
                          <a:effectLst/>
                        </a:rPr>
                        <a:t>Costo</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10</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smtClean="0">
                          <a:effectLst/>
                          <a:latin typeface="+mn-lt"/>
                          <a:ea typeface="+mn-ea"/>
                        </a:rPr>
                        <a:t>10</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smtClean="0">
                          <a:effectLst/>
                          <a:latin typeface="+mn-lt"/>
                          <a:ea typeface="+mn-ea"/>
                        </a:rPr>
                        <a:t>9</a:t>
                      </a:r>
                      <a:endParaRPr lang="es-EC" sz="1500" dirty="0">
                        <a:effectLst/>
                        <a:latin typeface="Calibri" panose="020F0502020204030204" pitchFamily="34" charset="0"/>
                        <a:ea typeface="MS Mincho"/>
                      </a:endParaRPr>
                    </a:p>
                  </a:txBody>
                  <a:tcPr marL="48516" marR="48516" marT="0" marB="0" anchor="ctr"/>
                </a:tc>
              </a:tr>
              <a:tr h="414338">
                <a:tc>
                  <a:txBody>
                    <a:bodyPr/>
                    <a:lstStyle/>
                    <a:p>
                      <a:pPr algn="ctr">
                        <a:spcAft>
                          <a:spcPts val="0"/>
                        </a:spcAft>
                      </a:pPr>
                      <a:r>
                        <a:rPr lang="es-ES_tradnl" sz="1500">
                          <a:effectLst/>
                        </a:rPr>
                        <a:t>Facilidad de diseño</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smtClean="0">
                          <a:effectLst/>
                          <a:latin typeface="+mn-lt"/>
                          <a:ea typeface="+mn-ea"/>
                        </a:rPr>
                        <a:t>8</a:t>
                      </a:r>
                      <a:endParaRPr lang="es-EC" sz="1500" dirty="0">
                        <a:effectLst/>
                        <a:latin typeface="Calibri" panose="020F0502020204030204" pitchFamily="34" charset="0"/>
                        <a:ea typeface="MS Mincho"/>
                      </a:endParaRPr>
                    </a:p>
                  </a:txBody>
                  <a:tcPr marL="48516" marR="48516" marT="0" marB="0" anchor="ctr"/>
                </a:tc>
              </a:tr>
              <a:tr h="414338">
                <a:tc>
                  <a:txBody>
                    <a:bodyPr/>
                    <a:lstStyle/>
                    <a:p>
                      <a:pPr algn="ctr">
                        <a:spcAft>
                          <a:spcPts val="0"/>
                        </a:spcAft>
                      </a:pPr>
                      <a:r>
                        <a:rPr lang="es-ES_tradnl" sz="1500">
                          <a:effectLst/>
                        </a:rPr>
                        <a:t>Facilidad de montaje</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48516" marR="48516" marT="0" marB="0" anchor="ctr"/>
                </a:tc>
              </a:tr>
              <a:tr h="457200">
                <a:tc>
                  <a:txBody>
                    <a:bodyPr/>
                    <a:lstStyle/>
                    <a:p>
                      <a:pPr algn="ctr">
                        <a:spcAft>
                          <a:spcPts val="0"/>
                        </a:spcAft>
                      </a:pPr>
                      <a:r>
                        <a:rPr lang="es-ES_tradnl" sz="1500">
                          <a:effectLst/>
                        </a:rPr>
                        <a:t>Facilidad de fabricación</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8</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a:effectLst/>
                        </a:rPr>
                        <a:t>7</a:t>
                      </a:r>
                      <a:endParaRPr lang="es-EC" sz="1500">
                        <a:effectLst/>
                        <a:latin typeface="Calibri" panose="020F0502020204030204" pitchFamily="34" charset="0"/>
                        <a:ea typeface="MS Mincho"/>
                      </a:endParaRPr>
                    </a:p>
                  </a:txBody>
                  <a:tcPr marL="48516" marR="48516" marT="0" marB="0" anchor="ctr"/>
                </a:tc>
              </a:tr>
              <a:tr h="414338">
                <a:tc>
                  <a:txBody>
                    <a:bodyPr/>
                    <a:lstStyle/>
                    <a:p>
                      <a:pPr algn="ctr">
                        <a:spcAft>
                          <a:spcPts val="0"/>
                        </a:spcAft>
                      </a:pPr>
                      <a:r>
                        <a:rPr lang="es-ES_tradnl" sz="1500">
                          <a:effectLst/>
                        </a:rPr>
                        <a:t>Seguridad</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a:effectLst/>
                        </a:rPr>
                        <a:t>10</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smtClean="0">
                          <a:effectLst/>
                          <a:latin typeface="+mn-lt"/>
                          <a:ea typeface="+mn-ea"/>
                        </a:rPr>
                        <a:t>6</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10</a:t>
                      </a:r>
                      <a:endParaRPr lang="es-EC" sz="1500" dirty="0">
                        <a:effectLst/>
                        <a:latin typeface="Calibri" panose="020F0502020204030204" pitchFamily="34" charset="0"/>
                        <a:ea typeface="MS Mincho"/>
                      </a:endParaRPr>
                    </a:p>
                  </a:txBody>
                  <a:tcPr marL="48516" marR="48516" marT="0" marB="0" anchor="ctr"/>
                </a:tc>
              </a:tr>
              <a:tr h="414338">
                <a:tc>
                  <a:txBody>
                    <a:bodyPr/>
                    <a:lstStyle/>
                    <a:p>
                      <a:pPr algn="ctr">
                        <a:spcAft>
                          <a:spcPts val="0"/>
                        </a:spcAft>
                      </a:pPr>
                      <a:r>
                        <a:rPr lang="es-ES_tradnl" sz="1500">
                          <a:effectLst/>
                        </a:rPr>
                        <a:t>Mantenibilidad</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48516" marR="48516" marT="0" marB="0" anchor="ctr"/>
                </a:tc>
              </a:tr>
              <a:tr h="414338">
                <a:tc>
                  <a:txBody>
                    <a:bodyPr/>
                    <a:lstStyle/>
                    <a:p>
                      <a:pPr algn="ctr">
                        <a:spcAft>
                          <a:spcPts val="0"/>
                        </a:spcAft>
                      </a:pPr>
                      <a:r>
                        <a:rPr lang="es-ES_tradnl" sz="1500">
                          <a:effectLst/>
                        </a:rPr>
                        <a:t>TOTAL</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a:effectLst/>
                        </a:rPr>
                        <a:t>55</a:t>
                      </a:r>
                      <a:endParaRPr lang="es-EC" sz="150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smtClean="0">
                          <a:effectLst/>
                        </a:rPr>
                        <a:t>51</a:t>
                      </a:r>
                      <a:endParaRPr lang="es-EC" sz="1500" dirty="0">
                        <a:effectLst/>
                        <a:latin typeface="Calibri" panose="020F0502020204030204" pitchFamily="34" charset="0"/>
                        <a:ea typeface="MS Mincho"/>
                      </a:endParaRPr>
                    </a:p>
                  </a:txBody>
                  <a:tcPr marL="48516" marR="48516" marT="0" marB="0" anchor="ctr"/>
                </a:tc>
                <a:tc>
                  <a:txBody>
                    <a:bodyPr/>
                    <a:lstStyle/>
                    <a:p>
                      <a:pPr algn="ctr">
                        <a:spcAft>
                          <a:spcPts val="0"/>
                        </a:spcAft>
                      </a:pPr>
                      <a:r>
                        <a:rPr lang="es-ES_tradnl" sz="1500" dirty="0">
                          <a:effectLst/>
                        </a:rPr>
                        <a:t>52</a:t>
                      </a:r>
                      <a:endParaRPr lang="es-EC" sz="1500" dirty="0">
                        <a:effectLst/>
                        <a:latin typeface="Calibri" panose="020F0502020204030204" pitchFamily="34" charset="0"/>
                        <a:ea typeface="MS Mincho"/>
                      </a:endParaRPr>
                    </a:p>
                  </a:txBody>
                  <a:tcPr marL="48516" marR="48516" marT="0" marB="0" anchor="ctr"/>
                </a:tc>
              </a:tr>
            </a:tbl>
          </a:graphicData>
        </a:graphic>
      </p:graphicFrame>
    </p:spTree>
    <p:extLst>
      <p:ext uri="{BB962C8B-B14F-4D97-AF65-F5344CB8AC3E}">
        <p14:creationId xmlns:p14="http://schemas.microsoft.com/office/powerpoint/2010/main" val="1110509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1062991"/>
            <a:ext cx="7514035" cy="1314449"/>
          </a:xfrm>
        </p:spPr>
        <p:txBody>
          <a:bodyPr/>
          <a:lstStyle/>
          <a:p>
            <a:r>
              <a:rPr lang="es-EC" dirty="0"/>
              <a:t>SELECCIÓN DE ALTERNATIVAS: </a:t>
            </a:r>
            <a:r>
              <a:rPr lang="es-EC" dirty="0" smtClean="0"/>
              <a:t>CABEZAS</a:t>
            </a:r>
            <a:endParaRPr lang="es-EC" dirty="0"/>
          </a:p>
        </p:txBody>
      </p:sp>
      <p:graphicFrame>
        <p:nvGraphicFramePr>
          <p:cNvPr id="4" name="Content Placeholder 3"/>
          <p:cNvGraphicFramePr>
            <a:graphicFrameLocks noGrp="1"/>
          </p:cNvGraphicFramePr>
          <p:nvPr>
            <p:ph idx="1"/>
            <p:extLst/>
          </p:nvPr>
        </p:nvGraphicFramePr>
        <p:xfrm>
          <a:off x="1113231" y="2245996"/>
          <a:ext cx="7514040" cy="3364077"/>
        </p:xfrm>
        <a:graphic>
          <a:graphicData uri="http://schemas.openxmlformats.org/drawingml/2006/table">
            <a:tbl>
              <a:tblPr firstRow="1" firstCol="1" bandRow="1">
                <a:tableStyleId>{5C22544A-7EE6-4342-B048-85BDC9FD1C3A}</a:tableStyleId>
              </a:tblPr>
              <a:tblGrid>
                <a:gridCol w="1472807"/>
                <a:gridCol w="1185863"/>
                <a:gridCol w="1098350"/>
                <a:gridCol w="1252340"/>
                <a:gridCol w="1252340"/>
                <a:gridCol w="1252340"/>
              </a:tblGrid>
              <a:tr h="386791">
                <a:tc>
                  <a:txBody>
                    <a:bodyPr/>
                    <a:lstStyle/>
                    <a:p>
                      <a:pPr algn="ctr">
                        <a:spcAft>
                          <a:spcPts val="0"/>
                        </a:spcAft>
                      </a:pPr>
                      <a:r>
                        <a:rPr lang="es-ES_tradnl" sz="1400" dirty="0">
                          <a:effectLst/>
                        </a:rPr>
                        <a:t>Característica</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Importancia</a:t>
                      </a:r>
                      <a:endParaRPr lang="es-EC" sz="27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smtClean="0">
                          <a:effectLst/>
                        </a:rPr>
                        <a:t>Plana</a:t>
                      </a:r>
                      <a:endParaRPr lang="es-EC" sz="27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err="1" smtClean="0">
                          <a:effectLst/>
                        </a:rPr>
                        <a:t>Semielíptica</a:t>
                      </a:r>
                      <a:endParaRPr lang="es-EC" sz="27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err="1" smtClean="0">
                          <a:effectLst/>
                        </a:rPr>
                        <a:t>Toriesférica</a:t>
                      </a:r>
                      <a:endParaRPr lang="es-EC" sz="27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C" sz="1500" dirty="0" smtClean="0">
                          <a:effectLst/>
                          <a:latin typeface="Calibri" panose="020F0502020204030204" pitchFamily="34" charset="0"/>
                          <a:ea typeface="MS Mincho"/>
                        </a:rPr>
                        <a:t>Semiesférica</a:t>
                      </a:r>
                      <a:endParaRPr lang="es-EC" sz="1500" dirty="0">
                        <a:effectLst/>
                        <a:latin typeface="Calibri" panose="020F0502020204030204" pitchFamily="34" charset="0"/>
                        <a:ea typeface="MS Mincho"/>
                      </a:endParaRPr>
                    </a:p>
                  </a:txBody>
                  <a:tcPr marL="51435" marR="51435" marT="0" marB="0" anchor="ctr"/>
                </a:tc>
              </a:tr>
              <a:tr h="386791">
                <a:tc>
                  <a:txBody>
                    <a:bodyPr/>
                    <a:lstStyle/>
                    <a:p>
                      <a:pPr algn="ctr">
                        <a:spcAft>
                          <a:spcPts val="0"/>
                        </a:spcAft>
                      </a:pPr>
                      <a:r>
                        <a:rPr lang="es-ES_tradnl" sz="1500">
                          <a:effectLst/>
                        </a:rPr>
                        <a:t>Costo</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10</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10</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6</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7</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5</a:t>
                      </a:r>
                      <a:endParaRPr lang="es-EC" sz="1500">
                        <a:effectLst/>
                        <a:latin typeface="Calibri" panose="020F0502020204030204" pitchFamily="34" charset="0"/>
                        <a:ea typeface="MS Mincho"/>
                      </a:endParaRPr>
                    </a:p>
                  </a:txBody>
                  <a:tcPr marL="51435" marR="51435" marT="0" marB="0" anchor="ctr"/>
                </a:tc>
              </a:tr>
              <a:tr h="457200">
                <a:tc>
                  <a:txBody>
                    <a:bodyPr/>
                    <a:lstStyle/>
                    <a:p>
                      <a:pPr algn="ctr">
                        <a:spcAft>
                          <a:spcPts val="0"/>
                        </a:spcAft>
                      </a:pPr>
                      <a:r>
                        <a:rPr lang="es-ES_tradnl" sz="1500">
                          <a:effectLst/>
                        </a:rPr>
                        <a:t>Facilidad de diseño</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7</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7</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6</a:t>
                      </a:r>
                      <a:endParaRPr lang="es-EC" sz="1500">
                        <a:effectLst/>
                        <a:latin typeface="Calibri" panose="020F0502020204030204" pitchFamily="34" charset="0"/>
                        <a:ea typeface="MS Mincho"/>
                      </a:endParaRPr>
                    </a:p>
                  </a:txBody>
                  <a:tcPr marL="51435" marR="51435" marT="0" marB="0" anchor="ctr"/>
                </a:tc>
              </a:tr>
              <a:tr h="457200">
                <a:tc>
                  <a:txBody>
                    <a:bodyPr/>
                    <a:lstStyle/>
                    <a:p>
                      <a:pPr algn="ctr">
                        <a:spcAft>
                          <a:spcPts val="0"/>
                        </a:spcAft>
                      </a:pPr>
                      <a:r>
                        <a:rPr lang="es-ES_tradnl" sz="1500">
                          <a:effectLst/>
                        </a:rPr>
                        <a:t>Facilidad de montaje</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r>
              <a:tr h="515722">
                <a:tc>
                  <a:txBody>
                    <a:bodyPr/>
                    <a:lstStyle/>
                    <a:p>
                      <a:pPr algn="ctr">
                        <a:spcAft>
                          <a:spcPts val="0"/>
                        </a:spcAft>
                      </a:pPr>
                      <a:r>
                        <a:rPr lang="es-ES_tradnl" sz="1500">
                          <a:effectLst/>
                        </a:rPr>
                        <a:t>Facilidad de fabricación</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8</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7</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7</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6</a:t>
                      </a:r>
                      <a:endParaRPr lang="es-EC" sz="1500" dirty="0">
                        <a:effectLst/>
                        <a:latin typeface="Calibri" panose="020F0502020204030204" pitchFamily="34" charset="0"/>
                        <a:ea typeface="MS Mincho"/>
                      </a:endParaRPr>
                    </a:p>
                  </a:txBody>
                  <a:tcPr marL="51435" marR="51435" marT="0" marB="0" anchor="ctr"/>
                </a:tc>
              </a:tr>
              <a:tr h="386791">
                <a:tc>
                  <a:txBody>
                    <a:bodyPr/>
                    <a:lstStyle/>
                    <a:p>
                      <a:pPr algn="ctr">
                        <a:spcAft>
                          <a:spcPts val="0"/>
                        </a:spcAft>
                      </a:pPr>
                      <a:r>
                        <a:rPr lang="es-ES_tradnl" sz="1500">
                          <a:effectLst/>
                        </a:rPr>
                        <a:t>Seguridad</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6</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8</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51435" marR="51435" marT="0" marB="0" anchor="ctr"/>
                </a:tc>
              </a:tr>
              <a:tr h="386791">
                <a:tc>
                  <a:txBody>
                    <a:bodyPr/>
                    <a:lstStyle/>
                    <a:p>
                      <a:pPr algn="ctr">
                        <a:spcAft>
                          <a:spcPts val="0"/>
                        </a:spcAft>
                      </a:pPr>
                      <a:r>
                        <a:rPr lang="es-ES_tradnl" sz="1500">
                          <a:effectLst/>
                        </a:rPr>
                        <a:t>Mantenibilidad</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51435" marR="51435" marT="0" marB="0" anchor="ctr"/>
                </a:tc>
              </a:tr>
              <a:tr h="386791">
                <a:tc>
                  <a:txBody>
                    <a:bodyPr/>
                    <a:lstStyle/>
                    <a:p>
                      <a:pPr algn="ctr">
                        <a:spcAft>
                          <a:spcPts val="0"/>
                        </a:spcAft>
                      </a:pPr>
                      <a:r>
                        <a:rPr lang="es-ES_tradnl" sz="1500">
                          <a:effectLst/>
                        </a:rPr>
                        <a:t>TOTAL</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54</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50</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45</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46</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43</a:t>
                      </a:r>
                      <a:endParaRPr lang="es-EC" sz="1500" dirty="0">
                        <a:effectLst/>
                        <a:latin typeface="Calibri" panose="020F0502020204030204" pitchFamily="34" charset="0"/>
                        <a:ea typeface="MS Mincho"/>
                      </a:endParaRPr>
                    </a:p>
                  </a:txBody>
                  <a:tcPr marL="51435" marR="51435" marT="0" marB="0" anchor="ctr"/>
                </a:tc>
              </a:tr>
            </a:tbl>
          </a:graphicData>
        </a:graphic>
      </p:graphicFrame>
    </p:spTree>
    <p:extLst>
      <p:ext uri="{BB962C8B-B14F-4D97-AF65-F5344CB8AC3E}">
        <p14:creationId xmlns:p14="http://schemas.microsoft.com/office/powerpoint/2010/main" val="1195914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2" y="971551"/>
            <a:ext cx="7514035" cy="1314449"/>
          </a:xfrm>
        </p:spPr>
        <p:txBody>
          <a:bodyPr/>
          <a:lstStyle/>
          <a:p>
            <a:r>
              <a:rPr lang="es-EC" dirty="0"/>
              <a:t>SELECCIÓN DE ALTERNATIVAS: </a:t>
            </a:r>
            <a:r>
              <a:rPr lang="es-EC" dirty="0" smtClean="0"/>
              <a:t>AISLAMIENTO TÉRMICO</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3373418"/>
              </p:ext>
            </p:extLst>
          </p:nvPr>
        </p:nvGraphicFramePr>
        <p:xfrm>
          <a:off x="1113235" y="2286001"/>
          <a:ext cx="7514032" cy="2612230"/>
        </p:xfrm>
        <a:graphic>
          <a:graphicData uri="http://schemas.openxmlformats.org/drawingml/2006/table">
            <a:tbl>
              <a:tblPr firstRow="1" firstCol="1" bandRow="1">
                <a:tableStyleId>{5C22544A-7EE6-4342-B048-85BDC9FD1C3A}</a:tableStyleId>
              </a:tblPr>
              <a:tblGrid>
                <a:gridCol w="1878508"/>
                <a:gridCol w="1878508"/>
                <a:gridCol w="1878508"/>
                <a:gridCol w="1878508"/>
              </a:tblGrid>
              <a:tr h="431006">
                <a:tc>
                  <a:txBody>
                    <a:bodyPr/>
                    <a:lstStyle/>
                    <a:p>
                      <a:pPr algn="ctr">
                        <a:spcAft>
                          <a:spcPts val="0"/>
                        </a:spcAft>
                      </a:pPr>
                      <a:r>
                        <a:rPr lang="es-ES_tradnl" sz="1500" dirty="0">
                          <a:effectLst/>
                        </a:rPr>
                        <a:t>Característica</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Importancia</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smtClean="0">
                          <a:effectLst/>
                          <a:latin typeface="+mn-lt"/>
                          <a:ea typeface="+mn-ea"/>
                        </a:rPr>
                        <a:t>Lana</a:t>
                      </a:r>
                      <a:r>
                        <a:rPr lang="es-ES_tradnl" sz="1500" baseline="0" dirty="0" smtClean="0">
                          <a:effectLst/>
                          <a:latin typeface="+mn-lt"/>
                          <a:ea typeface="+mn-ea"/>
                        </a:rPr>
                        <a:t> de Roca</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smtClean="0">
                          <a:effectLst/>
                        </a:rPr>
                        <a:t>Lana de Vidrio</a:t>
                      </a:r>
                      <a:endParaRPr lang="es-EC" sz="1500" dirty="0">
                        <a:effectLst/>
                        <a:latin typeface="Calibri" panose="020F0502020204030204" pitchFamily="34" charset="0"/>
                        <a:ea typeface="MS Mincho"/>
                      </a:endParaRPr>
                    </a:p>
                  </a:txBody>
                  <a:tcPr marL="51435" marR="51435" marT="0" marB="0" anchor="ctr"/>
                </a:tc>
              </a:tr>
              <a:tr h="431006">
                <a:tc>
                  <a:txBody>
                    <a:bodyPr/>
                    <a:lstStyle/>
                    <a:p>
                      <a:pPr algn="ctr">
                        <a:spcAft>
                          <a:spcPts val="0"/>
                        </a:spcAft>
                      </a:pPr>
                      <a:r>
                        <a:rPr lang="es-ES_tradnl" sz="1500">
                          <a:effectLst/>
                        </a:rPr>
                        <a:t>Costo</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10</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10</a:t>
                      </a:r>
                      <a:endParaRPr lang="es-EC" sz="1500">
                        <a:effectLst/>
                        <a:latin typeface="Calibri" panose="020F0502020204030204" pitchFamily="34" charset="0"/>
                        <a:ea typeface="MS Mincho"/>
                      </a:endParaRPr>
                    </a:p>
                  </a:txBody>
                  <a:tcPr marL="51435" marR="51435" marT="0" marB="0" anchor="ctr"/>
                </a:tc>
              </a:tr>
              <a:tr h="431006">
                <a:tc>
                  <a:txBody>
                    <a:bodyPr/>
                    <a:lstStyle/>
                    <a:p>
                      <a:pPr algn="ctr">
                        <a:spcAft>
                          <a:spcPts val="0"/>
                        </a:spcAft>
                      </a:pPr>
                      <a:r>
                        <a:rPr lang="es-ES_tradnl" sz="1500">
                          <a:effectLst/>
                        </a:rPr>
                        <a:t>Facilidad de montaje</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9</a:t>
                      </a:r>
                      <a:endParaRPr lang="es-EC" sz="1500" dirty="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r>
              <a:tr h="431006">
                <a:tc>
                  <a:txBody>
                    <a:bodyPr/>
                    <a:lstStyle/>
                    <a:p>
                      <a:pPr algn="ctr">
                        <a:spcAft>
                          <a:spcPts val="0"/>
                        </a:spcAft>
                      </a:pPr>
                      <a:r>
                        <a:rPr lang="es-ES_tradnl" sz="1500">
                          <a:effectLst/>
                        </a:rPr>
                        <a:t>Seguridad</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8</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8</a:t>
                      </a:r>
                      <a:endParaRPr lang="es-EC" sz="1500" dirty="0">
                        <a:effectLst/>
                        <a:latin typeface="Calibri" panose="020F0502020204030204" pitchFamily="34" charset="0"/>
                        <a:ea typeface="MS Mincho"/>
                      </a:endParaRPr>
                    </a:p>
                  </a:txBody>
                  <a:tcPr marL="51435" marR="51435" marT="0" marB="0" anchor="ctr"/>
                </a:tc>
              </a:tr>
              <a:tr h="457200">
                <a:tc>
                  <a:txBody>
                    <a:bodyPr/>
                    <a:lstStyle/>
                    <a:p>
                      <a:pPr algn="ctr">
                        <a:spcAft>
                          <a:spcPts val="0"/>
                        </a:spcAft>
                      </a:pPr>
                      <a:r>
                        <a:rPr lang="es-ES_tradnl" sz="1500">
                          <a:effectLst/>
                        </a:rPr>
                        <a:t>Capacidad de aislamiento</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9</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8</a:t>
                      </a:r>
                      <a:endParaRPr lang="es-EC" sz="1500" dirty="0">
                        <a:effectLst/>
                        <a:latin typeface="Calibri" panose="020F0502020204030204" pitchFamily="34" charset="0"/>
                        <a:ea typeface="MS Mincho"/>
                      </a:endParaRPr>
                    </a:p>
                  </a:txBody>
                  <a:tcPr marL="51435" marR="51435" marT="0" marB="0" anchor="ctr"/>
                </a:tc>
              </a:tr>
              <a:tr h="431006">
                <a:tc>
                  <a:txBody>
                    <a:bodyPr/>
                    <a:lstStyle/>
                    <a:p>
                      <a:pPr algn="ctr">
                        <a:spcAft>
                          <a:spcPts val="0"/>
                        </a:spcAft>
                      </a:pPr>
                      <a:r>
                        <a:rPr lang="es-ES_tradnl" sz="1500">
                          <a:effectLst/>
                        </a:rPr>
                        <a:t>TOTAL</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36</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a:effectLst/>
                        </a:rPr>
                        <a:t>34</a:t>
                      </a:r>
                      <a:endParaRPr lang="es-EC" sz="1500">
                        <a:effectLst/>
                        <a:latin typeface="Calibri" panose="020F0502020204030204" pitchFamily="34" charset="0"/>
                        <a:ea typeface="MS Mincho"/>
                      </a:endParaRPr>
                    </a:p>
                  </a:txBody>
                  <a:tcPr marL="51435" marR="51435" marT="0" marB="0" anchor="ctr"/>
                </a:tc>
                <a:tc>
                  <a:txBody>
                    <a:bodyPr/>
                    <a:lstStyle/>
                    <a:p>
                      <a:pPr algn="ctr">
                        <a:spcAft>
                          <a:spcPts val="0"/>
                        </a:spcAft>
                      </a:pPr>
                      <a:r>
                        <a:rPr lang="es-ES_tradnl" sz="1500" dirty="0">
                          <a:effectLst/>
                        </a:rPr>
                        <a:t>35</a:t>
                      </a:r>
                      <a:endParaRPr lang="es-EC" sz="1500" dirty="0">
                        <a:effectLst/>
                        <a:latin typeface="Calibri" panose="020F0502020204030204" pitchFamily="34" charset="0"/>
                        <a:ea typeface="MS Mincho"/>
                      </a:endParaRPr>
                    </a:p>
                  </a:txBody>
                  <a:tcPr marL="51435" marR="51435" marT="0" marB="0" anchor="ctr"/>
                </a:tc>
              </a:tr>
            </a:tbl>
          </a:graphicData>
        </a:graphic>
      </p:graphicFrame>
    </p:spTree>
    <p:extLst>
      <p:ext uri="{BB962C8B-B14F-4D97-AF65-F5344CB8AC3E}">
        <p14:creationId xmlns:p14="http://schemas.microsoft.com/office/powerpoint/2010/main" val="32054366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824" y="0"/>
            <a:ext cx="7514035" cy="1314449"/>
          </a:xfrm>
        </p:spPr>
        <p:txBody>
          <a:bodyPr/>
          <a:lstStyle/>
          <a:p>
            <a:r>
              <a:rPr lang="es-EC" dirty="0" smtClean="0"/>
              <a:t>CASA DE LA CALIDAD</a:t>
            </a:r>
            <a:endParaRPr lang="es-EC"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8063" y="1017430"/>
            <a:ext cx="6194112" cy="5589431"/>
          </a:xfrm>
          <a:prstGeom prst="rect">
            <a:avLst/>
          </a:prstGeom>
          <a:noFill/>
          <a:ln>
            <a:noFill/>
          </a:ln>
        </p:spPr>
      </p:pic>
    </p:spTree>
    <p:extLst>
      <p:ext uri="{BB962C8B-B14F-4D97-AF65-F5344CB8AC3E}">
        <p14:creationId xmlns:p14="http://schemas.microsoft.com/office/powerpoint/2010/main" val="12402016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5069" y="2790237"/>
            <a:ext cx="7514033" cy="1583657"/>
          </a:xfrm>
        </p:spPr>
        <p:txBody>
          <a:bodyPr>
            <a:normAutofit/>
          </a:bodyPr>
          <a:lstStyle/>
          <a:p>
            <a:r>
              <a:rPr lang="es-ES_tradnl" sz="4400" b="1" dirty="0" smtClean="0"/>
              <a:t>DISEÑO MECÁNICO DEL AUTO TANQUE</a:t>
            </a:r>
            <a:endParaRPr lang="es-ES" sz="4400" b="1" dirty="0"/>
          </a:p>
        </p:txBody>
      </p:sp>
    </p:spTree>
    <p:extLst>
      <p:ext uri="{BB962C8B-B14F-4D97-AF65-F5344CB8AC3E}">
        <p14:creationId xmlns:p14="http://schemas.microsoft.com/office/powerpoint/2010/main" val="1625506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3" y="1008994"/>
            <a:ext cx="7514035" cy="816644"/>
          </a:xfrm>
        </p:spPr>
        <p:txBody>
          <a:bodyPr>
            <a:normAutofit/>
          </a:bodyPr>
          <a:lstStyle/>
          <a:p>
            <a:pPr algn="l"/>
            <a:r>
              <a:rPr lang="en-US" sz="2700" b="1" dirty="0" smtClean="0"/>
              <a:t>GENERALIDADES Y DEFINICIONES PREVIAS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2" y="1930741"/>
                <a:ext cx="7514035" cy="2616868"/>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100" dirty="0" smtClean="0"/>
                  <a:t>Parámetros de Diseño</a:t>
                </a:r>
              </a:p>
              <a:p>
                <a:pPr marL="914400" lvl="2" indent="0">
                  <a:buNone/>
                </a:pPr>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𝑻</m:t>
                        </m:r>
                      </m:e>
                      <m:sub>
                        <m:r>
                          <a:rPr lang="es-ES_tradnl" sz="2000" b="1" i="1">
                            <a:latin typeface="Cambria Math" panose="02040503050406030204" pitchFamily="18" charset="0"/>
                          </a:rPr>
                          <m:t>𝒅</m:t>
                        </m:r>
                      </m:sub>
                    </m:sSub>
                  </m:oMath>
                </a14:m>
                <a:r>
                  <a:rPr lang="es-ES_tradnl" sz="2000" b="1" dirty="0">
                    <a:latin typeface="Times New Roman" panose="02020603050405020304" pitchFamily="18" charset="0"/>
                    <a:cs typeface="Times New Roman" panose="02020603050405020304" pitchFamily="18" charset="0"/>
                  </a:rPr>
                  <a:t> = 160 </a:t>
                </a:r>
                <a:r>
                  <a:rPr lang="es-ES_tradnl" sz="2000" b="1" dirty="0" err="1">
                    <a:latin typeface="Times New Roman" panose="02020603050405020304" pitchFamily="18" charset="0"/>
                    <a:cs typeface="Times New Roman" panose="02020603050405020304" pitchFamily="18" charset="0"/>
                  </a:rPr>
                  <a:t>ºC</a:t>
                </a:r>
                <a:r>
                  <a:rPr lang="es-ES_tradnl" sz="2000" dirty="0">
                    <a:latin typeface="Times New Roman" panose="02020603050405020304" pitchFamily="18" charset="0"/>
                    <a:cs typeface="Times New Roman" panose="02020603050405020304" pitchFamily="18" charset="0"/>
                  </a:rPr>
                  <a:t> = Temperatura de diseño.</a:t>
                </a:r>
                <a:endParaRPr lang="es-ES" sz="2000" dirty="0">
                  <a:latin typeface="Times New Roman" panose="02020603050405020304" pitchFamily="18" charset="0"/>
                  <a:cs typeface="Times New Roman" panose="02020603050405020304" pitchFamily="18" charset="0"/>
                </a:endParaRPr>
              </a:p>
              <a:p>
                <a:pPr marL="914400" lvl="2" indent="0">
                  <a:buNone/>
                </a:pPr>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𝒅</m:t>
                        </m:r>
                      </m:sub>
                    </m:sSub>
                  </m:oMath>
                </a14:m>
                <a:r>
                  <a:rPr lang="es-ES_tradnl" sz="2000" b="1" dirty="0">
                    <a:latin typeface="Times New Roman" panose="02020603050405020304" pitchFamily="18" charset="0"/>
                    <a:cs typeface="Times New Roman" panose="02020603050405020304" pitchFamily="18" charset="0"/>
                  </a:rPr>
                  <a:t> = 101325 </a:t>
                </a:r>
                <a:r>
                  <a:rPr lang="es-ES_tradnl" sz="2000" b="1" dirty="0" err="1">
                    <a:latin typeface="Times New Roman" panose="02020603050405020304" pitchFamily="18" charset="0"/>
                    <a:cs typeface="Times New Roman" panose="02020603050405020304" pitchFamily="18" charset="0"/>
                  </a:rPr>
                  <a:t>Pa</a:t>
                </a:r>
                <a:r>
                  <a:rPr lang="es-ES_tradnl" sz="2000" dirty="0">
                    <a:latin typeface="Times New Roman" panose="02020603050405020304" pitchFamily="18" charset="0"/>
                    <a:cs typeface="Times New Roman" panose="02020603050405020304" pitchFamily="18" charset="0"/>
                  </a:rPr>
                  <a:t> = Presión de diseño atmosférica</a:t>
                </a:r>
                <a:endParaRPr lang="es-ES" sz="2000" dirty="0" smtClean="0">
                  <a:latin typeface="Times New Roman" panose="02020603050405020304" pitchFamily="18" charset="0"/>
                  <a:cs typeface="Times New Roman" panose="02020603050405020304" pitchFamily="18" charset="0"/>
                </a:endParaRPr>
              </a:p>
              <a:p>
                <a:pPr algn="just"/>
                <a:r>
                  <a:rPr lang="es-ES" sz="2100" dirty="0" smtClean="0"/>
                  <a:t>Bases de Diseño</a:t>
                </a:r>
              </a:p>
              <a:p>
                <a:pPr marL="0" indent="0" algn="just">
                  <a:buNone/>
                </a:pPr>
                <a:r>
                  <a:rPr lang="en-US" sz="2100" dirty="0" smtClean="0"/>
                  <a:t>Norma NFPA 385 		– 		NTE INEN	 	– 		ARCH</a:t>
                </a:r>
                <a:endParaRPr lang="es-ES" sz="21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2" y="1930741"/>
                <a:ext cx="7514035" cy="2616868"/>
              </a:xfrm>
              <a:prstGeom prst="rect">
                <a:avLst/>
              </a:prstGeom>
              <a:blipFill rotWithShape="0">
                <a:blip r:embed="rId2"/>
                <a:stretch>
                  <a:fillRect l="-1705" t="-6294"/>
                </a:stretch>
              </a:blipFill>
            </p:spPr>
            <p:txBody>
              <a:bodyPr/>
              <a:lstStyle/>
              <a:p>
                <a:r>
                  <a:rPr lang="es-ES">
                    <a:noFill/>
                  </a:rPr>
                  <a:t> </a:t>
                </a:r>
              </a:p>
            </p:txBody>
          </p:sp>
        </mc:Fallback>
      </mc:AlternateContent>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967" y="4652712"/>
            <a:ext cx="1387956" cy="1387956"/>
          </a:xfrm>
          <a:prstGeom prst="rect">
            <a:avLst/>
          </a:prstGeom>
        </p:spPr>
      </p:pic>
      <p:pic>
        <p:nvPicPr>
          <p:cNvPr id="8" name="Imagen 7"/>
          <p:cNvPicPr>
            <a:picLocks noChangeAspect="1"/>
          </p:cNvPicPr>
          <p:nvPr/>
        </p:nvPicPr>
        <p:blipFill>
          <a:blip r:embed="rId4"/>
          <a:stretch>
            <a:fillRect/>
          </a:stretch>
        </p:blipFill>
        <p:spPr>
          <a:xfrm>
            <a:off x="3352768" y="5035523"/>
            <a:ext cx="1752690" cy="622332"/>
          </a:xfrm>
          <a:prstGeom prst="rect">
            <a:avLst/>
          </a:prstGeom>
          <a:ln>
            <a:solidFill>
              <a:schemeClr val="tx1"/>
            </a:solidFill>
          </a:ln>
        </p:spPr>
      </p:pic>
      <p:pic>
        <p:nvPicPr>
          <p:cNvPr id="9" name="Imagen 8"/>
          <p:cNvPicPr>
            <a:picLocks noChangeAspect="1"/>
          </p:cNvPicPr>
          <p:nvPr/>
        </p:nvPicPr>
        <p:blipFill>
          <a:blip r:embed="rId5"/>
          <a:stretch>
            <a:fillRect/>
          </a:stretch>
        </p:blipFill>
        <p:spPr>
          <a:xfrm>
            <a:off x="5769304" y="4920128"/>
            <a:ext cx="2857963" cy="853123"/>
          </a:xfrm>
          <a:prstGeom prst="rect">
            <a:avLst/>
          </a:prstGeom>
          <a:ln>
            <a:solidFill>
              <a:schemeClr val="tx1"/>
            </a:solidFill>
          </a:ln>
        </p:spPr>
      </p:pic>
    </p:spTree>
    <p:extLst>
      <p:ext uri="{BB962C8B-B14F-4D97-AF65-F5344CB8AC3E}">
        <p14:creationId xmlns:p14="http://schemas.microsoft.com/office/powerpoint/2010/main" val="24053639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MATERIAL A TRANSPORTAR</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1"/>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_tradnl" sz="2000" dirty="0" smtClean="0"/>
              <a:t>ASFALTO COMERCIAL </a:t>
            </a:r>
            <a:r>
              <a:rPr lang="es-ES_tradnl" sz="2800" b="1" dirty="0" smtClean="0">
                <a:latin typeface="Times New Roman" panose="02020603050405020304" pitchFamily="18" charset="0"/>
                <a:cs typeface="Times New Roman" panose="02020603050405020304" pitchFamily="18" charset="0"/>
              </a:rPr>
              <a:t>AC-20</a:t>
            </a:r>
          </a:p>
          <a:p>
            <a:pPr marL="0" indent="0">
              <a:buNone/>
            </a:pPr>
            <a:endParaRPr lang="es-ES" sz="2000" b="1" dirty="0"/>
          </a:p>
        </p:txBody>
      </p:sp>
      <p:pic>
        <p:nvPicPr>
          <p:cNvPr id="3" name="Imagen 2"/>
          <p:cNvPicPr>
            <a:picLocks noChangeAspect="1"/>
          </p:cNvPicPr>
          <p:nvPr/>
        </p:nvPicPr>
        <p:blipFill>
          <a:blip r:embed="rId2"/>
          <a:stretch>
            <a:fillRect/>
          </a:stretch>
        </p:blipFill>
        <p:spPr>
          <a:xfrm>
            <a:off x="1113234" y="2058134"/>
            <a:ext cx="7514035" cy="2175116"/>
          </a:xfrm>
          <a:prstGeom prst="rect">
            <a:avLst/>
          </a:prstGeom>
        </p:spPr>
      </p:pic>
      <p:pic>
        <p:nvPicPr>
          <p:cNvPr id="4" name="Imagen 3"/>
          <p:cNvPicPr>
            <a:picLocks noChangeAspect="1"/>
          </p:cNvPicPr>
          <p:nvPr/>
        </p:nvPicPr>
        <p:blipFill>
          <a:blip r:embed="rId3"/>
          <a:stretch>
            <a:fillRect/>
          </a:stretch>
        </p:blipFill>
        <p:spPr>
          <a:xfrm>
            <a:off x="2116252" y="4743172"/>
            <a:ext cx="5507997" cy="843711"/>
          </a:xfrm>
          <a:prstGeom prst="rect">
            <a:avLst/>
          </a:prstGeom>
        </p:spPr>
      </p:pic>
    </p:spTree>
    <p:extLst>
      <p:ext uri="{BB962C8B-B14F-4D97-AF65-F5344CB8AC3E}">
        <p14:creationId xmlns:p14="http://schemas.microsoft.com/office/powerpoint/2010/main" val="41056925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MATERIALES PARA CONSTRUCCIÓN</a:t>
            </a:r>
            <a:endParaRPr lang="es-ES" sz="2700" dirty="0">
              <a:latin typeface="Arial" panose="020B0604020202020204" pitchFamily="34" charset="0"/>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524861993"/>
              </p:ext>
            </p:extLst>
          </p:nvPr>
        </p:nvGraphicFramePr>
        <p:xfrm>
          <a:off x="1200727" y="1209965"/>
          <a:ext cx="7486072" cy="4720776"/>
        </p:xfrm>
        <a:graphic>
          <a:graphicData uri="http://schemas.openxmlformats.org/drawingml/2006/table">
            <a:tbl>
              <a:tblPr firstRow="1" firstCol="1" bandRow="1">
                <a:tableStyleId>{3B4B98B0-60AC-42C2-AFA5-B58CD77FA1E5}</a:tableStyleId>
              </a:tblPr>
              <a:tblGrid>
                <a:gridCol w="3743036"/>
                <a:gridCol w="3743036"/>
              </a:tblGrid>
              <a:tr h="590097">
                <a:tc>
                  <a:txBody>
                    <a:bodyPr/>
                    <a:lstStyle/>
                    <a:p>
                      <a:pPr algn="ctr"/>
                      <a:r>
                        <a:rPr lang="es-ES_tradnl" sz="2000" dirty="0">
                          <a:effectLst/>
                        </a:rPr>
                        <a:t>Cuerpo Elíptico</a:t>
                      </a:r>
                      <a:endParaRPr lang="es-ES" sz="2000" dirty="0">
                        <a:effectLst/>
                        <a:latin typeface="Calibri" panose="020F0502020204030204" pitchFamily="34" charset="0"/>
                        <a:ea typeface="MS Mincho"/>
                      </a:endParaRPr>
                    </a:p>
                  </a:txBody>
                  <a:tcPr marL="68580" marR="68580" marT="0" marB="0" anchor="ctr"/>
                </a:tc>
                <a:tc>
                  <a:txBody>
                    <a:bodyPr/>
                    <a:lstStyle/>
                    <a:p>
                      <a:pPr algn="ctr"/>
                      <a:r>
                        <a:rPr lang="es-ES_tradnl" sz="2000" b="0" dirty="0">
                          <a:effectLst/>
                        </a:rPr>
                        <a:t>ASTM A36</a:t>
                      </a:r>
                      <a:endParaRPr lang="es-ES" sz="2000" b="0" dirty="0">
                        <a:effectLst/>
                        <a:latin typeface="Calibri" panose="020F0502020204030204" pitchFamily="34" charset="0"/>
                        <a:ea typeface="MS Mincho"/>
                      </a:endParaRPr>
                    </a:p>
                  </a:txBody>
                  <a:tcPr marL="68580" marR="68580" marT="0" marB="0" anchor="ctr"/>
                </a:tc>
              </a:tr>
              <a:tr h="590097">
                <a:tc>
                  <a:txBody>
                    <a:bodyPr/>
                    <a:lstStyle/>
                    <a:p>
                      <a:pPr algn="ctr"/>
                      <a:r>
                        <a:rPr lang="es-ES_tradnl" sz="2000" dirty="0">
                          <a:effectLst/>
                        </a:rPr>
                        <a:t>Tapas Delantera y Posterior</a:t>
                      </a:r>
                      <a:endParaRPr lang="es-ES" sz="2000" dirty="0">
                        <a:effectLst/>
                        <a:latin typeface="Calibri" panose="020F0502020204030204" pitchFamily="34" charset="0"/>
                        <a:ea typeface="MS Mincho"/>
                      </a:endParaRPr>
                    </a:p>
                  </a:txBody>
                  <a:tcPr marL="68580" marR="68580" marT="0" marB="0" anchor="ctr"/>
                </a:tc>
                <a:tc>
                  <a:txBody>
                    <a:bodyPr/>
                    <a:lstStyle/>
                    <a:p>
                      <a:pPr algn="ctr"/>
                      <a:r>
                        <a:rPr lang="es-ES_tradnl" sz="2000">
                          <a:effectLst/>
                        </a:rPr>
                        <a:t>ASTM A36</a:t>
                      </a:r>
                      <a:endParaRPr lang="es-ES" sz="2000">
                        <a:effectLst/>
                        <a:latin typeface="Calibri" panose="020F0502020204030204" pitchFamily="34" charset="0"/>
                        <a:ea typeface="MS Mincho"/>
                      </a:endParaRPr>
                    </a:p>
                  </a:txBody>
                  <a:tcPr marL="68580" marR="68580" marT="0" marB="0" anchor="ctr"/>
                </a:tc>
              </a:tr>
              <a:tr h="590097">
                <a:tc>
                  <a:txBody>
                    <a:bodyPr/>
                    <a:lstStyle/>
                    <a:p>
                      <a:pPr algn="ctr"/>
                      <a:r>
                        <a:rPr lang="es-ES_tradnl" sz="2000" dirty="0">
                          <a:effectLst/>
                        </a:rPr>
                        <a:t>Espejos Deflectores</a:t>
                      </a:r>
                      <a:endParaRPr lang="es-ES" sz="2000" dirty="0">
                        <a:effectLst/>
                        <a:latin typeface="Calibri" panose="020F0502020204030204" pitchFamily="34" charset="0"/>
                        <a:ea typeface="MS Mincho"/>
                      </a:endParaRPr>
                    </a:p>
                  </a:txBody>
                  <a:tcPr marL="68580" marR="68580" marT="0" marB="0" anchor="ctr"/>
                </a:tc>
                <a:tc>
                  <a:txBody>
                    <a:bodyPr/>
                    <a:lstStyle/>
                    <a:p>
                      <a:pPr algn="ctr"/>
                      <a:r>
                        <a:rPr lang="es-ES_tradnl" sz="2000">
                          <a:effectLst/>
                        </a:rPr>
                        <a:t>ASTM A36</a:t>
                      </a:r>
                      <a:endParaRPr lang="es-ES" sz="2000">
                        <a:effectLst/>
                        <a:latin typeface="Calibri" panose="020F0502020204030204" pitchFamily="34" charset="0"/>
                        <a:ea typeface="MS Mincho"/>
                      </a:endParaRPr>
                    </a:p>
                  </a:txBody>
                  <a:tcPr marL="68580" marR="68580" marT="0" marB="0" anchor="ctr"/>
                </a:tc>
              </a:tr>
              <a:tr h="590097">
                <a:tc>
                  <a:txBody>
                    <a:bodyPr/>
                    <a:lstStyle/>
                    <a:p>
                      <a:pPr algn="ctr"/>
                      <a:r>
                        <a:rPr lang="es-ES_tradnl" sz="2000" dirty="0">
                          <a:effectLst/>
                        </a:rPr>
                        <a:t>Chasis</a:t>
                      </a:r>
                      <a:endParaRPr lang="es-ES" sz="2000" dirty="0">
                        <a:effectLst/>
                        <a:latin typeface="Calibri" panose="020F0502020204030204" pitchFamily="34" charset="0"/>
                        <a:ea typeface="MS Mincho"/>
                      </a:endParaRPr>
                    </a:p>
                  </a:txBody>
                  <a:tcPr marL="68580" marR="68580" marT="0" marB="0" anchor="ctr"/>
                </a:tc>
                <a:tc>
                  <a:txBody>
                    <a:bodyPr/>
                    <a:lstStyle/>
                    <a:p>
                      <a:pPr algn="ctr"/>
                      <a:r>
                        <a:rPr lang="es-ES_tradnl" sz="2000">
                          <a:effectLst/>
                        </a:rPr>
                        <a:t>ASTM A36</a:t>
                      </a:r>
                      <a:endParaRPr lang="es-ES" sz="2000">
                        <a:effectLst/>
                        <a:latin typeface="Calibri" panose="020F0502020204030204" pitchFamily="34" charset="0"/>
                        <a:ea typeface="MS Mincho"/>
                      </a:endParaRPr>
                    </a:p>
                  </a:txBody>
                  <a:tcPr marL="68580" marR="68580" marT="0" marB="0" anchor="ctr"/>
                </a:tc>
              </a:tr>
              <a:tr h="590097">
                <a:tc>
                  <a:txBody>
                    <a:bodyPr/>
                    <a:lstStyle/>
                    <a:p>
                      <a:pPr algn="ctr"/>
                      <a:r>
                        <a:rPr lang="es-ES_tradnl" sz="2000" dirty="0">
                          <a:effectLst/>
                        </a:rPr>
                        <a:t>Recubrimiento Exterior</a:t>
                      </a:r>
                      <a:endParaRPr lang="es-ES" sz="2000" dirty="0">
                        <a:effectLst/>
                        <a:latin typeface="Calibri" panose="020F0502020204030204" pitchFamily="34" charset="0"/>
                        <a:ea typeface="MS Mincho"/>
                      </a:endParaRPr>
                    </a:p>
                  </a:txBody>
                  <a:tcPr marL="68580" marR="68580" marT="0" marB="0" anchor="ctr"/>
                </a:tc>
                <a:tc>
                  <a:txBody>
                    <a:bodyPr/>
                    <a:lstStyle/>
                    <a:p>
                      <a:pPr algn="ctr"/>
                      <a:r>
                        <a:rPr lang="es-ES_tradnl" sz="2000" dirty="0">
                          <a:effectLst/>
                        </a:rPr>
                        <a:t>AISI 430</a:t>
                      </a:r>
                      <a:endParaRPr lang="es-ES" sz="2000" dirty="0">
                        <a:effectLst/>
                        <a:latin typeface="Calibri" panose="020F0502020204030204" pitchFamily="34" charset="0"/>
                        <a:ea typeface="MS Mincho"/>
                      </a:endParaRPr>
                    </a:p>
                  </a:txBody>
                  <a:tcPr marL="68580" marR="68580" marT="0" marB="0" anchor="ctr"/>
                </a:tc>
              </a:tr>
              <a:tr h="590097">
                <a:tc>
                  <a:txBody>
                    <a:bodyPr/>
                    <a:lstStyle/>
                    <a:p>
                      <a:pPr algn="ctr"/>
                      <a:r>
                        <a:rPr lang="es-ES_tradnl" sz="2000">
                          <a:effectLst/>
                        </a:rPr>
                        <a:t>Aislamiento Térmico</a:t>
                      </a:r>
                      <a:endParaRPr lang="es-ES" sz="2000">
                        <a:effectLst/>
                        <a:latin typeface="Calibri" panose="020F0502020204030204" pitchFamily="34" charset="0"/>
                        <a:ea typeface="MS Mincho"/>
                      </a:endParaRPr>
                    </a:p>
                  </a:txBody>
                  <a:tcPr marL="68580" marR="68580" marT="0" marB="0" anchor="ctr"/>
                </a:tc>
                <a:tc>
                  <a:txBody>
                    <a:bodyPr/>
                    <a:lstStyle/>
                    <a:p>
                      <a:pPr algn="ctr"/>
                      <a:r>
                        <a:rPr lang="es-ES_tradnl" sz="2000" dirty="0">
                          <a:effectLst/>
                        </a:rPr>
                        <a:t>Lana de Vidrio</a:t>
                      </a:r>
                      <a:endParaRPr lang="es-ES" sz="2000" dirty="0">
                        <a:effectLst/>
                        <a:latin typeface="Calibri" panose="020F0502020204030204" pitchFamily="34" charset="0"/>
                        <a:ea typeface="MS Mincho"/>
                      </a:endParaRPr>
                    </a:p>
                  </a:txBody>
                  <a:tcPr marL="68580" marR="68580" marT="0" marB="0" anchor="ctr"/>
                </a:tc>
              </a:tr>
              <a:tr h="590097">
                <a:tc>
                  <a:txBody>
                    <a:bodyPr/>
                    <a:lstStyle/>
                    <a:p>
                      <a:pPr algn="ctr"/>
                      <a:r>
                        <a:rPr lang="es-ES_tradnl" sz="2000">
                          <a:effectLst/>
                        </a:rPr>
                        <a:t>Serpentín de Calentamiento</a:t>
                      </a:r>
                      <a:endParaRPr lang="es-ES" sz="2000">
                        <a:effectLst/>
                        <a:latin typeface="Calibri" panose="020F0502020204030204" pitchFamily="34" charset="0"/>
                        <a:ea typeface="MS Mincho"/>
                      </a:endParaRPr>
                    </a:p>
                  </a:txBody>
                  <a:tcPr marL="68580" marR="68580" marT="0" marB="0" anchor="ctr"/>
                </a:tc>
                <a:tc>
                  <a:txBody>
                    <a:bodyPr/>
                    <a:lstStyle/>
                    <a:p>
                      <a:pPr algn="ctr"/>
                      <a:r>
                        <a:rPr lang="es-ES_tradnl" sz="2000" dirty="0">
                          <a:effectLst/>
                        </a:rPr>
                        <a:t>ASTM A106 B</a:t>
                      </a:r>
                      <a:endParaRPr lang="es-ES" sz="2000" dirty="0">
                        <a:effectLst/>
                        <a:latin typeface="Calibri" panose="020F0502020204030204" pitchFamily="34" charset="0"/>
                        <a:ea typeface="MS Mincho"/>
                      </a:endParaRPr>
                    </a:p>
                  </a:txBody>
                  <a:tcPr marL="68580" marR="68580" marT="0" marB="0" anchor="ctr"/>
                </a:tc>
              </a:tr>
              <a:tr h="590097">
                <a:tc>
                  <a:txBody>
                    <a:bodyPr/>
                    <a:lstStyle/>
                    <a:p>
                      <a:pPr algn="ctr"/>
                      <a:r>
                        <a:rPr lang="es-ES_tradnl" sz="2000">
                          <a:effectLst/>
                        </a:rPr>
                        <a:t>Tubería Sistema de Recirculación</a:t>
                      </a:r>
                      <a:endParaRPr lang="es-ES" sz="2000">
                        <a:effectLst/>
                        <a:latin typeface="Calibri" panose="020F0502020204030204" pitchFamily="34" charset="0"/>
                        <a:ea typeface="MS Mincho"/>
                      </a:endParaRPr>
                    </a:p>
                  </a:txBody>
                  <a:tcPr marL="68580" marR="68580" marT="0" marB="0" anchor="ctr"/>
                </a:tc>
                <a:tc>
                  <a:txBody>
                    <a:bodyPr/>
                    <a:lstStyle/>
                    <a:p>
                      <a:pPr algn="ctr"/>
                      <a:r>
                        <a:rPr lang="es-ES_tradnl" sz="2000" dirty="0">
                          <a:effectLst/>
                        </a:rPr>
                        <a:t>ASTM A106 B</a:t>
                      </a:r>
                      <a:endParaRPr lang="es-ES" sz="2000" dirty="0">
                        <a:effectLst/>
                        <a:latin typeface="Calibri" panose="020F0502020204030204" pitchFamily="34" charset="0"/>
                        <a:ea typeface="MS Mincho"/>
                      </a:endParaRPr>
                    </a:p>
                  </a:txBody>
                  <a:tcPr marL="68580" marR="68580" marT="0" marB="0" anchor="ctr"/>
                </a:tc>
              </a:tr>
            </a:tbl>
          </a:graphicData>
        </a:graphic>
      </p:graphicFrame>
    </p:spTree>
    <p:extLst>
      <p:ext uri="{BB962C8B-B14F-4D97-AF65-F5344CB8AC3E}">
        <p14:creationId xmlns:p14="http://schemas.microsoft.com/office/powerpoint/2010/main" val="934991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3233" y="1405891"/>
            <a:ext cx="7514035" cy="3794760"/>
          </a:xfrm>
        </p:spPr>
        <p:txBody>
          <a:bodyPr/>
          <a:lstStyle/>
          <a:p>
            <a:pPr algn="just"/>
            <a:r>
              <a:rPr lang="es-ES_tradnl" dirty="0"/>
              <a:t>Se va a diseñar un auto tanque de asfalto con un sistema de recirculación que permita el mantener el asfalto </a:t>
            </a:r>
            <a:r>
              <a:rPr lang="es-ES_tradnl" dirty="0" smtClean="0"/>
              <a:t>con una consistencia adecuada, </a:t>
            </a:r>
            <a:r>
              <a:rPr lang="es-ES_tradnl" dirty="0"/>
              <a:t>se comenzará definiendo los parámetros de diseño y posteriormente a eso se seleccionará las mejores opciones</a:t>
            </a:r>
            <a:r>
              <a:rPr lang="es-ES_tradnl" dirty="0" smtClean="0"/>
              <a:t>, finalmente </a:t>
            </a:r>
            <a:r>
              <a:rPr lang="es-ES_tradnl" dirty="0"/>
              <a:t>se generarán los planos y demás entregables para facilitar la construcción del </a:t>
            </a:r>
            <a:r>
              <a:rPr lang="es-ES_tradnl" dirty="0" smtClean="0"/>
              <a:t>mismo </a:t>
            </a:r>
            <a:r>
              <a:rPr lang="es-ES_tradnl" dirty="0"/>
              <a:t>y sus componentes tales accesorios, </a:t>
            </a:r>
            <a:r>
              <a:rPr lang="es-ES_tradnl" dirty="0" smtClean="0"/>
              <a:t>accesos, etc.</a:t>
            </a:r>
            <a:endParaRPr lang="es-EC" dirty="0"/>
          </a:p>
        </p:txBody>
      </p:sp>
    </p:spTree>
    <p:extLst>
      <p:ext uri="{BB962C8B-B14F-4D97-AF65-F5344CB8AC3E}">
        <p14:creationId xmlns:p14="http://schemas.microsoft.com/office/powerpoint/2010/main" val="2331572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MATERIAL PARA CONSTRUCCIÓN DEL TANQUE</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984811"/>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s-ES_tradnl" sz="2000" dirty="0" smtClean="0"/>
              <a:t>ACERO </a:t>
            </a:r>
            <a:r>
              <a:rPr lang="es-ES_tradnl" sz="2800" b="1" dirty="0" smtClean="0">
                <a:latin typeface="Times New Roman" panose="02020603050405020304" pitchFamily="18" charset="0"/>
                <a:cs typeface="Times New Roman" panose="02020603050405020304" pitchFamily="18" charset="0"/>
              </a:rPr>
              <a:t>ASTM-A36</a:t>
            </a:r>
          </a:p>
          <a:p>
            <a:pPr marL="0" indent="0">
              <a:buNone/>
            </a:pPr>
            <a:endParaRPr lang="es-ES" sz="2000" b="1" dirty="0"/>
          </a:p>
        </p:txBody>
      </p:sp>
      <p:graphicFrame>
        <p:nvGraphicFramePr>
          <p:cNvPr id="3" name="Tabla 2"/>
          <p:cNvGraphicFramePr>
            <a:graphicFrameLocks noGrp="1"/>
          </p:cNvGraphicFramePr>
          <p:nvPr/>
        </p:nvGraphicFramePr>
        <p:xfrm>
          <a:off x="2096655" y="1644069"/>
          <a:ext cx="5384800" cy="5055688"/>
        </p:xfrm>
        <a:graphic>
          <a:graphicData uri="http://schemas.openxmlformats.org/drawingml/2006/table">
            <a:tbl>
              <a:tblPr firstRow="1" firstCol="1" bandRow="1">
                <a:tableStyleId>{69012ECD-51FC-41F1-AA8D-1B2483CD663E}</a:tableStyleId>
              </a:tblPr>
              <a:tblGrid>
                <a:gridCol w="2692400"/>
                <a:gridCol w="2692400"/>
              </a:tblGrid>
              <a:tr h="494801">
                <a:tc>
                  <a:txBody>
                    <a:bodyPr/>
                    <a:lstStyle/>
                    <a:p>
                      <a:pPr algn="ctr"/>
                      <a:r>
                        <a:rPr lang="es-ES_tradnl" sz="1800">
                          <a:effectLst/>
                        </a:rPr>
                        <a:t>PROPIEDADES</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a:effectLst/>
                        </a:rPr>
                        <a:t>VALOR</a:t>
                      </a:r>
                      <a:endParaRPr lang="es-ES" sz="1800">
                        <a:effectLst/>
                        <a:latin typeface="Calibri" panose="020F0502020204030204" pitchFamily="34" charset="0"/>
                        <a:ea typeface="MS Mincho"/>
                      </a:endParaRPr>
                    </a:p>
                  </a:txBody>
                  <a:tcPr marL="45670" marR="45670" marT="0" marB="0" anchor="ctr"/>
                </a:tc>
              </a:tr>
              <a:tr h="494801">
                <a:tc>
                  <a:txBody>
                    <a:bodyPr/>
                    <a:lstStyle/>
                    <a:p>
                      <a:pPr algn="ctr"/>
                      <a:r>
                        <a:rPr lang="es-ES_tradnl" sz="1800" dirty="0">
                          <a:effectLst/>
                        </a:rPr>
                        <a:t>Módulo de Elasticidad</a:t>
                      </a:r>
                      <a:endParaRPr lang="es-ES" sz="1800" dirty="0">
                        <a:effectLst/>
                        <a:latin typeface="Calibri" panose="020F0502020204030204" pitchFamily="34" charset="0"/>
                        <a:ea typeface="MS Mincho"/>
                      </a:endParaRPr>
                    </a:p>
                  </a:txBody>
                  <a:tcPr marL="45670" marR="45670" marT="0" marB="0" anchor="ctr"/>
                </a:tc>
                <a:tc>
                  <a:txBody>
                    <a:bodyPr/>
                    <a:lstStyle/>
                    <a:p>
                      <a:pPr algn="ctr"/>
                      <a:r>
                        <a:rPr lang="es-ES_tradnl" sz="1800" dirty="0">
                          <a:effectLst/>
                        </a:rPr>
                        <a:t>2x10</a:t>
                      </a:r>
                      <a:r>
                        <a:rPr lang="es-ES_tradnl" sz="1800" baseline="30000" dirty="0">
                          <a:effectLst/>
                        </a:rPr>
                        <a:t>5</a:t>
                      </a:r>
                      <a:endParaRPr lang="es-ES" sz="1800" dirty="0">
                        <a:effectLst/>
                        <a:latin typeface="Calibri" panose="020F0502020204030204" pitchFamily="34" charset="0"/>
                        <a:ea typeface="MS Mincho"/>
                      </a:endParaRPr>
                    </a:p>
                  </a:txBody>
                  <a:tcPr marL="45670" marR="45670" marT="0" marB="0" anchor="ctr"/>
                </a:tc>
              </a:tr>
              <a:tr h="494801">
                <a:tc>
                  <a:txBody>
                    <a:bodyPr/>
                    <a:lstStyle/>
                    <a:p>
                      <a:pPr algn="ctr"/>
                      <a:r>
                        <a:rPr lang="es-ES_tradnl" sz="1800">
                          <a:effectLst/>
                        </a:rPr>
                        <a:t>Factor de Poisson</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a:effectLst/>
                        </a:rPr>
                        <a:t>0.26</a:t>
                      </a:r>
                      <a:endParaRPr lang="es-ES" sz="1800">
                        <a:effectLst/>
                        <a:latin typeface="Calibri" panose="020F0502020204030204" pitchFamily="34" charset="0"/>
                        <a:ea typeface="MS Mincho"/>
                      </a:endParaRPr>
                    </a:p>
                  </a:txBody>
                  <a:tcPr marL="45670" marR="45670" marT="0" marB="0" anchor="ctr"/>
                </a:tc>
              </a:tr>
              <a:tr h="494801">
                <a:tc>
                  <a:txBody>
                    <a:bodyPr/>
                    <a:lstStyle/>
                    <a:p>
                      <a:pPr algn="ctr"/>
                      <a:r>
                        <a:rPr lang="es-ES_tradnl" sz="1800">
                          <a:effectLst/>
                        </a:rPr>
                        <a:t>Módulo de Rigidez</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a:effectLst/>
                        </a:rPr>
                        <a:t>7.93x10</a:t>
                      </a:r>
                      <a:r>
                        <a:rPr lang="es-ES_tradnl" sz="1800" baseline="30000">
                          <a:effectLst/>
                        </a:rPr>
                        <a:t>4</a:t>
                      </a:r>
                      <a:r>
                        <a:rPr lang="es-ES_tradnl" sz="1800">
                          <a:effectLst/>
                        </a:rPr>
                        <a:t> MPa</a:t>
                      </a:r>
                      <a:endParaRPr lang="es-ES" sz="1800">
                        <a:effectLst/>
                        <a:latin typeface="Calibri" panose="020F0502020204030204" pitchFamily="34" charset="0"/>
                        <a:ea typeface="MS Mincho"/>
                      </a:endParaRPr>
                    </a:p>
                  </a:txBody>
                  <a:tcPr marL="45670" marR="45670" marT="0" marB="0" anchor="ctr"/>
                </a:tc>
              </a:tr>
              <a:tr h="494801">
                <a:tc>
                  <a:txBody>
                    <a:bodyPr/>
                    <a:lstStyle/>
                    <a:p>
                      <a:pPr algn="ctr"/>
                      <a:r>
                        <a:rPr lang="es-ES_tradnl" sz="1800">
                          <a:effectLst/>
                        </a:rPr>
                        <a:t>Coeficiente de Expansión Térmica</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a:effectLst/>
                        </a:rPr>
                        <a:t>11.7x10</a:t>
                      </a:r>
                      <a:r>
                        <a:rPr lang="es-ES_tradnl" sz="1800" baseline="30000">
                          <a:effectLst/>
                        </a:rPr>
                        <a:t>6</a:t>
                      </a:r>
                      <a:r>
                        <a:rPr lang="es-ES_tradnl" sz="1800">
                          <a:effectLst/>
                        </a:rPr>
                        <a:t> /K</a:t>
                      </a:r>
                      <a:endParaRPr lang="es-ES" sz="1800">
                        <a:effectLst/>
                        <a:latin typeface="Calibri" panose="020F0502020204030204" pitchFamily="34" charset="0"/>
                        <a:ea typeface="MS Mincho"/>
                      </a:endParaRPr>
                    </a:p>
                  </a:txBody>
                  <a:tcPr marL="45670" marR="45670" marT="0" marB="0" anchor="ctr"/>
                </a:tc>
              </a:tr>
              <a:tr h="494801">
                <a:tc>
                  <a:txBody>
                    <a:bodyPr/>
                    <a:lstStyle/>
                    <a:p>
                      <a:pPr algn="ctr"/>
                      <a:r>
                        <a:rPr lang="es-ES_tradnl" sz="1800">
                          <a:effectLst/>
                        </a:rPr>
                        <a:t>Densidad</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a:effectLst/>
                        </a:rPr>
                        <a:t>7850 Kg/m</a:t>
                      </a:r>
                      <a:r>
                        <a:rPr lang="es-ES_tradnl" sz="1800" baseline="30000">
                          <a:effectLst/>
                        </a:rPr>
                        <a:t>3</a:t>
                      </a:r>
                      <a:endParaRPr lang="es-ES" sz="1800">
                        <a:effectLst/>
                        <a:latin typeface="Calibri" panose="020F0502020204030204" pitchFamily="34" charset="0"/>
                        <a:ea typeface="MS Mincho"/>
                      </a:endParaRPr>
                    </a:p>
                  </a:txBody>
                  <a:tcPr marL="45670" marR="45670" marT="0" marB="0" anchor="ctr"/>
                </a:tc>
              </a:tr>
              <a:tr h="494801">
                <a:tc>
                  <a:txBody>
                    <a:bodyPr/>
                    <a:lstStyle/>
                    <a:p>
                      <a:pPr algn="ctr"/>
                      <a:r>
                        <a:rPr lang="es-ES_tradnl" sz="1800">
                          <a:effectLst/>
                        </a:rPr>
                        <a:t>Conductividad</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a:effectLst/>
                        </a:rPr>
                        <a:t>44.99 W/(m*K)</a:t>
                      </a:r>
                      <a:endParaRPr lang="es-ES" sz="1800">
                        <a:effectLst/>
                        <a:latin typeface="Calibri" panose="020F0502020204030204" pitchFamily="34" charset="0"/>
                        <a:ea typeface="MS Mincho"/>
                      </a:endParaRPr>
                    </a:p>
                  </a:txBody>
                  <a:tcPr marL="45670" marR="45670" marT="0" marB="0" anchor="ctr"/>
                </a:tc>
              </a:tr>
              <a:tr h="494801">
                <a:tc>
                  <a:txBody>
                    <a:bodyPr/>
                    <a:lstStyle/>
                    <a:p>
                      <a:pPr algn="ctr"/>
                      <a:r>
                        <a:rPr lang="es-ES_tradnl" sz="1800">
                          <a:effectLst/>
                        </a:rPr>
                        <a:t>Calor Especifico</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a:effectLst/>
                        </a:rPr>
                        <a:t>0.5 KJ/(Kg*K)</a:t>
                      </a:r>
                      <a:endParaRPr lang="es-ES" sz="1800">
                        <a:effectLst/>
                        <a:latin typeface="Calibri" panose="020F0502020204030204" pitchFamily="34" charset="0"/>
                        <a:ea typeface="MS Mincho"/>
                      </a:endParaRPr>
                    </a:p>
                  </a:txBody>
                  <a:tcPr marL="45670" marR="45670" marT="0" marB="0" anchor="ctr"/>
                </a:tc>
              </a:tr>
              <a:tr h="494801">
                <a:tc>
                  <a:txBody>
                    <a:bodyPr/>
                    <a:lstStyle/>
                    <a:p>
                      <a:pPr algn="ctr"/>
                      <a:r>
                        <a:rPr lang="es-ES_tradnl" sz="1800">
                          <a:effectLst/>
                        </a:rPr>
                        <a:t>Resistencia a la Fluencia Tracción</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a:effectLst/>
                        </a:rPr>
                        <a:t>250 MPa</a:t>
                      </a:r>
                      <a:endParaRPr lang="es-ES" sz="1800">
                        <a:effectLst/>
                        <a:latin typeface="Calibri" panose="020F0502020204030204" pitchFamily="34" charset="0"/>
                        <a:ea typeface="MS Mincho"/>
                      </a:endParaRPr>
                    </a:p>
                  </a:txBody>
                  <a:tcPr marL="45670" marR="45670" marT="0" marB="0" anchor="ctr"/>
                </a:tc>
              </a:tr>
              <a:tr h="494801">
                <a:tc>
                  <a:txBody>
                    <a:bodyPr/>
                    <a:lstStyle/>
                    <a:p>
                      <a:pPr algn="ctr"/>
                      <a:r>
                        <a:rPr lang="es-ES_tradnl" sz="1800">
                          <a:effectLst/>
                        </a:rPr>
                        <a:t>Resistencia Final Tracción</a:t>
                      </a:r>
                      <a:endParaRPr lang="es-ES" sz="1800">
                        <a:effectLst/>
                        <a:latin typeface="Calibri" panose="020F0502020204030204" pitchFamily="34" charset="0"/>
                        <a:ea typeface="MS Mincho"/>
                      </a:endParaRPr>
                    </a:p>
                  </a:txBody>
                  <a:tcPr marL="45670" marR="45670" marT="0" marB="0" anchor="ctr"/>
                </a:tc>
                <a:tc>
                  <a:txBody>
                    <a:bodyPr/>
                    <a:lstStyle/>
                    <a:p>
                      <a:pPr algn="ctr"/>
                      <a:r>
                        <a:rPr lang="es-ES_tradnl" sz="1800" dirty="0">
                          <a:effectLst/>
                        </a:rPr>
                        <a:t>400 </a:t>
                      </a:r>
                      <a:r>
                        <a:rPr lang="es-ES_tradnl" sz="1800" dirty="0" err="1">
                          <a:effectLst/>
                        </a:rPr>
                        <a:t>MPa</a:t>
                      </a:r>
                      <a:endParaRPr lang="es-ES" sz="1800" dirty="0">
                        <a:effectLst/>
                        <a:latin typeface="Calibri" panose="020F0502020204030204" pitchFamily="34" charset="0"/>
                        <a:ea typeface="MS Mincho"/>
                      </a:endParaRPr>
                    </a:p>
                  </a:txBody>
                  <a:tcPr marL="45670" marR="45670" marT="0" marB="0" anchor="ctr"/>
                </a:tc>
              </a:tr>
            </a:tbl>
          </a:graphicData>
        </a:graphic>
      </p:graphicFrame>
    </p:spTree>
    <p:extLst>
      <p:ext uri="{BB962C8B-B14F-4D97-AF65-F5344CB8AC3E}">
        <p14:creationId xmlns:p14="http://schemas.microsoft.com/office/powerpoint/2010/main" val="30119202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DIMENSIONES GENERALES DEL AUTO TANQUE</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2692652" y="5039575"/>
            <a:ext cx="4751858" cy="18184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lvl="0"/>
            <a:r>
              <a:rPr lang="es-ES_tradnl" sz="2000" dirty="0">
                <a:latin typeface="Times New Roman" panose="02020603050405020304" pitchFamily="18" charset="0"/>
                <a:cs typeface="Times New Roman" panose="02020603050405020304" pitchFamily="18" charset="0"/>
              </a:rPr>
              <a:t>Longitud Total Máxima = 18.00 metros</a:t>
            </a:r>
            <a:endParaRPr lang="es-ES" sz="2000" dirty="0">
              <a:latin typeface="Times New Roman" panose="02020603050405020304" pitchFamily="18" charset="0"/>
              <a:cs typeface="Times New Roman" panose="02020603050405020304" pitchFamily="18" charset="0"/>
            </a:endParaRPr>
          </a:p>
          <a:p>
            <a:pPr lvl="0"/>
            <a:r>
              <a:rPr lang="es-ES_tradnl" sz="2000" dirty="0">
                <a:latin typeface="Times New Roman" panose="02020603050405020304" pitchFamily="18" charset="0"/>
                <a:cs typeface="Times New Roman" panose="02020603050405020304" pitchFamily="18" charset="0"/>
              </a:rPr>
              <a:t>Longitud Total; L = </a:t>
            </a:r>
            <a:r>
              <a:rPr lang="es-ES_tradnl" sz="2000" dirty="0" smtClean="0">
                <a:latin typeface="Times New Roman" panose="02020603050405020304" pitchFamily="18" charset="0"/>
                <a:cs typeface="Times New Roman" panose="02020603050405020304" pitchFamily="18" charset="0"/>
              </a:rPr>
              <a:t>11.50 </a:t>
            </a:r>
            <a:r>
              <a:rPr lang="es-ES_tradnl" sz="2000" dirty="0">
                <a:latin typeface="Times New Roman" panose="02020603050405020304" pitchFamily="18" charset="0"/>
                <a:cs typeface="Times New Roman" panose="02020603050405020304" pitchFamily="18" charset="0"/>
              </a:rPr>
              <a:t>metros</a:t>
            </a:r>
            <a:endParaRPr lang="es-ES" sz="2000" dirty="0">
              <a:latin typeface="Times New Roman" panose="02020603050405020304" pitchFamily="18" charset="0"/>
              <a:cs typeface="Times New Roman" panose="02020603050405020304" pitchFamily="18" charset="0"/>
            </a:endParaRPr>
          </a:p>
          <a:p>
            <a:pPr lvl="0"/>
            <a:r>
              <a:rPr lang="es-ES_tradnl" sz="2000" dirty="0">
                <a:latin typeface="Times New Roman" panose="02020603050405020304" pitchFamily="18" charset="0"/>
                <a:cs typeface="Times New Roman" panose="02020603050405020304" pitchFamily="18" charset="0"/>
              </a:rPr>
              <a:t>Altura Máxima; H = 3.60 metros</a:t>
            </a:r>
            <a:endParaRPr lang="es-ES" sz="2000" dirty="0">
              <a:latin typeface="Times New Roman" panose="02020603050405020304" pitchFamily="18" charset="0"/>
              <a:cs typeface="Times New Roman" panose="02020603050405020304" pitchFamily="18" charset="0"/>
            </a:endParaRPr>
          </a:p>
          <a:p>
            <a:pPr lvl="0"/>
            <a:r>
              <a:rPr lang="es-ES_tradnl" sz="2000" dirty="0">
                <a:latin typeface="Times New Roman" panose="02020603050405020304" pitchFamily="18" charset="0"/>
                <a:cs typeface="Times New Roman" panose="02020603050405020304" pitchFamily="18" charset="0"/>
              </a:rPr>
              <a:t>Ancho Máximo; B = </a:t>
            </a:r>
            <a:r>
              <a:rPr lang="es-ES_tradnl" sz="2000" dirty="0" smtClean="0">
                <a:latin typeface="Times New Roman" panose="02020603050405020304" pitchFamily="18" charset="0"/>
                <a:cs typeface="Times New Roman" panose="02020603050405020304" pitchFamily="18" charset="0"/>
              </a:rPr>
              <a:t>2.60 metros</a:t>
            </a:r>
            <a:endParaRPr lang="es-ES" sz="2000" dirty="0">
              <a:latin typeface="Times New Roman" panose="02020603050405020304" pitchFamily="18" charset="0"/>
              <a:cs typeface="Times New Roman" panose="02020603050405020304" pitchFamily="18" charset="0"/>
            </a:endParaRPr>
          </a:p>
        </p:txBody>
      </p:sp>
      <p:pic>
        <p:nvPicPr>
          <p:cNvPr id="6" name="Picture 22"/>
          <p:cNvPicPr/>
          <p:nvPr/>
        </p:nvPicPr>
        <p:blipFill rotWithShape="1">
          <a:blip r:embed="rId2">
            <a:extLst>
              <a:ext uri="{28A0092B-C50C-407E-A947-70E740481C1C}">
                <a14:useLocalDpi xmlns:a14="http://schemas.microsoft.com/office/drawing/2010/main" val="0"/>
              </a:ext>
            </a:extLst>
          </a:blip>
          <a:srcRect t="37001" b="57827"/>
          <a:stretch/>
        </p:blipFill>
        <p:spPr bwMode="auto">
          <a:xfrm>
            <a:off x="1113233" y="1566693"/>
            <a:ext cx="7514035" cy="543951"/>
          </a:xfrm>
          <a:prstGeom prst="rect">
            <a:avLst/>
          </a:prstGeom>
          <a:noFill/>
          <a:ln>
            <a:noFill/>
          </a:ln>
          <a:extLst>
            <a:ext uri="{53640926-AAD7-44D8-BBD7-CCE9431645EC}">
              <a14:shadowObscured xmlns:a14="http://schemas.microsoft.com/office/drawing/2010/main"/>
            </a:ext>
          </a:extLst>
        </p:spPr>
      </p:pic>
      <p:pic>
        <p:nvPicPr>
          <p:cNvPr id="7" name="Picture 22"/>
          <p:cNvPicPr/>
          <p:nvPr/>
        </p:nvPicPr>
        <p:blipFill rotWithShape="1">
          <a:blip r:embed="rId2">
            <a:extLst>
              <a:ext uri="{28A0092B-C50C-407E-A947-70E740481C1C}">
                <a14:useLocalDpi xmlns:a14="http://schemas.microsoft.com/office/drawing/2010/main" val="0"/>
              </a:ext>
            </a:extLst>
          </a:blip>
          <a:srcRect t="1333" b="91099"/>
          <a:stretch/>
        </p:blipFill>
        <p:spPr bwMode="auto">
          <a:xfrm>
            <a:off x="1113233" y="895935"/>
            <a:ext cx="7514036" cy="670758"/>
          </a:xfrm>
          <a:prstGeom prst="rect">
            <a:avLst/>
          </a:prstGeom>
          <a:noFill/>
          <a:ln>
            <a:noFill/>
          </a:ln>
          <a:extLst>
            <a:ext uri="{53640926-AAD7-44D8-BBD7-CCE9431645EC}">
              <a14:shadowObscured xmlns:a14="http://schemas.microsoft.com/office/drawing/2010/main"/>
            </a:ext>
          </a:extLst>
        </p:spPr>
      </p:pic>
      <p:pic>
        <p:nvPicPr>
          <p:cNvPr id="8" name="Picture 38"/>
          <p:cNvPicPr/>
          <p:nvPr/>
        </p:nvPicPr>
        <p:blipFill>
          <a:blip r:embed="rId3"/>
          <a:stretch>
            <a:fillRect/>
          </a:stretch>
        </p:blipFill>
        <p:spPr>
          <a:xfrm>
            <a:off x="1113233" y="2356505"/>
            <a:ext cx="4816512" cy="2520295"/>
          </a:xfrm>
          <a:prstGeom prst="rect">
            <a:avLst/>
          </a:prstGeom>
          <a:ln>
            <a:solidFill>
              <a:schemeClr val="tx1"/>
            </a:solidFill>
          </a:ln>
        </p:spPr>
      </p:pic>
      <p:pic>
        <p:nvPicPr>
          <p:cNvPr id="9" name="Picture 41"/>
          <p:cNvPicPr/>
          <p:nvPr/>
        </p:nvPicPr>
        <p:blipFill>
          <a:blip r:embed="rId4"/>
          <a:stretch>
            <a:fillRect/>
          </a:stretch>
        </p:blipFill>
        <p:spPr>
          <a:xfrm>
            <a:off x="6583750" y="2356505"/>
            <a:ext cx="2043518" cy="2520295"/>
          </a:xfrm>
          <a:prstGeom prst="rect">
            <a:avLst/>
          </a:prstGeom>
          <a:ln>
            <a:solidFill>
              <a:schemeClr val="tx1"/>
            </a:solidFill>
          </a:ln>
        </p:spPr>
      </p:pic>
    </p:spTree>
    <p:extLst>
      <p:ext uri="{BB962C8B-B14F-4D97-AF65-F5344CB8AC3E}">
        <p14:creationId xmlns:p14="http://schemas.microsoft.com/office/powerpoint/2010/main" val="10411331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86473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S</a:t>
            </a:r>
            <a:r>
              <a:rPr lang="es-ES_tradnl" sz="2000" dirty="0" smtClean="0"/>
              <a:t>e </a:t>
            </a:r>
            <a:r>
              <a:rPr lang="es-ES_tradnl" sz="2000" dirty="0"/>
              <a:t>tienen distintas cargas tomando en cuenta que </a:t>
            </a:r>
            <a:r>
              <a:rPr lang="es-ES_tradnl" sz="2000" dirty="0" smtClean="0"/>
              <a:t>el fluido </a:t>
            </a:r>
            <a:r>
              <a:rPr lang="es-ES_tradnl" sz="2000" dirty="0"/>
              <a:t>se transporta </a:t>
            </a:r>
            <a:r>
              <a:rPr lang="es-ES_tradnl" sz="2000" dirty="0" smtClean="0"/>
              <a:t>a </a:t>
            </a:r>
            <a:r>
              <a:rPr lang="es-ES_tradnl" sz="2000" dirty="0"/>
              <a:t>presión atmosférica, las cargas a considerar </a:t>
            </a:r>
            <a:r>
              <a:rPr lang="es-ES_tradnl" sz="2000" dirty="0" smtClean="0"/>
              <a:t>son</a:t>
            </a:r>
            <a:r>
              <a:rPr lang="es-ES_tradnl" sz="2000" dirty="0"/>
              <a:t>:</a:t>
            </a:r>
            <a:endParaRPr lang="es-ES" sz="2000" dirty="0"/>
          </a:p>
          <a:p>
            <a:pPr lvl="0"/>
            <a:r>
              <a:rPr lang="es-ES_tradnl" sz="2000" dirty="0"/>
              <a:t>La presión Hidrostática </a:t>
            </a:r>
            <a:r>
              <a:rPr lang="es-ES_tradnl" sz="2000" dirty="0" smtClean="0"/>
              <a:t>del </a:t>
            </a:r>
            <a:r>
              <a:rPr lang="es-ES_tradnl" sz="2000" dirty="0"/>
              <a:t>peso  del fluido sobre el tanque.</a:t>
            </a:r>
            <a:endParaRPr lang="es-ES" sz="2000" dirty="0"/>
          </a:p>
          <a:p>
            <a:pPr lvl="0"/>
            <a:r>
              <a:rPr lang="es-ES_tradnl" sz="2000" dirty="0"/>
              <a:t>Cargas por Viento.</a:t>
            </a:r>
            <a:endParaRPr lang="es-ES" sz="2000" dirty="0"/>
          </a:p>
          <a:p>
            <a:pPr lvl="0"/>
            <a:r>
              <a:rPr lang="es-ES_tradnl" sz="2000" dirty="0"/>
              <a:t>Carga por aceleración y frenado.</a:t>
            </a:r>
            <a:endParaRPr lang="es-ES" sz="2000" dirty="0"/>
          </a:p>
          <a:p>
            <a:pPr lvl="0"/>
            <a:r>
              <a:rPr lang="es-ES_tradnl" sz="2000" dirty="0"/>
              <a:t>Cargas contra riesgo de accidentes por </a:t>
            </a:r>
            <a:r>
              <a:rPr lang="es-ES_tradnl" sz="2000" dirty="0" smtClean="0"/>
              <a:t>impacto.</a:t>
            </a:r>
          </a:p>
          <a:p>
            <a:pPr lvl="0"/>
            <a:r>
              <a:rPr lang="es-ES_tradnl" sz="2000" dirty="0" smtClean="0"/>
              <a:t>Cargas </a:t>
            </a:r>
            <a:r>
              <a:rPr lang="es-ES_tradnl" sz="2000" dirty="0"/>
              <a:t>generadas por el movimiento del fluido en el transporte</a:t>
            </a:r>
            <a:endParaRPr lang="es-ES" sz="2000" dirty="0"/>
          </a:p>
          <a:p>
            <a:pPr lvl="0"/>
            <a:r>
              <a:rPr lang="es-ES_tradnl" sz="2000" dirty="0"/>
              <a:t>Esfuerzos localizados: Peso del tanque, accesorios, sistemas de </a:t>
            </a:r>
            <a:r>
              <a:rPr lang="es-ES_tradnl" sz="2000" dirty="0" smtClean="0"/>
              <a:t>calentamiento</a:t>
            </a:r>
            <a:r>
              <a:rPr lang="es-ES_tradnl" sz="2000" dirty="0"/>
              <a:t>, aislamiento, etc</a:t>
            </a:r>
            <a:r>
              <a:rPr lang="es-ES_tradnl" sz="2000" dirty="0" smtClean="0"/>
              <a:t>.</a:t>
            </a:r>
            <a:endParaRPr lang="es-ES" sz="2000" dirty="0"/>
          </a:p>
        </p:txBody>
      </p:sp>
      <p:pic>
        <p:nvPicPr>
          <p:cNvPr id="6" name="Picture 45"/>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56033" y="4632036"/>
            <a:ext cx="5828435" cy="2008909"/>
          </a:xfrm>
          <a:prstGeom prst="rect">
            <a:avLst/>
          </a:prstGeom>
          <a:noFill/>
          <a:ln>
            <a:solidFill>
              <a:schemeClr val="tx1"/>
            </a:solidFill>
          </a:ln>
        </p:spPr>
      </p:pic>
    </p:spTree>
    <p:extLst>
      <p:ext uri="{BB962C8B-B14F-4D97-AF65-F5344CB8AC3E}">
        <p14:creationId xmlns:p14="http://schemas.microsoft.com/office/powerpoint/2010/main" val="39594168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86473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000" dirty="0" smtClean="0"/>
              <a:t>Cargas por Frontales</a:t>
            </a:r>
            <a:endParaRPr lang="en-US" sz="2000" dirty="0"/>
          </a:p>
          <a:p>
            <a:pPr algn="just"/>
            <a:endParaRPr lang="en-US" sz="2000" dirty="0" smtClean="0"/>
          </a:p>
          <a:p>
            <a:pPr algn="just"/>
            <a:endParaRPr lang="en-US" sz="2000" dirty="0" smtClean="0"/>
          </a:p>
          <a:p>
            <a:pPr algn="just"/>
            <a:endParaRPr lang="en-US" sz="2000" dirty="0"/>
          </a:p>
          <a:p>
            <a:pPr algn="just"/>
            <a:endParaRPr lang="en-US" sz="2000" dirty="0" smtClean="0"/>
          </a:p>
          <a:p>
            <a:pPr algn="just"/>
            <a:endParaRPr lang="en-US" sz="2000" dirty="0" smtClean="0"/>
          </a:p>
          <a:p>
            <a:pPr algn="just"/>
            <a:endParaRPr lang="en-US" sz="2000" dirty="0"/>
          </a:p>
          <a:p>
            <a:pPr algn="just"/>
            <a:r>
              <a:rPr lang="es-ES" sz="2000" dirty="0"/>
              <a:t>Cargas por </a:t>
            </a:r>
            <a:r>
              <a:rPr lang="es-ES" sz="2000" dirty="0" smtClean="0"/>
              <a:t>Laterales</a:t>
            </a:r>
            <a:endParaRPr lang="es-ES" sz="2000" dirty="0"/>
          </a:p>
          <a:p>
            <a:pPr algn="just"/>
            <a:endParaRPr lang="es-ES" sz="2000" dirty="0"/>
          </a:p>
        </p:txBody>
      </p:sp>
      <p:pic>
        <p:nvPicPr>
          <p:cNvPr id="7" name="Picture 39"/>
          <p:cNvPicPr/>
          <p:nvPr/>
        </p:nvPicPr>
        <p:blipFill rotWithShape="1">
          <a:blip r:embed="rId2">
            <a:extLst>
              <a:ext uri="{28A0092B-C50C-407E-A947-70E740481C1C}">
                <a14:useLocalDpi xmlns:a14="http://schemas.microsoft.com/office/drawing/2010/main" val="0"/>
              </a:ext>
            </a:extLst>
          </a:blip>
          <a:srcRect l="752" t="5421" r="501"/>
          <a:stretch/>
        </p:blipFill>
        <p:spPr bwMode="auto">
          <a:xfrm>
            <a:off x="1672590" y="1399222"/>
            <a:ext cx="6806392" cy="2369214"/>
          </a:xfrm>
          <a:prstGeom prst="rect">
            <a:avLst/>
          </a:prstGeom>
          <a:noFill/>
          <a:ln>
            <a:solidFill>
              <a:schemeClr val="tx1"/>
            </a:solidFill>
          </a:ln>
          <a:extLst>
            <a:ext uri="{53640926-AAD7-44D8-BBD7-CCE9431645EC}">
              <a14:shadowObscured xmlns:a14="http://schemas.microsoft.com/office/drawing/2010/main"/>
            </a:ext>
          </a:extLst>
        </p:spPr>
      </p:pic>
      <p:pic>
        <p:nvPicPr>
          <p:cNvPr id="8" name="Picture 40"/>
          <p:cNvPicPr/>
          <p:nvPr/>
        </p:nvPicPr>
        <p:blipFill rotWithShape="1">
          <a:blip r:embed="rId3">
            <a:extLst>
              <a:ext uri="{28A0092B-C50C-407E-A947-70E740481C1C}">
                <a14:useLocalDpi xmlns:a14="http://schemas.microsoft.com/office/drawing/2010/main" val="0"/>
              </a:ext>
            </a:extLst>
          </a:blip>
          <a:srcRect t="7884"/>
          <a:stretch/>
        </p:blipFill>
        <p:spPr bwMode="auto">
          <a:xfrm>
            <a:off x="4380172" y="3921990"/>
            <a:ext cx="3644900" cy="281940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7360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418920"/>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000" dirty="0" smtClean="0"/>
                  <a:t>Según el código de construcción </a:t>
                </a:r>
                <a:r>
                  <a:rPr lang="en-US" sz="2000" dirty="0" smtClean="0">
                    <a:latin typeface="Times New Roman" panose="02020603050405020304" pitchFamily="18" charset="0"/>
                    <a:cs typeface="Times New Roman" panose="02020603050405020304" pitchFamily="18" charset="0"/>
                  </a:rPr>
                  <a:t>ASCE 7-98</a:t>
                </a:r>
              </a:p>
              <a:p>
                <a:pPr marL="0" indent="0" algn="just">
                  <a:buNone/>
                </a:pPr>
                <a:endParaRPr lang="en-US" sz="2000" dirty="0" smtClean="0">
                  <a:latin typeface="Times New Roman" panose="02020603050405020304" pitchFamily="18" charset="0"/>
                  <a:cs typeface="Times New Roman"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𝑭𝒗</m:t>
                      </m:r>
                      <m:r>
                        <a:rPr lang="es-ES_tradnl" sz="2000" b="1" i="1">
                          <a:latin typeface="Cambria Math" panose="02040503050406030204" pitchFamily="18" charset="0"/>
                        </a:rPr>
                        <m:t>=</m:t>
                      </m:r>
                      <m:r>
                        <a:rPr lang="es-ES_tradnl" sz="2000" b="1" i="1">
                          <a:latin typeface="Cambria Math" panose="02040503050406030204" pitchFamily="18" charset="0"/>
                        </a:rPr>
                        <m:t>𝒒</m:t>
                      </m:r>
                      <m:r>
                        <a:rPr lang="es-ES_tradnl" sz="2000" b="1" i="1">
                          <a:latin typeface="Cambria Math" panose="02040503050406030204" pitchFamily="18" charset="0"/>
                        </a:rPr>
                        <m:t>∙</m:t>
                      </m:r>
                      <m:r>
                        <a:rPr lang="es-ES_tradnl" sz="2000" b="1" i="1">
                          <a:latin typeface="Cambria Math" panose="02040503050406030204" pitchFamily="18" charset="0"/>
                        </a:rPr>
                        <m:t>𝑮</m:t>
                      </m:r>
                      <m:r>
                        <a:rPr lang="es-ES_tradnl" sz="2000" b="1" i="1">
                          <a:latin typeface="Cambria Math" panose="02040503050406030204" pitchFamily="18" charset="0"/>
                        </a:rPr>
                        <m:t>∙</m:t>
                      </m:r>
                      <m:r>
                        <a:rPr lang="es-ES_tradnl" sz="2000" b="1" i="1">
                          <a:latin typeface="Cambria Math" panose="02040503050406030204" pitchFamily="18" charset="0"/>
                        </a:rPr>
                        <m:t>𝑪𝒇</m:t>
                      </m:r>
                      <m:r>
                        <a:rPr lang="es-ES_tradnl" sz="2000" b="1" i="1">
                          <a:latin typeface="Cambria Math" panose="02040503050406030204" pitchFamily="18" charset="0"/>
                        </a:rPr>
                        <m:t>∙</m:t>
                      </m:r>
                      <m:r>
                        <a:rPr lang="es-ES_tradnl" sz="2000" b="1" i="1">
                          <a:latin typeface="Cambria Math" panose="02040503050406030204" pitchFamily="18" charset="0"/>
                        </a:rPr>
                        <m:t>𝑨𝒇</m:t>
                      </m:r>
                    </m:oMath>
                  </m:oMathPara>
                </a14:m>
                <a:endParaRPr lang="en-US" sz="2000" dirty="0">
                  <a:latin typeface="Times New Roman" panose="02020603050405020304" pitchFamily="18" charset="0"/>
                  <a:cs typeface="Times New Roman" panose="02020603050405020304" pitchFamily="18" charset="0"/>
                </a:endParaRPr>
              </a:p>
              <a:p>
                <a:pPr marL="0" indent="0">
                  <a:buNone/>
                </a:pPr>
                <a:r>
                  <a:rPr lang="es-ES_tradnl" sz="2000" dirty="0"/>
                  <a:t>Donde:</a:t>
                </a:r>
                <a:endParaRPr lang="es-ES" sz="2000" dirty="0"/>
              </a:p>
              <a:p>
                <a:pPr lvl="0"/>
                <a14:m>
                  <m:oMath xmlns:m="http://schemas.openxmlformats.org/officeDocument/2006/math">
                    <m:r>
                      <a:rPr lang="es-ES_tradnl" sz="2000" i="1">
                        <a:latin typeface="Cambria Math" panose="02040503050406030204" pitchFamily="18" charset="0"/>
                      </a:rPr>
                      <m:t>𝐹𝑣</m:t>
                    </m:r>
                  </m:oMath>
                </a14:m>
                <a:r>
                  <a:rPr lang="es-ES_tradnl" sz="2000" dirty="0"/>
                  <a:t> = Fuerza ejercida por la presión del viento (lb/pie</a:t>
                </a:r>
                <a:r>
                  <a:rPr lang="es-ES_tradnl" sz="2000" baseline="30000" dirty="0"/>
                  <a:t>3</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𝑞</m:t>
                    </m:r>
                  </m:oMath>
                </a14:m>
                <a:r>
                  <a:rPr lang="es-ES_tradnl" sz="2000" dirty="0"/>
                  <a:t> = Presión del viento (lb/pie</a:t>
                </a:r>
                <a:r>
                  <a:rPr lang="es-ES_tradnl" sz="2000" baseline="30000" dirty="0"/>
                  <a:t>3</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𝐺</m:t>
                    </m:r>
                  </m:oMath>
                </a14:m>
                <a:r>
                  <a:rPr lang="es-ES_tradnl" sz="2000" dirty="0"/>
                  <a:t> = Factor de efecto por ráfaga.</a:t>
                </a:r>
                <a:endParaRPr lang="es-ES" sz="2000" dirty="0"/>
              </a:p>
              <a:p>
                <a:pPr lvl="0"/>
                <a14:m>
                  <m:oMath xmlns:m="http://schemas.openxmlformats.org/officeDocument/2006/math">
                    <m:r>
                      <a:rPr lang="es-ES_tradnl" sz="2000" i="1">
                        <a:latin typeface="Cambria Math" panose="02040503050406030204" pitchFamily="18" charset="0"/>
                      </a:rPr>
                      <m:t>𝐶𝑓</m:t>
                    </m:r>
                  </m:oMath>
                </a14:m>
                <a:r>
                  <a:rPr lang="es-ES_tradnl" sz="2000" dirty="0"/>
                  <a:t> = Coeficiente de Fuerza (de 0.7 a 0.9).</a:t>
                </a:r>
                <a:endParaRPr lang="es-ES" sz="2000" dirty="0"/>
              </a:p>
              <a:p>
                <a:pPr lvl="0"/>
                <a14:m>
                  <m:oMath xmlns:m="http://schemas.openxmlformats.org/officeDocument/2006/math">
                    <m:r>
                      <a:rPr lang="es-ES_tradnl" sz="2000" i="1">
                        <a:latin typeface="Cambria Math" panose="02040503050406030204" pitchFamily="18" charset="0"/>
                      </a:rPr>
                      <m:t>𝐴𝑓</m:t>
                    </m:r>
                  </m:oMath>
                </a14:m>
                <a:r>
                  <a:rPr lang="es-ES_tradnl" sz="2000" dirty="0"/>
                  <a:t> = Área proyectada expuesta al viento (pie</a:t>
                </a:r>
                <a:r>
                  <a:rPr lang="es-ES_tradnl" sz="2000" baseline="30000" dirty="0"/>
                  <a:t>2</a:t>
                </a:r>
                <a:r>
                  <a:rPr lang="es-ES_tradnl" sz="2000" dirty="0"/>
                  <a:t>).</a:t>
                </a:r>
                <a:endParaRPr lang="es-ES" sz="2000" dirty="0"/>
              </a:p>
              <a:p>
                <a:pPr algn="just"/>
                <a:endParaRPr lang="es-ES" sz="2000" dirty="0">
                  <a:latin typeface="Times New Roman" panose="02020603050405020304" pitchFamily="18" charset="0"/>
                  <a:cs typeface="Times New Roman" panose="02020603050405020304" pitchFamily="18" charset="0"/>
                </a:endParaRPr>
              </a:p>
              <a:p>
                <a:pPr algn="just"/>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418920"/>
                <a:ext cx="7514035" cy="5369807"/>
              </a:xfrm>
              <a:prstGeom prst="rect">
                <a:avLst/>
              </a:prstGeom>
              <a:blipFill rotWithShape="0">
                <a:blip r:embed="rId2"/>
                <a:stretch>
                  <a:fillRect l="-1542" t="-2838"/>
                </a:stretch>
              </a:blipFill>
            </p:spPr>
            <p:txBody>
              <a:bodyPr/>
              <a:lstStyle/>
              <a:p>
                <a:r>
                  <a:rPr lang="es-ES">
                    <a:noFill/>
                  </a:rPr>
                  <a:t> </a:t>
                </a:r>
              </a:p>
            </p:txBody>
          </p:sp>
        </mc:Fallback>
      </mc:AlternateContent>
    </p:spTree>
    <p:extLst>
      <p:ext uri="{BB962C8B-B14F-4D97-AF65-F5344CB8AC3E}">
        <p14:creationId xmlns:p14="http://schemas.microsoft.com/office/powerpoint/2010/main" val="2991203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418920"/>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000" dirty="0" smtClean="0"/>
                  <a:t>Según el código de construcción </a:t>
                </a:r>
                <a:r>
                  <a:rPr lang="en-US" sz="2000" dirty="0" smtClean="0">
                    <a:latin typeface="Times New Roman" panose="02020603050405020304" pitchFamily="18" charset="0"/>
                    <a:cs typeface="Times New Roman" panose="02020603050405020304" pitchFamily="18" charset="0"/>
                  </a:rPr>
                  <a:t>ASCE 7-98</a:t>
                </a:r>
              </a:p>
              <a:p>
                <a:pPr marL="0" indent="0" algn="just">
                  <a:buNone/>
                </a:pPr>
                <a:endParaRPr lang="en-US" sz="2000" dirty="0" smtClean="0">
                  <a:latin typeface="Times New Roman" panose="02020603050405020304" pitchFamily="18" charset="0"/>
                  <a:cs typeface="Times New Roman"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𝒒</m:t>
                      </m:r>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𝟎𝟎𝟐𝟓𝟔</m:t>
                      </m:r>
                      <m:r>
                        <a:rPr lang="es-ES_tradnl" sz="2000" b="1" i="1">
                          <a:latin typeface="Cambria Math" panose="02040503050406030204" pitchFamily="18" charset="0"/>
                        </a:rPr>
                        <m:t>∙</m:t>
                      </m:r>
                      <m:r>
                        <a:rPr lang="es-ES_tradnl" sz="2000" b="1" i="1">
                          <a:latin typeface="Cambria Math" panose="02040503050406030204" pitchFamily="18" charset="0"/>
                        </a:rPr>
                        <m:t>𝒌𝒛</m:t>
                      </m:r>
                      <m:r>
                        <a:rPr lang="es-ES_tradnl" sz="2000" b="1" i="1">
                          <a:latin typeface="Cambria Math" panose="02040503050406030204" pitchFamily="18" charset="0"/>
                        </a:rPr>
                        <m:t>∙</m:t>
                      </m:r>
                      <m:r>
                        <a:rPr lang="es-ES_tradnl" sz="2000" b="1" i="1">
                          <a:latin typeface="Cambria Math" panose="02040503050406030204" pitchFamily="18" charset="0"/>
                        </a:rPr>
                        <m:t>𝒌𝒛𝒕</m:t>
                      </m:r>
                      <m:r>
                        <a:rPr lang="es-ES_tradnl" sz="2000" b="1" i="1">
                          <a:latin typeface="Cambria Math" panose="02040503050406030204" pitchFamily="18" charset="0"/>
                        </a:rPr>
                        <m:t>∙</m:t>
                      </m:r>
                      <m:r>
                        <a:rPr lang="es-ES_tradnl" sz="2000" b="1" i="1">
                          <a:latin typeface="Cambria Math" panose="02040503050406030204" pitchFamily="18" charset="0"/>
                        </a:rPr>
                        <m:t>𝑰</m:t>
                      </m:r>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𝑽</m:t>
                              </m:r>
                            </m:e>
                            <m:sub>
                              <m:r>
                                <a:rPr lang="es-ES_tradnl" sz="2000" b="1" i="1">
                                  <a:latin typeface="Cambria Math" panose="02040503050406030204" pitchFamily="18" charset="0"/>
                                </a:rPr>
                                <m:t>𝑽</m:t>
                              </m:r>
                            </m:sub>
                          </m:sSub>
                        </m:e>
                        <m:sup>
                          <m:r>
                            <a:rPr lang="es-ES_tradnl" sz="2000" b="1" i="1">
                              <a:latin typeface="Cambria Math" panose="02040503050406030204" pitchFamily="18" charset="0"/>
                            </a:rPr>
                            <m:t>𝟐</m:t>
                          </m:r>
                        </m:sup>
                      </m:sSup>
                    </m:oMath>
                  </m:oMathPara>
                </a14:m>
                <a:endParaRPr lang="es-ES_tradnl" sz="2000" dirty="0" smtClean="0"/>
              </a:p>
              <a:p>
                <a:pPr marL="0" indent="0" algn="just">
                  <a:buNone/>
                </a:pPr>
                <a:r>
                  <a:rPr lang="es-ES_tradnl" sz="2000" dirty="0" smtClean="0"/>
                  <a:t>Donde</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𝑞</m:t>
                    </m:r>
                  </m:oMath>
                </a14:m>
                <a:r>
                  <a:rPr lang="es-ES_tradnl" sz="2000" dirty="0"/>
                  <a:t> = Presión del viento (lb/pie</a:t>
                </a:r>
                <a:r>
                  <a:rPr lang="es-ES_tradnl" sz="2000" baseline="30000" dirty="0"/>
                  <a:t>3</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𝑘𝑧</m:t>
                    </m:r>
                  </m:oMath>
                </a14:m>
                <a:r>
                  <a:rPr lang="es-ES_tradnl" sz="2000" dirty="0"/>
                  <a:t> = Coeficiente de exposición por presión dinámica.</a:t>
                </a:r>
                <a:endParaRPr lang="es-ES" sz="2000" dirty="0"/>
              </a:p>
              <a:p>
                <a:pPr lvl="0"/>
                <a14:m>
                  <m:oMath xmlns:m="http://schemas.openxmlformats.org/officeDocument/2006/math">
                    <m:r>
                      <a:rPr lang="es-ES_tradnl" sz="2000" i="1">
                        <a:latin typeface="Cambria Math" panose="02040503050406030204" pitchFamily="18" charset="0"/>
                      </a:rPr>
                      <m:t>𝑘𝑧𝑡</m:t>
                    </m:r>
                  </m:oMath>
                </a14:m>
                <a:r>
                  <a:rPr lang="es-ES_tradnl" sz="2000" dirty="0"/>
                  <a:t> = Factor topográfico.</a:t>
                </a:r>
                <a:endParaRPr lang="es-ES" sz="2000" dirty="0"/>
              </a:p>
              <a:p>
                <a:pPr lvl="0"/>
                <a14:m>
                  <m:oMath xmlns:m="http://schemas.openxmlformats.org/officeDocument/2006/math">
                    <m:r>
                      <a:rPr lang="es-ES_tradnl" sz="2000" i="1">
                        <a:latin typeface="Cambria Math" panose="02040503050406030204" pitchFamily="18" charset="0"/>
                      </a:rPr>
                      <m:t>𝐼</m:t>
                    </m:r>
                  </m:oMath>
                </a14:m>
                <a:r>
                  <a:rPr lang="es-ES_tradnl" sz="2000" dirty="0"/>
                  <a:t> = Factor de Importancia.</a:t>
                </a:r>
                <a:endParaRPr lang="es-ES" sz="2000" dirty="0"/>
              </a:p>
              <a:p>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𝑉</m:t>
                        </m:r>
                      </m:sub>
                    </m:sSub>
                  </m:oMath>
                </a14:m>
                <a:r>
                  <a:rPr lang="es-ES_tradnl" sz="2000" dirty="0"/>
                  <a:t> = Velocidad del viento (MPH)</a:t>
                </a:r>
                <a:endParaRPr lang="es-ES" sz="2000" dirty="0">
                  <a:latin typeface="Times New Roman" panose="02020603050405020304" pitchFamily="18" charset="0"/>
                  <a:cs typeface="Times New Roman" panose="02020603050405020304" pitchFamily="18" charset="0"/>
                </a:endParaRPr>
              </a:p>
              <a:p>
                <a:pPr algn="just"/>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418920"/>
                <a:ext cx="7514035" cy="5369807"/>
              </a:xfrm>
              <a:prstGeom prst="rect">
                <a:avLst/>
              </a:prstGeom>
              <a:blipFill rotWithShape="0">
                <a:blip r:embed="rId2"/>
                <a:stretch>
                  <a:fillRect l="-1542" t="-2838"/>
                </a:stretch>
              </a:blipFill>
            </p:spPr>
            <p:txBody>
              <a:bodyPr/>
              <a:lstStyle/>
              <a:p>
                <a:r>
                  <a:rPr lang="es-ES">
                    <a:noFill/>
                  </a:rPr>
                  <a:t> </a:t>
                </a:r>
              </a:p>
            </p:txBody>
          </p:sp>
        </mc:Fallback>
      </mc:AlternateContent>
    </p:spTree>
    <p:extLst>
      <p:ext uri="{BB962C8B-B14F-4D97-AF65-F5344CB8AC3E}">
        <p14:creationId xmlns:p14="http://schemas.microsoft.com/office/powerpoint/2010/main" val="28169929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Marcador de texto 2"/>
              <p:cNvSpPr txBox="1">
                <a:spLocks/>
              </p:cNvSpPr>
              <p:nvPr/>
            </p:nvSpPr>
            <p:spPr>
              <a:xfrm>
                <a:off x="1113234" y="984811"/>
                <a:ext cx="7514035" cy="5785444"/>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lvl="0"/>
                <a14:m>
                  <m:oMath xmlns:m="http://schemas.openxmlformats.org/officeDocument/2006/math">
                    <m:r>
                      <a:rPr lang="es-ES_tradnl" sz="2000" i="1">
                        <a:latin typeface="Cambria Math" panose="02040503050406030204" pitchFamily="18" charset="0"/>
                      </a:rPr>
                      <m:t>𝐺</m:t>
                    </m:r>
                  </m:oMath>
                </a14:m>
                <a:r>
                  <a:rPr lang="es-ES_tradnl" sz="2000" dirty="0">
                    <a:latin typeface="Times New Roman" panose="02020603050405020304" pitchFamily="18" charset="0"/>
                    <a:cs typeface="Times New Roman" panose="02020603050405020304" pitchFamily="18" charset="0"/>
                  </a:rPr>
                  <a:t> = Factor de efecto por ráfaga</a:t>
                </a:r>
                <a:r>
                  <a:rPr lang="es-ES_tradnl" sz="2000" dirty="0" smtClean="0">
                    <a:latin typeface="Times New Roman" panose="02020603050405020304" pitchFamily="18" charset="0"/>
                    <a:cs typeface="Times New Roman" panose="02020603050405020304" pitchFamily="18" charset="0"/>
                  </a:rPr>
                  <a:t>. = 0.85 </a:t>
                </a:r>
              </a:p>
              <a:p>
                <a:pPr marL="0" lvl="0" indent="0" algn="r">
                  <a:buNone/>
                </a:pPr>
                <a:r>
                  <a:rPr lang="es-ES_tradnl" sz="2000" dirty="0" smtClean="0">
                    <a:latin typeface="Times New Roman" panose="02020603050405020304" pitchFamily="18" charset="0"/>
                    <a:cs typeface="Times New Roman" panose="02020603050405020304" pitchFamily="18" charset="0"/>
                  </a:rPr>
                  <a:t>Valor estándar por exposición.</a:t>
                </a:r>
                <a:endParaRPr lang="es-ES" sz="2000" dirty="0">
                  <a:latin typeface="Times New Roman" panose="02020603050405020304" pitchFamily="18" charset="0"/>
                  <a:cs typeface="Times New Roman" panose="02020603050405020304" pitchFamily="18" charset="0"/>
                </a:endParaRPr>
              </a:p>
              <a:p>
                <a:pPr lvl="0"/>
                <a14:m>
                  <m:oMath xmlns:m="http://schemas.openxmlformats.org/officeDocument/2006/math">
                    <m:r>
                      <a:rPr lang="es-ES_tradnl" sz="2000" i="1">
                        <a:latin typeface="Cambria Math" panose="02040503050406030204" pitchFamily="18" charset="0"/>
                      </a:rPr>
                      <m:t>𝐶𝑓</m:t>
                    </m:r>
                  </m:oMath>
                </a14:m>
                <a:r>
                  <a:rPr lang="es-ES_tradnl" sz="2000" dirty="0">
                    <a:latin typeface="Times New Roman" panose="02020603050405020304" pitchFamily="18" charset="0"/>
                    <a:cs typeface="Times New Roman" panose="02020603050405020304" pitchFamily="18" charset="0"/>
                  </a:rPr>
                  <a:t> = Coeficiente de Fuerza </a:t>
                </a:r>
                <a:r>
                  <a:rPr lang="en-US" sz="2000" dirty="0" smtClean="0">
                    <a:latin typeface="Times New Roman" panose="02020603050405020304" pitchFamily="18" charset="0"/>
                    <a:cs typeface="Times New Roman" panose="02020603050405020304" pitchFamily="18" charset="0"/>
                  </a:rPr>
                  <a:t>= 0.8 </a:t>
                </a:r>
              </a:p>
              <a:p>
                <a:pPr marL="0" lvl="0" indent="0" algn="r">
                  <a:buNone/>
                </a:pPr>
                <a:r>
                  <a:rPr lang="es-ES" sz="2000" dirty="0" smtClean="0">
                    <a:latin typeface="Times New Roman" panose="02020603050405020304" pitchFamily="18" charset="0"/>
                    <a:cs typeface="Times New Roman" panose="02020603050405020304" pitchFamily="18" charset="0"/>
                  </a:rPr>
                  <a:t>					Geometría Cilíndrica</a:t>
                </a:r>
                <a:endParaRPr lang="es-ES" sz="2000" dirty="0">
                  <a:latin typeface="Times New Roman" panose="02020603050405020304" pitchFamily="18" charset="0"/>
                  <a:cs typeface="Times New Roman" panose="02020603050405020304" pitchFamily="18" charset="0"/>
                </a:endParaRPr>
              </a:p>
              <a:p>
                <a:pPr lvl="0"/>
                <a14:m>
                  <m:oMath xmlns:m="http://schemas.openxmlformats.org/officeDocument/2006/math">
                    <m:r>
                      <a:rPr lang="es-ES_tradnl" sz="2000" i="1">
                        <a:latin typeface="Cambria Math" panose="02040503050406030204" pitchFamily="18" charset="0"/>
                      </a:rPr>
                      <m:t>𝑘𝑧</m:t>
                    </m:r>
                  </m:oMath>
                </a14:m>
                <a:r>
                  <a:rPr lang="es-ES_tradnl" sz="2000" dirty="0">
                    <a:latin typeface="Times New Roman" panose="02020603050405020304" pitchFamily="18" charset="0"/>
                    <a:cs typeface="Times New Roman" panose="02020603050405020304" pitchFamily="18" charset="0"/>
                  </a:rPr>
                  <a:t> = Coeficiente de exposición por presión dinámica</a:t>
                </a:r>
                <a:r>
                  <a:rPr lang="es-ES_tradnl" sz="2000" dirty="0" smtClean="0">
                    <a:latin typeface="Times New Roman" panose="02020603050405020304" pitchFamily="18" charset="0"/>
                    <a:cs typeface="Times New Roman" panose="02020603050405020304" pitchFamily="18" charset="0"/>
                  </a:rPr>
                  <a:t>. = 1.03</a:t>
                </a:r>
              </a:p>
              <a:p>
                <a:pPr marL="0" lvl="0" indent="0" algn="r">
                  <a:buNone/>
                </a:pPr>
                <a:r>
                  <a:rPr lang="es-ES_tradnl" sz="2000" dirty="0">
                    <a:latin typeface="Times New Roman" panose="02020603050405020304" pitchFamily="18" charset="0"/>
                    <a:cs typeface="Times New Roman" panose="02020603050405020304" pitchFamily="18" charset="0"/>
                  </a:rPr>
                  <a:t>	</a:t>
                </a:r>
                <a:r>
                  <a:rPr lang="es-ES_tradnl" sz="2000" dirty="0" smtClean="0">
                    <a:latin typeface="Times New Roman" panose="02020603050405020304" pitchFamily="18" charset="0"/>
                    <a:cs typeface="Times New Roman" panose="02020603050405020304" pitchFamily="18" charset="0"/>
                  </a:rPr>
                  <a:t>			</a:t>
                </a:r>
                <a:r>
                  <a:rPr lang="es-ES_tradnl" sz="2000" dirty="0" smtClean="0">
                    <a:latin typeface="Times New Roman" panose="02020603050405020304" pitchFamily="18" charset="0"/>
                    <a:cs typeface="Times New Roman" panose="02020603050405020304" pitchFamily="18" charset="0"/>
                  </a:rPr>
                  <a:t>Exposición </a:t>
                </a:r>
                <a:r>
                  <a:rPr lang="es-ES_tradnl" sz="2000" dirty="0" smtClean="0">
                    <a:latin typeface="Times New Roman" panose="02020603050405020304" pitchFamily="18" charset="0"/>
                    <a:cs typeface="Times New Roman" panose="02020603050405020304" pitchFamily="18" charset="0"/>
                  </a:rPr>
                  <a:t>de sitios abiertos</a:t>
                </a:r>
                <a:endParaRPr lang="es-ES" sz="2000" dirty="0">
                  <a:latin typeface="Times New Roman" panose="02020603050405020304" pitchFamily="18" charset="0"/>
                  <a:cs typeface="Times New Roman" panose="02020603050405020304" pitchFamily="18" charset="0"/>
                </a:endParaRPr>
              </a:p>
              <a:p>
                <a:pPr lvl="0"/>
                <a14:m>
                  <m:oMath xmlns:m="http://schemas.openxmlformats.org/officeDocument/2006/math">
                    <m:r>
                      <a:rPr lang="es-ES_tradnl" sz="2000" i="1">
                        <a:latin typeface="Cambria Math" panose="02040503050406030204" pitchFamily="18" charset="0"/>
                      </a:rPr>
                      <m:t>𝑘𝑧𝑡</m:t>
                    </m:r>
                  </m:oMath>
                </a14:m>
                <a:r>
                  <a:rPr lang="es-ES_tradnl" sz="2000" dirty="0">
                    <a:latin typeface="Times New Roman" panose="02020603050405020304" pitchFamily="18" charset="0"/>
                    <a:cs typeface="Times New Roman" panose="02020603050405020304" pitchFamily="18" charset="0"/>
                  </a:rPr>
                  <a:t> = Factor topográfico</a:t>
                </a:r>
                <a:r>
                  <a:rPr lang="es-ES_tradnl" sz="2000" dirty="0" smtClean="0">
                    <a:latin typeface="Times New Roman" panose="02020603050405020304" pitchFamily="18" charset="0"/>
                    <a:cs typeface="Times New Roman" panose="02020603050405020304" pitchFamily="18" charset="0"/>
                  </a:rPr>
                  <a:t>. = 2</a:t>
                </a:r>
              </a:p>
              <a:p>
                <a:pPr marL="0" lvl="0" indent="0" algn="r">
                  <a:buNone/>
                </a:pPr>
                <a:r>
                  <a:rPr lang="es-ES_tradnl" sz="2000" dirty="0">
                    <a:latin typeface="Times New Roman" panose="02020603050405020304" pitchFamily="18" charset="0"/>
                    <a:cs typeface="Times New Roman" panose="02020603050405020304" pitchFamily="18" charset="0"/>
                  </a:rPr>
                  <a:t>	</a:t>
                </a:r>
                <a:r>
                  <a:rPr lang="es-ES_tradnl" sz="2000" dirty="0" smtClean="0">
                    <a:latin typeface="Times New Roman" panose="02020603050405020304" pitchFamily="18" charset="0"/>
                    <a:cs typeface="Times New Roman" panose="02020603050405020304" pitchFamily="18" charset="0"/>
                  </a:rPr>
                  <a:t>				Máximo factor conservador.</a:t>
                </a:r>
                <a:endParaRPr lang="es-ES" sz="2000" dirty="0">
                  <a:latin typeface="Times New Roman" panose="02020603050405020304" pitchFamily="18" charset="0"/>
                  <a:cs typeface="Times New Roman" panose="02020603050405020304" pitchFamily="18" charset="0"/>
                </a:endParaRPr>
              </a:p>
              <a:p>
                <a:pPr lvl="0"/>
                <a14:m>
                  <m:oMath xmlns:m="http://schemas.openxmlformats.org/officeDocument/2006/math">
                    <m:r>
                      <a:rPr lang="es-ES_tradnl" sz="2000" i="1">
                        <a:latin typeface="Cambria Math" panose="02040503050406030204" pitchFamily="18" charset="0"/>
                      </a:rPr>
                      <m:t>𝐼</m:t>
                    </m:r>
                  </m:oMath>
                </a14:m>
                <a:r>
                  <a:rPr lang="es-ES_tradnl" sz="2000" dirty="0">
                    <a:latin typeface="Times New Roman" panose="02020603050405020304" pitchFamily="18" charset="0"/>
                    <a:cs typeface="Times New Roman" panose="02020603050405020304" pitchFamily="18" charset="0"/>
                  </a:rPr>
                  <a:t> = Factor de Importancia</a:t>
                </a:r>
                <a:r>
                  <a:rPr lang="es-ES_tradnl" sz="2000" dirty="0" smtClean="0">
                    <a:latin typeface="Times New Roman" panose="02020603050405020304" pitchFamily="18" charset="0"/>
                    <a:cs typeface="Times New Roman" panose="02020603050405020304" pitchFamily="18" charset="0"/>
                  </a:rPr>
                  <a:t>. = 1.15</a:t>
                </a:r>
              </a:p>
              <a:p>
                <a:pPr marL="0" lvl="0" indent="0" algn="r">
                  <a:buNone/>
                </a:pPr>
                <a:r>
                  <a:rPr lang="es-ES_tradnl" sz="2000" dirty="0">
                    <a:latin typeface="Times New Roman" panose="02020603050405020304" pitchFamily="18" charset="0"/>
                    <a:cs typeface="Times New Roman" panose="02020603050405020304" pitchFamily="18" charset="0"/>
                  </a:rPr>
                  <a:t>	</a:t>
                </a:r>
                <a:r>
                  <a:rPr lang="es-ES_tradnl" sz="2000" dirty="0" smtClean="0">
                    <a:latin typeface="Times New Roman" panose="02020603050405020304" pitchFamily="18" charset="0"/>
                    <a:cs typeface="Times New Roman" panose="02020603050405020304" pitchFamily="18" charset="0"/>
                  </a:rPr>
                  <a:t>				Tabla 3-9. Tipo de uso de la estructura</a:t>
                </a:r>
                <a:endParaRPr lang="es-ES" sz="1400"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𝑉</m:t>
                        </m:r>
                      </m:sub>
                    </m:sSub>
                  </m:oMath>
                </a14:m>
                <a:r>
                  <a:rPr lang="es-ES_tradnl" sz="2000" dirty="0">
                    <a:latin typeface="Times New Roman" panose="02020603050405020304" pitchFamily="18" charset="0"/>
                    <a:cs typeface="Times New Roman" panose="02020603050405020304" pitchFamily="18" charset="0"/>
                  </a:rPr>
                  <a:t> = Velocidad del viento (MPH</a:t>
                </a:r>
                <a:r>
                  <a:rPr lang="es-ES_tradnl" sz="2000" dirty="0" smtClean="0">
                    <a:latin typeface="Times New Roman" panose="02020603050405020304" pitchFamily="18" charset="0"/>
                    <a:cs typeface="Times New Roman" panose="02020603050405020304" pitchFamily="18" charset="0"/>
                  </a:rPr>
                  <a:t>) = 110 MPH</a:t>
                </a:r>
              </a:p>
              <a:p>
                <a:pPr marL="0" indent="0" algn="r">
                  <a:buNone/>
                </a:pPr>
                <a:r>
                  <a:rPr lang="es-ES_tradnl" sz="2000" dirty="0">
                    <a:latin typeface="Times New Roman" panose="02020603050405020304" pitchFamily="18" charset="0"/>
                    <a:cs typeface="Times New Roman" panose="02020603050405020304" pitchFamily="18" charset="0"/>
                  </a:rPr>
                  <a:t>	</a:t>
                </a:r>
                <a:r>
                  <a:rPr lang="es-ES_tradnl" sz="2000" dirty="0" smtClean="0">
                    <a:latin typeface="Times New Roman" panose="02020603050405020304" pitchFamily="18" charset="0"/>
                    <a:cs typeface="Times New Roman" panose="02020603050405020304" pitchFamily="18" charset="0"/>
                  </a:rPr>
                  <a:t>				Recomienda ASCE 7-98. Conservador</a:t>
                </a:r>
                <a:endParaRPr lang="es-ES" sz="2000" dirty="0">
                  <a:latin typeface="Times New Roman" panose="02020603050405020304" pitchFamily="18" charset="0"/>
                  <a:cs typeface="Times New Roman" panose="02020603050405020304" pitchFamily="18" charset="0"/>
                </a:endParaRPr>
              </a:p>
              <a:p>
                <a:pPr algn="just"/>
                <a:endParaRPr lang="es-ES" sz="2000" dirty="0">
                  <a:latin typeface="Times New Roman" panose="02020603050405020304" pitchFamily="18" charset="0"/>
                  <a:cs typeface="Times New Roman" panose="02020603050405020304" pitchFamily="18" charset="0"/>
                </a:endParaRPr>
              </a:p>
              <a:p>
                <a:pPr algn="just"/>
                <a:endParaRPr lang="es-ES" sz="2000" dirty="0"/>
              </a:p>
            </p:txBody>
          </p:sp>
        </mc:Choice>
        <mc:Fallback>
          <p:sp>
            <p:nvSpPr>
              <p:cNvPr id="5" name="Marcador de texto 2"/>
              <p:cNvSpPr txBox="1">
                <a:spLocks noRot="1" noChangeAspect="1" noMove="1" noResize="1" noEditPoints="1" noAdjustHandles="1" noChangeArrowheads="1" noChangeShapeType="1" noTextEdit="1"/>
              </p:cNvSpPr>
              <p:nvPr/>
            </p:nvSpPr>
            <p:spPr>
              <a:xfrm>
                <a:off x="1113234" y="984811"/>
                <a:ext cx="7514035" cy="5785444"/>
              </a:xfrm>
              <a:prstGeom prst="rect">
                <a:avLst/>
              </a:prstGeom>
              <a:blipFill rotWithShape="0">
                <a:blip r:embed="rId2"/>
                <a:stretch>
                  <a:fillRect l="-1542" t="-2529" r="-893"/>
                </a:stretch>
              </a:blipFill>
            </p:spPr>
            <p:txBody>
              <a:bodyPr/>
              <a:lstStyle/>
              <a:p>
                <a:r>
                  <a:rPr lang="es-ES">
                    <a:noFill/>
                  </a:rPr>
                  <a:t> </a:t>
                </a:r>
              </a:p>
            </p:txBody>
          </p:sp>
        </mc:Fallback>
      </mc:AlternateContent>
    </p:spTree>
    <p:extLst>
      <p:ext uri="{BB962C8B-B14F-4D97-AF65-F5344CB8AC3E}">
        <p14:creationId xmlns:p14="http://schemas.microsoft.com/office/powerpoint/2010/main" val="15171000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418920"/>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i="1" dirty="0" smtClean="0"/>
                  <a:t>Presión de la velocidad de viento</a:t>
                </a:r>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𝒒</m:t>
                      </m:r>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𝟎𝟎𝟐𝟓𝟔</m:t>
                      </m:r>
                      <m:r>
                        <a:rPr lang="es-ES_tradnl" sz="2000" b="1" i="1">
                          <a:latin typeface="Cambria Math" panose="02040503050406030204" pitchFamily="18" charset="0"/>
                        </a:rPr>
                        <m:t>∙</m:t>
                      </m:r>
                      <m:r>
                        <a:rPr lang="es-ES_tradnl" sz="2000" b="1" i="1">
                          <a:latin typeface="Cambria Math" panose="02040503050406030204" pitchFamily="18" charset="0"/>
                        </a:rPr>
                        <m:t>𝒌𝒛</m:t>
                      </m:r>
                      <m:r>
                        <a:rPr lang="es-ES_tradnl" sz="2000" b="1" i="1">
                          <a:latin typeface="Cambria Math" panose="02040503050406030204" pitchFamily="18" charset="0"/>
                        </a:rPr>
                        <m:t>∙</m:t>
                      </m:r>
                      <m:r>
                        <a:rPr lang="es-ES_tradnl" sz="2000" b="1" i="1">
                          <a:latin typeface="Cambria Math" panose="02040503050406030204" pitchFamily="18" charset="0"/>
                        </a:rPr>
                        <m:t>𝒌𝒛𝒕</m:t>
                      </m:r>
                      <m:r>
                        <a:rPr lang="es-ES_tradnl" sz="2000" b="1" i="1">
                          <a:latin typeface="Cambria Math" panose="02040503050406030204" pitchFamily="18" charset="0"/>
                        </a:rPr>
                        <m:t>∙</m:t>
                      </m:r>
                      <m:r>
                        <a:rPr lang="es-ES_tradnl" sz="2000" b="1" i="1">
                          <a:latin typeface="Cambria Math" panose="02040503050406030204" pitchFamily="18" charset="0"/>
                        </a:rPr>
                        <m:t>𝑰</m:t>
                      </m:r>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𝑽</m:t>
                              </m:r>
                            </m:e>
                            <m:sub>
                              <m:r>
                                <a:rPr lang="es-ES_tradnl" sz="2000" b="1" i="1">
                                  <a:latin typeface="Cambria Math" panose="02040503050406030204" pitchFamily="18" charset="0"/>
                                </a:rPr>
                                <m:t>𝑽</m:t>
                              </m:r>
                            </m:sub>
                          </m:sSub>
                        </m:e>
                        <m:sup>
                          <m:r>
                            <a:rPr lang="es-ES_tradnl" sz="2000" b="1" i="1">
                              <a:latin typeface="Cambria Math" panose="02040503050406030204" pitchFamily="18" charset="0"/>
                            </a:rPr>
                            <m:t>𝟐</m:t>
                          </m:r>
                        </m:sup>
                      </m:sSup>
                    </m:oMath>
                  </m:oMathPara>
                </a14:m>
                <a:endParaRPr lang="es-ES_tradnl" sz="2000" dirty="0" smtClean="0"/>
              </a:p>
              <a:p>
                <a14:m>
                  <m:oMath xmlns:m="http://schemas.openxmlformats.org/officeDocument/2006/math">
                    <m:r>
                      <a:rPr lang="es-ES_tradnl" sz="2000" i="1">
                        <a:latin typeface="Cambria Math" panose="02040503050406030204" pitchFamily="18" charset="0"/>
                      </a:rPr>
                      <m:t>𝑘𝑧</m:t>
                    </m:r>
                    <m:r>
                      <a:rPr lang="es-ES_tradnl" sz="2000" i="1">
                        <a:latin typeface="Cambria Math" panose="02040503050406030204" pitchFamily="18" charset="0"/>
                      </a:rPr>
                      <m:t>=1.03</m:t>
                    </m:r>
                  </m:oMath>
                </a14:m>
                <a:endParaRPr lang="es-ES" sz="2000" dirty="0"/>
              </a:p>
              <a:p>
                <a14:m>
                  <m:oMath xmlns:m="http://schemas.openxmlformats.org/officeDocument/2006/math">
                    <m:r>
                      <a:rPr lang="es-ES_tradnl" sz="2000" i="1">
                        <a:latin typeface="Cambria Math" panose="02040503050406030204" pitchFamily="18" charset="0"/>
                      </a:rPr>
                      <m:t>𝑘𝑧𝑡</m:t>
                    </m:r>
                    <m:r>
                      <a:rPr lang="es-ES_tradnl" sz="2000" i="1">
                        <a:latin typeface="Cambria Math" panose="02040503050406030204" pitchFamily="18" charset="0"/>
                      </a:rPr>
                      <m:t>=2.00</m:t>
                    </m:r>
                  </m:oMath>
                </a14:m>
                <a:endParaRPr lang="es-ES" sz="2000" dirty="0"/>
              </a:p>
              <a:p>
                <a14:m>
                  <m:oMath xmlns:m="http://schemas.openxmlformats.org/officeDocument/2006/math">
                    <m:r>
                      <a:rPr lang="es-ES_tradnl" sz="2000" i="1">
                        <a:latin typeface="Cambria Math" panose="02040503050406030204" pitchFamily="18" charset="0"/>
                      </a:rPr>
                      <m:t>𝐼</m:t>
                    </m:r>
                    <m:r>
                      <a:rPr lang="es-ES_tradnl" sz="2000" i="1">
                        <a:latin typeface="Cambria Math" panose="02040503050406030204" pitchFamily="18" charset="0"/>
                      </a:rPr>
                      <m:t>=1.15</m:t>
                    </m:r>
                  </m:oMath>
                </a14:m>
                <a:endParaRPr lang="es-ES" sz="2000" dirty="0"/>
              </a:p>
              <a:p>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𝑉</m:t>
                        </m:r>
                      </m:sub>
                    </m:sSub>
                    <m:r>
                      <a:rPr lang="es-ES_tradnl" sz="2000" i="1">
                        <a:latin typeface="Cambria Math" panose="02040503050406030204" pitchFamily="18" charset="0"/>
                      </a:rPr>
                      <m:t>=110 </m:t>
                    </m:r>
                    <m:r>
                      <m:rPr>
                        <m:sty m:val="p"/>
                      </m:rPr>
                      <a:rPr lang="es-ES_tradnl" sz="2000">
                        <a:latin typeface="Cambria Math" panose="02040503050406030204" pitchFamily="18" charset="0"/>
                      </a:rPr>
                      <m:t>MPH</m:t>
                    </m:r>
                  </m:oMath>
                </a14:m>
                <a:endParaRPr lang="en-US" sz="2000" dirty="0" smtClean="0"/>
              </a:p>
              <a:p>
                <a:pPr marL="0" indent="0">
                  <a:buNone/>
                </a:pPr>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𝒒</m:t>
                      </m:r>
                      <m:r>
                        <a:rPr lang="es-ES_tradnl" sz="2000" b="1" i="1">
                          <a:latin typeface="Cambria Math" panose="02040503050406030204" pitchFamily="18" charset="0"/>
                        </a:rPr>
                        <m:t>=</m:t>
                      </m:r>
                      <m:r>
                        <a:rPr lang="es-ES_tradnl" sz="2000" i="1">
                          <a:latin typeface="Cambria Math" panose="02040503050406030204" pitchFamily="18" charset="0"/>
                        </a:rPr>
                        <m:t>0.00256∙1.03∙</m:t>
                      </m:r>
                      <m:r>
                        <a:rPr lang="en-US" sz="2000" b="0" i="1" smtClean="0">
                          <a:latin typeface="Cambria Math" panose="02040503050406030204" pitchFamily="18" charset="0"/>
                        </a:rPr>
                        <m:t>2</m:t>
                      </m:r>
                      <m:r>
                        <a:rPr lang="es-ES_tradnl" sz="2000" i="1">
                          <a:latin typeface="Cambria Math" panose="02040503050406030204" pitchFamily="18" charset="0"/>
                        </a:rPr>
                        <m:t>.00∙1.15∙</m:t>
                      </m:r>
                      <m:sSup>
                        <m:sSupPr>
                          <m:ctrlPr>
                            <a:rPr lang="es-ES" sz="2000" i="1">
                              <a:latin typeface="Cambria Math" panose="02040503050406030204" pitchFamily="18" charset="0"/>
                            </a:rPr>
                          </m:ctrlPr>
                        </m:sSupPr>
                        <m:e>
                          <m:r>
                            <a:rPr lang="es-ES_tradnl" sz="2000" i="1">
                              <a:latin typeface="Cambria Math" panose="02040503050406030204" pitchFamily="18" charset="0"/>
                            </a:rPr>
                            <m:t>110</m:t>
                          </m:r>
                        </m:e>
                        <m:sup>
                          <m:r>
                            <a:rPr lang="es-ES_tradnl" sz="2000" i="1">
                              <a:latin typeface="Cambria Math" panose="02040503050406030204" pitchFamily="18" charset="0"/>
                            </a:rPr>
                            <m:t>2</m:t>
                          </m:r>
                        </m:sup>
                      </m:sSup>
                      <m:r>
                        <a:rPr lang="es-ES_tradnl" sz="2000" i="1">
                          <a:latin typeface="Cambria Math" panose="02040503050406030204" pitchFamily="18" charset="0"/>
                        </a:rPr>
                        <m:t>=</m:t>
                      </m:r>
                      <m:r>
                        <a:rPr lang="en-US" sz="2000" b="1" i="1" smtClean="0">
                          <a:latin typeface="Cambria Math" panose="02040503050406030204" pitchFamily="18" charset="0"/>
                        </a:rPr>
                        <m:t>𝟕𝟑</m:t>
                      </m:r>
                      <m:r>
                        <a:rPr lang="en-US" sz="2000" b="1" i="1" smtClean="0">
                          <a:latin typeface="Cambria Math" panose="02040503050406030204" pitchFamily="18" charset="0"/>
                        </a:rPr>
                        <m:t>.</m:t>
                      </m:r>
                      <m:r>
                        <a:rPr lang="en-US" sz="2000" b="1" i="1" smtClean="0">
                          <a:latin typeface="Cambria Math" panose="02040503050406030204" pitchFamily="18" charset="0"/>
                        </a:rPr>
                        <m:t>𝟑𝟖</m:t>
                      </m:r>
                      <m:d>
                        <m:dPr>
                          <m:ctrlPr>
                            <a:rPr lang="es-ES" sz="2000" b="1" i="1">
                              <a:latin typeface="Cambria Math" panose="02040503050406030204" pitchFamily="18" charset="0"/>
                            </a:rPr>
                          </m:ctrlPr>
                        </m:dPr>
                        <m:e>
                          <m:f>
                            <m:fPr>
                              <m:ctrlPr>
                                <a:rPr lang="es-ES" sz="2000" b="1" i="1">
                                  <a:latin typeface="Cambria Math" panose="02040503050406030204" pitchFamily="18" charset="0"/>
                                </a:rPr>
                              </m:ctrlPr>
                            </m:fPr>
                            <m:num>
                              <m:r>
                                <a:rPr lang="es-ES_tradnl" sz="2000" b="1" i="1">
                                  <a:latin typeface="Cambria Math" panose="02040503050406030204" pitchFamily="18" charset="0"/>
                                </a:rPr>
                                <m:t>𝐥𝐛𝐟</m:t>
                              </m:r>
                            </m:num>
                            <m:den>
                              <m:sSup>
                                <m:sSupPr>
                                  <m:ctrlPr>
                                    <a:rPr lang="es-ES" sz="2000" b="1" i="1">
                                      <a:latin typeface="Cambria Math" panose="02040503050406030204" pitchFamily="18" charset="0"/>
                                    </a:rPr>
                                  </m:ctrlPr>
                                </m:sSupPr>
                                <m:e>
                                  <m:r>
                                    <a:rPr lang="es-ES_tradnl" sz="2000" b="1" i="1">
                                      <a:latin typeface="Cambria Math" panose="02040503050406030204" pitchFamily="18" charset="0"/>
                                    </a:rPr>
                                    <m:t>𝐩𝐢𝐞</m:t>
                                  </m:r>
                                </m:e>
                                <m:sup>
                                  <m:r>
                                    <a:rPr lang="es-ES_tradnl" sz="2000" b="1" i="1">
                                      <a:latin typeface="Cambria Math" panose="02040503050406030204" pitchFamily="18" charset="0"/>
                                    </a:rPr>
                                    <m:t>𝟐</m:t>
                                  </m:r>
                                </m:sup>
                              </m:sSup>
                            </m:den>
                          </m:f>
                        </m:e>
                      </m:d>
                    </m:oMath>
                  </m:oMathPara>
                </a14:m>
                <a:endParaRPr lang="es-ES" sz="2000" dirty="0"/>
              </a:p>
              <a:p>
                <a:pPr algn="just"/>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418920"/>
                <a:ext cx="7514035" cy="5369807"/>
              </a:xfrm>
              <a:prstGeom prst="rect">
                <a:avLst/>
              </a:prstGeom>
              <a:blipFill rotWithShape="0">
                <a:blip r:embed="rId2"/>
                <a:stretch>
                  <a:fillRect l="-1542" t="-681"/>
                </a:stretch>
              </a:blipFill>
            </p:spPr>
            <p:txBody>
              <a:bodyPr/>
              <a:lstStyle/>
              <a:p>
                <a:r>
                  <a:rPr lang="es-ES">
                    <a:noFill/>
                  </a:rPr>
                  <a:t> </a:t>
                </a:r>
              </a:p>
            </p:txBody>
          </p:sp>
        </mc:Fallback>
      </mc:AlternateContent>
    </p:spTree>
    <p:extLst>
      <p:ext uri="{BB962C8B-B14F-4D97-AF65-F5344CB8AC3E}">
        <p14:creationId xmlns:p14="http://schemas.microsoft.com/office/powerpoint/2010/main" val="20538869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86473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000" b="1" dirty="0" smtClean="0"/>
                  <a:t>Cargas por viento Frontal</a:t>
                </a:r>
                <a:endParaRPr lang="en-US" sz="2000" b="1" dirty="0"/>
              </a:p>
              <a:p>
                <a:pPr marL="0" indent="0" algn="just">
                  <a:buNone/>
                </a:pPr>
                <a:r>
                  <a:rPr lang="es-ES" sz="2000" dirty="0" smtClean="0"/>
                  <a:t>Área proyectada expuesta al viento</a:t>
                </a:r>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𝑨𝒇</m:t>
                      </m:r>
                      <m:r>
                        <a:rPr lang="es-ES_tradnl" sz="2000" b="1" i="1">
                          <a:latin typeface="Cambria Math" panose="02040503050406030204" pitchFamily="18" charset="0"/>
                        </a:rPr>
                        <m:t>=</m:t>
                      </m:r>
                      <m:r>
                        <a:rPr lang="es-ES_tradnl" sz="2000" b="1" i="1">
                          <a:latin typeface="Cambria Math" panose="02040503050406030204" pitchFamily="18" charset="0"/>
                        </a:rPr>
                        <m:t>𝝅</m:t>
                      </m:r>
                      <m:r>
                        <a:rPr lang="es-ES_tradnl" sz="2000" b="1" i="1">
                          <a:latin typeface="Cambria Math" panose="02040503050406030204" pitchFamily="18" charset="0"/>
                        </a:rPr>
                        <m:t>∙</m:t>
                      </m:r>
                      <m:f>
                        <m:fPr>
                          <m:ctrlPr>
                            <a:rPr lang="es-ES" sz="2000" b="1" i="1">
                              <a:latin typeface="Cambria Math" panose="02040503050406030204" pitchFamily="18" charset="0"/>
                            </a:rPr>
                          </m:ctrlPr>
                        </m:fPr>
                        <m:num>
                          <m:r>
                            <a:rPr lang="es-ES_tradnl" sz="2000" b="1" i="1">
                              <a:latin typeface="Cambria Math" panose="02040503050406030204" pitchFamily="18" charset="0"/>
                            </a:rPr>
                            <m:t>𝑨</m:t>
                          </m:r>
                        </m:num>
                        <m:den>
                          <m:r>
                            <a:rPr lang="es-ES_tradnl" sz="2000" b="1" i="1">
                              <a:latin typeface="Cambria Math" panose="02040503050406030204" pitchFamily="18" charset="0"/>
                            </a:rPr>
                            <m:t>𝟐</m:t>
                          </m:r>
                        </m:den>
                      </m:f>
                      <m:r>
                        <a:rPr lang="es-ES_tradnl" sz="2000" b="1" i="1">
                          <a:latin typeface="Cambria Math" panose="02040503050406030204" pitchFamily="18" charset="0"/>
                        </a:rPr>
                        <m:t>∙</m:t>
                      </m:r>
                      <m:f>
                        <m:fPr>
                          <m:ctrlPr>
                            <a:rPr lang="es-ES" sz="2000" b="1" i="1">
                              <a:latin typeface="Cambria Math" panose="02040503050406030204" pitchFamily="18" charset="0"/>
                            </a:rPr>
                          </m:ctrlPr>
                        </m:fPr>
                        <m:num>
                          <m:r>
                            <a:rPr lang="es-ES_tradnl" sz="2000" b="1" i="1">
                              <a:latin typeface="Cambria Math" panose="02040503050406030204" pitchFamily="18" charset="0"/>
                            </a:rPr>
                            <m:t>𝑩</m:t>
                          </m:r>
                        </m:num>
                        <m:den>
                          <m:r>
                            <a:rPr lang="es-ES_tradnl" sz="2000" b="1" i="1">
                              <a:latin typeface="Cambria Math" panose="02040503050406030204" pitchFamily="18" charset="0"/>
                            </a:rPr>
                            <m:t>𝟐</m:t>
                          </m:r>
                        </m:den>
                      </m:f>
                    </m:oMath>
                  </m:oMathPara>
                </a14:m>
                <a:endParaRPr lang="es-ES" sz="2000" dirty="0"/>
              </a:p>
              <a:p>
                <a:pPr marL="0" indent="0" algn="just">
                  <a:buNone/>
                </a:pPr>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𝑨𝒇</m:t>
                      </m:r>
                      <m:r>
                        <a:rPr lang="es-ES_tradnl" sz="2000" b="1" i="1">
                          <a:latin typeface="Cambria Math" panose="02040503050406030204" pitchFamily="18" charset="0"/>
                        </a:rPr>
                        <m:t>=</m:t>
                      </m:r>
                      <m:r>
                        <a:rPr lang="es-ES_tradnl" sz="2000" i="1">
                          <a:latin typeface="Cambria Math" panose="02040503050406030204" pitchFamily="18" charset="0"/>
                        </a:rPr>
                        <m:t>𝜋</m:t>
                      </m:r>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2.52</m:t>
                          </m:r>
                        </m:num>
                        <m:den>
                          <m:r>
                            <a:rPr lang="es-ES_tradnl" sz="2000" i="1">
                              <a:latin typeface="Cambria Math" panose="02040503050406030204" pitchFamily="18" charset="0"/>
                            </a:rPr>
                            <m:t>2</m:t>
                          </m:r>
                        </m:den>
                      </m:f>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1.984</m:t>
                          </m:r>
                        </m:num>
                        <m:den>
                          <m:r>
                            <a:rPr lang="es-ES_tradnl" sz="2000" i="1">
                              <a:latin typeface="Cambria Math" panose="02040503050406030204" pitchFamily="18" charset="0"/>
                            </a:rPr>
                            <m:t>2</m:t>
                          </m:r>
                        </m:den>
                      </m:f>
                      <m:r>
                        <a:rPr lang="es-ES_tradnl" sz="2000" i="1">
                          <a:latin typeface="Cambria Math" panose="02040503050406030204" pitchFamily="18" charset="0"/>
                        </a:rPr>
                        <m:t>=3.926 </m:t>
                      </m:r>
                      <m:sSup>
                        <m:sSupPr>
                          <m:ctrlPr>
                            <a:rPr lang="es-ES" sz="2000" i="1">
                              <a:latin typeface="Cambria Math" panose="02040503050406030204" pitchFamily="18" charset="0"/>
                            </a:rPr>
                          </m:ctrlPr>
                        </m:sSupPr>
                        <m:e>
                          <m:r>
                            <m:rPr>
                              <m:sty m:val="p"/>
                            </m:rPr>
                            <a:rPr lang="es-ES_tradnl" sz="2000">
                              <a:latin typeface="Cambria Math" panose="02040503050406030204" pitchFamily="18" charset="0"/>
                            </a:rPr>
                            <m:t>m</m:t>
                          </m:r>
                        </m:e>
                        <m:sup>
                          <m:r>
                            <a:rPr lang="es-ES_tradnl" sz="2000" i="1">
                              <a:latin typeface="Cambria Math" panose="02040503050406030204" pitchFamily="18" charset="0"/>
                            </a:rPr>
                            <m:t>2</m:t>
                          </m:r>
                        </m:sup>
                      </m:sSup>
                      <m:r>
                        <a:rPr lang="es-ES_tradnl" sz="2000" i="1">
                          <a:latin typeface="Cambria Math" panose="02040503050406030204" pitchFamily="18" charset="0"/>
                        </a:rPr>
                        <m:t>=</m:t>
                      </m:r>
                      <m:r>
                        <a:rPr lang="es-ES_tradnl" sz="2000" b="1" i="1">
                          <a:latin typeface="Cambria Math" panose="02040503050406030204" pitchFamily="18" charset="0"/>
                        </a:rPr>
                        <m:t>𝟒𝟐</m:t>
                      </m:r>
                      <m:r>
                        <a:rPr lang="es-ES_tradnl" sz="2000" b="1" i="1">
                          <a:latin typeface="Cambria Math" panose="02040503050406030204" pitchFamily="18" charset="0"/>
                        </a:rPr>
                        <m:t>.</m:t>
                      </m:r>
                      <m:r>
                        <a:rPr lang="es-ES_tradnl" sz="2000" b="1" i="1">
                          <a:latin typeface="Cambria Math" panose="02040503050406030204" pitchFamily="18" charset="0"/>
                        </a:rPr>
                        <m:t>𝟐𝟕</m:t>
                      </m:r>
                      <m:r>
                        <a:rPr lang="es-ES_tradnl" sz="2000" b="1" i="1">
                          <a:latin typeface="Cambria Math" panose="02040503050406030204" pitchFamily="18" charset="0"/>
                        </a:rPr>
                        <m:t> </m:t>
                      </m:r>
                      <m:sSup>
                        <m:sSupPr>
                          <m:ctrlPr>
                            <a:rPr lang="es-ES" sz="2000" b="1" i="1">
                              <a:latin typeface="Cambria Math" panose="02040503050406030204" pitchFamily="18" charset="0"/>
                            </a:rPr>
                          </m:ctrlPr>
                        </m:sSupPr>
                        <m:e>
                          <m:r>
                            <a:rPr lang="es-ES_tradnl" sz="2000" b="1" i="1">
                              <a:latin typeface="Cambria Math" panose="02040503050406030204" pitchFamily="18" charset="0"/>
                            </a:rPr>
                            <m:t>𝐩𝐢𝐞</m:t>
                          </m:r>
                        </m:e>
                        <m:sup>
                          <m:r>
                            <a:rPr lang="es-ES_tradnl" sz="2000" b="1" i="1">
                              <a:latin typeface="Cambria Math" panose="02040503050406030204" pitchFamily="18" charset="0"/>
                            </a:rPr>
                            <m:t>𝟐</m:t>
                          </m:r>
                        </m:sup>
                      </m:sSup>
                    </m:oMath>
                  </m:oMathPara>
                </a14:m>
                <a:endParaRPr lang="en-US" sz="2000" b="1" dirty="0" smtClean="0"/>
              </a:p>
              <a:p>
                <a:pPr marL="0" indent="0" algn="just">
                  <a:buNone/>
                </a:pPr>
                <a:endParaRPr lang="en-US" sz="2000" dirty="0" smtClean="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864738"/>
                <a:ext cx="7514035" cy="5369807"/>
              </a:xfrm>
              <a:prstGeom prst="rect">
                <a:avLst/>
              </a:prstGeom>
              <a:blipFill rotWithShape="0">
                <a:blip r:embed="rId2"/>
                <a:stretch>
                  <a:fillRect l="-1542" t="-2838"/>
                </a:stretch>
              </a:blipFill>
            </p:spPr>
            <p:txBody>
              <a:bodyPr/>
              <a:lstStyle/>
              <a:p>
                <a:r>
                  <a:rPr lang="es-ES">
                    <a:noFill/>
                  </a:rPr>
                  <a:t> </a:t>
                </a:r>
              </a:p>
            </p:txBody>
          </p:sp>
        </mc:Fallback>
      </mc:AlternateContent>
      <p:pic>
        <p:nvPicPr>
          <p:cNvPr id="6" name="Picture 41"/>
          <p:cNvPicPr/>
          <p:nvPr/>
        </p:nvPicPr>
        <p:blipFill>
          <a:blip r:embed="rId3"/>
          <a:stretch>
            <a:fillRect/>
          </a:stretch>
        </p:blipFill>
        <p:spPr>
          <a:xfrm>
            <a:off x="3599110" y="3520286"/>
            <a:ext cx="2543072" cy="3115266"/>
          </a:xfrm>
          <a:prstGeom prst="rect">
            <a:avLst/>
          </a:prstGeom>
          <a:ln>
            <a:solidFill>
              <a:schemeClr val="tx1"/>
            </a:solidFill>
          </a:ln>
        </p:spPr>
      </p:pic>
    </p:spTree>
    <p:extLst>
      <p:ext uri="{BB962C8B-B14F-4D97-AF65-F5344CB8AC3E}">
        <p14:creationId xmlns:p14="http://schemas.microsoft.com/office/powerpoint/2010/main" val="8120936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492811"/>
                <a:ext cx="7514035" cy="444617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000" b="1" dirty="0" smtClean="0"/>
                  <a:t>Cargas por viento Frontal</a:t>
                </a:r>
                <a:endParaRPr lang="en-US" sz="2000" b="1" dirty="0"/>
              </a:p>
              <a:p>
                <a:pPr marL="0" indent="0" algn="just">
                  <a:buNone/>
                </a:pPr>
                <a:r>
                  <a:rPr lang="es-ES" sz="2000" dirty="0" smtClean="0"/>
                  <a:t>Fuerza aplicada por el viento</a:t>
                </a:r>
              </a:p>
              <a:p>
                <a:pPr marL="0" indent="0" algn="just">
                  <a:buNone/>
                </a:pPr>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m:t>
                      </m:r>
                      <m:r>
                        <a:rPr lang="es-ES_tradnl" sz="2000" b="1" i="1">
                          <a:latin typeface="Cambria Math" panose="02040503050406030204" pitchFamily="18" charset="0"/>
                        </a:rPr>
                        <m:t>=</m:t>
                      </m:r>
                      <m:r>
                        <a:rPr lang="es-ES_tradnl" sz="2000" b="1" i="1">
                          <a:latin typeface="Cambria Math" panose="02040503050406030204" pitchFamily="18" charset="0"/>
                        </a:rPr>
                        <m:t>𝒒</m:t>
                      </m:r>
                      <m:r>
                        <a:rPr lang="es-ES_tradnl" sz="2000" b="1" i="1">
                          <a:latin typeface="Cambria Math" panose="02040503050406030204" pitchFamily="18" charset="0"/>
                        </a:rPr>
                        <m:t>∙</m:t>
                      </m:r>
                      <m:r>
                        <a:rPr lang="es-ES_tradnl" sz="2000" b="1" i="1">
                          <a:latin typeface="Cambria Math" panose="02040503050406030204" pitchFamily="18" charset="0"/>
                        </a:rPr>
                        <m:t>𝑮</m:t>
                      </m:r>
                      <m:r>
                        <a:rPr lang="es-ES_tradnl" sz="2000" b="1" i="1">
                          <a:latin typeface="Cambria Math" panose="02040503050406030204" pitchFamily="18" charset="0"/>
                        </a:rPr>
                        <m:t>∙</m:t>
                      </m:r>
                      <m:r>
                        <a:rPr lang="es-ES_tradnl" sz="2000" b="1" i="1">
                          <a:latin typeface="Cambria Math" panose="02040503050406030204" pitchFamily="18" charset="0"/>
                        </a:rPr>
                        <m:t>𝑪𝒇</m:t>
                      </m:r>
                      <m:r>
                        <a:rPr lang="es-ES_tradnl" sz="2000" b="1" i="1">
                          <a:latin typeface="Cambria Math" panose="02040503050406030204" pitchFamily="18" charset="0"/>
                        </a:rPr>
                        <m:t>∙</m:t>
                      </m:r>
                      <m:r>
                        <a:rPr lang="es-ES_tradnl" sz="2000" b="1" i="1">
                          <a:latin typeface="Cambria Math" panose="02040503050406030204" pitchFamily="18" charset="0"/>
                        </a:rPr>
                        <m:t>𝑨𝒇</m:t>
                      </m:r>
                    </m:oMath>
                  </m:oMathPara>
                </a14:m>
                <a:endParaRPr lang="es-ES" sz="2000" dirty="0"/>
              </a:p>
              <a:p>
                <a:pPr marL="0" indent="0" algn="just">
                  <a:buNone/>
                </a:pPr>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𝑭𝒗</m:t>
                      </m:r>
                      <m:r>
                        <a:rPr lang="es-ES_tradnl" sz="2000" b="1" i="1">
                          <a:latin typeface="Cambria Math" panose="02040503050406030204" pitchFamily="18" charset="0"/>
                        </a:rPr>
                        <m:t>𝟏</m:t>
                      </m:r>
                      <m:r>
                        <a:rPr lang="es-ES_tradnl" sz="2000" i="1">
                          <a:latin typeface="Cambria Math" panose="02040503050406030204" pitchFamily="18" charset="0"/>
                        </a:rPr>
                        <m:t>=</m:t>
                      </m:r>
                      <m:r>
                        <a:rPr lang="en-US" sz="2000" b="0" i="1" smtClean="0">
                          <a:latin typeface="Cambria Math" panose="02040503050406030204" pitchFamily="18" charset="0"/>
                        </a:rPr>
                        <m:t>73.38</m:t>
                      </m:r>
                      <m:r>
                        <a:rPr lang="es-ES_tradnl" sz="2000" i="1">
                          <a:latin typeface="Cambria Math" panose="02040503050406030204" pitchFamily="18" charset="0"/>
                        </a:rPr>
                        <m:t>∙0.85∙0.80∙42.27=</m:t>
                      </m:r>
                      <m:r>
                        <a:rPr lang="en-US" sz="2000" b="0" i="1" smtClean="0">
                          <a:latin typeface="Cambria Math" panose="02040503050406030204" pitchFamily="18" charset="0"/>
                        </a:rPr>
                        <m:t>2109.2</m:t>
                      </m:r>
                      <m:r>
                        <a:rPr lang="en-US" sz="2000" b="1" i="1" smtClean="0">
                          <a:latin typeface="Cambria Math" panose="02040503050406030204" pitchFamily="18" charset="0"/>
                        </a:rPr>
                        <m:t> </m:t>
                      </m:r>
                      <m:r>
                        <m:rPr>
                          <m:sty m:val="p"/>
                        </m:rPr>
                        <a:rPr lang="es-ES_tradnl" sz="2000">
                          <a:latin typeface="Cambria Math" panose="02040503050406030204" pitchFamily="18" charset="0"/>
                        </a:rPr>
                        <m:t>lbf</m:t>
                      </m:r>
                    </m:oMath>
                  </m:oMathPara>
                </a14:m>
                <a:endParaRPr lang="en-US" sz="2000" dirty="0" smtClean="0"/>
              </a:p>
              <a:p>
                <a:pPr marL="0" indent="0" algn="just">
                  <a:buNone/>
                </a:pPr>
                <a:endParaRPr lang="en-US" sz="2000" b="1" dirty="0" smtClean="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𝑭𝒗</m:t>
                      </m:r>
                      <m:r>
                        <a:rPr lang="es-ES_tradnl" sz="2000" b="1" i="1">
                          <a:latin typeface="Cambria Math" panose="02040503050406030204" pitchFamily="18" charset="0"/>
                        </a:rPr>
                        <m:t>𝟏</m:t>
                      </m:r>
                      <m:r>
                        <a:rPr lang="es-ES_tradnl" sz="2000" i="1">
                          <a:latin typeface="Cambria Math" panose="02040503050406030204" pitchFamily="18" charset="0"/>
                        </a:rPr>
                        <m:t>=</m:t>
                      </m:r>
                      <m:r>
                        <a:rPr lang="en-US" sz="2000" b="1" i="1" smtClean="0">
                          <a:latin typeface="Cambria Math" panose="02040503050406030204" pitchFamily="18" charset="0"/>
                        </a:rPr>
                        <m:t>𝟗𝟑𝟖𝟐</m:t>
                      </m:r>
                      <m:r>
                        <a:rPr lang="en-US" sz="2000" b="1" i="1" smtClean="0">
                          <a:latin typeface="Cambria Math" panose="02040503050406030204" pitchFamily="18" charset="0"/>
                        </a:rPr>
                        <m:t>.</m:t>
                      </m:r>
                      <m:r>
                        <a:rPr lang="en-US" sz="2000" b="1" i="1" smtClean="0">
                          <a:latin typeface="Cambria Math" panose="02040503050406030204" pitchFamily="18" charset="0"/>
                        </a:rPr>
                        <m:t>𝟏𝟗</m:t>
                      </m:r>
                      <m:r>
                        <a:rPr lang="es-ES_tradnl" sz="2000" b="1">
                          <a:latin typeface="Cambria Math" panose="02040503050406030204" pitchFamily="18" charset="0"/>
                        </a:rPr>
                        <m:t> </m:t>
                      </m:r>
                      <m:r>
                        <a:rPr lang="es-ES_tradnl" sz="2000" b="1" i="1">
                          <a:latin typeface="Cambria Math" panose="02040503050406030204" pitchFamily="18" charset="0"/>
                        </a:rPr>
                        <m:t>𝐍</m:t>
                      </m:r>
                    </m:oMath>
                  </m:oMathPara>
                </a14:m>
                <a:endParaRPr lang="es-ES" sz="2000" dirty="0"/>
              </a:p>
              <a:p>
                <a:pPr marL="0" indent="0" algn="just">
                  <a:buNone/>
                </a:pPr>
                <a:endParaRPr lang="en-US" sz="2000" dirty="0" smtClean="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492811"/>
                <a:ext cx="7514035" cy="4446171"/>
              </a:xfrm>
              <a:prstGeom prst="rect">
                <a:avLst/>
              </a:prstGeom>
              <a:blipFill rotWithShape="0">
                <a:blip r:embed="rId2"/>
                <a:stretch>
                  <a:fillRect l="-1542" t="-3429"/>
                </a:stretch>
              </a:blipFill>
            </p:spPr>
            <p:txBody>
              <a:bodyPr/>
              <a:lstStyle/>
              <a:p>
                <a:r>
                  <a:rPr lang="es-ES">
                    <a:noFill/>
                  </a:rPr>
                  <a:t> </a:t>
                </a:r>
              </a:p>
            </p:txBody>
          </p:sp>
        </mc:Fallback>
      </mc:AlternateContent>
    </p:spTree>
    <p:extLst>
      <p:ext uri="{BB962C8B-B14F-4D97-AF65-F5344CB8AC3E}">
        <p14:creationId xmlns:p14="http://schemas.microsoft.com/office/powerpoint/2010/main" val="2531340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DEFINICIÓN DEL PROBLEMA</a:t>
            </a:r>
            <a:endParaRPr lang="es-EC" dirty="0"/>
          </a:p>
        </p:txBody>
      </p:sp>
      <p:sp>
        <p:nvSpPr>
          <p:cNvPr id="3" name="Content Placeholder 2"/>
          <p:cNvSpPr>
            <a:spLocks noGrp="1"/>
          </p:cNvSpPr>
          <p:nvPr>
            <p:ph idx="1"/>
          </p:nvPr>
        </p:nvSpPr>
        <p:spPr>
          <a:xfrm>
            <a:off x="1113233" y="2314576"/>
            <a:ext cx="7514035" cy="4501383"/>
          </a:xfrm>
        </p:spPr>
        <p:txBody>
          <a:bodyPr>
            <a:normAutofit fontScale="92500"/>
          </a:bodyPr>
          <a:lstStyle/>
          <a:p>
            <a:pPr algn="just"/>
            <a:r>
              <a:rPr lang="es-ES_tradnl" dirty="0"/>
              <a:t>Actualmente los sistemas de almacenamiento de asfalto generan problemas, por el enfriamiento del mismo dentro de las tuberías donde el asfalto inevitablemente se enfría al estar fuera del sistema de </a:t>
            </a:r>
            <a:r>
              <a:rPr lang="es-ES_tradnl" dirty="0" smtClean="0"/>
              <a:t>calentamiento, generando zonas en las que la viscosidad </a:t>
            </a:r>
            <a:r>
              <a:rPr lang="es-ES_tradnl" dirty="0" smtClean="0"/>
              <a:t>aumenta</a:t>
            </a:r>
            <a:r>
              <a:rPr lang="es-ES_tradnl" dirty="0" smtClean="0"/>
              <a:t>, </a:t>
            </a:r>
            <a:r>
              <a:rPr lang="es-ES_tradnl" dirty="0"/>
              <a:t>lo que genera un atascamiento inicial del tanque almacenador que tiene que ser solucionado por una fuente externa de calor que permita que el asfalto atascado se caliente y </a:t>
            </a:r>
            <a:r>
              <a:rPr lang="es-ES_tradnl" dirty="0" smtClean="0"/>
              <a:t>pueda ser descargado.</a:t>
            </a:r>
          </a:p>
          <a:p>
            <a:pPr algn="just"/>
            <a:r>
              <a:rPr lang="es-ES_tradnl" dirty="0"/>
              <a:t>En la actualidad Industria Acero de los Andes no fabrica este tipo de auto tanques para el almacenamiento y transporte de líquidos inflamables como el asfalto.</a:t>
            </a:r>
            <a:endParaRPr lang="es-ES" dirty="0"/>
          </a:p>
          <a:p>
            <a:pPr algn="just"/>
            <a:endParaRPr lang="es-EC" dirty="0"/>
          </a:p>
          <a:p>
            <a:endParaRPr lang="es-EC" dirty="0"/>
          </a:p>
        </p:txBody>
      </p:sp>
    </p:spTree>
    <p:extLst>
      <p:ext uri="{BB962C8B-B14F-4D97-AF65-F5344CB8AC3E}">
        <p14:creationId xmlns:p14="http://schemas.microsoft.com/office/powerpoint/2010/main" val="1760283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86473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000" b="1" dirty="0" smtClean="0"/>
                  <a:t>Cargas por viento</a:t>
                </a:r>
                <a:r>
                  <a:rPr lang="en-US" sz="2000" b="1" dirty="0" smtClean="0"/>
                  <a:t> Lateral</a:t>
                </a:r>
                <a:endParaRPr lang="en-US" sz="2000" b="1" dirty="0"/>
              </a:p>
              <a:p>
                <a:pPr marL="0" indent="0" algn="just">
                  <a:buNone/>
                </a:pPr>
                <a:r>
                  <a:rPr lang="es-ES" sz="2000" dirty="0" smtClean="0"/>
                  <a:t>Área proyectada expuesta al viento</a:t>
                </a:r>
              </a:p>
              <a:p>
                <a:pPr marL="0" indent="0" algn="just">
                  <a:buNone/>
                </a:pPr>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𝑨𝒇</m:t>
                      </m:r>
                      <m:r>
                        <a:rPr lang="es-ES_tradnl" sz="2000" b="1" i="1">
                          <a:latin typeface="Cambria Math" panose="02040503050406030204" pitchFamily="18" charset="0"/>
                        </a:rPr>
                        <m:t>=</m:t>
                      </m:r>
                      <m:r>
                        <a:rPr lang="es-ES_tradnl" sz="2000" b="1" i="1">
                          <a:latin typeface="Cambria Math" panose="02040503050406030204" pitchFamily="18" charset="0"/>
                        </a:rPr>
                        <m:t>𝑳</m:t>
                      </m:r>
                      <m:r>
                        <a:rPr lang="es-ES_tradnl" sz="2000" b="1" i="1">
                          <a:latin typeface="Cambria Math" panose="02040503050406030204" pitchFamily="18" charset="0"/>
                        </a:rPr>
                        <m:t>∙</m:t>
                      </m:r>
                      <m:r>
                        <a:rPr lang="es-ES_tradnl" sz="2000" b="1" i="1">
                          <a:latin typeface="Cambria Math" panose="02040503050406030204" pitchFamily="18" charset="0"/>
                        </a:rPr>
                        <m:t>𝑯</m:t>
                      </m:r>
                    </m:oMath>
                  </m:oMathPara>
                </a14:m>
                <a:endParaRPr lang="es-ES" sz="2000" dirty="0"/>
              </a:p>
              <a:p>
                <a:pPr marL="0" indent="0" algn="just">
                  <a:buNone/>
                </a:pPr>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𝑨𝒇</m:t>
                      </m:r>
                      <m:r>
                        <a:rPr lang="es-ES_tradnl" sz="2000" b="1" i="1">
                          <a:latin typeface="Cambria Math" panose="02040503050406030204" pitchFamily="18" charset="0"/>
                        </a:rPr>
                        <m:t>=</m:t>
                      </m:r>
                      <m:r>
                        <a:rPr lang="es-ES_tradnl" sz="2000" i="1">
                          <a:latin typeface="Cambria Math" panose="02040503050406030204" pitchFamily="18" charset="0"/>
                        </a:rPr>
                        <m:t>10.90∙3.60=39.24 </m:t>
                      </m:r>
                      <m:sSup>
                        <m:sSupPr>
                          <m:ctrlPr>
                            <a:rPr lang="es-ES" sz="2000" i="1">
                              <a:latin typeface="Cambria Math" panose="02040503050406030204" pitchFamily="18" charset="0"/>
                            </a:rPr>
                          </m:ctrlPr>
                        </m:sSupPr>
                        <m:e>
                          <m:r>
                            <m:rPr>
                              <m:sty m:val="p"/>
                            </m:rPr>
                            <a:rPr lang="es-ES_tradnl" sz="2000">
                              <a:latin typeface="Cambria Math" panose="02040503050406030204" pitchFamily="18" charset="0"/>
                            </a:rPr>
                            <m:t>m</m:t>
                          </m:r>
                        </m:e>
                        <m:sup>
                          <m:r>
                            <a:rPr lang="es-ES_tradnl" sz="2000" i="1">
                              <a:latin typeface="Cambria Math" panose="02040503050406030204" pitchFamily="18" charset="0"/>
                            </a:rPr>
                            <m:t>2</m:t>
                          </m:r>
                        </m:sup>
                      </m:sSup>
                      <m:r>
                        <a:rPr lang="es-ES_tradnl" sz="2000" i="1">
                          <a:latin typeface="Cambria Math" panose="02040503050406030204" pitchFamily="18" charset="0"/>
                        </a:rPr>
                        <m:t>=</m:t>
                      </m:r>
                      <m:r>
                        <a:rPr lang="es-ES_tradnl" sz="2000" b="1" i="1">
                          <a:latin typeface="Cambria Math" panose="02040503050406030204" pitchFamily="18" charset="0"/>
                        </a:rPr>
                        <m:t>𝟒𝟐𝟐</m:t>
                      </m:r>
                      <m:r>
                        <a:rPr lang="es-ES_tradnl" sz="2000" b="1" i="1">
                          <a:latin typeface="Cambria Math" panose="02040503050406030204" pitchFamily="18" charset="0"/>
                        </a:rPr>
                        <m:t>.</m:t>
                      </m:r>
                      <m:r>
                        <a:rPr lang="es-ES_tradnl" sz="2000" b="1" i="1">
                          <a:latin typeface="Cambria Math" panose="02040503050406030204" pitchFamily="18" charset="0"/>
                        </a:rPr>
                        <m:t>𝟑𝟖</m:t>
                      </m:r>
                      <m:r>
                        <a:rPr lang="es-ES_tradnl" sz="2000" b="1" i="1">
                          <a:latin typeface="Cambria Math" panose="02040503050406030204" pitchFamily="18" charset="0"/>
                        </a:rPr>
                        <m:t> </m:t>
                      </m:r>
                      <m:sSup>
                        <m:sSupPr>
                          <m:ctrlPr>
                            <a:rPr lang="es-ES" sz="2000" b="1" i="1">
                              <a:latin typeface="Cambria Math" panose="02040503050406030204" pitchFamily="18" charset="0"/>
                            </a:rPr>
                          </m:ctrlPr>
                        </m:sSupPr>
                        <m:e>
                          <m:r>
                            <a:rPr lang="es-ES_tradnl" sz="2000" b="1" i="1">
                              <a:latin typeface="Cambria Math" panose="02040503050406030204" pitchFamily="18" charset="0"/>
                            </a:rPr>
                            <m:t>𝐩𝐢𝐞</m:t>
                          </m:r>
                        </m:e>
                        <m:sup>
                          <m:r>
                            <a:rPr lang="es-ES_tradnl" sz="2000" b="1" i="1">
                              <a:latin typeface="Cambria Math" panose="02040503050406030204" pitchFamily="18" charset="0"/>
                            </a:rPr>
                            <m:t>𝟐</m:t>
                          </m:r>
                        </m:sup>
                      </m:sSup>
                    </m:oMath>
                  </m:oMathPara>
                </a14:m>
                <a:endParaRPr lang="en-US" sz="2000" b="1" dirty="0" smtClean="0"/>
              </a:p>
              <a:p>
                <a:pPr marL="0" indent="0" algn="just">
                  <a:buNone/>
                </a:pPr>
                <a:endParaRPr lang="en-US" sz="2000" dirty="0" smtClean="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864738"/>
                <a:ext cx="7514035" cy="5369807"/>
              </a:xfrm>
              <a:prstGeom prst="rect">
                <a:avLst/>
              </a:prstGeom>
              <a:blipFill rotWithShape="0">
                <a:blip r:embed="rId2"/>
                <a:stretch>
                  <a:fillRect l="-1542" t="-2838"/>
                </a:stretch>
              </a:blipFill>
            </p:spPr>
            <p:txBody>
              <a:bodyPr/>
              <a:lstStyle/>
              <a:p>
                <a:r>
                  <a:rPr lang="es-ES">
                    <a:noFill/>
                  </a:rPr>
                  <a:t> </a:t>
                </a:r>
              </a:p>
            </p:txBody>
          </p:sp>
        </mc:Fallback>
      </mc:AlternateContent>
      <p:pic>
        <p:nvPicPr>
          <p:cNvPr id="7" name="Picture 38"/>
          <p:cNvPicPr/>
          <p:nvPr/>
        </p:nvPicPr>
        <p:blipFill>
          <a:blip r:embed="rId3"/>
          <a:stretch>
            <a:fillRect/>
          </a:stretch>
        </p:blipFill>
        <p:spPr>
          <a:xfrm>
            <a:off x="1750921" y="3863677"/>
            <a:ext cx="6238660" cy="2520295"/>
          </a:xfrm>
          <a:prstGeom prst="rect">
            <a:avLst/>
          </a:prstGeom>
          <a:ln>
            <a:solidFill>
              <a:schemeClr val="tx1"/>
            </a:solidFill>
          </a:ln>
        </p:spPr>
      </p:pic>
    </p:spTree>
    <p:extLst>
      <p:ext uri="{BB962C8B-B14F-4D97-AF65-F5344CB8AC3E}">
        <p14:creationId xmlns:p14="http://schemas.microsoft.com/office/powerpoint/2010/main" val="17097463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CARGAS POR VIENTO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492811"/>
                <a:ext cx="7514035" cy="444617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 sz="2000" b="1" dirty="0" smtClean="0"/>
                  <a:t>Cargas por viento Lateral</a:t>
                </a:r>
                <a:endParaRPr lang="en-US" sz="2000" b="1" dirty="0"/>
              </a:p>
              <a:p>
                <a:pPr marL="0" indent="0" algn="just">
                  <a:buNone/>
                </a:pPr>
                <a:r>
                  <a:rPr lang="es-ES" sz="2000" dirty="0" smtClean="0"/>
                  <a:t>Fuerza aplicada por el viento</a:t>
                </a:r>
              </a:p>
              <a:p>
                <a:pPr marL="0" indent="0" algn="just">
                  <a:buNone/>
                </a:pPr>
                <a:endParaRPr lang="es-ES" sz="2000" dirty="0" smtClean="0"/>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m:t>
                      </m:r>
                      <m:r>
                        <a:rPr lang="es-ES_tradnl" sz="2000" b="1" i="1">
                          <a:latin typeface="Cambria Math" panose="02040503050406030204" pitchFamily="18" charset="0"/>
                        </a:rPr>
                        <m:t>=</m:t>
                      </m:r>
                      <m:r>
                        <a:rPr lang="es-ES_tradnl" sz="2000" b="1" i="1">
                          <a:latin typeface="Cambria Math" panose="02040503050406030204" pitchFamily="18" charset="0"/>
                        </a:rPr>
                        <m:t>𝒒</m:t>
                      </m:r>
                      <m:r>
                        <a:rPr lang="es-ES_tradnl" sz="2000" b="1" i="1">
                          <a:latin typeface="Cambria Math" panose="02040503050406030204" pitchFamily="18" charset="0"/>
                        </a:rPr>
                        <m:t>∙</m:t>
                      </m:r>
                      <m:r>
                        <a:rPr lang="es-ES_tradnl" sz="2000" b="1" i="1">
                          <a:latin typeface="Cambria Math" panose="02040503050406030204" pitchFamily="18" charset="0"/>
                        </a:rPr>
                        <m:t>𝑮</m:t>
                      </m:r>
                      <m:r>
                        <a:rPr lang="es-ES_tradnl" sz="2000" b="1" i="1">
                          <a:latin typeface="Cambria Math" panose="02040503050406030204" pitchFamily="18" charset="0"/>
                        </a:rPr>
                        <m:t>∙</m:t>
                      </m:r>
                      <m:r>
                        <a:rPr lang="es-ES_tradnl" sz="2000" b="1" i="1">
                          <a:latin typeface="Cambria Math" panose="02040503050406030204" pitchFamily="18" charset="0"/>
                        </a:rPr>
                        <m:t>𝑪𝒇</m:t>
                      </m:r>
                      <m:r>
                        <a:rPr lang="es-ES_tradnl" sz="2000" b="1" i="1">
                          <a:latin typeface="Cambria Math" panose="02040503050406030204" pitchFamily="18" charset="0"/>
                        </a:rPr>
                        <m:t>∙</m:t>
                      </m:r>
                      <m:r>
                        <a:rPr lang="es-ES_tradnl" sz="2000" b="1" i="1">
                          <a:latin typeface="Cambria Math" panose="02040503050406030204" pitchFamily="18" charset="0"/>
                        </a:rPr>
                        <m:t>𝑨𝒇</m:t>
                      </m:r>
                    </m:oMath>
                  </m:oMathPara>
                </a14:m>
                <a:endParaRPr lang="es-ES" sz="2000" dirty="0"/>
              </a:p>
              <a:p>
                <a:pPr marL="0" indent="0" algn="just">
                  <a:buNone/>
                </a:pPr>
                <a:endParaRPr lang="es-ES" sz="2000"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𝑭𝒗</m:t>
                      </m:r>
                      <m:r>
                        <a:rPr lang="es-ES_tradnl" sz="2000" b="1" i="1">
                          <a:latin typeface="Cambria Math" panose="02040503050406030204" pitchFamily="18" charset="0"/>
                        </a:rPr>
                        <m:t>𝟐</m:t>
                      </m:r>
                      <m:r>
                        <a:rPr lang="es-ES_tradnl" sz="2000" i="1">
                          <a:latin typeface="Cambria Math" panose="02040503050406030204" pitchFamily="18" charset="0"/>
                        </a:rPr>
                        <m:t>=</m:t>
                      </m:r>
                      <m:r>
                        <a:rPr lang="en-US" sz="2000" b="0" i="1" smtClean="0">
                          <a:latin typeface="Cambria Math" panose="02040503050406030204" pitchFamily="18" charset="0"/>
                        </a:rPr>
                        <m:t>73.38</m:t>
                      </m:r>
                      <m:r>
                        <a:rPr lang="es-ES_tradnl" sz="2000" i="1">
                          <a:latin typeface="Cambria Math" panose="02040503050406030204" pitchFamily="18" charset="0"/>
                        </a:rPr>
                        <m:t>∙0.85∙0.80∙422.38=</m:t>
                      </m:r>
                      <m:r>
                        <a:rPr lang="en-US" sz="2000" b="0" i="1" smtClean="0">
                          <a:latin typeface="Cambria Math" panose="02040503050406030204" pitchFamily="18" charset="0"/>
                        </a:rPr>
                        <m:t>21076.66</m:t>
                      </m:r>
                      <m:r>
                        <a:rPr lang="es-ES_tradnl" sz="2000" b="1" i="1">
                          <a:latin typeface="Cambria Math" panose="02040503050406030204" pitchFamily="18" charset="0"/>
                        </a:rPr>
                        <m:t> </m:t>
                      </m:r>
                      <m:r>
                        <m:rPr>
                          <m:sty m:val="p"/>
                        </m:rPr>
                        <a:rPr lang="es-ES_tradnl" sz="2000">
                          <a:latin typeface="Cambria Math" panose="02040503050406030204" pitchFamily="18" charset="0"/>
                        </a:rPr>
                        <m:t>lbf</m:t>
                      </m:r>
                    </m:oMath>
                  </m:oMathPara>
                </a14:m>
                <a:endParaRPr lang="en-US" sz="2000" dirty="0" smtClean="0"/>
              </a:p>
              <a:p>
                <a:pPr marL="0" indent="0">
                  <a:buNone/>
                </a:pPr>
                <a:endParaRPr lang="en-US" sz="2000" b="1"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𝑭𝒗</m:t>
                      </m:r>
                      <m:r>
                        <a:rPr lang="es-ES_tradnl" sz="2000" b="1" i="1">
                          <a:latin typeface="Cambria Math" panose="02040503050406030204" pitchFamily="18" charset="0"/>
                        </a:rPr>
                        <m:t>𝟐</m:t>
                      </m:r>
                      <m:r>
                        <a:rPr lang="es-ES_tradnl" sz="2000" i="1">
                          <a:latin typeface="Cambria Math" panose="02040503050406030204" pitchFamily="18" charset="0"/>
                        </a:rPr>
                        <m:t>=</m:t>
                      </m:r>
                      <m:r>
                        <a:rPr lang="en-US" sz="2000" b="1" i="1" smtClean="0">
                          <a:latin typeface="Cambria Math" panose="02040503050406030204" pitchFamily="18" charset="0"/>
                        </a:rPr>
                        <m:t>𝟗𝟑𝟕𝟓𝟑</m:t>
                      </m:r>
                      <m:r>
                        <a:rPr lang="en-US" sz="2000" b="1" i="1" smtClean="0">
                          <a:latin typeface="Cambria Math" panose="02040503050406030204" pitchFamily="18" charset="0"/>
                        </a:rPr>
                        <m:t>.</m:t>
                      </m:r>
                      <m:r>
                        <a:rPr lang="en-US" sz="2000" b="1" i="1" smtClean="0">
                          <a:latin typeface="Cambria Math" panose="02040503050406030204" pitchFamily="18" charset="0"/>
                        </a:rPr>
                        <m:t>𝟔𝟓</m:t>
                      </m:r>
                      <m:r>
                        <a:rPr lang="en-US" sz="2000" b="1" i="1" smtClean="0">
                          <a:latin typeface="Cambria Math" panose="02040503050406030204" pitchFamily="18" charset="0"/>
                        </a:rPr>
                        <m:t> </m:t>
                      </m:r>
                      <m:r>
                        <a:rPr lang="es-ES_tradnl" sz="2000" b="1" i="1">
                          <a:latin typeface="Cambria Math" panose="02040503050406030204" pitchFamily="18" charset="0"/>
                        </a:rPr>
                        <m:t>𝐍</m:t>
                      </m:r>
                    </m:oMath>
                  </m:oMathPara>
                </a14:m>
                <a:endParaRPr lang="es-ES" sz="2000" dirty="0"/>
              </a:p>
              <a:p>
                <a:pPr marL="0" indent="0" algn="just">
                  <a:buNone/>
                </a:pPr>
                <a:endParaRPr lang="en-US" sz="2000" dirty="0" smtClean="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492811"/>
                <a:ext cx="7514035" cy="4446171"/>
              </a:xfrm>
              <a:prstGeom prst="rect">
                <a:avLst/>
              </a:prstGeom>
              <a:blipFill rotWithShape="0">
                <a:blip r:embed="rId2"/>
                <a:stretch>
                  <a:fillRect l="-1542" t="-3429"/>
                </a:stretch>
              </a:blipFill>
            </p:spPr>
            <p:txBody>
              <a:bodyPr/>
              <a:lstStyle/>
              <a:p>
                <a:r>
                  <a:rPr lang="es-ES">
                    <a:noFill/>
                  </a:rPr>
                  <a:t> </a:t>
                </a:r>
              </a:p>
            </p:txBody>
          </p:sp>
        </mc:Fallback>
      </mc:AlternateContent>
    </p:spTree>
    <p:extLst>
      <p:ext uri="{BB962C8B-B14F-4D97-AF65-F5344CB8AC3E}">
        <p14:creationId xmlns:p14="http://schemas.microsoft.com/office/powerpoint/2010/main" val="22020810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PRESIÓN HIDROSTÁTICA</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984811"/>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E</a:t>
                </a:r>
                <a:r>
                  <a:rPr lang="es-ES_tradnl" sz="2000" dirty="0" smtClean="0"/>
                  <a:t>s </a:t>
                </a:r>
                <a:r>
                  <a:rPr lang="es-ES_tradnl" sz="2000" dirty="0"/>
                  <a:t>la carga más importante para él cálculo de la resistencia del tanque, ya que </a:t>
                </a:r>
                <a:r>
                  <a:rPr lang="es-ES_tradnl" sz="2000" dirty="0" smtClean="0"/>
                  <a:t>se debe </a:t>
                </a:r>
                <a:r>
                  <a:rPr lang="es-ES_tradnl" sz="2000" dirty="0"/>
                  <a:t>al peso del producto a transportar, debido a que ejerce fuerzas perpendiculares sobre la superficie que lo </a:t>
                </a:r>
                <a:r>
                  <a:rPr lang="es-ES_tradnl" sz="2000" dirty="0" smtClean="0"/>
                  <a:t>contiene.</a:t>
                </a:r>
              </a:p>
              <a:p>
                <a:pPr marL="0" indent="0">
                  <a:buNone/>
                </a:pPr>
                <a:endParaRPr lang="es-ES_tradnl" sz="2000" b="1"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𝒉</m:t>
                          </m:r>
                        </m:sub>
                      </m:sSub>
                      <m:r>
                        <a:rPr lang="es-ES_tradnl" sz="2000" b="1" i="1">
                          <a:latin typeface="Cambria Math" panose="02040503050406030204" pitchFamily="18" charset="0"/>
                        </a:rPr>
                        <m:t>=</m:t>
                      </m:r>
                      <m:r>
                        <a:rPr lang="es-ES_tradnl" sz="2000" b="1" i="1">
                          <a:latin typeface="Cambria Math" panose="02040503050406030204" pitchFamily="18" charset="0"/>
                        </a:rPr>
                        <m:t>𝝆</m:t>
                      </m:r>
                      <m:r>
                        <a:rPr lang="es-ES_tradnl" sz="2000" b="1" i="1">
                          <a:latin typeface="Cambria Math" panose="02040503050406030204" pitchFamily="18" charset="0"/>
                        </a:rPr>
                        <m:t>∙</m:t>
                      </m:r>
                      <m:r>
                        <a:rPr lang="es-ES_tradnl" sz="2000" b="1" i="1">
                          <a:latin typeface="Cambria Math" panose="02040503050406030204" pitchFamily="18" charset="0"/>
                        </a:rPr>
                        <m:t>𝒈</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𝒉</m:t>
                          </m:r>
                        </m:e>
                        <m:sub>
                          <m:r>
                            <a:rPr lang="es-ES_tradnl" sz="2000" b="1" i="1">
                              <a:latin typeface="Cambria Math" panose="02040503050406030204" pitchFamily="18" charset="0"/>
                            </a:rPr>
                            <m:t>𝒎𝒂𝒙</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𝒐</m:t>
                          </m:r>
                        </m:sub>
                      </m:sSub>
                    </m:oMath>
                  </m:oMathPara>
                </a14:m>
                <a:endParaRPr lang="es-ES" sz="2000" b="1" dirty="0" smtClean="0"/>
              </a:p>
              <a:p>
                <a:pPr marL="0" indent="0">
                  <a:buNone/>
                </a:pPr>
                <a:r>
                  <a:rPr lang="es-ES_tradnl" sz="2000" dirty="0"/>
                  <a:t>Donde:</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𝑃</m:t>
                        </m:r>
                      </m:e>
                      <m:sub>
                        <m:r>
                          <a:rPr lang="es-ES_tradnl" sz="2000" i="1">
                            <a:latin typeface="Cambria Math" panose="02040503050406030204" pitchFamily="18" charset="0"/>
                          </a:rPr>
                          <m:t>h</m:t>
                        </m:r>
                      </m:sub>
                    </m:sSub>
                  </m:oMath>
                </a14:m>
                <a:r>
                  <a:rPr lang="es-ES_tradnl" sz="2000" dirty="0"/>
                  <a:t> = Presión hidrostática (</a:t>
                </a:r>
                <a:r>
                  <a:rPr lang="es-ES_tradnl" sz="2000" dirty="0" err="1"/>
                  <a:t>Pa</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𝜌</m:t>
                    </m:r>
                  </m:oMath>
                </a14:m>
                <a:r>
                  <a:rPr lang="es-ES_tradnl" sz="2000" dirty="0"/>
                  <a:t> = Densidad del fluido (Kg/m</a:t>
                </a:r>
                <a:r>
                  <a:rPr lang="es-ES_tradnl" sz="2000" baseline="30000" dirty="0"/>
                  <a:t>3</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𝑔</m:t>
                    </m:r>
                  </m:oMath>
                </a14:m>
                <a:r>
                  <a:rPr lang="es-ES_tradnl" sz="2000" dirty="0"/>
                  <a:t> = Aceleración de la gravedad (m/s</a:t>
                </a:r>
                <a:r>
                  <a:rPr lang="es-ES_tradnl" sz="2000" baseline="30000" dirty="0"/>
                  <a:t>2</a:t>
                </a:r>
                <a:r>
                  <a:rPr lang="es-ES_tradnl" sz="2000" dirty="0"/>
                  <a:t>).</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h</m:t>
                        </m:r>
                      </m:e>
                      <m:sub>
                        <m:r>
                          <a:rPr lang="es-ES_tradnl" sz="2000" i="1">
                            <a:latin typeface="Cambria Math" panose="02040503050406030204" pitchFamily="18" charset="0"/>
                          </a:rPr>
                          <m:t>𝑚𝑎𝑥</m:t>
                        </m:r>
                      </m:sub>
                    </m:sSub>
                  </m:oMath>
                </a14:m>
                <a:r>
                  <a:rPr lang="es-ES_tradnl" sz="2000" dirty="0"/>
                  <a:t> = Altura máxima del Fluido (m).</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𝑃</m:t>
                        </m:r>
                      </m:e>
                      <m:sub>
                        <m:r>
                          <a:rPr lang="es-ES_tradnl" sz="2000" i="1">
                            <a:latin typeface="Cambria Math" panose="02040503050406030204" pitchFamily="18" charset="0"/>
                          </a:rPr>
                          <m:t>𝑜</m:t>
                        </m:r>
                      </m:sub>
                    </m:sSub>
                  </m:oMath>
                </a14:m>
                <a:r>
                  <a:rPr lang="es-ES_tradnl" sz="2000" dirty="0"/>
                  <a:t> = Presión atmosférica (</a:t>
                </a:r>
                <a:r>
                  <a:rPr lang="es-ES_tradnl" sz="2000" dirty="0" err="1"/>
                  <a:t>Pa</a:t>
                </a:r>
                <a:r>
                  <a:rPr lang="es-ES_tradnl" sz="2000" dirty="0"/>
                  <a:t>).</a:t>
                </a:r>
                <a:endParaRPr lang="es-ES" sz="2000" dirty="0"/>
              </a:p>
              <a:p>
                <a:pPr marL="0" indent="0">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984811"/>
                <a:ext cx="7514035" cy="4790625"/>
              </a:xfrm>
              <a:prstGeom prst="rect">
                <a:avLst/>
              </a:prstGeom>
              <a:blipFill rotWithShape="0">
                <a:blip r:embed="rId2"/>
                <a:stretch>
                  <a:fillRect l="-1542" t="-764" r="-893"/>
                </a:stretch>
              </a:blipFill>
            </p:spPr>
            <p:txBody>
              <a:bodyPr/>
              <a:lstStyle/>
              <a:p>
                <a:r>
                  <a:rPr lang="es-ES">
                    <a:noFill/>
                  </a:rPr>
                  <a:t> </a:t>
                </a:r>
              </a:p>
            </p:txBody>
          </p:sp>
        </mc:Fallback>
      </mc:AlternateContent>
    </p:spTree>
    <p:extLst>
      <p:ext uri="{BB962C8B-B14F-4D97-AF65-F5344CB8AC3E}">
        <p14:creationId xmlns:p14="http://schemas.microsoft.com/office/powerpoint/2010/main" val="20021539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PRESIÓN HIDROSTÁTICA</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483575"/>
                <a:ext cx="7514035" cy="479062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Se considera que la densidad del fluido debe ser a la temperatura de diseño.</a:t>
                </a:r>
                <a:endParaRPr lang="es-ES" sz="2000" dirty="0"/>
              </a:p>
              <a:p>
                <a:r>
                  <a:rPr lang="es-ES_tradnl" sz="2000" dirty="0"/>
                  <a:t>	</a:t>
                </a:r>
                <a14:m>
                  <m:oMath xmlns:m="http://schemas.openxmlformats.org/officeDocument/2006/math">
                    <m:r>
                      <a:rPr lang="es-ES_tradnl" sz="2000" i="1">
                        <a:latin typeface="Cambria Math" panose="02040503050406030204" pitchFamily="18" charset="0"/>
                      </a:rPr>
                      <m:t>𝜌</m:t>
                    </m:r>
                    <m:r>
                      <a:rPr lang="es-ES_tradnl" sz="2000" i="1">
                        <a:latin typeface="Cambria Math" panose="02040503050406030204" pitchFamily="18" charset="0"/>
                      </a:rPr>
                      <m:t>=</m:t>
                    </m:r>
                    <m:r>
                      <a:rPr lang="es-ES_tradnl" sz="2000">
                        <a:latin typeface="Cambria Math" panose="02040503050406030204" pitchFamily="18" charset="0"/>
                      </a:rPr>
                      <m:t>952</m:t>
                    </m:r>
                    <m:f>
                      <m:fPr>
                        <m:ctrlPr>
                          <a:rPr lang="es-ES" sz="2000" i="1">
                            <a:latin typeface="Cambria Math" panose="02040503050406030204" pitchFamily="18" charset="0"/>
                          </a:rPr>
                        </m:ctrlPr>
                      </m:fPr>
                      <m:num>
                        <m:r>
                          <m:rPr>
                            <m:sty m:val="p"/>
                          </m:rPr>
                          <a:rPr lang="es-ES_tradnl" sz="2000">
                            <a:latin typeface="Cambria Math" panose="02040503050406030204" pitchFamily="18" charset="0"/>
                          </a:rPr>
                          <m:t>Kg</m:t>
                        </m:r>
                      </m:num>
                      <m:den>
                        <m:sSup>
                          <m:sSupPr>
                            <m:ctrlPr>
                              <a:rPr lang="es-ES" sz="2000" i="1">
                                <a:latin typeface="Cambria Math" panose="02040503050406030204" pitchFamily="18" charset="0"/>
                              </a:rPr>
                            </m:ctrlPr>
                          </m:sSupPr>
                          <m:e>
                            <m:r>
                              <m:rPr>
                                <m:sty m:val="p"/>
                              </m:rPr>
                              <a:rPr lang="es-ES_tradnl" sz="2000">
                                <a:latin typeface="Cambria Math" panose="02040503050406030204" pitchFamily="18" charset="0"/>
                              </a:rPr>
                              <m:t>m</m:t>
                            </m:r>
                          </m:e>
                          <m:sup>
                            <m:r>
                              <a:rPr lang="es-ES_tradnl" sz="2000" i="1">
                                <a:latin typeface="Cambria Math" panose="02040503050406030204" pitchFamily="18" charset="0"/>
                              </a:rPr>
                              <m:t>3</m:t>
                            </m:r>
                          </m:sup>
                        </m:sSup>
                      </m:den>
                    </m:f>
                    <m:r>
                      <a:rPr lang="es-ES_tradnl" sz="2000">
                        <a:latin typeface="Cambria Math" panose="02040503050406030204" pitchFamily="18" charset="0"/>
                      </a:rPr>
                      <m:t>    @</m:t>
                    </m:r>
                    <m:r>
                      <a:rPr lang="es-ES_tradnl" sz="2000" i="1">
                        <a:latin typeface="Cambria Math" panose="02040503050406030204" pitchFamily="18" charset="0"/>
                      </a:rPr>
                      <m:t>   </m:t>
                    </m:r>
                    <m:sSub>
                      <m:sSubPr>
                        <m:ctrlPr>
                          <a:rPr lang="es-ES" sz="2000" i="1">
                            <a:latin typeface="Cambria Math" panose="02040503050406030204" pitchFamily="18" charset="0"/>
                          </a:rPr>
                        </m:ctrlPr>
                      </m:sSubPr>
                      <m:e>
                        <m:r>
                          <a:rPr lang="es-ES_tradnl" sz="2000" i="1">
                            <a:latin typeface="Cambria Math" panose="02040503050406030204" pitchFamily="18" charset="0"/>
                          </a:rPr>
                          <m:t>𝑇</m:t>
                        </m:r>
                      </m:e>
                      <m:sub>
                        <m:r>
                          <a:rPr lang="es-ES_tradnl" sz="2000" i="1">
                            <a:latin typeface="Cambria Math" panose="02040503050406030204" pitchFamily="18" charset="0"/>
                          </a:rPr>
                          <m:t>𝑑</m:t>
                        </m:r>
                      </m:sub>
                    </m:sSub>
                    <m:r>
                      <a:rPr lang="es-ES_tradnl" sz="2000" i="1">
                        <a:latin typeface="Cambria Math" panose="02040503050406030204" pitchFamily="18" charset="0"/>
                      </a:rPr>
                      <m:t>=160</m:t>
                    </m:r>
                  </m:oMath>
                </a14:m>
                <a:r>
                  <a:rPr lang="es-ES_tradnl" sz="2000" dirty="0"/>
                  <a:t> </a:t>
                </a:r>
                <a:r>
                  <a:rPr lang="es-ES_tradnl" sz="2000" dirty="0" err="1"/>
                  <a:t>ºC</a:t>
                </a:r>
                <a:endParaRPr lang="es-ES" sz="2000" dirty="0"/>
              </a:p>
              <a:p>
                <a:r>
                  <a:rPr lang="es-ES_tradnl" sz="2000" dirty="0"/>
                  <a:t>	</a:t>
                </a:r>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h</m:t>
                        </m:r>
                      </m:e>
                      <m:sub>
                        <m:r>
                          <a:rPr lang="es-ES_tradnl" sz="2000" i="1">
                            <a:latin typeface="Cambria Math" panose="02040503050406030204" pitchFamily="18" charset="0"/>
                          </a:rPr>
                          <m:t>𝑚𝑎𝑥</m:t>
                        </m:r>
                      </m:sub>
                    </m:sSub>
                    <m:r>
                      <a:rPr lang="es-ES_tradnl" sz="2000" i="1">
                        <a:latin typeface="Cambria Math" panose="02040503050406030204" pitchFamily="18" charset="0"/>
                      </a:rPr>
                      <m:t>=1.854 </m:t>
                    </m:r>
                    <m:r>
                      <m:rPr>
                        <m:sty m:val="p"/>
                      </m:rPr>
                      <a:rPr lang="es-ES_tradnl" sz="2000">
                        <a:latin typeface="Cambria Math" panose="02040503050406030204" pitchFamily="18" charset="0"/>
                      </a:rPr>
                      <m:t>m</m:t>
                    </m:r>
                  </m:oMath>
                </a14:m>
                <a:endParaRPr lang="es-ES" sz="2000" dirty="0"/>
              </a:p>
              <a:p>
                <a:r>
                  <a:rPr lang="es-ES_tradnl" sz="2000" dirty="0"/>
                  <a:t>	</a:t>
                </a:r>
                <a14:m>
                  <m:oMath xmlns:m="http://schemas.openxmlformats.org/officeDocument/2006/math">
                    <m:r>
                      <a:rPr lang="es-ES_tradnl" sz="2000" i="1">
                        <a:latin typeface="Cambria Math" panose="02040503050406030204" pitchFamily="18" charset="0"/>
                      </a:rPr>
                      <m:t>𝑔</m:t>
                    </m:r>
                    <m:r>
                      <a:rPr lang="es-ES_tradnl" sz="2000" i="1">
                        <a:latin typeface="Cambria Math" panose="02040503050406030204" pitchFamily="18" charset="0"/>
                      </a:rPr>
                      <m:t>=9.81</m:t>
                    </m:r>
                    <m:f>
                      <m:fPr>
                        <m:ctrlPr>
                          <a:rPr lang="es-ES" sz="2000" i="1">
                            <a:latin typeface="Cambria Math" panose="02040503050406030204" pitchFamily="18" charset="0"/>
                          </a:rPr>
                        </m:ctrlPr>
                      </m:fPr>
                      <m:num>
                        <m:r>
                          <m:rPr>
                            <m:sty m:val="p"/>
                          </m:rPr>
                          <a:rPr lang="es-ES_tradnl" sz="2000">
                            <a:latin typeface="Cambria Math" panose="02040503050406030204" pitchFamily="18" charset="0"/>
                          </a:rPr>
                          <m:t>m</m:t>
                        </m:r>
                      </m:num>
                      <m:den>
                        <m:sSup>
                          <m:sSupPr>
                            <m:ctrlPr>
                              <a:rPr lang="es-ES" sz="2000" i="1">
                                <a:latin typeface="Cambria Math" panose="02040503050406030204" pitchFamily="18" charset="0"/>
                              </a:rPr>
                            </m:ctrlPr>
                          </m:sSupPr>
                          <m:e>
                            <m:r>
                              <m:rPr>
                                <m:sty m:val="p"/>
                              </m:rPr>
                              <a:rPr lang="es-ES_tradnl" sz="2000">
                                <a:latin typeface="Cambria Math" panose="02040503050406030204" pitchFamily="18" charset="0"/>
                              </a:rPr>
                              <m:t>s</m:t>
                            </m:r>
                          </m:e>
                          <m:sup>
                            <m:r>
                              <a:rPr lang="es-ES_tradnl" sz="2000" i="1">
                                <a:latin typeface="Cambria Math" panose="02040503050406030204" pitchFamily="18" charset="0"/>
                              </a:rPr>
                              <m:t>2</m:t>
                            </m:r>
                          </m:sup>
                        </m:sSup>
                      </m:den>
                    </m:f>
                  </m:oMath>
                </a14:m>
                <a:endParaRPr lang="es-ES" sz="2000" dirty="0"/>
              </a:p>
              <a:p>
                <a:r>
                  <a:rPr lang="es-ES_tradnl" sz="2000" dirty="0"/>
                  <a:t>	</a:t>
                </a:r>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𝑃</m:t>
                        </m:r>
                      </m:e>
                      <m:sub>
                        <m:r>
                          <a:rPr lang="es-ES_tradnl" sz="2000" i="1">
                            <a:latin typeface="Cambria Math" panose="02040503050406030204" pitchFamily="18" charset="0"/>
                          </a:rPr>
                          <m:t>𝑜</m:t>
                        </m:r>
                      </m:sub>
                    </m:sSub>
                    <m:r>
                      <a:rPr lang="es-ES_tradnl" sz="2000" i="1">
                        <a:latin typeface="Cambria Math" panose="02040503050406030204" pitchFamily="18" charset="0"/>
                      </a:rPr>
                      <m:t>=101325 </m:t>
                    </m:r>
                    <m:r>
                      <a:rPr lang="es-ES_tradnl" sz="2000" i="1">
                        <a:latin typeface="Cambria Math" panose="02040503050406030204" pitchFamily="18" charset="0"/>
                      </a:rPr>
                      <m:t>𝑃𝑎</m:t>
                    </m:r>
                  </m:oMath>
                </a14:m>
                <a:endParaRPr lang="es-ES" sz="2000" dirty="0"/>
              </a:p>
              <a:p>
                <a:pPr marL="0" indent="0">
                  <a:buNone/>
                </a:pPr>
                <a:endParaRPr lang="es-E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𝒉</m:t>
                          </m:r>
                        </m:sub>
                      </m:sSub>
                      <m:r>
                        <a:rPr lang="es-ES_tradnl" sz="2000" b="1" i="1">
                          <a:latin typeface="Cambria Math" panose="02040503050406030204" pitchFamily="18" charset="0"/>
                        </a:rPr>
                        <m:t>=</m:t>
                      </m:r>
                      <m:r>
                        <a:rPr lang="es-ES_tradnl" sz="2000" i="1">
                          <a:latin typeface="Cambria Math" panose="02040503050406030204" pitchFamily="18" charset="0"/>
                        </a:rPr>
                        <m:t>952∙9.81∙1.854+101325=</m:t>
                      </m:r>
                      <m:r>
                        <a:rPr lang="es-ES_tradnl" sz="2000" b="1" i="1">
                          <a:latin typeface="Cambria Math" panose="02040503050406030204" pitchFamily="18" charset="0"/>
                        </a:rPr>
                        <m:t>𝟏𝟏𝟖𝟔𝟑𝟗</m:t>
                      </m:r>
                      <m:r>
                        <a:rPr lang="es-ES_tradnl" sz="2000" b="1" i="1">
                          <a:latin typeface="Cambria Math" panose="02040503050406030204" pitchFamily="18" charset="0"/>
                        </a:rPr>
                        <m:t> </m:t>
                      </m:r>
                      <m:r>
                        <a:rPr lang="es-ES_tradnl" sz="2000" b="1" i="1">
                          <a:latin typeface="Cambria Math" panose="02040503050406030204" pitchFamily="18" charset="0"/>
                        </a:rPr>
                        <m:t>𝑷𝒂</m:t>
                      </m:r>
                    </m:oMath>
                  </m:oMathPara>
                </a14:m>
                <a:endParaRPr lang="es-ES" sz="2000" dirty="0"/>
              </a:p>
              <a:p>
                <a:pPr marL="0" indent="0">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483575"/>
                <a:ext cx="7514035" cy="4790625"/>
              </a:xfrm>
              <a:prstGeom prst="rect">
                <a:avLst/>
              </a:prstGeom>
              <a:blipFill rotWithShape="0">
                <a:blip r:embed="rId2"/>
                <a:stretch>
                  <a:fillRect l="-1542" t="-636" r="-893"/>
                </a:stretch>
              </a:blipFill>
            </p:spPr>
            <p:txBody>
              <a:bodyPr/>
              <a:lstStyle/>
              <a:p>
                <a:r>
                  <a:rPr lang="es-ES">
                    <a:noFill/>
                  </a:rPr>
                  <a:t> </a:t>
                </a:r>
              </a:p>
            </p:txBody>
          </p:sp>
        </mc:Fallback>
      </mc:AlternateContent>
    </p:spTree>
    <p:extLst>
      <p:ext uri="{BB962C8B-B14F-4D97-AF65-F5344CB8AC3E}">
        <p14:creationId xmlns:p14="http://schemas.microsoft.com/office/powerpoint/2010/main" val="26143502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PRESIÓN HIDROSTÁTICA</a:t>
            </a:r>
            <a:endParaRPr lang="es-ES" sz="2700" dirty="0">
              <a:latin typeface="Arial" panose="020B0604020202020204" pitchFamily="34" charset="0"/>
              <a:cs typeface="Arial" panose="020B0604020202020204" pitchFamily="34" charset="0"/>
            </a:endParaRPr>
          </a:p>
        </p:txBody>
      </p:sp>
      <p:pic>
        <p:nvPicPr>
          <p:cNvPr id="4" name="Picture 46" descr="../../../../../Desktop/Fotos%20Tanque%20-%20ANSYS/Presion%20Hidrosta"/>
          <p:cNvPicPr/>
          <p:nvPr/>
        </p:nvPicPr>
        <p:blipFill>
          <a:blip r:embed="rId2">
            <a:extLst>
              <a:ext uri="{28A0092B-C50C-407E-A947-70E740481C1C}">
                <a14:useLocalDpi xmlns:a14="http://schemas.microsoft.com/office/drawing/2010/main" val="0"/>
              </a:ext>
            </a:extLst>
          </a:blip>
          <a:srcRect/>
          <a:stretch>
            <a:fillRect/>
          </a:stretch>
        </p:blipFill>
        <p:spPr bwMode="auto">
          <a:xfrm>
            <a:off x="298738" y="1601035"/>
            <a:ext cx="8549699" cy="3996201"/>
          </a:xfrm>
          <a:prstGeom prst="snip1Rect">
            <a:avLst>
              <a:gd name="adj" fmla="val 19823"/>
            </a:avLst>
          </a:prstGeom>
          <a:noFill/>
          <a:ln>
            <a:solidFill>
              <a:schemeClr val="tx1"/>
            </a:solidFill>
          </a:ln>
        </p:spPr>
      </p:pic>
    </p:spTree>
    <p:extLst>
      <p:ext uri="{BB962C8B-B14F-4D97-AF65-F5344CB8AC3E}">
        <p14:creationId xmlns:p14="http://schemas.microsoft.com/office/powerpoint/2010/main" val="5212006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 POR RIESGO DE ACCIDENTE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095647"/>
                <a:ext cx="7514035" cy="5434462"/>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_tradnl" sz="2000" dirty="0"/>
                  <a:t>La consideración de una carga de prevención de accidentes, es un 25% de la aceleración de la gravedad, que lo establece el código DOT 412 debido a las cargas generadas por el movimiento del fluido, y debe ser simulada sobre todos los ejes en el tanque. </a:t>
                </a:r>
                <a:endParaRPr lang="es-ES_tradnl" sz="2000" dirty="0" smtClean="0"/>
              </a:p>
              <a:p>
                <a:pPr algn="just"/>
                <a:r>
                  <a:rPr lang="es-ES_tradnl" sz="2000" dirty="0" smtClean="0"/>
                  <a:t>La </a:t>
                </a:r>
                <a:r>
                  <a:rPr lang="es-ES_tradnl" sz="2000" dirty="0"/>
                  <a:t>fuerza generada por riesgo de accidentes se </a:t>
                </a:r>
                <a:r>
                  <a:rPr lang="es-ES_tradnl" sz="2000" dirty="0" smtClean="0"/>
                  <a:t>produc</a:t>
                </a:r>
                <a:r>
                  <a:rPr lang="es-ES_tradnl" sz="2000" dirty="0"/>
                  <a:t>e</a:t>
                </a:r>
                <a:r>
                  <a:rPr lang="es-ES_tradnl" sz="2000" dirty="0" smtClean="0"/>
                  <a:t> </a:t>
                </a:r>
                <a:r>
                  <a:rPr lang="es-ES_tradnl" sz="2000" dirty="0"/>
                  <a:t>sobre cada espejo, y una cabeza del tanque debido a la aceleración o frenado del vehículo</a:t>
                </a:r>
                <a:r>
                  <a:rPr lang="es-ES_tradnl" sz="2000" dirty="0" smtClean="0"/>
                  <a:t>.</a:t>
                </a:r>
              </a:p>
              <a:p>
                <a:pPr algn="just"/>
                <a:endParaRPr lang="es-ES_tradnl" sz="2000" b="1"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𝒓𝒂</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r>
                            <a:rPr lang="es-ES_tradnl" sz="2000" b="1" i="1">
                              <a:latin typeface="Cambria Math" panose="02040503050406030204" pitchFamily="18" charset="0"/>
                            </a:rPr>
                            <m:t>𝒎</m:t>
                          </m:r>
                        </m:num>
                        <m:den>
                          <m:r>
                            <a:rPr lang="es-ES_tradnl" sz="2000" b="1" i="1">
                              <a:latin typeface="Cambria Math" panose="02040503050406030204" pitchFamily="18" charset="0"/>
                            </a:rPr>
                            <m:t>𝑵</m:t>
                          </m:r>
                          <m:r>
                            <a:rPr lang="es-ES_tradnl" sz="2000" b="1" i="1">
                              <a:latin typeface="Cambria Math" panose="02040503050406030204" pitchFamily="18" charset="0"/>
                            </a:rPr>
                            <m:t>+</m:t>
                          </m:r>
                          <m:r>
                            <a:rPr lang="es-ES_tradnl" sz="2000" b="1" i="1">
                              <a:latin typeface="Cambria Math" panose="02040503050406030204" pitchFamily="18" charset="0"/>
                            </a:rPr>
                            <m:t>𝟏</m:t>
                          </m:r>
                        </m:den>
                      </m:f>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s-ES_tradnl" sz="2000" b="1" i="1">
                              <a:latin typeface="Cambria Math" panose="02040503050406030204" pitchFamily="18" charset="0"/>
                            </a:rPr>
                            <m:t>𝒓𝒂</m:t>
                          </m:r>
                        </m:sub>
                      </m:sSub>
                    </m:oMath>
                  </m:oMathPara>
                </a14:m>
                <a:endParaRPr lang="es-ES" sz="2000" b="1" dirty="0" smtClean="0"/>
              </a:p>
              <a:p>
                <a:pPr marL="0" indent="0">
                  <a:buNone/>
                </a:pPr>
                <a:r>
                  <a:rPr lang="es-ES_tradnl" sz="2000" dirty="0"/>
                  <a:t>Donde:</a:t>
                </a:r>
                <a:endParaRPr lang="es-ES" sz="2000" dirty="0"/>
              </a:p>
              <a:p>
                <a:pPr lvl="0"/>
                <a14:m>
                  <m:oMath xmlns:m="http://schemas.openxmlformats.org/officeDocument/2006/math">
                    <m:r>
                      <a:rPr lang="es-ES_tradnl" sz="2000" i="1">
                        <a:latin typeface="Cambria Math" panose="02040503050406030204" pitchFamily="18" charset="0"/>
                      </a:rPr>
                      <m:t>𝑚</m:t>
                    </m:r>
                  </m:oMath>
                </a14:m>
                <a:r>
                  <a:rPr lang="es-ES_tradnl" sz="2000" dirty="0"/>
                  <a:t> = Masa de asfalto (Kg).</a:t>
                </a:r>
                <a:endParaRPr lang="es-ES" sz="2000" dirty="0"/>
              </a:p>
              <a:p>
                <a:pPr lvl="0"/>
                <a14:m>
                  <m:oMath xmlns:m="http://schemas.openxmlformats.org/officeDocument/2006/math">
                    <m:r>
                      <a:rPr lang="es-ES_tradnl" sz="2000" i="1">
                        <a:latin typeface="Cambria Math" panose="02040503050406030204" pitchFamily="18" charset="0"/>
                      </a:rPr>
                      <m:t>𝑁</m:t>
                    </m:r>
                  </m:oMath>
                </a14:m>
                <a:r>
                  <a:rPr lang="es-ES_tradnl" sz="2000" dirty="0"/>
                  <a:t> = 4 = Número de espejos.</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𝑎</m:t>
                        </m:r>
                      </m:e>
                      <m:sub>
                        <m:r>
                          <a:rPr lang="es-ES_tradnl" sz="2000" i="1">
                            <a:latin typeface="Cambria Math" panose="02040503050406030204" pitchFamily="18" charset="0"/>
                          </a:rPr>
                          <m:t>𝑟𝑎</m:t>
                        </m:r>
                      </m:sub>
                    </m:sSub>
                  </m:oMath>
                </a14:m>
                <a:r>
                  <a:rPr lang="es-ES_tradnl" sz="2000" dirty="0"/>
                  <a:t> = Aceleración de riesgo de accidente (m/s</a:t>
                </a:r>
                <a:r>
                  <a:rPr lang="es-ES_tradnl" sz="2000" baseline="30000" dirty="0"/>
                  <a:t>2</a:t>
                </a:r>
                <a:r>
                  <a:rPr lang="es-ES_tradnl" sz="2000" dirty="0"/>
                  <a:t>).</a:t>
                </a:r>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095647"/>
                <a:ext cx="7514035" cy="5434462"/>
              </a:xfrm>
              <a:prstGeom prst="rect">
                <a:avLst/>
              </a:prstGeom>
              <a:blipFill rotWithShape="0">
                <a:blip r:embed="rId2"/>
                <a:stretch>
                  <a:fillRect l="-1542" t="-2806" r="-893"/>
                </a:stretch>
              </a:blipFill>
            </p:spPr>
            <p:txBody>
              <a:bodyPr/>
              <a:lstStyle/>
              <a:p>
                <a:r>
                  <a:rPr lang="es-ES">
                    <a:noFill/>
                  </a:rPr>
                  <a:t> </a:t>
                </a:r>
              </a:p>
            </p:txBody>
          </p:sp>
        </mc:Fallback>
      </mc:AlternateContent>
    </p:spTree>
    <p:extLst>
      <p:ext uri="{BB962C8B-B14F-4D97-AF65-F5344CB8AC3E}">
        <p14:creationId xmlns:p14="http://schemas.microsoft.com/office/powerpoint/2010/main" val="41595188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 POR RIESGO DE ACCIDENTE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095647"/>
                <a:ext cx="7514035" cy="5434462"/>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Se considera que la masa de asfalto es a la capacidad máxima del auto-tanque.</a:t>
                </a:r>
                <a:endParaRPr lang="es-ES" sz="2000" dirty="0"/>
              </a:p>
              <a:p>
                <a:r>
                  <a:rPr lang="es-ES_tradnl" sz="2000" dirty="0"/>
                  <a:t>	</a:t>
                </a:r>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𝑉𝑜𝑙𝑢𝑚𝑒𝑛</m:t>
                        </m:r>
                      </m:e>
                      <m:sub>
                        <m:r>
                          <a:rPr lang="es-ES_tradnl" sz="2000" i="1">
                            <a:latin typeface="Cambria Math" panose="02040503050406030204" pitchFamily="18" charset="0"/>
                          </a:rPr>
                          <m:t>𝑚𝑎𝑥</m:t>
                        </m:r>
                      </m:sub>
                    </m:sSub>
                    <m:r>
                      <a:rPr lang="es-ES_tradnl" sz="2000" i="1">
                        <a:latin typeface="Cambria Math" panose="02040503050406030204" pitchFamily="18" charset="0"/>
                      </a:rPr>
                      <m:t>=10000 </m:t>
                    </m:r>
                    <m:r>
                      <m:rPr>
                        <m:sty m:val="p"/>
                      </m:rPr>
                      <a:rPr lang="es-ES_tradnl" sz="2000">
                        <a:latin typeface="Cambria Math" panose="02040503050406030204" pitchFamily="18" charset="0"/>
                      </a:rPr>
                      <m:t>Galones</m:t>
                    </m:r>
                    <m:r>
                      <a:rPr lang="es-ES_tradnl" sz="2000">
                        <a:latin typeface="Cambria Math" panose="02040503050406030204" pitchFamily="18" charset="0"/>
                      </a:rPr>
                      <m:t>=37.85 </m:t>
                    </m:r>
                    <m:sSup>
                      <m:sSupPr>
                        <m:ctrlPr>
                          <a:rPr lang="es-ES" sz="2000" i="1">
                            <a:latin typeface="Cambria Math" panose="02040503050406030204" pitchFamily="18" charset="0"/>
                          </a:rPr>
                        </m:ctrlPr>
                      </m:sSupPr>
                      <m:e>
                        <m:r>
                          <m:rPr>
                            <m:sty m:val="p"/>
                          </m:rPr>
                          <a:rPr lang="es-ES_tradnl" sz="2000">
                            <a:latin typeface="Cambria Math" panose="02040503050406030204" pitchFamily="18" charset="0"/>
                          </a:rPr>
                          <m:t>m</m:t>
                        </m:r>
                      </m:e>
                      <m:sup>
                        <m:r>
                          <a:rPr lang="es-ES_tradnl" sz="2000" i="1">
                            <a:latin typeface="Cambria Math" panose="02040503050406030204" pitchFamily="18" charset="0"/>
                          </a:rPr>
                          <m:t>3</m:t>
                        </m:r>
                      </m:sup>
                    </m:sSup>
                  </m:oMath>
                </a14:m>
                <a:endParaRPr lang="es-ES" sz="2000" dirty="0"/>
              </a:p>
              <a:p>
                <a:r>
                  <a:rPr lang="es-ES_tradnl" sz="2000" dirty="0"/>
                  <a:t>	</a:t>
                </a:r>
                <a14:m>
                  <m:oMath xmlns:m="http://schemas.openxmlformats.org/officeDocument/2006/math">
                    <m:r>
                      <a:rPr lang="es-ES_tradnl" sz="2000" i="1">
                        <a:latin typeface="Cambria Math" panose="02040503050406030204" pitchFamily="18" charset="0"/>
                      </a:rPr>
                      <m:t>𝜌</m:t>
                    </m:r>
                    <m:r>
                      <a:rPr lang="es-ES_tradnl" sz="2000" i="1">
                        <a:latin typeface="Cambria Math" panose="02040503050406030204" pitchFamily="18" charset="0"/>
                      </a:rPr>
                      <m:t>=</m:t>
                    </m:r>
                    <m:r>
                      <a:rPr lang="es-ES_tradnl" sz="2000">
                        <a:latin typeface="Cambria Math" panose="02040503050406030204" pitchFamily="18" charset="0"/>
                      </a:rPr>
                      <m:t>952</m:t>
                    </m:r>
                    <m:f>
                      <m:fPr>
                        <m:ctrlPr>
                          <a:rPr lang="es-ES" sz="2000" i="1">
                            <a:latin typeface="Cambria Math" panose="02040503050406030204" pitchFamily="18" charset="0"/>
                          </a:rPr>
                        </m:ctrlPr>
                      </m:fPr>
                      <m:num>
                        <m:r>
                          <m:rPr>
                            <m:sty m:val="p"/>
                          </m:rPr>
                          <a:rPr lang="es-ES_tradnl" sz="2000">
                            <a:latin typeface="Cambria Math" panose="02040503050406030204" pitchFamily="18" charset="0"/>
                          </a:rPr>
                          <m:t>Kg</m:t>
                        </m:r>
                      </m:num>
                      <m:den>
                        <m:sSup>
                          <m:sSupPr>
                            <m:ctrlPr>
                              <a:rPr lang="es-ES" sz="2000" i="1">
                                <a:latin typeface="Cambria Math" panose="02040503050406030204" pitchFamily="18" charset="0"/>
                              </a:rPr>
                            </m:ctrlPr>
                          </m:sSupPr>
                          <m:e>
                            <m:r>
                              <m:rPr>
                                <m:sty m:val="p"/>
                              </m:rPr>
                              <a:rPr lang="es-ES_tradnl" sz="2000">
                                <a:latin typeface="Cambria Math" panose="02040503050406030204" pitchFamily="18" charset="0"/>
                              </a:rPr>
                              <m:t>m</m:t>
                            </m:r>
                          </m:e>
                          <m:sup>
                            <m:r>
                              <a:rPr lang="es-ES_tradnl" sz="2000" i="1">
                                <a:latin typeface="Cambria Math" panose="02040503050406030204" pitchFamily="18" charset="0"/>
                              </a:rPr>
                              <m:t>3</m:t>
                            </m:r>
                          </m:sup>
                        </m:sSup>
                      </m:den>
                    </m:f>
                    <m:r>
                      <a:rPr lang="es-ES_tradnl" sz="2000">
                        <a:latin typeface="Cambria Math" panose="02040503050406030204" pitchFamily="18" charset="0"/>
                      </a:rPr>
                      <m:t>    @</m:t>
                    </m:r>
                    <m:r>
                      <a:rPr lang="es-ES_tradnl" sz="2000" i="1">
                        <a:latin typeface="Cambria Math" panose="02040503050406030204" pitchFamily="18" charset="0"/>
                      </a:rPr>
                      <m:t>   </m:t>
                    </m:r>
                    <m:sSub>
                      <m:sSubPr>
                        <m:ctrlPr>
                          <a:rPr lang="es-ES" sz="2000" i="1">
                            <a:latin typeface="Cambria Math" panose="02040503050406030204" pitchFamily="18" charset="0"/>
                          </a:rPr>
                        </m:ctrlPr>
                      </m:sSubPr>
                      <m:e>
                        <m:r>
                          <a:rPr lang="es-ES_tradnl" sz="2000" i="1">
                            <a:latin typeface="Cambria Math" panose="02040503050406030204" pitchFamily="18" charset="0"/>
                          </a:rPr>
                          <m:t>𝑇</m:t>
                        </m:r>
                      </m:e>
                      <m:sub>
                        <m:r>
                          <a:rPr lang="es-ES_tradnl" sz="2000" i="1">
                            <a:latin typeface="Cambria Math" panose="02040503050406030204" pitchFamily="18" charset="0"/>
                          </a:rPr>
                          <m:t>𝑑</m:t>
                        </m:r>
                      </m:sub>
                    </m:sSub>
                    <m:r>
                      <a:rPr lang="es-ES_tradnl" sz="2000" i="1">
                        <a:latin typeface="Cambria Math" panose="02040503050406030204" pitchFamily="18" charset="0"/>
                      </a:rPr>
                      <m:t>=160</m:t>
                    </m:r>
                  </m:oMath>
                </a14:m>
                <a:r>
                  <a:rPr lang="es-ES_tradnl" sz="2000" dirty="0"/>
                  <a:t> </a:t>
                </a:r>
                <a:r>
                  <a:rPr lang="es-ES_tradnl" sz="2000" dirty="0" smtClean="0"/>
                  <a:t>ºC</a:t>
                </a:r>
              </a:p>
              <a:p>
                <a:endParaRPr lang="es-ES_tradnl" sz="2000"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𝒎</m:t>
                      </m:r>
                      <m:r>
                        <a:rPr lang="es-ES_tradnl" sz="2000" b="1" i="1">
                          <a:latin typeface="Cambria Math" panose="02040503050406030204" pitchFamily="18" charset="0"/>
                        </a:rPr>
                        <m:t>=</m:t>
                      </m:r>
                      <m:r>
                        <a:rPr lang="es-ES_tradnl" sz="2000" b="1" i="1">
                          <a:latin typeface="Cambria Math" panose="02040503050406030204" pitchFamily="18" charset="0"/>
                        </a:rPr>
                        <m:t>𝝆</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𝑽𝒐𝒍𝒖𝒎𝒆𝒏</m:t>
                          </m:r>
                        </m:e>
                        <m:sub>
                          <m:r>
                            <a:rPr lang="es-ES_tradnl" sz="2000" b="1" i="1">
                              <a:latin typeface="Cambria Math" panose="02040503050406030204" pitchFamily="18" charset="0"/>
                            </a:rPr>
                            <m:t>𝒎𝒂𝒙</m:t>
                          </m:r>
                        </m:sub>
                      </m:sSub>
                    </m:oMath>
                  </m:oMathPara>
                </a14:m>
                <a:endParaRPr lang="es-ES" sz="2000" dirty="0" smtClean="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𝒎</m:t>
                      </m:r>
                      <m:r>
                        <a:rPr lang="es-ES_tradnl" sz="2000" i="1">
                          <a:latin typeface="Cambria Math" panose="02040503050406030204" pitchFamily="18" charset="0"/>
                        </a:rPr>
                        <m:t>=952∙37.85=</m:t>
                      </m:r>
                      <m:r>
                        <a:rPr lang="es-ES_tradnl" sz="2000" b="1" i="1">
                          <a:latin typeface="Cambria Math" panose="02040503050406030204" pitchFamily="18" charset="0"/>
                        </a:rPr>
                        <m:t>𝟑𝟔𝟎𝟑𝟑</m:t>
                      </m:r>
                      <m:r>
                        <a:rPr lang="es-ES_tradnl" sz="2000" b="1" i="1">
                          <a:latin typeface="Cambria Math" panose="02040503050406030204" pitchFamily="18" charset="0"/>
                        </a:rPr>
                        <m:t>.</m:t>
                      </m:r>
                      <m:r>
                        <a:rPr lang="es-ES_tradnl" sz="2000" b="1" i="1">
                          <a:latin typeface="Cambria Math" panose="02040503050406030204" pitchFamily="18" charset="0"/>
                        </a:rPr>
                        <m:t>𝟐</m:t>
                      </m:r>
                      <m:r>
                        <a:rPr lang="es-ES_tradnl" sz="2000" b="1" i="1">
                          <a:latin typeface="Cambria Math" panose="02040503050406030204" pitchFamily="18" charset="0"/>
                        </a:rPr>
                        <m:t> </m:t>
                      </m:r>
                      <m:r>
                        <a:rPr lang="es-ES_tradnl" sz="2000" b="1" i="1">
                          <a:latin typeface="Cambria Math" panose="02040503050406030204" pitchFamily="18" charset="0"/>
                        </a:rPr>
                        <m:t>𝐊𝐠</m:t>
                      </m:r>
                    </m:oMath>
                  </m:oMathPara>
                </a14:m>
                <a:endParaRPr lang="es-ES" sz="2000" dirty="0" smtClean="0"/>
              </a:p>
              <a:p>
                <a:pPr marL="0" indent="0">
                  <a:buNone/>
                </a:pPr>
                <a:endParaRPr lang="es-ES" sz="2000" dirty="0"/>
              </a:p>
              <a:p>
                <a:pPr marL="0" indent="0">
                  <a:buNone/>
                </a:pPr>
                <a:r>
                  <a:rPr lang="es-ES_tradnl" sz="2000" dirty="0"/>
                  <a:t>Según el código DOT 412 la aceleración de riesgo de accidente es un cuarto de la aceleración de la gravedad</a:t>
                </a:r>
                <a:r>
                  <a:rPr lang="es-ES_tradnl" sz="2000" dirty="0" smtClean="0"/>
                  <a:t>.</a:t>
                </a:r>
              </a:p>
              <a:p>
                <a:pPr marL="0" indent="0">
                  <a:buNone/>
                </a:pPr>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s-ES_tradnl" sz="2000" b="1" i="1">
                              <a:latin typeface="Cambria Math" panose="02040503050406030204" pitchFamily="18" charset="0"/>
                            </a:rPr>
                            <m:t>𝒓𝒂</m:t>
                          </m:r>
                        </m:sub>
                      </m:sSub>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𝟐𝟓</m:t>
                      </m:r>
                      <m:r>
                        <a:rPr lang="es-ES_tradnl" sz="2000" b="1" i="1">
                          <a:latin typeface="Cambria Math" panose="02040503050406030204" pitchFamily="18" charset="0"/>
                        </a:rPr>
                        <m:t>∙</m:t>
                      </m:r>
                      <m:r>
                        <a:rPr lang="es-ES_tradnl" sz="2000" b="1" i="1">
                          <a:latin typeface="Cambria Math" panose="02040503050406030204" pitchFamily="18" charset="0"/>
                        </a:rPr>
                        <m:t>𝒈</m:t>
                      </m:r>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s-ES_tradnl" sz="2000" b="1" i="1">
                              <a:latin typeface="Cambria Math" panose="02040503050406030204" pitchFamily="18" charset="0"/>
                            </a:rPr>
                            <m:t>𝒓𝒂</m:t>
                          </m:r>
                        </m:sub>
                      </m:sSub>
                      <m:r>
                        <a:rPr lang="es-ES_tradnl" sz="2000" b="1" i="1">
                          <a:latin typeface="Cambria Math" panose="02040503050406030204" pitchFamily="18" charset="0"/>
                        </a:rPr>
                        <m:t>=</m:t>
                      </m:r>
                      <m:r>
                        <a:rPr lang="es-ES_tradnl" sz="2000" i="1">
                          <a:latin typeface="Cambria Math" panose="02040503050406030204" pitchFamily="18" charset="0"/>
                        </a:rPr>
                        <m:t>0.25∙9.81</m:t>
                      </m:r>
                      <m:r>
                        <a:rPr lang="es-ES_tradnl" sz="2000" b="1" i="1">
                          <a:latin typeface="Cambria Math" panose="02040503050406030204" pitchFamily="18" charset="0"/>
                        </a:rPr>
                        <m:t>=</m:t>
                      </m:r>
                      <m:r>
                        <a:rPr lang="es-ES_tradnl" sz="2000" b="1" i="1">
                          <a:latin typeface="Cambria Math" panose="02040503050406030204" pitchFamily="18" charset="0"/>
                        </a:rPr>
                        <m:t>𝟐</m:t>
                      </m:r>
                      <m:r>
                        <a:rPr lang="es-ES_tradnl" sz="2000" b="1" i="1">
                          <a:latin typeface="Cambria Math" panose="02040503050406030204" pitchFamily="18" charset="0"/>
                        </a:rPr>
                        <m:t>.</m:t>
                      </m:r>
                      <m:r>
                        <a:rPr lang="es-ES_tradnl" sz="2000" b="1" i="1">
                          <a:latin typeface="Cambria Math" panose="02040503050406030204" pitchFamily="18" charset="0"/>
                        </a:rPr>
                        <m:t>𝟒𝟓</m:t>
                      </m:r>
                      <m:f>
                        <m:fPr>
                          <m:ctrlPr>
                            <a:rPr lang="es-ES" sz="2000" b="1" i="1">
                              <a:latin typeface="Cambria Math" panose="02040503050406030204" pitchFamily="18" charset="0"/>
                            </a:rPr>
                          </m:ctrlPr>
                        </m:fPr>
                        <m:num>
                          <m:r>
                            <a:rPr lang="es-ES_tradnl" sz="2000" b="1" i="1">
                              <a:latin typeface="Cambria Math" panose="02040503050406030204" pitchFamily="18" charset="0"/>
                            </a:rPr>
                            <m:t>𝐦</m:t>
                          </m:r>
                        </m:num>
                        <m:den>
                          <m:sSup>
                            <m:sSupPr>
                              <m:ctrlPr>
                                <a:rPr lang="es-ES" sz="2000" b="1" i="1">
                                  <a:latin typeface="Cambria Math" panose="02040503050406030204" pitchFamily="18" charset="0"/>
                                </a:rPr>
                              </m:ctrlPr>
                            </m:sSupPr>
                            <m:e>
                              <m:r>
                                <a:rPr lang="es-ES_tradnl" sz="2000" b="1" i="1">
                                  <a:latin typeface="Cambria Math" panose="02040503050406030204" pitchFamily="18" charset="0"/>
                                </a:rPr>
                                <m:t>𝐬</m:t>
                              </m:r>
                            </m:e>
                            <m:sup>
                              <m:r>
                                <a:rPr lang="es-ES_tradnl" sz="2000" b="1" i="1">
                                  <a:latin typeface="Cambria Math" panose="02040503050406030204" pitchFamily="18" charset="0"/>
                                </a:rPr>
                                <m:t>𝟐</m:t>
                              </m:r>
                            </m:sup>
                          </m:sSup>
                        </m:den>
                      </m:f>
                    </m:oMath>
                  </m:oMathPara>
                </a14:m>
                <a:endParaRPr lang="es-ES" sz="2000" dirty="0"/>
              </a:p>
              <a:p>
                <a:pPr marL="0" indent="0">
                  <a:buNone/>
                </a:pPr>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095647"/>
                <a:ext cx="7514035" cy="5434462"/>
              </a:xfrm>
              <a:prstGeom prst="rect">
                <a:avLst/>
              </a:prstGeom>
              <a:blipFill rotWithShape="0">
                <a:blip r:embed="rId2"/>
                <a:stretch>
                  <a:fillRect l="-1542" t="-1235" r="-893"/>
                </a:stretch>
              </a:blipFill>
            </p:spPr>
            <p:txBody>
              <a:bodyPr/>
              <a:lstStyle/>
              <a:p>
                <a:r>
                  <a:rPr lang="es-ES">
                    <a:noFill/>
                  </a:rPr>
                  <a:t> </a:t>
                </a:r>
              </a:p>
            </p:txBody>
          </p:sp>
        </mc:Fallback>
      </mc:AlternateContent>
    </p:spTree>
    <p:extLst>
      <p:ext uri="{BB962C8B-B14F-4D97-AF65-F5344CB8AC3E}">
        <p14:creationId xmlns:p14="http://schemas.microsoft.com/office/powerpoint/2010/main" val="30213322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 POR RIESGO DE ACCIDENTE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095647"/>
                <a:ext cx="7514035" cy="5434462"/>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endParaRPr lang="es-ES" sz="2000" b="1" i="1" dirty="0"/>
              </a:p>
              <a:p>
                <a:pPr marL="0" indent="0" algn="just">
                  <a:buNone/>
                </a:pPr>
                <a:endParaRPr lang="es-ES" sz="2000" b="1" i="1" dirty="0" smtClean="0"/>
              </a:p>
              <a:p>
                <a:pPr marL="0" indent="0" algn="just">
                  <a:buNone/>
                </a:pPr>
                <a:endParaRPr lang="es-ES" sz="2000" b="1" i="1"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smtClean="0">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𝒓𝒂</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r>
                            <a:rPr lang="es-ES_tradnl" sz="2000" b="1" i="1">
                              <a:latin typeface="Cambria Math" panose="02040503050406030204" pitchFamily="18" charset="0"/>
                            </a:rPr>
                            <m:t>𝒎</m:t>
                          </m:r>
                        </m:num>
                        <m:den>
                          <m:r>
                            <a:rPr lang="es-ES_tradnl" sz="2000" b="1" i="1">
                              <a:latin typeface="Cambria Math" panose="02040503050406030204" pitchFamily="18" charset="0"/>
                            </a:rPr>
                            <m:t>𝑵</m:t>
                          </m:r>
                          <m:r>
                            <a:rPr lang="es-ES_tradnl" sz="2000" b="1" i="1">
                              <a:latin typeface="Cambria Math" panose="02040503050406030204" pitchFamily="18" charset="0"/>
                            </a:rPr>
                            <m:t>+</m:t>
                          </m:r>
                          <m:r>
                            <a:rPr lang="es-ES_tradnl" sz="2000" b="1" i="1">
                              <a:latin typeface="Cambria Math" panose="02040503050406030204" pitchFamily="18" charset="0"/>
                            </a:rPr>
                            <m:t>𝟏</m:t>
                          </m:r>
                        </m:den>
                      </m:f>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s-ES_tradnl" sz="2000" b="1" i="1">
                              <a:latin typeface="Cambria Math" panose="02040503050406030204" pitchFamily="18" charset="0"/>
                            </a:rPr>
                            <m:t>𝒓𝒂</m:t>
                          </m:r>
                        </m:sub>
                      </m:sSub>
                    </m:oMath>
                  </m:oMathPara>
                </a14:m>
                <a:endParaRPr lang="es-ES" sz="2000" b="1" dirty="0" smtClean="0"/>
              </a:p>
              <a:p>
                <a:pPr marL="0" indent="0" algn="just">
                  <a:buNone/>
                </a:pPr>
                <a:endParaRPr lang="en-US" sz="2000" b="1"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𝒓𝒂</m:t>
                          </m:r>
                        </m:sub>
                      </m:sSub>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36033.2</m:t>
                          </m:r>
                        </m:num>
                        <m:den>
                          <m:r>
                            <a:rPr lang="es-ES_tradnl" sz="2000" i="1">
                              <a:latin typeface="Cambria Math" panose="02040503050406030204" pitchFamily="18" charset="0"/>
                            </a:rPr>
                            <m:t>4+1</m:t>
                          </m:r>
                        </m:den>
                      </m:f>
                      <m:r>
                        <a:rPr lang="es-ES_tradnl" sz="2000" i="1">
                          <a:latin typeface="Cambria Math" panose="02040503050406030204" pitchFamily="18" charset="0"/>
                        </a:rPr>
                        <m:t>∙2.45</m:t>
                      </m:r>
                    </m:oMath>
                  </m:oMathPara>
                </a14:m>
                <a:endParaRPr lang="en-US" sz="2000" dirty="0" smtClean="0"/>
              </a:p>
              <a:p>
                <a:pPr marL="0" indent="0" algn="just">
                  <a:buNone/>
                </a:pPr>
                <a:endParaRPr lang="en-US" sz="2000" b="1"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𝒓𝒂</m:t>
                          </m:r>
                        </m:sub>
                      </m:sSub>
                      <m:r>
                        <a:rPr lang="es-ES_tradnl" sz="2000" b="1" i="1">
                          <a:latin typeface="Cambria Math" panose="02040503050406030204" pitchFamily="18" charset="0"/>
                        </a:rPr>
                        <m:t>=</m:t>
                      </m:r>
                      <m:r>
                        <a:rPr lang="es-ES_tradnl" sz="2000" b="1" i="1">
                          <a:latin typeface="Cambria Math" panose="02040503050406030204" pitchFamily="18" charset="0"/>
                        </a:rPr>
                        <m:t>𝟏𝟕𝟔𝟓𝟔</m:t>
                      </m:r>
                      <m:r>
                        <a:rPr lang="es-ES_tradnl" sz="2000" b="1" i="1">
                          <a:latin typeface="Cambria Math" panose="02040503050406030204" pitchFamily="18" charset="0"/>
                        </a:rPr>
                        <m:t>.</m:t>
                      </m:r>
                      <m:r>
                        <a:rPr lang="es-ES_tradnl" sz="2000" b="1" i="1">
                          <a:latin typeface="Cambria Math" panose="02040503050406030204" pitchFamily="18" charset="0"/>
                        </a:rPr>
                        <m:t>𝟐𝟕</m:t>
                      </m:r>
                      <m:r>
                        <a:rPr lang="es-ES_tradnl" sz="2000" b="1" i="1">
                          <a:latin typeface="Cambria Math" panose="02040503050406030204" pitchFamily="18" charset="0"/>
                        </a:rPr>
                        <m:t> </m:t>
                      </m:r>
                      <m:r>
                        <a:rPr lang="es-ES_tradnl" sz="2000" b="1" i="1">
                          <a:latin typeface="Cambria Math" panose="02040503050406030204" pitchFamily="18" charset="0"/>
                        </a:rPr>
                        <m:t>𝐍</m:t>
                      </m:r>
                    </m:oMath>
                  </m:oMathPara>
                </a14:m>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095647"/>
                <a:ext cx="7514035" cy="5434462"/>
              </a:xfrm>
              <a:prstGeom prst="rect">
                <a:avLst/>
              </a:prstGeom>
              <a:blipFill rotWithShape="0">
                <a:blip r:embed="rId2"/>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589049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 POR RIESGO DE ACCIDENTE EN SALTO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095647"/>
                <a:ext cx="7514035" cy="5434462"/>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_tradnl" sz="2000" dirty="0" smtClean="0"/>
                  <a:t>Son cargas generadas por las superficies irregulares de las carreteras, lo que generaría roturas o fisuras en el tanque, chasis y los anillos </a:t>
                </a:r>
                <a:r>
                  <a:rPr lang="es-ES_tradnl" sz="2000" dirty="0"/>
                  <a:t>de refuerzo </a:t>
                </a:r>
                <a:r>
                  <a:rPr lang="es-ES_tradnl" sz="2000" dirty="0" smtClean="0"/>
                  <a:t>del </a:t>
                </a:r>
                <a:r>
                  <a:rPr lang="es-ES_tradnl" sz="2000" dirty="0"/>
                  <a:t>cuerpo del tanque. </a:t>
                </a:r>
                <a:endParaRPr lang="es-ES_tradnl" sz="2000" dirty="0" smtClean="0"/>
              </a:p>
              <a:p>
                <a:pPr algn="just"/>
                <a:endParaRPr lang="es-ES_tradnl" sz="2000" b="1" dirty="0" smtClean="0"/>
              </a:p>
              <a:p>
                <a:pPr algn="just"/>
                <a:endParaRPr lang="es-ES_tradnl" sz="2000" b="1"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𝒎</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s-ES_tradnl" sz="2000" b="1" i="1">
                              <a:latin typeface="Cambria Math" panose="02040503050406030204" pitchFamily="18" charset="0"/>
                            </a:rPr>
                            <m:t>𝒓𝒂</m:t>
                          </m:r>
                        </m:sub>
                      </m:sSub>
                    </m:oMath>
                  </m:oMathPara>
                </a14:m>
                <a:endParaRPr lang="es-ES" sz="2000" b="1" dirty="0" smtClean="0"/>
              </a:p>
              <a:p>
                <a:pPr marL="0" indent="0">
                  <a:buNone/>
                </a:pPr>
                <a:r>
                  <a:rPr lang="es-ES_tradnl" sz="2000" dirty="0"/>
                  <a:t>Donde:</a:t>
                </a:r>
                <a:endParaRPr lang="es-ES" sz="2000" dirty="0"/>
              </a:p>
              <a:p>
                <a:pPr lvl="0"/>
                <a14:m>
                  <m:oMath xmlns:m="http://schemas.openxmlformats.org/officeDocument/2006/math">
                    <m:r>
                      <a:rPr lang="es-ES_tradnl" sz="2000" i="1">
                        <a:latin typeface="Cambria Math" panose="02040503050406030204" pitchFamily="18" charset="0"/>
                      </a:rPr>
                      <m:t>𝑚</m:t>
                    </m:r>
                  </m:oMath>
                </a14:m>
                <a:r>
                  <a:rPr lang="es-ES_tradnl" sz="2000" dirty="0"/>
                  <a:t> = Masa de asfalto (Kg).</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𝑎</m:t>
                        </m:r>
                      </m:e>
                      <m:sub>
                        <m:r>
                          <a:rPr lang="es-ES_tradnl" sz="2000" i="1">
                            <a:latin typeface="Cambria Math" panose="02040503050406030204" pitchFamily="18" charset="0"/>
                          </a:rPr>
                          <m:t>𝑟𝑎</m:t>
                        </m:r>
                      </m:sub>
                    </m:sSub>
                  </m:oMath>
                </a14:m>
                <a:r>
                  <a:rPr lang="es-ES_tradnl" sz="2000" dirty="0"/>
                  <a:t> = Aceleración de riesgo de accidente (m/s</a:t>
                </a:r>
                <a:r>
                  <a:rPr lang="es-ES_tradnl" sz="2000" baseline="30000" dirty="0"/>
                  <a:t>2</a:t>
                </a:r>
                <a:r>
                  <a:rPr lang="es-ES_tradnl" sz="2000" dirty="0" smtClean="0"/>
                  <a:t>).</a:t>
                </a:r>
              </a:p>
              <a:p>
                <a:pPr lvl="0"/>
                <a:endParaRPr lang="es-ES_tradnl" sz="2000" dirty="0"/>
              </a:p>
              <a:p>
                <a:pPr marL="0" lv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i="1">
                          <a:latin typeface="Cambria Math" panose="02040503050406030204" pitchFamily="18" charset="0"/>
                        </a:rPr>
                        <m:t>36033.2∙2.45</m:t>
                      </m:r>
                      <m:r>
                        <a:rPr lang="es-ES_tradnl" sz="2000" b="1" i="1">
                          <a:latin typeface="Cambria Math" panose="02040503050406030204" pitchFamily="18" charset="0"/>
                        </a:rPr>
                        <m:t>=</m:t>
                      </m:r>
                      <m:r>
                        <a:rPr lang="es-ES_tradnl" sz="2000" b="1" i="1">
                          <a:latin typeface="Cambria Math" panose="02040503050406030204" pitchFamily="18" charset="0"/>
                        </a:rPr>
                        <m:t>𝟖𝟖𝟐𝟖𝟏</m:t>
                      </m:r>
                      <m:r>
                        <a:rPr lang="es-ES_tradnl" sz="2000" b="1" i="1">
                          <a:latin typeface="Cambria Math" panose="02040503050406030204" pitchFamily="18" charset="0"/>
                        </a:rPr>
                        <m:t>.</m:t>
                      </m:r>
                      <m:r>
                        <a:rPr lang="es-ES_tradnl" sz="2000" b="1" i="1">
                          <a:latin typeface="Cambria Math" panose="02040503050406030204" pitchFamily="18" charset="0"/>
                        </a:rPr>
                        <m:t>𝟑𝟒</m:t>
                      </m:r>
                      <m:r>
                        <a:rPr lang="es-ES_tradnl" sz="2000" b="1" i="1">
                          <a:latin typeface="Cambria Math" panose="02040503050406030204" pitchFamily="18" charset="0"/>
                        </a:rPr>
                        <m:t> </m:t>
                      </m:r>
                      <m:r>
                        <a:rPr lang="es-ES_tradnl" sz="2000" b="1" i="1">
                          <a:latin typeface="Cambria Math" panose="02040503050406030204" pitchFamily="18" charset="0"/>
                        </a:rPr>
                        <m:t>𝐍</m:t>
                      </m:r>
                    </m:oMath>
                  </m:oMathPara>
                </a14:m>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095647"/>
                <a:ext cx="7514035" cy="5434462"/>
              </a:xfrm>
              <a:prstGeom prst="rect">
                <a:avLst/>
              </a:prstGeom>
              <a:blipFill rotWithShape="0">
                <a:blip r:embed="rId2"/>
                <a:stretch>
                  <a:fillRect l="-1542" t="-2806" r="-893"/>
                </a:stretch>
              </a:blipFill>
            </p:spPr>
            <p:txBody>
              <a:bodyPr/>
              <a:lstStyle/>
              <a:p>
                <a:r>
                  <a:rPr lang="es-ES">
                    <a:noFill/>
                  </a:rPr>
                  <a:t> </a:t>
                </a:r>
              </a:p>
            </p:txBody>
          </p:sp>
        </mc:Fallback>
      </mc:AlternateContent>
    </p:spTree>
    <p:extLst>
      <p:ext uri="{BB962C8B-B14F-4D97-AF65-F5344CB8AC3E}">
        <p14:creationId xmlns:p14="http://schemas.microsoft.com/office/powerpoint/2010/main" val="40551679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 POR ACELERACIÓN Y FRENADO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095647"/>
                <a:ext cx="7514035" cy="5434462"/>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_tradnl" sz="2000" dirty="0" smtClean="0"/>
                  <a:t>Mediante la experiencia de transportistas profesionales se registran los valores promedio de los datos requeridos para calcular la aceleración y el frenado requeridos para calcular la presión sobre el tanque.</a:t>
                </a:r>
              </a:p>
              <a:p>
                <a:pPr marL="0" indent="0" algn="just">
                  <a:buNone/>
                </a:pPr>
                <a:endParaRPr lang="es-ES_tradnl" sz="2000" b="1"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𝒂</m:t>
                          </m:r>
                          <m:r>
                            <a:rPr lang="en-US" sz="2000" b="1" i="1" smtClean="0">
                              <a:latin typeface="Cambria Math" panose="02040503050406030204" pitchFamily="18" charset="0"/>
                            </a:rPr>
                            <m:t>𝒗</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r>
                            <a:rPr lang="es-ES_tradnl" sz="2000" b="1" i="1">
                              <a:latin typeface="Cambria Math" panose="02040503050406030204" pitchFamily="18" charset="0"/>
                            </a:rPr>
                            <m:t>𝒎</m:t>
                          </m:r>
                        </m:num>
                        <m:den>
                          <m:r>
                            <a:rPr lang="es-ES_tradnl" sz="2000" b="1" i="1">
                              <a:latin typeface="Cambria Math" panose="02040503050406030204" pitchFamily="18" charset="0"/>
                            </a:rPr>
                            <m:t>𝑵</m:t>
                          </m:r>
                          <m:r>
                            <a:rPr lang="es-ES_tradnl" sz="2000" b="1" i="1">
                              <a:latin typeface="Cambria Math" panose="02040503050406030204" pitchFamily="18" charset="0"/>
                            </a:rPr>
                            <m:t>+</m:t>
                          </m:r>
                          <m:r>
                            <a:rPr lang="es-ES_tradnl" sz="2000" b="1" i="1">
                              <a:latin typeface="Cambria Math" panose="02040503050406030204" pitchFamily="18" charset="0"/>
                            </a:rPr>
                            <m:t>𝟏</m:t>
                          </m:r>
                        </m:den>
                      </m:f>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n-US" sz="2000" b="1" i="1" smtClean="0">
                              <a:latin typeface="Cambria Math" panose="02040503050406030204" pitchFamily="18" charset="0"/>
                            </a:rPr>
                            <m:t>𝒗</m:t>
                          </m:r>
                        </m:sub>
                      </m:sSub>
                    </m:oMath>
                  </m:oMathPara>
                </a14:m>
                <a:endParaRPr lang="es-ES" sz="2000" b="1" dirty="0" smtClean="0"/>
              </a:p>
              <a:p>
                <a:pPr marL="0" indent="0">
                  <a:buNone/>
                </a:pPr>
                <a:endParaRPr lang="es-ES_tradnl" sz="2000" dirty="0" smtClean="0"/>
              </a:p>
              <a:p>
                <a:pPr marL="0" indent="0">
                  <a:buNone/>
                </a:pPr>
                <a:r>
                  <a:rPr lang="es-ES_tradnl" sz="2000" dirty="0" smtClean="0"/>
                  <a:t>Donde</a:t>
                </a:r>
                <a:r>
                  <a:rPr lang="es-ES_tradnl" sz="2000" dirty="0"/>
                  <a:t>:</a:t>
                </a:r>
                <a:endParaRPr lang="es-ES" sz="2000" dirty="0"/>
              </a:p>
              <a:p>
                <a:pPr lvl="0"/>
                <a14:m>
                  <m:oMath xmlns:m="http://schemas.openxmlformats.org/officeDocument/2006/math">
                    <m:r>
                      <a:rPr lang="es-ES_tradnl" sz="2000" i="1">
                        <a:latin typeface="Cambria Math" panose="02040503050406030204" pitchFamily="18" charset="0"/>
                      </a:rPr>
                      <m:t>𝑚</m:t>
                    </m:r>
                  </m:oMath>
                </a14:m>
                <a:r>
                  <a:rPr lang="es-ES_tradnl" sz="2000" dirty="0"/>
                  <a:t> = Masa de asfalto (Kg).</a:t>
                </a:r>
                <a:endParaRPr lang="es-ES" sz="2000" dirty="0"/>
              </a:p>
              <a:p>
                <a:pPr lvl="0"/>
                <a14:m>
                  <m:oMath xmlns:m="http://schemas.openxmlformats.org/officeDocument/2006/math">
                    <m:r>
                      <a:rPr lang="es-ES_tradnl" sz="2000" i="1">
                        <a:latin typeface="Cambria Math" panose="02040503050406030204" pitchFamily="18" charset="0"/>
                      </a:rPr>
                      <m:t>𝑁</m:t>
                    </m:r>
                  </m:oMath>
                </a14:m>
                <a:r>
                  <a:rPr lang="es-ES_tradnl" sz="2000" dirty="0"/>
                  <a:t> = 4 = Número de espejos.</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𝑎</m:t>
                        </m:r>
                      </m:e>
                      <m:sub>
                        <m:r>
                          <a:rPr lang="en-US" sz="2000" b="0" i="1" smtClean="0">
                            <a:latin typeface="Cambria Math" panose="02040503050406030204" pitchFamily="18" charset="0"/>
                          </a:rPr>
                          <m:t>𝑣</m:t>
                        </m:r>
                      </m:sub>
                    </m:sSub>
                  </m:oMath>
                </a14:m>
                <a:r>
                  <a:rPr lang="es-ES_tradnl" sz="2000" dirty="0"/>
                  <a:t> = Aceleración </a:t>
                </a:r>
                <a:r>
                  <a:rPr lang="es-ES_tradnl" sz="2000" dirty="0" smtClean="0"/>
                  <a:t>del vehículo (m/s</a:t>
                </a:r>
                <a:r>
                  <a:rPr lang="es-ES_tradnl" sz="2000" baseline="30000" dirty="0" smtClean="0"/>
                  <a:t>2</a:t>
                </a:r>
                <a:r>
                  <a:rPr lang="es-ES_tradnl" sz="2000" dirty="0"/>
                  <a:t>).</a:t>
                </a:r>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095647"/>
                <a:ext cx="7514035" cy="5434462"/>
              </a:xfrm>
              <a:prstGeom prst="rect">
                <a:avLst/>
              </a:prstGeom>
              <a:blipFill rotWithShape="0">
                <a:blip r:embed="rId2"/>
                <a:stretch>
                  <a:fillRect l="-1542" t="-2806" r="-893"/>
                </a:stretch>
              </a:blipFill>
            </p:spPr>
            <p:txBody>
              <a:bodyPr/>
              <a:lstStyle/>
              <a:p>
                <a:r>
                  <a:rPr lang="es-ES">
                    <a:noFill/>
                  </a:rPr>
                  <a:t> </a:t>
                </a:r>
              </a:p>
            </p:txBody>
          </p:sp>
        </mc:Fallback>
      </mc:AlternateContent>
    </p:spTree>
    <p:extLst>
      <p:ext uri="{BB962C8B-B14F-4D97-AF65-F5344CB8AC3E}">
        <p14:creationId xmlns:p14="http://schemas.microsoft.com/office/powerpoint/2010/main" val="3149717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JUSTIFICACIÓN</a:t>
            </a:r>
            <a:endParaRPr lang="es-EC" dirty="0"/>
          </a:p>
        </p:txBody>
      </p:sp>
      <p:sp>
        <p:nvSpPr>
          <p:cNvPr id="3" name="Content Placeholder 2"/>
          <p:cNvSpPr>
            <a:spLocks noGrp="1"/>
          </p:cNvSpPr>
          <p:nvPr>
            <p:ph idx="1"/>
          </p:nvPr>
        </p:nvSpPr>
        <p:spPr>
          <a:xfrm>
            <a:off x="982132" y="2438401"/>
            <a:ext cx="7704667" cy="3332816"/>
          </a:xfrm>
        </p:spPr>
        <p:txBody>
          <a:bodyPr/>
          <a:lstStyle/>
          <a:p>
            <a:pPr algn="just"/>
            <a:r>
              <a:rPr lang="es-ES_tradnl" dirty="0"/>
              <a:t>Industria Acero de los Andes busca generar una nueva línea de producción en serie de productos metalmecánicos con la fabricación de auto tanques para el transporte de </a:t>
            </a:r>
            <a:r>
              <a:rPr lang="es-ES_tradnl" dirty="0" smtClean="0"/>
              <a:t>asfalto.</a:t>
            </a:r>
            <a:endParaRPr lang="es-EC" dirty="0"/>
          </a:p>
        </p:txBody>
      </p:sp>
    </p:spTree>
    <p:extLst>
      <p:ext uri="{BB962C8B-B14F-4D97-AF65-F5344CB8AC3E}">
        <p14:creationId xmlns:p14="http://schemas.microsoft.com/office/powerpoint/2010/main" val="125379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 POR ACELERACIÓN Y FRENADO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095647"/>
                <a:ext cx="7514035" cy="5434462"/>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smtClean="0"/>
                  <a:t>Aceleración del vehículo</a:t>
                </a:r>
              </a:p>
              <a:p>
                <a:pPr marL="0" indent="0" algn="just">
                  <a:buNone/>
                </a:pPr>
                <a:endParaRPr lang="es-ES_tradnl" sz="2000"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s-ES_tradnl" sz="2000" b="1" i="1">
                              <a:latin typeface="Cambria Math" panose="02040503050406030204" pitchFamily="18" charset="0"/>
                            </a:rPr>
                            <m:t>𝒗</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𝑽</m:t>
                                  </m:r>
                                </m:e>
                                <m:sub>
                                  <m:r>
                                    <a:rPr lang="es-ES_tradnl" sz="2000" b="1" i="1">
                                      <a:latin typeface="Cambria Math" panose="02040503050406030204" pitchFamily="18" charset="0"/>
                                    </a:rPr>
                                    <m:t>𝒇</m:t>
                                  </m:r>
                                </m:sub>
                              </m:sSub>
                            </m:e>
                            <m:sup>
                              <m:r>
                                <a:rPr lang="es-ES_tradnl" sz="2000" b="1" i="1">
                                  <a:latin typeface="Cambria Math" panose="02040503050406030204" pitchFamily="18" charset="0"/>
                                </a:rPr>
                                <m:t>𝟐</m:t>
                              </m:r>
                            </m:sup>
                          </m:sSup>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𝑽</m:t>
                                  </m:r>
                                </m:e>
                                <m:sub>
                                  <m:r>
                                    <a:rPr lang="es-ES_tradnl" sz="2000" b="1" i="1">
                                      <a:latin typeface="Cambria Math" panose="02040503050406030204" pitchFamily="18" charset="0"/>
                                    </a:rPr>
                                    <m:t>𝟎</m:t>
                                  </m:r>
                                </m:sub>
                              </m:sSub>
                            </m:e>
                            <m:sup>
                              <m:r>
                                <a:rPr lang="es-ES_tradnl" sz="2000" b="1" i="1">
                                  <a:latin typeface="Cambria Math" panose="02040503050406030204" pitchFamily="18" charset="0"/>
                                </a:rPr>
                                <m:t>𝟐</m:t>
                              </m:r>
                            </m:sup>
                          </m:sSup>
                        </m:num>
                        <m:den>
                          <m:r>
                            <a:rPr lang="es-ES_tradnl" sz="2000" b="1" i="1">
                              <a:latin typeface="Cambria Math" panose="02040503050406030204" pitchFamily="18" charset="0"/>
                            </a:rPr>
                            <m:t>𝟐</m:t>
                          </m:r>
                          <m:r>
                            <a:rPr lang="es-ES_tradnl" sz="2000" b="1" i="1">
                              <a:latin typeface="Cambria Math" panose="02040503050406030204" pitchFamily="18" charset="0"/>
                            </a:rPr>
                            <m:t>∙</m:t>
                          </m:r>
                          <m:r>
                            <a:rPr lang="es-ES_tradnl" sz="2000" b="1" i="1">
                              <a:latin typeface="Cambria Math" panose="02040503050406030204" pitchFamily="18" charset="0"/>
                            </a:rPr>
                            <m:t>𝒅</m:t>
                          </m:r>
                        </m:den>
                      </m:f>
                    </m:oMath>
                  </m:oMathPara>
                </a14:m>
                <a:endParaRPr lang="es-ES" sz="2000" b="1" dirty="0" smtClean="0"/>
              </a:p>
              <a:p>
                <a:pPr marL="0" indent="0">
                  <a:buNone/>
                </a:pPr>
                <a:endParaRPr lang="es-ES_tradnl" sz="2000" dirty="0" smtClean="0"/>
              </a:p>
              <a:p>
                <a:pPr marL="0" indent="0">
                  <a:buNone/>
                </a:pPr>
                <a:r>
                  <a:rPr lang="es-ES_tradnl" sz="2000" dirty="0"/>
                  <a:t>Donde:</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0</m:t>
                        </m:r>
                      </m:sub>
                    </m:sSub>
                  </m:oMath>
                </a14:m>
                <a:r>
                  <a:rPr lang="es-ES_tradnl" sz="2000" dirty="0"/>
                  <a:t> = Velocidad inicial del vehículo (m/s).</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𝑓</m:t>
                        </m:r>
                      </m:sub>
                    </m:sSub>
                  </m:oMath>
                </a14:m>
                <a:r>
                  <a:rPr lang="es-ES_tradnl" sz="2000" dirty="0"/>
                  <a:t> = Velocidad final del vehículo (m/s).</a:t>
                </a:r>
                <a:endParaRPr lang="es-ES" sz="2000" dirty="0"/>
              </a:p>
              <a:p>
                <a:pPr lvl="0"/>
                <a14:m>
                  <m:oMath xmlns:m="http://schemas.openxmlformats.org/officeDocument/2006/math">
                    <m:r>
                      <a:rPr lang="es-ES_tradnl" sz="2000" i="1">
                        <a:latin typeface="Cambria Math" panose="02040503050406030204" pitchFamily="18" charset="0"/>
                      </a:rPr>
                      <m:t>𝑑</m:t>
                    </m:r>
                  </m:oMath>
                </a14:m>
                <a:r>
                  <a:rPr lang="es-ES_tradnl" sz="2000" dirty="0"/>
                  <a:t> = Distancia que recorre el vehículo (m).</a:t>
                </a:r>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095647"/>
                <a:ext cx="7514035" cy="5434462"/>
              </a:xfrm>
              <a:prstGeom prst="rect">
                <a:avLst/>
              </a:prstGeom>
              <a:blipFill rotWithShape="0">
                <a:blip r:embed="rId2"/>
                <a:stretch>
                  <a:fillRect l="-1542" t="-673"/>
                </a:stretch>
              </a:blipFill>
            </p:spPr>
            <p:txBody>
              <a:bodyPr/>
              <a:lstStyle/>
              <a:p>
                <a:r>
                  <a:rPr lang="es-ES">
                    <a:noFill/>
                  </a:rPr>
                  <a:t> </a:t>
                </a:r>
              </a:p>
            </p:txBody>
          </p:sp>
        </mc:Fallback>
      </mc:AlternateContent>
    </p:spTree>
    <p:extLst>
      <p:ext uri="{BB962C8B-B14F-4D97-AF65-F5344CB8AC3E}">
        <p14:creationId xmlns:p14="http://schemas.microsoft.com/office/powerpoint/2010/main" val="16588909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 POR ACELERACIÓN Y FRENADO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095647"/>
                <a:ext cx="7514035" cy="5434462"/>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smtClean="0"/>
                  <a:t>Aceleración del vehículo</a:t>
                </a:r>
              </a:p>
              <a:p>
                <a:pPr marL="0" indent="0" algn="just">
                  <a:buNone/>
                </a:pPr>
                <a:endParaRPr lang="es-ES_tradnl" sz="2000"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s-ES_tradnl" sz="2000" b="1" i="1">
                              <a:latin typeface="Cambria Math" panose="02040503050406030204" pitchFamily="18" charset="0"/>
                            </a:rPr>
                            <m:t>𝒗</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𝑽</m:t>
                                  </m:r>
                                </m:e>
                                <m:sub>
                                  <m:r>
                                    <a:rPr lang="es-ES_tradnl" sz="2000" b="1" i="1">
                                      <a:latin typeface="Cambria Math" panose="02040503050406030204" pitchFamily="18" charset="0"/>
                                    </a:rPr>
                                    <m:t>𝒇</m:t>
                                  </m:r>
                                </m:sub>
                              </m:sSub>
                            </m:e>
                            <m:sup>
                              <m:r>
                                <a:rPr lang="es-ES_tradnl" sz="2000" b="1" i="1">
                                  <a:latin typeface="Cambria Math" panose="02040503050406030204" pitchFamily="18" charset="0"/>
                                </a:rPr>
                                <m:t>𝟐</m:t>
                              </m:r>
                            </m:sup>
                          </m:sSup>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sSub>
                                <m:sSubPr>
                                  <m:ctrlPr>
                                    <a:rPr lang="es-ES" sz="2000" b="1" i="1">
                                      <a:latin typeface="Cambria Math" panose="02040503050406030204" pitchFamily="18" charset="0"/>
                                    </a:rPr>
                                  </m:ctrlPr>
                                </m:sSubPr>
                                <m:e>
                                  <m:r>
                                    <a:rPr lang="es-ES_tradnl" sz="2000" b="1" i="1">
                                      <a:latin typeface="Cambria Math" panose="02040503050406030204" pitchFamily="18" charset="0"/>
                                    </a:rPr>
                                    <m:t>𝑽</m:t>
                                  </m:r>
                                </m:e>
                                <m:sub>
                                  <m:r>
                                    <a:rPr lang="es-ES_tradnl" sz="2000" b="1" i="1">
                                      <a:latin typeface="Cambria Math" panose="02040503050406030204" pitchFamily="18" charset="0"/>
                                    </a:rPr>
                                    <m:t>𝟎</m:t>
                                  </m:r>
                                </m:sub>
                              </m:sSub>
                            </m:e>
                            <m:sup>
                              <m:r>
                                <a:rPr lang="es-ES_tradnl" sz="2000" b="1" i="1">
                                  <a:latin typeface="Cambria Math" panose="02040503050406030204" pitchFamily="18" charset="0"/>
                                </a:rPr>
                                <m:t>𝟐</m:t>
                              </m:r>
                            </m:sup>
                          </m:sSup>
                        </m:num>
                        <m:den>
                          <m:r>
                            <a:rPr lang="es-ES_tradnl" sz="2000" b="1" i="1">
                              <a:latin typeface="Cambria Math" panose="02040503050406030204" pitchFamily="18" charset="0"/>
                            </a:rPr>
                            <m:t>𝟐</m:t>
                          </m:r>
                          <m:r>
                            <a:rPr lang="es-ES_tradnl" sz="2000" b="1" i="1">
                              <a:latin typeface="Cambria Math" panose="02040503050406030204" pitchFamily="18" charset="0"/>
                            </a:rPr>
                            <m:t>∙</m:t>
                          </m:r>
                          <m:r>
                            <a:rPr lang="es-ES_tradnl" sz="2000" b="1" i="1">
                              <a:latin typeface="Cambria Math" panose="02040503050406030204" pitchFamily="18" charset="0"/>
                            </a:rPr>
                            <m:t>𝒅</m:t>
                          </m:r>
                        </m:den>
                      </m:f>
                    </m:oMath>
                  </m:oMathPara>
                </a14:m>
                <a:endParaRPr lang="es-ES" sz="2000" b="1" dirty="0" smtClean="0"/>
              </a:p>
              <a:p>
                <a:pPr marL="0" indent="0" algn="just">
                  <a:buNone/>
                </a:pPr>
                <a:r>
                  <a:rPr lang="es-ES_tradnl" sz="2000" dirty="0"/>
                  <a:t>La velocidad alcanzada de un auto-tanque cargado en una distancia de 100 metros desde el arranque del vehículo es de 30 KPH (8.33 m/s</a:t>
                </a:r>
                <a:r>
                  <a:rPr lang="es-ES_tradnl" sz="2000" baseline="30000" dirty="0"/>
                  <a:t>2</a:t>
                </a:r>
                <a:r>
                  <a:rPr lang="es-ES_tradnl" sz="2000" dirty="0"/>
                  <a:t>).</a:t>
                </a:r>
                <a:endParaRPr lang="es-ES" sz="2000" dirty="0"/>
              </a:p>
              <a:p>
                <a:r>
                  <a:rPr lang="es-ES_tradnl" sz="2000" dirty="0"/>
                  <a:t>	</a:t>
                </a:r>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0</m:t>
                        </m:r>
                      </m:sub>
                    </m:sSub>
                    <m:r>
                      <a:rPr lang="es-ES_tradnl" sz="2000" i="1">
                        <a:latin typeface="Cambria Math" panose="02040503050406030204" pitchFamily="18" charset="0"/>
                      </a:rPr>
                      <m:t>=0 </m:t>
                    </m:r>
                    <m:f>
                      <m:fPr>
                        <m:ctrlPr>
                          <a:rPr lang="es-ES" sz="2000" i="1">
                            <a:latin typeface="Cambria Math" panose="02040503050406030204" pitchFamily="18" charset="0"/>
                          </a:rPr>
                        </m:ctrlPr>
                      </m:fPr>
                      <m:num>
                        <m:r>
                          <m:rPr>
                            <m:sty m:val="p"/>
                          </m:rPr>
                          <a:rPr lang="es-ES_tradnl" sz="2000">
                            <a:latin typeface="Cambria Math" panose="02040503050406030204" pitchFamily="18" charset="0"/>
                          </a:rPr>
                          <m:t>m</m:t>
                        </m:r>
                      </m:num>
                      <m:den>
                        <m:r>
                          <m:rPr>
                            <m:sty m:val="p"/>
                          </m:rPr>
                          <a:rPr lang="es-ES_tradnl" sz="2000">
                            <a:latin typeface="Cambria Math" panose="02040503050406030204" pitchFamily="18" charset="0"/>
                          </a:rPr>
                          <m:t>s</m:t>
                        </m:r>
                      </m:den>
                    </m:f>
                  </m:oMath>
                </a14:m>
                <a:endParaRPr lang="es-ES" sz="2000" dirty="0"/>
              </a:p>
              <a:p>
                <a:r>
                  <a:rPr lang="es-ES_tradnl" sz="2000" dirty="0"/>
                  <a:t>	</a:t>
                </a:r>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𝑉</m:t>
                        </m:r>
                      </m:e>
                      <m:sub>
                        <m:r>
                          <a:rPr lang="es-ES_tradnl" sz="2000" i="1">
                            <a:latin typeface="Cambria Math" panose="02040503050406030204" pitchFamily="18" charset="0"/>
                          </a:rPr>
                          <m:t>𝑓</m:t>
                        </m:r>
                      </m:sub>
                    </m:sSub>
                    <m:r>
                      <a:rPr lang="es-ES_tradnl" sz="2000" i="1">
                        <a:latin typeface="Cambria Math" panose="02040503050406030204" pitchFamily="18" charset="0"/>
                      </a:rPr>
                      <m:t>=8.33 </m:t>
                    </m:r>
                    <m:f>
                      <m:fPr>
                        <m:ctrlPr>
                          <a:rPr lang="es-ES" sz="2000" i="1">
                            <a:latin typeface="Cambria Math" panose="02040503050406030204" pitchFamily="18" charset="0"/>
                          </a:rPr>
                        </m:ctrlPr>
                      </m:fPr>
                      <m:num>
                        <m:r>
                          <m:rPr>
                            <m:sty m:val="p"/>
                          </m:rPr>
                          <a:rPr lang="es-ES_tradnl" sz="2000">
                            <a:latin typeface="Cambria Math" panose="02040503050406030204" pitchFamily="18" charset="0"/>
                          </a:rPr>
                          <m:t>m</m:t>
                        </m:r>
                      </m:num>
                      <m:den>
                        <m:r>
                          <m:rPr>
                            <m:sty m:val="p"/>
                          </m:rPr>
                          <a:rPr lang="es-ES_tradnl" sz="2000">
                            <a:latin typeface="Cambria Math" panose="02040503050406030204" pitchFamily="18" charset="0"/>
                          </a:rPr>
                          <m:t>s</m:t>
                        </m:r>
                      </m:den>
                    </m:f>
                  </m:oMath>
                </a14:m>
                <a:endParaRPr lang="es-ES" sz="2000" dirty="0"/>
              </a:p>
              <a:p>
                <a:r>
                  <a:rPr lang="es-ES_tradnl" sz="2000" dirty="0"/>
                  <a:t>	</a:t>
                </a:r>
                <a14:m>
                  <m:oMath xmlns:m="http://schemas.openxmlformats.org/officeDocument/2006/math">
                    <m:r>
                      <a:rPr lang="es-ES_tradnl" sz="2000" i="1">
                        <a:latin typeface="Cambria Math" panose="02040503050406030204" pitchFamily="18" charset="0"/>
                      </a:rPr>
                      <m:t>𝑑</m:t>
                    </m:r>
                    <m:r>
                      <a:rPr lang="es-ES_tradnl" sz="2000" i="1">
                        <a:latin typeface="Cambria Math" panose="02040503050406030204" pitchFamily="18" charset="0"/>
                      </a:rPr>
                      <m:t>=100 </m:t>
                    </m:r>
                    <m:r>
                      <m:rPr>
                        <m:sty m:val="p"/>
                      </m:rPr>
                      <a:rPr lang="es-ES_tradnl" sz="2000">
                        <a:latin typeface="Cambria Math" panose="02040503050406030204" pitchFamily="18" charset="0"/>
                      </a:rPr>
                      <m:t>m</m:t>
                    </m:r>
                  </m:oMath>
                </a14:m>
                <a:endParaRPr lang="es-ES" sz="2000"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s-ES_tradnl" sz="2000" b="1" i="1">
                              <a:latin typeface="Cambria Math" panose="02040503050406030204" pitchFamily="18" charset="0"/>
                            </a:rPr>
                            <m:t>𝒗</m:t>
                          </m:r>
                        </m:sub>
                      </m:sSub>
                      <m:r>
                        <a:rPr lang="es-ES_tradnl" sz="2000" b="1" i="1">
                          <a:latin typeface="Cambria Math" panose="02040503050406030204" pitchFamily="18" charset="0"/>
                        </a:rPr>
                        <m:t>=</m:t>
                      </m:r>
                      <m:f>
                        <m:fPr>
                          <m:ctrlPr>
                            <a:rPr lang="es-ES" sz="2000" i="1">
                              <a:latin typeface="Cambria Math" panose="02040503050406030204" pitchFamily="18" charset="0"/>
                            </a:rPr>
                          </m:ctrlPr>
                        </m:fPr>
                        <m:num>
                          <m:sSup>
                            <m:sSupPr>
                              <m:ctrlPr>
                                <a:rPr lang="es-ES" sz="2000" i="1">
                                  <a:latin typeface="Cambria Math" panose="02040503050406030204" pitchFamily="18" charset="0"/>
                                </a:rPr>
                              </m:ctrlPr>
                            </m:sSupPr>
                            <m:e>
                              <m:r>
                                <a:rPr lang="es-ES_tradnl" sz="2000" i="1">
                                  <a:latin typeface="Cambria Math" panose="02040503050406030204" pitchFamily="18" charset="0"/>
                                </a:rPr>
                                <m:t>8.33</m:t>
                              </m:r>
                            </m:e>
                            <m:sup>
                              <m:r>
                                <a:rPr lang="es-ES_tradnl" sz="2000" i="1">
                                  <a:latin typeface="Cambria Math" panose="02040503050406030204" pitchFamily="18" charset="0"/>
                                </a:rPr>
                                <m:t>2</m:t>
                              </m:r>
                            </m:sup>
                          </m:sSup>
                          <m:r>
                            <a:rPr lang="es-ES_tradnl" sz="2000" i="1">
                              <a:latin typeface="Cambria Math" panose="02040503050406030204" pitchFamily="18" charset="0"/>
                            </a:rPr>
                            <m:t>−0</m:t>
                          </m:r>
                        </m:num>
                        <m:den>
                          <m:r>
                            <a:rPr lang="es-ES_tradnl" sz="2000" i="1">
                              <a:latin typeface="Cambria Math" panose="02040503050406030204" pitchFamily="18" charset="0"/>
                            </a:rPr>
                            <m:t>2∙100</m:t>
                          </m:r>
                        </m:den>
                      </m:f>
                      <m:r>
                        <a:rPr lang="es-ES_tradnl" sz="2000"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𝟑𝟒𝟔</m:t>
                      </m:r>
                      <m:f>
                        <m:fPr>
                          <m:ctrlPr>
                            <a:rPr lang="es-ES" sz="2000" b="1" i="1">
                              <a:latin typeface="Cambria Math" panose="02040503050406030204" pitchFamily="18" charset="0"/>
                            </a:rPr>
                          </m:ctrlPr>
                        </m:fPr>
                        <m:num>
                          <m:r>
                            <a:rPr lang="es-ES_tradnl" sz="2000" b="1" i="1">
                              <a:latin typeface="Cambria Math" panose="02040503050406030204" pitchFamily="18" charset="0"/>
                            </a:rPr>
                            <m:t>𝒎</m:t>
                          </m:r>
                        </m:num>
                        <m:den>
                          <m:sSup>
                            <m:sSupPr>
                              <m:ctrlPr>
                                <a:rPr lang="es-ES" sz="2000" b="1" i="1">
                                  <a:latin typeface="Cambria Math" panose="02040503050406030204" pitchFamily="18" charset="0"/>
                                </a:rPr>
                              </m:ctrlPr>
                            </m:sSupPr>
                            <m:e>
                              <m:r>
                                <a:rPr lang="es-ES_tradnl" sz="2000" b="1" i="1">
                                  <a:latin typeface="Cambria Math" panose="02040503050406030204" pitchFamily="18" charset="0"/>
                                </a:rPr>
                                <m:t>𝒔</m:t>
                              </m:r>
                            </m:e>
                            <m:sup>
                              <m:r>
                                <a:rPr lang="es-ES_tradnl" sz="2000" b="1" i="1">
                                  <a:latin typeface="Cambria Math" panose="02040503050406030204" pitchFamily="18" charset="0"/>
                                </a:rPr>
                                <m:t>𝟐</m:t>
                              </m:r>
                            </m:sup>
                          </m:sSup>
                        </m:den>
                      </m:f>
                    </m:oMath>
                  </m:oMathPara>
                </a14:m>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095647"/>
                <a:ext cx="7514035" cy="5434462"/>
              </a:xfrm>
              <a:prstGeom prst="rect">
                <a:avLst/>
              </a:prstGeom>
              <a:blipFill rotWithShape="0">
                <a:blip r:embed="rId2"/>
                <a:stretch>
                  <a:fillRect l="-1542" t="-673" r="-893"/>
                </a:stretch>
              </a:blipFill>
            </p:spPr>
            <p:txBody>
              <a:bodyPr/>
              <a:lstStyle/>
              <a:p>
                <a:r>
                  <a:rPr lang="es-ES">
                    <a:noFill/>
                  </a:rPr>
                  <a:t> </a:t>
                </a:r>
              </a:p>
            </p:txBody>
          </p:sp>
        </mc:Fallback>
      </mc:AlternateContent>
    </p:spTree>
    <p:extLst>
      <p:ext uri="{BB962C8B-B14F-4D97-AF65-F5344CB8AC3E}">
        <p14:creationId xmlns:p14="http://schemas.microsoft.com/office/powerpoint/2010/main" val="32152755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CARGA POR ACELERACIÓN Y FRENADO</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095647"/>
                <a:ext cx="7514035" cy="5434462"/>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endParaRPr lang="es-ES_tradnl" sz="2000" b="1" dirty="0" smtClean="0"/>
              </a:p>
              <a:p>
                <a:pPr marL="0" indent="0" algn="just">
                  <a:buNone/>
                </a:pPr>
                <a:endParaRPr lang="es-ES_tradnl" sz="2000" b="1"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𝒂</m:t>
                          </m:r>
                          <m:r>
                            <a:rPr lang="en-US" sz="2000" b="1" i="1" smtClean="0">
                              <a:latin typeface="Cambria Math" panose="02040503050406030204" pitchFamily="18" charset="0"/>
                            </a:rPr>
                            <m:t>𝒗</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r>
                            <a:rPr lang="es-ES_tradnl" sz="2000" b="1" i="1">
                              <a:latin typeface="Cambria Math" panose="02040503050406030204" pitchFamily="18" charset="0"/>
                            </a:rPr>
                            <m:t>𝒎</m:t>
                          </m:r>
                        </m:num>
                        <m:den>
                          <m:r>
                            <a:rPr lang="es-ES_tradnl" sz="2000" b="1" i="1">
                              <a:latin typeface="Cambria Math" panose="02040503050406030204" pitchFamily="18" charset="0"/>
                            </a:rPr>
                            <m:t>𝑵</m:t>
                          </m:r>
                          <m:r>
                            <a:rPr lang="es-ES_tradnl" sz="2000" b="1" i="1">
                              <a:latin typeface="Cambria Math" panose="02040503050406030204" pitchFamily="18" charset="0"/>
                            </a:rPr>
                            <m:t>+</m:t>
                          </m:r>
                          <m:r>
                            <a:rPr lang="es-ES_tradnl" sz="2000" b="1" i="1">
                              <a:latin typeface="Cambria Math" panose="02040503050406030204" pitchFamily="18" charset="0"/>
                            </a:rPr>
                            <m:t>𝟏</m:t>
                          </m:r>
                        </m:den>
                      </m:f>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𝒂</m:t>
                          </m:r>
                        </m:e>
                        <m:sub>
                          <m:r>
                            <a:rPr lang="en-US" sz="2000" b="1" i="1" smtClean="0">
                              <a:latin typeface="Cambria Math" panose="02040503050406030204" pitchFamily="18" charset="0"/>
                            </a:rPr>
                            <m:t>𝒗</m:t>
                          </m:r>
                        </m:sub>
                      </m:sSub>
                    </m:oMath>
                  </m:oMathPara>
                </a14:m>
                <a:endParaRPr lang="es-ES" sz="2000" b="1" dirty="0" smtClean="0"/>
              </a:p>
              <a:p>
                <a:pPr marL="0" indent="0">
                  <a:buNone/>
                </a:pPr>
                <a:endParaRPr lang="es-ES" sz="2000" b="1"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𝒂𝒗</m:t>
                          </m:r>
                        </m:sub>
                      </m:sSub>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36033.2</m:t>
                          </m:r>
                        </m:num>
                        <m:den>
                          <m:r>
                            <a:rPr lang="es-ES_tradnl" sz="2000" i="1">
                              <a:latin typeface="Cambria Math" panose="02040503050406030204" pitchFamily="18" charset="0"/>
                            </a:rPr>
                            <m:t>4+1</m:t>
                          </m:r>
                        </m:den>
                      </m:f>
                      <m:r>
                        <a:rPr lang="es-ES_tradnl" sz="2000" i="1">
                          <a:latin typeface="Cambria Math" panose="02040503050406030204" pitchFamily="18" charset="0"/>
                        </a:rPr>
                        <m:t>∙0.346</m:t>
                      </m:r>
                    </m:oMath>
                  </m:oMathPara>
                </a14:m>
                <a:endParaRPr lang="en-US" sz="2000" dirty="0" smtClean="0"/>
              </a:p>
              <a:p>
                <a:pPr marL="0" indent="0">
                  <a:buNone/>
                </a:pPr>
                <a:endParaRPr lang="en-US"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𝒂𝒗</m:t>
                          </m:r>
                        </m:sub>
                      </m:sSub>
                      <m:r>
                        <a:rPr lang="es-ES_tradnl" sz="2000" b="1" i="1">
                          <a:latin typeface="Cambria Math" panose="02040503050406030204" pitchFamily="18" charset="0"/>
                        </a:rPr>
                        <m:t>=</m:t>
                      </m:r>
                      <m:r>
                        <a:rPr lang="es-ES_tradnl" sz="2000" b="1" i="1">
                          <a:latin typeface="Cambria Math" panose="02040503050406030204" pitchFamily="18" charset="0"/>
                        </a:rPr>
                        <m:t>𝟐𝟒𝟗𝟑</m:t>
                      </m:r>
                      <m:r>
                        <a:rPr lang="es-ES_tradnl" sz="2000" b="1" i="1">
                          <a:latin typeface="Cambria Math" panose="02040503050406030204" pitchFamily="18" charset="0"/>
                        </a:rPr>
                        <m:t>.</m:t>
                      </m:r>
                      <m:r>
                        <a:rPr lang="es-ES_tradnl" sz="2000" b="1" i="1">
                          <a:latin typeface="Cambria Math" panose="02040503050406030204" pitchFamily="18" charset="0"/>
                        </a:rPr>
                        <m:t>𝟓𝟎</m:t>
                      </m:r>
                      <m:r>
                        <a:rPr lang="es-ES_tradnl" sz="2000" b="1" i="1">
                          <a:latin typeface="Cambria Math" panose="02040503050406030204" pitchFamily="18" charset="0"/>
                        </a:rPr>
                        <m:t> </m:t>
                      </m:r>
                      <m:r>
                        <a:rPr lang="es-ES_tradnl" sz="2000" b="1" i="1">
                          <a:latin typeface="Cambria Math" panose="02040503050406030204" pitchFamily="18" charset="0"/>
                        </a:rPr>
                        <m:t>𝐍</m:t>
                      </m:r>
                    </m:oMath>
                  </m:oMathPara>
                </a14:m>
                <a:endParaRPr lang="es-ES" sz="2000" dirty="0" smtClean="0"/>
              </a:p>
              <a:p>
                <a:pPr marL="0" indent="0">
                  <a:buNone/>
                </a:pPr>
                <a:endParaRPr lang="en-US" sz="2000" dirty="0"/>
              </a:p>
              <a:p>
                <a:pPr marL="0" indent="0" algn="just">
                  <a:buNone/>
                </a:pPr>
                <a:r>
                  <a:rPr lang="es-ES_tradnl" sz="2000" dirty="0"/>
                  <a:t>Esta fuerza se suma a la carga de riesgo de accidente, siendo la mayor fuerza que soportarán los espejos y una de las cabezas.</a:t>
                </a:r>
                <a:endParaRPr lang="es-ES" sz="2000" dirty="0"/>
              </a:p>
              <a:p>
                <a:pPr marL="0" indent="0">
                  <a:buNone/>
                </a:pPr>
                <a:endParaRPr lang="es-ES" sz="2000" dirty="0"/>
              </a:p>
              <a:p>
                <a:pPr marL="0" indent="0">
                  <a:buNone/>
                </a:pPr>
                <a:endParaRPr lang="es-ES" sz="2000" dirty="0"/>
              </a:p>
              <a:p>
                <a:pPr marL="0" indent="0" algn="just">
                  <a:buNone/>
                </a:pPr>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095647"/>
                <a:ext cx="7514035" cy="5434462"/>
              </a:xfrm>
              <a:prstGeom prst="rect">
                <a:avLst/>
              </a:prstGeom>
              <a:blipFill rotWithShape="0">
                <a:blip r:embed="rId2"/>
                <a:stretch>
                  <a:fillRect l="-893" r="-893"/>
                </a:stretch>
              </a:blipFill>
            </p:spPr>
            <p:txBody>
              <a:bodyPr/>
              <a:lstStyle/>
              <a:p>
                <a:r>
                  <a:rPr lang="es-ES">
                    <a:noFill/>
                  </a:rPr>
                  <a:t> </a:t>
                </a:r>
              </a:p>
            </p:txBody>
          </p:sp>
        </mc:Fallback>
      </mc:AlternateContent>
    </p:spTree>
    <p:extLst>
      <p:ext uri="{BB962C8B-B14F-4D97-AF65-F5344CB8AC3E}">
        <p14:creationId xmlns:p14="http://schemas.microsoft.com/office/powerpoint/2010/main" val="16037110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FACTOR DE SEGURIDAD</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488193"/>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_tradnl" sz="2000" dirty="0" smtClean="0"/>
                  <a:t>El máximo esfuerzo de diseño calculado en cualquier punto del tanque no debe exceder el 25 por ciento del esfuerzo de tensión del material utilizado estipulado por la norma NFPA 385 y el Código de Regulaciones Federales de Estados Unidos.</a:t>
                </a:r>
                <a:endParaRPr lang="es-ES" sz="2000" dirty="0"/>
              </a:p>
              <a:p>
                <a:pPr algn="just"/>
                <a:r>
                  <a:rPr lang="es-ES_tradnl" sz="2000" dirty="0"/>
                  <a:t>En base a estos requisitos de diseño, el factor de seguridad para vehículos de carga de líquidos inflamables debe ser igual o superior a 4, considerando una postura conservadora en cada aspecto del diseño del auto-tanque</a:t>
                </a:r>
                <a:r>
                  <a:rPr lang="es-ES_tradnl" sz="2000" dirty="0" smtClean="0"/>
                  <a:t>.</a:t>
                </a:r>
              </a:p>
              <a:p>
                <a:endParaRPr lang="es-ES_tradnl" sz="2000" dirty="0"/>
              </a:p>
              <a:p>
                <a:pPr marL="0" indent="0" algn="ctr">
                  <a:buNone/>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𝑭𝑺</m:t>
                      </m:r>
                      <m:r>
                        <a:rPr lang="en-US" sz="2800" b="1"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𝟒</m:t>
                      </m:r>
                    </m:oMath>
                  </m:oMathPara>
                </a14:m>
                <a:endParaRPr lang="es-ES" sz="2000" b="1"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488193"/>
                <a:ext cx="7514035" cy="5369807"/>
              </a:xfrm>
              <a:prstGeom prst="rect">
                <a:avLst/>
              </a:prstGeom>
              <a:blipFill rotWithShape="0">
                <a:blip r:embed="rId2"/>
                <a:stretch>
                  <a:fillRect l="-1542" t="-2838" r="-893"/>
                </a:stretch>
              </a:blipFill>
            </p:spPr>
            <p:txBody>
              <a:bodyPr/>
              <a:lstStyle/>
              <a:p>
                <a:r>
                  <a:rPr lang="es-ES">
                    <a:noFill/>
                  </a:rPr>
                  <a:t> </a:t>
                </a:r>
              </a:p>
            </p:txBody>
          </p:sp>
        </mc:Fallback>
      </mc:AlternateContent>
    </p:spTree>
    <p:extLst>
      <p:ext uri="{BB962C8B-B14F-4D97-AF65-F5344CB8AC3E}">
        <p14:creationId xmlns:p14="http://schemas.microsoft.com/office/powerpoint/2010/main" val="26087573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CUERPO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Para el cálculo de espesor necesario se realizará una comparación entre lo establecido como requisitos mínimos de la norma NFPA 385 y los cálculos realizados con las fórmulas que proporciona la norma ASME Sección VIII, División 2.</a:t>
                </a:r>
                <a:endParaRPr lang="es-ES" sz="2000" dirty="0"/>
              </a:p>
              <a:p>
                <a:pPr marL="0" indent="0">
                  <a:buNone/>
                </a:pPr>
                <a:endParaRPr lang="es-ES_tradnl"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𝒕</m:t>
                          </m:r>
                        </m:e>
                        <m:sub>
                          <m:r>
                            <a:rPr lang="es-ES_tradnl" sz="2000" b="1" i="1">
                              <a:latin typeface="Cambria Math" panose="02040503050406030204" pitchFamily="18" charset="0"/>
                            </a:rPr>
                            <m:t>𝒄</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𝒅</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𝒊</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r>
                            <a:rPr lang="es-ES_tradnl" sz="2000" b="1" i="1">
                              <a:latin typeface="Cambria Math" panose="02040503050406030204" pitchFamily="18" charset="0"/>
                            </a:rPr>
                            <m:t>𝑬</m:t>
                          </m:r>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𝟔</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𝒅</m:t>
                              </m:r>
                            </m:sub>
                          </m:sSub>
                        </m:den>
                      </m:f>
                    </m:oMath>
                  </m:oMathPara>
                </a14:m>
                <a:endParaRPr lang="es-ES_tradnl" sz="2000" dirty="0" smtClean="0"/>
              </a:p>
              <a:p>
                <a:pPr marL="0" indent="0">
                  <a:buNone/>
                </a:pPr>
                <a:r>
                  <a:rPr lang="es-ES_tradnl" sz="2000" dirty="0"/>
                  <a:t>Donde:</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𝑡</m:t>
                        </m:r>
                      </m:e>
                      <m:sub>
                        <m:r>
                          <a:rPr lang="es-ES_tradnl" sz="2000" i="1">
                            <a:latin typeface="Cambria Math" panose="02040503050406030204" pitchFamily="18" charset="0"/>
                          </a:rPr>
                          <m:t>𝑐</m:t>
                        </m:r>
                      </m:sub>
                    </m:sSub>
                  </m:oMath>
                </a14:m>
                <a:r>
                  <a:rPr lang="es-ES_tradnl" sz="2000" dirty="0"/>
                  <a:t> = Espesor de la pared del cuerpo del tanque (in).</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𝑃</m:t>
                        </m:r>
                      </m:e>
                      <m:sub>
                        <m:r>
                          <a:rPr lang="es-ES_tradnl" sz="2000" i="1">
                            <a:latin typeface="Cambria Math" panose="02040503050406030204" pitchFamily="18" charset="0"/>
                          </a:rPr>
                          <m:t>𝑑</m:t>
                        </m:r>
                      </m:sub>
                    </m:sSub>
                  </m:oMath>
                </a14:m>
                <a:r>
                  <a:rPr lang="es-ES_tradnl" sz="2000" dirty="0"/>
                  <a:t> = Presión de diseño (PSI).</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𝑅</m:t>
                        </m:r>
                      </m:e>
                      <m:sub>
                        <m:r>
                          <a:rPr lang="es-ES_tradnl" sz="2000" i="1">
                            <a:latin typeface="Cambria Math" panose="02040503050406030204" pitchFamily="18" charset="0"/>
                          </a:rPr>
                          <m:t>𝑖</m:t>
                        </m:r>
                      </m:sub>
                    </m:sSub>
                  </m:oMath>
                </a14:m>
                <a:r>
                  <a:rPr lang="en-US" sz="2000" dirty="0"/>
                  <a:t> = Radio interior (in).</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𝑆</m:t>
                        </m:r>
                      </m:e>
                      <m:sub>
                        <m:r>
                          <a:rPr lang="es-ES_tradnl" sz="2000" i="1">
                            <a:latin typeface="Cambria Math" panose="02040503050406030204" pitchFamily="18" charset="0"/>
                          </a:rPr>
                          <m:t>𝑚</m:t>
                        </m:r>
                      </m:sub>
                    </m:sSub>
                  </m:oMath>
                </a14:m>
                <a:r>
                  <a:rPr lang="es-ES_tradnl" sz="2000" dirty="0"/>
                  <a:t> = Esfuerzo máxima admisible en tensión del material (PSI).</a:t>
                </a:r>
                <a:endParaRPr lang="es-ES" sz="2000" dirty="0"/>
              </a:p>
              <a:p>
                <a:pPr lvl="0"/>
                <a14:m>
                  <m:oMath xmlns:m="http://schemas.openxmlformats.org/officeDocument/2006/math">
                    <m:r>
                      <a:rPr lang="es-ES_tradnl" sz="2000" i="1">
                        <a:latin typeface="Cambria Math" panose="02040503050406030204" pitchFamily="18" charset="0"/>
                      </a:rPr>
                      <m:t>𝐸</m:t>
                    </m:r>
                  </m:oMath>
                </a14:m>
                <a:r>
                  <a:rPr lang="es-ES_tradnl" sz="2000" dirty="0"/>
                  <a:t> = Eficiencia de las juntas.</a:t>
                </a:r>
                <a:endParaRPr lang="es-ES" sz="2000" dirty="0"/>
              </a:p>
              <a:p>
                <a:pPr marL="0" indent="0">
                  <a:buNone/>
                </a:pPr>
                <a:endParaRPr lang="es-ES_tradnl" sz="2000" dirty="0" smtClean="0"/>
              </a:p>
              <a:p>
                <a:pPr marL="0" indent="0">
                  <a:buNone/>
                </a:pPr>
                <a:endParaRPr lang="es-ES_tradnl"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r="-893"/>
                </a:stretch>
              </a:blipFill>
            </p:spPr>
            <p:txBody>
              <a:bodyPr/>
              <a:lstStyle/>
              <a:p>
                <a:r>
                  <a:rPr lang="es-ES">
                    <a:noFill/>
                  </a:rPr>
                  <a:t> </a:t>
                </a:r>
              </a:p>
            </p:txBody>
          </p:sp>
        </mc:Fallback>
      </mc:AlternateContent>
    </p:spTree>
    <p:extLst>
      <p:ext uri="{BB962C8B-B14F-4D97-AF65-F5344CB8AC3E}">
        <p14:creationId xmlns:p14="http://schemas.microsoft.com/office/powerpoint/2010/main" val="6183432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CUERPO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Presión de </a:t>
                </a:r>
                <a:r>
                  <a:rPr lang="en-US" sz="2000" b="1" dirty="0" err="1" smtClean="0"/>
                  <a:t>Diseño</a:t>
                </a:r>
                <a:endParaRPr lang="es-ES" sz="2000" b="1" dirty="0"/>
              </a:p>
              <a:p>
                <a:pPr marL="0" indent="0">
                  <a:buNone/>
                </a:pPr>
                <a:endParaRPr lang="es-ES_tradnl"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𝒅</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𝒐</m:t>
                          </m:r>
                        </m:sub>
                      </m:sSub>
                      <m:r>
                        <a:rPr lang="es-ES_tradnl" sz="2000" b="1" i="1">
                          <a:latin typeface="Cambria Math" panose="02040503050406030204" pitchFamily="18" charset="0"/>
                        </a:rPr>
                        <m:t>+</m:t>
                      </m:r>
                      <m:d>
                        <m:dPr>
                          <m:ctrlPr>
                            <a:rPr lang="es-ES" sz="2000" b="1" i="1">
                              <a:latin typeface="Cambria Math" panose="02040503050406030204" pitchFamily="18" charset="0"/>
                            </a:rPr>
                          </m:ctrlPr>
                        </m:dPr>
                        <m:e>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𝒐</m:t>
                              </m:r>
                            </m:sub>
                          </m:sSub>
                          <m:r>
                            <a:rPr lang="es-ES_tradnl" sz="2000" b="1" i="1">
                              <a:latin typeface="Cambria Math" panose="02040503050406030204" pitchFamily="18" charset="0"/>
                            </a:rPr>
                            <m:t> ó </m:t>
                          </m:r>
                          <m:r>
                            <a:rPr lang="es-ES_tradnl" sz="2000" b="1" i="1">
                              <a:latin typeface="Cambria Math" panose="02040503050406030204" pitchFamily="18" charset="0"/>
                            </a:rPr>
                            <m:t>𝟑𝟎</m:t>
                          </m:r>
                          <m:r>
                            <a:rPr lang="es-ES_tradnl" sz="2000" b="1" i="1">
                              <a:latin typeface="Cambria Math" panose="02040503050406030204" pitchFamily="18" charset="0"/>
                            </a:rPr>
                            <m:t> </m:t>
                          </m:r>
                          <m:r>
                            <a:rPr lang="es-ES_tradnl" sz="2000" b="1" i="1">
                              <a:latin typeface="Cambria Math" panose="02040503050406030204" pitchFamily="18" charset="0"/>
                            </a:rPr>
                            <m:t>𝒑𝒔𝒊</m:t>
                          </m:r>
                          <m:r>
                            <a:rPr lang="es-ES_tradnl" sz="2000" b="1" i="1">
                              <a:latin typeface="Cambria Math" panose="02040503050406030204" pitchFamily="18" charset="0"/>
                            </a:rPr>
                            <m:t> (</m:t>
                          </m:r>
                          <m:r>
                            <a:rPr lang="es-ES_tradnl" sz="2000" b="1" i="1">
                              <a:latin typeface="Cambria Math" panose="02040503050406030204" pitchFamily="18" charset="0"/>
                            </a:rPr>
                            <m:t>𝑴𝑨𝒀𝑶𝑹</m:t>
                          </m:r>
                          <m:r>
                            <a:rPr lang="es-ES_tradnl" sz="2000" b="1" i="1">
                              <a:latin typeface="Cambria Math" panose="02040503050406030204" pitchFamily="18" charset="0"/>
                            </a:rPr>
                            <m:t>)</m:t>
                          </m:r>
                        </m:e>
                      </m:d>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𝒄𝒂</m:t>
                          </m:r>
                        </m:sub>
                      </m:sSub>
                    </m:oMath>
                  </m:oMathPara>
                </a14:m>
                <a:endParaRPr lang="es-ES_tradnl" sz="2000" dirty="0" smtClean="0"/>
              </a:p>
              <a:p>
                <a:pPr marL="0" indent="0">
                  <a:buNone/>
                </a:pPr>
                <a:r>
                  <a:rPr lang="es-ES_tradnl" sz="2000" dirty="0"/>
                  <a:t>Donde:</a:t>
                </a:r>
                <a:endParaRPr lang="es-ES" sz="2000" dirty="0"/>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𝑃</m:t>
                        </m:r>
                      </m:e>
                      <m:sub>
                        <m:r>
                          <a:rPr lang="es-ES_tradnl" sz="2000" i="1">
                            <a:latin typeface="Cambria Math" panose="02040503050406030204" pitchFamily="18" charset="0"/>
                          </a:rPr>
                          <m:t>𝑜</m:t>
                        </m:r>
                      </m:sub>
                    </m:sSub>
                  </m:oMath>
                </a14:m>
                <a:r>
                  <a:rPr lang="es-ES_tradnl" sz="2000" dirty="0">
                    <a:latin typeface="Times New Roman" panose="02020603050405020304" pitchFamily="18" charset="0"/>
                    <a:cs typeface="Times New Roman" panose="02020603050405020304" pitchFamily="18" charset="0"/>
                  </a:rPr>
                  <a:t> = 14.696 psi = Presión de operación atmosférica (PSI).</a:t>
                </a:r>
                <a:endParaRPr lang="es-ES" sz="2000" dirty="0">
                  <a:latin typeface="Times New Roman" panose="02020603050405020304" pitchFamily="18" charset="0"/>
                  <a:cs typeface="Times New Roman" panose="02020603050405020304" pitchFamily="18" charset="0"/>
                </a:endParaRPr>
              </a:p>
              <a:p>
                <a:pPr lvl="0"/>
                <a14:m>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𝑃</m:t>
                        </m:r>
                      </m:e>
                      <m:sub>
                        <m:r>
                          <a:rPr lang="es-ES_tradnl" sz="2000" i="1">
                            <a:latin typeface="Cambria Math" panose="02040503050406030204" pitchFamily="18" charset="0"/>
                          </a:rPr>
                          <m:t>𝑐𝑎</m:t>
                        </m:r>
                      </m:sub>
                    </m:sSub>
                  </m:oMath>
                </a14:m>
                <a:r>
                  <a:rPr lang="es-ES_tradnl" sz="2000" dirty="0">
                    <a:latin typeface="Times New Roman" panose="02020603050405020304" pitchFamily="18" charset="0"/>
                    <a:cs typeface="Times New Roman" panose="02020603050405020304" pitchFamily="18" charset="0"/>
                  </a:rPr>
                  <a:t> = Presión de columna de agua (PSI).</a:t>
                </a:r>
                <a:endParaRPr lang="es-ES" sz="2000" dirty="0">
                  <a:latin typeface="Times New Roman" panose="02020603050405020304" pitchFamily="18" charset="0"/>
                  <a:cs typeface="Times New Roman" panose="02020603050405020304" pitchFamily="18" charset="0"/>
                </a:endParaRPr>
              </a:p>
              <a:p>
                <a:pPr marL="0" indent="0" algn="just">
                  <a:buNone/>
                </a:pPr>
                <a:r>
                  <a:rPr lang="es-ES_tradnl" sz="2000" dirty="0"/>
                  <a:t>Para la presión de diseño se debe considerar adicionalmente un </a:t>
                </a:r>
                <a:r>
                  <a:rPr lang="es-ES_tradnl" sz="2000" dirty="0">
                    <a:latin typeface="Times New Roman" panose="02020603050405020304" pitchFamily="18" charset="0"/>
                    <a:cs typeface="Times New Roman" panose="02020603050405020304" pitchFamily="18" charset="0"/>
                  </a:rPr>
                  <a:t>10%</a:t>
                </a:r>
                <a:r>
                  <a:rPr lang="es-ES_tradnl" sz="2000" dirty="0"/>
                  <a:t> de la presión de operación o </a:t>
                </a:r>
                <a:r>
                  <a:rPr lang="es-ES_tradnl" sz="2000" dirty="0">
                    <a:latin typeface="Times New Roman" panose="02020603050405020304" pitchFamily="18" charset="0"/>
                    <a:cs typeface="Times New Roman" panose="02020603050405020304" pitchFamily="18" charset="0"/>
                  </a:rPr>
                  <a:t>30</a:t>
                </a:r>
                <a:r>
                  <a:rPr lang="es-ES_tradnl" sz="2000" dirty="0"/>
                  <a:t> psi, el que sea mayor. </a:t>
                </a:r>
                <a:endParaRPr lang="es-ES_tradnl" sz="2000" dirty="0" smtClean="0"/>
              </a:p>
              <a:p>
                <a:pPr marL="0" indent="0" algn="just">
                  <a:buNone/>
                </a:pPr>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panose="02040503050406030204" pitchFamily="18" charset="0"/>
                            </a:rPr>
                          </m:ctrlPr>
                        </m:sSubPr>
                        <m:e>
                          <m:r>
                            <a:rPr lang="es-ES_tradnl" sz="2000" i="1">
                              <a:latin typeface="Cambria Math" panose="02040503050406030204" pitchFamily="18" charset="0"/>
                            </a:rPr>
                            <m:t>0.1∙</m:t>
                          </m:r>
                          <m:r>
                            <a:rPr lang="es-ES_tradnl" sz="2000" i="1">
                              <a:latin typeface="Cambria Math" panose="02040503050406030204" pitchFamily="18" charset="0"/>
                            </a:rPr>
                            <m:t>𝑃</m:t>
                          </m:r>
                        </m:e>
                        <m:sub>
                          <m:r>
                            <a:rPr lang="es-ES_tradnl" sz="2000" i="1">
                              <a:latin typeface="Cambria Math" panose="02040503050406030204" pitchFamily="18" charset="0"/>
                            </a:rPr>
                            <m:t>𝑜</m:t>
                          </m:r>
                        </m:sub>
                      </m:sSub>
                      <m:r>
                        <a:rPr lang="es-ES_tradnl" sz="2000" i="1">
                          <a:latin typeface="Cambria Math" panose="02040503050406030204" pitchFamily="18" charset="0"/>
                        </a:rPr>
                        <m:t>=0.1∙14.696=1.47 </m:t>
                      </m:r>
                      <m:r>
                        <a:rPr lang="es-ES_tradnl" sz="2000" i="1">
                          <a:latin typeface="Cambria Math" panose="02040503050406030204" pitchFamily="18" charset="0"/>
                        </a:rPr>
                        <m:t>𝑝𝑠𝑖</m:t>
                      </m:r>
                    </m:oMath>
                  </m:oMathPara>
                </a14:m>
                <a:endParaRPr lang="es-ES" sz="2000" dirty="0" smtClean="0"/>
              </a:p>
              <a:p>
                <a:pPr marL="0" indent="0">
                  <a:buNone/>
                </a:pPr>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smtClean="0">
                          <a:latin typeface="Cambria Math" panose="02040503050406030204" pitchFamily="18" charset="0"/>
                        </a:rPr>
                        <m:t>𝟑</m:t>
                      </m:r>
                      <m:r>
                        <a:rPr lang="en-US" sz="2000" b="1" i="1" smtClean="0">
                          <a:latin typeface="Cambria Math" panose="02040503050406030204" pitchFamily="18" charset="0"/>
                        </a:rPr>
                        <m:t>𝟎</m:t>
                      </m:r>
                      <m:r>
                        <a:rPr lang="en-US" sz="2000" b="1" i="1" smtClean="0">
                          <a:latin typeface="Cambria Math" panose="02040503050406030204" pitchFamily="18" charset="0"/>
                        </a:rPr>
                        <m:t> </m:t>
                      </m:r>
                      <m:r>
                        <a:rPr lang="en-US" sz="2000" b="1" i="1" smtClean="0">
                          <a:latin typeface="Cambria Math" panose="02040503050406030204" pitchFamily="18" charset="0"/>
                        </a:rPr>
                        <m:t>𝒑𝒔𝒊</m:t>
                      </m:r>
                      <m:r>
                        <a:rPr lang="es-ES_tradnl" sz="2000" i="1" smtClean="0">
                          <a:latin typeface="Cambria Math" panose="02040503050406030204" pitchFamily="18" charset="0"/>
                          <a:ea typeface="Cambria Math" panose="02040503050406030204" pitchFamily="18" charset="0"/>
                        </a:rPr>
                        <m:t>&gt;</m:t>
                      </m:r>
                      <m:r>
                        <a:rPr lang="es-ES_tradnl" sz="2000" i="1">
                          <a:latin typeface="Cambria Math" panose="02040503050406030204" pitchFamily="18" charset="0"/>
                        </a:rPr>
                        <m:t>1.47 </m:t>
                      </m:r>
                      <m:r>
                        <a:rPr lang="es-ES_tradnl" sz="2000" i="1">
                          <a:latin typeface="Cambria Math" panose="02040503050406030204" pitchFamily="18" charset="0"/>
                        </a:rPr>
                        <m:t>𝑝𝑠𝑖</m:t>
                      </m:r>
                    </m:oMath>
                  </m:oMathPara>
                </a14:m>
                <a:endParaRPr lang="es-ES_tradnl" sz="2000" dirty="0" smtClean="0"/>
              </a:p>
              <a:p>
                <a:pPr marL="0" indent="0">
                  <a:buNone/>
                </a:pPr>
                <a:endParaRPr lang="es-ES_tradnl"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r="-893"/>
                </a:stretch>
              </a:blipFill>
            </p:spPr>
            <p:txBody>
              <a:bodyPr/>
              <a:lstStyle/>
              <a:p>
                <a:r>
                  <a:rPr lang="es-ES">
                    <a:noFill/>
                  </a:rPr>
                  <a:t> </a:t>
                </a:r>
              </a:p>
            </p:txBody>
          </p:sp>
        </mc:Fallback>
      </mc:AlternateContent>
    </p:spTree>
    <p:extLst>
      <p:ext uri="{BB962C8B-B14F-4D97-AF65-F5344CB8AC3E}">
        <p14:creationId xmlns:p14="http://schemas.microsoft.com/office/powerpoint/2010/main" val="38789938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CUERPO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Presión de </a:t>
                </a:r>
                <a:r>
                  <a:rPr lang="en-US" sz="2000" b="1" dirty="0" err="1"/>
                  <a:t>C</a:t>
                </a:r>
                <a:r>
                  <a:rPr lang="en-US" sz="2000" b="1" dirty="0" err="1" smtClean="0"/>
                  <a:t>olumna</a:t>
                </a:r>
                <a:r>
                  <a:rPr lang="en-US" sz="2000" b="1" dirty="0" smtClean="0"/>
                  <a:t> de </a:t>
                </a:r>
                <a:r>
                  <a:rPr lang="en-US" sz="2000" b="1" dirty="0"/>
                  <a:t>A</a:t>
                </a:r>
                <a:r>
                  <a:rPr lang="en-US" sz="2000" b="1" dirty="0" smtClean="0"/>
                  <a:t>gua</a:t>
                </a:r>
                <a:endParaRPr lang="es-ES" sz="2000" b="1" dirty="0"/>
              </a:p>
              <a:p>
                <a:pPr marL="0" indent="0">
                  <a:buNone/>
                </a:pPr>
                <a:endParaRPr lang="es-ES_tradnl"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𝒄𝒂</m:t>
                          </m:r>
                        </m:sub>
                      </m:sSub>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𝟕𝟓</m:t>
                      </m:r>
                      <m:r>
                        <a:rPr lang="es-ES_tradnl" sz="2000" b="1" i="1">
                          <a:latin typeface="Cambria Math" panose="02040503050406030204" pitchFamily="18" charset="0"/>
                        </a:rPr>
                        <m:t>∙</m:t>
                      </m:r>
                      <m:r>
                        <a:rPr lang="es-ES_tradnl" sz="2000" b="1" i="1">
                          <a:latin typeface="Cambria Math" panose="02040503050406030204" pitchFamily="18" charset="0"/>
                        </a:rPr>
                        <m:t>𝑩</m:t>
                      </m:r>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𝟒𝟑𝟑</m:t>
                      </m:r>
                    </m:oMath>
                  </m:oMathPara>
                </a14:m>
                <a:endParaRPr lang="es-ES_tradnl" sz="2000" dirty="0" smtClean="0"/>
              </a:p>
              <a:p>
                <a:pPr marL="0" indent="0">
                  <a:buNone/>
                </a:pPr>
                <a:r>
                  <a:rPr lang="es-ES_tradnl" sz="2000" dirty="0"/>
                  <a:t>Donde:</a:t>
                </a:r>
                <a:endParaRPr lang="es-ES" sz="2000" dirty="0"/>
              </a:p>
              <a:p>
                <a:pPr lvl="0"/>
                <a14:m>
                  <m:oMath xmlns:m="http://schemas.openxmlformats.org/officeDocument/2006/math">
                    <m:r>
                      <a:rPr lang="es-ES_tradnl" sz="2000" i="1">
                        <a:latin typeface="Cambria Math" panose="02040503050406030204" pitchFamily="18" charset="0"/>
                      </a:rPr>
                      <m:t>𝐵</m:t>
                    </m:r>
                  </m:oMath>
                </a14:m>
                <a:r>
                  <a:rPr lang="es-ES_tradnl" sz="2000" dirty="0">
                    <a:latin typeface="Times New Roman" panose="02020603050405020304" pitchFamily="18" charset="0"/>
                    <a:cs typeface="Times New Roman" panose="02020603050405020304" pitchFamily="18" charset="0"/>
                  </a:rPr>
                  <a:t> = 1854 mm = 6.083 pies = Altura máxima del fluido (pie). </a:t>
                </a:r>
                <a:endParaRPr lang="es-ES_tradnl" sz="2000" dirty="0" smtClean="0">
                  <a:latin typeface="Times New Roman" panose="02020603050405020304" pitchFamily="18" charset="0"/>
                  <a:cs typeface="Times New Roman" panose="02020603050405020304" pitchFamily="18" charset="0"/>
                </a:endParaRPr>
              </a:p>
              <a:p>
                <a:pPr lvl="0"/>
                <a:endParaRPr lang="es-ES" sz="20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𝒄</m:t>
                          </m:r>
                          <m:r>
                            <a:rPr lang="en-US" sz="2000" b="1" i="1" smtClean="0">
                              <a:latin typeface="Cambria Math" panose="02040503050406030204" pitchFamily="18" charset="0"/>
                            </a:rPr>
                            <m:t>𝒂</m:t>
                          </m:r>
                        </m:sub>
                      </m:sSub>
                      <m:r>
                        <a:rPr lang="es-ES_tradnl" sz="2000" b="1" i="1">
                          <a:latin typeface="Cambria Math" panose="02040503050406030204" pitchFamily="18" charset="0"/>
                        </a:rPr>
                        <m:t>=</m:t>
                      </m:r>
                      <m:r>
                        <a:rPr lang="es-ES_tradnl" sz="2000" i="1">
                          <a:latin typeface="Cambria Math" panose="02040503050406030204" pitchFamily="18" charset="0"/>
                        </a:rPr>
                        <m:t>0.75∙6.083∙0.433</m:t>
                      </m:r>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m:t>
                      </m:r>
                      <m:r>
                        <a:rPr lang="es-ES_tradnl" sz="2000" b="1" i="1">
                          <a:latin typeface="Cambria Math" panose="02040503050406030204" pitchFamily="18" charset="0"/>
                        </a:rPr>
                        <m:t>𝟗𝟕𝟓</m:t>
                      </m:r>
                      <m:r>
                        <a:rPr lang="es-ES_tradnl" sz="2000" b="1" i="1">
                          <a:latin typeface="Cambria Math" panose="02040503050406030204" pitchFamily="18" charset="0"/>
                        </a:rPr>
                        <m:t> </m:t>
                      </m:r>
                      <m:r>
                        <a:rPr lang="es-ES_tradnl" sz="2000" b="1" i="1">
                          <a:latin typeface="Cambria Math" panose="02040503050406030204" pitchFamily="18" charset="0"/>
                        </a:rPr>
                        <m:t>𝒑𝒔𝒊</m:t>
                      </m:r>
                    </m:oMath>
                  </m:oMathPara>
                </a14:m>
                <a:endParaRPr lang="es-ES" sz="2000" dirty="0"/>
              </a:p>
              <a:p>
                <a:pPr marL="0" lvl="0" indent="0">
                  <a:buNone/>
                </a:pPr>
                <a:endParaRPr lang="es-ES_tradnl" sz="2000" dirty="0" smtClean="0"/>
              </a:p>
              <a:p>
                <a:pPr marL="0" lvl="0" indent="0">
                  <a:buNone/>
                </a:pPr>
                <a:r>
                  <a:rPr lang="es-ES_tradnl" sz="2000" b="1" dirty="0" smtClean="0"/>
                  <a:t>Presión </a:t>
                </a:r>
                <a:r>
                  <a:rPr lang="es-ES_tradnl" sz="2000" b="1" dirty="0"/>
                  <a:t>de </a:t>
                </a:r>
                <a:r>
                  <a:rPr lang="es-ES_tradnl" sz="2000" b="1" dirty="0" smtClean="0"/>
                  <a:t>Diseño</a:t>
                </a:r>
                <a:endParaRPr lang="es-ES" sz="2000" b="1"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𝒅</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𝒐</m:t>
                          </m:r>
                        </m:sub>
                      </m:sSub>
                      <m:r>
                        <a:rPr lang="es-ES_tradnl" sz="2000" b="1" i="1">
                          <a:latin typeface="Cambria Math" panose="02040503050406030204" pitchFamily="18" charset="0"/>
                        </a:rPr>
                        <m:t>+</m:t>
                      </m:r>
                      <m:d>
                        <m:dPr>
                          <m:ctrlPr>
                            <a:rPr lang="es-ES" sz="2000" b="1" i="1">
                              <a:latin typeface="Cambria Math" panose="02040503050406030204" pitchFamily="18" charset="0"/>
                            </a:rPr>
                          </m:ctrlPr>
                        </m:dPr>
                        <m:e>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𝒐</m:t>
                              </m:r>
                            </m:sub>
                          </m:sSub>
                          <m:r>
                            <a:rPr lang="es-ES_tradnl" sz="2000" b="1" i="1">
                              <a:latin typeface="Cambria Math" panose="02040503050406030204" pitchFamily="18" charset="0"/>
                            </a:rPr>
                            <m:t> ó </m:t>
                          </m:r>
                          <m:r>
                            <a:rPr lang="es-ES_tradnl" sz="2000" b="1" i="1">
                              <a:latin typeface="Cambria Math" panose="02040503050406030204" pitchFamily="18" charset="0"/>
                            </a:rPr>
                            <m:t>𝟑𝟎</m:t>
                          </m:r>
                          <m:r>
                            <a:rPr lang="es-ES_tradnl" sz="2000" b="1" i="1">
                              <a:latin typeface="Cambria Math" panose="02040503050406030204" pitchFamily="18" charset="0"/>
                            </a:rPr>
                            <m:t> </m:t>
                          </m:r>
                          <m:r>
                            <a:rPr lang="es-ES_tradnl" sz="2000" b="1" i="1">
                              <a:latin typeface="Cambria Math" panose="02040503050406030204" pitchFamily="18" charset="0"/>
                            </a:rPr>
                            <m:t>𝒑𝒔𝒊</m:t>
                          </m:r>
                          <m:r>
                            <a:rPr lang="es-ES_tradnl" sz="2000" b="1" i="1">
                              <a:latin typeface="Cambria Math" panose="02040503050406030204" pitchFamily="18" charset="0"/>
                            </a:rPr>
                            <m:t> (</m:t>
                          </m:r>
                          <m:r>
                            <a:rPr lang="es-ES_tradnl" sz="2000" b="1" i="1">
                              <a:latin typeface="Cambria Math" panose="02040503050406030204" pitchFamily="18" charset="0"/>
                            </a:rPr>
                            <m:t>𝑴𝑨𝒀𝑶𝑹</m:t>
                          </m:r>
                          <m:r>
                            <a:rPr lang="es-ES_tradnl" sz="2000" b="1" i="1">
                              <a:latin typeface="Cambria Math" panose="02040503050406030204" pitchFamily="18" charset="0"/>
                            </a:rPr>
                            <m:t>)</m:t>
                          </m:r>
                        </m:e>
                      </m:d>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𝒄𝒂</m:t>
                          </m:r>
                        </m:sub>
                      </m:sSub>
                    </m:oMath>
                  </m:oMathPara>
                </a14:m>
                <a:endParaRPr lang="es-ES" sz="2000" b="1" i="1" dirty="0" smtClean="0"/>
              </a:p>
              <a:p>
                <a:pPr marL="0" indent="0">
                  <a:buNone/>
                </a:pPr>
                <a:endParaRPr lang="es-ES" sz="2000" b="1" i="1"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𝒅</m:t>
                          </m:r>
                        </m:sub>
                      </m:sSub>
                      <m:r>
                        <a:rPr lang="es-ES_tradnl" sz="2000" b="1" i="1">
                          <a:latin typeface="Cambria Math" panose="02040503050406030204" pitchFamily="18" charset="0"/>
                        </a:rPr>
                        <m:t>=</m:t>
                      </m:r>
                      <m:r>
                        <a:rPr lang="es-ES_tradnl" sz="2000" i="1">
                          <a:latin typeface="Cambria Math" panose="02040503050406030204" pitchFamily="18" charset="0"/>
                        </a:rPr>
                        <m:t>14.696+30+1.975</m:t>
                      </m:r>
                      <m:r>
                        <a:rPr lang="es-ES_tradnl" sz="2000" b="1" i="1">
                          <a:latin typeface="Cambria Math" panose="02040503050406030204" pitchFamily="18" charset="0"/>
                        </a:rPr>
                        <m:t>=</m:t>
                      </m:r>
                      <m:r>
                        <a:rPr lang="es-ES_tradnl" sz="2000" b="1" i="1">
                          <a:latin typeface="Cambria Math" panose="02040503050406030204" pitchFamily="18" charset="0"/>
                        </a:rPr>
                        <m:t>𝟒𝟔</m:t>
                      </m:r>
                      <m:r>
                        <a:rPr lang="es-ES_tradnl" sz="2000" b="1" i="1">
                          <a:latin typeface="Cambria Math" panose="02040503050406030204" pitchFamily="18" charset="0"/>
                        </a:rPr>
                        <m:t>.</m:t>
                      </m:r>
                      <m:r>
                        <a:rPr lang="es-ES_tradnl" sz="2000" b="1" i="1">
                          <a:latin typeface="Cambria Math" panose="02040503050406030204" pitchFamily="18" charset="0"/>
                        </a:rPr>
                        <m:t>𝟔𝟕𝟏</m:t>
                      </m:r>
                      <m:r>
                        <a:rPr lang="es-ES_tradnl" sz="2000" b="1" i="1">
                          <a:latin typeface="Cambria Math" panose="02040503050406030204" pitchFamily="18" charset="0"/>
                        </a:rPr>
                        <m:t> </m:t>
                      </m:r>
                      <m:r>
                        <a:rPr lang="es-ES_tradnl" sz="2000" b="1" i="1">
                          <a:latin typeface="Cambria Math" panose="02040503050406030204" pitchFamily="18" charset="0"/>
                        </a:rPr>
                        <m:t>𝒑𝒔𝒊</m:t>
                      </m:r>
                    </m:oMath>
                  </m:oMathPara>
                </a14:m>
                <a:endParaRPr lang="es-ES" sz="2000" dirty="0"/>
              </a:p>
              <a:p>
                <a:pPr marL="0" indent="0">
                  <a:buNone/>
                </a:pPr>
                <a:endParaRPr lang="es-ES_tradnl"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a:stretch>
              </a:blipFill>
            </p:spPr>
            <p:txBody>
              <a:bodyPr/>
              <a:lstStyle/>
              <a:p>
                <a:r>
                  <a:rPr lang="es-ES">
                    <a:noFill/>
                  </a:rPr>
                  <a:t> </a:t>
                </a:r>
              </a:p>
            </p:txBody>
          </p:sp>
        </mc:Fallback>
      </mc:AlternateContent>
    </p:spTree>
    <p:extLst>
      <p:ext uri="{BB962C8B-B14F-4D97-AF65-F5344CB8AC3E}">
        <p14:creationId xmlns:p14="http://schemas.microsoft.com/office/powerpoint/2010/main" val="18668168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CUERPO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Radio Interior del </a:t>
                </a:r>
                <a:r>
                  <a:rPr lang="en-US" sz="2000" b="1" dirty="0" err="1"/>
                  <a:t>C</a:t>
                </a:r>
                <a:r>
                  <a:rPr lang="en-US" sz="2000" b="1" dirty="0" err="1" smtClean="0"/>
                  <a:t>uerpo</a:t>
                </a:r>
                <a:r>
                  <a:rPr lang="en-US" sz="2000" b="1" dirty="0" smtClean="0"/>
                  <a:t> del </a:t>
                </a:r>
                <a:r>
                  <a:rPr lang="en-US" sz="2000" b="1" dirty="0" err="1"/>
                  <a:t>T</a:t>
                </a:r>
                <a:r>
                  <a:rPr lang="en-US" sz="2000" b="1" dirty="0" err="1" smtClean="0"/>
                  <a:t>anque</a:t>
                </a:r>
                <a:endParaRPr lang="es-ES" sz="2000" b="1" dirty="0" smtClean="0"/>
              </a:p>
              <a:p>
                <a:pPr marL="0" indent="0">
                  <a:buNone/>
                </a:pPr>
                <a:r>
                  <a:rPr lang="es-ES_tradnl" sz="2000" dirty="0"/>
                  <a:t>Debido a que el tanque tiene una sección elíptica se ha considerado utilizar un radio promedio</a:t>
                </a:r>
                <a:r>
                  <a:rPr lang="es-ES_tradnl" sz="2000" dirty="0" smtClean="0"/>
                  <a:t>.</a:t>
                </a:r>
              </a:p>
              <a:p>
                <a:pPr marL="0" indent="0">
                  <a:buNone/>
                </a:pPr>
                <a:endParaRPr lang="es-ES_tradnl"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𝒊</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r>
                            <a:rPr lang="es-ES_tradnl" sz="2000" b="1" i="1">
                              <a:latin typeface="Cambria Math" panose="02040503050406030204" pitchFamily="18" charset="0"/>
                            </a:rPr>
                            <m:t>𝑨</m:t>
                          </m:r>
                          <m:r>
                            <a:rPr lang="es-ES_tradnl" sz="2000" b="1" i="1">
                              <a:latin typeface="Cambria Math" panose="02040503050406030204" pitchFamily="18" charset="0"/>
                            </a:rPr>
                            <m:t>+</m:t>
                          </m:r>
                          <m:r>
                            <a:rPr lang="es-ES_tradnl" sz="2000" b="1" i="1">
                              <a:latin typeface="Cambria Math" panose="02040503050406030204" pitchFamily="18" charset="0"/>
                            </a:rPr>
                            <m:t>𝑩</m:t>
                          </m:r>
                        </m:num>
                        <m:den>
                          <m:r>
                            <a:rPr lang="es-ES_tradnl" sz="2000" b="1" i="1">
                              <a:latin typeface="Cambria Math" panose="02040503050406030204" pitchFamily="18" charset="0"/>
                            </a:rPr>
                            <m:t>𝟒</m:t>
                          </m:r>
                        </m:den>
                      </m:f>
                    </m:oMath>
                  </m:oMathPara>
                </a14:m>
                <a:endParaRPr lang="es-ES_tradnl" sz="2000" dirty="0" smtClean="0"/>
              </a:p>
              <a:p>
                <a:pPr marL="0" indent="0">
                  <a:buNone/>
                </a:pPr>
                <a:r>
                  <a:rPr lang="es-ES_tradnl" sz="2000" dirty="0"/>
                  <a:t>Donde:</a:t>
                </a:r>
                <a:endParaRPr lang="es-ES" sz="2000" dirty="0"/>
              </a:p>
              <a:p>
                <a:pPr lvl="0"/>
                <a14:m>
                  <m:oMath xmlns:m="http://schemas.openxmlformats.org/officeDocument/2006/math">
                    <m:r>
                      <a:rPr lang="es-ES_tradnl" sz="2000" i="1">
                        <a:latin typeface="Cambria Math" panose="02040503050406030204" pitchFamily="18" charset="0"/>
                      </a:rPr>
                      <m:t>𝐴</m:t>
                    </m:r>
                  </m:oMath>
                </a14:m>
                <a:r>
                  <a:rPr lang="es-ES_tradnl" sz="2000" dirty="0">
                    <a:latin typeface="Times New Roman" panose="02020603050405020304" pitchFamily="18" charset="0"/>
                    <a:cs typeface="Times New Roman" panose="02020603050405020304" pitchFamily="18" charset="0"/>
                  </a:rPr>
                  <a:t> = 2420 mm = Diámetro horizontal del tanque (in</a:t>
                </a:r>
                <a:r>
                  <a:rPr lang="es-ES_tradnl" sz="2000" dirty="0" smtClean="0">
                    <a:latin typeface="Times New Roman" panose="02020603050405020304" pitchFamily="18" charset="0"/>
                    <a:cs typeface="Times New Roman" panose="02020603050405020304" pitchFamily="18" charset="0"/>
                  </a:rPr>
                  <a:t>).</a:t>
                </a:r>
                <a:endParaRPr lang="es-ES" sz="2000" dirty="0">
                  <a:latin typeface="Times New Roman" panose="02020603050405020304" pitchFamily="18" charset="0"/>
                  <a:cs typeface="Times New Roman" panose="02020603050405020304" pitchFamily="18" charset="0"/>
                </a:endParaRPr>
              </a:p>
              <a:p>
                <a:pPr lvl="0"/>
                <a14:m>
                  <m:oMath xmlns:m="http://schemas.openxmlformats.org/officeDocument/2006/math">
                    <m:r>
                      <a:rPr lang="es-ES_tradnl" sz="2000" i="1">
                        <a:latin typeface="Cambria Math" panose="02040503050406030204" pitchFamily="18" charset="0"/>
                      </a:rPr>
                      <m:t>𝐵</m:t>
                    </m:r>
                  </m:oMath>
                </a14:m>
                <a:r>
                  <a:rPr lang="es-ES_tradnl" sz="2000" dirty="0">
                    <a:latin typeface="Times New Roman" panose="02020603050405020304" pitchFamily="18" charset="0"/>
                    <a:cs typeface="Times New Roman" panose="02020603050405020304" pitchFamily="18" charset="0"/>
                  </a:rPr>
                  <a:t> = 1854 mm = Diámetro vertical del tanque (in). </a:t>
                </a:r>
                <a:endParaRPr lang="es-ES_tradnl" sz="2000" dirty="0" smtClean="0">
                  <a:latin typeface="Times New Roman" panose="02020603050405020304" pitchFamily="18" charset="0"/>
                  <a:cs typeface="Times New Roman" panose="02020603050405020304" pitchFamily="18" charset="0"/>
                </a:endParaRPr>
              </a:p>
              <a:p>
                <a:pPr lvl="0"/>
                <a:endParaRPr lang="es-ES_tradnl" sz="2000" b="1" i="1" dirty="0"/>
              </a:p>
              <a:p>
                <a:pPr marL="0" lv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𝒊</m:t>
                          </m:r>
                        </m:sub>
                      </m:sSub>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2420+1854</m:t>
                          </m:r>
                        </m:num>
                        <m:den>
                          <m:r>
                            <a:rPr lang="es-ES_tradnl" sz="2000" i="1">
                              <a:latin typeface="Cambria Math" panose="02040503050406030204" pitchFamily="18" charset="0"/>
                            </a:rPr>
                            <m:t>4</m:t>
                          </m:r>
                        </m:den>
                      </m:f>
                      <m:r>
                        <a:rPr lang="es-ES_tradnl" sz="2000" i="1">
                          <a:latin typeface="Cambria Math" panose="02040503050406030204" pitchFamily="18" charset="0"/>
                        </a:rPr>
                        <m:t>=1068.5 </m:t>
                      </m:r>
                      <m:r>
                        <a:rPr lang="es-ES_tradnl" sz="2000" i="1">
                          <a:latin typeface="Cambria Math" panose="02040503050406030204" pitchFamily="18" charset="0"/>
                        </a:rPr>
                        <m:t>𝑚𝑚</m:t>
                      </m:r>
                      <m:r>
                        <a:rPr lang="es-ES_tradnl" sz="2000" b="1" i="1">
                          <a:latin typeface="Cambria Math" panose="02040503050406030204" pitchFamily="18" charset="0"/>
                        </a:rPr>
                        <m:t>=</m:t>
                      </m:r>
                      <m:r>
                        <a:rPr lang="es-ES_tradnl" sz="2000" b="1" i="1">
                          <a:latin typeface="Cambria Math" panose="02040503050406030204" pitchFamily="18" charset="0"/>
                        </a:rPr>
                        <m:t>𝟒𝟐</m:t>
                      </m:r>
                      <m:r>
                        <a:rPr lang="es-ES_tradnl" sz="2000" b="1" i="1">
                          <a:latin typeface="Cambria Math" panose="02040503050406030204" pitchFamily="18" charset="0"/>
                        </a:rPr>
                        <m:t>.</m:t>
                      </m:r>
                      <m:r>
                        <a:rPr lang="es-ES_tradnl" sz="2000" b="1" i="1">
                          <a:latin typeface="Cambria Math" panose="02040503050406030204" pitchFamily="18" charset="0"/>
                        </a:rPr>
                        <m:t>𝟎𝟒𝟕</m:t>
                      </m:r>
                      <m:r>
                        <a:rPr lang="es-ES_tradnl" sz="2000" b="1" i="1">
                          <a:latin typeface="Cambria Math" panose="02040503050406030204" pitchFamily="18" charset="0"/>
                        </a:rPr>
                        <m:t> </m:t>
                      </m:r>
                      <m:r>
                        <a:rPr lang="es-ES_tradnl" sz="2000" b="1" i="1">
                          <a:latin typeface="Cambria Math" panose="02040503050406030204" pitchFamily="18" charset="0"/>
                        </a:rPr>
                        <m:t>𝒊𝒏</m:t>
                      </m:r>
                    </m:oMath>
                  </m:oMathPara>
                </a14:m>
                <a:endParaRPr lang="es-ES" sz="2000" dirty="0"/>
              </a:p>
              <a:p>
                <a:pPr marL="0" indent="0">
                  <a:buNone/>
                </a:pPr>
                <a:endParaRPr lang="es-ES_tradnl"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a:stretch>
              </a:blipFill>
            </p:spPr>
            <p:txBody>
              <a:bodyPr/>
              <a:lstStyle/>
              <a:p>
                <a:r>
                  <a:rPr lang="es-ES">
                    <a:noFill/>
                  </a:rPr>
                  <a:t> </a:t>
                </a:r>
              </a:p>
            </p:txBody>
          </p:sp>
        </mc:Fallback>
      </mc:AlternateContent>
    </p:spTree>
    <p:extLst>
      <p:ext uri="{BB962C8B-B14F-4D97-AF65-F5344CB8AC3E}">
        <p14:creationId xmlns:p14="http://schemas.microsoft.com/office/powerpoint/2010/main" val="9656882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CUERPO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5" y="1146448"/>
                <a:ext cx="2756802"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 sz="2000" b="1" dirty="0" smtClean="0"/>
                  <a:t>Presión Máxima</a:t>
                </a:r>
              </a:p>
              <a:p>
                <a:pPr marL="0" indent="0" algn="just">
                  <a:buNone/>
                </a:pPr>
                <a:r>
                  <a:rPr lang="es-ES" sz="2000" b="1" dirty="0" smtClean="0"/>
                  <a:t>Admisible del</a:t>
                </a:r>
                <a:r>
                  <a:rPr lang="en-US" sz="2000" b="1" dirty="0" smtClean="0"/>
                  <a:t> Material</a:t>
                </a:r>
                <a:endParaRPr lang="es-ES" sz="2000" b="1" dirty="0" smtClean="0"/>
              </a:p>
              <a:p>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𝑻</m:t>
                        </m:r>
                      </m:e>
                      <m:sub>
                        <m:r>
                          <a:rPr lang="es-ES_tradnl" sz="2000" b="1" i="1">
                            <a:latin typeface="Cambria Math" panose="02040503050406030204" pitchFamily="18" charset="0"/>
                          </a:rPr>
                          <m:t>𝒅</m:t>
                        </m:r>
                      </m:sub>
                    </m:sSub>
                    <m:r>
                      <a:rPr lang="es-ES_tradnl" sz="2000" i="1">
                        <a:latin typeface="Cambria Math" panose="02040503050406030204" pitchFamily="18" charset="0"/>
                      </a:rPr>
                      <m:t>=160 ℃</m:t>
                    </m:r>
                  </m:oMath>
                </a14:m>
                <a:endParaRPr lang="en-US" sz="2000" i="1" dirty="0" smtClean="0"/>
              </a:p>
              <a:p>
                <a:pPr marL="0" indent="0">
                  <a:buNone/>
                </a:pPr>
                <a:r>
                  <a:rPr lang="es-ES" sz="2000" b="1" dirty="0" smtClean="0"/>
                  <a:t>	</a:t>
                </a:r>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𝑻</m:t>
                        </m:r>
                      </m:e>
                      <m:sub>
                        <m:r>
                          <a:rPr lang="es-ES_tradnl" sz="2000" b="1" i="1">
                            <a:latin typeface="Cambria Math" panose="02040503050406030204" pitchFamily="18" charset="0"/>
                          </a:rPr>
                          <m:t>𝒅</m:t>
                        </m:r>
                      </m:sub>
                    </m:sSub>
                    <m:r>
                      <a:rPr lang="es-ES_tradnl" sz="2000" i="1">
                        <a:latin typeface="Cambria Math" panose="02040503050406030204" pitchFamily="18" charset="0"/>
                      </a:rPr>
                      <m:t>=</m:t>
                    </m:r>
                    <m:r>
                      <a:rPr lang="es-ES_tradnl" sz="2000" b="1" i="1">
                        <a:latin typeface="Cambria Math" panose="02040503050406030204" pitchFamily="18" charset="0"/>
                      </a:rPr>
                      <m:t>𝟒𝟑𝟑</m:t>
                    </m:r>
                    <m:r>
                      <a:rPr lang="es-ES_tradnl" sz="2000" b="1" i="1">
                        <a:latin typeface="Cambria Math" panose="02040503050406030204" pitchFamily="18" charset="0"/>
                      </a:rPr>
                      <m:t>.</m:t>
                    </m:r>
                    <m:r>
                      <a:rPr lang="es-ES_tradnl" sz="2000" b="1" i="1">
                        <a:latin typeface="Cambria Math" panose="02040503050406030204" pitchFamily="18" charset="0"/>
                      </a:rPr>
                      <m:t>𝟏𝟓</m:t>
                    </m:r>
                    <m:r>
                      <a:rPr lang="es-ES_tradnl" sz="2000" b="1" i="1">
                        <a:latin typeface="Cambria Math" panose="02040503050406030204" pitchFamily="18" charset="0"/>
                      </a:rPr>
                      <m:t>℉</m:t>
                    </m:r>
                  </m:oMath>
                </a14:m>
                <a:endParaRPr lang="es-ES" sz="2000" dirty="0"/>
              </a:p>
              <a:p>
                <a14:m>
                  <m:oMath xmlns:m="http://schemas.openxmlformats.org/officeDocument/2006/math">
                    <m:r>
                      <a:rPr lang="es-ES_tradnl" sz="2000" b="1" i="1">
                        <a:latin typeface="Cambria Math" panose="02040503050406030204" pitchFamily="18" charset="0"/>
                      </a:rPr>
                      <m:t>𝑴𝒂𝒕𝒆𝒓𝒊𝒂𝒍</m:t>
                    </m:r>
                    <m:r>
                      <a:rPr lang="es-ES_tradnl" sz="2000" b="1" i="1">
                        <a:latin typeface="Cambria Math" panose="02040503050406030204" pitchFamily="18" charset="0"/>
                      </a:rPr>
                      <m:t>=</m:t>
                    </m:r>
                  </m:oMath>
                </a14:m>
                <a:endParaRPr lang="en-US" sz="2000" b="1" i="1" dirty="0" smtClean="0"/>
              </a:p>
              <a:p>
                <a:pPr marL="0" indent="0">
                  <a:buNone/>
                </a:pPr>
                <a:r>
                  <a:rPr lang="es-ES_tradnl" sz="2000" b="1" dirty="0" smtClean="0"/>
                  <a:t>	</a:t>
                </a:r>
                <a14:m>
                  <m:oMath xmlns:m="http://schemas.openxmlformats.org/officeDocument/2006/math">
                    <m:r>
                      <a:rPr lang="es-ES_tradnl" sz="2000" b="1" i="1">
                        <a:latin typeface="Cambria Math" panose="02040503050406030204" pitchFamily="18" charset="0"/>
                      </a:rPr>
                      <m:t>𝑨𝑺𝑻𝑴</m:t>
                    </m:r>
                    <m:r>
                      <a:rPr lang="es-ES_tradnl" sz="2000" b="1" i="1">
                        <a:latin typeface="Cambria Math" panose="02040503050406030204" pitchFamily="18" charset="0"/>
                      </a:rPr>
                      <m:t> </m:t>
                    </m:r>
                    <m:r>
                      <a:rPr lang="es-ES_tradnl" sz="2000" b="1" i="1">
                        <a:latin typeface="Cambria Math" panose="02040503050406030204" pitchFamily="18" charset="0"/>
                      </a:rPr>
                      <m:t>𝑨</m:t>
                    </m:r>
                    <m:r>
                      <a:rPr lang="es-ES_tradnl" sz="2000" b="1" i="1">
                        <a:latin typeface="Cambria Math" panose="02040503050406030204" pitchFamily="18" charset="0"/>
                      </a:rPr>
                      <m:t>−</m:t>
                    </m:r>
                    <m:r>
                      <a:rPr lang="es-ES_tradnl" sz="2000" b="1" i="1">
                        <a:latin typeface="Cambria Math" panose="02040503050406030204" pitchFamily="18" charset="0"/>
                      </a:rPr>
                      <m:t>𝟑𝟔</m:t>
                    </m:r>
                  </m:oMath>
                </a14:m>
                <a:endParaRPr lang="es-ES" sz="2000" dirty="0" smtClean="0"/>
              </a:p>
              <a:p>
                <a:pPr marL="0" indent="0">
                  <a:buNone/>
                </a:pPr>
                <a:endParaRPr lang="en-US" sz="2000" dirty="0"/>
              </a:p>
              <a:p>
                <a:pPr marL="0" indent="0">
                  <a:buNone/>
                </a:pPr>
                <a:r>
                  <a:rPr lang="es-ES_tradnl" sz="2000" dirty="0"/>
                  <a:t>Por lo tanto:</a:t>
                </a:r>
                <a:endParaRPr lang="es-ES" sz="2000" dirty="0"/>
              </a:p>
              <a:p>
                <a:pPr marL="0" indent="0">
                  <a:buNone/>
                </a:pPr>
                <a:r>
                  <a:rPr lang="es-ES" sz="2000" b="1" dirty="0" smtClean="0"/>
                  <a:t>	</a:t>
                </a:r>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r>
                      <a:rPr lang="es-ES_tradnl" sz="2000" b="1" i="1">
                        <a:latin typeface="Cambria Math" panose="02040503050406030204" pitchFamily="18" charset="0"/>
                      </a:rPr>
                      <m:t>𝟏𝟓</m:t>
                    </m:r>
                    <m:r>
                      <a:rPr lang="es-ES_tradnl" sz="2000" b="1" i="1">
                        <a:latin typeface="Cambria Math" panose="02040503050406030204" pitchFamily="18" charset="0"/>
                      </a:rPr>
                      <m:t>.</m:t>
                    </m:r>
                    <m:r>
                      <a:rPr lang="es-ES_tradnl" sz="2000" b="1" i="1">
                        <a:latin typeface="Cambria Math" panose="02040503050406030204" pitchFamily="18" charset="0"/>
                      </a:rPr>
                      <m:t>𝟐</m:t>
                    </m:r>
                    <m:r>
                      <a:rPr lang="es-ES_tradnl" sz="2000" b="1" i="1">
                        <a:latin typeface="Cambria Math" panose="02040503050406030204" pitchFamily="18" charset="0"/>
                      </a:rPr>
                      <m:t> </m:t>
                    </m:r>
                    <m:r>
                      <a:rPr lang="es-ES_tradnl" sz="2000" b="1" i="1">
                        <a:latin typeface="Cambria Math" panose="02040503050406030204" pitchFamily="18" charset="0"/>
                      </a:rPr>
                      <m:t>𝒑𝒔𝒊</m:t>
                    </m:r>
                  </m:oMath>
                </a14:m>
                <a:endParaRPr lang="es-ES" sz="2000" dirty="0"/>
              </a:p>
              <a:p>
                <a:pPr marL="0" indent="0">
                  <a:buNone/>
                </a:pPr>
                <a:endParaRPr lang="es-ES" sz="2000" dirty="0"/>
              </a:p>
              <a:p>
                <a:pPr marL="0" indent="0">
                  <a:buNone/>
                </a:pPr>
                <a:endParaRPr lang="es-ES_tradnl"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5" y="1146448"/>
                <a:ext cx="2756802" cy="5369807"/>
              </a:xfrm>
              <a:prstGeom prst="rect">
                <a:avLst/>
              </a:prstGeom>
              <a:blipFill rotWithShape="0">
                <a:blip r:embed="rId2"/>
                <a:stretch>
                  <a:fillRect l="-4204" t="-568"/>
                </a:stretch>
              </a:blipFill>
            </p:spPr>
            <p:txBody>
              <a:bodyPr/>
              <a:lstStyle/>
              <a:p>
                <a:r>
                  <a:rPr lang="es-ES">
                    <a:noFill/>
                  </a:rPr>
                  <a:t> </a:t>
                </a:r>
              </a:p>
            </p:txBody>
          </p:sp>
        </mc:Fallback>
      </mc:AlternateContent>
      <p:pic>
        <p:nvPicPr>
          <p:cNvPr id="6" name="Picture 47"/>
          <p:cNvPicPr/>
          <p:nvPr/>
        </p:nvPicPr>
        <p:blipFill>
          <a:blip r:embed="rId3"/>
          <a:stretch>
            <a:fillRect/>
          </a:stretch>
        </p:blipFill>
        <p:spPr>
          <a:xfrm>
            <a:off x="3799233" y="908446"/>
            <a:ext cx="5221605" cy="5845810"/>
          </a:xfrm>
          <a:prstGeom prst="rect">
            <a:avLst/>
          </a:prstGeom>
        </p:spPr>
      </p:pic>
    </p:spTree>
    <p:extLst>
      <p:ext uri="{BB962C8B-B14F-4D97-AF65-F5344CB8AC3E}">
        <p14:creationId xmlns:p14="http://schemas.microsoft.com/office/powerpoint/2010/main" val="13685052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CUERPO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Eficiencia</a:t>
                </a:r>
                <a:r>
                  <a:rPr lang="en-US" sz="2000" b="1" dirty="0" smtClean="0"/>
                  <a:t> de las Juntas </a:t>
                </a:r>
                <a:r>
                  <a:rPr lang="en-US" sz="2000" b="1" dirty="0" err="1" smtClean="0"/>
                  <a:t>Soldadas</a:t>
                </a:r>
                <a:endParaRPr lang="es-ES" sz="2000" b="1" dirty="0" smtClean="0"/>
              </a:p>
              <a:p>
                <a:pPr marL="0" indent="0">
                  <a:buNone/>
                </a:pPr>
                <a:r>
                  <a:rPr lang="es-ES_tradnl" sz="2000" dirty="0"/>
                  <a:t>El valor de la eficiencia de la junta </a:t>
                </a:r>
                <a:r>
                  <a:rPr lang="es-ES_tradnl" sz="2000" i="1" dirty="0"/>
                  <a:t>E,</a:t>
                </a:r>
                <a:r>
                  <a:rPr lang="es-ES_tradnl" sz="2000" dirty="0"/>
                  <a:t> va a depender del tipo de unión y del grado de radiografía que se aplique</a:t>
                </a:r>
                <a:r>
                  <a:rPr lang="es-ES_tradnl" sz="2000" dirty="0" smtClean="0"/>
                  <a:t>.</a:t>
                </a:r>
              </a:p>
              <a:p>
                <a:pPr marL="0" indent="0">
                  <a:buNone/>
                </a:pPr>
                <a:endParaRPr lang="es-ES_tradnl" sz="2000" dirty="0"/>
              </a:p>
              <a:p>
                <a:pPr marL="0" indent="0">
                  <a:buNone/>
                </a:pPr>
                <a:endParaRPr lang="es-ES_tradnl" sz="2000" dirty="0" smtClean="0"/>
              </a:p>
              <a:p>
                <a:pPr marL="0" indent="0">
                  <a:buNone/>
                </a:pPr>
                <a:endParaRPr lang="es-ES_tradnl" sz="2000" dirty="0"/>
              </a:p>
              <a:p>
                <a:pPr marL="0" indent="0">
                  <a:buNone/>
                </a:pPr>
                <a:endParaRPr lang="es-ES_tradnl" sz="2000" dirty="0" smtClean="0"/>
              </a:p>
              <a:p>
                <a:pPr marL="0" indent="0">
                  <a:buNone/>
                </a:pPr>
                <a:endParaRPr lang="es-ES_tradnl" sz="2000" dirty="0" smtClean="0"/>
              </a:p>
              <a:p>
                <a:pPr algn="just"/>
                <a:r>
                  <a:rPr lang="es-ES_tradnl" sz="2000" dirty="0"/>
                  <a:t>L</a:t>
                </a:r>
                <a:r>
                  <a:rPr lang="es-ES_tradnl" sz="2000" dirty="0" smtClean="0"/>
                  <a:t>a </a:t>
                </a:r>
                <a:r>
                  <a:rPr lang="es-ES_tradnl" sz="2000" dirty="0"/>
                  <a:t>norma NFPA </a:t>
                </a:r>
                <a:r>
                  <a:rPr lang="es-ES_tradnl" sz="2000" dirty="0">
                    <a:latin typeface="Times New Roman" panose="02020603050405020304" pitchFamily="18" charset="0"/>
                    <a:cs typeface="Times New Roman" panose="02020603050405020304" pitchFamily="18" charset="0"/>
                  </a:rPr>
                  <a:t>385 </a:t>
                </a:r>
                <a:r>
                  <a:rPr lang="es-ES_tradnl" sz="2000" dirty="0" smtClean="0"/>
                  <a:t>establece como mínimo una eficiencia de </a:t>
                </a:r>
                <a:r>
                  <a:rPr lang="es-ES_tradnl" sz="2000" dirty="0" smtClean="0">
                    <a:latin typeface="Times New Roman" panose="02020603050405020304" pitchFamily="18" charset="0"/>
                    <a:cs typeface="Times New Roman" panose="02020603050405020304" pitchFamily="18" charset="0"/>
                  </a:rPr>
                  <a:t>0.85, </a:t>
                </a:r>
                <a:r>
                  <a:rPr lang="es-ES_tradnl" sz="2000" dirty="0" smtClean="0"/>
                  <a:t>pero como parte de la metodología del proceso constructivo del la empresa Acero de los Andes se establece una eficiencia de </a:t>
                </a:r>
                <a:r>
                  <a:rPr lang="es-ES_tradnl" sz="2000" dirty="0" smtClean="0">
                    <a:latin typeface="Times New Roman" panose="02020603050405020304" pitchFamily="18" charset="0"/>
                    <a:cs typeface="Times New Roman" panose="02020603050405020304" pitchFamily="18" charset="0"/>
                  </a:rPr>
                  <a:t>1.</a:t>
                </a:r>
              </a:p>
              <a:p>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𝑬</m:t>
                      </m:r>
                      <m:r>
                        <a:rPr lang="es-ES_tradnl" sz="2000" b="1" i="1">
                          <a:latin typeface="Cambria Math" panose="02040503050406030204" pitchFamily="18" charset="0"/>
                        </a:rPr>
                        <m:t>=</m:t>
                      </m:r>
                      <m:r>
                        <a:rPr lang="es-ES_tradnl" sz="2000" b="1" i="1">
                          <a:latin typeface="Cambria Math" panose="02040503050406030204" pitchFamily="18" charset="0"/>
                        </a:rPr>
                        <m:t>𝟏</m:t>
                      </m:r>
                      <m:r>
                        <a:rPr lang="es-ES_tradnl" sz="2000" b="1" i="1">
                          <a:latin typeface="Cambria Math" panose="02040503050406030204" pitchFamily="18" charset="0"/>
                        </a:rPr>
                        <m:t> </m:t>
                      </m:r>
                    </m:oMath>
                  </m:oMathPara>
                </a14:m>
                <a:endParaRPr lang="es-ES" sz="2000" dirty="0"/>
              </a:p>
              <a:p>
                <a:pPr marL="0" indent="0">
                  <a:buNone/>
                </a:pPr>
                <a:endParaRPr lang="es-ES_tradnl"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r="-893"/>
                </a:stretch>
              </a:blipFill>
            </p:spPr>
            <p:txBody>
              <a:bodyPr/>
              <a:lstStyle/>
              <a:p>
                <a:r>
                  <a:rPr lang="es-ES">
                    <a:noFill/>
                  </a:rPr>
                  <a:t> </a:t>
                </a:r>
              </a:p>
            </p:txBody>
          </p:sp>
        </mc:Fallback>
      </mc:AlternateContent>
      <p:pic>
        <p:nvPicPr>
          <p:cNvPr id="3" name="Imagen 2"/>
          <p:cNvPicPr>
            <a:picLocks noChangeAspect="1"/>
          </p:cNvPicPr>
          <p:nvPr/>
        </p:nvPicPr>
        <p:blipFill>
          <a:blip r:embed="rId3"/>
          <a:stretch>
            <a:fillRect/>
          </a:stretch>
        </p:blipFill>
        <p:spPr>
          <a:xfrm>
            <a:off x="3470234" y="2509953"/>
            <a:ext cx="2800034" cy="1664884"/>
          </a:xfrm>
          <a:prstGeom prst="rect">
            <a:avLst/>
          </a:prstGeom>
        </p:spPr>
      </p:pic>
    </p:spTree>
    <p:extLst>
      <p:ext uri="{BB962C8B-B14F-4D97-AF65-F5344CB8AC3E}">
        <p14:creationId xmlns:p14="http://schemas.microsoft.com/office/powerpoint/2010/main" val="790371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1080136"/>
            <a:ext cx="7514035" cy="1314449"/>
          </a:xfrm>
        </p:spPr>
        <p:txBody>
          <a:bodyPr/>
          <a:lstStyle/>
          <a:p>
            <a:r>
              <a:rPr lang="es-EC" dirty="0" smtClean="0"/>
              <a:t>OBJETIVO GENERAL</a:t>
            </a:r>
            <a:endParaRPr lang="es-EC" dirty="0"/>
          </a:p>
        </p:txBody>
      </p:sp>
      <p:sp>
        <p:nvSpPr>
          <p:cNvPr id="3" name="Content Placeholder 2"/>
          <p:cNvSpPr>
            <a:spLocks noGrp="1"/>
          </p:cNvSpPr>
          <p:nvPr>
            <p:ph idx="1"/>
          </p:nvPr>
        </p:nvSpPr>
        <p:spPr>
          <a:xfrm>
            <a:off x="1113233" y="2394585"/>
            <a:ext cx="7514035" cy="880111"/>
          </a:xfrm>
        </p:spPr>
        <p:txBody>
          <a:bodyPr>
            <a:normAutofit fontScale="77500" lnSpcReduction="20000"/>
          </a:bodyPr>
          <a:lstStyle/>
          <a:p>
            <a:pPr algn="just"/>
            <a:r>
              <a:rPr lang="es-ES_tradnl" dirty="0"/>
              <a:t>Realizar el diseño y construcción de un Auto Tanque para Asfalto de 10000 galones con Sistema de Recirculación para Industria Acero de los Andes S.A.</a:t>
            </a:r>
            <a:endParaRPr lang="es-EC" dirty="0"/>
          </a:p>
          <a:p>
            <a:endParaRPr lang="es-EC" dirty="0"/>
          </a:p>
        </p:txBody>
      </p:sp>
      <p:sp>
        <p:nvSpPr>
          <p:cNvPr id="4" name="Title 1"/>
          <p:cNvSpPr txBox="1">
            <a:spLocks/>
          </p:cNvSpPr>
          <p:nvPr/>
        </p:nvSpPr>
        <p:spPr>
          <a:xfrm>
            <a:off x="1033223" y="2834640"/>
            <a:ext cx="7514035" cy="1314449"/>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000" dirty="0"/>
              <a:t>OBJETIVOS ESPECÍFICOS</a:t>
            </a:r>
          </a:p>
        </p:txBody>
      </p:sp>
      <p:sp>
        <p:nvSpPr>
          <p:cNvPr id="5" name="Rectangle 4"/>
          <p:cNvSpPr/>
          <p:nvPr/>
        </p:nvSpPr>
        <p:spPr>
          <a:xfrm>
            <a:off x="1193242" y="4000501"/>
            <a:ext cx="7628786" cy="1754326"/>
          </a:xfrm>
          <a:prstGeom prst="rect">
            <a:avLst/>
          </a:prstGeom>
        </p:spPr>
        <p:txBody>
          <a:bodyPr wrap="square">
            <a:spAutoFit/>
          </a:bodyPr>
          <a:lstStyle/>
          <a:p>
            <a:pPr marL="257175" indent="-257175">
              <a:lnSpc>
                <a:spcPct val="150000"/>
              </a:lnSpc>
              <a:buFont typeface="Symbol" panose="05050102010706020507" pitchFamily="18" charset="2"/>
              <a:buChar char=""/>
            </a:pPr>
            <a:r>
              <a:rPr lang="es-EC" dirty="0" smtClean="0">
                <a:ea typeface="MS Mincho"/>
                <a:cs typeface="Times New Roman" panose="02020603050405020304" pitchFamily="18" charset="0"/>
              </a:rPr>
              <a:t>Definir </a:t>
            </a:r>
            <a:r>
              <a:rPr lang="es-EC" dirty="0">
                <a:ea typeface="MS Mincho"/>
                <a:cs typeface="Times New Roman" panose="02020603050405020304" pitchFamily="18" charset="0"/>
              </a:rPr>
              <a:t>los parámetros de diseño para un auto tanque de asfalto</a:t>
            </a:r>
          </a:p>
          <a:p>
            <a:pPr marL="257175" indent="-257175">
              <a:lnSpc>
                <a:spcPct val="150000"/>
              </a:lnSpc>
              <a:buFont typeface="Symbol" panose="05050102010706020507" pitchFamily="18" charset="2"/>
              <a:buChar char=""/>
            </a:pPr>
            <a:r>
              <a:rPr lang="es-EC" dirty="0" smtClean="0">
                <a:ea typeface="MS Mincho"/>
                <a:cs typeface="Times New Roman" panose="02020603050405020304" pitchFamily="18" charset="0"/>
              </a:rPr>
              <a:t>Desarrollar </a:t>
            </a:r>
            <a:r>
              <a:rPr lang="es-EC" dirty="0">
                <a:ea typeface="MS Mincho"/>
                <a:cs typeface="Times New Roman" panose="02020603050405020304" pitchFamily="18" charset="0"/>
              </a:rPr>
              <a:t>el diseño estructural y mecánico del auto tanque de asfalto</a:t>
            </a:r>
          </a:p>
          <a:p>
            <a:pPr marL="257175" indent="-257175">
              <a:lnSpc>
                <a:spcPct val="150000"/>
              </a:lnSpc>
              <a:buFont typeface="Symbol" panose="05050102010706020507" pitchFamily="18" charset="2"/>
              <a:buChar char=""/>
            </a:pPr>
            <a:r>
              <a:rPr lang="es-EC" dirty="0" smtClean="0">
                <a:ea typeface="MS Mincho"/>
                <a:cs typeface="Times New Roman" panose="02020603050405020304" pitchFamily="18" charset="0"/>
              </a:rPr>
              <a:t>Cumplir </a:t>
            </a:r>
            <a:r>
              <a:rPr lang="es-EC" dirty="0">
                <a:ea typeface="MS Mincho"/>
                <a:cs typeface="Times New Roman" panose="02020603050405020304" pitchFamily="18" charset="0"/>
              </a:rPr>
              <a:t>con la norma de construcción de auto-tanques para transporte de líquidos inflamables NFPA 385.</a:t>
            </a:r>
          </a:p>
        </p:txBody>
      </p:sp>
    </p:spTree>
    <p:extLst>
      <p:ext uri="{BB962C8B-B14F-4D97-AF65-F5344CB8AC3E}">
        <p14:creationId xmlns:p14="http://schemas.microsoft.com/office/powerpoint/2010/main" val="4165639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CUERPO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b="1" dirty="0" smtClean="0"/>
                  <a:t>Espesor del Cuerpo del Auto Tanque según ASME</a:t>
                </a:r>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𝒕</m:t>
                          </m:r>
                        </m:e>
                        <m:sub>
                          <m:r>
                            <a:rPr lang="es-ES_tradnl" sz="2000" b="1" i="1">
                              <a:latin typeface="Cambria Math" panose="02040503050406030204" pitchFamily="18" charset="0"/>
                            </a:rPr>
                            <m:t>𝒄</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𝒅</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𝑹</m:t>
                              </m:r>
                            </m:e>
                            <m:sub>
                              <m:r>
                                <a:rPr lang="es-ES_tradnl" sz="2000" b="1" i="1">
                                  <a:latin typeface="Cambria Math" panose="02040503050406030204" pitchFamily="18" charset="0"/>
                                </a:rPr>
                                <m:t>𝒊</m:t>
                              </m:r>
                            </m:sub>
                          </m:sSub>
                        </m:num>
                        <m:den>
                          <m:sSub>
                            <m:sSubPr>
                              <m:ctrlPr>
                                <a:rPr lang="es-ES" sz="2000" b="1" i="1">
                                  <a:latin typeface="Cambria Math" panose="02040503050406030204" pitchFamily="18" charset="0"/>
                                </a:rPr>
                              </m:ctrlPr>
                            </m:sSubPr>
                            <m:e>
                              <m:r>
                                <a:rPr lang="es-ES_tradnl" sz="2000" b="1" i="1">
                                  <a:latin typeface="Cambria Math" panose="02040503050406030204" pitchFamily="18" charset="0"/>
                                </a:rPr>
                                <m:t>𝑺</m:t>
                              </m:r>
                            </m:e>
                            <m:sub>
                              <m:r>
                                <a:rPr lang="es-ES_tradnl" sz="2000" b="1" i="1">
                                  <a:latin typeface="Cambria Math" panose="02040503050406030204" pitchFamily="18" charset="0"/>
                                </a:rPr>
                                <m:t>𝒎</m:t>
                              </m:r>
                            </m:sub>
                          </m:sSub>
                          <m:r>
                            <a:rPr lang="es-ES_tradnl" sz="2000" b="1" i="1">
                              <a:latin typeface="Cambria Math" panose="02040503050406030204" pitchFamily="18" charset="0"/>
                            </a:rPr>
                            <m:t>∙</m:t>
                          </m:r>
                          <m:r>
                            <a:rPr lang="es-ES_tradnl" sz="2000" b="1" i="1">
                              <a:latin typeface="Cambria Math" panose="02040503050406030204" pitchFamily="18" charset="0"/>
                            </a:rPr>
                            <m:t>𝑬</m:t>
                          </m:r>
                          <m:r>
                            <a:rPr lang="es-ES_tradnl" sz="2000" b="1" i="1">
                              <a:latin typeface="Cambria Math" panose="02040503050406030204" pitchFamily="18" charset="0"/>
                            </a:rPr>
                            <m:t>+</m:t>
                          </m:r>
                          <m:r>
                            <a:rPr lang="es-ES_tradnl" sz="2000" b="1" i="1">
                              <a:latin typeface="Cambria Math" panose="02040503050406030204" pitchFamily="18" charset="0"/>
                            </a:rPr>
                            <m:t>𝟎</m:t>
                          </m:r>
                          <m:r>
                            <a:rPr lang="es-ES_tradnl" sz="2000" b="1" i="1">
                              <a:latin typeface="Cambria Math" panose="02040503050406030204" pitchFamily="18" charset="0"/>
                            </a:rPr>
                            <m:t>.</m:t>
                          </m:r>
                          <m:r>
                            <a:rPr lang="es-ES_tradnl" sz="2000" b="1" i="1">
                              <a:latin typeface="Cambria Math" panose="02040503050406030204" pitchFamily="18" charset="0"/>
                            </a:rPr>
                            <m:t>𝟔</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𝒅</m:t>
                              </m:r>
                            </m:sub>
                          </m:sSub>
                        </m:den>
                      </m:f>
                    </m:oMath>
                  </m:oMathPara>
                </a14:m>
                <a:endParaRPr lang="es-ES_tradnl" sz="2000" dirty="0" smtClean="0"/>
              </a:p>
              <a:p>
                <a:pPr marL="0" indent="0">
                  <a:buNone/>
                </a:pPr>
                <a:endParaRPr lang="es-ES_tradnl"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𝒕</m:t>
                          </m:r>
                        </m:e>
                        <m:sub>
                          <m:r>
                            <a:rPr lang="es-ES_tradnl" sz="2000" b="1" i="1">
                              <a:latin typeface="Cambria Math" panose="02040503050406030204" pitchFamily="18" charset="0"/>
                            </a:rPr>
                            <m:t>𝒄</m:t>
                          </m:r>
                        </m:sub>
                      </m:sSub>
                      <m:r>
                        <a:rPr lang="es-ES_tradnl" sz="2000"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46.671∙42.047</m:t>
                          </m:r>
                        </m:num>
                        <m:den>
                          <m:r>
                            <a:rPr lang="es-ES_tradnl" sz="2000" i="1">
                              <a:latin typeface="Cambria Math" panose="02040503050406030204" pitchFamily="18" charset="0"/>
                            </a:rPr>
                            <m:t>15.2∙1+0.6∙46.671</m:t>
                          </m:r>
                        </m:den>
                      </m:f>
                      <m:r>
                        <a:rPr lang="es-ES_tradnl" sz="2000" i="1">
                          <a:latin typeface="Cambria Math" panose="02040503050406030204" pitchFamily="18" charset="0"/>
                        </a:rPr>
                        <m:t>=0.129 </m:t>
                      </m:r>
                      <m:r>
                        <m:rPr>
                          <m:sty m:val="p"/>
                        </m:rPr>
                        <a:rPr lang="es-ES_tradnl" sz="2000">
                          <a:latin typeface="Cambria Math" panose="02040503050406030204" pitchFamily="18" charset="0"/>
                        </a:rPr>
                        <m:t>in</m:t>
                      </m:r>
                      <m:r>
                        <a:rPr lang="es-ES_tradnl" sz="2000" b="1">
                          <a:latin typeface="Cambria Math" panose="02040503050406030204" pitchFamily="18" charset="0"/>
                        </a:rPr>
                        <m:t>=</m:t>
                      </m:r>
                      <m:r>
                        <a:rPr lang="es-ES_tradnl" sz="2000" b="1" i="1">
                          <a:latin typeface="Cambria Math" panose="02040503050406030204" pitchFamily="18" charset="0"/>
                        </a:rPr>
                        <m:t>𝟑</m:t>
                      </m:r>
                      <m:r>
                        <a:rPr lang="es-ES_tradnl" sz="2000" b="1" i="1">
                          <a:latin typeface="Cambria Math" panose="02040503050406030204" pitchFamily="18" charset="0"/>
                        </a:rPr>
                        <m:t>.</m:t>
                      </m:r>
                      <m:r>
                        <a:rPr lang="es-ES_tradnl" sz="2000" b="1" i="1">
                          <a:latin typeface="Cambria Math" panose="02040503050406030204" pitchFamily="18" charset="0"/>
                        </a:rPr>
                        <m:t>𝟐𝟕𝟓</m:t>
                      </m:r>
                      <m:r>
                        <a:rPr lang="es-ES_tradnl" sz="2000" b="1" i="1">
                          <a:latin typeface="Cambria Math" panose="02040503050406030204" pitchFamily="18" charset="0"/>
                        </a:rPr>
                        <m:t> </m:t>
                      </m:r>
                      <m:r>
                        <a:rPr lang="es-ES_tradnl" sz="2000" b="1" i="1">
                          <a:latin typeface="Cambria Math" panose="02040503050406030204" pitchFamily="18" charset="0"/>
                        </a:rPr>
                        <m:t>𝐦𝐦</m:t>
                      </m:r>
                    </m:oMath>
                  </m:oMathPara>
                </a14:m>
                <a:endParaRPr lang="es-ES" sz="2000" dirty="0" smtClean="0"/>
              </a:p>
              <a:p>
                <a:pPr marL="0" indent="0">
                  <a:buNone/>
                </a:pPr>
                <a:endParaRPr lang="es-ES" sz="2000" dirty="0"/>
              </a:p>
              <a:p>
                <a:pPr marL="0" indent="0" algn="r">
                  <a:buNone/>
                </a:pPr>
                <a:r>
                  <a:rPr lang="es-ES_tradnl" sz="2000" b="1" dirty="0" smtClean="0"/>
                  <a:t>Espesor según NFPA </a:t>
                </a:r>
                <a:r>
                  <a:rPr lang="es-ES_tradnl" sz="2000" b="1" dirty="0" smtClean="0">
                    <a:latin typeface="Times New Roman" panose="02020603050405020304" pitchFamily="18" charset="0"/>
                    <a:cs typeface="Times New Roman" panose="02020603050405020304" pitchFamily="18" charset="0"/>
                  </a:rPr>
                  <a:t>385</a:t>
                </a:r>
                <a:r>
                  <a:rPr lang="es-ES_tradnl" sz="2000" dirty="0" smtClean="0">
                    <a:latin typeface="Times New Roman" panose="02020603050405020304" pitchFamily="18" charset="0"/>
                    <a:cs typeface="Times New Roman" panose="02020603050405020304" pitchFamily="18" charset="0"/>
                  </a:rPr>
                  <a:t>		</a:t>
                </a:r>
              </a:p>
              <a:p>
                <a:pPr marL="0" indent="0">
                  <a:buNone/>
                </a:pPr>
                <a:endParaRPr lang="es-ES_tradnl"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a:stretch>
              </a:blipFill>
            </p:spPr>
            <p:txBody>
              <a:bodyPr/>
              <a:lstStyle/>
              <a:p>
                <a:r>
                  <a:rPr lang="es-ES">
                    <a:noFill/>
                  </a:rPr>
                  <a:t> </a:t>
                </a:r>
              </a:p>
            </p:txBody>
          </p:sp>
        </mc:Fallback>
      </mc:AlternateContent>
      <p:pic>
        <p:nvPicPr>
          <p:cNvPr id="7" name="Imagen 6"/>
          <p:cNvPicPr>
            <a:picLocks noChangeAspect="1"/>
          </p:cNvPicPr>
          <p:nvPr/>
        </p:nvPicPr>
        <p:blipFill>
          <a:blip r:embed="rId3"/>
          <a:stretch>
            <a:fillRect/>
          </a:stretch>
        </p:blipFill>
        <p:spPr>
          <a:xfrm>
            <a:off x="601670" y="3518901"/>
            <a:ext cx="4407126" cy="2997354"/>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5520360" y="5313540"/>
                <a:ext cx="2824428" cy="5618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800" b="1" i="1" smtClean="0">
                              <a:latin typeface="Cambria Math" panose="02040503050406030204" pitchFamily="18" charset="0"/>
                            </a:rPr>
                          </m:ctrlPr>
                        </m:sSubPr>
                        <m:e>
                          <m:r>
                            <a:rPr lang="es-ES_tradnl" sz="2800" b="1" i="1">
                              <a:latin typeface="Cambria Math" panose="02040503050406030204" pitchFamily="18" charset="0"/>
                            </a:rPr>
                            <m:t>𝒕</m:t>
                          </m:r>
                        </m:e>
                        <m:sub>
                          <m:r>
                            <a:rPr lang="es-ES_tradnl" sz="2800" b="1" i="1">
                              <a:latin typeface="Cambria Math" panose="02040503050406030204" pitchFamily="18" charset="0"/>
                            </a:rPr>
                            <m:t>𝒄</m:t>
                          </m:r>
                          <m:r>
                            <a:rPr lang="en-US" sz="2800" b="1" i="1" smtClean="0">
                              <a:latin typeface="Cambria Math" panose="02040503050406030204" pitchFamily="18" charset="0"/>
                            </a:rPr>
                            <m:t>𝒖𝒆𝒓𝒑𝒐</m:t>
                          </m:r>
                        </m:sub>
                      </m:sSub>
                      <m:r>
                        <a:rPr lang="en-US" sz="2800" b="1" i="1" smtClean="0">
                          <a:latin typeface="Cambria Math" panose="02040503050406030204" pitchFamily="18" charset="0"/>
                        </a:rPr>
                        <m:t>=</m:t>
                      </m:r>
                      <m:r>
                        <a:rPr lang="en-US" sz="2800" b="1" i="1" smtClean="0">
                          <a:latin typeface="Cambria Math" panose="02040503050406030204" pitchFamily="18" charset="0"/>
                        </a:rPr>
                        <m:t>𝟒</m:t>
                      </m:r>
                      <m:r>
                        <a:rPr lang="en-US" sz="2800" b="1" i="1" smtClean="0">
                          <a:latin typeface="Cambria Math" panose="02040503050406030204" pitchFamily="18" charset="0"/>
                        </a:rPr>
                        <m:t> </m:t>
                      </m:r>
                      <m:r>
                        <a:rPr lang="en-US" sz="2800" b="1" i="1" smtClean="0">
                          <a:latin typeface="Cambria Math" panose="02040503050406030204" pitchFamily="18" charset="0"/>
                        </a:rPr>
                        <m:t>𝒎𝒎</m:t>
                      </m:r>
                      <m:r>
                        <a:rPr lang="en-US" sz="2800" b="1" i="1" smtClean="0">
                          <a:latin typeface="Cambria Math" panose="02040503050406030204" pitchFamily="18" charset="0"/>
                        </a:rPr>
                        <m:t>.</m:t>
                      </m:r>
                    </m:oMath>
                  </m:oMathPara>
                </a14:m>
                <a:endParaRPr lang="es-ES" sz="2800" dirty="0"/>
              </a:p>
            </p:txBody>
          </p:sp>
        </mc:Choice>
        <mc:Fallback xmlns="">
          <p:sp>
            <p:nvSpPr>
              <p:cNvPr id="8" name="Rectángulo 7"/>
              <p:cNvSpPr>
                <a:spLocks noRot="1" noChangeAspect="1" noMove="1" noResize="1" noEditPoints="1" noAdjustHandles="1" noChangeArrowheads="1" noChangeShapeType="1" noTextEdit="1"/>
              </p:cNvSpPr>
              <p:nvPr/>
            </p:nvSpPr>
            <p:spPr>
              <a:xfrm>
                <a:off x="5520360" y="5313540"/>
                <a:ext cx="2824428" cy="561820"/>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322912" y="4303313"/>
                <a:ext cx="28760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smtClean="0">
                              <a:latin typeface="Cambria Math" panose="02040503050406030204" pitchFamily="18" charset="0"/>
                            </a:rPr>
                          </m:ctrlPr>
                        </m:sSubPr>
                        <m:e>
                          <m:r>
                            <a:rPr lang="es-ES_tradnl" b="1" i="1">
                              <a:latin typeface="Cambria Math" panose="02040503050406030204" pitchFamily="18" charset="0"/>
                            </a:rPr>
                            <m:t>𝒕</m:t>
                          </m:r>
                        </m:e>
                        <m:sub>
                          <m:r>
                            <a:rPr lang="es-ES_tradnl" b="1" i="1">
                              <a:latin typeface="Cambria Math" panose="02040503050406030204" pitchFamily="18" charset="0"/>
                            </a:rPr>
                            <m:t>𝒄</m:t>
                          </m:r>
                        </m:sub>
                      </m:sSub>
                      <m:r>
                        <a:rPr lang="en-US" b="1" i="1" smtClean="0">
                          <a:latin typeface="Cambria Math" panose="02040503050406030204" pitchFamily="18" charset="0"/>
                        </a:rPr>
                        <m:t>=</m:t>
                      </m:r>
                      <m:r>
                        <a:rPr lang="en-US" b="0" i="1" smtClean="0">
                          <a:latin typeface="Cambria Math" panose="02040503050406030204" pitchFamily="18" charset="0"/>
                        </a:rPr>
                        <m:t>𝑐𝑎𝑙𝑖𝑏𝑟𝑒</m:t>
                      </m:r>
                      <m:r>
                        <a:rPr lang="en-US" b="0" i="1" smtClean="0">
                          <a:latin typeface="Cambria Math" panose="02040503050406030204" pitchFamily="18" charset="0"/>
                        </a:rPr>
                        <m:t> 9</m:t>
                      </m:r>
                      <m:r>
                        <a:rPr lang="en-US" b="1" i="1">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r>
                        <a:rPr lang="en-US" b="1" i="1" smtClean="0">
                          <a:latin typeface="Cambria Math" panose="02040503050406030204" pitchFamily="18" charset="0"/>
                        </a:rPr>
                        <m:t>𝟖</m:t>
                      </m:r>
                      <m:r>
                        <a:rPr lang="en-US" b="1" i="1">
                          <a:latin typeface="Cambria Math" panose="02040503050406030204" pitchFamily="18" charset="0"/>
                        </a:rPr>
                        <m:t> </m:t>
                      </m:r>
                      <m:r>
                        <a:rPr lang="en-US" b="1" i="1">
                          <a:latin typeface="Cambria Math" panose="02040503050406030204" pitchFamily="18" charset="0"/>
                        </a:rPr>
                        <m:t>𝒎𝒎</m:t>
                      </m:r>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5322912" y="4303313"/>
                <a:ext cx="2876044" cy="369332"/>
              </a:xfrm>
              <a:prstGeom prst="rect">
                <a:avLst/>
              </a:prstGeom>
              <a:blipFill rotWithShape="0">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102370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a:t>
            </a:r>
            <a:r>
              <a:rPr lang="es-ES_tradnl" sz="2800" b="1" dirty="0"/>
              <a:t>el </a:t>
            </a:r>
            <a:r>
              <a:rPr lang="es-ES_tradnl" sz="2800" b="1" dirty="0" smtClean="0"/>
              <a:t>Cuerpo </a:t>
            </a:r>
            <a:r>
              <a:rPr lang="es-ES_tradnl" sz="2800" b="1" dirty="0"/>
              <a:t>del Auto Tanque</a:t>
            </a:r>
            <a:endParaRPr lang="es-ES" sz="27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Cargas</a:t>
                </a:r>
                <a:endParaRPr lang="es-ES" sz="2000" b="1" dirty="0" smtClean="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𝒉</m:t>
                        </m:r>
                      </m:sub>
                    </m:sSub>
                    <m:r>
                      <a:rPr lang="es-ES_tradnl" sz="2000" b="1" i="1">
                        <a:latin typeface="Cambria Math" panose="02040503050406030204" pitchFamily="18" charset="0"/>
                      </a:rPr>
                      <m:t>=</m:t>
                    </m:r>
                    <m:r>
                      <a:rPr lang="es-ES_tradnl" sz="2000" b="1" i="1">
                        <a:latin typeface="Cambria Math" panose="02040503050406030204" pitchFamily="18" charset="0"/>
                      </a:rPr>
                      <m:t>𝟏𝟏𝟖𝟔𝟑𝟗</m:t>
                    </m:r>
                    <m:r>
                      <a:rPr lang="es-ES_tradnl" sz="2000" b="1" i="1">
                        <a:latin typeface="Cambria Math" panose="02040503050406030204" pitchFamily="18" charset="0"/>
                      </a:rPr>
                      <m:t> </m:t>
                    </m:r>
                    <m:r>
                      <a:rPr lang="es-ES_tradnl" sz="2000" b="1" i="1">
                        <a:latin typeface="Cambria Math" panose="02040503050406030204" pitchFamily="18" charset="0"/>
                      </a:rPr>
                      <m:t>𝑷𝒂</m:t>
                    </m:r>
                  </m:oMath>
                </a14:m>
                <a:r>
                  <a:rPr lang="es-ES_tradnl" sz="2000" dirty="0"/>
                  <a:t> = Presión hidrostática.</a:t>
                </a:r>
                <a:endParaRPr lang="es-ES" sz="2000" dirty="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𝟖𝟖𝟐𝟖𝟏</m:t>
                    </m:r>
                    <m:r>
                      <a:rPr lang="es-ES_tradnl" sz="2000" b="1" i="1">
                        <a:latin typeface="Cambria Math" panose="02040503050406030204" pitchFamily="18" charset="0"/>
                      </a:rPr>
                      <m:t>.</m:t>
                    </m:r>
                    <m:r>
                      <a:rPr lang="es-ES_tradnl" sz="2000" b="1" i="1">
                        <a:latin typeface="Cambria Math" panose="02040503050406030204" pitchFamily="18" charset="0"/>
                      </a:rPr>
                      <m:t>𝟑𝟒</m:t>
                    </m:r>
                    <m:r>
                      <a:rPr lang="es-ES_tradnl" sz="2000" b="1" i="1">
                        <a:latin typeface="Cambria Math" panose="02040503050406030204" pitchFamily="18" charset="0"/>
                      </a:rPr>
                      <m:t> </m:t>
                    </m:r>
                    <m:r>
                      <a:rPr lang="es-ES_tradnl" sz="2000" b="1" i="1">
                        <a:latin typeface="Cambria Math" panose="02040503050406030204" pitchFamily="18" charset="0"/>
                      </a:rPr>
                      <m:t>𝐍</m:t>
                    </m:r>
                  </m:oMath>
                </a14:m>
                <a:r>
                  <a:rPr lang="es-ES_tradnl" sz="2000" b="1" dirty="0"/>
                  <a:t> </a:t>
                </a:r>
                <a:r>
                  <a:rPr lang="es-ES_tradnl" sz="2000" dirty="0"/>
                  <a:t>= Carga por riesgo de accidente en salto</a:t>
                </a:r>
                <a:endParaRPr lang="es-ES" sz="2000" dirty="0"/>
              </a:p>
              <a:p>
                <a:pPr marL="0" indent="0">
                  <a:buNone/>
                </a:pPr>
                <a:endParaRPr lang="es-ES_tradnl"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571321"/>
                <a:ext cx="7514035" cy="4127515"/>
              </a:xfrm>
              <a:prstGeom prst="rect">
                <a:avLst/>
              </a:prstGeom>
              <a:blipFill rotWithShape="0">
                <a:blip r:embed="rId2"/>
                <a:stretch>
                  <a:fillRect l="-1542" t="-886"/>
                </a:stretch>
              </a:blipFill>
            </p:spPr>
            <p:txBody>
              <a:bodyPr/>
              <a:lstStyle/>
              <a:p>
                <a:r>
                  <a:rPr lang="es-ES">
                    <a:noFill/>
                  </a:rPr>
                  <a:t> </a:t>
                </a:r>
              </a:p>
            </p:txBody>
          </p:sp>
        </mc:Fallback>
      </mc:AlternateContent>
      <p:pic>
        <p:nvPicPr>
          <p:cNvPr id="6" name="Picture 49" descr="../../../../../Desktop/Fotos%20Tanque%20-%20ANSYS/CUERPO/Cargas%20-%20"/>
          <p:cNvPicPr/>
          <p:nvPr/>
        </p:nvPicPr>
        <p:blipFill>
          <a:blip r:embed="rId3">
            <a:extLst>
              <a:ext uri="{28A0092B-C50C-407E-A947-70E740481C1C}">
                <a14:useLocalDpi xmlns:a14="http://schemas.microsoft.com/office/drawing/2010/main" val="0"/>
              </a:ext>
            </a:extLst>
          </a:blip>
          <a:srcRect/>
          <a:stretch>
            <a:fillRect/>
          </a:stretch>
        </p:blipFill>
        <p:spPr bwMode="auto">
          <a:xfrm>
            <a:off x="671970" y="3008334"/>
            <a:ext cx="8114677" cy="3511765"/>
          </a:xfrm>
          <a:prstGeom prst="snip1Rect">
            <a:avLst>
              <a:gd name="adj" fmla="val 22354"/>
            </a:avLst>
          </a:prstGeom>
          <a:noFill/>
          <a:ln>
            <a:solidFill>
              <a:schemeClr val="tx1"/>
            </a:solidFill>
          </a:ln>
        </p:spPr>
      </p:pic>
    </p:spTree>
    <p:extLst>
      <p:ext uri="{BB962C8B-B14F-4D97-AF65-F5344CB8AC3E}">
        <p14:creationId xmlns:p14="http://schemas.microsoft.com/office/powerpoint/2010/main" val="13730851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a:t>
            </a:r>
            <a:r>
              <a:rPr lang="es-ES_tradnl" sz="2800" b="1" dirty="0"/>
              <a:t>el </a:t>
            </a:r>
            <a:r>
              <a:rPr lang="es-ES_tradnl" sz="2800" b="1" dirty="0" smtClean="0"/>
              <a:t>Cuerpo </a:t>
            </a:r>
            <a:r>
              <a:rPr lang="es-ES_tradnl" sz="2800" b="1" dirty="0"/>
              <a:t>del 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Esfuerzos</a:t>
            </a:r>
            <a:endParaRPr lang="es-ES" sz="2000" b="1" dirty="0" smtClean="0"/>
          </a:p>
          <a:p>
            <a:pPr marL="0" indent="0">
              <a:buNone/>
            </a:pPr>
            <a:endParaRPr lang="es-ES_tradnl" sz="2000" dirty="0"/>
          </a:p>
        </p:txBody>
      </p:sp>
      <p:pic>
        <p:nvPicPr>
          <p:cNvPr id="7" name="Picture 50" descr="../../../../../Desktop/Fotos%20Tanque%20-%20ANSYS/CUERPO/Esfuerzo%20-%20"/>
          <p:cNvPicPr/>
          <p:nvPr/>
        </p:nvPicPr>
        <p:blipFill>
          <a:blip r:embed="rId2">
            <a:extLst>
              <a:ext uri="{28A0092B-C50C-407E-A947-70E740481C1C}">
                <a14:useLocalDpi xmlns:a14="http://schemas.microsoft.com/office/drawing/2010/main" val="0"/>
              </a:ext>
            </a:extLst>
          </a:blip>
          <a:srcRect/>
          <a:stretch>
            <a:fillRect/>
          </a:stretch>
        </p:blipFill>
        <p:spPr bwMode="auto">
          <a:xfrm>
            <a:off x="589716" y="2281266"/>
            <a:ext cx="8037553" cy="3492600"/>
          </a:xfrm>
          <a:prstGeom prst="snip1Rect">
            <a:avLst>
              <a:gd name="adj" fmla="val 22084"/>
            </a:avLst>
          </a:prstGeom>
          <a:noFill/>
          <a:ln>
            <a:solidFill>
              <a:schemeClr val="tx1"/>
            </a:solidFill>
          </a:ln>
        </p:spPr>
      </p:pic>
    </p:spTree>
    <p:extLst>
      <p:ext uri="{BB962C8B-B14F-4D97-AF65-F5344CB8AC3E}">
        <p14:creationId xmlns:p14="http://schemas.microsoft.com/office/powerpoint/2010/main" val="7183762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a:t>
            </a:r>
            <a:r>
              <a:rPr lang="es-ES_tradnl" sz="2800" b="1" dirty="0"/>
              <a:t>el </a:t>
            </a:r>
            <a:r>
              <a:rPr lang="es-ES_tradnl" sz="2800" b="1" dirty="0" smtClean="0"/>
              <a:t>Cuerpo </a:t>
            </a:r>
            <a:r>
              <a:rPr lang="es-ES_tradnl" sz="2800" b="1" dirty="0"/>
              <a:t>del 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Deformaciones</a:t>
            </a:r>
            <a:endParaRPr lang="es-ES" sz="2000" b="1" dirty="0" smtClean="0"/>
          </a:p>
          <a:p>
            <a:pPr marL="0" indent="0">
              <a:buNone/>
            </a:pPr>
            <a:endParaRPr lang="es-ES_tradnl" sz="2000" dirty="0"/>
          </a:p>
        </p:txBody>
      </p:sp>
      <p:pic>
        <p:nvPicPr>
          <p:cNvPr id="6" name="Picture 51" descr="../../../../../Desktop/Fotos%20Tanque%20-%20ANSYS/CUERPO/Degormacion%20-%20"/>
          <p:cNvPicPr/>
          <p:nvPr/>
        </p:nvPicPr>
        <p:blipFill>
          <a:blip r:embed="rId2">
            <a:extLst>
              <a:ext uri="{28A0092B-C50C-407E-A947-70E740481C1C}">
                <a14:useLocalDpi xmlns:a14="http://schemas.microsoft.com/office/drawing/2010/main" val="0"/>
              </a:ext>
            </a:extLst>
          </a:blip>
          <a:srcRect/>
          <a:stretch>
            <a:fillRect/>
          </a:stretch>
        </p:blipFill>
        <p:spPr bwMode="auto">
          <a:xfrm>
            <a:off x="589716" y="2253556"/>
            <a:ext cx="8037553" cy="3445279"/>
          </a:xfrm>
          <a:prstGeom prst="snip1Rect">
            <a:avLst>
              <a:gd name="adj" fmla="val 22921"/>
            </a:avLst>
          </a:prstGeom>
          <a:noFill/>
          <a:ln>
            <a:solidFill>
              <a:schemeClr val="tx1"/>
            </a:solidFill>
          </a:ln>
        </p:spPr>
      </p:pic>
    </p:spTree>
    <p:extLst>
      <p:ext uri="{BB962C8B-B14F-4D97-AF65-F5344CB8AC3E}">
        <p14:creationId xmlns:p14="http://schemas.microsoft.com/office/powerpoint/2010/main" val="37012437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a:t>
            </a:r>
            <a:r>
              <a:rPr lang="es-ES_tradnl" sz="2800" b="1" dirty="0"/>
              <a:t>el </a:t>
            </a:r>
            <a:r>
              <a:rPr lang="es-ES_tradnl" sz="2800" b="1" dirty="0" smtClean="0"/>
              <a:t>Cuerpo </a:t>
            </a:r>
            <a:r>
              <a:rPr lang="es-ES_tradnl" sz="2800" b="1" dirty="0"/>
              <a:t>del 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Factor de </a:t>
            </a:r>
            <a:r>
              <a:rPr lang="en-US" sz="2000" b="1" dirty="0" err="1" smtClean="0"/>
              <a:t>Seguridad</a:t>
            </a:r>
            <a:endParaRPr lang="es-ES" sz="2000" b="1" dirty="0" smtClean="0"/>
          </a:p>
          <a:p>
            <a:pPr marL="0" indent="0">
              <a:buNone/>
            </a:pPr>
            <a:endParaRPr lang="es-ES_tradnl" sz="2000" dirty="0"/>
          </a:p>
        </p:txBody>
      </p:sp>
      <p:pic>
        <p:nvPicPr>
          <p:cNvPr id="7" name="Picture 52" descr="../../../../../Desktop/Fotos%20Tanque%20-%20ANSYS/CUERPO/FS%20-%20"/>
          <p:cNvPicPr/>
          <p:nvPr/>
        </p:nvPicPr>
        <p:blipFill>
          <a:blip r:embed="rId2">
            <a:extLst>
              <a:ext uri="{28A0092B-C50C-407E-A947-70E740481C1C}">
                <a14:useLocalDpi xmlns:a14="http://schemas.microsoft.com/office/drawing/2010/main" val="0"/>
              </a:ext>
            </a:extLst>
          </a:blip>
          <a:srcRect/>
          <a:stretch>
            <a:fillRect/>
          </a:stretch>
        </p:blipFill>
        <p:spPr bwMode="auto">
          <a:xfrm>
            <a:off x="474459" y="2256096"/>
            <a:ext cx="8152809" cy="3442739"/>
          </a:xfrm>
          <a:prstGeom prst="snip1Rect">
            <a:avLst>
              <a:gd name="adj" fmla="val 23078"/>
            </a:avLst>
          </a:prstGeom>
          <a:noFill/>
          <a:ln>
            <a:solidFill>
              <a:schemeClr val="tx1"/>
            </a:solidFill>
          </a:ln>
        </p:spPr>
      </p:pic>
    </p:spTree>
    <p:extLst>
      <p:ext uri="{BB962C8B-B14F-4D97-AF65-F5344CB8AC3E}">
        <p14:creationId xmlns:p14="http://schemas.microsoft.com/office/powerpoint/2010/main" val="25061618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LAS CABEZAS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La norma NFPA 385 establece que para el diseño de tanques atmosféricos el espesor de las tapas del tanque pueden ser iguales al espesor del cuerpo del tanque, pero por razones de seguridad se ha seleccionado un espesor de 6 milímetros</a:t>
                </a:r>
                <a:r>
                  <a:rPr lang="es-ES_tradnl" sz="2000" dirty="0" smtClean="0"/>
                  <a:t>.</a:t>
                </a:r>
              </a:p>
              <a:p>
                <a:pPr marL="0" indent="0" algn="just">
                  <a:buNone/>
                </a:pPr>
                <a:endParaRPr lang="es-ES_tradnl" sz="2000" dirty="0" smtClean="0"/>
              </a:p>
              <a:p>
                <a:pPr marL="0" indent="0" algn="just">
                  <a:buNone/>
                </a:pPr>
                <a:endParaRPr lang="es-ES_tradnl" sz="2000" dirty="0"/>
              </a:p>
              <a:p>
                <a:pPr marL="0" indent="0" algn="just">
                  <a:buNone/>
                </a:pPr>
                <a:endParaRPr lang="es-ES_tradnl" sz="2000" dirty="0" smtClean="0"/>
              </a:p>
              <a:p>
                <a:pPr marL="0" indent="0" algn="just">
                  <a:buNone/>
                </a:pPr>
                <a:endParaRPr lang="es-ES_tradnl" sz="2000" dirty="0"/>
              </a:p>
              <a:p>
                <a:pPr marL="0" indent="0" algn="just">
                  <a:buNone/>
                </a:pPr>
                <a:endParaRPr lang="es-ES_tradnl" sz="2000" dirty="0" smtClean="0"/>
              </a:p>
              <a:p>
                <a:pPr marL="0" indent="0" algn="just">
                  <a:buNone/>
                </a:pPr>
                <a:endParaRPr lang="es-ES_tradnl" sz="2000" dirty="0"/>
              </a:p>
              <a:p>
                <a:pPr marL="0" indent="0" algn="just">
                  <a:buNone/>
                </a:pPr>
                <a:endParaRPr lang="es-ES_tradnl" sz="2000" dirty="0"/>
              </a:p>
              <a:p>
                <a:pPr marL="0" indent="0" algn="just">
                  <a:buNone/>
                </a:pPr>
                <a14:m>
                  <m:oMathPara xmlns:m="http://schemas.openxmlformats.org/officeDocument/2006/math">
                    <m:oMathParaPr>
                      <m:jc m:val="centerGroup"/>
                    </m:oMathParaPr>
                    <m:oMath xmlns:m="http://schemas.openxmlformats.org/officeDocument/2006/math">
                      <m:sSub>
                        <m:sSubPr>
                          <m:ctrlPr>
                            <a:rPr lang="es-ES" sz="2800" b="1" i="1">
                              <a:latin typeface="Cambria Math" panose="02040503050406030204" pitchFamily="18" charset="0"/>
                            </a:rPr>
                          </m:ctrlPr>
                        </m:sSubPr>
                        <m:e>
                          <m:r>
                            <a:rPr lang="es-ES_tradnl" sz="2800" b="1" i="1">
                              <a:latin typeface="Cambria Math" panose="02040503050406030204" pitchFamily="18" charset="0"/>
                            </a:rPr>
                            <m:t>𝒕</m:t>
                          </m:r>
                        </m:e>
                        <m:sub>
                          <m:r>
                            <a:rPr lang="es-ES_tradnl" sz="2800" b="1" i="1">
                              <a:latin typeface="Cambria Math" panose="02040503050406030204" pitchFamily="18" charset="0"/>
                            </a:rPr>
                            <m:t>𝒄𝒂𝒃𝒆𝒛𝒂𝒔</m:t>
                          </m:r>
                        </m:sub>
                      </m:sSub>
                      <m:r>
                        <a:rPr lang="es-ES_tradnl" sz="2800" b="1" i="1">
                          <a:latin typeface="Cambria Math" panose="02040503050406030204" pitchFamily="18" charset="0"/>
                        </a:rPr>
                        <m:t>=</m:t>
                      </m:r>
                      <m:r>
                        <a:rPr lang="es-ES_tradnl" sz="2800" b="1" i="1">
                          <a:latin typeface="Cambria Math" panose="02040503050406030204" pitchFamily="18" charset="0"/>
                        </a:rPr>
                        <m:t>𝟔</m:t>
                      </m:r>
                      <m:r>
                        <a:rPr lang="es-ES_tradnl" sz="2800" b="1" i="1">
                          <a:latin typeface="Cambria Math" panose="02040503050406030204" pitchFamily="18" charset="0"/>
                        </a:rPr>
                        <m:t> </m:t>
                      </m:r>
                      <m:r>
                        <a:rPr lang="es-ES_tradnl" sz="2800" b="1" i="1">
                          <a:latin typeface="Cambria Math" panose="02040503050406030204" pitchFamily="18" charset="0"/>
                        </a:rPr>
                        <m:t>𝒎𝒎</m:t>
                      </m:r>
                      <m:r>
                        <a:rPr lang="es-ES_tradnl" sz="2800" b="1" i="1">
                          <a:latin typeface="Cambria Math" panose="02040503050406030204" pitchFamily="18" charset="0"/>
                        </a:rPr>
                        <m:t>.</m:t>
                      </m:r>
                    </m:oMath>
                  </m:oMathPara>
                </a14:m>
                <a:endParaRPr lang="es-ES" sz="28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r="-893"/>
                </a:stretch>
              </a:blipFill>
            </p:spPr>
            <p:txBody>
              <a:bodyPr/>
              <a:lstStyle/>
              <a:p>
                <a:r>
                  <a:rPr lang="es-ES">
                    <a:noFill/>
                  </a:rPr>
                  <a:t> </a:t>
                </a:r>
              </a:p>
            </p:txBody>
          </p:sp>
        </mc:Fallback>
      </mc:AlternateContent>
      <p:pic>
        <p:nvPicPr>
          <p:cNvPr id="4" name="Imagen 3"/>
          <p:cNvPicPr>
            <a:picLocks noChangeAspect="1"/>
          </p:cNvPicPr>
          <p:nvPr/>
        </p:nvPicPr>
        <p:blipFill>
          <a:blip r:embed="rId3"/>
          <a:stretch>
            <a:fillRect/>
          </a:stretch>
        </p:blipFill>
        <p:spPr>
          <a:xfrm>
            <a:off x="2142681" y="2700451"/>
            <a:ext cx="5455139" cy="1418967"/>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3432228" y="4497277"/>
                <a:ext cx="25541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𝑐𝑎𝑙𝑖𝑏𝑟𝑒</m:t>
                      </m:r>
                      <m:r>
                        <a:rPr lang="en-US" b="0" i="1" smtClean="0">
                          <a:latin typeface="Cambria Math" panose="02040503050406030204" pitchFamily="18" charset="0"/>
                        </a:rPr>
                        <m:t> 11</m:t>
                      </m:r>
                      <m:r>
                        <a:rPr lang="en-US" b="1" i="1">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r>
                        <a:rPr lang="en-US" b="1" i="1" smtClean="0">
                          <a:latin typeface="Cambria Math" panose="02040503050406030204" pitchFamily="18" charset="0"/>
                        </a:rPr>
                        <m:t>𝟎𝟒</m:t>
                      </m:r>
                      <m:r>
                        <a:rPr lang="en-US" b="1" i="1">
                          <a:latin typeface="Cambria Math" panose="02040503050406030204" pitchFamily="18" charset="0"/>
                        </a:rPr>
                        <m:t> </m:t>
                      </m:r>
                      <m:r>
                        <a:rPr lang="en-US" b="1" i="1">
                          <a:latin typeface="Cambria Math" panose="02040503050406030204" pitchFamily="18" charset="0"/>
                        </a:rPr>
                        <m:t>𝒎𝒎</m:t>
                      </m:r>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3432228" y="4497277"/>
                <a:ext cx="2554161" cy="369332"/>
              </a:xfrm>
              <a:prstGeom prst="rect">
                <a:avLst/>
              </a:prstGeom>
              <a:blipFill rotWithShape="0">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7798254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las cabezas </a:t>
            </a:r>
            <a:r>
              <a:rPr lang="es-ES_tradnl" sz="2800" b="1" dirty="0"/>
              <a:t>del Auto Tanque</a:t>
            </a:r>
            <a:endParaRPr lang="es-ES" sz="27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Cargas</a:t>
                </a:r>
                <a:endParaRPr lang="es-ES" sz="2000" b="1" dirty="0" smtClean="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𝟏𝟕𝟔𝟓𝟔</m:t>
                    </m:r>
                    <m:r>
                      <a:rPr lang="es-ES_tradnl" sz="2000" b="1" i="1">
                        <a:latin typeface="Cambria Math" panose="02040503050406030204" pitchFamily="18" charset="0"/>
                      </a:rPr>
                      <m:t>.</m:t>
                    </m:r>
                    <m:r>
                      <a:rPr lang="es-ES_tradnl" sz="2000" b="1" i="1">
                        <a:latin typeface="Cambria Math" panose="02040503050406030204" pitchFamily="18" charset="0"/>
                      </a:rPr>
                      <m:t>𝟐𝟕</m:t>
                    </m:r>
                    <m:r>
                      <a:rPr lang="es-ES_tradnl" sz="2000" b="1" i="1">
                        <a:latin typeface="Cambria Math" panose="02040503050406030204" pitchFamily="18" charset="0"/>
                      </a:rPr>
                      <m:t> </m:t>
                    </m:r>
                    <m:r>
                      <a:rPr lang="es-ES_tradnl" sz="2000" b="1" i="1">
                        <a:latin typeface="Cambria Math" panose="02040503050406030204" pitchFamily="18" charset="0"/>
                      </a:rPr>
                      <m:t>𝐍</m:t>
                    </m:r>
                  </m:oMath>
                </a14:m>
                <a:r>
                  <a:rPr lang="es-ES_tradnl" sz="2000" b="1" dirty="0"/>
                  <a:t> </a:t>
                </a:r>
                <a:r>
                  <a:rPr lang="es-ES_tradnl" sz="2000" dirty="0"/>
                  <a:t>= Carga por riesgo de accidente</a:t>
                </a:r>
                <a:endParaRPr lang="es-ES" sz="2000" dirty="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𝟐𝟒𝟗𝟑</m:t>
                    </m:r>
                    <m:r>
                      <a:rPr lang="es-ES_tradnl" sz="2000" b="1" i="1">
                        <a:latin typeface="Cambria Math" panose="02040503050406030204" pitchFamily="18" charset="0"/>
                      </a:rPr>
                      <m:t>.</m:t>
                    </m:r>
                    <m:r>
                      <a:rPr lang="es-ES_tradnl" sz="2000" b="1" i="1">
                        <a:latin typeface="Cambria Math" panose="02040503050406030204" pitchFamily="18" charset="0"/>
                      </a:rPr>
                      <m:t>𝟓𝟎</m:t>
                    </m:r>
                    <m:r>
                      <a:rPr lang="es-ES_tradnl" sz="2000" b="1" i="1">
                        <a:latin typeface="Cambria Math" panose="02040503050406030204" pitchFamily="18" charset="0"/>
                      </a:rPr>
                      <m:t> </m:t>
                    </m:r>
                    <m:r>
                      <a:rPr lang="es-ES_tradnl" sz="2000" b="1" i="1">
                        <a:latin typeface="Cambria Math" panose="02040503050406030204" pitchFamily="18" charset="0"/>
                      </a:rPr>
                      <m:t>𝐍</m:t>
                    </m:r>
                  </m:oMath>
                </a14:m>
                <a:r>
                  <a:rPr lang="es-ES_tradnl" sz="2000" b="1" dirty="0"/>
                  <a:t> </a:t>
                </a:r>
                <a:r>
                  <a:rPr lang="es-ES_tradnl" sz="2000" dirty="0"/>
                  <a:t>= Carga de aceleración y </a:t>
                </a:r>
                <a:r>
                  <a:rPr lang="es-ES_tradnl" sz="2000" dirty="0" smtClean="0"/>
                  <a:t>frenado</a:t>
                </a: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571321"/>
                <a:ext cx="7514035" cy="4127515"/>
              </a:xfrm>
              <a:prstGeom prst="rect">
                <a:avLst/>
              </a:prstGeom>
              <a:blipFill rotWithShape="0">
                <a:blip r:embed="rId2"/>
                <a:stretch>
                  <a:fillRect l="-1542" t="-886"/>
                </a:stretch>
              </a:blipFill>
            </p:spPr>
            <p:txBody>
              <a:bodyPr/>
              <a:lstStyle/>
              <a:p>
                <a:r>
                  <a:rPr lang="es-ES">
                    <a:noFill/>
                  </a:rPr>
                  <a:t> </a:t>
                </a:r>
              </a:p>
            </p:txBody>
          </p:sp>
        </mc:Fallback>
      </mc:AlternateContent>
      <p:pic>
        <p:nvPicPr>
          <p:cNvPr id="7" name="Picture 53" descr="../../../../../Desktop/Fotos%20Tanque%20-%20ANSYS/TAPA/Cargas%20-%"/>
          <p:cNvPicPr/>
          <p:nvPr/>
        </p:nvPicPr>
        <p:blipFill>
          <a:blip r:embed="rId3">
            <a:extLst>
              <a:ext uri="{28A0092B-C50C-407E-A947-70E740481C1C}">
                <a14:useLocalDpi xmlns:a14="http://schemas.microsoft.com/office/drawing/2010/main" val="0"/>
              </a:ext>
            </a:extLst>
          </a:blip>
          <a:srcRect/>
          <a:stretch>
            <a:fillRect/>
          </a:stretch>
        </p:blipFill>
        <p:spPr bwMode="auto">
          <a:xfrm>
            <a:off x="1113234" y="3084830"/>
            <a:ext cx="7514035" cy="3362152"/>
          </a:xfrm>
          <a:prstGeom prst="snip1Rect">
            <a:avLst>
              <a:gd name="adj" fmla="val 19637"/>
            </a:avLst>
          </a:prstGeom>
          <a:noFill/>
          <a:ln>
            <a:solidFill>
              <a:schemeClr val="tx1"/>
            </a:solidFill>
          </a:ln>
        </p:spPr>
      </p:pic>
    </p:spTree>
    <p:extLst>
      <p:ext uri="{BB962C8B-B14F-4D97-AF65-F5344CB8AC3E}">
        <p14:creationId xmlns:p14="http://schemas.microsoft.com/office/powerpoint/2010/main" val="30647892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las cabezas </a:t>
            </a:r>
            <a:r>
              <a:rPr lang="es-ES_tradnl" sz="2800" b="1" dirty="0"/>
              <a:t>del 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Esfuerzos</a:t>
            </a:r>
            <a:endParaRPr lang="es-ES" sz="2000" dirty="0"/>
          </a:p>
        </p:txBody>
      </p:sp>
      <p:pic>
        <p:nvPicPr>
          <p:cNvPr id="6" name="Picture 54" descr="../../../../../Desktop/Fotos%20Tanque%20-%20ANSYS/TAPA/Esfuerzo%20-%"/>
          <p:cNvPicPr/>
          <p:nvPr/>
        </p:nvPicPr>
        <p:blipFill>
          <a:blip r:embed="rId2">
            <a:extLst>
              <a:ext uri="{28A0092B-C50C-407E-A947-70E740481C1C}">
                <a14:useLocalDpi xmlns:a14="http://schemas.microsoft.com/office/drawing/2010/main" val="0"/>
              </a:ext>
            </a:extLst>
          </a:blip>
          <a:srcRect/>
          <a:stretch>
            <a:fillRect/>
          </a:stretch>
        </p:blipFill>
        <p:spPr bwMode="auto">
          <a:xfrm>
            <a:off x="614471" y="2207373"/>
            <a:ext cx="7938402" cy="3731607"/>
          </a:xfrm>
          <a:prstGeom prst="snip1Rect">
            <a:avLst>
              <a:gd name="adj" fmla="val 19765"/>
            </a:avLst>
          </a:prstGeom>
          <a:noFill/>
          <a:ln>
            <a:solidFill>
              <a:schemeClr val="tx1"/>
            </a:solidFill>
          </a:ln>
        </p:spPr>
      </p:pic>
    </p:spTree>
    <p:extLst>
      <p:ext uri="{BB962C8B-B14F-4D97-AF65-F5344CB8AC3E}">
        <p14:creationId xmlns:p14="http://schemas.microsoft.com/office/powerpoint/2010/main" val="41451265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las cabezas </a:t>
            </a:r>
            <a:r>
              <a:rPr lang="es-ES_tradnl" sz="2800" b="1" dirty="0"/>
              <a:t>del 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Deformaciones</a:t>
            </a:r>
            <a:endParaRPr lang="es-ES" sz="2000" dirty="0"/>
          </a:p>
        </p:txBody>
      </p:sp>
      <p:pic>
        <p:nvPicPr>
          <p:cNvPr id="7" name="Picture 55" descr="../../../../../Desktop/Fotos%20Tanque%20-%20ANSYS/TAPA/Deformacion%20-%"/>
          <p:cNvPicPr/>
          <p:nvPr/>
        </p:nvPicPr>
        <p:blipFill>
          <a:blip r:embed="rId2">
            <a:extLst>
              <a:ext uri="{28A0092B-C50C-407E-A947-70E740481C1C}">
                <a14:useLocalDpi xmlns:a14="http://schemas.microsoft.com/office/drawing/2010/main" val="0"/>
              </a:ext>
            </a:extLst>
          </a:blip>
          <a:srcRect/>
          <a:stretch>
            <a:fillRect/>
          </a:stretch>
        </p:blipFill>
        <p:spPr bwMode="auto">
          <a:xfrm>
            <a:off x="395258" y="2235085"/>
            <a:ext cx="8499360" cy="3944042"/>
          </a:xfrm>
          <a:prstGeom prst="snip1Rect">
            <a:avLst>
              <a:gd name="adj" fmla="val 21863"/>
            </a:avLst>
          </a:prstGeom>
          <a:noFill/>
          <a:ln>
            <a:solidFill>
              <a:schemeClr val="tx1"/>
            </a:solidFill>
          </a:ln>
        </p:spPr>
      </p:pic>
    </p:spTree>
    <p:extLst>
      <p:ext uri="{BB962C8B-B14F-4D97-AF65-F5344CB8AC3E}">
        <p14:creationId xmlns:p14="http://schemas.microsoft.com/office/powerpoint/2010/main" val="16110521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las cabezas </a:t>
            </a:r>
            <a:r>
              <a:rPr lang="es-ES_tradnl" sz="2800" b="1" dirty="0"/>
              <a:t>del 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Factor de </a:t>
            </a:r>
            <a:r>
              <a:rPr lang="en-US" sz="2000" b="1" dirty="0" err="1" smtClean="0"/>
              <a:t>Seguridad</a:t>
            </a:r>
            <a:endParaRPr lang="es-ES" sz="2000" dirty="0"/>
          </a:p>
        </p:txBody>
      </p:sp>
      <p:pic>
        <p:nvPicPr>
          <p:cNvPr id="6" name="Picture 56" descr="../../../../../Desktop/Fotos%20Tanque%20-%20ANSYS/TAPA/FS%20-%"/>
          <p:cNvPicPr/>
          <p:nvPr/>
        </p:nvPicPr>
        <p:blipFill>
          <a:blip r:embed="rId2">
            <a:extLst>
              <a:ext uri="{28A0092B-C50C-407E-A947-70E740481C1C}">
                <a14:useLocalDpi xmlns:a14="http://schemas.microsoft.com/office/drawing/2010/main" val="0"/>
              </a:ext>
            </a:extLst>
          </a:blip>
          <a:srcRect/>
          <a:stretch>
            <a:fillRect/>
          </a:stretch>
        </p:blipFill>
        <p:spPr bwMode="auto">
          <a:xfrm>
            <a:off x="607897" y="2269036"/>
            <a:ext cx="8019372" cy="4023476"/>
          </a:xfrm>
          <a:prstGeom prst="snip1Rect">
            <a:avLst>
              <a:gd name="adj" fmla="val 18104"/>
            </a:avLst>
          </a:prstGeom>
          <a:noFill/>
          <a:ln>
            <a:solidFill>
              <a:schemeClr val="tx1"/>
            </a:solidFill>
          </a:ln>
        </p:spPr>
      </p:pic>
    </p:spTree>
    <p:extLst>
      <p:ext uri="{BB962C8B-B14F-4D97-AF65-F5344CB8AC3E}">
        <p14:creationId xmlns:p14="http://schemas.microsoft.com/office/powerpoint/2010/main" val="1798615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ALCANCE</a:t>
            </a:r>
            <a:endParaRPr lang="es-EC" dirty="0"/>
          </a:p>
        </p:txBody>
      </p:sp>
      <p:sp>
        <p:nvSpPr>
          <p:cNvPr id="3" name="Content Placeholder 2"/>
          <p:cNvSpPr>
            <a:spLocks noGrp="1"/>
          </p:cNvSpPr>
          <p:nvPr>
            <p:ph idx="1"/>
          </p:nvPr>
        </p:nvSpPr>
        <p:spPr>
          <a:xfrm>
            <a:off x="1113233" y="2366011"/>
            <a:ext cx="7514035" cy="4112062"/>
          </a:xfrm>
        </p:spPr>
        <p:txBody>
          <a:bodyPr>
            <a:normAutofit fontScale="92500"/>
          </a:bodyPr>
          <a:lstStyle/>
          <a:p>
            <a:pPr marL="0" indent="0" algn="just">
              <a:buNone/>
            </a:pPr>
            <a:r>
              <a:rPr lang="es-ES_tradnl" dirty="0"/>
              <a:t>A fin de cumplir con el objetivo planteado en el presente proyecto las personas encargadas del mismo entregarán a la empresa Industria Acero de los Andes los siguientes ítems:</a:t>
            </a:r>
            <a:endParaRPr lang="es-EC" dirty="0"/>
          </a:p>
          <a:p>
            <a:pPr lvl="0"/>
            <a:r>
              <a:rPr lang="es-ES_tradnl" dirty="0"/>
              <a:t>Auto tanque de asfalto de 10000 galones con sistema de recirculación.</a:t>
            </a:r>
            <a:endParaRPr lang="es-EC" dirty="0"/>
          </a:p>
          <a:p>
            <a:pPr lvl="0"/>
            <a:r>
              <a:rPr lang="es-ES_tradnl" dirty="0"/>
              <a:t>Soporte estructural del tanque de almacenamiento.</a:t>
            </a:r>
            <a:endParaRPr lang="es-EC" dirty="0"/>
          </a:p>
          <a:p>
            <a:pPr lvl="0"/>
            <a:r>
              <a:rPr lang="es-ES_tradnl" dirty="0"/>
              <a:t>Planos mecánicos de </a:t>
            </a:r>
            <a:r>
              <a:rPr lang="es-ES_tradnl" dirty="0" smtClean="0"/>
              <a:t>detalle (Empresa).</a:t>
            </a:r>
          </a:p>
          <a:p>
            <a:pPr lvl="0"/>
            <a:r>
              <a:rPr lang="en-US" dirty="0" err="1" smtClean="0"/>
              <a:t>Planos</a:t>
            </a:r>
            <a:r>
              <a:rPr lang="en-US" dirty="0" smtClean="0"/>
              <a:t> </a:t>
            </a:r>
            <a:r>
              <a:rPr lang="en-US" dirty="0" err="1" smtClean="0"/>
              <a:t>generales</a:t>
            </a:r>
            <a:r>
              <a:rPr lang="en-US" dirty="0" smtClean="0"/>
              <a:t> de </a:t>
            </a:r>
            <a:r>
              <a:rPr lang="en-US" dirty="0" err="1" smtClean="0"/>
              <a:t>componentes</a:t>
            </a:r>
            <a:endParaRPr lang="es-EC" dirty="0"/>
          </a:p>
          <a:p>
            <a:pPr lvl="0"/>
            <a:r>
              <a:rPr lang="es-ES_tradnl" dirty="0"/>
              <a:t>Manual de operación.</a:t>
            </a:r>
            <a:endParaRPr lang="es-EC" dirty="0"/>
          </a:p>
          <a:p>
            <a:endParaRPr lang="es-EC" dirty="0"/>
          </a:p>
        </p:txBody>
      </p:sp>
    </p:spTree>
    <p:extLst>
      <p:ext uri="{BB962C8B-B14F-4D97-AF65-F5344CB8AC3E}">
        <p14:creationId xmlns:p14="http://schemas.microsoft.com/office/powerpoint/2010/main" val="1714569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 LOS ESPEJOS DEL TANQUE</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La norma NFPA 385 establece que para el diseño de tanques atmosféricos el espesor de los espejos o bafles pueden ser iguales al espesor del cuerpo del tanque.</a:t>
                </a:r>
                <a:endParaRPr lang="es-ES" sz="2000" dirty="0"/>
              </a:p>
              <a:p>
                <a:pPr marL="0" indent="0" algn="just">
                  <a:buNone/>
                </a:pPr>
                <a:endParaRPr lang="es-ES_tradnl" sz="2000" dirty="0" smtClean="0"/>
              </a:p>
              <a:p>
                <a:pPr marL="0" indent="0" algn="just">
                  <a:buNone/>
                </a:pPr>
                <a:endParaRPr lang="es-ES_tradnl" sz="2000" dirty="0"/>
              </a:p>
              <a:p>
                <a:pPr marL="0" indent="0" algn="just">
                  <a:buNone/>
                </a:pPr>
                <a:endParaRPr lang="es-ES_tradnl" sz="2000" dirty="0" smtClean="0"/>
              </a:p>
              <a:p>
                <a:pPr marL="0" indent="0" algn="just">
                  <a:buNone/>
                </a:pPr>
                <a:endParaRPr lang="es-ES_tradnl" sz="2000" dirty="0"/>
              </a:p>
              <a:p>
                <a:pPr marL="0" indent="0" algn="just">
                  <a:buNone/>
                </a:pPr>
                <a:endParaRPr lang="es-ES_tradnl" sz="2000" dirty="0" smtClean="0"/>
              </a:p>
              <a:p>
                <a:pPr marL="0" indent="0" algn="just">
                  <a:buNone/>
                </a:pPr>
                <a:endParaRPr lang="es-ES_tradnl" sz="2000" dirty="0"/>
              </a:p>
              <a:p>
                <a:pPr marL="0" indent="0" algn="just">
                  <a:buNone/>
                </a:pPr>
                <a:endParaRPr lang="es-ES_tradnl" sz="2000" dirty="0"/>
              </a:p>
              <a:p>
                <a:pPr marL="0" indent="0" algn="just">
                  <a:buNone/>
                </a:pPr>
                <a14:m>
                  <m:oMathPara xmlns:m="http://schemas.openxmlformats.org/officeDocument/2006/math">
                    <m:oMathParaPr>
                      <m:jc m:val="centerGroup"/>
                    </m:oMathParaPr>
                    <m:oMath xmlns:m="http://schemas.openxmlformats.org/officeDocument/2006/math">
                      <m:sSub>
                        <m:sSubPr>
                          <m:ctrlPr>
                            <a:rPr lang="es-ES" sz="2800" b="1" i="1">
                              <a:latin typeface="Cambria Math" panose="02040503050406030204" pitchFamily="18" charset="0"/>
                            </a:rPr>
                          </m:ctrlPr>
                        </m:sSubPr>
                        <m:e>
                          <m:r>
                            <a:rPr lang="es-ES_tradnl" sz="2800" b="1" i="1">
                              <a:latin typeface="Cambria Math" panose="02040503050406030204" pitchFamily="18" charset="0"/>
                            </a:rPr>
                            <m:t>𝒕</m:t>
                          </m:r>
                        </m:e>
                        <m:sub>
                          <m:r>
                            <a:rPr lang="en-US" sz="2800" b="1" i="1" smtClean="0">
                              <a:latin typeface="Cambria Math" panose="02040503050406030204" pitchFamily="18" charset="0"/>
                            </a:rPr>
                            <m:t>𝒆𝒔𝒑𝒆𝒋𝒐𝒔</m:t>
                          </m:r>
                        </m:sub>
                      </m:sSub>
                      <m:r>
                        <a:rPr lang="es-ES_tradnl" sz="2800" b="1" i="1">
                          <a:latin typeface="Cambria Math" panose="02040503050406030204" pitchFamily="18" charset="0"/>
                        </a:rPr>
                        <m:t>=</m:t>
                      </m:r>
                      <m:r>
                        <a:rPr lang="en-US" sz="2800" b="1" i="1" smtClean="0">
                          <a:latin typeface="Cambria Math" panose="02040503050406030204" pitchFamily="18" charset="0"/>
                        </a:rPr>
                        <m:t>𝟒</m:t>
                      </m:r>
                      <m:r>
                        <a:rPr lang="es-ES_tradnl" sz="2800" b="1" i="1">
                          <a:latin typeface="Cambria Math" panose="02040503050406030204" pitchFamily="18" charset="0"/>
                        </a:rPr>
                        <m:t> </m:t>
                      </m:r>
                      <m:r>
                        <a:rPr lang="es-ES_tradnl" sz="2800" b="1" i="1">
                          <a:latin typeface="Cambria Math" panose="02040503050406030204" pitchFamily="18" charset="0"/>
                        </a:rPr>
                        <m:t>𝒎𝒎</m:t>
                      </m:r>
                      <m:r>
                        <a:rPr lang="es-ES_tradnl" sz="2800" b="1" i="1">
                          <a:latin typeface="Cambria Math" panose="02040503050406030204" pitchFamily="18" charset="0"/>
                        </a:rPr>
                        <m:t>.</m:t>
                      </m:r>
                    </m:oMath>
                  </m:oMathPara>
                </a14:m>
                <a:endParaRPr lang="es-ES" sz="28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r="-893"/>
                </a:stretch>
              </a:blipFill>
            </p:spPr>
            <p:txBody>
              <a:bodyPr/>
              <a:lstStyle/>
              <a:p>
                <a:r>
                  <a:rPr lang="es-ES">
                    <a:noFill/>
                  </a:rPr>
                  <a:t> </a:t>
                </a:r>
              </a:p>
            </p:txBody>
          </p:sp>
        </mc:Fallback>
      </mc:AlternateContent>
      <p:pic>
        <p:nvPicPr>
          <p:cNvPr id="4" name="Imagen 3"/>
          <p:cNvPicPr>
            <a:picLocks noChangeAspect="1"/>
          </p:cNvPicPr>
          <p:nvPr/>
        </p:nvPicPr>
        <p:blipFill>
          <a:blip r:embed="rId3"/>
          <a:stretch>
            <a:fillRect/>
          </a:stretch>
        </p:blipFill>
        <p:spPr>
          <a:xfrm>
            <a:off x="2142681" y="2700451"/>
            <a:ext cx="5455139" cy="1418967"/>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3432228" y="4497277"/>
                <a:ext cx="25541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𝑐𝑎𝑙𝑖𝑏𝑟𝑒</m:t>
                      </m:r>
                      <m:r>
                        <a:rPr lang="en-US" b="0" i="1" smtClean="0">
                          <a:latin typeface="Cambria Math" panose="02040503050406030204" pitchFamily="18" charset="0"/>
                        </a:rPr>
                        <m:t> 11</m:t>
                      </m:r>
                      <m:r>
                        <a:rPr lang="en-US" b="1" i="1">
                          <a:latin typeface="Cambria Math" panose="02040503050406030204" pitchFamily="18" charset="0"/>
                        </a:rPr>
                        <m:t>=</m:t>
                      </m:r>
                      <m:r>
                        <a:rPr lang="en-US" b="1" i="1" smtClean="0">
                          <a:latin typeface="Cambria Math" panose="02040503050406030204" pitchFamily="18" charset="0"/>
                        </a:rPr>
                        <m:t>𝟑</m:t>
                      </m:r>
                      <m:r>
                        <a:rPr lang="en-US" b="1" i="1" smtClean="0">
                          <a:latin typeface="Cambria Math" panose="02040503050406030204" pitchFamily="18" charset="0"/>
                        </a:rPr>
                        <m:t>.</m:t>
                      </m:r>
                      <m:r>
                        <a:rPr lang="en-US" b="1" i="1" smtClean="0">
                          <a:latin typeface="Cambria Math" panose="02040503050406030204" pitchFamily="18" charset="0"/>
                        </a:rPr>
                        <m:t>𝟎𝟒</m:t>
                      </m:r>
                      <m:r>
                        <a:rPr lang="en-US" b="1" i="1">
                          <a:latin typeface="Cambria Math" panose="02040503050406030204" pitchFamily="18" charset="0"/>
                        </a:rPr>
                        <m:t> </m:t>
                      </m:r>
                      <m:r>
                        <a:rPr lang="en-US" b="1" i="1">
                          <a:latin typeface="Cambria Math" panose="02040503050406030204" pitchFamily="18" charset="0"/>
                        </a:rPr>
                        <m:t>𝒎𝒎</m:t>
                      </m:r>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3432228" y="4497277"/>
                <a:ext cx="2554161" cy="369332"/>
              </a:xfrm>
              <a:prstGeom prst="rect">
                <a:avLst/>
              </a:prstGeom>
              <a:blipFill rotWithShape="0">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6491901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los espejos del </a:t>
            </a:r>
            <a:r>
              <a:rPr lang="es-ES_tradnl" sz="2800" b="1" dirty="0"/>
              <a:t>Auto Tanque</a:t>
            </a:r>
            <a:endParaRPr lang="es-ES" sz="27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Cargas</a:t>
                </a:r>
                <a:endParaRPr lang="es-ES" sz="2000" b="1" dirty="0" smtClean="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𝟏𝟕𝟔𝟓𝟔</m:t>
                    </m:r>
                    <m:r>
                      <a:rPr lang="es-ES_tradnl" sz="2000" b="1" i="1">
                        <a:latin typeface="Cambria Math" panose="02040503050406030204" pitchFamily="18" charset="0"/>
                      </a:rPr>
                      <m:t>.</m:t>
                    </m:r>
                    <m:r>
                      <a:rPr lang="es-ES_tradnl" sz="2000" b="1" i="1">
                        <a:latin typeface="Cambria Math" panose="02040503050406030204" pitchFamily="18" charset="0"/>
                      </a:rPr>
                      <m:t>𝟐𝟕</m:t>
                    </m:r>
                    <m:r>
                      <a:rPr lang="es-ES_tradnl" sz="2000" b="1" i="1">
                        <a:latin typeface="Cambria Math" panose="02040503050406030204" pitchFamily="18" charset="0"/>
                      </a:rPr>
                      <m:t> </m:t>
                    </m:r>
                    <m:r>
                      <a:rPr lang="es-ES_tradnl" sz="2000" b="1" i="1">
                        <a:latin typeface="Cambria Math" panose="02040503050406030204" pitchFamily="18" charset="0"/>
                      </a:rPr>
                      <m:t>𝐍</m:t>
                    </m:r>
                  </m:oMath>
                </a14:m>
                <a:r>
                  <a:rPr lang="es-ES_tradnl" sz="2000" b="1" dirty="0"/>
                  <a:t> </a:t>
                </a:r>
                <a:r>
                  <a:rPr lang="es-ES_tradnl" sz="2000" dirty="0"/>
                  <a:t>= Carga por riesgo de accidente</a:t>
                </a:r>
                <a:endParaRPr lang="es-ES" sz="2000" dirty="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𝟐𝟒𝟗𝟑</m:t>
                    </m:r>
                    <m:r>
                      <a:rPr lang="es-ES_tradnl" sz="2000" b="1" i="1">
                        <a:latin typeface="Cambria Math" panose="02040503050406030204" pitchFamily="18" charset="0"/>
                      </a:rPr>
                      <m:t>.</m:t>
                    </m:r>
                    <m:r>
                      <a:rPr lang="es-ES_tradnl" sz="2000" b="1" i="1">
                        <a:latin typeface="Cambria Math" panose="02040503050406030204" pitchFamily="18" charset="0"/>
                      </a:rPr>
                      <m:t>𝟓𝟎</m:t>
                    </m:r>
                    <m:r>
                      <a:rPr lang="es-ES_tradnl" sz="2000" b="1" i="1">
                        <a:latin typeface="Cambria Math" panose="02040503050406030204" pitchFamily="18" charset="0"/>
                      </a:rPr>
                      <m:t> </m:t>
                    </m:r>
                    <m:r>
                      <a:rPr lang="es-ES_tradnl" sz="2000" b="1" i="1">
                        <a:latin typeface="Cambria Math" panose="02040503050406030204" pitchFamily="18" charset="0"/>
                      </a:rPr>
                      <m:t>𝐍</m:t>
                    </m:r>
                  </m:oMath>
                </a14:m>
                <a:r>
                  <a:rPr lang="es-ES_tradnl" sz="2000" b="1" dirty="0"/>
                  <a:t> </a:t>
                </a:r>
                <a:r>
                  <a:rPr lang="es-ES_tradnl" sz="2000" dirty="0"/>
                  <a:t>= Carga de aceleración y </a:t>
                </a:r>
                <a:r>
                  <a:rPr lang="es-ES_tradnl" sz="2000" dirty="0" smtClean="0"/>
                  <a:t>frenado</a:t>
                </a: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571321"/>
                <a:ext cx="7514035" cy="4127515"/>
              </a:xfrm>
              <a:prstGeom prst="rect">
                <a:avLst/>
              </a:prstGeom>
              <a:blipFill rotWithShape="0">
                <a:blip r:embed="rId2"/>
                <a:stretch>
                  <a:fillRect l="-1542" t="-886"/>
                </a:stretch>
              </a:blipFill>
            </p:spPr>
            <p:txBody>
              <a:bodyPr/>
              <a:lstStyle/>
              <a:p>
                <a:r>
                  <a:rPr lang="es-ES">
                    <a:noFill/>
                  </a:rPr>
                  <a:t> </a:t>
                </a:r>
              </a:p>
            </p:txBody>
          </p:sp>
        </mc:Fallback>
      </mc:AlternateContent>
      <p:pic>
        <p:nvPicPr>
          <p:cNvPr id="6" name="Picture 57" descr="../../../../../Desktop/Fotos%20Tanque%20-%20ANSYS/ESPEJO/Cargas%20-%20E"/>
          <p:cNvPicPr/>
          <p:nvPr/>
        </p:nvPicPr>
        <p:blipFill>
          <a:blip r:embed="rId3">
            <a:extLst>
              <a:ext uri="{28A0092B-C50C-407E-A947-70E740481C1C}">
                <a14:useLocalDpi xmlns:a14="http://schemas.microsoft.com/office/drawing/2010/main" val="0"/>
              </a:ext>
            </a:extLst>
          </a:blip>
          <a:srcRect/>
          <a:stretch>
            <a:fillRect/>
          </a:stretch>
        </p:blipFill>
        <p:spPr bwMode="auto">
          <a:xfrm>
            <a:off x="562494" y="3010245"/>
            <a:ext cx="7870306" cy="3529099"/>
          </a:xfrm>
          <a:prstGeom prst="snip1Rect">
            <a:avLst>
              <a:gd name="adj" fmla="val 19496"/>
            </a:avLst>
          </a:prstGeom>
          <a:noFill/>
          <a:ln>
            <a:solidFill>
              <a:schemeClr val="tx1"/>
            </a:solidFill>
          </a:ln>
        </p:spPr>
      </p:pic>
    </p:spTree>
    <p:extLst>
      <p:ext uri="{BB962C8B-B14F-4D97-AF65-F5344CB8AC3E}">
        <p14:creationId xmlns:p14="http://schemas.microsoft.com/office/powerpoint/2010/main" val="22073507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los espejos del </a:t>
            </a:r>
            <a:r>
              <a:rPr lang="es-ES_tradnl" sz="2800" b="1" dirty="0"/>
              <a:t>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Esfuerzos</a:t>
            </a:r>
            <a:endParaRPr lang="es-ES" sz="2000" dirty="0"/>
          </a:p>
        </p:txBody>
      </p:sp>
      <p:pic>
        <p:nvPicPr>
          <p:cNvPr id="7" name="Picture 59" descr="../../../../../Desktop/Fotos%20Tanque%20-%20ANSYS/ESPEJO/Esfuerzo%20-%20"/>
          <p:cNvPicPr/>
          <p:nvPr/>
        </p:nvPicPr>
        <p:blipFill>
          <a:blip r:embed="rId2">
            <a:extLst>
              <a:ext uri="{28A0092B-C50C-407E-A947-70E740481C1C}">
                <a14:useLocalDpi xmlns:a14="http://schemas.microsoft.com/office/drawing/2010/main" val="0"/>
              </a:ext>
            </a:extLst>
          </a:blip>
          <a:srcRect/>
          <a:stretch>
            <a:fillRect/>
          </a:stretch>
        </p:blipFill>
        <p:spPr bwMode="auto">
          <a:xfrm>
            <a:off x="506758" y="2213725"/>
            <a:ext cx="8120511" cy="3909983"/>
          </a:xfrm>
          <a:prstGeom prst="snip1Rect">
            <a:avLst>
              <a:gd name="adj" fmla="val 19624"/>
            </a:avLst>
          </a:prstGeom>
          <a:noFill/>
          <a:ln>
            <a:solidFill>
              <a:schemeClr val="tx1"/>
            </a:solidFill>
          </a:ln>
        </p:spPr>
      </p:pic>
    </p:spTree>
    <p:extLst>
      <p:ext uri="{BB962C8B-B14F-4D97-AF65-F5344CB8AC3E}">
        <p14:creationId xmlns:p14="http://schemas.microsoft.com/office/powerpoint/2010/main" val="41197063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los espejos del </a:t>
            </a:r>
            <a:r>
              <a:rPr lang="es-ES_tradnl" sz="2800" b="1" dirty="0"/>
              <a:t>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Deformaciones</a:t>
            </a:r>
            <a:endParaRPr lang="es-ES" sz="2000" dirty="0"/>
          </a:p>
        </p:txBody>
      </p:sp>
      <p:pic>
        <p:nvPicPr>
          <p:cNvPr id="6" name="Picture 24" descr="../../../../../Desktop/Fotos%20Tanque%20-%20ANSYS/ESPEJO/Deformacion%20-%20"/>
          <p:cNvPicPr/>
          <p:nvPr/>
        </p:nvPicPr>
        <p:blipFill>
          <a:blip r:embed="rId2">
            <a:extLst>
              <a:ext uri="{28A0092B-C50C-407E-A947-70E740481C1C}">
                <a14:useLocalDpi xmlns:a14="http://schemas.microsoft.com/office/drawing/2010/main" val="0"/>
              </a:ext>
            </a:extLst>
          </a:blip>
          <a:srcRect/>
          <a:stretch>
            <a:fillRect/>
          </a:stretch>
        </p:blipFill>
        <p:spPr bwMode="auto">
          <a:xfrm>
            <a:off x="437862" y="2120466"/>
            <a:ext cx="8105774" cy="4067898"/>
          </a:xfrm>
          <a:prstGeom prst="snip1Rect">
            <a:avLst>
              <a:gd name="adj" fmla="val 18992"/>
            </a:avLst>
          </a:prstGeom>
          <a:noFill/>
          <a:ln>
            <a:solidFill>
              <a:schemeClr val="tx1"/>
            </a:solidFill>
          </a:ln>
        </p:spPr>
      </p:pic>
    </p:spTree>
    <p:extLst>
      <p:ext uri="{BB962C8B-B14F-4D97-AF65-F5344CB8AC3E}">
        <p14:creationId xmlns:p14="http://schemas.microsoft.com/office/powerpoint/2010/main" val="23473791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1328124"/>
          </a:xfrm>
        </p:spPr>
        <p:txBody>
          <a:bodyPr>
            <a:normAutofit/>
          </a:bodyPr>
          <a:lstStyle/>
          <a:p>
            <a:pPr algn="l"/>
            <a:r>
              <a:rPr lang="es-ES_tradnl" sz="2800" b="1" dirty="0"/>
              <a:t>Análisis de Esfuerzo, Deformación y Factor de Seguridad </a:t>
            </a:r>
            <a:r>
              <a:rPr lang="es-ES_tradnl" sz="2800" b="1" dirty="0" smtClean="0"/>
              <a:t>en los espejos del </a:t>
            </a:r>
            <a:r>
              <a:rPr lang="es-ES_tradnl" sz="2800" b="1" dirty="0"/>
              <a:t>Auto Tanque</a:t>
            </a:r>
            <a:endParaRPr lang="es-ES" sz="2700" b="1"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571321"/>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Factor de </a:t>
            </a:r>
            <a:r>
              <a:rPr lang="en-US" sz="2000" b="1" dirty="0" err="1" smtClean="0"/>
              <a:t>Seguridad</a:t>
            </a:r>
            <a:endParaRPr lang="es-ES" sz="2000" dirty="0"/>
          </a:p>
        </p:txBody>
      </p:sp>
      <p:pic>
        <p:nvPicPr>
          <p:cNvPr id="6" name="Picture 60" descr="../../../../../Desktop/Fotos%20Tanque%20-%20ANSYS/ESPEJO/FS%20-%20"/>
          <p:cNvPicPr/>
          <p:nvPr/>
        </p:nvPicPr>
        <p:blipFill>
          <a:blip r:embed="rId2">
            <a:extLst>
              <a:ext uri="{28A0092B-C50C-407E-A947-70E740481C1C}">
                <a14:useLocalDpi xmlns:a14="http://schemas.microsoft.com/office/drawing/2010/main" val="0"/>
              </a:ext>
            </a:extLst>
          </a:blip>
          <a:srcRect/>
          <a:stretch>
            <a:fillRect/>
          </a:stretch>
        </p:blipFill>
        <p:spPr bwMode="auto">
          <a:xfrm>
            <a:off x="495127" y="2249776"/>
            <a:ext cx="8132142" cy="3763097"/>
          </a:xfrm>
          <a:prstGeom prst="snip1Rect">
            <a:avLst>
              <a:gd name="adj" fmla="val 21555"/>
            </a:avLst>
          </a:prstGeom>
          <a:noFill/>
          <a:ln>
            <a:solidFill>
              <a:schemeClr val="tx1"/>
            </a:solidFill>
          </a:ln>
        </p:spPr>
      </p:pic>
    </p:spTree>
    <p:extLst>
      <p:ext uri="{BB962C8B-B14F-4D97-AF65-F5344CB8AC3E}">
        <p14:creationId xmlns:p14="http://schemas.microsoft.com/office/powerpoint/2010/main" val="34887895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ES_tradnl" sz="2000" dirty="0"/>
              <a:t>El diseño del chasis fue proporcionado </a:t>
            </a:r>
            <a:r>
              <a:rPr lang="es-ES_tradnl" sz="2000" dirty="0" smtClean="0"/>
              <a:t>por </a:t>
            </a:r>
            <a:r>
              <a:rPr lang="es-ES_tradnl" sz="2000" dirty="0"/>
              <a:t>la empresa, lo que se va a realizar a continuación es la comprobación del diseño propuesto</a:t>
            </a:r>
            <a:endParaRPr lang="es-ES_tradnl" sz="2000" dirty="0" smtClean="0"/>
          </a:p>
          <a:p>
            <a:pPr marL="0" indent="0" algn="just">
              <a:buNone/>
            </a:pPr>
            <a:endParaRPr lang="es-ES_tradnl" sz="2000" dirty="0"/>
          </a:p>
          <a:p>
            <a:pPr marL="0" indent="0" algn="just">
              <a:buNone/>
            </a:pPr>
            <a:r>
              <a:rPr lang="es-ES_tradnl" sz="2000" dirty="0" smtClean="0"/>
              <a:t>El </a:t>
            </a:r>
            <a:r>
              <a:rPr lang="es-ES_tradnl" sz="2000" dirty="0"/>
              <a:t>análisis de esfuerzos que </a:t>
            </a:r>
            <a:r>
              <a:rPr lang="es-ES_tradnl" sz="2000" dirty="0" smtClean="0"/>
              <a:t>soportará el </a:t>
            </a:r>
            <a:r>
              <a:rPr lang="es-ES_tradnl" sz="2000" dirty="0"/>
              <a:t>chasis dependerá de las cargas ejercidas por el peso del fluido y del tanque con todos sus elementos transmitidas mediante las sillas. El Sistema de Rodamiento (</a:t>
            </a:r>
            <a:r>
              <a:rPr lang="es-ES_tradnl" sz="2000" dirty="0" err="1"/>
              <a:t>Tandem</a:t>
            </a:r>
            <a:r>
              <a:rPr lang="es-ES_tradnl" sz="2000" dirty="0"/>
              <a:t>), va a soportar las cargas por aceleración y frenado, por lo que se puede despreciar este tipo de cargas para este diseño</a:t>
            </a:r>
            <a:r>
              <a:rPr lang="es-ES_tradnl" sz="2000" dirty="0" smtClean="0"/>
              <a:t>.</a:t>
            </a:r>
          </a:p>
          <a:p>
            <a:pPr marL="0" indent="0" algn="just">
              <a:buNone/>
            </a:pPr>
            <a:endParaRPr lang="es-ES_tradnl" sz="2000" dirty="0"/>
          </a:p>
          <a:p>
            <a:pPr lvl="0"/>
            <a:r>
              <a:rPr lang="es-ES_tradnl" sz="2000" dirty="0"/>
              <a:t>Laterales y puentes = 6 </a:t>
            </a:r>
            <a:r>
              <a:rPr lang="es-ES_tradnl" sz="2000" dirty="0" err="1"/>
              <a:t>mm.</a:t>
            </a:r>
            <a:endParaRPr lang="es-ES" sz="2000" dirty="0"/>
          </a:p>
          <a:p>
            <a:pPr lvl="0"/>
            <a:r>
              <a:rPr lang="es-ES_tradnl" sz="2000" dirty="0" smtClean="0"/>
              <a:t>Parte </a:t>
            </a:r>
            <a:r>
              <a:rPr lang="es-ES_tradnl" sz="2000" dirty="0"/>
              <a:t>inferior de laterales = 150 mm por 15mm. </a:t>
            </a:r>
            <a:endParaRPr lang="es-ES" sz="2000" dirty="0"/>
          </a:p>
          <a:p>
            <a:r>
              <a:rPr lang="es-ES_tradnl" sz="2000" dirty="0"/>
              <a:t>12 mm Para base de quinta rueda. </a:t>
            </a:r>
            <a:endParaRPr lang="es-ES" sz="2000" dirty="0"/>
          </a:p>
        </p:txBody>
      </p:sp>
    </p:spTree>
    <p:extLst>
      <p:ext uri="{BB962C8B-B14F-4D97-AF65-F5344CB8AC3E}">
        <p14:creationId xmlns:p14="http://schemas.microsoft.com/office/powerpoint/2010/main" val="36456360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ES_tradnl" sz="2000" dirty="0"/>
              <a:t>Consideramos como puntos de apoyo las uniones de las ballestas de la suspensión, con lo que se obtienen 4 reacciones en la zona de los ejes y una reacción para la quinta rueda, sobre la viga se coloca una carga distribuida que representa el peso del tanque cargado.</a:t>
            </a:r>
            <a:endParaRPr lang="es-ES" sz="2000" dirty="0"/>
          </a:p>
          <a:p>
            <a:pPr algn="just"/>
            <a:r>
              <a:rPr lang="es-ES_tradnl" sz="2000" dirty="0"/>
              <a:t>Debido a que el diseño del chasis es simétrico, se verificará la resistencia del material en una sola viga, por lo que todas las cargas que soporta esta estructura deben ser divididas para dos.</a:t>
            </a:r>
            <a:endParaRPr lang="es-ES" sz="2000" dirty="0"/>
          </a:p>
        </p:txBody>
      </p:sp>
      <p:pic>
        <p:nvPicPr>
          <p:cNvPr id="4" name="Picture 15"/>
          <p:cNvPicPr/>
          <p:nvPr/>
        </p:nvPicPr>
        <p:blipFill>
          <a:blip r:embed="rId2"/>
          <a:stretch>
            <a:fillRect/>
          </a:stretch>
        </p:blipFill>
        <p:spPr>
          <a:xfrm>
            <a:off x="1804367" y="3918322"/>
            <a:ext cx="6131768" cy="2062064"/>
          </a:xfrm>
          <a:prstGeom prst="rect">
            <a:avLst/>
          </a:prstGeom>
        </p:spPr>
      </p:pic>
    </p:spTree>
    <p:extLst>
      <p:ext uri="{BB962C8B-B14F-4D97-AF65-F5344CB8AC3E}">
        <p14:creationId xmlns:p14="http://schemas.microsoft.com/office/powerpoint/2010/main" val="23478795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texto 2"/>
              <p:cNvSpPr txBox="1">
                <a:spLocks/>
              </p:cNvSpPr>
              <p:nvPr/>
            </p:nvSpPr>
            <p:spPr>
              <a:xfrm>
                <a:off x="1123745" y="525542"/>
                <a:ext cx="7514035" cy="4127515"/>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smtClean="0"/>
                  <a:t>Cargas</a:t>
                </a:r>
                <a:endParaRPr lang="es-ES" sz="2000" b="1" dirty="0" smtClean="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n-US" sz="2000" b="1" i="1" smtClean="0">
                            <a:latin typeface="Cambria Math" panose="02040503050406030204" pitchFamily="18" charset="0"/>
                          </a:rPr>
                          <m:t>𝑭𝒍𝒖𝒊𝒅𝒐</m:t>
                        </m:r>
                      </m:sub>
                    </m:sSub>
                    <m:r>
                      <a:rPr lang="es-ES_tradnl" sz="2000" b="1" i="1">
                        <a:latin typeface="Cambria Math" panose="02040503050406030204" pitchFamily="18" charset="0"/>
                      </a:rPr>
                      <m:t>=</m:t>
                    </m:r>
                    <m:r>
                      <a:rPr lang="en-US" sz="2000" b="1" i="1" smtClean="0">
                        <a:latin typeface="Cambria Math" panose="02040503050406030204" pitchFamily="18" charset="0"/>
                      </a:rPr>
                      <m:t>𝟑𝟓𝟑𝟒𝟖𝟓</m:t>
                    </m:r>
                    <m:r>
                      <a:rPr lang="es-ES_tradnl" sz="2000" b="1" i="1">
                        <a:latin typeface="Cambria Math" panose="02040503050406030204" pitchFamily="18" charset="0"/>
                      </a:rPr>
                      <m:t> </m:t>
                    </m:r>
                    <m:r>
                      <a:rPr lang="es-ES_tradnl" sz="2000" b="1" i="1">
                        <a:latin typeface="Cambria Math" panose="02040503050406030204" pitchFamily="18" charset="0"/>
                      </a:rPr>
                      <m:t>𝑷𝒂</m:t>
                    </m:r>
                  </m:oMath>
                </a14:m>
                <a:r>
                  <a:rPr lang="es-ES_tradnl" sz="2000" dirty="0"/>
                  <a:t> = </a:t>
                </a:r>
                <a:r>
                  <a:rPr lang="es-ES_tradnl" sz="2000" dirty="0" smtClean="0"/>
                  <a:t>Peso del Fluido.</a:t>
                </a:r>
                <a:endParaRPr lang="es-ES" sz="2000" dirty="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𝑪𝒖𝒆𝒓𝒑𝒐</m:t>
                        </m:r>
                      </m:sub>
                    </m:sSub>
                    <m:r>
                      <a:rPr lang="es-ES_tradnl" sz="2000" b="1" i="1">
                        <a:latin typeface="Cambria Math" panose="02040503050406030204" pitchFamily="18" charset="0"/>
                      </a:rPr>
                      <m:t>=</m:t>
                    </m:r>
                    <m:r>
                      <a:rPr lang="es-ES_tradnl" sz="2000" i="1">
                        <a:latin typeface="Cambria Math" panose="02040503050406030204" pitchFamily="18" charset="0"/>
                      </a:rPr>
                      <m:t>3660 </m:t>
                    </m:r>
                    <m:r>
                      <a:rPr lang="es-ES_tradnl" sz="2000" i="1">
                        <a:latin typeface="Cambria Math" panose="02040503050406030204" pitchFamily="18" charset="0"/>
                      </a:rPr>
                      <m:t>𝐾𝑔</m:t>
                    </m:r>
                    <m:r>
                      <a:rPr lang="es-ES_tradnl" sz="2000" i="1">
                        <a:latin typeface="Cambria Math" panose="02040503050406030204" pitchFamily="18" charset="0"/>
                      </a:rPr>
                      <m:t>∙9.81</m:t>
                    </m:r>
                    <m:f>
                      <m:fPr>
                        <m:ctrlPr>
                          <a:rPr lang="es-ES" sz="2000" i="1">
                            <a:latin typeface="Cambria Math" panose="02040503050406030204" pitchFamily="18" charset="0"/>
                          </a:rPr>
                        </m:ctrlPr>
                      </m:fPr>
                      <m:num>
                        <m:r>
                          <a:rPr lang="es-ES_tradnl" sz="2000" i="1">
                            <a:latin typeface="Cambria Math" panose="02040503050406030204" pitchFamily="18" charset="0"/>
                          </a:rPr>
                          <m:t>𝑚</m:t>
                        </m:r>
                      </m:num>
                      <m:den>
                        <m:sSup>
                          <m:sSupPr>
                            <m:ctrlPr>
                              <a:rPr lang="es-ES" sz="2000" i="1">
                                <a:latin typeface="Cambria Math" panose="02040503050406030204" pitchFamily="18" charset="0"/>
                              </a:rPr>
                            </m:ctrlPr>
                          </m:sSupPr>
                          <m:e>
                            <m:r>
                              <a:rPr lang="es-ES_tradnl" sz="2000" i="1">
                                <a:latin typeface="Cambria Math" panose="02040503050406030204" pitchFamily="18" charset="0"/>
                              </a:rPr>
                              <m:t>𝑠</m:t>
                            </m:r>
                          </m:e>
                          <m:sup>
                            <m:r>
                              <a:rPr lang="es-ES_tradnl" sz="2000" i="1">
                                <a:latin typeface="Cambria Math" panose="02040503050406030204" pitchFamily="18" charset="0"/>
                              </a:rPr>
                              <m:t>2</m:t>
                            </m:r>
                          </m:sup>
                        </m:sSup>
                      </m:den>
                    </m:f>
                    <m:r>
                      <a:rPr lang="es-ES_tradnl" sz="2000" b="1" i="1">
                        <a:latin typeface="Cambria Math" panose="02040503050406030204" pitchFamily="18" charset="0"/>
                      </a:rPr>
                      <m:t>=</m:t>
                    </m:r>
                    <m:r>
                      <a:rPr lang="es-ES_tradnl" sz="2000" b="1" i="1">
                        <a:latin typeface="Cambria Math" panose="02040503050406030204" pitchFamily="18" charset="0"/>
                      </a:rPr>
                      <m:t>𝟑𝟓𝟗𝟎𝟎</m:t>
                    </m:r>
                    <m:r>
                      <a:rPr lang="es-ES_tradnl" sz="2000" b="1" i="1">
                        <a:latin typeface="Cambria Math" panose="02040503050406030204" pitchFamily="18" charset="0"/>
                      </a:rPr>
                      <m:t> </m:t>
                    </m:r>
                    <m:r>
                      <a:rPr lang="es-ES_tradnl" sz="2000" b="1" i="1">
                        <a:latin typeface="Cambria Math" panose="02040503050406030204" pitchFamily="18" charset="0"/>
                      </a:rPr>
                      <m:t>𝑵</m:t>
                    </m:r>
                  </m:oMath>
                </a14:m>
                <a:r>
                  <a:rPr lang="es-ES_tradnl" sz="2000" b="1" dirty="0"/>
                  <a:t> </a:t>
                </a:r>
                <a:r>
                  <a:rPr lang="es-ES_tradnl" sz="2000" dirty="0"/>
                  <a:t>= Peso del </a:t>
                </a:r>
                <a:r>
                  <a:rPr lang="es-ES_tradnl" sz="2000" dirty="0" smtClean="0"/>
                  <a:t>Cuerpo</a:t>
                </a:r>
              </a:p>
              <a:p>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r>
                      <a:rPr lang="es-ES_tradnl" sz="2000" b="1" i="1">
                        <a:latin typeface="Cambria Math" panose="02040503050406030204" pitchFamily="18" charset="0"/>
                      </a:rPr>
                      <m:t>=</m:t>
                    </m:r>
                    <m:r>
                      <a:rPr lang="es-ES_tradnl" sz="2000" b="1" i="1">
                        <a:latin typeface="Cambria Math" panose="02040503050406030204" pitchFamily="18" charset="0"/>
                      </a:rPr>
                      <m:t>𝟖𝟖𝟐𝟖𝟏</m:t>
                    </m:r>
                    <m:r>
                      <a:rPr lang="es-ES_tradnl" sz="2000" b="1" i="1">
                        <a:latin typeface="Cambria Math" panose="02040503050406030204" pitchFamily="18" charset="0"/>
                      </a:rPr>
                      <m:t>.</m:t>
                    </m:r>
                    <m:r>
                      <a:rPr lang="es-ES_tradnl" sz="2000" b="1" i="1">
                        <a:latin typeface="Cambria Math" panose="02040503050406030204" pitchFamily="18" charset="0"/>
                      </a:rPr>
                      <m:t>𝟑𝟒</m:t>
                    </m:r>
                    <m:r>
                      <a:rPr lang="es-ES_tradnl" sz="2000" b="1" i="1">
                        <a:latin typeface="Cambria Math" panose="02040503050406030204" pitchFamily="18" charset="0"/>
                      </a:rPr>
                      <m:t> </m:t>
                    </m:r>
                    <m:r>
                      <a:rPr lang="es-ES_tradnl" sz="2000" b="1" i="1">
                        <a:latin typeface="Cambria Math" panose="02040503050406030204" pitchFamily="18" charset="0"/>
                      </a:rPr>
                      <m:t>𝐍</m:t>
                    </m:r>
                  </m:oMath>
                </a14:m>
                <a:r>
                  <a:rPr lang="es-ES_tradnl" sz="2000" b="1" dirty="0"/>
                  <a:t> </a:t>
                </a:r>
                <a:r>
                  <a:rPr lang="es-ES_tradnl" sz="2000" dirty="0"/>
                  <a:t>= Carga por riesgo de accidente en salto</a:t>
                </a:r>
                <a:endParaRPr lang="es-ES" sz="2000" dirty="0"/>
              </a:p>
              <a:p>
                <a:pPr lvl="0"/>
                <a:endParaRPr lang="es-ES" sz="2000" dirty="0"/>
              </a:p>
            </p:txBody>
          </p:sp>
        </mc:Choice>
        <mc:Fallback>
          <p:sp>
            <p:nvSpPr>
              <p:cNvPr id="5" name="Marcador de texto 2"/>
              <p:cNvSpPr txBox="1">
                <a:spLocks noRot="1" noChangeAspect="1" noMove="1" noResize="1" noEditPoints="1" noAdjustHandles="1" noChangeArrowheads="1" noChangeShapeType="1" noTextEdit="1"/>
              </p:cNvSpPr>
              <p:nvPr/>
            </p:nvSpPr>
            <p:spPr>
              <a:xfrm>
                <a:off x="1123745" y="525542"/>
                <a:ext cx="7514035" cy="4127515"/>
              </a:xfrm>
              <a:prstGeom prst="rect">
                <a:avLst/>
              </a:prstGeom>
              <a:blipFill rotWithShape="0">
                <a:blip r:embed="rId2"/>
                <a:stretch>
                  <a:fillRect l="-1541" t="-739"/>
                </a:stretch>
              </a:blipFill>
            </p:spPr>
            <p:txBody>
              <a:bodyPr/>
              <a:lstStyle/>
              <a:p>
                <a:r>
                  <a:rPr lang="es-ES">
                    <a:noFill/>
                  </a:rPr>
                  <a:t> </a:t>
                </a:r>
              </a:p>
            </p:txBody>
          </p:sp>
        </mc:Fallback>
      </mc:AlternateContent>
      <p:pic>
        <p:nvPicPr>
          <p:cNvPr id="7" name="Picture 61" descr="../../../../../Desktop/Screen%20Shot%202015-10-03%20at%2013.0"/>
          <p:cNvPicPr/>
          <p:nvPr/>
        </p:nvPicPr>
        <p:blipFill>
          <a:blip r:embed="rId3">
            <a:extLst>
              <a:ext uri="{28A0092B-C50C-407E-A947-70E740481C1C}">
                <a14:useLocalDpi xmlns:a14="http://schemas.microsoft.com/office/drawing/2010/main" val="0"/>
              </a:ext>
            </a:extLst>
          </a:blip>
          <a:srcRect/>
          <a:stretch>
            <a:fillRect/>
          </a:stretch>
        </p:blipFill>
        <p:spPr bwMode="auto">
          <a:xfrm>
            <a:off x="1530303" y="2757463"/>
            <a:ext cx="5980293" cy="3559253"/>
          </a:xfrm>
          <a:prstGeom prst="rect">
            <a:avLst/>
          </a:prstGeom>
          <a:noFill/>
          <a:ln>
            <a:noFill/>
          </a:ln>
        </p:spPr>
      </p:pic>
    </p:spTree>
    <p:extLst>
      <p:ext uri="{BB962C8B-B14F-4D97-AF65-F5344CB8AC3E}">
        <p14:creationId xmlns:p14="http://schemas.microsoft.com/office/powerpoint/2010/main" val="8019918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Carga</a:t>
                </a:r>
                <a:r>
                  <a:rPr lang="en-US" sz="2000" b="1" dirty="0" smtClean="0"/>
                  <a:t> </a:t>
                </a:r>
                <a:r>
                  <a:rPr lang="en-US" sz="2000" b="1" dirty="0" err="1" smtClean="0"/>
                  <a:t>Distribuida</a:t>
                </a:r>
                <a:endParaRPr lang="es-ES_tradnl" sz="2000" b="1" i="1" dirty="0" smtClean="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𝑾</m:t>
                      </m:r>
                      <m:r>
                        <a:rPr lang="es-ES_tradnl" sz="2000" b="1" i="1">
                          <a:latin typeface="Cambria Math" panose="02040503050406030204" pitchFamily="18" charset="0"/>
                        </a:rPr>
                        <m:t>=</m:t>
                      </m:r>
                      <m:f>
                        <m:fPr>
                          <m:ctrlPr>
                            <a:rPr lang="es-ES" sz="2000" b="1" i="1">
                              <a:latin typeface="Cambria Math" panose="02040503050406030204" pitchFamily="18" charset="0"/>
                            </a:rPr>
                          </m:ctrlPr>
                        </m:fPr>
                        <m:num>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𝑻</m:t>
                              </m:r>
                            </m:sub>
                          </m:sSub>
                        </m:num>
                        <m:den>
                          <m:r>
                            <a:rPr lang="es-ES_tradnl" sz="2000" b="1" i="1">
                              <a:latin typeface="Cambria Math" panose="02040503050406030204" pitchFamily="18" charset="0"/>
                            </a:rPr>
                            <m:t>𝟐</m:t>
                          </m:r>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𝑳</m:t>
                              </m:r>
                            </m:e>
                            <m:sub>
                              <m:r>
                                <a:rPr lang="es-ES_tradnl" sz="2000" b="1" i="1">
                                  <a:latin typeface="Cambria Math" panose="02040503050406030204" pitchFamily="18" charset="0"/>
                                </a:rPr>
                                <m:t>𝑻</m:t>
                              </m:r>
                            </m:sub>
                          </m:sSub>
                        </m:den>
                      </m:f>
                    </m:oMath>
                  </m:oMathPara>
                </a14:m>
                <a:endParaRPr lang="es-ES" sz="2000" dirty="0"/>
              </a:p>
              <a:p>
                <a:pPr marL="0" indent="0">
                  <a:buNone/>
                </a:pPr>
                <a:r>
                  <a:rPr lang="es-ES_tradnl" sz="2000" dirty="0"/>
                  <a:t>Donde:</a:t>
                </a:r>
                <a:endParaRPr lang="es-ES" sz="2000" dirty="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𝑻</m:t>
                        </m:r>
                      </m:sub>
                    </m:sSub>
                  </m:oMath>
                </a14:m>
                <a:r>
                  <a:rPr lang="es-ES_tradnl" sz="2000" dirty="0"/>
                  <a:t> = Carga total sobre el chasis. (N).</a:t>
                </a:r>
                <a:endParaRPr lang="es-ES" sz="2000" dirty="0"/>
              </a:p>
              <a:p>
                <a:pPr lvl="0"/>
                <a14:m>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𝑳</m:t>
                        </m:r>
                      </m:e>
                      <m:sub>
                        <m:r>
                          <a:rPr lang="es-ES_tradnl" sz="2000" b="1" i="1">
                            <a:latin typeface="Cambria Math" panose="02040503050406030204" pitchFamily="18" charset="0"/>
                          </a:rPr>
                          <m:t>𝑻</m:t>
                        </m:r>
                      </m:sub>
                    </m:sSub>
                    <m:r>
                      <a:rPr lang="es-ES_tradnl" sz="2000" b="1" i="1">
                        <a:latin typeface="Cambria Math" panose="02040503050406030204" pitchFamily="18" charset="0"/>
                      </a:rPr>
                      <m:t>=</m:t>
                    </m:r>
                    <m:r>
                      <a:rPr lang="es-ES_tradnl" sz="2000" i="1">
                        <a:latin typeface="Cambria Math" panose="02040503050406030204" pitchFamily="18" charset="0"/>
                      </a:rPr>
                      <m:t>11.5 </m:t>
                    </m:r>
                    <m:r>
                      <a:rPr lang="es-ES_tradnl" sz="2000" i="1">
                        <a:latin typeface="Cambria Math" panose="02040503050406030204" pitchFamily="18" charset="0"/>
                      </a:rPr>
                      <m:t>𝑚</m:t>
                    </m:r>
                  </m:oMath>
                </a14:m>
                <a:r>
                  <a:rPr lang="es-ES_tradnl" sz="2000" b="1" dirty="0"/>
                  <a:t> </a:t>
                </a:r>
                <a:r>
                  <a:rPr lang="es-ES_tradnl" sz="2000" dirty="0"/>
                  <a:t>= Longitud total de la viga del chasis (m</a:t>
                </a:r>
                <a:r>
                  <a:rPr lang="es-ES_tradnl" sz="2000" dirty="0" smtClean="0"/>
                  <a:t>).</a:t>
                </a:r>
              </a:p>
              <a:p>
                <a:pPr lvl="0"/>
                <a:endParaRPr lang="es-ES_tradnl" sz="2000" dirty="0"/>
              </a:p>
              <a:p>
                <a:pPr marL="0" lv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𝑻</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𝒄𝒖𝒆𝒓𝒑𝒐</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𝒇𝒍𝒖𝒊𝒅𝒐</m:t>
                          </m:r>
                        </m:sub>
                      </m:sSub>
                      <m:r>
                        <a:rPr lang="es-ES_tradnl" sz="2000" b="1" i="1">
                          <a:latin typeface="Cambria Math" panose="02040503050406030204" pitchFamily="18" charset="0"/>
                        </a:rPr>
                        <m:t>+</m:t>
                      </m:r>
                      <m:sSub>
                        <m:sSubPr>
                          <m:ctrlPr>
                            <a:rPr lang="es-ES" sz="2000" b="1" i="1">
                              <a:latin typeface="Cambria Math" panose="02040503050406030204" pitchFamily="18" charset="0"/>
                            </a:rPr>
                          </m:ctrlPr>
                        </m:sSubPr>
                        <m:e>
                          <m:r>
                            <a:rPr lang="es-ES_tradnl" sz="2000" b="1" i="1">
                              <a:latin typeface="Cambria Math" panose="02040503050406030204" pitchFamily="18" charset="0"/>
                            </a:rPr>
                            <m:t>𝑭</m:t>
                          </m:r>
                        </m:e>
                        <m:sub>
                          <m:r>
                            <a:rPr lang="es-ES_tradnl" sz="2000" b="1" i="1">
                              <a:latin typeface="Cambria Math" panose="02040503050406030204" pitchFamily="18" charset="0"/>
                            </a:rPr>
                            <m:t>𝒓𝒔</m:t>
                          </m:r>
                        </m:sub>
                      </m:sSub>
                    </m:oMath>
                  </m:oMathPara>
                </a14:m>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𝑷</m:t>
                          </m:r>
                        </m:e>
                        <m:sub>
                          <m:r>
                            <a:rPr lang="es-ES_tradnl" sz="2000" b="1" i="1">
                              <a:latin typeface="Cambria Math" panose="02040503050406030204" pitchFamily="18" charset="0"/>
                            </a:rPr>
                            <m:t>𝑻</m:t>
                          </m:r>
                        </m:sub>
                      </m:sSub>
                      <m:r>
                        <a:rPr lang="es-ES_tradnl" sz="2000" b="1" i="1">
                          <a:latin typeface="Cambria Math" panose="02040503050406030204" pitchFamily="18" charset="0"/>
                        </a:rPr>
                        <m:t>=</m:t>
                      </m:r>
                      <m:r>
                        <a:rPr lang="es-ES_tradnl" sz="2000" i="1">
                          <a:latin typeface="Cambria Math" panose="02040503050406030204" pitchFamily="18" charset="0"/>
                        </a:rPr>
                        <m:t>353485.69+35900+88281.34</m:t>
                      </m:r>
                      <m:r>
                        <a:rPr lang="es-ES_tradnl" sz="2000" b="1" i="1">
                          <a:latin typeface="Cambria Math" panose="02040503050406030204" pitchFamily="18" charset="0"/>
                        </a:rPr>
                        <m:t>=</m:t>
                      </m:r>
                      <m:r>
                        <a:rPr lang="es-ES_tradnl" sz="2000" b="1" i="1">
                          <a:latin typeface="Cambria Math" panose="02040503050406030204" pitchFamily="18" charset="0"/>
                        </a:rPr>
                        <m:t>𝟒𝟕𝟕𝟔𝟔𝟕</m:t>
                      </m:r>
                      <m:r>
                        <a:rPr lang="es-ES_tradnl" sz="2000" b="1" i="1">
                          <a:latin typeface="Cambria Math" panose="02040503050406030204" pitchFamily="18" charset="0"/>
                        </a:rPr>
                        <m:t>.</m:t>
                      </m:r>
                      <m:r>
                        <a:rPr lang="es-ES_tradnl" sz="2000" b="1" i="1">
                          <a:latin typeface="Cambria Math" panose="02040503050406030204" pitchFamily="18" charset="0"/>
                        </a:rPr>
                        <m:t>𝟎𝟑</m:t>
                      </m:r>
                      <m:r>
                        <a:rPr lang="es-ES_tradnl" sz="2000" b="1" i="1">
                          <a:latin typeface="Cambria Math" panose="02040503050406030204" pitchFamily="18" charset="0"/>
                        </a:rPr>
                        <m:t> </m:t>
                      </m:r>
                      <m:r>
                        <a:rPr lang="es-ES_tradnl" sz="2000" b="1" i="1">
                          <a:latin typeface="Cambria Math" panose="02040503050406030204" pitchFamily="18" charset="0"/>
                        </a:rPr>
                        <m:t>𝑵</m:t>
                      </m:r>
                    </m:oMath>
                  </m:oMathPara>
                </a14:m>
                <a:endParaRPr lang="es-ES" sz="2000" dirty="0"/>
              </a:p>
              <a:p>
                <a:endParaRPr lang="es-ES" sz="2000" dirty="0"/>
              </a:p>
              <a:p>
                <a:pPr marL="0" indent="0">
                  <a:buNone/>
                </a:pPr>
                <a14:m>
                  <m:oMathPara xmlns:m="http://schemas.openxmlformats.org/officeDocument/2006/math">
                    <m:oMathParaPr>
                      <m:jc m:val="centerGroup"/>
                    </m:oMathParaPr>
                    <m:oMath xmlns:m="http://schemas.openxmlformats.org/officeDocument/2006/math">
                      <m:r>
                        <a:rPr lang="es-ES_tradnl" sz="2000" b="1" i="1">
                          <a:latin typeface="Cambria Math" panose="02040503050406030204" pitchFamily="18" charset="0"/>
                        </a:rPr>
                        <m:t>𝑾</m:t>
                      </m:r>
                      <m:r>
                        <a:rPr lang="es-ES_tradnl" sz="2000" b="1" i="1">
                          <a:latin typeface="Cambria Math" panose="02040503050406030204" pitchFamily="18" charset="0"/>
                        </a:rPr>
                        <m:t>=</m:t>
                      </m:r>
                      <m:f>
                        <m:fPr>
                          <m:ctrlPr>
                            <a:rPr lang="es-ES" sz="2000" i="1">
                              <a:latin typeface="Cambria Math" panose="02040503050406030204" pitchFamily="18" charset="0"/>
                            </a:rPr>
                          </m:ctrlPr>
                        </m:fPr>
                        <m:num>
                          <m:r>
                            <a:rPr lang="es-ES_tradnl" sz="2000" i="1">
                              <a:latin typeface="Cambria Math" panose="02040503050406030204" pitchFamily="18" charset="0"/>
                            </a:rPr>
                            <m:t>477667.03</m:t>
                          </m:r>
                        </m:num>
                        <m:den>
                          <m:r>
                            <a:rPr lang="es-ES_tradnl" sz="2000" i="1">
                              <a:latin typeface="Cambria Math" panose="02040503050406030204" pitchFamily="18" charset="0"/>
                            </a:rPr>
                            <m:t>2∙11.5</m:t>
                          </m:r>
                        </m:den>
                      </m:f>
                      <m:r>
                        <a:rPr lang="es-ES_tradnl" sz="2000" b="1" i="1">
                          <a:latin typeface="Cambria Math" panose="02040503050406030204" pitchFamily="18" charset="0"/>
                        </a:rPr>
                        <m:t>=</m:t>
                      </m:r>
                      <m:r>
                        <a:rPr lang="es-ES_tradnl" sz="2000" b="1" i="1">
                          <a:latin typeface="Cambria Math" panose="02040503050406030204" pitchFamily="18" charset="0"/>
                        </a:rPr>
                        <m:t>𝟐𝟎𝟕𝟔𝟖</m:t>
                      </m:r>
                      <m:r>
                        <a:rPr lang="es-ES_tradnl" sz="2000" b="1" i="1">
                          <a:latin typeface="Cambria Math" panose="02040503050406030204" pitchFamily="18" charset="0"/>
                        </a:rPr>
                        <m:t>.</m:t>
                      </m:r>
                      <m:r>
                        <a:rPr lang="es-ES_tradnl" sz="2000" b="1" i="1">
                          <a:latin typeface="Cambria Math" panose="02040503050406030204" pitchFamily="18" charset="0"/>
                        </a:rPr>
                        <m:t>𝟏𝟑</m:t>
                      </m:r>
                      <m:r>
                        <a:rPr lang="es-ES_tradnl" sz="2000" b="1" i="1">
                          <a:latin typeface="Cambria Math" panose="02040503050406030204" pitchFamily="18" charset="0"/>
                        </a:rPr>
                        <m:t> </m:t>
                      </m:r>
                      <m:f>
                        <m:fPr>
                          <m:ctrlPr>
                            <a:rPr lang="es-ES" sz="2000" b="1" i="1">
                              <a:latin typeface="Cambria Math" panose="02040503050406030204" pitchFamily="18" charset="0"/>
                            </a:rPr>
                          </m:ctrlPr>
                        </m:fPr>
                        <m:num>
                          <m:r>
                            <a:rPr lang="es-ES_tradnl" sz="2000" b="1" i="1">
                              <a:latin typeface="Cambria Math" panose="02040503050406030204" pitchFamily="18" charset="0"/>
                            </a:rPr>
                            <m:t>𝑵</m:t>
                          </m:r>
                        </m:num>
                        <m:den>
                          <m:r>
                            <a:rPr lang="es-ES_tradnl" sz="2000" b="1" i="1">
                              <a:latin typeface="Cambria Math" panose="02040503050406030204" pitchFamily="18" charset="0"/>
                            </a:rPr>
                            <m:t>𝒎</m:t>
                          </m:r>
                        </m:den>
                      </m:f>
                    </m:oMath>
                  </m:oMathPara>
                </a14:m>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1542" t="-568"/>
                </a:stretch>
              </a:blipFill>
            </p:spPr>
            <p:txBody>
              <a:bodyPr/>
              <a:lstStyle/>
              <a:p>
                <a:r>
                  <a:rPr lang="es-ES">
                    <a:noFill/>
                  </a:rPr>
                  <a:t> </a:t>
                </a:r>
              </a:p>
            </p:txBody>
          </p:sp>
        </mc:Fallback>
      </mc:AlternateContent>
    </p:spTree>
    <p:extLst>
      <p:ext uri="{BB962C8B-B14F-4D97-AF65-F5344CB8AC3E}">
        <p14:creationId xmlns:p14="http://schemas.microsoft.com/office/powerpoint/2010/main" val="3876105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3234" y="168167"/>
            <a:ext cx="7514035" cy="816644"/>
          </a:xfrm>
        </p:spPr>
        <p:txBody>
          <a:bodyPr>
            <a:normAutofit/>
          </a:bodyPr>
          <a:lstStyle/>
          <a:p>
            <a:pPr algn="l"/>
            <a:r>
              <a:rPr lang="en-US" sz="2700" b="1" dirty="0" smtClean="0"/>
              <a:t>DISEÑO DEL CHASIS</a:t>
            </a:r>
            <a:endParaRPr lang="es-ES" sz="27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Marcador de texto 2"/>
              <p:cNvSpPr txBox="1">
                <a:spLocks/>
              </p:cNvSpPr>
              <p:nvPr/>
            </p:nvSpPr>
            <p:spPr>
              <a:xfrm>
                <a:off x="1113234" y="1146448"/>
                <a:ext cx="7514035" cy="536980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2000" b="1" dirty="0" err="1" smtClean="0"/>
                  <a:t>Método</a:t>
                </a:r>
                <a:r>
                  <a:rPr lang="en-US" sz="2000" b="1" dirty="0" smtClean="0"/>
                  <a:t> de </a:t>
                </a:r>
                <a:r>
                  <a:rPr lang="en-US" sz="2000" b="1" dirty="0" err="1" smtClean="0"/>
                  <a:t>los</a:t>
                </a:r>
                <a:r>
                  <a:rPr lang="en-US" sz="2000" b="1" dirty="0" smtClean="0"/>
                  <a:t> </a:t>
                </a:r>
                <a:r>
                  <a:rPr lang="en-US" sz="2000" b="1" dirty="0" err="1" smtClean="0"/>
                  <a:t>tres</a:t>
                </a:r>
                <a:r>
                  <a:rPr lang="en-US" sz="2000" b="1" dirty="0" smtClean="0"/>
                  <a:t> </a:t>
                </a:r>
                <a:r>
                  <a:rPr lang="en-US" sz="2000" b="1" dirty="0" err="1" smtClean="0"/>
                  <a:t>Momentos</a:t>
                </a:r>
                <a:endParaRPr lang="es-ES_tradnl" sz="2000" b="1" i="1" dirty="0" smtClean="0">
                  <a:latin typeface="Cambria Math" panose="02040503050406030204" pitchFamily="18" charset="0"/>
                </a:endParaRPr>
              </a:p>
              <a:p>
                <a:pPr marL="0" indent="0" algn="just">
                  <a:buNone/>
                </a:pPr>
                <a:endParaRPr lang="es-ES" sz="2000" dirty="0"/>
              </a:p>
              <a:p>
                <a:pPr marL="0" indent="0" algn="just">
                  <a:buNone/>
                </a:pPr>
                <a:endParaRPr lang="es-ES" sz="2000" dirty="0" smtClean="0"/>
              </a:p>
              <a:p>
                <a:pPr marL="0" indent="0" algn="just">
                  <a:buNone/>
                </a:pPr>
                <a:endParaRPr lang="es-ES" sz="2000" dirty="0"/>
              </a:p>
              <a:p>
                <a:pPr marL="0" indent="0" algn="just">
                  <a:buNone/>
                </a:pPr>
                <a:endParaRPr lang="es-ES" sz="2000" dirty="0" smtClean="0"/>
              </a:p>
              <a:p>
                <a:pPr marL="0" indent="0" algn="just">
                  <a:buNone/>
                </a:pPr>
                <a:endParaRPr lang="es-ES" sz="2000" dirty="0"/>
              </a:p>
              <a:p>
                <a:pPr marL="0" indent="0" algn="just">
                  <a:buNone/>
                </a:pPr>
                <a:endParaRPr lang="es-ES" sz="2000" dirty="0" smtClean="0"/>
              </a:p>
              <a:p>
                <a:pPr marL="0" indent="0" algn="just">
                  <a:buNone/>
                </a:pPr>
                <a:endParaRPr lang="es-ES" sz="2000" dirty="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 sz="2000" b="1" i="1">
                              <a:latin typeface="Cambria Math" panose="02040503050406030204" pitchFamily="18" charset="0"/>
                            </a:rPr>
                            <m:t>𝑴</m:t>
                          </m:r>
                        </m:e>
                        <m:sub>
                          <m:r>
                            <a:rPr lang="es-ES" sz="2000" b="1" i="1">
                              <a:latin typeface="Cambria Math" panose="02040503050406030204" pitchFamily="18" charset="0"/>
                            </a:rPr>
                            <m:t>𝒏</m:t>
                          </m:r>
                          <m:r>
                            <a:rPr lang="es-ES" sz="2000">
                              <a:latin typeface="Cambria Math" panose="02040503050406030204" pitchFamily="18" charset="0"/>
                            </a:rPr>
                            <m:t>−1</m:t>
                          </m:r>
                        </m:sub>
                      </m:sSub>
                      <m:sSub>
                        <m:sSubPr>
                          <m:ctrlPr>
                            <a:rPr lang="es-ES" sz="2000" b="1" i="1">
                              <a:latin typeface="Cambria Math" panose="02040503050406030204" pitchFamily="18" charset="0"/>
                            </a:rPr>
                          </m:ctrlPr>
                        </m:sSubPr>
                        <m:e>
                          <m:r>
                            <a:rPr lang="es-ES" sz="2000" b="1" i="1">
                              <a:latin typeface="Cambria Math" panose="02040503050406030204" pitchFamily="18" charset="0"/>
                            </a:rPr>
                            <m:t>𝑳</m:t>
                          </m:r>
                        </m:e>
                        <m:sub>
                          <m:r>
                            <a:rPr lang="es-ES" sz="2000">
                              <a:latin typeface="Cambria Math" panose="02040503050406030204" pitchFamily="18" charset="0"/>
                            </a:rPr>
                            <m:t>1</m:t>
                          </m:r>
                        </m:sub>
                      </m:sSub>
                      <m:r>
                        <a:rPr lang="es-ES" sz="2000">
                          <a:latin typeface="Cambria Math" panose="02040503050406030204" pitchFamily="18" charset="0"/>
                        </a:rPr>
                        <m:t>+2</m:t>
                      </m:r>
                      <m:sSub>
                        <m:sSubPr>
                          <m:ctrlPr>
                            <a:rPr lang="es-ES" sz="2000" i="1">
                              <a:latin typeface="Cambria Math" panose="02040503050406030204" pitchFamily="18" charset="0"/>
                            </a:rPr>
                          </m:ctrlPr>
                        </m:sSubPr>
                        <m:e>
                          <m:r>
                            <a:rPr lang="es-ES" sz="2000" b="1" i="1">
                              <a:latin typeface="Cambria Math" panose="02040503050406030204" pitchFamily="18" charset="0"/>
                            </a:rPr>
                            <m:t>𝑴</m:t>
                          </m:r>
                        </m:e>
                        <m:sub>
                          <m:r>
                            <a:rPr lang="es-ES" sz="2000" b="1" i="1">
                              <a:latin typeface="Cambria Math" panose="02040503050406030204" pitchFamily="18" charset="0"/>
                            </a:rPr>
                            <m:t>𝒏</m:t>
                          </m:r>
                        </m:sub>
                      </m:sSub>
                      <m:d>
                        <m:dPr>
                          <m:ctrlPr>
                            <a:rPr lang="es-ES" sz="2000" i="1">
                              <a:latin typeface="Cambria Math" panose="02040503050406030204" pitchFamily="18" charset="0"/>
                            </a:rPr>
                          </m:ctrlPr>
                        </m:dPr>
                        <m:e>
                          <m:sSub>
                            <m:sSubPr>
                              <m:ctrlPr>
                                <a:rPr lang="es-ES" sz="2000" i="1">
                                  <a:latin typeface="Cambria Math" panose="02040503050406030204" pitchFamily="18" charset="0"/>
                                </a:rPr>
                              </m:ctrlPr>
                            </m:sSubPr>
                            <m:e>
                              <m:r>
                                <a:rPr lang="es-ES" sz="2000" b="1" i="1">
                                  <a:latin typeface="Cambria Math" panose="02040503050406030204" pitchFamily="18" charset="0"/>
                                </a:rPr>
                                <m:t>𝑳</m:t>
                              </m:r>
                            </m:e>
                            <m:sub>
                              <m:r>
                                <a:rPr lang="es-ES" sz="2000" b="1" i="1">
                                  <a:latin typeface="Cambria Math" panose="02040503050406030204" pitchFamily="18" charset="0"/>
                                </a:rPr>
                                <m:t>𝒏</m:t>
                              </m:r>
                            </m:sub>
                          </m:sSub>
                          <m:r>
                            <a:rPr lang="es-ES" sz="2000">
                              <a:latin typeface="Cambria Math" panose="02040503050406030204" pitchFamily="18" charset="0"/>
                            </a:rPr>
                            <m:t>+</m:t>
                          </m:r>
                          <m:sSub>
                            <m:sSubPr>
                              <m:ctrlPr>
                                <a:rPr lang="es-ES" sz="2000" i="1">
                                  <a:latin typeface="Cambria Math" panose="02040503050406030204" pitchFamily="18" charset="0"/>
                                </a:rPr>
                              </m:ctrlPr>
                            </m:sSubPr>
                            <m:e>
                              <m:r>
                                <a:rPr lang="es-ES" sz="2000" b="1" i="1">
                                  <a:latin typeface="Cambria Math" panose="02040503050406030204" pitchFamily="18" charset="0"/>
                                </a:rPr>
                                <m:t>𝑳</m:t>
                              </m:r>
                            </m:e>
                            <m:sub>
                              <m:r>
                                <a:rPr lang="es-ES" sz="2000" b="1" i="1">
                                  <a:latin typeface="Cambria Math" panose="02040503050406030204" pitchFamily="18" charset="0"/>
                                </a:rPr>
                                <m:t>𝒏</m:t>
                              </m:r>
                              <m:r>
                                <a:rPr lang="es-ES" sz="2000">
                                  <a:latin typeface="Cambria Math" panose="02040503050406030204" pitchFamily="18" charset="0"/>
                                </a:rPr>
                                <m:t>−1</m:t>
                              </m:r>
                            </m:sub>
                          </m:sSub>
                        </m:e>
                      </m:d>
                      <m:r>
                        <a:rPr lang="es-ES" sz="2000">
                          <a:latin typeface="Cambria Math" panose="02040503050406030204" pitchFamily="18" charset="0"/>
                        </a:rPr>
                        <m:t>+</m:t>
                      </m:r>
                      <m:sSub>
                        <m:sSubPr>
                          <m:ctrlPr>
                            <a:rPr lang="es-ES" sz="2000" i="1">
                              <a:latin typeface="Cambria Math" panose="02040503050406030204" pitchFamily="18" charset="0"/>
                            </a:rPr>
                          </m:ctrlPr>
                        </m:sSubPr>
                        <m:e>
                          <m:r>
                            <a:rPr lang="es-ES" sz="2000" b="1" i="1">
                              <a:latin typeface="Cambria Math" panose="02040503050406030204" pitchFamily="18" charset="0"/>
                            </a:rPr>
                            <m:t>𝑴</m:t>
                          </m:r>
                        </m:e>
                        <m:sub>
                          <m:r>
                            <a:rPr lang="es-ES" sz="2000" b="1" i="1">
                              <a:latin typeface="Cambria Math" panose="02040503050406030204" pitchFamily="18" charset="0"/>
                            </a:rPr>
                            <m:t>𝒏</m:t>
                          </m:r>
                          <m:r>
                            <a:rPr lang="es-ES" sz="2000">
                              <a:latin typeface="Cambria Math" panose="02040503050406030204" pitchFamily="18" charset="0"/>
                            </a:rPr>
                            <m:t>+1</m:t>
                          </m:r>
                        </m:sub>
                      </m:sSub>
                      <m:sSub>
                        <m:sSubPr>
                          <m:ctrlPr>
                            <a:rPr lang="es-ES" sz="2000" i="1">
                              <a:latin typeface="Cambria Math" panose="02040503050406030204" pitchFamily="18" charset="0"/>
                            </a:rPr>
                          </m:ctrlPr>
                        </m:sSubPr>
                        <m:e>
                          <m:r>
                            <a:rPr lang="es-ES" sz="2000" b="1" i="1">
                              <a:latin typeface="Cambria Math" panose="02040503050406030204" pitchFamily="18" charset="0"/>
                            </a:rPr>
                            <m:t>𝑳</m:t>
                          </m:r>
                        </m:e>
                        <m:sub>
                          <m:r>
                            <a:rPr lang="es-ES" sz="2000" b="1" i="1">
                              <a:latin typeface="Cambria Math" panose="02040503050406030204" pitchFamily="18" charset="0"/>
                            </a:rPr>
                            <m:t>𝒏</m:t>
                          </m:r>
                          <m:r>
                            <a:rPr lang="es-ES" sz="2000">
                              <a:latin typeface="Cambria Math" panose="02040503050406030204" pitchFamily="18" charset="0"/>
                            </a:rPr>
                            <m:t>+1</m:t>
                          </m:r>
                        </m:sub>
                      </m:sSub>
                      <m:r>
                        <a:rPr lang="es-ES" sz="2000">
                          <a:latin typeface="Cambria Math" panose="02040503050406030204" pitchFamily="18" charset="0"/>
                        </a:rPr>
                        <m:t>=−6</m:t>
                      </m:r>
                      <m:sSub>
                        <m:sSubPr>
                          <m:ctrlPr>
                            <a:rPr lang="es-ES" sz="2000" i="1">
                              <a:latin typeface="Cambria Math" panose="02040503050406030204" pitchFamily="18" charset="0"/>
                            </a:rPr>
                          </m:ctrlPr>
                        </m:sSubPr>
                        <m:e>
                          <m:d>
                            <m:dPr>
                              <m:ctrlPr>
                                <a:rPr lang="es-ES" sz="2000" i="1">
                                  <a:latin typeface="Cambria Math" panose="02040503050406030204" pitchFamily="18" charset="0"/>
                                </a:rPr>
                              </m:ctrlPr>
                            </m:dPr>
                            <m:e>
                              <m:sSub>
                                <m:sSubPr>
                                  <m:ctrlPr>
                                    <a:rPr lang="es-ES" sz="2000" i="1">
                                      <a:latin typeface="Cambria Math" panose="02040503050406030204" pitchFamily="18" charset="0"/>
                                    </a:rPr>
                                  </m:ctrlPr>
                                </m:sSubPr>
                                <m:e>
                                  <m:r>
                                    <a:rPr lang="es-ES" sz="2000" b="1" i="1">
                                      <a:latin typeface="Cambria Math" panose="02040503050406030204" pitchFamily="18" charset="0"/>
                                    </a:rPr>
                                    <m:t>𝜶</m:t>
                                  </m:r>
                                </m:e>
                                <m:sub>
                                  <m:r>
                                    <a:rPr lang="es-ES" sz="2000" b="1" i="1">
                                      <a:latin typeface="Cambria Math" panose="02040503050406030204" pitchFamily="18" charset="0"/>
                                    </a:rPr>
                                    <m:t>𝒅</m:t>
                                  </m:r>
                                </m:sub>
                              </m:sSub>
                            </m:e>
                          </m:d>
                        </m:e>
                        <m:sub>
                          <m:r>
                            <a:rPr lang="es-ES" sz="2000" b="1" i="1">
                              <a:latin typeface="Cambria Math" panose="02040503050406030204" pitchFamily="18" charset="0"/>
                            </a:rPr>
                            <m:t>𝒏</m:t>
                          </m:r>
                        </m:sub>
                      </m:sSub>
                      <m:r>
                        <a:rPr lang="es-ES" sz="2000">
                          <a:latin typeface="Cambria Math" panose="02040503050406030204" pitchFamily="18" charset="0"/>
                        </a:rPr>
                        <m:t>−6</m:t>
                      </m:r>
                      <m:sSub>
                        <m:sSubPr>
                          <m:ctrlPr>
                            <a:rPr lang="es-ES" sz="2000" i="1">
                              <a:latin typeface="Cambria Math" panose="02040503050406030204" pitchFamily="18" charset="0"/>
                            </a:rPr>
                          </m:ctrlPr>
                        </m:sSubPr>
                        <m:e>
                          <m:d>
                            <m:dPr>
                              <m:ctrlPr>
                                <a:rPr lang="es-ES" sz="2000" i="1">
                                  <a:latin typeface="Cambria Math" panose="02040503050406030204" pitchFamily="18" charset="0"/>
                                </a:rPr>
                              </m:ctrlPr>
                            </m:dPr>
                            <m:e>
                              <m:sSub>
                                <m:sSubPr>
                                  <m:ctrlPr>
                                    <a:rPr lang="es-ES" sz="2000" i="1">
                                      <a:latin typeface="Cambria Math" panose="02040503050406030204" pitchFamily="18" charset="0"/>
                                    </a:rPr>
                                  </m:ctrlPr>
                                </m:sSubPr>
                                <m:e>
                                  <m:r>
                                    <a:rPr lang="es-ES" sz="2000" b="1" i="1">
                                      <a:latin typeface="Cambria Math" panose="02040503050406030204" pitchFamily="18" charset="0"/>
                                    </a:rPr>
                                    <m:t>𝜶</m:t>
                                  </m:r>
                                </m:e>
                                <m:sub>
                                  <m:r>
                                    <a:rPr lang="es-ES" sz="2000" b="1" i="1">
                                      <a:latin typeface="Cambria Math" panose="02040503050406030204" pitchFamily="18" charset="0"/>
                                    </a:rPr>
                                    <m:t>𝒊</m:t>
                                  </m:r>
                                </m:sub>
                              </m:sSub>
                            </m:e>
                          </m:d>
                        </m:e>
                        <m:sub>
                          <m:r>
                            <a:rPr lang="es-ES" sz="2000" b="1" i="1">
                              <a:latin typeface="Cambria Math" panose="02040503050406030204" pitchFamily="18" charset="0"/>
                            </a:rPr>
                            <m:t>𝒏</m:t>
                          </m:r>
                          <m:r>
                            <a:rPr lang="es-ES" sz="2000">
                              <a:latin typeface="Cambria Math" panose="02040503050406030204" pitchFamily="18" charset="0"/>
                            </a:rPr>
                            <m:t>+1</m:t>
                          </m:r>
                        </m:sub>
                      </m:sSub>
                    </m:oMath>
                  </m:oMathPara>
                </a14:m>
                <a:endParaRPr lang="es-ES" sz="2000" dirty="0" smtClean="0"/>
              </a:p>
              <a:p>
                <a:pPr marL="0" indent="0" algn="just">
                  <a:buNone/>
                </a:pPr>
                <a:endParaRPr lang="es-ES" sz="2000" b="1" i="1" dirty="0" smtClean="0"/>
              </a:p>
              <a:p>
                <a:pPr marL="0" indent="0" algn="just">
                  <a:buNone/>
                </a:pPr>
                <a14:m>
                  <m:oMathPara xmlns:m="http://schemas.openxmlformats.org/officeDocument/2006/math">
                    <m:oMathParaPr>
                      <m:jc m:val="centerGroup"/>
                    </m:oMathParaPr>
                    <m:oMath xmlns:m="http://schemas.openxmlformats.org/officeDocument/2006/math">
                      <m:sSub>
                        <m:sSubPr>
                          <m:ctrlPr>
                            <a:rPr lang="es-ES" sz="2000" b="1" i="1">
                              <a:latin typeface="Cambria Math" panose="02040503050406030204" pitchFamily="18" charset="0"/>
                            </a:rPr>
                          </m:ctrlPr>
                        </m:sSubPr>
                        <m:e>
                          <m:r>
                            <a:rPr lang="es-ES_tradnl" sz="2000" b="1" i="1">
                              <a:latin typeface="Cambria Math" panose="02040503050406030204" pitchFamily="18" charset="0"/>
                            </a:rPr>
                            <m:t>𝜶</m:t>
                          </m:r>
                        </m:e>
                        <m:sub>
                          <m:r>
                            <a:rPr lang="es-ES_tradnl" sz="2000" b="1" i="1">
                              <a:latin typeface="Cambria Math" panose="02040503050406030204" pitchFamily="18" charset="0"/>
                            </a:rPr>
                            <m:t>𝒅</m:t>
                          </m:r>
                          <m:r>
                            <a:rPr lang="es-ES_tradnl" sz="2000" b="1" i="1">
                              <a:latin typeface="Cambria Math" panose="02040503050406030204" pitchFamily="18" charset="0"/>
                            </a:rPr>
                            <m:t>,</m:t>
                          </m:r>
                          <m:r>
                            <a:rPr lang="es-ES_tradnl" sz="2000" b="1" i="1">
                              <a:latin typeface="Cambria Math" panose="02040503050406030204" pitchFamily="18" charset="0"/>
                            </a:rPr>
                            <m:t>𝒊</m:t>
                          </m:r>
                        </m:sub>
                      </m:sSub>
                      <m:r>
                        <a:rPr lang="es-ES_tradnl" sz="2000" b="1" i="1">
                          <a:latin typeface="Cambria Math" panose="02040503050406030204" pitchFamily="18" charset="0"/>
                        </a:rPr>
                        <m:t>=</m:t>
                      </m:r>
                      <m:f>
                        <m:fPr>
                          <m:ctrlPr>
                            <a:rPr lang="es-ES" sz="2000" b="1" i="1">
                              <a:latin typeface="Cambria Math" panose="02040503050406030204" pitchFamily="18" charset="0"/>
                            </a:rPr>
                          </m:ctrlPr>
                        </m:fPr>
                        <m:num>
                          <m:r>
                            <a:rPr lang="es-ES_tradnl" sz="2000" b="1" i="1">
                              <a:latin typeface="Cambria Math" panose="02040503050406030204" pitchFamily="18" charset="0"/>
                            </a:rPr>
                            <m:t>𝒘</m:t>
                          </m:r>
                          <m:r>
                            <a:rPr lang="es-ES_tradnl" sz="2000" b="1" i="1">
                              <a:latin typeface="Cambria Math" panose="02040503050406030204" pitchFamily="18" charset="0"/>
                            </a:rPr>
                            <m:t>∙</m:t>
                          </m:r>
                          <m:sSup>
                            <m:sSupPr>
                              <m:ctrlPr>
                                <a:rPr lang="es-ES" sz="2000" b="1" i="1">
                                  <a:latin typeface="Cambria Math" panose="02040503050406030204" pitchFamily="18" charset="0"/>
                                </a:rPr>
                              </m:ctrlPr>
                            </m:sSupPr>
                            <m:e>
                              <m:r>
                                <a:rPr lang="es-ES_tradnl" sz="2000" b="1" i="1">
                                  <a:latin typeface="Cambria Math" panose="02040503050406030204" pitchFamily="18" charset="0"/>
                                </a:rPr>
                                <m:t>𝑳</m:t>
                              </m:r>
                            </m:e>
                            <m:sup>
                              <m:r>
                                <a:rPr lang="es-ES_tradnl" sz="2000" b="1" i="1">
                                  <a:latin typeface="Cambria Math" panose="02040503050406030204" pitchFamily="18" charset="0"/>
                                </a:rPr>
                                <m:t>𝟑</m:t>
                              </m:r>
                            </m:sup>
                          </m:sSup>
                        </m:num>
                        <m:den>
                          <m:r>
                            <a:rPr lang="es-ES_tradnl" sz="2000" b="1" i="1">
                              <a:latin typeface="Cambria Math" panose="02040503050406030204" pitchFamily="18" charset="0"/>
                            </a:rPr>
                            <m:t>𝟐𝟒</m:t>
                          </m:r>
                        </m:den>
                      </m:f>
                    </m:oMath>
                  </m:oMathPara>
                </a14:m>
                <a:endParaRPr lang="es-ES" sz="2000" dirty="0"/>
              </a:p>
              <a:p>
                <a:pPr marL="0" indent="0" algn="just">
                  <a:buNone/>
                </a:pPr>
                <a:endParaRPr lang="es-ES" sz="2000" dirty="0"/>
              </a:p>
            </p:txBody>
          </p:sp>
        </mc:Choice>
        <mc:Fallback xmlns="">
          <p:sp>
            <p:nvSpPr>
              <p:cNvPr id="5" name="Marcador de texto 2"/>
              <p:cNvSpPr txBox="1">
                <a:spLocks noRot="1" noChangeAspect="1" noMove="1" noResize="1" noEditPoints="1" noAdjustHandles="1" noChangeArrowheads="1" noChangeShapeType="1" noTextEdit="1"/>
              </p:cNvSpPr>
              <p:nvPr/>
            </p:nvSpPr>
            <p:spPr>
              <a:xfrm>
                <a:off x="1113234" y="1146448"/>
                <a:ext cx="7514035" cy="5369807"/>
              </a:xfrm>
              <a:prstGeom prst="rect">
                <a:avLst/>
              </a:prstGeom>
              <a:blipFill rotWithShape="0">
                <a:blip r:embed="rId2"/>
                <a:stretch>
                  <a:fillRect l="-893" t="-568"/>
                </a:stretch>
              </a:blipFill>
            </p:spPr>
            <p:txBody>
              <a:bodyPr/>
              <a:lstStyle/>
              <a:p>
                <a:r>
                  <a:rPr lang="es-ES">
                    <a:noFill/>
                  </a:rPr>
                  <a:t> </a:t>
                </a:r>
              </a:p>
            </p:txBody>
          </p:sp>
        </mc:Fallback>
      </mc:AlternateContent>
      <p:pic>
        <p:nvPicPr>
          <p:cNvPr id="4" name="Imagen 3"/>
          <p:cNvPicPr/>
          <p:nvPr/>
        </p:nvPicPr>
        <p:blipFill>
          <a:blip r:embed="rId3"/>
          <a:stretch>
            <a:fillRect/>
          </a:stretch>
        </p:blipFill>
        <p:spPr>
          <a:xfrm>
            <a:off x="1724977" y="1728996"/>
            <a:ext cx="6215063" cy="2682983"/>
          </a:xfrm>
          <a:prstGeom prst="rect">
            <a:avLst/>
          </a:prstGeom>
        </p:spPr>
      </p:pic>
    </p:spTree>
    <p:extLst>
      <p:ext uri="{BB962C8B-B14F-4D97-AF65-F5344CB8AC3E}">
        <p14:creationId xmlns:p14="http://schemas.microsoft.com/office/powerpoint/2010/main" val="30207014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docProps/app.xml><?xml version="1.0" encoding="utf-8"?>
<Properties xmlns="http://schemas.openxmlformats.org/officeDocument/2006/extended-properties" xmlns:vt="http://schemas.openxmlformats.org/officeDocument/2006/docPropsVTypes">
  <Template>TM03457496[[fn=Parallax]]</Template>
  <TotalTime>6276</TotalTime>
  <Words>5914</Words>
  <Application>Microsoft Office PowerPoint</Application>
  <PresentationFormat>Presentación en pantalla (4:3)</PresentationFormat>
  <Paragraphs>1275</Paragraphs>
  <Slides>169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169</vt:i4>
      </vt:variant>
    </vt:vector>
  </HeadingPairs>
  <TitlesOfParts>
    <vt:vector size="178" baseType="lpstr">
      <vt:lpstr>Arial</vt:lpstr>
      <vt:lpstr>Calibri</vt:lpstr>
      <vt:lpstr>Cambria Math</vt:lpstr>
      <vt:lpstr>Consolas</vt:lpstr>
      <vt:lpstr>Corbel</vt:lpstr>
      <vt:lpstr>MS Mincho</vt:lpstr>
      <vt:lpstr>Symbol</vt:lpstr>
      <vt:lpstr>Times New Roman</vt:lpstr>
      <vt:lpstr>Parallax</vt:lpstr>
      <vt:lpstr>UNIVERSIDAD DE LAS FUERZAS ARMADAS - ESPE</vt:lpstr>
      <vt:lpstr>TEMA:  “DISEÑO Y CONSTRUCCIÓN DE UN AUTO TANQUE PARA ASFALTO DE 10000 GALONES CON SISTEMA DE RECIRCULACIÓN PARA INDUSTRIA ACERO DE LOS ANDES S.A.”</vt:lpstr>
      <vt:lpstr>ANTESCEDENTES</vt:lpstr>
      <vt:lpstr>Presentación de PowerPoint</vt:lpstr>
      <vt:lpstr>Presentación de PowerPoint</vt:lpstr>
      <vt:lpstr>DEFINICIÓN DEL PROBLEMA</vt:lpstr>
      <vt:lpstr>JUSTIFICACIÓN</vt:lpstr>
      <vt:lpstr>OBJETIVO GENERAL</vt:lpstr>
      <vt:lpstr>ALCANCE</vt:lpstr>
      <vt:lpstr>AUTO TANQUE</vt:lpstr>
      <vt:lpstr>NORMAS DE DISEÑO Y SEGURIDAD INDUSTRIAL PARA TANQUES DE ALMACENAMIENTO</vt:lpstr>
      <vt:lpstr>Los códigos y normas de diseño a utilizar para la construcción del auto tanque son las siguientes:</vt:lpstr>
      <vt:lpstr>Norma NFPA 385: Standard for Tank Vehicles of Flammable and Combustible Liquids </vt:lpstr>
      <vt:lpstr>ALCANCE</vt:lpstr>
      <vt:lpstr>GENERALIDADES</vt:lpstr>
      <vt:lpstr>CONCIDERACIONES RELEVANTES</vt:lpstr>
      <vt:lpstr>CONCIDERACIONES RELEVANTES</vt:lpstr>
      <vt:lpstr>CONCIDERACIONES RELEVANTES</vt:lpstr>
      <vt:lpstr>CONCIDERACIONES RELEVANTES</vt:lpstr>
      <vt:lpstr>CONCIDERACIONES RELEVANTES</vt:lpstr>
      <vt:lpstr>Norma NTE INEN 2266: Transporte, Almacenamiento y Manejo de materiales peligrosos. Requisitos </vt:lpstr>
      <vt:lpstr>ALCANCE</vt:lpstr>
      <vt:lpstr>CONCIDERACIONES RELEVANTES</vt:lpstr>
      <vt:lpstr>CONCIDERACIONES RELEVANTES</vt:lpstr>
      <vt:lpstr>CONCIDERACIONES RELEVANTES</vt:lpstr>
      <vt:lpstr>CONCIDERACIONES RELEVANTES</vt:lpstr>
      <vt:lpstr>CONCIDERACIONES RELEVANTES</vt:lpstr>
      <vt:lpstr>CONCIDERACIONES RELEVANTES</vt:lpstr>
      <vt:lpstr>Normativas de la Agencia de Regulación y Control Hidrocarburífero - ARCH </vt:lpstr>
      <vt:lpstr>CONCIDERACIONES RELEVANTES</vt:lpstr>
      <vt:lpstr>CONCIDERACIONES RELEVANTES</vt:lpstr>
      <vt:lpstr>AISLAMIENTO TÉRMICO PARA AUTOTANQUES</vt:lpstr>
      <vt:lpstr>CALENTAMIENTO DE ASFALTO</vt:lpstr>
      <vt:lpstr>Presentación de PowerPoint</vt:lpstr>
      <vt:lpstr>Presentación de PowerPoint</vt:lpstr>
      <vt:lpstr>SISTEMA DE RECIRCULACIÓN DE ASFALTO</vt:lpstr>
      <vt:lpstr>Presentación de PowerPoint</vt:lpstr>
      <vt:lpstr>DESARROLLO Y ANÁLISIS DE DIAGRAMAS FUNCIONALES</vt:lpstr>
      <vt:lpstr>Presentación de PowerPoint</vt:lpstr>
      <vt:lpstr>Presentación de PowerPoint</vt:lpstr>
      <vt:lpstr>Presentación de PowerPoint</vt:lpstr>
      <vt:lpstr>SELECCIÓN DE ALTERNATIVAS: SECCIÓN</vt:lpstr>
      <vt:lpstr>SELECCIÓN DE ALTERNATIVAS: CABEZAS</vt:lpstr>
      <vt:lpstr>SELECCIÓN DE ALTERNATIVAS: AISLAMIENTO TÉRMICO</vt:lpstr>
      <vt:lpstr>CASA DE LA CALIDAD</vt:lpstr>
      <vt:lpstr>DISEÑO MECÁNICO DEL AUTO TANQUE</vt:lpstr>
      <vt:lpstr>GENERALIDADES Y DEFINICIONES PREVIAS</vt:lpstr>
      <vt:lpstr>MATERIAL A TRANSPORTAR</vt:lpstr>
      <vt:lpstr>MATERIALES PARA CONSTRUCCIÓN</vt:lpstr>
      <vt:lpstr>MATERIAL PARA CONSTRUCCIÓN DEL TANQUE</vt:lpstr>
      <vt:lpstr>DIMENSIONES GENERALES DEL AUTO TANQUE</vt:lpstr>
      <vt:lpstr>CARGAS</vt:lpstr>
      <vt:lpstr>CARGAS POR VIENTO</vt:lpstr>
      <vt:lpstr>CARGAS POR VIENTO</vt:lpstr>
      <vt:lpstr>CARGAS POR VIENTO</vt:lpstr>
      <vt:lpstr>CARGAS POR VIENTO</vt:lpstr>
      <vt:lpstr>CARGAS POR VIENTO</vt:lpstr>
      <vt:lpstr>CARGAS POR VIENTO</vt:lpstr>
      <vt:lpstr>CARGAS POR VIENTO</vt:lpstr>
      <vt:lpstr>CARGAS POR VIENTO</vt:lpstr>
      <vt:lpstr>CARGAS POR VIENTO</vt:lpstr>
      <vt:lpstr>PRESIÓN HIDROSTÁTICA</vt:lpstr>
      <vt:lpstr>PRESIÓN HIDROSTÁTICA</vt:lpstr>
      <vt:lpstr>PRESIÓN HIDROSTÁTICA</vt:lpstr>
      <vt:lpstr>CARGA POR RIESGO DE ACCIDENTE</vt:lpstr>
      <vt:lpstr>CARGA POR RIESGO DE ACCIDENTE</vt:lpstr>
      <vt:lpstr>CARGA POR RIESGO DE ACCIDENTE</vt:lpstr>
      <vt:lpstr>CARGA POR RIESGO DE ACCIDENTE EN SALTO</vt:lpstr>
      <vt:lpstr>CARGA POR ACELERACIÓN Y FRENADO</vt:lpstr>
      <vt:lpstr>CARGA POR ACELERACIÓN Y FRENADO</vt:lpstr>
      <vt:lpstr>CARGA POR ACELERACIÓN Y FRENADO</vt:lpstr>
      <vt:lpstr>CARGA POR ACELERACIÓN Y FRENADO</vt:lpstr>
      <vt:lpstr>FACTOR DE SEGURIDAD</vt:lpstr>
      <vt:lpstr>DISEÑO DEL CUERPO DEL TANQUE</vt:lpstr>
      <vt:lpstr>DISEÑO DEL CUERPO DEL TANQUE</vt:lpstr>
      <vt:lpstr>DISEÑO DEL CUERPO DEL TANQUE</vt:lpstr>
      <vt:lpstr>DISEÑO DEL CUERPO DEL TANQUE</vt:lpstr>
      <vt:lpstr>DISEÑO DEL CUERPO DEL TANQUE</vt:lpstr>
      <vt:lpstr>DISEÑO DEL CUERPO DEL TANQUE</vt:lpstr>
      <vt:lpstr>DISEÑO DEL CUERPO DEL TANQUE</vt:lpstr>
      <vt:lpstr>Análisis de Esfuerzo, Deformación y Factor de Seguridad en el Cuerpo del Auto Tanque</vt:lpstr>
      <vt:lpstr>Análisis de Esfuerzo, Deformación y Factor de Seguridad en el Cuerpo del Auto Tanque</vt:lpstr>
      <vt:lpstr>Análisis de Esfuerzo, Deformación y Factor de Seguridad en el Cuerpo del Auto Tanque</vt:lpstr>
      <vt:lpstr>Análisis de Esfuerzo, Deformación y Factor de Seguridad en el Cuerpo del Auto Tanque</vt:lpstr>
      <vt:lpstr>DISEÑO DE LAS CABEZAS DEL TANQUE</vt:lpstr>
      <vt:lpstr>Análisis de Esfuerzo, Deformación y Factor de Seguridad en las cabezas del Auto Tanque</vt:lpstr>
      <vt:lpstr>Análisis de Esfuerzo, Deformación y Factor de Seguridad en las cabezas del Auto Tanque</vt:lpstr>
      <vt:lpstr>Análisis de Esfuerzo, Deformación y Factor de Seguridad en las cabezas del Auto Tanque</vt:lpstr>
      <vt:lpstr>Análisis de Esfuerzo, Deformación y Factor de Seguridad en las cabezas del Auto Tanque</vt:lpstr>
      <vt:lpstr>DISEÑO DE LOS ESPEJOS DEL TANQUE</vt:lpstr>
      <vt:lpstr>Análisis de Esfuerzo, Deformación y Factor de Seguridad en los espejos del Auto Tanque</vt:lpstr>
      <vt:lpstr>Análisis de Esfuerzo, Deformación y Factor de Seguridad en los espejos del Auto Tanque</vt:lpstr>
      <vt:lpstr>Análisis de Esfuerzo, Deformación y Factor de Seguridad en los espejos del Auto Tanque</vt:lpstr>
      <vt:lpstr>Análisis de Esfuerzo, Deformación y Factor de Seguridad en los espejos del Auto Tanque</vt:lpstr>
      <vt:lpstr>DISEÑO DEL CHASIS</vt:lpstr>
      <vt:lpstr>DISEÑO DEL CHASIS</vt:lpstr>
      <vt:lpstr>Presentación de PowerPoint</vt:lpstr>
      <vt:lpstr>DISEÑO DEL CHASIS</vt:lpstr>
      <vt:lpstr>DISEÑO DEL CHASIS</vt:lpstr>
      <vt:lpstr>DISEÑO DEL CHASIS</vt:lpstr>
      <vt:lpstr>DISEÑO DEL CHASIS</vt:lpstr>
      <vt:lpstr>DISEÑO DEL CHASIS</vt:lpstr>
      <vt:lpstr>DISEÑO DEL CHASIS</vt:lpstr>
      <vt:lpstr>DISEÑO DEL CHASIS</vt:lpstr>
      <vt:lpstr>DISEÑO DEL CHASIS</vt:lpstr>
      <vt:lpstr>DISEÑO DEL CHASIS</vt:lpstr>
      <vt:lpstr>DISEÑO DEL CHASIS</vt:lpstr>
      <vt:lpstr>Análisis de Esfuerzo, Deformación y Factor de Seguridad en el chasis del Auto Tanque</vt:lpstr>
      <vt:lpstr>Análisis de Esfuerzo, Deformación y Factor de Seguridad en el chasis del Auto Tanque</vt:lpstr>
      <vt:lpstr>Análisis de Esfuerzo, Deformación y Factor de Seguridad en el chasis del Auto Tanque</vt:lpstr>
      <vt:lpstr>Análisis de Esfuerzo, Deformación y Factor de Seguridad en el chasis del Auto Tanque</vt:lpstr>
      <vt:lpstr>Análisis de Esfuerzo, Deformación y Factor de Seguridad en el chasis del Auto Tanque</vt:lpstr>
      <vt:lpstr>DISEÑO DE SOLDADURA</vt:lpstr>
      <vt:lpstr>DISEÑO DE SOLDADURA</vt:lpstr>
      <vt:lpstr>DISEÑO DE SOLDADURA</vt:lpstr>
      <vt:lpstr>DISEÑO DE SOLDADURA</vt:lpstr>
      <vt:lpstr>DISEÑO DE SOLDADURA</vt:lpstr>
      <vt:lpstr>DISEÑO DE SOLDADURA</vt:lpstr>
      <vt:lpstr>DISEÑO DE SOLDADURA</vt:lpstr>
      <vt:lpstr>DISEÑO DE SOLDADURA EN EL CUERPO</vt:lpstr>
      <vt:lpstr>DISEÑO DE SOLDADURA EN EL CUERPO</vt:lpstr>
      <vt:lpstr>DISEÑO DE SOLDADURA EN LAS CABEZAS</vt:lpstr>
      <vt:lpstr>DISEÑO DE SOLDADURA LAS CABEZAS</vt:lpstr>
      <vt:lpstr>DISEÑO DE SOLDADURA EN LOS ESPEJOS</vt:lpstr>
      <vt:lpstr>DISEÑO DE SOLDADURA LOS ESPEJOS</vt:lpstr>
      <vt:lpstr>DISEÑO DE SOLDADURA EN EL CHASIS</vt:lpstr>
      <vt:lpstr>DISEÑO DE SOLDADURA EN EL CHASIS</vt:lpstr>
      <vt:lpstr>DISEÑO TÉRMICO: DIMENSIONAMIENTO DEL MATERIAL AISLANTE</vt:lpstr>
      <vt:lpstr>Presentación de PowerPoint</vt:lpstr>
      <vt:lpstr>Presentación de PowerPoint</vt:lpstr>
      <vt:lpstr>Presentación de PowerPoint</vt:lpstr>
      <vt:lpstr>Presentación de PowerPoint</vt:lpstr>
      <vt:lpstr>Presentación de PowerPoint</vt:lpstr>
      <vt:lpstr>DISEÑO TÉRMICO: DISEÑO DEL SISTEMA DE CALENTAMIENTO</vt:lpstr>
      <vt:lpstr>Presentación de PowerPoint</vt:lpstr>
      <vt:lpstr>Presentación de PowerPoint</vt:lpstr>
      <vt:lpstr>Presentación de PowerPoint</vt:lpstr>
      <vt:lpstr>DISEÑO SISTEMA DE RECIRCULACIÓN</vt:lpstr>
      <vt:lpstr>Presentación de PowerPoint</vt:lpstr>
      <vt:lpstr>Presentación de PowerPoint</vt:lpstr>
      <vt:lpstr>CONSTRUCCIÓN Y MONTAJE</vt:lpstr>
      <vt:lpstr>TECNOLOGÍA DE CONSTRUCCIÓN</vt:lpstr>
      <vt:lpstr>TECNOLOGÍA DE CONSTRUCCIÓN</vt:lpstr>
      <vt:lpstr>TECNOLOGÍA DE CONSTRUCCIÓN</vt:lpstr>
      <vt:lpstr>OPERACIONES TECNOLÓGICAS</vt:lpstr>
      <vt:lpstr>SIMBOLOGIA DE DIAGRAMAS DE FLUJO</vt:lpstr>
      <vt:lpstr>CONSTRUCCIÓN DEL TANQUE DEL AUTO TANQUE</vt:lpstr>
      <vt:lpstr>FLUJOGRAMA CONSTRUCCIÓN DEL CUERPO</vt:lpstr>
      <vt:lpstr>FLUJOGRAMA CONSTRUCCIÓN DE CABEZAS</vt:lpstr>
      <vt:lpstr>FLUJOGRAMA CONSTRUCCIÓN DEL SISTEMA DE CALENTAMIENTO</vt:lpstr>
      <vt:lpstr>FLUJOGRAMA CONSTRUCCIÓN DEL SISTEMA DE RECIRCULACIÓN</vt:lpstr>
      <vt:lpstr>OPERACIONES DE MONTAJE</vt:lpstr>
      <vt:lpstr>MAPA DE PROCESOS DE CONSTRUCCIÓN Y ENSAMBLAJE</vt:lpstr>
      <vt:lpstr>Presentación de PowerPoint</vt:lpstr>
      <vt:lpstr>ANÁLISIS ECONÓMICO Y FINANCIERO</vt:lpstr>
      <vt:lpstr>Presentación de PowerPoint</vt:lpstr>
      <vt:lpstr>Presentación de PowerPoint</vt:lpstr>
      <vt:lpstr>Presentación de PowerPoint</vt:lpstr>
      <vt:lpstr>CONCLUSIONES</vt:lpstr>
      <vt:lpstr>CONCLUSIONES</vt:lpstr>
      <vt:lpstr>CONCLUSIONES</vt:lpstr>
      <vt:lpstr>CONCLUSIONES</vt:lpstr>
      <vt:lpstr>CONCLUSIONES</vt:lpstr>
      <vt:lpstr>CONCLUSIONES</vt:lpstr>
      <vt:lpstr>RECOMENDACIONES</vt:lpstr>
      <vt:lpstr>RECOMENDACIONES</vt:lpstr>
      <vt:lpstr>RECOMENDACIONES</vt:lpstr>
      <vt:lpstr>RECOMENDACIONES</vt:lpstr>
      <vt:lpstr>RECOMENDACIONES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 ESPE</dc:title>
  <dc:creator>Andrés Pozo</dc:creator>
  <cp:lastModifiedBy>Andrés Pozo</cp:lastModifiedBy>
  <cp:revision>118</cp:revision>
  <dcterms:created xsi:type="dcterms:W3CDTF">2015-12-10T17:57:49Z</dcterms:created>
  <dcterms:modified xsi:type="dcterms:W3CDTF">2015-12-21T17:08:41Z</dcterms:modified>
</cp:coreProperties>
</file>