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9" r:id="rId14"/>
    <p:sldId id="270" r:id="rId15"/>
    <p:sldId id="271" r:id="rId16"/>
    <p:sldId id="272" r:id="rId17"/>
    <p:sldId id="279" r:id="rId18"/>
    <p:sldId id="280" r:id="rId19"/>
    <p:sldId id="261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38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XBEE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/>
              <a:t>DISEÑO E IMPLEMENTACIÓN DE UNA OFICINA INTELIGENTE PARA RSSEGUROS, UTILIZANDO MÓDULOS DE CONTROL Y PROCESAMIENTO ARDUINO CON COMUNICACION INALAMBRICA BAJO EL ESTANDAR IEEE 802.11 Y 802.15.4</a:t>
            </a:r>
          </a:p>
        </p:txBody>
      </p:sp>
    </p:spTree>
    <p:extLst>
      <p:ext uri="{BB962C8B-B14F-4D97-AF65-F5344CB8AC3E}">
        <p14:creationId xmlns:p14="http://schemas.microsoft.com/office/powerpoint/2010/main" val="37563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Es una placa electrónica de código abierto fundamentado en hardware y software, muy accesible, para poder ser manipulado y explorado por todas las personas. </a:t>
            </a:r>
            <a:r>
              <a:rPr lang="es-EC" dirty="0"/>
              <a:t>Este tiene un soporte free en su hardware, donde esta placa tiene un </a:t>
            </a:r>
            <a:r>
              <a:rPr lang="es-EC" dirty="0" smtClean="0"/>
              <a:t>micro controlador </a:t>
            </a:r>
            <a:r>
              <a:rPr lang="es-EC" dirty="0"/>
              <a:t>que se puede re-programar, creada para favorecer el uso de la electrónica en temas multifacéticos. </a:t>
            </a:r>
          </a:p>
        </p:txBody>
      </p:sp>
    </p:spTree>
    <p:extLst>
      <p:ext uri="{BB962C8B-B14F-4D97-AF65-F5344CB8AC3E}">
        <p14:creationId xmlns:p14="http://schemas.microsoft.com/office/powerpoint/2010/main" val="15723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CARACTERISTICAS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err="1"/>
              <a:t>M</a:t>
            </a:r>
            <a:r>
              <a:rPr lang="es-EC" dirty="0" err="1" smtClean="0"/>
              <a:t>icrocontrolador</a:t>
            </a:r>
            <a:r>
              <a:rPr lang="es-EC" dirty="0" smtClean="0"/>
              <a:t> </a:t>
            </a:r>
            <a:r>
              <a:rPr lang="es-EC" dirty="0" err="1"/>
              <a:t>Atmel</a:t>
            </a:r>
            <a:r>
              <a:rPr lang="es-EC" dirty="0"/>
              <a:t> </a:t>
            </a:r>
            <a:r>
              <a:rPr lang="es-EC" dirty="0" smtClean="0"/>
              <a:t>AVR.</a:t>
            </a:r>
          </a:p>
          <a:p>
            <a:r>
              <a:rPr lang="es-EC" dirty="0"/>
              <a:t>F</a:t>
            </a:r>
            <a:r>
              <a:rPr lang="es-EC" dirty="0" smtClean="0"/>
              <a:t>ácil </a:t>
            </a:r>
            <a:r>
              <a:rPr lang="es-EC" dirty="0"/>
              <a:t>manejo y bajo </a:t>
            </a:r>
            <a:r>
              <a:rPr lang="es-EC" dirty="0" smtClean="0"/>
              <a:t>costo.</a:t>
            </a:r>
          </a:p>
          <a:p>
            <a:r>
              <a:rPr lang="es-EC" dirty="0"/>
              <a:t>lenguaje de programación </a:t>
            </a:r>
            <a:r>
              <a:rPr lang="es-EC" dirty="0" err="1" smtClean="0"/>
              <a:t>Processing</a:t>
            </a:r>
            <a:r>
              <a:rPr lang="es-EC" dirty="0" smtClean="0"/>
              <a:t>/</a:t>
            </a:r>
            <a:r>
              <a:rPr lang="es-EC" dirty="0" err="1" smtClean="0"/>
              <a:t>Wiring</a:t>
            </a:r>
            <a:r>
              <a:rPr lang="es-EC" dirty="0" smtClean="0"/>
              <a:t>.</a:t>
            </a:r>
          </a:p>
          <a:p>
            <a:r>
              <a:rPr lang="es-EC" dirty="0"/>
              <a:t>14 entradas digitales</a:t>
            </a:r>
            <a:endParaRPr lang="es-EC" dirty="0" smtClean="0"/>
          </a:p>
          <a:p>
            <a:r>
              <a:rPr lang="es-EC" dirty="0"/>
              <a:t>Los contactos 3, 5, 6, 9, 10 y 11 pueden proveer una salida </a:t>
            </a:r>
            <a:r>
              <a:rPr lang="es-EC" dirty="0" smtClean="0"/>
              <a:t>PWM.</a:t>
            </a:r>
          </a:p>
          <a:p>
            <a:r>
              <a:rPr lang="en-US" dirty="0" err="1" smtClean="0"/>
              <a:t>Lenguage</a:t>
            </a:r>
            <a:r>
              <a:rPr lang="en-US" dirty="0" smtClean="0"/>
              <a:t> de </a:t>
            </a:r>
            <a:r>
              <a:rPr lang="en-US" dirty="0" err="1" smtClean="0"/>
              <a:t>programacion</a:t>
            </a:r>
            <a:r>
              <a:rPr lang="en-US" dirty="0" smtClean="0"/>
              <a:t> C++, Java, Flash, </a:t>
            </a:r>
            <a:r>
              <a:rPr lang="en-US" dirty="0" err="1"/>
              <a:t>M</a:t>
            </a:r>
            <a:r>
              <a:rPr lang="en-US" dirty="0" err="1" smtClean="0"/>
              <a:t>atlab</a:t>
            </a:r>
            <a:r>
              <a:rPr lang="en-US" dirty="0" smtClean="0"/>
              <a:t>, etc.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17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VENTAJAS </a:t>
            </a:r>
            <a:r>
              <a:rPr lang="es-EC" dirty="0"/>
              <a:t>DE LAS REDES INALAMBRICAS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4000" dirty="0"/>
              <a:t>ESCALABILIDAD </a:t>
            </a:r>
            <a:r>
              <a:rPr lang="es-EC" sz="4000" dirty="0" smtClean="0"/>
              <a:t>.</a:t>
            </a:r>
          </a:p>
          <a:p>
            <a:pPr marL="228600" lvl="2">
              <a:spcBef>
                <a:spcPts val="1000"/>
              </a:spcBef>
            </a:pPr>
            <a:r>
              <a:rPr lang="es-EC" sz="4000" b="1" dirty="0" smtClean="0"/>
              <a:t>FLEXIBILIDAD.</a:t>
            </a:r>
            <a:endParaRPr lang="es-EC" sz="4000" b="1" dirty="0"/>
          </a:p>
          <a:p>
            <a:pPr marL="228600" lvl="2">
              <a:spcBef>
                <a:spcPts val="1000"/>
              </a:spcBef>
            </a:pPr>
            <a:r>
              <a:rPr lang="es-EC" sz="4000" b="1" dirty="0"/>
              <a:t>ACCESO A LA </a:t>
            </a:r>
            <a:r>
              <a:rPr lang="es-EC" sz="4000" b="1" dirty="0" smtClean="0"/>
              <a:t>INFORMACION.</a:t>
            </a:r>
          </a:p>
          <a:p>
            <a:pPr marL="228600" lvl="2">
              <a:spcBef>
                <a:spcPts val="1000"/>
              </a:spcBef>
            </a:pPr>
            <a:r>
              <a:rPr lang="en-US" sz="4000" b="1" dirty="0" smtClean="0"/>
              <a:t>COSTO.</a:t>
            </a:r>
            <a:endParaRPr lang="es-EC" sz="4000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79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TIPOS DE RED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WPAN </a:t>
            </a:r>
            <a:r>
              <a:rPr lang="en-US" dirty="0"/>
              <a:t>( Wireless Personal Area Network ).</a:t>
            </a:r>
            <a:endParaRPr lang="es-EC" dirty="0"/>
          </a:p>
          <a:p>
            <a:r>
              <a:rPr lang="en-US" dirty="0"/>
              <a:t>WLAN ( Wireless Local Area Network ).</a:t>
            </a:r>
            <a:endParaRPr lang="es-EC" dirty="0"/>
          </a:p>
          <a:p>
            <a:r>
              <a:rPr lang="en-US" dirty="0"/>
              <a:t>WMAN ( Wireless Metropolitan Area Network ).</a:t>
            </a:r>
            <a:endParaRPr lang="es-EC" dirty="0"/>
          </a:p>
          <a:p>
            <a:r>
              <a:rPr lang="en-US" dirty="0"/>
              <a:t>WWAN ( Wireless Wide Area Network ).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44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WPAN </a:t>
            </a:r>
            <a:r>
              <a:rPr lang="es-EC" dirty="0"/>
              <a:t>REDES DE ÁREA PERSONAL INALAMBRICA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/>
              <a:t>Las redes WPAN </a:t>
            </a:r>
            <a:r>
              <a:rPr lang="es-EC" dirty="0" smtClean="0"/>
              <a:t>son </a:t>
            </a:r>
            <a:r>
              <a:rPr lang="es-EC" dirty="0"/>
              <a:t>redes inalámbricas de corto alcance, que en pocos años tendrán importantes consecuencias tecnológicas y económicas por su eficiencia cumpliendo los objetivos encomendados. Esta red personal sirve para la comunicación entre varios dispositivos </a:t>
            </a:r>
            <a:r>
              <a:rPr lang="es-EC" dirty="0" smtClean="0"/>
              <a:t>así </a:t>
            </a:r>
            <a:r>
              <a:rPr lang="es-EC" dirty="0"/>
              <a:t>como fuera de ella. 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5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WPAN</a:t>
            </a:r>
            <a:endParaRPr lang="es-EC" dirty="0"/>
          </a:p>
        </p:txBody>
      </p:sp>
      <p:pic>
        <p:nvPicPr>
          <p:cNvPr id="4" name="Imagen 3" descr="008.gif (320×18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4" y="2645786"/>
            <a:ext cx="7157544" cy="3891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Marcador de contenid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054" y="3452646"/>
            <a:ext cx="2908165" cy="2278063"/>
          </a:xfrm>
        </p:spPr>
      </p:pic>
    </p:spTree>
    <p:extLst>
      <p:ext uri="{BB962C8B-B14F-4D97-AF65-F5344CB8AC3E}">
        <p14:creationId xmlns:p14="http://schemas.microsoft.com/office/powerpoint/2010/main" val="39077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desafíos</a:t>
            </a:r>
            <a:r>
              <a:rPr lang="en-US" dirty="0"/>
              <a:t> del IEEE 802.15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es-EC" dirty="0"/>
              <a:t>Conseguir dispositivos con potencia extremadamente baja para evitar </a:t>
            </a:r>
            <a:r>
              <a:rPr lang="es-EC" dirty="0" smtClean="0"/>
              <a:t>tener </a:t>
            </a:r>
            <a:r>
              <a:rPr lang="es-EC" dirty="0"/>
              <a:t>que recargar frecuentemente la batería. </a:t>
            </a:r>
          </a:p>
          <a:p>
            <a:pPr lvl="0" algn="just"/>
            <a:r>
              <a:rPr lang="es-EC" dirty="0"/>
              <a:t>Tiene poco peso debido a que los equipos son portátiles y deben </a:t>
            </a:r>
            <a:r>
              <a:rPr lang="es-EC" dirty="0" smtClean="0"/>
              <a:t>poder llevarse </a:t>
            </a:r>
            <a:r>
              <a:rPr lang="es-EC" dirty="0"/>
              <a:t>sin ningún esfuerzo para que la WPAN sea fiel a su  concepción.  </a:t>
            </a:r>
          </a:p>
          <a:p>
            <a:pPr lvl="0" algn="just"/>
            <a:r>
              <a:rPr lang="es-EC" dirty="0"/>
              <a:t>Conseguir bajos costos por temas de mercado.  </a:t>
            </a:r>
          </a:p>
          <a:p>
            <a:pPr algn="just"/>
            <a:r>
              <a:rPr lang="es-EC" dirty="0"/>
              <a:t>Solventar inconvenientes de las interferencias: la banda ISM </a:t>
            </a:r>
            <a:r>
              <a:rPr lang="es-EC" dirty="0" smtClean="0"/>
              <a:t>(Industrial </a:t>
            </a:r>
            <a:r>
              <a:rPr lang="es-EC" dirty="0" err="1"/>
              <a:t>Scientific</a:t>
            </a:r>
            <a:r>
              <a:rPr lang="es-EC" dirty="0"/>
              <a:t> Medical ) de 2,4 MHz donde funcionan las redes de </a:t>
            </a:r>
            <a:r>
              <a:rPr lang="es-EC" dirty="0" smtClean="0"/>
              <a:t>área </a:t>
            </a:r>
            <a:r>
              <a:rPr lang="es-EC" dirty="0"/>
              <a:t>personal, es la banda utilizada por mucha cantidad de equipos debido 	</a:t>
            </a:r>
            <a:r>
              <a:rPr lang="es-EC" dirty="0" smtClean="0"/>
              <a:t>a </a:t>
            </a:r>
            <a:r>
              <a:rPr lang="es-EC" dirty="0"/>
              <a:t>que no se necesita licencia para trabajar en esa banda</a:t>
            </a:r>
          </a:p>
        </p:txBody>
      </p:sp>
    </p:spTree>
    <p:extLst>
      <p:ext uri="{BB962C8B-B14F-4D97-AF65-F5344CB8AC3E}">
        <p14:creationId xmlns:p14="http://schemas.microsoft.com/office/powerpoint/2010/main" val="32476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ZIGBEE </a:t>
            </a:r>
            <a:r>
              <a:rPr lang="es-EC" dirty="0"/>
              <a:t>ALIANZA DE PROMOTORES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altLang="es-CL" dirty="0"/>
              <a:t>Se impulso la creación de </a:t>
            </a:r>
            <a:r>
              <a:rPr lang="es-CL" altLang="es-CL" dirty="0" err="1"/>
              <a:t>ZigBee</a:t>
            </a:r>
            <a:r>
              <a:rPr lang="es-CL" altLang="es-CL" dirty="0"/>
              <a:t> por la necesidad de crear redes inalámbricas entre varios dispositivos de baja potencia.</a:t>
            </a:r>
          </a:p>
          <a:p>
            <a:pPr algn="just"/>
            <a:endParaRPr lang="es-CL" altLang="es-CL" dirty="0"/>
          </a:p>
          <a:p>
            <a:pPr algn="just"/>
            <a:r>
              <a:rPr lang="es-CL" altLang="es-CL" dirty="0"/>
              <a:t>En 1998, empresas como </a:t>
            </a:r>
            <a:r>
              <a:rPr lang="es-CL" altLang="es-CL" dirty="0" err="1"/>
              <a:t>i</a:t>
            </a:r>
            <a:r>
              <a:rPr lang="es-CL" dirty="0" err="1"/>
              <a:t>nvensys</a:t>
            </a:r>
            <a:r>
              <a:rPr lang="es-CL" dirty="0"/>
              <a:t>, Mitsubishi, Philips y Motorola comenzaron estudios con el fin de solventar dicha necesidad.</a:t>
            </a:r>
          </a:p>
          <a:p>
            <a:pPr algn="just"/>
            <a:endParaRPr lang="es-CL" altLang="es-CL" dirty="0"/>
          </a:p>
          <a:p>
            <a:pPr algn="just"/>
            <a:r>
              <a:rPr lang="es-CL" altLang="es-CL" dirty="0"/>
              <a:t>Finalmente el consorcio de todas estas empresas se denomino “</a:t>
            </a:r>
            <a:r>
              <a:rPr lang="es-CL" altLang="es-CL" dirty="0" err="1"/>
              <a:t>ZigBee</a:t>
            </a:r>
            <a:r>
              <a:rPr lang="es-CL" altLang="es-CL" dirty="0"/>
              <a:t> Alliance”</a:t>
            </a:r>
          </a:p>
        </p:txBody>
      </p:sp>
    </p:spTree>
    <p:extLst>
      <p:ext uri="{BB962C8B-B14F-4D97-AF65-F5344CB8AC3E}">
        <p14:creationId xmlns:p14="http://schemas.microsoft.com/office/powerpoint/2010/main" val="30060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ORIGEN DEL NOMBRE ZIGBEE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C" dirty="0"/>
              <a:t>Esto fue por la comunicación que tienen las abejas, en una colonia hay las abejas obreras, zánganos y la abeja reina donde cada una depende de la otra para encontrar comida.</a:t>
            </a:r>
          </a:p>
          <a:p>
            <a:pPr algn="just"/>
            <a:r>
              <a:rPr lang="es-EC" dirty="0"/>
              <a:t>La técnica que utilizan estas abejas es un sistema silencioso  pero muy efectivo, estas abejas realizan movimientos en forma de ZIG-ZAG donde indican la distancia lugar y dirección del alimento encontrado.</a:t>
            </a:r>
          </a:p>
          <a:p>
            <a:pPr algn="just"/>
            <a:r>
              <a:rPr lang="es-EC" dirty="0"/>
              <a:t>Viendo este efectivo pero silenciosa comunicación tomo la forma el nombre de ZIGBEE donde ZIG viene de </a:t>
            </a:r>
            <a:r>
              <a:rPr lang="es-EC" dirty="0" err="1"/>
              <a:t>zig-zag</a:t>
            </a:r>
            <a:r>
              <a:rPr lang="es-EC" dirty="0"/>
              <a:t> y BEE es por abeja en inglés</a:t>
            </a:r>
          </a:p>
        </p:txBody>
      </p:sp>
    </p:spTree>
    <p:extLst>
      <p:ext uri="{BB962C8B-B14F-4D97-AF65-F5344CB8AC3E}">
        <p14:creationId xmlns:p14="http://schemas.microsoft.com/office/powerpoint/2010/main" val="37254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XBEE PRO</a:t>
            </a:r>
            <a:endParaRPr lang="es-EC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5" y="2336798"/>
            <a:ext cx="4594293" cy="3598863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87" y="2336797"/>
            <a:ext cx="4674550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cap="all" dirty="0" err="1" smtClean="0"/>
              <a:t>iNTRODUCCION</a:t>
            </a:r>
            <a:r>
              <a:rPr lang="es-EC" b="1" cap="all" dirty="0"/>
              <a:t/>
            </a:r>
            <a:br>
              <a:rPr lang="es-EC" b="1" cap="all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Existen empresas que desarrollan módulos que permiten tener  control de iluminación, acceso, seguridad, climatización y CCTV, pero los costos de estos, en todos los casos son elevados.</a:t>
            </a:r>
          </a:p>
          <a:p>
            <a:pPr algn="just"/>
            <a:endParaRPr lang="en-US" dirty="0"/>
          </a:p>
          <a:p>
            <a:pPr algn="just"/>
            <a:endParaRPr lang="es-EC" dirty="0"/>
          </a:p>
          <a:p>
            <a:pPr algn="just"/>
            <a:r>
              <a:rPr lang="es-EC" dirty="0"/>
              <a:t>Los dispositivos de estas empresas utilizan señales de control cableadas, lo cual representa una desventaja tanto en lo económico al momento de realizar el diseño, implementación y mano de obra,  como en lo estético. 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15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CARACTERISTICAS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es-EC" dirty="0"/>
              <a:t>El consumo de energía es muy bajo a comparación de otros.</a:t>
            </a:r>
          </a:p>
          <a:p>
            <a:pPr lvl="0" algn="just"/>
            <a:r>
              <a:rPr lang="es-EC" dirty="0"/>
              <a:t>La forma en que estos dispositivos pueden expandirse para poder accionar dispositivos en forma de malla es verdaderamente formidable.</a:t>
            </a:r>
          </a:p>
          <a:p>
            <a:pPr lvl="0" algn="just"/>
            <a:r>
              <a:rPr lang="es-EC" dirty="0"/>
              <a:t>La poca energía que necesitan para poder accionar un dispositivo.</a:t>
            </a:r>
          </a:p>
          <a:p>
            <a:pPr lvl="0" algn="just"/>
            <a:r>
              <a:rPr lang="es-EC" dirty="0"/>
              <a:t> Estos dispositivos </a:t>
            </a:r>
            <a:r>
              <a:rPr lang="es-EC" dirty="0" err="1"/>
              <a:t>Zigbee</a:t>
            </a:r>
            <a:r>
              <a:rPr lang="es-EC" dirty="0"/>
              <a:t> cada vez tendrán mejor diseño y serán más amigables con el medio ambiente, ya que ahorran energía en su comunicación.</a:t>
            </a:r>
          </a:p>
          <a:p>
            <a:pPr lvl="0" algn="just"/>
            <a:r>
              <a:rPr lang="es-EC" dirty="0"/>
              <a:t>Son dispositivos cada vez de menor precio y su mantenimiento e instalación se hace cada día más sencilla.</a:t>
            </a:r>
          </a:p>
          <a:p>
            <a:pPr lvl="0" algn="just"/>
            <a:r>
              <a:rPr lang="es-EC" dirty="0"/>
              <a:t>La sencillez que tiene este dispositivo, requiere menos recarga y aumenta más la vida útil de sus baterías.</a:t>
            </a:r>
          </a:p>
          <a:p>
            <a:pPr lvl="0" algn="just"/>
            <a:r>
              <a:rPr lang="es-EC" dirty="0" err="1"/>
              <a:t>Zigbee</a:t>
            </a:r>
            <a:r>
              <a:rPr lang="es-EC" dirty="0"/>
              <a:t> permite la creación de 216 nodos consecutivos, esto nos permite tener muchos sensores conectados entre sí.</a:t>
            </a:r>
          </a:p>
          <a:p>
            <a:pPr lvl="0" algn="just"/>
            <a:r>
              <a:rPr lang="es-EC" dirty="0"/>
              <a:t>Presenta  un </a:t>
            </a:r>
            <a:r>
              <a:rPr lang="es-EC" dirty="0" err="1"/>
              <a:t>stack</a:t>
            </a:r>
            <a:r>
              <a:rPr lang="es-EC" dirty="0"/>
              <a:t> de ¼ mejor que otros dispositivos.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58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ZIGBEE IEEE </a:t>
            </a:r>
            <a:r>
              <a:rPr lang="es-EC" dirty="0"/>
              <a:t>802.15.4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es-EC" dirty="0"/>
              <a:t>Tiene un bajo ciclo de trabajo por ende optimiza la energía (1%).</a:t>
            </a:r>
          </a:p>
          <a:p>
            <a:pPr lvl="0" algn="just"/>
            <a:r>
              <a:rPr lang="es-EC" dirty="0"/>
              <a:t>CSMA-CA es el método de acceso al canal.</a:t>
            </a:r>
          </a:p>
          <a:p>
            <a:pPr lvl="0" algn="just"/>
            <a:r>
              <a:rPr lang="es-EC" dirty="0"/>
              <a:t>Distancia: 75 a 10 m.</a:t>
            </a:r>
          </a:p>
          <a:p>
            <a:pPr lvl="0" algn="just"/>
            <a:r>
              <a:rPr lang="es-EC" dirty="0"/>
              <a:t>Tiene dos capas físicas en diferentes frecuencias (2.4 GHz y 868/915 MHz).</a:t>
            </a:r>
          </a:p>
          <a:p>
            <a:pPr lvl="0" algn="just"/>
            <a:r>
              <a:rPr lang="es-EC" dirty="0"/>
              <a:t>La velocidad de transmisión de datos es de  250 kbps (2.4 GHz), 40 kbps ( </a:t>
            </a:r>
            <a:r>
              <a:rPr lang="es-EC" dirty="0" smtClean="0"/>
              <a:t>915 </a:t>
            </a:r>
            <a:r>
              <a:rPr lang="es-EC" dirty="0"/>
              <a:t>MHz), y 20 kbps (868 MHz).</a:t>
            </a:r>
          </a:p>
          <a:p>
            <a:pPr lvl="0" algn="just"/>
            <a:r>
              <a:rPr lang="es-EC" dirty="0"/>
              <a:t>Una batería para </a:t>
            </a:r>
            <a:r>
              <a:rPr lang="es-EC" dirty="0" err="1"/>
              <a:t>Zigbee</a:t>
            </a:r>
            <a:r>
              <a:rPr lang="es-EC" dirty="0"/>
              <a:t> puede durar meses y años </a:t>
            </a:r>
          </a:p>
          <a:p>
            <a:pPr lvl="0" algn="just"/>
            <a:r>
              <a:rPr lang="es-EC" dirty="0" err="1"/>
              <a:t>Star</a:t>
            </a:r>
            <a:r>
              <a:rPr lang="es-EC" dirty="0"/>
              <a:t>, </a:t>
            </a:r>
            <a:r>
              <a:rPr lang="es-EC" dirty="0" err="1"/>
              <a:t>cluster</a:t>
            </a:r>
            <a:r>
              <a:rPr lang="es-EC" dirty="0"/>
              <a:t> </a:t>
            </a:r>
            <a:r>
              <a:rPr lang="es-EC" dirty="0" err="1"/>
              <a:t>tree</a:t>
            </a:r>
            <a:r>
              <a:rPr lang="es-EC" dirty="0"/>
              <a:t>, </a:t>
            </a:r>
            <a:r>
              <a:rPr lang="es-EC" dirty="0" err="1"/>
              <a:t>mesh</a:t>
            </a:r>
            <a:r>
              <a:rPr lang="es-EC" dirty="0"/>
              <a:t> son algunas topologías que trabaja nuestro </a:t>
            </a:r>
            <a:r>
              <a:rPr lang="es-EC" dirty="0" err="1"/>
              <a:t>Zigbee</a:t>
            </a:r>
            <a:r>
              <a:rPr lang="es-EC" dirty="0"/>
              <a:t>.</a:t>
            </a:r>
          </a:p>
          <a:p>
            <a:pPr lvl="0" algn="just"/>
            <a:r>
              <a:rPr lang="es-EC" dirty="0"/>
              <a:t>Baja transmisión de datos con un bajo ciclo de trabajo.</a:t>
            </a:r>
          </a:p>
          <a:p>
            <a:pPr lvl="0" algn="just"/>
            <a:r>
              <a:rPr lang="es-EC" dirty="0"/>
              <a:t>65,535 dispositivos.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1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TOPOLOGÍAS </a:t>
            </a:r>
            <a:r>
              <a:rPr lang="es-EC" dirty="0"/>
              <a:t>DE </a:t>
            </a:r>
            <a:r>
              <a:rPr lang="es-EC" dirty="0" smtClean="0"/>
              <a:t>RED EN ESTRELLA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13" y="2531230"/>
            <a:ext cx="6700476" cy="3680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9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TOPOLOGÍA CLUSTER TREE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54" y="2503432"/>
            <a:ext cx="8781393" cy="3660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8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TOPOLOGÍA MESH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77" y="2509344"/>
            <a:ext cx="6830148" cy="3765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5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CAPAS</a:t>
            </a:r>
            <a:endParaRPr lang="es-EC" dirty="0"/>
          </a:p>
        </p:txBody>
      </p:sp>
      <p:pic>
        <p:nvPicPr>
          <p:cNvPr id="1026" name="Picture 2" descr="https://mechasoft.files.wordpress.com/2008/11/capas_zigbee.png?w=497&amp;h=39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035478"/>
            <a:ext cx="6193598" cy="49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chasoft.files.wordpress.com/2008/11/ref_capas_zigbee.png?w=187&amp;h=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27" y="2604875"/>
            <a:ext cx="2869637" cy="382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COMPARACION</a:t>
            </a:r>
            <a:endParaRPr lang="es-EC" dirty="0"/>
          </a:p>
        </p:txBody>
      </p:sp>
      <p:pic>
        <p:nvPicPr>
          <p:cNvPr id="2050" name="Picture 2" descr="http://webdelcire.com/wordpress/wp-content/uploads/2012/02/zb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99" y="2071619"/>
            <a:ext cx="6494804" cy="46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529697" y="3896882"/>
            <a:ext cx="7699761" cy="1333144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66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0354" y="671786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es-CL" dirty="0"/>
              <a:t>USOS DE ZIGBEE</a:t>
            </a:r>
          </a:p>
        </p:txBody>
      </p:sp>
      <p:pic>
        <p:nvPicPr>
          <p:cNvPr id="18435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0050" y="2075027"/>
            <a:ext cx="6697662" cy="4524375"/>
          </a:xfrm>
        </p:spPr>
      </p:pic>
    </p:spTree>
    <p:extLst>
      <p:ext uri="{BB962C8B-B14F-4D97-AF65-F5344CB8AC3E}">
        <p14:creationId xmlns:p14="http://schemas.microsoft.com/office/powerpoint/2010/main" val="21742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INTRODUCCION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/>
              <a:t>Una visión futurista, indica la necesidad de introducir un control Domótico e Inmótico utilizando tecnología inalámbrica. </a:t>
            </a:r>
            <a:endParaRPr lang="es-EC" dirty="0" smtClean="0"/>
          </a:p>
          <a:p>
            <a:pPr algn="just"/>
            <a:endParaRPr lang="es-EC" dirty="0" smtClean="0"/>
          </a:p>
          <a:p>
            <a:pPr algn="just"/>
            <a:r>
              <a:rPr lang="es-EC" dirty="0"/>
              <a:t>Las ventajas de implementar todo esto en una red inalámbrica, es reducir los costos y tiempos de instalación, además de la optimización de materiales y la posibilidad de ser implementada en Edificios, oficinas, casas y departamentos ya construidos. </a:t>
            </a:r>
          </a:p>
        </p:txBody>
      </p:sp>
    </p:spTree>
    <p:extLst>
      <p:ext uri="{BB962C8B-B14F-4D97-AF65-F5344CB8AC3E}">
        <p14:creationId xmlns:p14="http://schemas.microsoft.com/office/powerpoint/2010/main" val="37783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INTRODUCCION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/>
              <a:t>Cabe mencionar que uno de los principales problemas de una red cableada es el diseño de los planos de instalación de sensores y actuadores, esto incrementa el tiempo y costo del cableado</a:t>
            </a:r>
          </a:p>
        </p:txBody>
      </p:sp>
    </p:spTree>
    <p:extLst>
      <p:ext uri="{BB962C8B-B14F-4D97-AF65-F5344CB8AC3E}">
        <p14:creationId xmlns:p14="http://schemas.microsoft.com/office/powerpoint/2010/main" val="28433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SOLUCION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/>
              <a:t>Debido a esto se hace necesario buscar una solución que ayude a mejorar y optimizar el control de nuestra vivienda o lugar de trabajo. </a:t>
            </a:r>
            <a:r>
              <a:rPr lang="es-EC" dirty="0" smtClean="0"/>
              <a:t>XBEE </a:t>
            </a:r>
            <a:r>
              <a:rPr lang="es-EC" dirty="0"/>
              <a:t>es un proyecto que mejorara el manejo y control de un sistema Domótico e Inmótico, utilizando sensores y actuadores inalámbricos que puedan ser monitoreados y controlados  desde un dispositivo celular, ordenador o Tablet. </a:t>
            </a:r>
          </a:p>
        </p:txBody>
      </p:sp>
    </p:spTree>
    <p:extLst>
      <p:ext uri="{BB962C8B-B14F-4D97-AF65-F5344CB8AC3E}">
        <p14:creationId xmlns:p14="http://schemas.microsoft.com/office/powerpoint/2010/main" val="35437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SISTEMAS DOMOTICOS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/>
              <a:t>A la hora de definir este nuevo sector se pueden distinguir dos nuevos conceptos: domótica e inmótica, en domótica se refiere a la automatización de viviendas y en inmótica se refiere al resto de edificaciones ya sea casa u oficina. Esta división entre domótica e inmótica no está generalizada ya que domótica aún se usa en edificaciones pequeñas</a:t>
            </a:r>
            <a:r>
              <a:rPr lang="es-EC" dirty="0" smtClean="0"/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11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DOMOTICA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 smtClean="0"/>
              <a:t>En </a:t>
            </a:r>
            <a:r>
              <a:rPr lang="es-EC" dirty="0"/>
              <a:t>inglés los conceptos que se emplean son home </a:t>
            </a:r>
            <a:r>
              <a:rPr lang="es-EC" dirty="0" err="1"/>
              <a:t>systems</a:t>
            </a:r>
            <a:r>
              <a:rPr lang="es-EC" dirty="0"/>
              <a:t>, </a:t>
            </a:r>
            <a:r>
              <a:rPr lang="es-EC" dirty="0" err="1"/>
              <a:t>smart</a:t>
            </a:r>
            <a:r>
              <a:rPr lang="es-EC" dirty="0"/>
              <a:t> </a:t>
            </a:r>
            <a:r>
              <a:rPr lang="es-EC" dirty="0" err="1"/>
              <a:t>house</a:t>
            </a:r>
            <a:r>
              <a:rPr lang="es-EC" dirty="0"/>
              <a:t> o </a:t>
            </a:r>
            <a:r>
              <a:rPr lang="es-EC" dirty="0" err="1"/>
              <a:t>intelligent</a:t>
            </a:r>
            <a:r>
              <a:rPr lang="es-EC" dirty="0"/>
              <a:t> </a:t>
            </a:r>
            <a:r>
              <a:rPr lang="es-EC" dirty="0" err="1"/>
              <a:t>building</a:t>
            </a:r>
            <a:r>
              <a:rPr lang="es-EC" dirty="0"/>
              <a:t> </a:t>
            </a:r>
            <a:r>
              <a:rPr lang="es-EC" dirty="0" err="1"/>
              <a:t>technologies</a:t>
            </a:r>
            <a:r>
              <a:rPr lang="es-EC" dirty="0"/>
              <a:t>. De alguna forma se puede decir que la domótica es una ciencia que ayuda a que una persona pueda realizar acciones sin necesidad de esfuerzo, esto serviría para personas con obesidad o discapacitada, dándole seguridad  Etimológicamente, la palabra domótica fue acuñada en Francia y procede de la unión  e independencia incluso sin estar en el lugar. La palabra domótica se deriva de </a:t>
            </a:r>
            <a:r>
              <a:rPr lang="es-EC" dirty="0" err="1"/>
              <a:t>domus</a:t>
            </a:r>
            <a:r>
              <a:rPr lang="es-EC" dirty="0"/>
              <a:t> (casa en latín) y </a:t>
            </a:r>
            <a:r>
              <a:rPr lang="es-EC" dirty="0" err="1"/>
              <a:t>robotique</a:t>
            </a:r>
            <a:r>
              <a:rPr lang="es-EC" dirty="0"/>
              <a:t> (robótica).</a:t>
            </a:r>
          </a:p>
        </p:txBody>
      </p:sp>
    </p:spTree>
    <p:extLst>
      <p:ext uri="{BB962C8B-B14F-4D97-AF65-F5344CB8AC3E}">
        <p14:creationId xmlns:p14="http://schemas.microsoft.com/office/powerpoint/2010/main" val="27118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Las características que debe cumplir un buen sistema inmótico </a:t>
            </a:r>
            <a:r>
              <a:rPr lang="es-EC" dirty="0" smtClean="0"/>
              <a:t>son: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Integración.</a:t>
            </a:r>
          </a:p>
          <a:p>
            <a:r>
              <a:rPr lang="es-EC" dirty="0" smtClean="0"/>
              <a:t>Flexibilidad.</a:t>
            </a:r>
          </a:p>
          <a:p>
            <a:r>
              <a:rPr lang="es-EC" dirty="0" smtClean="0"/>
              <a:t>Fiabilidad.</a:t>
            </a:r>
          </a:p>
          <a:p>
            <a:r>
              <a:rPr lang="es-EC" dirty="0"/>
              <a:t>Control </a:t>
            </a:r>
            <a:r>
              <a:rPr lang="es-EC" dirty="0" smtClean="0"/>
              <a:t>sencillo.</a:t>
            </a:r>
          </a:p>
          <a:p>
            <a:pPr lvl="1"/>
            <a:r>
              <a:rPr lang="es-EC" dirty="0"/>
              <a:t>Reducción  al consumo de energía </a:t>
            </a:r>
            <a:r>
              <a:rPr lang="es-EC" dirty="0" smtClean="0"/>
              <a:t>eléctrica.</a:t>
            </a:r>
          </a:p>
          <a:p>
            <a:pPr lvl="1"/>
            <a:r>
              <a:rPr lang="es-EC" dirty="0"/>
              <a:t>Aumenta el </a:t>
            </a:r>
            <a:r>
              <a:rPr lang="es-EC" dirty="0" smtClean="0"/>
              <a:t>confort.</a:t>
            </a:r>
          </a:p>
          <a:p>
            <a:pPr lvl="1"/>
            <a:r>
              <a:rPr lang="es-EC" dirty="0"/>
              <a:t>Aumenta la </a:t>
            </a:r>
            <a:r>
              <a:rPr lang="es-EC" dirty="0" smtClean="0"/>
              <a:t>seguridad.</a:t>
            </a:r>
          </a:p>
          <a:p>
            <a:pPr lvl="1"/>
            <a:r>
              <a:rPr lang="es-EC" dirty="0"/>
              <a:t>Gestión </a:t>
            </a:r>
            <a:r>
              <a:rPr lang="es-EC" dirty="0" smtClean="0"/>
              <a:t>remota.</a:t>
            </a:r>
          </a:p>
          <a:p>
            <a:pPr lvl="1"/>
            <a:r>
              <a:rPr lang="es-EC" dirty="0"/>
              <a:t>Buena </a:t>
            </a:r>
            <a:r>
              <a:rPr lang="es-EC" dirty="0" smtClean="0"/>
              <a:t>impresión.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040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73" y="2235749"/>
            <a:ext cx="7448355" cy="4340720"/>
          </a:xfrm>
        </p:spPr>
      </p:pic>
    </p:spTree>
    <p:extLst>
      <p:ext uri="{BB962C8B-B14F-4D97-AF65-F5344CB8AC3E}">
        <p14:creationId xmlns:p14="http://schemas.microsoft.com/office/powerpoint/2010/main" val="20211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165</TotalTime>
  <Words>1139</Words>
  <Application>Microsoft Office PowerPoint</Application>
  <PresentationFormat>Panorámica</PresentationFormat>
  <Paragraphs>120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Trebuchet MS</vt:lpstr>
      <vt:lpstr>Berlín</vt:lpstr>
      <vt:lpstr>XBEE</vt:lpstr>
      <vt:lpstr>iNTRODUCCION </vt:lpstr>
      <vt:lpstr>INTRODUCCION</vt:lpstr>
      <vt:lpstr>INTRODUCCION</vt:lpstr>
      <vt:lpstr>SOLUCION</vt:lpstr>
      <vt:lpstr>SISTEMAS DOMOTICOS</vt:lpstr>
      <vt:lpstr>DOMOTICA</vt:lpstr>
      <vt:lpstr>Las características que debe cumplir un buen sistema inmótico son:</vt:lpstr>
      <vt:lpstr>ARDUINO</vt:lpstr>
      <vt:lpstr>ARDUINO</vt:lpstr>
      <vt:lpstr>CARACTERISTICAS</vt:lpstr>
      <vt:lpstr>VENTAJAS DE LAS REDES INALAMBRICAS</vt:lpstr>
      <vt:lpstr>TIPOS DE RED</vt:lpstr>
      <vt:lpstr>WPAN REDES DE ÁREA PERSONAL INALAMBRICA</vt:lpstr>
      <vt:lpstr>WPAN</vt:lpstr>
      <vt:lpstr>Los desafíos del IEEE 802.15</vt:lpstr>
      <vt:lpstr>ZIGBEE ALIANZA DE PROMOTORES </vt:lpstr>
      <vt:lpstr>ORIGEN DEL NOMBRE ZIGBEE</vt:lpstr>
      <vt:lpstr>XBEE PRO</vt:lpstr>
      <vt:lpstr>CARACTERISTICAS</vt:lpstr>
      <vt:lpstr>ZIGBEE IEEE 802.15.4</vt:lpstr>
      <vt:lpstr>TOPOLOGÍAS DE RED EN ESTRELLA</vt:lpstr>
      <vt:lpstr>TOPOLOGÍA CLUSTER TREE</vt:lpstr>
      <vt:lpstr>TOPOLOGÍA MESH</vt:lpstr>
      <vt:lpstr>CAPAS</vt:lpstr>
      <vt:lpstr>COMPARACION</vt:lpstr>
      <vt:lpstr>USOS DE ZIGBEE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XBEE</dc:title>
  <dc:creator>DAVID RUEDA</dc:creator>
  <cp:lastModifiedBy>DAVID RUEDA</cp:lastModifiedBy>
  <cp:revision>23</cp:revision>
  <dcterms:created xsi:type="dcterms:W3CDTF">2015-11-16T00:14:01Z</dcterms:created>
  <dcterms:modified xsi:type="dcterms:W3CDTF">2015-11-17T03:24:25Z</dcterms:modified>
</cp:coreProperties>
</file>