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sldIdLst>
    <p:sldId id="311" r:id="rId2"/>
    <p:sldId id="259"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312" r:id="rId29"/>
    <p:sldId id="286" r:id="rId30"/>
    <p:sldId id="307" r:id="rId31"/>
    <p:sldId id="308" r:id="rId32"/>
    <p:sldId id="287" r:id="rId33"/>
    <p:sldId id="292" r:id="rId34"/>
    <p:sldId id="293" r:id="rId35"/>
    <p:sldId id="296" r:id="rId36"/>
    <p:sldId id="294" r:id="rId37"/>
    <p:sldId id="295" r:id="rId38"/>
    <p:sldId id="297" r:id="rId39"/>
    <p:sldId id="309" r:id="rId40"/>
    <p:sldId id="313" r:id="rId41"/>
    <p:sldId id="299" r:id="rId42"/>
    <p:sldId id="300" r:id="rId43"/>
    <p:sldId id="314" r:id="rId44"/>
    <p:sldId id="301" r:id="rId45"/>
    <p:sldId id="302" r:id="rId46"/>
    <p:sldId id="315" r:id="rId47"/>
    <p:sldId id="303" r:id="rId48"/>
    <p:sldId id="316" r:id="rId49"/>
    <p:sldId id="319" r:id="rId50"/>
    <p:sldId id="318" r:id="rId51"/>
    <p:sldId id="304" r:id="rId5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gpadilla\Documents\MAESTRIA%20FLAVIO\Analisis%20de%20varianza%20solusi&#243;n%20nutritiva%20Mor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RespFPadilla22Sep2014\MAESTRIA%20FLAVIO\Soluci&#243;n%20nutritiva%20tomate%20de%20&#225;rbo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RespFPadilla22Sep2014\MAESTRIA%20FLAVIO\Soluci&#243;n%20nutritiva%20tomate%20de%20&#225;rb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a:pPr>
            <a:r>
              <a:rPr lang="es-ES_tradnl"/>
              <a:t>Porcentaje de germinación del polen según la solución nutritiva </a:t>
            </a:r>
            <a:endParaRPr lang="es-EC"/>
          </a:p>
        </c:rich>
      </c:tx>
      <c:layout/>
      <c:overlay val="0"/>
    </c:title>
    <c:autoTitleDeleted val="0"/>
    <c:plotArea>
      <c:layout/>
      <c:barChart>
        <c:barDir val="col"/>
        <c:grouping val="clustered"/>
        <c:varyColors val="0"/>
        <c:ser>
          <c:idx val="0"/>
          <c:order val="0"/>
          <c:tx>
            <c:strRef>
              <c:f>Mora!$B$16</c:f>
              <c:strCache>
                <c:ptCount val="1"/>
                <c:pt idx="0">
                  <c:v>Medias</c:v>
                </c:pt>
              </c:strCache>
            </c:strRef>
          </c:tx>
          <c:invertIfNegative val="0"/>
          <c:dPt>
            <c:idx val="0"/>
            <c:invertIfNegative val="0"/>
            <c:bubble3D val="0"/>
          </c:dPt>
          <c:dPt>
            <c:idx val="1"/>
            <c:invertIfNegative val="0"/>
            <c:bubble3D val="0"/>
          </c:dPt>
          <c:dPt>
            <c:idx val="2"/>
            <c:invertIfNegative val="0"/>
            <c:bubble3D val="0"/>
          </c:dPt>
          <c:cat>
            <c:strRef>
              <c:f>Mora!$A$17:$A$19</c:f>
              <c:strCache>
                <c:ptCount val="3"/>
                <c:pt idx="0">
                  <c:v>Té de flores</c:v>
                </c:pt>
                <c:pt idx="1">
                  <c:v>Agua bidestilada</c:v>
                </c:pt>
                <c:pt idx="2">
                  <c:v>Sacarosa 10 %+ 100 ppm de ácido borico</c:v>
                </c:pt>
              </c:strCache>
            </c:strRef>
          </c:cat>
          <c:val>
            <c:numRef>
              <c:f>Mora!$B$17:$B$19</c:f>
              <c:numCache>
                <c:formatCode>General</c:formatCode>
                <c:ptCount val="3"/>
                <c:pt idx="0">
                  <c:v>5.76</c:v>
                </c:pt>
                <c:pt idx="1">
                  <c:v>6.84</c:v>
                </c:pt>
                <c:pt idx="2">
                  <c:v>28.68</c:v>
                </c:pt>
              </c:numCache>
            </c:numRef>
          </c:val>
        </c:ser>
        <c:dLbls>
          <c:showLegendKey val="0"/>
          <c:showVal val="0"/>
          <c:showCatName val="0"/>
          <c:showSerName val="0"/>
          <c:showPercent val="0"/>
          <c:showBubbleSize val="0"/>
        </c:dLbls>
        <c:gapWidth val="150"/>
        <c:axId val="107279488"/>
        <c:axId val="107281024"/>
      </c:barChart>
      <c:catAx>
        <c:axId val="107279488"/>
        <c:scaling>
          <c:orientation val="minMax"/>
        </c:scaling>
        <c:delete val="0"/>
        <c:axPos val="b"/>
        <c:majorTickMark val="none"/>
        <c:minorTickMark val="none"/>
        <c:tickLblPos val="nextTo"/>
        <c:crossAx val="107281024"/>
        <c:crosses val="autoZero"/>
        <c:auto val="1"/>
        <c:lblAlgn val="ctr"/>
        <c:lblOffset val="100"/>
        <c:noMultiLvlLbl val="0"/>
      </c:catAx>
      <c:valAx>
        <c:axId val="107281024"/>
        <c:scaling>
          <c:orientation val="minMax"/>
        </c:scaling>
        <c:delete val="0"/>
        <c:axPos val="l"/>
        <c:majorGridlines/>
        <c:title>
          <c:tx>
            <c:rich>
              <a:bodyPr/>
              <a:lstStyle/>
              <a:p>
                <a:pPr>
                  <a:defRPr/>
                </a:pPr>
                <a:r>
                  <a:rPr lang="es-EC"/>
                  <a:t>Porcentaje de germinación</a:t>
                </a:r>
              </a:p>
            </c:rich>
          </c:tx>
          <c:layout/>
          <c:overlay val="0"/>
        </c:title>
        <c:numFmt formatCode="General" sourceLinked="1"/>
        <c:majorTickMark val="none"/>
        <c:minorTickMark val="none"/>
        <c:tickLblPos val="nextTo"/>
        <c:crossAx val="10727948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Porcentaje de germinación  del polen de tomate de árbol </a:t>
            </a:r>
          </a:p>
        </c:rich>
      </c:tx>
      <c:layout/>
      <c:overlay val="0"/>
    </c:title>
    <c:autoTitleDeleted val="0"/>
    <c:plotArea>
      <c:layout/>
      <c:barChart>
        <c:barDir val="col"/>
        <c:grouping val="clustered"/>
        <c:varyColors val="0"/>
        <c:ser>
          <c:idx val="0"/>
          <c:order val="0"/>
          <c:tx>
            <c:strRef>
              <c:f>Hoja1!$B$1</c:f>
              <c:strCache>
                <c:ptCount val="1"/>
                <c:pt idx="0">
                  <c:v>Medias</c:v>
                </c:pt>
              </c:strCache>
            </c:strRef>
          </c:tx>
          <c:invertIfNegative val="0"/>
          <c:dPt>
            <c:idx val="0"/>
            <c:invertIfNegative val="0"/>
            <c:bubble3D val="0"/>
          </c:dPt>
          <c:dPt>
            <c:idx val="1"/>
            <c:invertIfNegative val="0"/>
            <c:bubble3D val="0"/>
          </c:dPt>
          <c:dPt>
            <c:idx val="2"/>
            <c:invertIfNegative val="0"/>
            <c:bubble3D val="0"/>
          </c:dPt>
          <c:cat>
            <c:strRef>
              <c:f>Hoja1!$A$2:$A$4</c:f>
              <c:strCache>
                <c:ptCount val="3"/>
                <c:pt idx="0">
                  <c:v>Té de flores</c:v>
                </c:pt>
                <c:pt idx="1">
                  <c:v>Agua bidestilada</c:v>
                </c:pt>
                <c:pt idx="2">
                  <c:v>Sacarosa 10 %+ 100 ppm de ácido bórico</c:v>
                </c:pt>
              </c:strCache>
            </c:strRef>
          </c:cat>
          <c:val>
            <c:numRef>
              <c:f>Hoja1!$B$2:$B$4</c:f>
              <c:numCache>
                <c:formatCode>General</c:formatCode>
                <c:ptCount val="3"/>
                <c:pt idx="0">
                  <c:v>2.38</c:v>
                </c:pt>
                <c:pt idx="1">
                  <c:v>7</c:v>
                </c:pt>
                <c:pt idx="2">
                  <c:v>16.579999999999998</c:v>
                </c:pt>
              </c:numCache>
            </c:numRef>
          </c:val>
        </c:ser>
        <c:dLbls>
          <c:showLegendKey val="0"/>
          <c:showVal val="0"/>
          <c:showCatName val="0"/>
          <c:showSerName val="0"/>
          <c:showPercent val="0"/>
          <c:showBubbleSize val="0"/>
        </c:dLbls>
        <c:gapWidth val="150"/>
        <c:axId val="121484416"/>
        <c:axId val="121485952"/>
      </c:barChart>
      <c:catAx>
        <c:axId val="121484416"/>
        <c:scaling>
          <c:orientation val="minMax"/>
        </c:scaling>
        <c:delete val="0"/>
        <c:axPos val="b"/>
        <c:majorTickMark val="none"/>
        <c:minorTickMark val="none"/>
        <c:tickLblPos val="nextTo"/>
        <c:crossAx val="121485952"/>
        <c:crosses val="autoZero"/>
        <c:auto val="1"/>
        <c:lblAlgn val="ctr"/>
        <c:lblOffset val="100"/>
        <c:noMultiLvlLbl val="0"/>
      </c:catAx>
      <c:valAx>
        <c:axId val="121485952"/>
        <c:scaling>
          <c:orientation val="minMax"/>
        </c:scaling>
        <c:delete val="0"/>
        <c:axPos val="l"/>
        <c:majorGridlines/>
        <c:title>
          <c:tx>
            <c:rich>
              <a:bodyPr/>
              <a:lstStyle/>
              <a:p>
                <a:pPr>
                  <a:defRPr/>
                </a:pPr>
                <a:r>
                  <a:rPr lang="en-US"/>
                  <a:t>Porcentaje de germinación</a:t>
                </a:r>
              </a:p>
            </c:rich>
          </c:tx>
          <c:layout/>
          <c:overlay val="0"/>
        </c:title>
        <c:numFmt formatCode="General" sourceLinked="1"/>
        <c:majorTickMark val="none"/>
        <c:minorTickMark val="none"/>
        <c:tickLblPos val="nextTo"/>
        <c:crossAx val="121484416"/>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Porcentaje de germinación del GP de mora de Castilla y tomate de árbol en la solución nutritiva</a:t>
            </a:r>
          </a:p>
        </c:rich>
      </c:tx>
      <c:layout/>
      <c:overlay val="0"/>
    </c:title>
    <c:autoTitleDeleted val="0"/>
    <c:plotArea>
      <c:layout/>
      <c:barChart>
        <c:barDir val="col"/>
        <c:grouping val="clustered"/>
        <c:varyColors val="0"/>
        <c:ser>
          <c:idx val="0"/>
          <c:order val="0"/>
          <c:tx>
            <c:strRef>
              <c:f>Hoja1!$A$5</c:f>
              <c:strCache>
                <c:ptCount val="1"/>
                <c:pt idx="0">
                  <c:v>mora</c:v>
                </c:pt>
              </c:strCache>
            </c:strRef>
          </c:tx>
          <c:invertIfNegative val="0"/>
          <c:cat>
            <c:strRef>
              <c:f>Hoja1!$B$4:$E$4</c:f>
              <c:strCache>
                <c:ptCount val="4"/>
                <c:pt idx="0">
                  <c:v>N</c:v>
                </c:pt>
                <c:pt idx="1">
                  <c:v>R2</c:v>
                </c:pt>
                <c:pt idx="2">
                  <c:v>R2 AJ</c:v>
                </c:pt>
                <c:pt idx="3">
                  <c:v>CV</c:v>
                </c:pt>
              </c:strCache>
            </c:strRef>
          </c:cat>
          <c:val>
            <c:numRef>
              <c:f>Hoja1!$B$5:$E$5</c:f>
              <c:numCache>
                <c:formatCode>General</c:formatCode>
                <c:ptCount val="4"/>
                <c:pt idx="0">
                  <c:v>45</c:v>
                </c:pt>
                <c:pt idx="1">
                  <c:v>0.78</c:v>
                </c:pt>
                <c:pt idx="2">
                  <c:v>0.77</c:v>
                </c:pt>
                <c:pt idx="3">
                  <c:v>42.81</c:v>
                </c:pt>
              </c:numCache>
            </c:numRef>
          </c:val>
        </c:ser>
        <c:ser>
          <c:idx val="1"/>
          <c:order val="1"/>
          <c:tx>
            <c:strRef>
              <c:f>Hoja1!$A$6</c:f>
              <c:strCache>
                <c:ptCount val="1"/>
                <c:pt idx="0">
                  <c:v>Tomate</c:v>
                </c:pt>
              </c:strCache>
            </c:strRef>
          </c:tx>
          <c:invertIfNegative val="0"/>
          <c:cat>
            <c:strRef>
              <c:f>Hoja1!$B$4:$E$4</c:f>
              <c:strCache>
                <c:ptCount val="4"/>
                <c:pt idx="0">
                  <c:v>N</c:v>
                </c:pt>
                <c:pt idx="1">
                  <c:v>R2</c:v>
                </c:pt>
                <c:pt idx="2">
                  <c:v>R2 AJ</c:v>
                </c:pt>
                <c:pt idx="3">
                  <c:v>CV</c:v>
                </c:pt>
              </c:strCache>
            </c:strRef>
          </c:cat>
          <c:val>
            <c:numRef>
              <c:f>Hoja1!$B$6:$E$6</c:f>
              <c:numCache>
                <c:formatCode>General</c:formatCode>
                <c:ptCount val="4"/>
                <c:pt idx="0">
                  <c:v>45</c:v>
                </c:pt>
                <c:pt idx="1">
                  <c:v>0.87</c:v>
                </c:pt>
                <c:pt idx="2">
                  <c:v>0.86</c:v>
                </c:pt>
                <c:pt idx="3">
                  <c:v>28.43</c:v>
                </c:pt>
              </c:numCache>
            </c:numRef>
          </c:val>
        </c:ser>
        <c:dLbls>
          <c:showLegendKey val="0"/>
          <c:showVal val="0"/>
          <c:showCatName val="0"/>
          <c:showSerName val="0"/>
          <c:showPercent val="0"/>
          <c:showBubbleSize val="0"/>
        </c:dLbls>
        <c:gapWidth val="150"/>
        <c:axId val="121735040"/>
        <c:axId val="121736576"/>
      </c:barChart>
      <c:catAx>
        <c:axId val="121735040"/>
        <c:scaling>
          <c:orientation val="minMax"/>
        </c:scaling>
        <c:delete val="0"/>
        <c:axPos val="b"/>
        <c:majorTickMark val="none"/>
        <c:minorTickMark val="none"/>
        <c:tickLblPos val="nextTo"/>
        <c:crossAx val="121736576"/>
        <c:crosses val="autoZero"/>
        <c:auto val="1"/>
        <c:lblAlgn val="ctr"/>
        <c:lblOffset val="100"/>
        <c:noMultiLvlLbl val="0"/>
      </c:catAx>
      <c:valAx>
        <c:axId val="121736576"/>
        <c:scaling>
          <c:orientation val="minMax"/>
        </c:scaling>
        <c:delete val="0"/>
        <c:axPos val="l"/>
        <c:majorGridlines/>
        <c:title>
          <c:tx>
            <c:rich>
              <a:bodyPr/>
              <a:lstStyle/>
              <a:p>
                <a:pPr>
                  <a:defRPr/>
                </a:pPr>
                <a:r>
                  <a:rPr lang="en-US"/>
                  <a:t>porcentaje de germinación</a:t>
                </a:r>
              </a:p>
            </c:rich>
          </c:tx>
          <c:layout/>
          <c:overlay val="0"/>
        </c:title>
        <c:numFmt formatCode="General" sourceLinked="1"/>
        <c:majorTickMark val="none"/>
        <c:minorTickMark val="none"/>
        <c:tickLblPos val="nextTo"/>
        <c:crossAx val="121735040"/>
        <c:crosses val="autoZero"/>
        <c:crossBetween val="between"/>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dirty="0"/>
              <a:t>Largo del </a:t>
            </a:r>
            <a:r>
              <a:rPr lang="en-US" dirty="0" err="1"/>
              <a:t>tubo</a:t>
            </a:r>
            <a:r>
              <a:rPr lang="en-US" dirty="0"/>
              <a:t> </a:t>
            </a:r>
            <a:r>
              <a:rPr lang="en-US" dirty="0" err="1" smtClean="0"/>
              <a:t>polínico</a:t>
            </a:r>
            <a:r>
              <a:rPr lang="en-US" dirty="0" smtClean="0"/>
              <a:t> </a:t>
            </a:r>
            <a:r>
              <a:rPr lang="en-US" dirty="0"/>
              <a:t>en µm</a:t>
            </a:r>
          </a:p>
        </c:rich>
      </c:tx>
      <c:layout/>
      <c:overlay val="0"/>
    </c:title>
    <c:autoTitleDeleted val="0"/>
    <c:plotArea>
      <c:layout/>
      <c:barChart>
        <c:barDir val="col"/>
        <c:grouping val="clustered"/>
        <c:varyColors val="0"/>
        <c:ser>
          <c:idx val="0"/>
          <c:order val="0"/>
          <c:tx>
            <c:strRef>
              <c:f>Hoja4!$B$5</c:f>
              <c:strCache>
                <c:ptCount val="1"/>
                <c:pt idx="0">
                  <c:v>Promedio </c:v>
                </c:pt>
              </c:strCache>
            </c:strRef>
          </c:tx>
          <c:invertIfNegative val="0"/>
          <c:dPt>
            <c:idx val="0"/>
            <c:invertIfNegative val="0"/>
            <c:bubble3D val="0"/>
            <c:spPr>
              <a:solidFill>
                <a:srgbClr val="00B050"/>
              </a:solidFill>
            </c:spPr>
          </c:dPt>
          <c:dPt>
            <c:idx val="1"/>
            <c:invertIfNegative val="0"/>
            <c:bubble3D val="0"/>
            <c:spPr>
              <a:solidFill>
                <a:srgbClr val="FFFF00"/>
              </a:solidFill>
            </c:spPr>
          </c:dPt>
          <c:dPt>
            <c:idx val="2"/>
            <c:invertIfNegative val="0"/>
            <c:bubble3D val="0"/>
            <c:spPr>
              <a:solidFill>
                <a:srgbClr val="92D050"/>
              </a:solidFill>
            </c:spPr>
          </c:dPt>
          <c:dPt>
            <c:idx val="3"/>
            <c:invertIfNegative val="0"/>
            <c:bubble3D val="0"/>
            <c:spPr>
              <a:solidFill>
                <a:srgbClr val="00B0F0"/>
              </a:solidFill>
            </c:spPr>
          </c:dPt>
          <c:dPt>
            <c:idx val="4"/>
            <c:invertIfNegative val="0"/>
            <c:bubble3D val="0"/>
            <c:spPr>
              <a:solidFill>
                <a:srgbClr val="0070C0"/>
              </a:solidFill>
            </c:spPr>
          </c:dPt>
          <c:dPt>
            <c:idx val="5"/>
            <c:invertIfNegative val="0"/>
            <c:bubble3D val="0"/>
            <c:spPr>
              <a:solidFill>
                <a:srgbClr val="FF0000"/>
              </a:solidFill>
            </c:spPr>
          </c:dPt>
          <c:cat>
            <c:strRef>
              <c:f>Hoja4!$A$6:$A$15</c:f>
              <c:strCache>
                <c:ptCount val="10"/>
                <c:pt idx="0">
                  <c:v> TES </c:v>
                </c:pt>
                <c:pt idx="1">
                  <c:v> MYC </c:v>
                </c:pt>
                <c:pt idx="2">
                  <c:v> LECAN </c:v>
                </c:pt>
                <c:pt idx="3">
                  <c:v> BACILL </c:v>
                </c:pt>
                <c:pt idx="4">
                  <c:v> KRIP </c:v>
                </c:pt>
                <c:pt idx="5">
                  <c:v> CANT </c:v>
                </c:pt>
                <c:pt idx="6">
                  <c:v> CARB </c:v>
                </c:pt>
                <c:pt idx="7">
                  <c:v> BEUV </c:v>
                </c:pt>
                <c:pt idx="8">
                  <c:v> CLOR </c:v>
                </c:pt>
                <c:pt idx="9">
                  <c:v> METAZ </c:v>
                </c:pt>
              </c:strCache>
            </c:strRef>
          </c:cat>
          <c:val>
            <c:numRef>
              <c:f>Hoja4!$B$6:$B$15</c:f>
              <c:numCache>
                <c:formatCode>General</c:formatCode>
                <c:ptCount val="10"/>
                <c:pt idx="0">
                  <c:v>27.83</c:v>
                </c:pt>
                <c:pt idx="1">
                  <c:v>24.83</c:v>
                </c:pt>
                <c:pt idx="2">
                  <c:v>22.33</c:v>
                </c:pt>
                <c:pt idx="3">
                  <c:v>17.5</c:v>
                </c:pt>
                <c:pt idx="4">
                  <c:v>17.5</c:v>
                </c:pt>
                <c:pt idx="5">
                  <c:v>13</c:v>
                </c:pt>
                <c:pt idx="6">
                  <c:v>8.25</c:v>
                </c:pt>
                <c:pt idx="7">
                  <c:v>5.5</c:v>
                </c:pt>
                <c:pt idx="8">
                  <c:v>5.5</c:v>
                </c:pt>
                <c:pt idx="9">
                  <c:v>5.5</c:v>
                </c:pt>
              </c:numCache>
            </c:numRef>
          </c:val>
        </c:ser>
        <c:dLbls>
          <c:showLegendKey val="0"/>
          <c:showVal val="0"/>
          <c:showCatName val="0"/>
          <c:showSerName val="0"/>
          <c:showPercent val="0"/>
          <c:showBubbleSize val="0"/>
        </c:dLbls>
        <c:gapWidth val="150"/>
        <c:axId val="121778560"/>
        <c:axId val="121780096"/>
      </c:barChart>
      <c:catAx>
        <c:axId val="121778560"/>
        <c:scaling>
          <c:orientation val="minMax"/>
        </c:scaling>
        <c:delete val="0"/>
        <c:axPos val="b"/>
        <c:majorTickMark val="none"/>
        <c:minorTickMark val="none"/>
        <c:tickLblPos val="nextTo"/>
        <c:crossAx val="121780096"/>
        <c:crosses val="autoZero"/>
        <c:auto val="1"/>
        <c:lblAlgn val="ctr"/>
        <c:lblOffset val="100"/>
        <c:noMultiLvlLbl val="0"/>
      </c:catAx>
      <c:valAx>
        <c:axId val="121780096"/>
        <c:scaling>
          <c:orientation val="minMax"/>
        </c:scaling>
        <c:delete val="0"/>
        <c:axPos val="l"/>
        <c:majorGridlines/>
        <c:title>
          <c:tx>
            <c:rich>
              <a:bodyPr/>
              <a:lstStyle/>
              <a:p>
                <a:pPr>
                  <a:defRPr/>
                </a:pPr>
                <a:r>
                  <a:rPr lang="en-US" dirty="0"/>
                  <a:t>Largo </a:t>
                </a:r>
                <a:r>
                  <a:rPr lang="en-US" dirty="0" err="1"/>
                  <a:t>tubo</a:t>
                </a:r>
                <a:r>
                  <a:rPr lang="en-US" dirty="0"/>
                  <a:t> </a:t>
                </a:r>
                <a:r>
                  <a:rPr lang="en-US" dirty="0" err="1"/>
                  <a:t>polinico</a:t>
                </a:r>
                <a:endParaRPr lang="en-US" dirty="0"/>
              </a:p>
            </c:rich>
          </c:tx>
          <c:layout/>
          <c:overlay val="0"/>
        </c:title>
        <c:numFmt formatCode="General" sourceLinked="1"/>
        <c:majorTickMark val="none"/>
        <c:minorTickMark val="none"/>
        <c:tickLblPos val="nextTo"/>
        <c:crossAx val="12177856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7FE70-164C-434A-A981-096349E7AA9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9D0D6790-2533-49CC-A4F0-4D31792EDC98}">
      <dgm:prSet phldrT="[Texto]" custT="1"/>
      <dgm:spPr/>
      <dgm:t>
        <a:bodyPr/>
        <a:lstStyle/>
        <a:p>
          <a:r>
            <a:rPr lang="es-EC" sz="6000" dirty="0" smtClean="0"/>
            <a:t>Fase 1</a:t>
          </a:r>
          <a:endParaRPr lang="es-EC" sz="6000" dirty="0"/>
        </a:p>
      </dgm:t>
    </dgm:pt>
    <dgm:pt modelId="{74A4D7C3-BA7B-4FA1-9E88-A82B643264E7}" type="parTrans" cxnId="{105B8625-C5B1-4295-83CA-4D1A5A1929B3}">
      <dgm:prSet/>
      <dgm:spPr/>
      <dgm:t>
        <a:bodyPr/>
        <a:lstStyle/>
        <a:p>
          <a:endParaRPr lang="es-EC"/>
        </a:p>
      </dgm:t>
    </dgm:pt>
    <dgm:pt modelId="{C6B1BCE5-48D2-4A59-A55C-649B69451328}" type="sibTrans" cxnId="{105B8625-C5B1-4295-83CA-4D1A5A1929B3}">
      <dgm:prSet/>
      <dgm:spPr/>
      <dgm:t>
        <a:bodyPr/>
        <a:lstStyle/>
        <a:p>
          <a:endParaRPr lang="es-EC"/>
        </a:p>
      </dgm:t>
    </dgm:pt>
    <dgm:pt modelId="{6FFA8C53-10CE-45DA-A4B7-D28C58186D54}">
      <dgm:prSet phldrT="[Texto]" custT="1"/>
      <dgm:spPr/>
      <dgm:t>
        <a:bodyPr/>
        <a:lstStyle/>
        <a:p>
          <a:pPr algn="just"/>
          <a:r>
            <a:rPr lang="es-ES_tradnl" sz="2400" b="0" dirty="0" smtClean="0"/>
            <a:t>El medio de cultivo incide sobre la germinación del grano de polen</a:t>
          </a:r>
          <a:endParaRPr lang="es-EC" sz="2400" b="0" dirty="0"/>
        </a:p>
      </dgm:t>
    </dgm:pt>
    <dgm:pt modelId="{2950BB54-BF8D-4701-A52A-C917ECA9B0D3}" type="parTrans" cxnId="{0059DACF-672A-440D-9885-3B8186CFABAD}">
      <dgm:prSet/>
      <dgm:spPr/>
      <dgm:t>
        <a:bodyPr/>
        <a:lstStyle/>
        <a:p>
          <a:endParaRPr lang="es-EC"/>
        </a:p>
      </dgm:t>
    </dgm:pt>
    <dgm:pt modelId="{9C0A5730-6F43-408F-82C4-255E666D8951}" type="sibTrans" cxnId="{0059DACF-672A-440D-9885-3B8186CFABAD}">
      <dgm:prSet/>
      <dgm:spPr/>
      <dgm:t>
        <a:bodyPr/>
        <a:lstStyle/>
        <a:p>
          <a:endParaRPr lang="es-EC"/>
        </a:p>
      </dgm:t>
    </dgm:pt>
    <dgm:pt modelId="{F0C6E4E7-5A91-4ADA-B8C4-2BEA92613B05}">
      <dgm:prSet phldrT="[Texto]" custT="1"/>
      <dgm:spPr/>
      <dgm:t>
        <a:bodyPr/>
        <a:lstStyle/>
        <a:p>
          <a:r>
            <a:rPr lang="es-EC" sz="6000" dirty="0" smtClean="0"/>
            <a:t>Fase 2</a:t>
          </a:r>
          <a:r>
            <a:rPr lang="es-EC" sz="6500" dirty="0" smtClean="0"/>
            <a:t> </a:t>
          </a:r>
          <a:endParaRPr lang="es-EC" sz="6500" dirty="0"/>
        </a:p>
      </dgm:t>
    </dgm:pt>
    <dgm:pt modelId="{CFB9F1C0-FAB4-4225-953E-197FCA9F7564}" type="parTrans" cxnId="{54648481-2C9D-46F2-800E-011F08C6CD30}">
      <dgm:prSet/>
      <dgm:spPr/>
      <dgm:t>
        <a:bodyPr/>
        <a:lstStyle/>
        <a:p>
          <a:endParaRPr lang="es-EC"/>
        </a:p>
      </dgm:t>
    </dgm:pt>
    <dgm:pt modelId="{5BDCC91F-947F-43B3-8105-0886B181E23F}" type="sibTrans" cxnId="{54648481-2C9D-46F2-800E-011F08C6CD30}">
      <dgm:prSet/>
      <dgm:spPr/>
      <dgm:t>
        <a:bodyPr/>
        <a:lstStyle/>
        <a:p>
          <a:endParaRPr lang="es-EC"/>
        </a:p>
      </dgm:t>
    </dgm:pt>
    <dgm:pt modelId="{F3C2A324-9D42-4879-876C-AA0253F52B89}">
      <dgm:prSet phldrT="[Texto]" custT="1"/>
      <dgm:spPr/>
      <dgm:t>
        <a:bodyPr/>
        <a:lstStyle/>
        <a:p>
          <a:pPr algn="just"/>
          <a:r>
            <a:rPr lang="es-ES_tradnl" sz="2400" b="0" dirty="0" smtClean="0"/>
            <a:t>Ho- La aplicación de fungicidas convencionales, ecológicos e insecticidas biológicos no afectan la morfología, germinación y viabilidad de los granos de  polen. en los cultivos de mora de Castilla y tomate de árbol. </a:t>
          </a:r>
          <a:endParaRPr lang="es-EC" sz="2400" b="0" dirty="0"/>
        </a:p>
      </dgm:t>
    </dgm:pt>
    <dgm:pt modelId="{7DBF08A6-F178-4558-B281-F9232F099C52}" type="parTrans" cxnId="{9B7CEBCA-8F3D-48EC-AE6F-B417A4311306}">
      <dgm:prSet/>
      <dgm:spPr/>
      <dgm:t>
        <a:bodyPr/>
        <a:lstStyle/>
        <a:p>
          <a:endParaRPr lang="es-EC"/>
        </a:p>
      </dgm:t>
    </dgm:pt>
    <dgm:pt modelId="{DC8A18A7-FD87-469C-91A9-411D55178C4F}" type="sibTrans" cxnId="{9B7CEBCA-8F3D-48EC-AE6F-B417A4311306}">
      <dgm:prSet/>
      <dgm:spPr/>
      <dgm:t>
        <a:bodyPr/>
        <a:lstStyle/>
        <a:p>
          <a:endParaRPr lang="es-EC"/>
        </a:p>
      </dgm:t>
    </dgm:pt>
    <dgm:pt modelId="{C9397B2C-E83E-4004-BA18-3342F4882619}">
      <dgm:prSet custT="1"/>
      <dgm:spPr/>
      <dgm:t>
        <a:bodyPr/>
        <a:lstStyle/>
        <a:p>
          <a:pPr algn="just"/>
          <a:r>
            <a:rPr lang="es-ES_tradnl" sz="2400" b="0" dirty="0" smtClean="0"/>
            <a:t>El estado fenológico de floración incide sobre le viabilidad del grano de polen.</a:t>
          </a:r>
          <a:endParaRPr lang="es-EC" sz="2400" b="0" dirty="0"/>
        </a:p>
      </dgm:t>
    </dgm:pt>
    <dgm:pt modelId="{C205519A-D31B-440E-BE1F-0F2716C1D0DE}" type="parTrans" cxnId="{421FF3E5-C778-45B3-B413-E8AA4EB942B4}">
      <dgm:prSet/>
      <dgm:spPr/>
      <dgm:t>
        <a:bodyPr/>
        <a:lstStyle/>
        <a:p>
          <a:endParaRPr lang="es-EC"/>
        </a:p>
      </dgm:t>
    </dgm:pt>
    <dgm:pt modelId="{89075F08-54F6-4D3E-A830-ECAE7C8BD4E0}" type="sibTrans" cxnId="{421FF3E5-C778-45B3-B413-E8AA4EB942B4}">
      <dgm:prSet/>
      <dgm:spPr/>
      <dgm:t>
        <a:bodyPr/>
        <a:lstStyle/>
        <a:p>
          <a:endParaRPr lang="es-EC"/>
        </a:p>
      </dgm:t>
    </dgm:pt>
    <dgm:pt modelId="{8CAE20E3-F10F-413D-9123-2354E2FF12C2}">
      <dgm:prSet custT="1"/>
      <dgm:spPr/>
      <dgm:t>
        <a:bodyPr/>
        <a:lstStyle/>
        <a:p>
          <a:pPr algn="just"/>
          <a:r>
            <a:rPr lang="es-ES_tradnl" sz="2400" b="0" dirty="0" smtClean="0"/>
            <a:t>H1- La aplicación de fungicidas convencionales, ecológicos  e insecticidas biológicos afectan la morfología, germinación y viabilidad de los granos de  polen  en los cultivos de mora de Castilla  y tomate de árbol. </a:t>
          </a:r>
          <a:endParaRPr lang="es-EC" sz="2400" b="0" dirty="0"/>
        </a:p>
      </dgm:t>
    </dgm:pt>
    <dgm:pt modelId="{7642703D-32EC-4ACF-BB8D-835B3DA380AC}" type="parTrans" cxnId="{9C1EEE7C-3971-42FC-A90E-DC2443823315}">
      <dgm:prSet/>
      <dgm:spPr/>
      <dgm:t>
        <a:bodyPr/>
        <a:lstStyle/>
        <a:p>
          <a:endParaRPr lang="es-EC"/>
        </a:p>
      </dgm:t>
    </dgm:pt>
    <dgm:pt modelId="{5B7AA2DC-5C3F-4E69-B120-88DF6DD58F5D}" type="sibTrans" cxnId="{9C1EEE7C-3971-42FC-A90E-DC2443823315}">
      <dgm:prSet/>
      <dgm:spPr/>
      <dgm:t>
        <a:bodyPr/>
        <a:lstStyle/>
        <a:p>
          <a:endParaRPr lang="es-EC"/>
        </a:p>
      </dgm:t>
    </dgm:pt>
    <dgm:pt modelId="{78AC403E-36B7-4686-8910-0DB71A563E27}" type="pres">
      <dgm:prSet presAssocID="{D2F7FE70-164C-434A-A981-096349E7AA98}" presName="Name0" presStyleCnt="0">
        <dgm:presLayoutVars>
          <dgm:dir/>
          <dgm:animLvl val="lvl"/>
          <dgm:resizeHandles val="exact"/>
        </dgm:presLayoutVars>
      </dgm:prSet>
      <dgm:spPr/>
      <dgm:t>
        <a:bodyPr/>
        <a:lstStyle/>
        <a:p>
          <a:endParaRPr lang="es-EC"/>
        </a:p>
      </dgm:t>
    </dgm:pt>
    <dgm:pt modelId="{B4F91EA0-774F-4967-B81D-E7A475AABCA8}" type="pres">
      <dgm:prSet presAssocID="{9D0D6790-2533-49CC-A4F0-4D31792EDC98}" presName="linNode" presStyleCnt="0"/>
      <dgm:spPr/>
    </dgm:pt>
    <dgm:pt modelId="{137C1326-19F6-4C73-AA79-995A8EAB4428}" type="pres">
      <dgm:prSet presAssocID="{9D0D6790-2533-49CC-A4F0-4D31792EDC98}" presName="parentText" presStyleLbl="node1" presStyleIdx="0" presStyleCnt="2" custScaleX="72827" custScaleY="77559">
        <dgm:presLayoutVars>
          <dgm:chMax val="1"/>
          <dgm:bulletEnabled val="1"/>
        </dgm:presLayoutVars>
      </dgm:prSet>
      <dgm:spPr/>
      <dgm:t>
        <a:bodyPr/>
        <a:lstStyle/>
        <a:p>
          <a:endParaRPr lang="es-EC"/>
        </a:p>
      </dgm:t>
    </dgm:pt>
    <dgm:pt modelId="{26008842-8333-446E-AF7C-8AF795FE9413}" type="pres">
      <dgm:prSet presAssocID="{9D0D6790-2533-49CC-A4F0-4D31792EDC98}" presName="descendantText" presStyleLbl="alignAccFollowNode1" presStyleIdx="0" presStyleCnt="2" custScaleX="127217" custScaleY="89449">
        <dgm:presLayoutVars>
          <dgm:bulletEnabled val="1"/>
        </dgm:presLayoutVars>
      </dgm:prSet>
      <dgm:spPr/>
      <dgm:t>
        <a:bodyPr/>
        <a:lstStyle/>
        <a:p>
          <a:endParaRPr lang="es-EC"/>
        </a:p>
      </dgm:t>
    </dgm:pt>
    <dgm:pt modelId="{4C985351-A114-4DF7-882E-F63297CD67FD}" type="pres">
      <dgm:prSet presAssocID="{C6B1BCE5-48D2-4A59-A55C-649B69451328}" presName="sp" presStyleCnt="0"/>
      <dgm:spPr/>
    </dgm:pt>
    <dgm:pt modelId="{8B667701-776F-47F7-AA03-D4FFCEC2E231}" type="pres">
      <dgm:prSet presAssocID="{F0C6E4E7-5A91-4ADA-B8C4-2BEA92613B05}" presName="linNode" presStyleCnt="0"/>
      <dgm:spPr/>
    </dgm:pt>
    <dgm:pt modelId="{ADBAE305-E2EA-45DD-9811-5D764B174610}" type="pres">
      <dgm:prSet presAssocID="{F0C6E4E7-5A91-4ADA-B8C4-2BEA92613B05}" presName="parentText" presStyleLbl="node1" presStyleIdx="1" presStyleCnt="2" custScaleX="97281" custScaleY="99747">
        <dgm:presLayoutVars>
          <dgm:chMax val="1"/>
          <dgm:bulletEnabled val="1"/>
        </dgm:presLayoutVars>
      </dgm:prSet>
      <dgm:spPr/>
      <dgm:t>
        <a:bodyPr/>
        <a:lstStyle/>
        <a:p>
          <a:endParaRPr lang="es-EC"/>
        </a:p>
      </dgm:t>
    </dgm:pt>
    <dgm:pt modelId="{9247B5C6-0648-4C8F-9EC4-B885581AFD28}" type="pres">
      <dgm:prSet presAssocID="{F0C6E4E7-5A91-4ADA-B8C4-2BEA92613B05}" presName="descendantText" presStyleLbl="alignAccFollowNode1" presStyleIdx="1" presStyleCnt="2" custScaleX="176679" custScaleY="244570">
        <dgm:presLayoutVars>
          <dgm:bulletEnabled val="1"/>
        </dgm:presLayoutVars>
      </dgm:prSet>
      <dgm:spPr/>
      <dgm:t>
        <a:bodyPr/>
        <a:lstStyle/>
        <a:p>
          <a:endParaRPr lang="es-EC"/>
        </a:p>
      </dgm:t>
    </dgm:pt>
  </dgm:ptLst>
  <dgm:cxnLst>
    <dgm:cxn modelId="{9AA3A22E-8085-4E85-BBE1-9A4C2BACBB94}" type="presOf" srcId="{F0C6E4E7-5A91-4ADA-B8C4-2BEA92613B05}" destId="{ADBAE305-E2EA-45DD-9811-5D764B174610}" srcOrd="0" destOrd="0" presId="urn:microsoft.com/office/officeart/2005/8/layout/vList5"/>
    <dgm:cxn modelId="{105B8625-C5B1-4295-83CA-4D1A5A1929B3}" srcId="{D2F7FE70-164C-434A-A981-096349E7AA98}" destId="{9D0D6790-2533-49CC-A4F0-4D31792EDC98}" srcOrd="0" destOrd="0" parTransId="{74A4D7C3-BA7B-4FA1-9E88-A82B643264E7}" sibTransId="{C6B1BCE5-48D2-4A59-A55C-649B69451328}"/>
    <dgm:cxn modelId="{67A651CF-B8EF-4D73-9193-D0D722968823}" type="presOf" srcId="{8CAE20E3-F10F-413D-9123-2354E2FF12C2}" destId="{9247B5C6-0648-4C8F-9EC4-B885581AFD28}" srcOrd="0" destOrd="1" presId="urn:microsoft.com/office/officeart/2005/8/layout/vList5"/>
    <dgm:cxn modelId="{9B7CEBCA-8F3D-48EC-AE6F-B417A4311306}" srcId="{F0C6E4E7-5A91-4ADA-B8C4-2BEA92613B05}" destId="{F3C2A324-9D42-4879-876C-AA0253F52B89}" srcOrd="0" destOrd="0" parTransId="{7DBF08A6-F178-4558-B281-F9232F099C52}" sibTransId="{DC8A18A7-FD87-469C-91A9-411D55178C4F}"/>
    <dgm:cxn modelId="{E8B36A54-98E0-4A99-846D-EDFD6C003701}" type="presOf" srcId="{F3C2A324-9D42-4879-876C-AA0253F52B89}" destId="{9247B5C6-0648-4C8F-9EC4-B885581AFD28}" srcOrd="0" destOrd="0" presId="urn:microsoft.com/office/officeart/2005/8/layout/vList5"/>
    <dgm:cxn modelId="{54648481-2C9D-46F2-800E-011F08C6CD30}" srcId="{D2F7FE70-164C-434A-A981-096349E7AA98}" destId="{F0C6E4E7-5A91-4ADA-B8C4-2BEA92613B05}" srcOrd="1" destOrd="0" parTransId="{CFB9F1C0-FAB4-4225-953E-197FCA9F7564}" sibTransId="{5BDCC91F-947F-43B3-8105-0886B181E23F}"/>
    <dgm:cxn modelId="{9C1EEE7C-3971-42FC-A90E-DC2443823315}" srcId="{F0C6E4E7-5A91-4ADA-B8C4-2BEA92613B05}" destId="{8CAE20E3-F10F-413D-9123-2354E2FF12C2}" srcOrd="1" destOrd="0" parTransId="{7642703D-32EC-4ACF-BB8D-835B3DA380AC}" sibTransId="{5B7AA2DC-5C3F-4E69-B120-88DF6DD58F5D}"/>
    <dgm:cxn modelId="{421FF3E5-C778-45B3-B413-E8AA4EB942B4}" srcId="{9D0D6790-2533-49CC-A4F0-4D31792EDC98}" destId="{C9397B2C-E83E-4004-BA18-3342F4882619}" srcOrd="1" destOrd="0" parTransId="{C205519A-D31B-440E-BE1F-0F2716C1D0DE}" sibTransId="{89075F08-54F6-4D3E-A830-ECAE7C8BD4E0}"/>
    <dgm:cxn modelId="{D1FCD991-A27E-41A6-B4B9-448E02759B8C}" type="presOf" srcId="{C9397B2C-E83E-4004-BA18-3342F4882619}" destId="{26008842-8333-446E-AF7C-8AF795FE9413}" srcOrd="0" destOrd="1" presId="urn:microsoft.com/office/officeart/2005/8/layout/vList5"/>
    <dgm:cxn modelId="{0C8DEE02-5AB9-400E-AE3D-5343CD2E96A7}" type="presOf" srcId="{9D0D6790-2533-49CC-A4F0-4D31792EDC98}" destId="{137C1326-19F6-4C73-AA79-995A8EAB4428}" srcOrd="0" destOrd="0" presId="urn:microsoft.com/office/officeart/2005/8/layout/vList5"/>
    <dgm:cxn modelId="{1FFA3628-5141-4A34-A7CB-8F4AC1EEB961}" type="presOf" srcId="{6FFA8C53-10CE-45DA-A4B7-D28C58186D54}" destId="{26008842-8333-446E-AF7C-8AF795FE9413}" srcOrd="0" destOrd="0" presId="urn:microsoft.com/office/officeart/2005/8/layout/vList5"/>
    <dgm:cxn modelId="{0059DACF-672A-440D-9885-3B8186CFABAD}" srcId="{9D0D6790-2533-49CC-A4F0-4D31792EDC98}" destId="{6FFA8C53-10CE-45DA-A4B7-D28C58186D54}" srcOrd="0" destOrd="0" parTransId="{2950BB54-BF8D-4701-A52A-C917ECA9B0D3}" sibTransId="{9C0A5730-6F43-408F-82C4-255E666D8951}"/>
    <dgm:cxn modelId="{5D9CB303-16E5-44B4-A69C-C8C51EBEEF4E}" type="presOf" srcId="{D2F7FE70-164C-434A-A981-096349E7AA98}" destId="{78AC403E-36B7-4686-8910-0DB71A563E27}" srcOrd="0" destOrd="0" presId="urn:microsoft.com/office/officeart/2005/8/layout/vList5"/>
    <dgm:cxn modelId="{7795D0CE-8BA5-4EA5-98F7-8AF87928761C}" type="presParOf" srcId="{78AC403E-36B7-4686-8910-0DB71A563E27}" destId="{B4F91EA0-774F-4967-B81D-E7A475AABCA8}" srcOrd="0" destOrd="0" presId="urn:microsoft.com/office/officeart/2005/8/layout/vList5"/>
    <dgm:cxn modelId="{1A48BD11-3365-41ED-A319-4DA24B7C58CC}" type="presParOf" srcId="{B4F91EA0-774F-4967-B81D-E7A475AABCA8}" destId="{137C1326-19F6-4C73-AA79-995A8EAB4428}" srcOrd="0" destOrd="0" presId="urn:microsoft.com/office/officeart/2005/8/layout/vList5"/>
    <dgm:cxn modelId="{1137F5B7-090B-4F39-B61B-EB27F4B0FDFC}" type="presParOf" srcId="{B4F91EA0-774F-4967-B81D-E7A475AABCA8}" destId="{26008842-8333-446E-AF7C-8AF795FE9413}" srcOrd="1" destOrd="0" presId="urn:microsoft.com/office/officeart/2005/8/layout/vList5"/>
    <dgm:cxn modelId="{DCDB5252-C3E0-49F6-87CB-6E9F083A02C1}" type="presParOf" srcId="{78AC403E-36B7-4686-8910-0DB71A563E27}" destId="{4C985351-A114-4DF7-882E-F63297CD67FD}" srcOrd="1" destOrd="0" presId="urn:microsoft.com/office/officeart/2005/8/layout/vList5"/>
    <dgm:cxn modelId="{03094A0A-4237-4C73-9355-01ACEC0EE7FE}" type="presParOf" srcId="{78AC403E-36B7-4686-8910-0DB71A563E27}" destId="{8B667701-776F-47F7-AA03-D4FFCEC2E231}" srcOrd="2" destOrd="0" presId="urn:microsoft.com/office/officeart/2005/8/layout/vList5"/>
    <dgm:cxn modelId="{3E17DE6A-C2F4-45A1-A523-4CDDC2550048}" type="presParOf" srcId="{8B667701-776F-47F7-AA03-D4FFCEC2E231}" destId="{ADBAE305-E2EA-45DD-9811-5D764B174610}" srcOrd="0" destOrd="0" presId="urn:microsoft.com/office/officeart/2005/8/layout/vList5"/>
    <dgm:cxn modelId="{A9056B7A-7455-46A6-9B45-4474C93B08AD}" type="presParOf" srcId="{8B667701-776F-47F7-AA03-D4FFCEC2E231}" destId="{9247B5C6-0648-4C8F-9EC4-B885581AFD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286D2-E817-4AE5-9B42-9343249ABDD8}"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C"/>
        </a:p>
      </dgm:t>
    </dgm:pt>
    <dgm:pt modelId="{61ED3CD6-90F8-4255-A651-61C10F089A44}">
      <dgm:prSet phldrT="[Texto]" custT="1"/>
      <dgm:spPr/>
      <dgm:t>
        <a:bodyPr/>
        <a:lstStyle/>
        <a:p>
          <a:pPr algn="just"/>
          <a:r>
            <a:rPr lang="es-EC" sz="1800" b="1" dirty="0" smtClean="0"/>
            <a:t>Color </a:t>
          </a:r>
          <a:endParaRPr lang="es-EC" sz="1800" b="1" dirty="0"/>
        </a:p>
      </dgm:t>
    </dgm:pt>
    <dgm:pt modelId="{41ED1675-5697-4348-B46E-E9027EC90241}" type="parTrans" cxnId="{73037900-4283-4179-89CD-F1D12F8F071A}">
      <dgm:prSet/>
      <dgm:spPr/>
      <dgm:t>
        <a:bodyPr/>
        <a:lstStyle/>
        <a:p>
          <a:pPr algn="just"/>
          <a:endParaRPr lang="es-EC">
            <a:solidFill>
              <a:schemeClr val="tx1"/>
            </a:solidFill>
          </a:endParaRPr>
        </a:p>
      </dgm:t>
    </dgm:pt>
    <dgm:pt modelId="{51E6D290-948C-40C5-8D68-93D9D2D372C6}" type="sibTrans" cxnId="{73037900-4283-4179-89CD-F1D12F8F071A}">
      <dgm:prSet/>
      <dgm:spPr/>
      <dgm:t>
        <a:bodyPr/>
        <a:lstStyle/>
        <a:p>
          <a:pPr algn="just"/>
          <a:endParaRPr lang="es-EC">
            <a:solidFill>
              <a:schemeClr val="tx1"/>
            </a:solidFill>
          </a:endParaRPr>
        </a:p>
      </dgm:t>
    </dgm:pt>
    <dgm:pt modelId="{28224E5D-092B-4D8E-A412-4EFDE7BE0857}">
      <dgm:prSet phldrT="[Texto]" custT="1"/>
      <dgm:spPr/>
      <dgm:t>
        <a:bodyPr/>
        <a:lstStyle/>
        <a:p>
          <a:pPr algn="just"/>
          <a:r>
            <a:rPr lang="es-ES_tradnl" sz="1800" dirty="0" smtClean="0"/>
            <a:t>Con 100 granos de polen maduros, sin germinar, inmediatamente de colocados en láminas portaobjetos con una gota de acetocarmín al 1%,   se  observó al microscopio óptico y se pudo comprobar que los granos de polen viables adquieren el color rojo  y los no viables quedan deformes y ovalados</a:t>
          </a:r>
          <a:endParaRPr lang="es-EC" sz="1800" dirty="0"/>
        </a:p>
      </dgm:t>
    </dgm:pt>
    <dgm:pt modelId="{66C18BC1-A8BC-4AF5-B90C-D6130AE35CB0}" type="parTrans" cxnId="{3D37EEA4-670A-4FAA-873D-AE9608FC3093}">
      <dgm:prSet/>
      <dgm:spPr/>
      <dgm:t>
        <a:bodyPr/>
        <a:lstStyle/>
        <a:p>
          <a:pPr algn="just"/>
          <a:endParaRPr lang="es-EC">
            <a:solidFill>
              <a:schemeClr val="tx1"/>
            </a:solidFill>
          </a:endParaRPr>
        </a:p>
      </dgm:t>
    </dgm:pt>
    <dgm:pt modelId="{74FA3744-79C9-4CC4-8C82-BCD5DDC63914}" type="sibTrans" cxnId="{3D37EEA4-670A-4FAA-873D-AE9608FC3093}">
      <dgm:prSet/>
      <dgm:spPr/>
      <dgm:t>
        <a:bodyPr/>
        <a:lstStyle/>
        <a:p>
          <a:pPr algn="just"/>
          <a:endParaRPr lang="es-EC">
            <a:solidFill>
              <a:schemeClr val="tx1"/>
            </a:solidFill>
          </a:endParaRPr>
        </a:p>
      </dgm:t>
    </dgm:pt>
    <dgm:pt modelId="{B512B5A0-CBBF-4841-B957-8A6A317069B0}">
      <dgm:prSet phldrT="[Texto]" custT="1"/>
      <dgm:spPr/>
      <dgm:t>
        <a:bodyPr/>
        <a:lstStyle/>
        <a:p>
          <a:pPr algn="just"/>
          <a:r>
            <a:rPr lang="es-ES_tradnl" sz="1800" b="1" dirty="0" smtClean="0"/>
            <a:t>Dimensiones del tubo polínico.</a:t>
          </a:r>
          <a:endParaRPr lang="es-EC" sz="1800" dirty="0"/>
        </a:p>
      </dgm:t>
    </dgm:pt>
    <dgm:pt modelId="{73C7825B-603A-49F9-8FB2-489AEC6E4F9B}" type="parTrans" cxnId="{C65944F3-4105-440B-8BFB-22AA71FF16E1}">
      <dgm:prSet/>
      <dgm:spPr/>
      <dgm:t>
        <a:bodyPr/>
        <a:lstStyle/>
        <a:p>
          <a:pPr algn="just"/>
          <a:endParaRPr lang="es-EC">
            <a:solidFill>
              <a:schemeClr val="tx1"/>
            </a:solidFill>
          </a:endParaRPr>
        </a:p>
      </dgm:t>
    </dgm:pt>
    <dgm:pt modelId="{33947888-AFB7-467C-A8A4-AE3A6B0E101D}" type="sibTrans" cxnId="{C65944F3-4105-440B-8BFB-22AA71FF16E1}">
      <dgm:prSet/>
      <dgm:spPr/>
      <dgm:t>
        <a:bodyPr/>
        <a:lstStyle/>
        <a:p>
          <a:pPr algn="just"/>
          <a:endParaRPr lang="es-EC">
            <a:solidFill>
              <a:schemeClr val="tx1"/>
            </a:solidFill>
          </a:endParaRPr>
        </a:p>
      </dgm:t>
    </dgm:pt>
    <dgm:pt modelId="{5B941481-FAE1-4F28-98BD-0B30663B39C0}">
      <dgm:prSet phldrT="[Texto]" custT="1"/>
      <dgm:spPr/>
      <dgm:t>
        <a:bodyPr/>
        <a:lstStyle/>
        <a:p>
          <a:pPr algn="just"/>
          <a:r>
            <a:rPr lang="es-ES_tradnl" sz="1800" dirty="0" smtClean="0"/>
            <a:t>Se incubó a 28</a:t>
          </a:r>
          <a:r>
            <a:rPr lang="es-ES_tradnl" sz="1800" dirty="0" smtClean="0">
              <a:sym typeface="Symbol"/>
            </a:rPr>
            <a:t></a:t>
          </a:r>
          <a:r>
            <a:rPr lang="es-ES_tradnl" sz="1800" dirty="0" smtClean="0"/>
            <a:t>C; luego se evaluaron a las 2</a:t>
          </a:r>
          <a:r>
            <a:rPr lang="es-ES_tradnl" sz="1800" dirty="0" smtClean="0"/>
            <a:t>, 4,y </a:t>
          </a:r>
          <a:r>
            <a:rPr lang="es-ES_tradnl" sz="1800" dirty="0" smtClean="0"/>
            <a:t>6 horas, tomaron  alícuotas  de cada  muestra y se  colocaron  en láminas portaobjetos, para su observación   con la ayuda de un ocular micrométrico, previamente calibrado, se cuantificaron  el número de granos de polen germinados, el largo y ancho  del tubo polínico,  los datos fueron tomados en milimicras (µm).</a:t>
          </a:r>
          <a:endParaRPr lang="es-EC" sz="1800" dirty="0"/>
        </a:p>
      </dgm:t>
    </dgm:pt>
    <dgm:pt modelId="{620A997D-0A87-458E-9380-AF7D2D6BEF6A}" type="parTrans" cxnId="{ECF2FE70-9F93-4273-B766-2BF2D2AAF190}">
      <dgm:prSet/>
      <dgm:spPr/>
      <dgm:t>
        <a:bodyPr/>
        <a:lstStyle/>
        <a:p>
          <a:pPr algn="just"/>
          <a:endParaRPr lang="es-EC">
            <a:solidFill>
              <a:schemeClr val="tx1"/>
            </a:solidFill>
          </a:endParaRPr>
        </a:p>
      </dgm:t>
    </dgm:pt>
    <dgm:pt modelId="{523EFDFD-E67C-4C5C-9DDB-5E482C6C2FE5}" type="sibTrans" cxnId="{ECF2FE70-9F93-4273-B766-2BF2D2AAF190}">
      <dgm:prSet/>
      <dgm:spPr/>
      <dgm:t>
        <a:bodyPr/>
        <a:lstStyle/>
        <a:p>
          <a:pPr algn="just"/>
          <a:endParaRPr lang="es-EC">
            <a:solidFill>
              <a:schemeClr val="tx1"/>
            </a:solidFill>
          </a:endParaRPr>
        </a:p>
      </dgm:t>
    </dgm:pt>
    <dgm:pt modelId="{F1FAB6A4-5942-48CC-B78B-4D98417C49C7}">
      <dgm:prSet phldrT="[Texto]" custT="1"/>
      <dgm:spPr/>
      <dgm:t>
        <a:bodyPr/>
        <a:lstStyle/>
        <a:p>
          <a:pPr algn="just"/>
          <a:r>
            <a:rPr lang="es-EC" sz="1800" b="1" dirty="0" smtClean="0"/>
            <a:t>Forma</a:t>
          </a:r>
          <a:endParaRPr lang="es-EC" sz="1800" b="1" dirty="0"/>
        </a:p>
      </dgm:t>
    </dgm:pt>
    <dgm:pt modelId="{F4A2B758-432C-43BF-B2AA-4AAF5D26D51F}" type="parTrans" cxnId="{F41C9400-996F-42E3-B0AC-6B95738027B2}">
      <dgm:prSet/>
      <dgm:spPr/>
      <dgm:t>
        <a:bodyPr/>
        <a:lstStyle/>
        <a:p>
          <a:pPr algn="just"/>
          <a:endParaRPr lang="es-EC">
            <a:solidFill>
              <a:schemeClr val="tx1"/>
            </a:solidFill>
          </a:endParaRPr>
        </a:p>
      </dgm:t>
    </dgm:pt>
    <dgm:pt modelId="{DF83EE0B-11C4-4956-B8AB-61A430122CB7}" type="sibTrans" cxnId="{F41C9400-996F-42E3-B0AC-6B95738027B2}">
      <dgm:prSet/>
      <dgm:spPr/>
      <dgm:t>
        <a:bodyPr/>
        <a:lstStyle/>
        <a:p>
          <a:pPr algn="just"/>
          <a:endParaRPr lang="es-EC">
            <a:solidFill>
              <a:schemeClr val="tx1"/>
            </a:solidFill>
          </a:endParaRPr>
        </a:p>
      </dgm:t>
    </dgm:pt>
    <dgm:pt modelId="{A7CE3C87-09F3-4C74-9BE9-64D8D7EC8968}">
      <dgm:prSet phldrT="[Texto]" custT="1"/>
      <dgm:spPr/>
      <dgm:t>
        <a:bodyPr/>
        <a:lstStyle/>
        <a:p>
          <a:pPr algn="just"/>
          <a:r>
            <a:rPr lang="es-ES_tradnl" sz="1800" dirty="0" smtClean="0"/>
            <a:t>Se realizó la observación 100 granos de polen, sin germinar,  colocados  en un portaobjetos con gotas de agua bidestilada, para describir su forma mediante el uso de microscopio compuesto y se obtuvieron  microfotografías con un ocular de 40X y 100X para documentar y respaldar la descripción</a:t>
          </a:r>
          <a:endParaRPr lang="es-EC" sz="1800" dirty="0"/>
        </a:p>
      </dgm:t>
    </dgm:pt>
    <dgm:pt modelId="{B28D4B7C-56FA-41F8-8703-C64469784040}" type="parTrans" cxnId="{9BB7D8DE-AC56-4A02-821E-015C5BDA260C}">
      <dgm:prSet/>
      <dgm:spPr/>
      <dgm:t>
        <a:bodyPr/>
        <a:lstStyle/>
        <a:p>
          <a:pPr algn="just"/>
          <a:endParaRPr lang="es-EC">
            <a:solidFill>
              <a:schemeClr val="tx1"/>
            </a:solidFill>
          </a:endParaRPr>
        </a:p>
      </dgm:t>
    </dgm:pt>
    <dgm:pt modelId="{1090C24B-0E49-40F0-8B40-0F19AACBF572}" type="sibTrans" cxnId="{9BB7D8DE-AC56-4A02-821E-015C5BDA260C}">
      <dgm:prSet/>
      <dgm:spPr/>
      <dgm:t>
        <a:bodyPr/>
        <a:lstStyle/>
        <a:p>
          <a:pPr algn="just"/>
          <a:endParaRPr lang="es-EC">
            <a:solidFill>
              <a:schemeClr val="tx1"/>
            </a:solidFill>
          </a:endParaRPr>
        </a:p>
      </dgm:t>
    </dgm:pt>
    <dgm:pt modelId="{D33566B3-7508-4647-8DFF-72B4437F22DD}" type="pres">
      <dgm:prSet presAssocID="{A9A286D2-E817-4AE5-9B42-9343249ABDD8}" presName="linear" presStyleCnt="0">
        <dgm:presLayoutVars>
          <dgm:dir/>
          <dgm:resizeHandles val="exact"/>
        </dgm:presLayoutVars>
      </dgm:prSet>
      <dgm:spPr/>
      <dgm:t>
        <a:bodyPr/>
        <a:lstStyle/>
        <a:p>
          <a:endParaRPr lang="es-EC"/>
        </a:p>
      </dgm:t>
    </dgm:pt>
    <dgm:pt modelId="{0CBB1535-7345-4B39-ABBA-40602F46BA03}" type="pres">
      <dgm:prSet presAssocID="{61ED3CD6-90F8-4255-A651-61C10F089A44}" presName="comp" presStyleCnt="0"/>
      <dgm:spPr/>
    </dgm:pt>
    <dgm:pt modelId="{B09D6DC3-34B0-4B91-9009-B4B0ADBB2E00}" type="pres">
      <dgm:prSet presAssocID="{61ED3CD6-90F8-4255-A651-61C10F089A44}" presName="box" presStyleLbl="node1" presStyleIdx="0" presStyleCnt="3"/>
      <dgm:spPr/>
      <dgm:t>
        <a:bodyPr/>
        <a:lstStyle/>
        <a:p>
          <a:endParaRPr lang="es-EC"/>
        </a:p>
      </dgm:t>
    </dgm:pt>
    <dgm:pt modelId="{78FE3B13-1310-450E-8C14-674C987679AD}" type="pres">
      <dgm:prSet presAssocID="{61ED3CD6-90F8-4255-A651-61C10F089A44}" presName="img" presStyleLbl="fgImgPlace1" presStyleIdx="0" presStyleCnt="3"/>
      <dgm:spPr>
        <a:blipFill rotWithShape="1">
          <a:blip xmlns:r="http://schemas.openxmlformats.org/officeDocument/2006/relationships" r:embed="rId1"/>
          <a:stretch>
            <a:fillRect/>
          </a:stretch>
        </a:blipFill>
      </dgm:spPr>
    </dgm:pt>
    <dgm:pt modelId="{3BDD20C1-0BCC-4B29-B997-67C70FE6469A}" type="pres">
      <dgm:prSet presAssocID="{61ED3CD6-90F8-4255-A651-61C10F089A44}" presName="text" presStyleLbl="node1" presStyleIdx="0" presStyleCnt="3">
        <dgm:presLayoutVars>
          <dgm:bulletEnabled val="1"/>
        </dgm:presLayoutVars>
      </dgm:prSet>
      <dgm:spPr/>
      <dgm:t>
        <a:bodyPr/>
        <a:lstStyle/>
        <a:p>
          <a:endParaRPr lang="es-EC"/>
        </a:p>
      </dgm:t>
    </dgm:pt>
    <dgm:pt modelId="{9AA407E2-0A6C-45C9-94AB-F25EA92A0942}" type="pres">
      <dgm:prSet presAssocID="{51E6D290-948C-40C5-8D68-93D9D2D372C6}" presName="spacer" presStyleCnt="0"/>
      <dgm:spPr/>
    </dgm:pt>
    <dgm:pt modelId="{30FC1525-E8E7-4F8B-88BF-AAE49434B15E}" type="pres">
      <dgm:prSet presAssocID="{B512B5A0-CBBF-4841-B957-8A6A317069B0}" presName="comp" presStyleCnt="0"/>
      <dgm:spPr/>
    </dgm:pt>
    <dgm:pt modelId="{7E7B0728-C954-496E-96A0-100F1314388B}" type="pres">
      <dgm:prSet presAssocID="{B512B5A0-CBBF-4841-B957-8A6A317069B0}" presName="box" presStyleLbl="node1" presStyleIdx="1" presStyleCnt="3" custScaleY="114081"/>
      <dgm:spPr/>
      <dgm:t>
        <a:bodyPr/>
        <a:lstStyle/>
        <a:p>
          <a:endParaRPr lang="es-EC"/>
        </a:p>
      </dgm:t>
    </dgm:pt>
    <dgm:pt modelId="{9AF4DD43-9A62-4009-B953-49F7EEB169F0}" type="pres">
      <dgm:prSet presAssocID="{B512B5A0-CBBF-4841-B957-8A6A317069B0}" presName="img" presStyleLbl="fgImgPlace1" presStyleIdx="1" presStyleCnt="3"/>
      <dgm:spPr>
        <a:blipFill rotWithShape="1">
          <a:blip xmlns:r="http://schemas.openxmlformats.org/officeDocument/2006/relationships" r:embed="rId2"/>
          <a:stretch>
            <a:fillRect/>
          </a:stretch>
        </a:blipFill>
      </dgm:spPr>
    </dgm:pt>
    <dgm:pt modelId="{5F4566A2-A86B-4811-A30C-F246A29F56B2}" type="pres">
      <dgm:prSet presAssocID="{B512B5A0-CBBF-4841-B957-8A6A317069B0}" presName="text" presStyleLbl="node1" presStyleIdx="1" presStyleCnt="3">
        <dgm:presLayoutVars>
          <dgm:bulletEnabled val="1"/>
        </dgm:presLayoutVars>
      </dgm:prSet>
      <dgm:spPr/>
      <dgm:t>
        <a:bodyPr/>
        <a:lstStyle/>
        <a:p>
          <a:endParaRPr lang="es-EC"/>
        </a:p>
      </dgm:t>
    </dgm:pt>
    <dgm:pt modelId="{64FB0E61-A1EF-4D25-8CDC-B1B7B9ED3843}" type="pres">
      <dgm:prSet presAssocID="{33947888-AFB7-467C-A8A4-AE3A6B0E101D}" presName="spacer" presStyleCnt="0"/>
      <dgm:spPr/>
    </dgm:pt>
    <dgm:pt modelId="{5AE2F90C-136E-4F48-AFDE-7A8E8EE5B9C4}" type="pres">
      <dgm:prSet presAssocID="{F1FAB6A4-5942-48CC-B78B-4D98417C49C7}" presName="comp" presStyleCnt="0"/>
      <dgm:spPr/>
    </dgm:pt>
    <dgm:pt modelId="{07EC5503-57DC-4702-9FB2-BFA00FA4E79A}" type="pres">
      <dgm:prSet presAssocID="{F1FAB6A4-5942-48CC-B78B-4D98417C49C7}" presName="box" presStyleLbl="node1" presStyleIdx="2" presStyleCnt="3"/>
      <dgm:spPr/>
      <dgm:t>
        <a:bodyPr/>
        <a:lstStyle/>
        <a:p>
          <a:endParaRPr lang="es-EC"/>
        </a:p>
      </dgm:t>
    </dgm:pt>
    <dgm:pt modelId="{35C045DE-5A5F-4619-BE50-354CE81C23E1}" type="pres">
      <dgm:prSet presAssocID="{F1FAB6A4-5942-48CC-B78B-4D98417C49C7}" presName="img" presStyleLbl="fgImgPlace1" presStyleIdx="2" presStyleCnt="3"/>
      <dgm:spPr>
        <a:blipFill rotWithShape="1">
          <a:blip xmlns:r="http://schemas.openxmlformats.org/officeDocument/2006/relationships" r:embed="rId3"/>
          <a:stretch>
            <a:fillRect/>
          </a:stretch>
        </a:blipFill>
      </dgm:spPr>
    </dgm:pt>
    <dgm:pt modelId="{2AA6C1D5-A7E8-45E7-9AF5-DD5AA581A6FF}" type="pres">
      <dgm:prSet presAssocID="{F1FAB6A4-5942-48CC-B78B-4D98417C49C7}" presName="text" presStyleLbl="node1" presStyleIdx="2" presStyleCnt="3">
        <dgm:presLayoutVars>
          <dgm:bulletEnabled val="1"/>
        </dgm:presLayoutVars>
      </dgm:prSet>
      <dgm:spPr/>
      <dgm:t>
        <a:bodyPr/>
        <a:lstStyle/>
        <a:p>
          <a:endParaRPr lang="es-EC"/>
        </a:p>
      </dgm:t>
    </dgm:pt>
  </dgm:ptLst>
  <dgm:cxnLst>
    <dgm:cxn modelId="{006DCF17-9BBA-44E9-BF75-E5DBE4E81DA4}" type="presOf" srcId="{B512B5A0-CBBF-4841-B957-8A6A317069B0}" destId="{5F4566A2-A86B-4811-A30C-F246A29F56B2}" srcOrd="1" destOrd="0" presId="urn:microsoft.com/office/officeart/2005/8/layout/vList4"/>
    <dgm:cxn modelId="{AC0E55F6-5026-4CA6-A6CA-93BA9D16DA70}" type="presOf" srcId="{61ED3CD6-90F8-4255-A651-61C10F089A44}" destId="{B09D6DC3-34B0-4B91-9009-B4B0ADBB2E00}" srcOrd="0" destOrd="0" presId="urn:microsoft.com/office/officeart/2005/8/layout/vList4"/>
    <dgm:cxn modelId="{1B89E9B4-5530-4F53-AAF2-BDEF9954D3EB}" type="presOf" srcId="{F1FAB6A4-5942-48CC-B78B-4D98417C49C7}" destId="{07EC5503-57DC-4702-9FB2-BFA00FA4E79A}" srcOrd="0" destOrd="0" presId="urn:microsoft.com/office/officeart/2005/8/layout/vList4"/>
    <dgm:cxn modelId="{E4C6BA78-F616-47D3-AAE4-C44BC1DD263F}" type="presOf" srcId="{B512B5A0-CBBF-4841-B957-8A6A317069B0}" destId="{7E7B0728-C954-496E-96A0-100F1314388B}" srcOrd="0" destOrd="0" presId="urn:microsoft.com/office/officeart/2005/8/layout/vList4"/>
    <dgm:cxn modelId="{6DB71512-B78A-4CC2-8F31-D72F1B44FCBF}" type="presOf" srcId="{A7CE3C87-09F3-4C74-9BE9-64D8D7EC8968}" destId="{07EC5503-57DC-4702-9FB2-BFA00FA4E79A}" srcOrd="0" destOrd="1" presId="urn:microsoft.com/office/officeart/2005/8/layout/vList4"/>
    <dgm:cxn modelId="{73037900-4283-4179-89CD-F1D12F8F071A}" srcId="{A9A286D2-E817-4AE5-9B42-9343249ABDD8}" destId="{61ED3CD6-90F8-4255-A651-61C10F089A44}" srcOrd="0" destOrd="0" parTransId="{41ED1675-5697-4348-B46E-E9027EC90241}" sibTransId="{51E6D290-948C-40C5-8D68-93D9D2D372C6}"/>
    <dgm:cxn modelId="{8E133841-BE5F-4C92-B6DC-B0387C8CF5FD}" type="presOf" srcId="{F1FAB6A4-5942-48CC-B78B-4D98417C49C7}" destId="{2AA6C1D5-A7E8-45E7-9AF5-DD5AA581A6FF}" srcOrd="1" destOrd="0" presId="urn:microsoft.com/office/officeart/2005/8/layout/vList4"/>
    <dgm:cxn modelId="{4EC57E0D-53C7-4B02-BD97-479070AF01C7}" type="presOf" srcId="{5B941481-FAE1-4F28-98BD-0B30663B39C0}" destId="{7E7B0728-C954-496E-96A0-100F1314388B}" srcOrd="0" destOrd="1" presId="urn:microsoft.com/office/officeart/2005/8/layout/vList4"/>
    <dgm:cxn modelId="{9BB7D8DE-AC56-4A02-821E-015C5BDA260C}" srcId="{F1FAB6A4-5942-48CC-B78B-4D98417C49C7}" destId="{A7CE3C87-09F3-4C74-9BE9-64D8D7EC8968}" srcOrd="0" destOrd="0" parTransId="{B28D4B7C-56FA-41F8-8703-C64469784040}" sibTransId="{1090C24B-0E49-40F0-8B40-0F19AACBF572}"/>
    <dgm:cxn modelId="{FB231474-09A0-4DEA-83C8-36AD8EADF12E}" type="presOf" srcId="{28224E5D-092B-4D8E-A412-4EFDE7BE0857}" destId="{B09D6DC3-34B0-4B91-9009-B4B0ADBB2E00}" srcOrd="0" destOrd="1" presId="urn:microsoft.com/office/officeart/2005/8/layout/vList4"/>
    <dgm:cxn modelId="{F41C9400-996F-42E3-B0AC-6B95738027B2}" srcId="{A9A286D2-E817-4AE5-9B42-9343249ABDD8}" destId="{F1FAB6A4-5942-48CC-B78B-4D98417C49C7}" srcOrd="2" destOrd="0" parTransId="{F4A2B758-432C-43BF-B2AA-4AAF5D26D51F}" sibTransId="{DF83EE0B-11C4-4956-B8AB-61A430122CB7}"/>
    <dgm:cxn modelId="{5F18414F-7EAE-4DBF-A5F6-37F3A72C78DD}" type="presOf" srcId="{A9A286D2-E817-4AE5-9B42-9343249ABDD8}" destId="{D33566B3-7508-4647-8DFF-72B4437F22DD}" srcOrd="0" destOrd="0" presId="urn:microsoft.com/office/officeart/2005/8/layout/vList4"/>
    <dgm:cxn modelId="{ECF2FE70-9F93-4273-B766-2BF2D2AAF190}" srcId="{B512B5A0-CBBF-4841-B957-8A6A317069B0}" destId="{5B941481-FAE1-4F28-98BD-0B30663B39C0}" srcOrd="0" destOrd="0" parTransId="{620A997D-0A87-458E-9380-AF7D2D6BEF6A}" sibTransId="{523EFDFD-E67C-4C5C-9DDB-5E482C6C2FE5}"/>
    <dgm:cxn modelId="{3D37EEA4-670A-4FAA-873D-AE9608FC3093}" srcId="{61ED3CD6-90F8-4255-A651-61C10F089A44}" destId="{28224E5D-092B-4D8E-A412-4EFDE7BE0857}" srcOrd="0" destOrd="0" parTransId="{66C18BC1-A8BC-4AF5-B90C-D6130AE35CB0}" sibTransId="{74FA3744-79C9-4CC4-8C82-BCD5DDC63914}"/>
    <dgm:cxn modelId="{75F6E0A9-FECF-4004-91AE-6D5BA1DE17CA}" type="presOf" srcId="{28224E5D-092B-4D8E-A412-4EFDE7BE0857}" destId="{3BDD20C1-0BCC-4B29-B997-67C70FE6469A}" srcOrd="1" destOrd="1" presId="urn:microsoft.com/office/officeart/2005/8/layout/vList4"/>
    <dgm:cxn modelId="{9D3A76D7-670A-4144-999E-09EFC089FB7A}" type="presOf" srcId="{5B941481-FAE1-4F28-98BD-0B30663B39C0}" destId="{5F4566A2-A86B-4811-A30C-F246A29F56B2}" srcOrd="1" destOrd="1" presId="urn:microsoft.com/office/officeart/2005/8/layout/vList4"/>
    <dgm:cxn modelId="{B667B8F1-0081-408C-A7BA-E14D9043D8ED}" type="presOf" srcId="{A7CE3C87-09F3-4C74-9BE9-64D8D7EC8968}" destId="{2AA6C1D5-A7E8-45E7-9AF5-DD5AA581A6FF}" srcOrd="1" destOrd="1" presId="urn:microsoft.com/office/officeart/2005/8/layout/vList4"/>
    <dgm:cxn modelId="{C65944F3-4105-440B-8BFB-22AA71FF16E1}" srcId="{A9A286D2-E817-4AE5-9B42-9343249ABDD8}" destId="{B512B5A0-CBBF-4841-B957-8A6A317069B0}" srcOrd="1" destOrd="0" parTransId="{73C7825B-603A-49F9-8FB2-489AEC6E4F9B}" sibTransId="{33947888-AFB7-467C-A8A4-AE3A6B0E101D}"/>
    <dgm:cxn modelId="{B2556983-EF1D-4A97-B86F-75F621A073F0}" type="presOf" srcId="{61ED3CD6-90F8-4255-A651-61C10F089A44}" destId="{3BDD20C1-0BCC-4B29-B997-67C70FE6469A}" srcOrd="1" destOrd="0" presId="urn:microsoft.com/office/officeart/2005/8/layout/vList4"/>
    <dgm:cxn modelId="{954FBFDE-1CB7-41ED-A469-32D2FCC9337A}" type="presParOf" srcId="{D33566B3-7508-4647-8DFF-72B4437F22DD}" destId="{0CBB1535-7345-4B39-ABBA-40602F46BA03}" srcOrd="0" destOrd="0" presId="urn:microsoft.com/office/officeart/2005/8/layout/vList4"/>
    <dgm:cxn modelId="{2E9674B0-D856-42E1-9A8E-0F57B1A49152}" type="presParOf" srcId="{0CBB1535-7345-4B39-ABBA-40602F46BA03}" destId="{B09D6DC3-34B0-4B91-9009-B4B0ADBB2E00}" srcOrd="0" destOrd="0" presId="urn:microsoft.com/office/officeart/2005/8/layout/vList4"/>
    <dgm:cxn modelId="{93FBF38F-E7FD-4521-9FBA-FF5763C7FCA2}" type="presParOf" srcId="{0CBB1535-7345-4B39-ABBA-40602F46BA03}" destId="{78FE3B13-1310-450E-8C14-674C987679AD}" srcOrd="1" destOrd="0" presId="urn:microsoft.com/office/officeart/2005/8/layout/vList4"/>
    <dgm:cxn modelId="{64EC9B0E-1DA4-4E06-A77B-15B49A8FA637}" type="presParOf" srcId="{0CBB1535-7345-4B39-ABBA-40602F46BA03}" destId="{3BDD20C1-0BCC-4B29-B997-67C70FE6469A}" srcOrd="2" destOrd="0" presId="urn:microsoft.com/office/officeart/2005/8/layout/vList4"/>
    <dgm:cxn modelId="{711059AF-6B99-47B0-8469-B496461C9BB9}" type="presParOf" srcId="{D33566B3-7508-4647-8DFF-72B4437F22DD}" destId="{9AA407E2-0A6C-45C9-94AB-F25EA92A0942}" srcOrd="1" destOrd="0" presId="urn:microsoft.com/office/officeart/2005/8/layout/vList4"/>
    <dgm:cxn modelId="{40DBACE9-B087-4A07-AB59-75743B10BDA0}" type="presParOf" srcId="{D33566B3-7508-4647-8DFF-72B4437F22DD}" destId="{30FC1525-E8E7-4F8B-88BF-AAE49434B15E}" srcOrd="2" destOrd="0" presId="urn:microsoft.com/office/officeart/2005/8/layout/vList4"/>
    <dgm:cxn modelId="{BD8DF1A9-81D1-46BB-81E0-E53D605D6C08}" type="presParOf" srcId="{30FC1525-E8E7-4F8B-88BF-AAE49434B15E}" destId="{7E7B0728-C954-496E-96A0-100F1314388B}" srcOrd="0" destOrd="0" presId="urn:microsoft.com/office/officeart/2005/8/layout/vList4"/>
    <dgm:cxn modelId="{67EFA72D-7516-4D24-94F4-756287D17107}" type="presParOf" srcId="{30FC1525-E8E7-4F8B-88BF-AAE49434B15E}" destId="{9AF4DD43-9A62-4009-B953-49F7EEB169F0}" srcOrd="1" destOrd="0" presId="urn:microsoft.com/office/officeart/2005/8/layout/vList4"/>
    <dgm:cxn modelId="{9591ADC1-2EB4-4E0F-9025-602D8AD52FA2}" type="presParOf" srcId="{30FC1525-E8E7-4F8B-88BF-AAE49434B15E}" destId="{5F4566A2-A86B-4811-A30C-F246A29F56B2}" srcOrd="2" destOrd="0" presId="urn:microsoft.com/office/officeart/2005/8/layout/vList4"/>
    <dgm:cxn modelId="{BB5EA7E6-05BF-4367-B686-8F91F0C2D9C5}" type="presParOf" srcId="{D33566B3-7508-4647-8DFF-72B4437F22DD}" destId="{64FB0E61-A1EF-4D25-8CDC-B1B7B9ED3843}" srcOrd="3" destOrd="0" presId="urn:microsoft.com/office/officeart/2005/8/layout/vList4"/>
    <dgm:cxn modelId="{BFBF2C2A-9677-4E46-8C6F-6F2E79C8C447}" type="presParOf" srcId="{D33566B3-7508-4647-8DFF-72B4437F22DD}" destId="{5AE2F90C-136E-4F48-AFDE-7A8E8EE5B9C4}" srcOrd="4" destOrd="0" presId="urn:microsoft.com/office/officeart/2005/8/layout/vList4"/>
    <dgm:cxn modelId="{A36FAAAB-99A9-497A-AEEE-F56B0D19244C}" type="presParOf" srcId="{5AE2F90C-136E-4F48-AFDE-7A8E8EE5B9C4}" destId="{07EC5503-57DC-4702-9FB2-BFA00FA4E79A}" srcOrd="0" destOrd="0" presId="urn:microsoft.com/office/officeart/2005/8/layout/vList4"/>
    <dgm:cxn modelId="{EEC635B8-A1B3-4412-9510-814E3B17870A}" type="presParOf" srcId="{5AE2F90C-136E-4F48-AFDE-7A8E8EE5B9C4}" destId="{35C045DE-5A5F-4619-BE50-354CE81C23E1}" srcOrd="1" destOrd="0" presId="urn:microsoft.com/office/officeart/2005/8/layout/vList4"/>
    <dgm:cxn modelId="{A321FD48-AED9-4BAE-941E-48AA9CA33700}" type="presParOf" srcId="{5AE2F90C-136E-4F48-AFDE-7A8E8EE5B9C4}" destId="{2AA6C1D5-A7E8-45E7-9AF5-DD5AA581A6F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74593A-F2D6-4228-81B8-8E77B07B933E}"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EC"/>
        </a:p>
      </dgm:t>
    </dgm:pt>
    <dgm:pt modelId="{8FF4CDC8-5C1A-49BC-82CF-09B72C23A071}">
      <dgm:prSet phldrT="[Texto]" custT="1"/>
      <dgm:spPr/>
      <dgm:t>
        <a:bodyPr/>
        <a:lstStyle/>
        <a:p>
          <a:r>
            <a:rPr lang="es-EC" sz="2400" b="1" dirty="0" smtClean="0"/>
            <a:t>PESTICIDAS</a:t>
          </a:r>
          <a:endParaRPr lang="es-EC" sz="2400" b="1" dirty="0"/>
        </a:p>
      </dgm:t>
    </dgm:pt>
    <dgm:pt modelId="{F379D2F6-1406-42EC-A0DA-7FD6DE7C37B7}" type="parTrans" cxnId="{3FE2A4B7-522F-46A5-9F8D-92A6CF991E1D}">
      <dgm:prSet/>
      <dgm:spPr/>
      <dgm:t>
        <a:bodyPr/>
        <a:lstStyle/>
        <a:p>
          <a:endParaRPr lang="es-EC"/>
        </a:p>
      </dgm:t>
    </dgm:pt>
    <dgm:pt modelId="{5F978AAA-3EE1-4906-AAD3-8A10091CCBA4}" type="sibTrans" cxnId="{3FE2A4B7-522F-46A5-9F8D-92A6CF991E1D}">
      <dgm:prSet/>
      <dgm:spPr/>
      <dgm:t>
        <a:bodyPr/>
        <a:lstStyle/>
        <a:p>
          <a:endParaRPr lang="es-EC"/>
        </a:p>
      </dgm:t>
    </dgm:pt>
    <dgm:pt modelId="{AE492672-3B8D-4729-981C-46918FBD439C}">
      <dgm:prSet phldrT="[Texto]"/>
      <dgm:spPr/>
      <dgm:t>
        <a:bodyPr/>
        <a:lstStyle/>
        <a:p>
          <a:r>
            <a:rPr lang="es-EC" b="1" dirty="0" smtClean="0"/>
            <a:t>P1</a:t>
          </a:r>
          <a:endParaRPr lang="es-EC" b="1" dirty="0"/>
        </a:p>
      </dgm:t>
    </dgm:pt>
    <dgm:pt modelId="{4BA6ECB8-3047-45C4-A0C2-E165FDB78317}" type="parTrans" cxnId="{A4F5B671-5874-4BBC-8E67-2030F70A8406}">
      <dgm:prSet/>
      <dgm:spPr/>
      <dgm:t>
        <a:bodyPr/>
        <a:lstStyle/>
        <a:p>
          <a:endParaRPr lang="es-EC"/>
        </a:p>
      </dgm:t>
    </dgm:pt>
    <dgm:pt modelId="{942CB7A2-B745-45C7-AD46-7B40E445C029}" type="sibTrans" cxnId="{A4F5B671-5874-4BBC-8E67-2030F70A8406}">
      <dgm:prSet/>
      <dgm:spPr/>
      <dgm:t>
        <a:bodyPr/>
        <a:lstStyle/>
        <a:p>
          <a:endParaRPr lang="es-EC"/>
        </a:p>
      </dgm:t>
    </dgm:pt>
    <dgm:pt modelId="{A0FB7EF7-3934-42F6-B866-D01010FAD13D}">
      <dgm:prSet phldrT="[Texto]"/>
      <dgm:spPr/>
      <dgm:t>
        <a:bodyPr/>
        <a:lstStyle/>
        <a:p>
          <a:r>
            <a:rPr lang="es-EC" dirty="0" smtClean="0"/>
            <a:t>6 Fungicidas convencionales</a:t>
          </a:r>
          <a:endParaRPr lang="es-EC" dirty="0"/>
        </a:p>
      </dgm:t>
    </dgm:pt>
    <dgm:pt modelId="{5420E52D-D756-4428-867A-B5B33FA5EDED}" type="parTrans" cxnId="{9009635F-A892-4A78-9D59-52104AFE8276}">
      <dgm:prSet/>
      <dgm:spPr/>
      <dgm:t>
        <a:bodyPr/>
        <a:lstStyle/>
        <a:p>
          <a:endParaRPr lang="es-EC"/>
        </a:p>
      </dgm:t>
    </dgm:pt>
    <dgm:pt modelId="{ECF66C9E-A193-4939-9CEB-2EC5E0CD482A}" type="sibTrans" cxnId="{9009635F-A892-4A78-9D59-52104AFE8276}">
      <dgm:prSet/>
      <dgm:spPr/>
      <dgm:t>
        <a:bodyPr/>
        <a:lstStyle/>
        <a:p>
          <a:endParaRPr lang="es-EC"/>
        </a:p>
      </dgm:t>
    </dgm:pt>
    <dgm:pt modelId="{881B6A88-8390-4693-BE62-36DE79E8E815}">
      <dgm:prSet phldrT="[Texto]"/>
      <dgm:spPr/>
      <dgm:t>
        <a:bodyPr/>
        <a:lstStyle/>
        <a:p>
          <a:r>
            <a:rPr lang="es-EC" b="1" dirty="0" smtClean="0"/>
            <a:t>P2</a:t>
          </a:r>
          <a:endParaRPr lang="es-EC" b="1" dirty="0"/>
        </a:p>
      </dgm:t>
    </dgm:pt>
    <dgm:pt modelId="{822AE9EC-B0BA-40DE-9964-381B262F8127}" type="parTrans" cxnId="{EC7E5E88-A225-4716-83CD-2E2EFB0E6595}">
      <dgm:prSet/>
      <dgm:spPr/>
      <dgm:t>
        <a:bodyPr/>
        <a:lstStyle/>
        <a:p>
          <a:endParaRPr lang="es-EC"/>
        </a:p>
      </dgm:t>
    </dgm:pt>
    <dgm:pt modelId="{E90311FC-AFF3-40E2-819E-B76CC4342205}" type="sibTrans" cxnId="{EC7E5E88-A225-4716-83CD-2E2EFB0E6595}">
      <dgm:prSet/>
      <dgm:spPr/>
      <dgm:t>
        <a:bodyPr/>
        <a:lstStyle/>
        <a:p>
          <a:endParaRPr lang="es-EC"/>
        </a:p>
      </dgm:t>
    </dgm:pt>
    <dgm:pt modelId="{9FC1BA7B-1A83-4B08-902A-728F84CB3C8A}">
      <dgm:prSet phldrT="[Texto]"/>
      <dgm:spPr/>
      <dgm:t>
        <a:bodyPr/>
        <a:lstStyle/>
        <a:p>
          <a:r>
            <a:rPr lang="es-EC" dirty="0" smtClean="0"/>
            <a:t>6 fungicidas ecológicos</a:t>
          </a:r>
          <a:endParaRPr lang="es-EC" dirty="0"/>
        </a:p>
      </dgm:t>
    </dgm:pt>
    <dgm:pt modelId="{15D12962-A957-4027-B0E2-53D416E1CFE7}" type="parTrans" cxnId="{513BA5B1-EA66-437A-A091-CC915A575D73}">
      <dgm:prSet/>
      <dgm:spPr/>
      <dgm:t>
        <a:bodyPr/>
        <a:lstStyle/>
        <a:p>
          <a:endParaRPr lang="es-EC"/>
        </a:p>
      </dgm:t>
    </dgm:pt>
    <dgm:pt modelId="{F27CD65E-CAC5-4367-9F26-21DD53E65DC6}" type="sibTrans" cxnId="{513BA5B1-EA66-437A-A091-CC915A575D73}">
      <dgm:prSet/>
      <dgm:spPr/>
      <dgm:t>
        <a:bodyPr/>
        <a:lstStyle/>
        <a:p>
          <a:endParaRPr lang="es-EC"/>
        </a:p>
      </dgm:t>
    </dgm:pt>
    <dgm:pt modelId="{0FF6FC49-4528-4BBC-ACCB-DF5D46E29EF6}">
      <dgm:prSet/>
      <dgm:spPr/>
      <dgm:t>
        <a:bodyPr/>
        <a:lstStyle/>
        <a:p>
          <a:r>
            <a:rPr lang="es-EC" b="1" dirty="0" smtClean="0"/>
            <a:t>P3</a:t>
          </a:r>
          <a:endParaRPr lang="es-EC" b="1" dirty="0"/>
        </a:p>
      </dgm:t>
    </dgm:pt>
    <dgm:pt modelId="{699D9147-3EA9-481C-8E1C-46B5B054CC36}" type="parTrans" cxnId="{8C1926A8-B5CF-4849-BA3B-1B7A7F7CC93C}">
      <dgm:prSet/>
      <dgm:spPr/>
      <dgm:t>
        <a:bodyPr/>
        <a:lstStyle/>
        <a:p>
          <a:endParaRPr lang="es-EC"/>
        </a:p>
      </dgm:t>
    </dgm:pt>
    <dgm:pt modelId="{4CA60FB1-E50A-446F-BC09-BF942304386C}" type="sibTrans" cxnId="{8C1926A8-B5CF-4849-BA3B-1B7A7F7CC93C}">
      <dgm:prSet/>
      <dgm:spPr/>
      <dgm:t>
        <a:bodyPr/>
        <a:lstStyle/>
        <a:p>
          <a:endParaRPr lang="es-EC"/>
        </a:p>
      </dgm:t>
    </dgm:pt>
    <dgm:pt modelId="{02D4B41B-D9A4-423E-A4E4-3D8D9A13023D}">
      <dgm:prSet/>
      <dgm:spPr/>
      <dgm:t>
        <a:bodyPr/>
        <a:lstStyle/>
        <a:p>
          <a:r>
            <a:rPr lang="es-EC" b="1" dirty="0" smtClean="0"/>
            <a:t>P4</a:t>
          </a:r>
          <a:endParaRPr lang="es-EC" b="1" dirty="0"/>
        </a:p>
      </dgm:t>
    </dgm:pt>
    <dgm:pt modelId="{0590E10B-2C67-4B6B-BD1A-85B64DACFD8E}" type="parTrans" cxnId="{01AB01D7-9799-4FF1-BB56-B24CFA0F0111}">
      <dgm:prSet/>
      <dgm:spPr/>
      <dgm:t>
        <a:bodyPr/>
        <a:lstStyle/>
        <a:p>
          <a:endParaRPr lang="es-EC"/>
        </a:p>
      </dgm:t>
    </dgm:pt>
    <dgm:pt modelId="{81D95018-EA27-43B5-89F5-7677975D39ED}" type="sibTrans" cxnId="{01AB01D7-9799-4FF1-BB56-B24CFA0F0111}">
      <dgm:prSet/>
      <dgm:spPr/>
      <dgm:t>
        <a:bodyPr/>
        <a:lstStyle/>
        <a:p>
          <a:endParaRPr lang="es-EC"/>
        </a:p>
      </dgm:t>
    </dgm:pt>
    <dgm:pt modelId="{1C69F6B9-0F07-453A-B3F2-5D2DD1A27DB5}">
      <dgm:prSet/>
      <dgm:spPr/>
      <dgm:t>
        <a:bodyPr/>
        <a:lstStyle/>
        <a:p>
          <a:r>
            <a:rPr lang="es-EC" dirty="0" smtClean="0"/>
            <a:t>6 insecticidas biológicos</a:t>
          </a:r>
          <a:endParaRPr lang="es-EC" dirty="0"/>
        </a:p>
      </dgm:t>
    </dgm:pt>
    <dgm:pt modelId="{0B7FF032-DAE9-4055-8A54-B42259D17BB1}" type="parTrans" cxnId="{D5439E7B-E5BC-42CE-87BB-0DD15F8F4373}">
      <dgm:prSet/>
      <dgm:spPr/>
      <dgm:t>
        <a:bodyPr/>
        <a:lstStyle/>
        <a:p>
          <a:endParaRPr lang="es-EC"/>
        </a:p>
      </dgm:t>
    </dgm:pt>
    <dgm:pt modelId="{5F3BAEF6-5491-4716-BA6A-5BC9D04A28D4}" type="sibTrans" cxnId="{D5439E7B-E5BC-42CE-87BB-0DD15F8F4373}">
      <dgm:prSet/>
      <dgm:spPr/>
      <dgm:t>
        <a:bodyPr/>
        <a:lstStyle/>
        <a:p>
          <a:endParaRPr lang="es-EC"/>
        </a:p>
      </dgm:t>
    </dgm:pt>
    <dgm:pt modelId="{D076E0A2-0DEB-489B-A522-D7D259B70626}">
      <dgm:prSet/>
      <dgm:spPr/>
      <dgm:t>
        <a:bodyPr/>
        <a:lstStyle/>
        <a:p>
          <a:r>
            <a:rPr lang="es-EC" dirty="0" smtClean="0"/>
            <a:t>Testigo</a:t>
          </a:r>
        </a:p>
        <a:p>
          <a:r>
            <a:rPr lang="es-EC" dirty="0" smtClean="0"/>
            <a:t>(Sacarosa 10% +Ácido bórico 100mg.L</a:t>
          </a:r>
          <a:r>
            <a:rPr lang="es-EC" baseline="30000" dirty="0" smtClean="0"/>
            <a:t>-1</a:t>
          </a:r>
          <a:r>
            <a:rPr lang="es-EC" dirty="0" smtClean="0"/>
            <a:t>)</a:t>
          </a:r>
          <a:endParaRPr lang="es-EC" dirty="0"/>
        </a:p>
      </dgm:t>
    </dgm:pt>
    <dgm:pt modelId="{A86326E3-BAC0-4FFE-A96E-65CC6F4414B2}" type="parTrans" cxnId="{B91D252A-FCF4-42B5-8256-106E2EDC0A61}">
      <dgm:prSet/>
      <dgm:spPr/>
      <dgm:t>
        <a:bodyPr/>
        <a:lstStyle/>
        <a:p>
          <a:endParaRPr lang="es-EC"/>
        </a:p>
      </dgm:t>
    </dgm:pt>
    <dgm:pt modelId="{E08297C8-8D80-455F-B2F6-158ECD04A3C1}" type="sibTrans" cxnId="{B91D252A-FCF4-42B5-8256-106E2EDC0A61}">
      <dgm:prSet/>
      <dgm:spPr/>
      <dgm:t>
        <a:bodyPr/>
        <a:lstStyle/>
        <a:p>
          <a:endParaRPr lang="es-EC"/>
        </a:p>
      </dgm:t>
    </dgm:pt>
    <dgm:pt modelId="{78AB4FE6-500B-4F22-8668-A5B3D5524847}" type="pres">
      <dgm:prSet presAssocID="{BC74593A-F2D6-4228-81B8-8E77B07B933E}" presName="hierChild1" presStyleCnt="0">
        <dgm:presLayoutVars>
          <dgm:chPref val="1"/>
          <dgm:dir/>
          <dgm:animOne val="branch"/>
          <dgm:animLvl val="lvl"/>
          <dgm:resizeHandles/>
        </dgm:presLayoutVars>
      </dgm:prSet>
      <dgm:spPr/>
      <dgm:t>
        <a:bodyPr/>
        <a:lstStyle/>
        <a:p>
          <a:endParaRPr lang="es-EC"/>
        </a:p>
      </dgm:t>
    </dgm:pt>
    <dgm:pt modelId="{FFC8E0D7-2183-4F74-B331-3F44F58C3CA0}" type="pres">
      <dgm:prSet presAssocID="{8FF4CDC8-5C1A-49BC-82CF-09B72C23A071}" presName="hierRoot1" presStyleCnt="0"/>
      <dgm:spPr/>
    </dgm:pt>
    <dgm:pt modelId="{61E3E8E4-0783-458B-9149-D8E01F50E737}" type="pres">
      <dgm:prSet presAssocID="{8FF4CDC8-5C1A-49BC-82CF-09B72C23A071}" presName="composite" presStyleCnt="0"/>
      <dgm:spPr/>
    </dgm:pt>
    <dgm:pt modelId="{5810B452-0FFD-48B2-9FA9-8EC26CBF34D7}" type="pres">
      <dgm:prSet presAssocID="{8FF4CDC8-5C1A-49BC-82CF-09B72C23A071}" presName="background" presStyleLbl="node0" presStyleIdx="0" presStyleCnt="1"/>
      <dgm:spPr/>
    </dgm:pt>
    <dgm:pt modelId="{825A3C21-BD0E-459E-9327-BF51B3048F33}" type="pres">
      <dgm:prSet presAssocID="{8FF4CDC8-5C1A-49BC-82CF-09B72C23A071}" presName="text" presStyleLbl="fgAcc0" presStyleIdx="0" presStyleCnt="1">
        <dgm:presLayoutVars>
          <dgm:chPref val="3"/>
        </dgm:presLayoutVars>
      </dgm:prSet>
      <dgm:spPr/>
      <dgm:t>
        <a:bodyPr/>
        <a:lstStyle/>
        <a:p>
          <a:endParaRPr lang="es-EC"/>
        </a:p>
      </dgm:t>
    </dgm:pt>
    <dgm:pt modelId="{7DED88DE-F559-4802-B7B6-49CEACAD42E1}" type="pres">
      <dgm:prSet presAssocID="{8FF4CDC8-5C1A-49BC-82CF-09B72C23A071}" presName="hierChild2" presStyleCnt="0"/>
      <dgm:spPr/>
    </dgm:pt>
    <dgm:pt modelId="{93F96708-B2F5-494A-91C0-8579C9F67DC5}" type="pres">
      <dgm:prSet presAssocID="{4BA6ECB8-3047-45C4-A0C2-E165FDB78317}" presName="Name10" presStyleLbl="parChTrans1D2" presStyleIdx="0" presStyleCnt="4"/>
      <dgm:spPr/>
      <dgm:t>
        <a:bodyPr/>
        <a:lstStyle/>
        <a:p>
          <a:endParaRPr lang="es-EC"/>
        </a:p>
      </dgm:t>
    </dgm:pt>
    <dgm:pt modelId="{BE4A96CC-5B2A-4C0C-B9E9-3DB8E2871CDF}" type="pres">
      <dgm:prSet presAssocID="{AE492672-3B8D-4729-981C-46918FBD439C}" presName="hierRoot2" presStyleCnt="0"/>
      <dgm:spPr/>
    </dgm:pt>
    <dgm:pt modelId="{B9CD342D-55AA-4EBE-9AF2-B3789A2503D6}" type="pres">
      <dgm:prSet presAssocID="{AE492672-3B8D-4729-981C-46918FBD439C}" presName="composite2" presStyleCnt="0"/>
      <dgm:spPr/>
    </dgm:pt>
    <dgm:pt modelId="{66838493-B2E7-4A31-94B2-893FCB4E21AE}" type="pres">
      <dgm:prSet presAssocID="{AE492672-3B8D-4729-981C-46918FBD439C}" presName="background2" presStyleLbl="node2" presStyleIdx="0" presStyleCnt="4"/>
      <dgm:spPr/>
    </dgm:pt>
    <dgm:pt modelId="{EB054F72-1A0F-42B1-A7C4-152B10CB4783}" type="pres">
      <dgm:prSet presAssocID="{AE492672-3B8D-4729-981C-46918FBD439C}" presName="text2" presStyleLbl="fgAcc2" presStyleIdx="0" presStyleCnt="4">
        <dgm:presLayoutVars>
          <dgm:chPref val="3"/>
        </dgm:presLayoutVars>
      </dgm:prSet>
      <dgm:spPr/>
      <dgm:t>
        <a:bodyPr/>
        <a:lstStyle/>
        <a:p>
          <a:endParaRPr lang="es-EC"/>
        </a:p>
      </dgm:t>
    </dgm:pt>
    <dgm:pt modelId="{DD9F5DA3-8E38-4FCF-BC69-3B4738D64CA6}" type="pres">
      <dgm:prSet presAssocID="{AE492672-3B8D-4729-981C-46918FBD439C}" presName="hierChild3" presStyleCnt="0"/>
      <dgm:spPr/>
    </dgm:pt>
    <dgm:pt modelId="{EC59CB38-8C86-4DF9-A005-DF1803D5EE8B}" type="pres">
      <dgm:prSet presAssocID="{5420E52D-D756-4428-867A-B5B33FA5EDED}" presName="Name17" presStyleLbl="parChTrans1D3" presStyleIdx="0" presStyleCnt="4"/>
      <dgm:spPr/>
      <dgm:t>
        <a:bodyPr/>
        <a:lstStyle/>
        <a:p>
          <a:endParaRPr lang="es-EC"/>
        </a:p>
      </dgm:t>
    </dgm:pt>
    <dgm:pt modelId="{623F0254-94AC-4573-B2B8-23A3F3CA7D18}" type="pres">
      <dgm:prSet presAssocID="{A0FB7EF7-3934-42F6-B866-D01010FAD13D}" presName="hierRoot3" presStyleCnt="0"/>
      <dgm:spPr/>
    </dgm:pt>
    <dgm:pt modelId="{E143C7F2-5444-4319-9BEF-C3317025684B}" type="pres">
      <dgm:prSet presAssocID="{A0FB7EF7-3934-42F6-B866-D01010FAD13D}" presName="composite3" presStyleCnt="0"/>
      <dgm:spPr/>
    </dgm:pt>
    <dgm:pt modelId="{4677090B-2649-4869-B1A2-39DF5EF2182D}" type="pres">
      <dgm:prSet presAssocID="{A0FB7EF7-3934-42F6-B866-D01010FAD13D}" presName="background3" presStyleLbl="node3" presStyleIdx="0" presStyleCnt="4"/>
      <dgm:spPr/>
    </dgm:pt>
    <dgm:pt modelId="{23B284AA-A818-4519-8A1E-513EC1A5DDF3}" type="pres">
      <dgm:prSet presAssocID="{A0FB7EF7-3934-42F6-B866-D01010FAD13D}" presName="text3" presStyleLbl="fgAcc3" presStyleIdx="0" presStyleCnt="4">
        <dgm:presLayoutVars>
          <dgm:chPref val="3"/>
        </dgm:presLayoutVars>
      </dgm:prSet>
      <dgm:spPr/>
      <dgm:t>
        <a:bodyPr/>
        <a:lstStyle/>
        <a:p>
          <a:endParaRPr lang="es-EC"/>
        </a:p>
      </dgm:t>
    </dgm:pt>
    <dgm:pt modelId="{BB505D88-ABFE-4DD5-AD8C-F97DA28713B2}" type="pres">
      <dgm:prSet presAssocID="{A0FB7EF7-3934-42F6-B866-D01010FAD13D}" presName="hierChild4" presStyleCnt="0"/>
      <dgm:spPr/>
    </dgm:pt>
    <dgm:pt modelId="{90261353-6999-495B-AA2B-692751C9CA6A}" type="pres">
      <dgm:prSet presAssocID="{822AE9EC-B0BA-40DE-9964-381B262F8127}" presName="Name10" presStyleLbl="parChTrans1D2" presStyleIdx="1" presStyleCnt="4"/>
      <dgm:spPr/>
      <dgm:t>
        <a:bodyPr/>
        <a:lstStyle/>
        <a:p>
          <a:endParaRPr lang="es-EC"/>
        </a:p>
      </dgm:t>
    </dgm:pt>
    <dgm:pt modelId="{8818DDBF-B247-4952-9E6D-4690F287CFF8}" type="pres">
      <dgm:prSet presAssocID="{881B6A88-8390-4693-BE62-36DE79E8E815}" presName="hierRoot2" presStyleCnt="0"/>
      <dgm:spPr/>
    </dgm:pt>
    <dgm:pt modelId="{7CED7ECB-60F2-487A-A123-02F013A823D5}" type="pres">
      <dgm:prSet presAssocID="{881B6A88-8390-4693-BE62-36DE79E8E815}" presName="composite2" presStyleCnt="0"/>
      <dgm:spPr/>
    </dgm:pt>
    <dgm:pt modelId="{665B01C5-4045-455C-8480-2F0D6C8808C0}" type="pres">
      <dgm:prSet presAssocID="{881B6A88-8390-4693-BE62-36DE79E8E815}" presName="background2" presStyleLbl="node2" presStyleIdx="1" presStyleCnt="4"/>
      <dgm:spPr/>
    </dgm:pt>
    <dgm:pt modelId="{DFC472B8-C797-4F19-83A1-7C3DF9534FFC}" type="pres">
      <dgm:prSet presAssocID="{881B6A88-8390-4693-BE62-36DE79E8E815}" presName="text2" presStyleLbl="fgAcc2" presStyleIdx="1" presStyleCnt="4">
        <dgm:presLayoutVars>
          <dgm:chPref val="3"/>
        </dgm:presLayoutVars>
      </dgm:prSet>
      <dgm:spPr/>
      <dgm:t>
        <a:bodyPr/>
        <a:lstStyle/>
        <a:p>
          <a:endParaRPr lang="es-EC"/>
        </a:p>
      </dgm:t>
    </dgm:pt>
    <dgm:pt modelId="{59A179EF-47D9-4DC1-8DE6-3A69B7CD48C2}" type="pres">
      <dgm:prSet presAssocID="{881B6A88-8390-4693-BE62-36DE79E8E815}" presName="hierChild3" presStyleCnt="0"/>
      <dgm:spPr/>
    </dgm:pt>
    <dgm:pt modelId="{E2D157B6-570E-47A4-AC86-FF3FF7E304E9}" type="pres">
      <dgm:prSet presAssocID="{15D12962-A957-4027-B0E2-53D416E1CFE7}" presName="Name17" presStyleLbl="parChTrans1D3" presStyleIdx="1" presStyleCnt="4"/>
      <dgm:spPr/>
      <dgm:t>
        <a:bodyPr/>
        <a:lstStyle/>
        <a:p>
          <a:endParaRPr lang="es-EC"/>
        </a:p>
      </dgm:t>
    </dgm:pt>
    <dgm:pt modelId="{A9478026-BBCB-45EE-A508-6787A67ED700}" type="pres">
      <dgm:prSet presAssocID="{9FC1BA7B-1A83-4B08-902A-728F84CB3C8A}" presName="hierRoot3" presStyleCnt="0"/>
      <dgm:spPr/>
    </dgm:pt>
    <dgm:pt modelId="{689B7614-9887-4486-AAEF-671DF66A9A3B}" type="pres">
      <dgm:prSet presAssocID="{9FC1BA7B-1A83-4B08-902A-728F84CB3C8A}" presName="composite3" presStyleCnt="0"/>
      <dgm:spPr/>
    </dgm:pt>
    <dgm:pt modelId="{67DA1BD4-D0FB-4CBD-8B01-B499DEDE8C75}" type="pres">
      <dgm:prSet presAssocID="{9FC1BA7B-1A83-4B08-902A-728F84CB3C8A}" presName="background3" presStyleLbl="node3" presStyleIdx="1" presStyleCnt="4"/>
      <dgm:spPr/>
    </dgm:pt>
    <dgm:pt modelId="{E22E4DEE-1B63-44F1-9B1B-4E561BE144AD}" type="pres">
      <dgm:prSet presAssocID="{9FC1BA7B-1A83-4B08-902A-728F84CB3C8A}" presName="text3" presStyleLbl="fgAcc3" presStyleIdx="1" presStyleCnt="4">
        <dgm:presLayoutVars>
          <dgm:chPref val="3"/>
        </dgm:presLayoutVars>
      </dgm:prSet>
      <dgm:spPr/>
      <dgm:t>
        <a:bodyPr/>
        <a:lstStyle/>
        <a:p>
          <a:endParaRPr lang="es-EC"/>
        </a:p>
      </dgm:t>
    </dgm:pt>
    <dgm:pt modelId="{8F8A615F-097F-4E7C-82E2-7D8D8407AE8F}" type="pres">
      <dgm:prSet presAssocID="{9FC1BA7B-1A83-4B08-902A-728F84CB3C8A}" presName="hierChild4" presStyleCnt="0"/>
      <dgm:spPr/>
    </dgm:pt>
    <dgm:pt modelId="{C1BDDDD2-1271-4456-810B-86F3C37F51BD}" type="pres">
      <dgm:prSet presAssocID="{699D9147-3EA9-481C-8E1C-46B5B054CC36}" presName="Name10" presStyleLbl="parChTrans1D2" presStyleIdx="2" presStyleCnt="4"/>
      <dgm:spPr/>
      <dgm:t>
        <a:bodyPr/>
        <a:lstStyle/>
        <a:p>
          <a:endParaRPr lang="es-EC"/>
        </a:p>
      </dgm:t>
    </dgm:pt>
    <dgm:pt modelId="{0C4237A9-81DC-43BF-94B9-7B05D65E9418}" type="pres">
      <dgm:prSet presAssocID="{0FF6FC49-4528-4BBC-ACCB-DF5D46E29EF6}" presName="hierRoot2" presStyleCnt="0"/>
      <dgm:spPr/>
    </dgm:pt>
    <dgm:pt modelId="{C32FEAA8-E83F-482E-8AE9-C8FFAD6221C8}" type="pres">
      <dgm:prSet presAssocID="{0FF6FC49-4528-4BBC-ACCB-DF5D46E29EF6}" presName="composite2" presStyleCnt="0"/>
      <dgm:spPr/>
    </dgm:pt>
    <dgm:pt modelId="{66F6D3BB-1911-454E-AF9B-AE01E8881C57}" type="pres">
      <dgm:prSet presAssocID="{0FF6FC49-4528-4BBC-ACCB-DF5D46E29EF6}" presName="background2" presStyleLbl="node2" presStyleIdx="2" presStyleCnt="4"/>
      <dgm:spPr/>
    </dgm:pt>
    <dgm:pt modelId="{BDE9EC54-DC36-4B7F-B026-36FFD360A7C8}" type="pres">
      <dgm:prSet presAssocID="{0FF6FC49-4528-4BBC-ACCB-DF5D46E29EF6}" presName="text2" presStyleLbl="fgAcc2" presStyleIdx="2" presStyleCnt="4">
        <dgm:presLayoutVars>
          <dgm:chPref val="3"/>
        </dgm:presLayoutVars>
      </dgm:prSet>
      <dgm:spPr/>
      <dgm:t>
        <a:bodyPr/>
        <a:lstStyle/>
        <a:p>
          <a:endParaRPr lang="es-EC"/>
        </a:p>
      </dgm:t>
    </dgm:pt>
    <dgm:pt modelId="{2A54DF8B-F941-4D55-8994-EE562CFA3305}" type="pres">
      <dgm:prSet presAssocID="{0FF6FC49-4528-4BBC-ACCB-DF5D46E29EF6}" presName="hierChild3" presStyleCnt="0"/>
      <dgm:spPr/>
    </dgm:pt>
    <dgm:pt modelId="{EF1030BD-2FA0-44F3-BF08-3ED8857560EC}" type="pres">
      <dgm:prSet presAssocID="{0B7FF032-DAE9-4055-8A54-B42259D17BB1}" presName="Name17" presStyleLbl="parChTrans1D3" presStyleIdx="2" presStyleCnt="4"/>
      <dgm:spPr/>
      <dgm:t>
        <a:bodyPr/>
        <a:lstStyle/>
        <a:p>
          <a:endParaRPr lang="es-EC"/>
        </a:p>
      </dgm:t>
    </dgm:pt>
    <dgm:pt modelId="{A019DBE9-727B-4310-88A3-4C5CA17EE136}" type="pres">
      <dgm:prSet presAssocID="{1C69F6B9-0F07-453A-B3F2-5D2DD1A27DB5}" presName="hierRoot3" presStyleCnt="0"/>
      <dgm:spPr/>
    </dgm:pt>
    <dgm:pt modelId="{EFD45122-7766-43E8-82D5-3CC62FCDDBC0}" type="pres">
      <dgm:prSet presAssocID="{1C69F6B9-0F07-453A-B3F2-5D2DD1A27DB5}" presName="composite3" presStyleCnt="0"/>
      <dgm:spPr/>
    </dgm:pt>
    <dgm:pt modelId="{A8AB6EA0-1CD1-4DC8-AA0F-F407A98BC9D3}" type="pres">
      <dgm:prSet presAssocID="{1C69F6B9-0F07-453A-B3F2-5D2DD1A27DB5}" presName="background3" presStyleLbl="node3" presStyleIdx="2" presStyleCnt="4"/>
      <dgm:spPr/>
    </dgm:pt>
    <dgm:pt modelId="{65D860C3-A5AD-496F-8E0F-4B2DFC053D70}" type="pres">
      <dgm:prSet presAssocID="{1C69F6B9-0F07-453A-B3F2-5D2DD1A27DB5}" presName="text3" presStyleLbl="fgAcc3" presStyleIdx="2" presStyleCnt="4">
        <dgm:presLayoutVars>
          <dgm:chPref val="3"/>
        </dgm:presLayoutVars>
      </dgm:prSet>
      <dgm:spPr/>
      <dgm:t>
        <a:bodyPr/>
        <a:lstStyle/>
        <a:p>
          <a:endParaRPr lang="es-EC"/>
        </a:p>
      </dgm:t>
    </dgm:pt>
    <dgm:pt modelId="{A8B208A0-FAE1-47F3-BAA2-03A5FC982EFD}" type="pres">
      <dgm:prSet presAssocID="{1C69F6B9-0F07-453A-B3F2-5D2DD1A27DB5}" presName="hierChild4" presStyleCnt="0"/>
      <dgm:spPr/>
    </dgm:pt>
    <dgm:pt modelId="{3BF58126-CAA6-4F3A-997E-0848D7EA98DF}" type="pres">
      <dgm:prSet presAssocID="{0590E10B-2C67-4B6B-BD1A-85B64DACFD8E}" presName="Name10" presStyleLbl="parChTrans1D2" presStyleIdx="3" presStyleCnt="4"/>
      <dgm:spPr/>
      <dgm:t>
        <a:bodyPr/>
        <a:lstStyle/>
        <a:p>
          <a:endParaRPr lang="es-EC"/>
        </a:p>
      </dgm:t>
    </dgm:pt>
    <dgm:pt modelId="{73EDDE12-C9D0-471E-A0D8-A093E6A7D9F2}" type="pres">
      <dgm:prSet presAssocID="{02D4B41B-D9A4-423E-A4E4-3D8D9A13023D}" presName="hierRoot2" presStyleCnt="0"/>
      <dgm:spPr/>
    </dgm:pt>
    <dgm:pt modelId="{65DA8802-EAD9-4066-B625-8A46EFDA2E26}" type="pres">
      <dgm:prSet presAssocID="{02D4B41B-D9A4-423E-A4E4-3D8D9A13023D}" presName="composite2" presStyleCnt="0"/>
      <dgm:spPr/>
    </dgm:pt>
    <dgm:pt modelId="{EC850483-DC2F-4072-979D-B00A92E39A3B}" type="pres">
      <dgm:prSet presAssocID="{02D4B41B-D9A4-423E-A4E4-3D8D9A13023D}" presName="background2" presStyleLbl="node2" presStyleIdx="3" presStyleCnt="4"/>
      <dgm:spPr/>
    </dgm:pt>
    <dgm:pt modelId="{648B70AD-2EF5-4D89-8EC8-8F49AF21C524}" type="pres">
      <dgm:prSet presAssocID="{02D4B41B-D9A4-423E-A4E4-3D8D9A13023D}" presName="text2" presStyleLbl="fgAcc2" presStyleIdx="3" presStyleCnt="4">
        <dgm:presLayoutVars>
          <dgm:chPref val="3"/>
        </dgm:presLayoutVars>
      </dgm:prSet>
      <dgm:spPr/>
      <dgm:t>
        <a:bodyPr/>
        <a:lstStyle/>
        <a:p>
          <a:endParaRPr lang="es-EC"/>
        </a:p>
      </dgm:t>
    </dgm:pt>
    <dgm:pt modelId="{8163A406-EF3F-41B8-9EA2-1FBF576E30AF}" type="pres">
      <dgm:prSet presAssocID="{02D4B41B-D9A4-423E-A4E4-3D8D9A13023D}" presName="hierChild3" presStyleCnt="0"/>
      <dgm:spPr/>
    </dgm:pt>
    <dgm:pt modelId="{E871FADE-EA51-44CB-887A-4FA45FB046A1}" type="pres">
      <dgm:prSet presAssocID="{A86326E3-BAC0-4FFE-A96E-65CC6F4414B2}" presName="Name17" presStyleLbl="parChTrans1D3" presStyleIdx="3" presStyleCnt="4"/>
      <dgm:spPr/>
      <dgm:t>
        <a:bodyPr/>
        <a:lstStyle/>
        <a:p>
          <a:endParaRPr lang="es-EC"/>
        </a:p>
      </dgm:t>
    </dgm:pt>
    <dgm:pt modelId="{F8C30B88-29DF-427E-BD4F-036FA9F5291B}" type="pres">
      <dgm:prSet presAssocID="{D076E0A2-0DEB-489B-A522-D7D259B70626}" presName="hierRoot3" presStyleCnt="0"/>
      <dgm:spPr/>
    </dgm:pt>
    <dgm:pt modelId="{499F82BC-33AF-46BA-8D64-FDF9B5928D82}" type="pres">
      <dgm:prSet presAssocID="{D076E0A2-0DEB-489B-A522-D7D259B70626}" presName="composite3" presStyleCnt="0"/>
      <dgm:spPr/>
    </dgm:pt>
    <dgm:pt modelId="{B9F4FC7F-FDA0-498B-B747-4EBBA7DCAB1D}" type="pres">
      <dgm:prSet presAssocID="{D076E0A2-0DEB-489B-A522-D7D259B70626}" presName="background3" presStyleLbl="node3" presStyleIdx="3" presStyleCnt="4"/>
      <dgm:spPr/>
    </dgm:pt>
    <dgm:pt modelId="{B23D0FAA-65FC-4782-B95D-8543204DF533}" type="pres">
      <dgm:prSet presAssocID="{D076E0A2-0DEB-489B-A522-D7D259B70626}" presName="text3" presStyleLbl="fgAcc3" presStyleIdx="3" presStyleCnt="4">
        <dgm:presLayoutVars>
          <dgm:chPref val="3"/>
        </dgm:presLayoutVars>
      </dgm:prSet>
      <dgm:spPr/>
      <dgm:t>
        <a:bodyPr/>
        <a:lstStyle/>
        <a:p>
          <a:endParaRPr lang="es-EC"/>
        </a:p>
      </dgm:t>
    </dgm:pt>
    <dgm:pt modelId="{6C0E458C-0023-4A9E-9805-F97CC8C550BD}" type="pres">
      <dgm:prSet presAssocID="{D076E0A2-0DEB-489B-A522-D7D259B70626}" presName="hierChild4" presStyleCnt="0"/>
      <dgm:spPr/>
    </dgm:pt>
  </dgm:ptLst>
  <dgm:cxnLst>
    <dgm:cxn modelId="{A4F5B671-5874-4BBC-8E67-2030F70A8406}" srcId="{8FF4CDC8-5C1A-49BC-82CF-09B72C23A071}" destId="{AE492672-3B8D-4729-981C-46918FBD439C}" srcOrd="0" destOrd="0" parTransId="{4BA6ECB8-3047-45C4-A0C2-E165FDB78317}" sibTransId="{942CB7A2-B745-45C7-AD46-7B40E445C029}"/>
    <dgm:cxn modelId="{4EDF01E9-6BBB-4AB9-BF8F-927CFD1B40AC}" type="presOf" srcId="{BC74593A-F2D6-4228-81B8-8E77B07B933E}" destId="{78AB4FE6-500B-4F22-8668-A5B3D5524847}" srcOrd="0" destOrd="0" presId="urn:microsoft.com/office/officeart/2005/8/layout/hierarchy1"/>
    <dgm:cxn modelId="{5B5BCD61-9602-4E80-9C36-D90FFA848D47}" type="presOf" srcId="{15D12962-A957-4027-B0E2-53D416E1CFE7}" destId="{E2D157B6-570E-47A4-AC86-FF3FF7E304E9}" srcOrd="0" destOrd="0" presId="urn:microsoft.com/office/officeart/2005/8/layout/hierarchy1"/>
    <dgm:cxn modelId="{D3DB6F21-D34E-4FB9-9695-0A24FE75E52C}" type="presOf" srcId="{4BA6ECB8-3047-45C4-A0C2-E165FDB78317}" destId="{93F96708-B2F5-494A-91C0-8579C9F67DC5}" srcOrd="0" destOrd="0" presId="urn:microsoft.com/office/officeart/2005/8/layout/hierarchy1"/>
    <dgm:cxn modelId="{B91D252A-FCF4-42B5-8256-106E2EDC0A61}" srcId="{02D4B41B-D9A4-423E-A4E4-3D8D9A13023D}" destId="{D076E0A2-0DEB-489B-A522-D7D259B70626}" srcOrd="0" destOrd="0" parTransId="{A86326E3-BAC0-4FFE-A96E-65CC6F4414B2}" sibTransId="{E08297C8-8D80-455F-B2F6-158ECD04A3C1}"/>
    <dgm:cxn modelId="{D1F1A51D-82B9-4C49-ADA3-E05A429E658F}" type="presOf" srcId="{02D4B41B-D9A4-423E-A4E4-3D8D9A13023D}" destId="{648B70AD-2EF5-4D89-8EC8-8F49AF21C524}" srcOrd="0" destOrd="0" presId="urn:microsoft.com/office/officeart/2005/8/layout/hierarchy1"/>
    <dgm:cxn modelId="{8C1926A8-B5CF-4849-BA3B-1B7A7F7CC93C}" srcId="{8FF4CDC8-5C1A-49BC-82CF-09B72C23A071}" destId="{0FF6FC49-4528-4BBC-ACCB-DF5D46E29EF6}" srcOrd="2" destOrd="0" parTransId="{699D9147-3EA9-481C-8E1C-46B5B054CC36}" sibTransId="{4CA60FB1-E50A-446F-BC09-BF942304386C}"/>
    <dgm:cxn modelId="{97F23622-5CC6-401E-93DA-6DE6364B133C}" type="presOf" srcId="{822AE9EC-B0BA-40DE-9964-381B262F8127}" destId="{90261353-6999-495B-AA2B-692751C9CA6A}" srcOrd="0" destOrd="0" presId="urn:microsoft.com/office/officeart/2005/8/layout/hierarchy1"/>
    <dgm:cxn modelId="{C8A3DFEF-5645-4093-8D59-6499B9029834}" type="presOf" srcId="{8FF4CDC8-5C1A-49BC-82CF-09B72C23A071}" destId="{825A3C21-BD0E-459E-9327-BF51B3048F33}" srcOrd="0" destOrd="0" presId="urn:microsoft.com/office/officeart/2005/8/layout/hierarchy1"/>
    <dgm:cxn modelId="{834B2092-BEFB-4EA0-B62E-884D725D2499}" type="presOf" srcId="{1C69F6B9-0F07-453A-B3F2-5D2DD1A27DB5}" destId="{65D860C3-A5AD-496F-8E0F-4B2DFC053D70}" srcOrd="0" destOrd="0" presId="urn:microsoft.com/office/officeart/2005/8/layout/hierarchy1"/>
    <dgm:cxn modelId="{D5439E7B-E5BC-42CE-87BB-0DD15F8F4373}" srcId="{0FF6FC49-4528-4BBC-ACCB-DF5D46E29EF6}" destId="{1C69F6B9-0F07-453A-B3F2-5D2DD1A27DB5}" srcOrd="0" destOrd="0" parTransId="{0B7FF032-DAE9-4055-8A54-B42259D17BB1}" sibTransId="{5F3BAEF6-5491-4716-BA6A-5BC9D04A28D4}"/>
    <dgm:cxn modelId="{9009635F-A892-4A78-9D59-52104AFE8276}" srcId="{AE492672-3B8D-4729-981C-46918FBD439C}" destId="{A0FB7EF7-3934-42F6-B866-D01010FAD13D}" srcOrd="0" destOrd="0" parTransId="{5420E52D-D756-4428-867A-B5B33FA5EDED}" sibTransId="{ECF66C9E-A193-4939-9CEB-2EC5E0CD482A}"/>
    <dgm:cxn modelId="{513BA5B1-EA66-437A-A091-CC915A575D73}" srcId="{881B6A88-8390-4693-BE62-36DE79E8E815}" destId="{9FC1BA7B-1A83-4B08-902A-728F84CB3C8A}" srcOrd="0" destOrd="0" parTransId="{15D12962-A957-4027-B0E2-53D416E1CFE7}" sibTransId="{F27CD65E-CAC5-4367-9F26-21DD53E65DC6}"/>
    <dgm:cxn modelId="{3386E457-CC6B-412C-9ECB-6B3FB92418A5}" type="presOf" srcId="{0B7FF032-DAE9-4055-8A54-B42259D17BB1}" destId="{EF1030BD-2FA0-44F3-BF08-3ED8857560EC}" srcOrd="0" destOrd="0" presId="urn:microsoft.com/office/officeart/2005/8/layout/hierarchy1"/>
    <dgm:cxn modelId="{35E46010-0A9E-401A-AA0B-5A43D848FA7E}" type="presOf" srcId="{0FF6FC49-4528-4BBC-ACCB-DF5D46E29EF6}" destId="{BDE9EC54-DC36-4B7F-B026-36FFD360A7C8}" srcOrd="0" destOrd="0" presId="urn:microsoft.com/office/officeart/2005/8/layout/hierarchy1"/>
    <dgm:cxn modelId="{EC7E5E88-A225-4716-83CD-2E2EFB0E6595}" srcId="{8FF4CDC8-5C1A-49BC-82CF-09B72C23A071}" destId="{881B6A88-8390-4693-BE62-36DE79E8E815}" srcOrd="1" destOrd="0" parTransId="{822AE9EC-B0BA-40DE-9964-381B262F8127}" sibTransId="{E90311FC-AFF3-40E2-819E-B76CC4342205}"/>
    <dgm:cxn modelId="{164F40E0-C382-47D3-BEE0-C81CFC1AE187}" type="presOf" srcId="{9FC1BA7B-1A83-4B08-902A-728F84CB3C8A}" destId="{E22E4DEE-1B63-44F1-9B1B-4E561BE144AD}" srcOrd="0" destOrd="0" presId="urn:microsoft.com/office/officeart/2005/8/layout/hierarchy1"/>
    <dgm:cxn modelId="{D75261FE-5724-4194-841D-638A5072857B}" type="presOf" srcId="{699D9147-3EA9-481C-8E1C-46B5B054CC36}" destId="{C1BDDDD2-1271-4456-810B-86F3C37F51BD}" srcOrd="0" destOrd="0" presId="urn:microsoft.com/office/officeart/2005/8/layout/hierarchy1"/>
    <dgm:cxn modelId="{56D55960-FB60-4946-B01D-0F99E8E26BD5}" type="presOf" srcId="{A86326E3-BAC0-4FFE-A96E-65CC6F4414B2}" destId="{E871FADE-EA51-44CB-887A-4FA45FB046A1}" srcOrd="0" destOrd="0" presId="urn:microsoft.com/office/officeart/2005/8/layout/hierarchy1"/>
    <dgm:cxn modelId="{CF96B839-F62F-4377-82F4-9430BACCDE6B}" type="presOf" srcId="{5420E52D-D756-4428-867A-B5B33FA5EDED}" destId="{EC59CB38-8C86-4DF9-A005-DF1803D5EE8B}" srcOrd="0" destOrd="0" presId="urn:microsoft.com/office/officeart/2005/8/layout/hierarchy1"/>
    <dgm:cxn modelId="{E0739D7F-8723-40B5-A89E-39AABB3FDDD2}" type="presOf" srcId="{881B6A88-8390-4693-BE62-36DE79E8E815}" destId="{DFC472B8-C797-4F19-83A1-7C3DF9534FFC}" srcOrd="0" destOrd="0" presId="urn:microsoft.com/office/officeart/2005/8/layout/hierarchy1"/>
    <dgm:cxn modelId="{C508D375-01FA-4633-9CF1-F9181DD2C0F3}" type="presOf" srcId="{A0FB7EF7-3934-42F6-B866-D01010FAD13D}" destId="{23B284AA-A818-4519-8A1E-513EC1A5DDF3}" srcOrd="0" destOrd="0" presId="urn:microsoft.com/office/officeart/2005/8/layout/hierarchy1"/>
    <dgm:cxn modelId="{1E1A8A48-096D-45E1-840D-9C39D19FC4F1}" type="presOf" srcId="{0590E10B-2C67-4B6B-BD1A-85B64DACFD8E}" destId="{3BF58126-CAA6-4F3A-997E-0848D7EA98DF}" srcOrd="0" destOrd="0" presId="urn:microsoft.com/office/officeart/2005/8/layout/hierarchy1"/>
    <dgm:cxn modelId="{3FE2A4B7-522F-46A5-9F8D-92A6CF991E1D}" srcId="{BC74593A-F2D6-4228-81B8-8E77B07B933E}" destId="{8FF4CDC8-5C1A-49BC-82CF-09B72C23A071}" srcOrd="0" destOrd="0" parTransId="{F379D2F6-1406-42EC-A0DA-7FD6DE7C37B7}" sibTransId="{5F978AAA-3EE1-4906-AAD3-8A10091CCBA4}"/>
    <dgm:cxn modelId="{01AB01D7-9799-4FF1-BB56-B24CFA0F0111}" srcId="{8FF4CDC8-5C1A-49BC-82CF-09B72C23A071}" destId="{02D4B41B-D9A4-423E-A4E4-3D8D9A13023D}" srcOrd="3" destOrd="0" parTransId="{0590E10B-2C67-4B6B-BD1A-85B64DACFD8E}" sibTransId="{81D95018-EA27-43B5-89F5-7677975D39ED}"/>
    <dgm:cxn modelId="{41E95EDD-BC77-4400-8C96-6D006BD5490D}" type="presOf" srcId="{AE492672-3B8D-4729-981C-46918FBD439C}" destId="{EB054F72-1A0F-42B1-A7C4-152B10CB4783}" srcOrd="0" destOrd="0" presId="urn:microsoft.com/office/officeart/2005/8/layout/hierarchy1"/>
    <dgm:cxn modelId="{B2F5F24D-CF61-4978-A314-F07F322E66D2}" type="presOf" srcId="{D076E0A2-0DEB-489B-A522-D7D259B70626}" destId="{B23D0FAA-65FC-4782-B95D-8543204DF533}" srcOrd="0" destOrd="0" presId="urn:microsoft.com/office/officeart/2005/8/layout/hierarchy1"/>
    <dgm:cxn modelId="{4A110ABF-CC98-4EA3-A731-821F4FC057C6}" type="presParOf" srcId="{78AB4FE6-500B-4F22-8668-A5B3D5524847}" destId="{FFC8E0D7-2183-4F74-B331-3F44F58C3CA0}" srcOrd="0" destOrd="0" presId="urn:microsoft.com/office/officeart/2005/8/layout/hierarchy1"/>
    <dgm:cxn modelId="{EFAF4FAD-6DEB-48B5-949A-EFD135822AEC}" type="presParOf" srcId="{FFC8E0D7-2183-4F74-B331-3F44F58C3CA0}" destId="{61E3E8E4-0783-458B-9149-D8E01F50E737}" srcOrd="0" destOrd="0" presId="urn:microsoft.com/office/officeart/2005/8/layout/hierarchy1"/>
    <dgm:cxn modelId="{291B9367-4864-4198-8CB3-8D18B4E06806}" type="presParOf" srcId="{61E3E8E4-0783-458B-9149-D8E01F50E737}" destId="{5810B452-0FFD-48B2-9FA9-8EC26CBF34D7}" srcOrd="0" destOrd="0" presId="urn:microsoft.com/office/officeart/2005/8/layout/hierarchy1"/>
    <dgm:cxn modelId="{BE4E8FA9-5C23-4C9D-BC77-04A94BCDC9F2}" type="presParOf" srcId="{61E3E8E4-0783-458B-9149-D8E01F50E737}" destId="{825A3C21-BD0E-459E-9327-BF51B3048F33}" srcOrd="1" destOrd="0" presId="urn:microsoft.com/office/officeart/2005/8/layout/hierarchy1"/>
    <dgm:cxn modelId="{26291C2E-4681-4D4F-9D58-61CE6F1A32FB}" type="presParOf" srcId="{FFC8E0D7-2183-4F74-B331-3F44F58C3CA0}" destId="{7DED88DE-F559-4802-B7B6-49CEACAD42E1}" srcOrd="1" destOrd="0" presId="urn:microsoft.com/office/officeart/2005/8/layout/hierarchy1"/>
    <dgm:cxn modelId="{D9D5A5D9-605A-4F1D-A4DC-DB9B437F1A02}" type="presParOf" srcId="{7DED88DE-F559-4802-B7B6-49CEACAD42E1}" destId="{93F96708-B2F5-494A-91C0-8579C9F67DC5}" srcOrd="0" destOrd="0" presId="urn:microsoft.com/office/officeart/2005/8/layout/hierarchy1"/>
    <dgm:cxn modelId="{42EEBE45-2325-49CD-9C0A-E60C7E169F3F}" type="presParOf" srcId="{7DED88DE-F559-4802-B7B6-49CEACAD42E1}" destId="{BE4A96CC-5B2A-4C0C-B9E9-3DB8E2871CDF}" srcOrd="1" destOrd="0" presId="urn:microsoft.com/office/officeart/2005/8/layout/hierarchy1"/>
    <dgm:cxn modelId="{A5D61335-63B7-401A-BDE7-725C3DCF63C7}" type="presParOf" srcId="{BE4A96CC-5B2A-4C0C-B9E9-3DB8E2871CDF}" destId="{B9CD342D-55AA-4EBE-9AF2-B3789A2503D6}" srcOrd="0" destOrd="0" presId="urn:microsoft.com/office/officeart/2005/8/layout/hierarchy1"/>
    <dgm:cxn modelId="{336CF003-2CEC-4F3B-B680-15D0702D39D6}" type="presParOf" srcId="{B9CD342D-55AA-4EBE-9AF2-B3789A2503D6}" destId="{66838493-B2E7-4A31-94B2-893FCB4E21AE}" srcOrd="0" destOrd="0" presId="urn:microsoft.com/office/officeart/2005/8/layout/hierarchy1"/>
    <dgm:cxn modelId="{2ABF1FD1-0963-4F76-8F10-44BAE5A2874B}" type="presParOf" srcId="{B9CD342D-55AA-4EBE-9AF2-B3789A2503D6}" destId="{EB054F72-1A0F-42B1-A7C4-152B10CB4783}" srcOrd="1" destOrd="0" presId="urn:microsoft.com/office/officeart/2005/8/layout/hierarchy1"/>
    <dgm:cxn modelId="{C59B0636-38B3-49E1-8DC0-0F12B0E90661}" type="presParOf" srcId="{BE4A96CC-5B2A-4C0C-B9E9-3DB8E2871CDF}" destId="{DD9F5DA3-8E38-4FCF-BC69-3B4738D64CA6}" srcOrd="1" destOrd="0" presId="urn:microsoft.com/office/officeart/2005/8/layout/hierarchy1"/>
    <dgm:cxn modelId="{9B2B67A2-0BD7-43E3-A228-0804BF876C16}" type="presParOf" srcId="{DD9F5DA3-8E38-4FCF-BC69-3B4738D64CA6}" destId="{EC59CB38-8C86-4DF9-A005-DF1803D5EE8B}" srcOrd="0" destOrd="0" presId="urn:microsoft.com/office/officeart/2005/8/layout/hierarchy1"/>
    <dgm:cxn modelId="{F52F9E5F-D293-49B0-A6C4-45A96C7ED7FD}" type="presParOf" srcId="{DD9F5DA3-8E38-4FCF-BC69-3B4738D64CA6}" destId="{623F0254-94AC-4573-B2B8-23A3F3CA7D18}" srcOrd="1" destOrd="0" presId="urn:microsoft.com/office/officeart/2005/8/layout/hierarchy1"/>
    <dgm:cxn modelId="{AE826658-202D-41F2-AF6B-EA24C11DB36B}" type="presParOf" srcId="{623F0254-94AC-4573-B2B8-23A3F3CA7D18}" destId="{E143C7F2-5444-4319-9BEF-C3317025684B}" srcOrd="0" destOrd="0" presId="urn:microsoft.com/office/officeart/2005/8/layout/hierarchy1"/>
    <dgm:cxn modelId="{0A5D5557-B86E-428F-A108-FCB340AE4132}" type="presParOf" srcId="{E143C7F2-5444-4319-9BEF-C3317025684B}" destId="{4677090B-2649-4869-B1A2-39DF5EF2182D}" srcOrd="0" destOrd="0" presId="urn:microsoft.com/office/officeart/2005/8/layout/hierarchy1"/>
    <dgm:cxn modelId="{7CF90AE0-57B1-4D8D-BB6D-646941E03327}" type="presParOf" srcId="{E143C7F2-5444-4319-9BEF-C3317025684B}" destId="{23B284AA-A818-4519-8A1E-513EC1A5DDF3}" srcOrd="1" destOrd="0" presId="urn:microsoft.com/office/officeart/2005/8/layout/hierarchy1"/>
    <dgm:cxn modelId="{89275137-87A3-4135-9791-2CA357D0A2D2}" type="presParOf" srcId="{623F0254-94AC-4573-B2B8-23A3F3CA7D18}" destId="{BB505D88-ABFE-4DD5-AD8C-F97DA28713B2}" srcOrd="1" destOrd="0" presId="urn:microsoft.com/office/officeart/2005/8/layout/hierarchy1"/>
    <dgm:cxn modelId="{FEDED168-07B4-43F8-8714-73EC7DD4622C}" type="presParOf" srcId="{7DED88DE-F559-4802-B7B6-49CEACAD42E1}" destId="{90261353-6999-495B-AA2B-692751C9CA6A}" srcOrd="2" destOrd="0" presId="urn:microsoft.com/office/officeart/2005/8/layout/hierarchy1"/>
    <dgm:cxn modelId="{1556C2E5-4BCB-4F3A-8A4C-BB42583838B4}" type="presParOf" srcId="{7DED88DE-F559-4802-B7B6-49CEACAD42E1}" destId="{8818DDBF-B247-4952-9E6D-4690F287CFF8}" srcOrd="3" destOrd="0" presId="urn:microsoft.com/office/officeart/2005/8/layout/hierarchy1"/>
    <dgm:cxn modelId="{C5EFA39D-2BE0-481A-A38D-4FCBB692E549}" type="presParOf" srcId="{8818DDBF-B247-4952-9E6D-4690F287CFF8}" destId="{7CED7ECB-60F2-487A-A123-02F013A823D5}" srcOrd="0" destOrd="0" presId="urn:microsoft.com/office/officeart/2005/8/layout/hierarchy1"/>
    <dgm:cxn modelId="{1E462B22-7AC9-442C-83E9-2CCB283EA66F}" type="presParOf" srcId="{7CED7ECB-60F2-487A-A123-02F013A823D5}" destId="{665B01C5-4045-455C-8480-2F0D6C8808C0}" srcOrd="0" destOrd="0" presId="urn:microsoft.com/office/officeart/2005/8/layout/hierarchy1"/>
    <dgm:cxn modelId="{3FF01935-D081-4577-82E2-366670F3BCBF}" type="presParOf" srcId="{7CED7ECB-60F2-487A-A123-02F013A823D5}" destId="{DFC472B8-C797-4F19-83A1-7C3DF9534FFC}" srcOrd="1" destOrd="0" presId="urn:microsoft.com/office/officeart/2005/8/layout/hierarchy1"/>
    <dgm:cxn modelId="{9922BB5A-BD86-4BD7-AE38-A74FB12CF60A}" type="presParOf" srcId="{8818DDBF-B247-4952-9E6D-4690F287CFF8}" destId="{59A179EF-47D9-4DC1-8DE6-3A69B7CD48C2}" srcOrd="1" destOrd="0" presId="urn:microsoft.com/office/officeart/2005/8/layout/hierarchy1"/>
    <dgm:cxn modelId="{CB6F8E9D-14C0-4FA1-A20B-B644120C53AA}" type="presParOf" srcId="{59A179EF-47D9-4DC1-8DE6-3A69B7CD48C2}" destId="{E2D157B6-570E-47A4-AC86-FF3FF7E304E9}" srcOrd="0" destOrd="0" presId="urn:microsoft.com/office/officeart/2005/8/layout/hierarchy1"/>
    <dgm:cxn modelId="{A345AE7B-77C0-4B95-9D8C-3C583F32AD7C}" type="presParOf" srcId="{59A179EF-47D9-4DC1-8DE6-3A69B7CD48C2}" destId="{A9478026-BBCB-45EE-A508-6787A67ED700}" srcOrd="1" destOrd="0" presId="urn:microsoft.com/office/officeart/2005/8/layout/hierarchy1"/>
    <dgm:cxn modelId="{9A80E252-4C68-4280-AFC0-C0BC3383B086}" type="presParOf" srcId="{A9478026-BBCB-45EE-A508-6787A67ED700}" destId="{689B7614-9887-4486-AAEF-671DF66A9A3B}" srcOrd="0" destOrd="0" presId="urn:microsoft.com/office/officeart/2005/8/layout/hierarchy1"/>
    <dgm:cxn modelId="{7D8EF8F0-993C-428E-BD29-4F582B4B47BB}" type="presParOf" srcId="{689B7614-9887-4486-AAEF-671DF66A9A3B}" destId="{67DA1BD4-D0FB-4CBD-8B01-B499DEDE8C75}" srcOrd="0" destOrd="0" presId="urn:microsoft.com/office/officeart/2005/8/layout/hierarchy1"/>
    <dgm:cxn modelId="{FB43C356-2FC4-4CA0-9557-97CFE51CA680}" type="presParOf" srcId="{689B7614-9887-4486-AAEF-671DF66A9A3B}" destId="{E22E4DEE-1B63-44F1-9B1B-4E561BE144AD}" srcOrd="1" destOrd="0" presId="urn:microsoft.com/office/officeart/2005/8/layout/hierarchy1"/>
    <dgm:cxn modelId="{8152E3C2-D934-440D-80E4-985CE2A0BF10}" type="presParOf" srcId="{A9478026-BBCB-45EE-A508-6787A67ED700}" destId="{8F8A615F-097F-4E7C-82E2-7D8D8407AE8F}" srcOrd="1" destOrd="0" presId="urn:microsoft.com/office/officeart/2005/8/layout/hierarchy1"/>
    <dgm:cxn modelId="{A73BD7EC-D96D-4F6D-B73A-91CD80342386}" type="presParOf" srcId="{7DED88DE-F559-4802-B7B6-49CEACAD42E1}" destId="{C1BDDDD2-1271-4456-810B-86F3C37F51BD}" srcOrd="4" destOrd="0" presId="urn:microsoft.com/office/officeart/2005/8/layout/hierarchy1"/>
    <dgm:cxn modelId="{FE08EF79-F454-4A1D-8E96-A1D3969F5517}" type="presParOf" srcId="{7DED88DE-F559-4802-B7B6-49CEACAD42E1}" destId="{0C4237A9-81DC-43BF-94B9-7B05D65E9418}" srcOrd="5" destOrd="0" presId="urn:microsoft.com/office/officeart/2005/8/layout/hierarchy1"/>
    <dgm:cxn modelId="{F88C8CD2-EEFC-4CC8-A944-AF6CF73E79A4}" type="presParOf" srcId="{0C4237A9-81DC-43BF-94B9-7B05D65E9418}" destId="{C32FEAA8-E83F-482E-8AE9-C8FFAD6221C8}" srcOrd="0" destOrd="0" presId="urn:microsoft.com/office/officeart/2005/8/layout/hierarchy1"/>
    <dgm:cxn modelId="{1F83AB67-05C5-4D4E-91B1-EEECD29ACAFE}" type="presParOf" srcId="{C32FEAA8-E83F-482E-8AE9-C8FFAD6221C8}" destId="{66F6D3BB-1911-454E-AF9B-AE01E8881C57}" srcOrd="0" destOrd="0" presId="urn:microsoft.com/office/officeart/2005/8/layout/hierarchy1"/>
    <dgm:cxn modelId="{758FA470-FB4C-42CD-BF26-DA9CBDDDB1C5}" type="presParOf" srcId="{C32FEAA8-E83F-482E-8AE9-C8FFAD6221C8}" destId="{BDE9EC54-DC36-4B7F-B026-36FFD360A7C8}" srcOrd="1" destOrd="0" presId="urn:microsoft.com/office/officeart/2005/8/layout/hierarchy1"/>
    <dgm:cxn modelId="{B3398A1C-25EB-4492-9BE0-677C342BDC0D}" type="presParOf" srcId="{0C4237A9-81DC-43BF-94B9-7B05D65E9418}" destId="{2A54DF8B-F941-4D55-8994-EE562CFA3305}" srcOrd="1" destOrd="0" presId="urn:microsoft.com/office/officeart/2005/8/layout/hierarchy1"/>
    <dgm:cxn modelId="{A0C7066F-E2F8-466F-9FED-9D2BB832D861}" type="presParOf" srcId="{2A54DF8B-F941-4D55-8994-EE562CFA3305}" destId="{EF1030BD-2FA0-44F3-BF08-3ED8857560EC}" srcOrd="0" destOrd="0" presId="urn:microsoft.com/office/officeart/2005/8/layout/hierarchy1"/>
    <dgm:cxn modelId="{DD5BDBF6-C647-409C-98F6-B8D1342D8E17}" type="presParOf" srcId="{2A54DF8B-F941-4D55-8994-EE562CFA3305}" destId="{A019DBE9-727B-4310-88A3-4C5CA17EE136}" srcOrd="1" destOrd="0" presId="urn:microsoft.com/office/officeart/2005/8/layout/hierarchy1"/>
    <dgm:cxn modelId="{04D9A8BA-968F-4B11-B1EB-138811FBCFE4}" type="presParOf" srcId="{A019DBE9-727B-4310-88A3-4C5CA17EE136}" destId="{EFD45122-7766-43E8-82D5-3CC62FCDDBC0}" srcOrd="0" destOrd="0" presId="urn:microsoft.com/office/officeart/2005/8/layout/hierarchy1"/>
    <dgm:cxn modelId="{722F76DE-7BFF-4013-AA5E-C8810EE1D29F}" type="presParOf" srcId="{EFD45122-7766-43E8-82D5-3CC62FCDDBC0}" destId="{A8AB6EA0-1CD1-4DC8-AA0F-F407A98BC9D3}" srcOrd="0" destOrd="0" presId="urn:microsoft.com/office/officeart/2005/8/layout/hierarchy1"/>
    <dgm:cxn modelId="{B389D954-FE20-4A3E-AC53-F12799015D26}" type="presParOf" srcId="{EFD45122-7766-43E8-82D5-3CC62FCDDBC0}" destId="{65D860C3-A5AD-496F-8E0F-4B2DFC053D70}" srcOrd="1" destOrd="0" presId="urn:microsoft.com/office/officeart/2005/8/layout/hierarchy1"/>
    <dgm:cxn modelId="{963FAA5B-9EA7-4488-9401-AA7622E06509}" type="presParOf" srcId="{A019DBE9-727B-4310-88A3-4C5CA17EE136}" destId="{A8B208A0-FAE1-47F3-BAA2-03A5FC982EFD}" srcOrd="1" destOrd="0" presId="urn:microsoft.com/office/officeart/2005/8/layout/hierarchy1"/>
    <dgm:cxn modelId="{53FF318A-73E9-4949-939B-A5B17AC1721B}" type="presParOf" srcId="{7DED88DE-F559-4802-B7B6-49CEACAD42E1}" destId="{3BF58126-CAA6-4F3A-997E-0848D7EA98DF}" srcOrd="6" destOrd="0" presId="urn:microsoft.com/office/officeart/2005/8/layout/hierarchy1"/>
    <dgm:cxn modelId="{C451B544-F6BA-4BEE-B768-E8794F855C83}" type="presParOf" srcId="{7DED88DE-F559-4802-B7B6-49CEACAD42E1}" destId="{73EDDE12-C9D0-471E-A0D8-A093E6A7D9F2}" srcOrd="7" destOrd="0" presId="urn:microsoft.com/office/officeart/2005/8/layout/hierarchy1"/>
    <dgm:cxn modelId="{F0DF4449-7675-4FD0-876B-C38CB6B9B387}" type="presParOf" srcId="{73EDDE12-C9D0-471E-A0D8-A093E6A7D9F2}" destId="{65DA8802-EAD9-4066-B625-8A46EFDA2E26}" srcOrd="0" destOrd="0" presId="urn:microsoft.com/office/officeart/2005/8/layout/hierarchy1"/>
    <dgm:cxn modelId="{884D1211-A2D3-4781-BE80-D979FFBF1777}" type="presParOf" srcId="{65DA8802-EAD9-4066-B625-8A46EFDA2E26}" destId="{EC850483-DC2F-4072-979D-B00A92E39A3B}" srcOrd="0" destOrd="0" presId="urn:microsoft.com/office/officeart/2005/8/layout/hierarchy1"/>
    <dgm:cxn modelId="{5E27D05B-E33A-48C7-B754-AA4E2E5216B0}" type="presParOf" srcId="{65DA8802-EAD9-4066-B625-8A46EFDA2E26}" destId="{648B70AD-2EF5-4D89-8EC8-8F49AF21C524}" srcOrd="1" destOrd="0" presId="urn:microsoft.com/office/officeart/2005/8/layout/hierarchy1"/>
    <dgm:cxn modelId="{60600B66-14ED-490E-864F-194CB2F1AA05}" type="presParOf" srcId="{73EDDE12-C9D0-471E-A0D8-A093E6A7D9F2}" destId="{8163A406-EF3F-41B8-9EA2-1FBF576E30AF}" srcOrd="1" destOrd="0" presId="urn:microsoft.com/office/officeart/2005/8/layout/hierarchy1"/>
    <dgm:cxn modelId="{1FA831E7-729C-43A9-A4EB-46F512C7E90A}" type="presParOf" srcId="{8163A406-EF3F-41B8-9EA2-1FBF576E30AF}" destId="{E871FADE-EA51-44CB-887A-4FA45FB046A1}" srcOrd="0" destOrd="0" presId="urn:microsoft.com/office/officeart/2005/8/layout/hierarchy1"/>
    <dgm:cxn modelId="{79DA5024-37D4-49C2-A2D9-78C9ED7C5E2A}" type="presParOf" srcId="{8163A406-EF3F-41B8-9EA2-1FBF576E30AF}" destId="{F8C30B88-29DF-427E-BD4F-036FA9F5291B}" srcOrd="1" destOrd="0" presId="urn:microsoft.com/office/officeart/2005/8/layout/hierarchy1"/>
    <dgm:cxn modelId="{02AFE401-C151-4272-AA3B-32F753EF94A3}" type="presParOf" srcId="{F8C30B88-29DF-427E-BD4F-036FA9F5291B}" destId="{499F82BC-33AF-46BA-8D64-FDF9B5928D82}" srcOrd="0" destOrd="0" presId="urn:microsoft.com/office/officeart/2005/8/layout/hierarchy1"/>
    <dgm:cxn modelId="{B1B9E323-8501-4CE5-9CAE-0DBAB311061B}" type="presParOf" srcId="{499F82BC-33AF-46BA-8D64-FDF9B5928D82}" destId="{B9F4FC7F-FDA0-498B-B747-4EBBA7DCAB1D}" srcOrd="0" destOrd="0" presId="urn:microsoft.com/office/officeart/2005/8/layout/hierarchy1"/>
    <dgm:cxn modelId="{6C27B3A9-057B-44D7-97AD-3634988176E4}" type="presParOf" srcId="{499F82BC-33AF-46BA-8D64-FDF9B5928D82}" destId="{B23D0FAA-65FC-4782-B95D-8543204DF533}" srcOrd="1" destOrd="0" presId="urn:microsoft.com/office/officeart/2005/8/layout/hierarchy1"/>
    <dgm:cxn modelId="{BA18D18D-8C0A-42DD-BC6E-0458057D7074}" type="presParOf" srcId="{F8C30B88-29DF-427E-BD4F-036FA9F5291B}" destId="{6C0E458C-0023-4A9E-9805-F97CC8C550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083298-7B68-4F3A-9A84-294C705884B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230406C7-CA25-4B97-8F58-9441177053EC}">
      <dgm:prSet phldrT="[Texto]"/>
      <dgm:spPr>
        <a:blipFill rotWithShape="0">
          <a:blip xmlns:r="http://schemas.openxmlformats.org/officeDocument/2006/relationships" r:embed="rId1"/>
          <a:stretch>
            <a:fillRect/>
          </a:stretch>
        </a:blipFill>
      </dgm:spPr>
      <dgm:t>
        <a:bodyPr/>
        <a:lstStyle/>
        <a:p>
          <a:r>
            <a:rPr lang="es-EC" dirty="0" smtClean="0">
              <a:solidFill>
                <a:schemeClr val="bg1"/>
              </a:solidFill>
            </a:rPr>
            <a:t>Número de granos bien formados</a:t>
          </a:r>
          <a:endParaRPr lang="es-EC" dirty="0">
            <a:solidFill>
              <a:schemeClr val="bg1"/>
            </a:solidFill>
          </a:endParaRPr>
        </a:p>
      </dgm:t>
    </dgm:pt>
    <dgm:pt modelId="{AE129906-8AC0-459A-8625-B4E190F19C2F}" type="parTrans" cxnId="{A72D6BFF-C9E8-4BC5-92C4-822891B3A52F}">
      <dgm:prSet/>
      <dgm:spPr/>
      <dgm:t>
        <a:bodyPr/>
        <a:lstStyle/>
        <a:p>
          <a:endParaRPr lang="es-EC">
            <a:solidFill>
              <a:schemeClr val="tx1"/>
            </a:solidFill>
          </a:endParaRPr>
        </a:p>
      </dgm:t>
    </dgm:pt>
    <dgm:pt modelId="{35066432-11A9-4705-8F70-3C206B2217FF}" type="sibTrans" cxnId="{A72D6BFF-C9E8-4BC5-92C4-822891B3A52F}">
      <dgm:prSet/>
      <dgm:spPr/>
      <dgm:t>
        <a:bodyPr/>
        <a:lstStyle/>
        <a:p>
          <a:endParaRPr lang="es-EC">
            <a:solidFill>
              <a:schemeClr val="tx1"/>
            </a:solidFill>
          </a:endParaRPr>
        </a:p>
      </dgm:t>
    </dgm:pt>
    <dgm:pt modelId="{1B956666-AB05-40BD-8AB7-3A8F4E81EDC5}">
      <dgm:prSet phldrT="[Texto]" custT="1"/>
      <dgm:spPr/>
      <dgm:t>
        <a:bodyPr/>
        <a:lstStyle/>
        <a:p>
          <a:pPr algn="just"/>
          <a:r>
            <a:rPr lang="es-ES_tradnl" sz="2000" dirty="0" smtClean="0">
              <a:solidFill>
                <a:schemeClr val="tx1"/>
              </a:solidFill>
            </a:rPr>
            <a:t>Análisis  de cada  muestra  y se depositan en un portaobjeto, se realizó  las evaluaciones con la ayuda de ocular micrométrico (Fisher) previamente calibrado,  contabilizándose 100 granos de polen, que no presentan daños en su pared celular.</a:t>
          </a:r>
          <a:endParaRPr lang="es-EC" sz="2000" dirty="0">
            <a:solidFill>
              <a:schemeClr val="tx1"/>
            </a:solidFill>
          </a:endParaRPr>
        </a:p>
      </dgm:t>
    </dgm:pt>
    <dgm:pt modelId="{C968AD72-61FE-49CD-A120-627721EB9BBA}" type="parTrans" cxnId="{0E15766D-CDB3-40BA-ABDB-37F2B24D22A1}">
      <dgm:prSet/>
      <dgm:spPr/>
      <dgm:t>
        <a:bodyPr/>
        <a:lstStyle/>
        <a:p>
          <a:endParaRPr lang="es-EC">
            <a:solidFill>
              <a:schemeClr val="tx1"/>
            </a:solidFill>
          </a:endParaRPr>
        </a:p>
      </dgm:t>
    </dgm:pt>
    <dgm:pt modelId="{EEC8F552-99F5-4D05-AB6A-AC3EFDA35818}" type="sibTrans" cxnId="{0E15766D-CDB3-40BA-ABDB-37F2B24D22A1}">
      <dgm:prSet/>
      <dgm:spPr/>
      <dgm:t>
        <a:bodyPr/>
        <a:lstStyle/>
        <a:p>
          <a:endParaRPr lang="es-EC">
            <a:solidFill>
              <a:schemeClr val="tx1"/>
            </a:solidFill>
          </a:endParaRPr>
        </a:p>
      </dgm:t>
    </dgm:pt>
    <dgm:pt modelId="{CB448FD7-15DE-4296-BD63-378B3D604159}">
      <dgm:prSet phldrT="[Texto]"/>
      <dgm:spPr>
        <a:blipFill rotWithShape="0">
          <a:blip xmlns:r="http://schemas.openxmlformats.org/officeDocument/2006/relationships" r:embed="rId2"/>
          <a:stretch>
            <a:fillRect/>
          </a:stretch>
        </a:blipFill>
      </dgm:spPr>
      <dgm:t>
        <a:bodyPr/>
        <a:lstStyle/>
        <a:p>
          <a:r>
            <a:rPr lang="es-EC" dirty="0" smtClean="0">
              <a:solidFill>
                <a:schemeClr val="bg1"/>
              </a:solidFill>
            </a:rPr>
            <a:t>Número de granos de polen dañados</a:t>
          </a:r>
          <a:endParaRPr lang="es-EC" dirty="0">
            <a:solidFill>
              <a:schemeClr val="bg1"/>
            </a:solidFill>
          </a:endParaRPr>
        </a:p>
      </dgm:t>
    </dgm:pt>
    <dgm:pt modelId="{3C1BA466-83DB-42CF-A53A-0E07720EBBDE}" type="parTrans" cxnId="{C81DD62B-D49F-4361-AB6E-4E1FE8EB4BCD}">
      <dgm:prSet/>
      <dgm:spPr/>
      <dgm:t>
        <a:bodyPr/>
        <a:lstStyle/>
        <a:p>
          <a:endParaRPr lang="es-EC">
            <a:solidFill>
              <a:schemeClr val="tx1"/>
            </a:solidFill>
          </a:endParaRPr>
        </a:p>
      </dgm:t>
    </dgm:pt>
    <dgm:pt modelId="{28CC6B7D-09E5-495D-8012-1C6EFDFA0FA9}" type="sibTrans" cxnId="{C81DD62B-D49F-4361-AB6E-4E1FE8EB4BCD}">
      <dgm:prSet/>
      <dgm:spPr/>
      <dgm:t>
        <a:bodyPr/>
        <a:lstStyle/>
        <a:p>
          <a:endParaRPr lang="es-EC">
            <a:solidFill>
              <a:schemeClr val="tx1"/>
            </a:solidFill>
          </a:endParaRPr>
        </a:p>
      </dgm:t>
    </dgm:pt>
    <dgm:pt modelId="{E90C6A16-5E27-4AC0-B996-138F55CBB89D}">
      <dgm:prSet phldrT="[Texto]" custT="1"/>
      <dgm:spPr/>
      <dgm:t>
        <a:bodyPr/>
        <a:lstStyle/>
        <a:p>
          <a:pPr algn="just"/>
          <a:r>
            <a:rPr lang="es-ES_tradnl" sz="2000" dirty="0" smtClean="0">
              <a:solidFill>
                <a:schemeClr val="tx1"/>
              </a:solidFill>
            </a:rPr>
            <a:t>Se realizó las evaluaciones con  ayuda de un microscopio  ocular micrométrico, previamente calibrado, con el cual se examinaron los granos de polen que se encontraron con daños en su pared celular (exina), los datos se incluyeron en porcentaje</a:t>
          </a:r>
          <a:endParaRPr lang="es-EC" sz="2000" dirty="0">
            <a:solidFill>
              <a:schemeClr val="tx1"/>
            </a:solidFill>
          </a:endParaRPr>
        </a:p>
      </dgm:t>
    </dgm:pt>
    <dgm:pt modelId="{BD7F2335-AF72-4210-94A9-D75136439F6E}" type="parTrans" cxnId="{8B3B3FA8-EA3F-4637-8ABE-42EC4015BD8C}">
      <dgm:prSet/>
      <dgm:spPr/>
      <dgm:t>
        <a:bodyPr/>
        <a:lstStyle/>
        <a:p>
          <a:endParaRPr lang="es-EC">
            <a:solidFill>
              <a:schemeClr val="tx1"/>
            </a:solidFill>
          </a:endParaRPr>
        </a:p>
      </dgm:t>
    </dgm:pt>
    <dgm:pt modelId="{0BFE4195-1346-428F-9775-B5C2A6DF3D92}" type="sibTrans" cxnId="{8B3B3FA8-EA3F-4637-8ABE-42EC4015BD8C}">
      <dgm:prSet/>
      <dgm:spPr/>
      <dgm:t>
        <a:bodyPr/>
        <a:lstStyle/>
        <a:p>
          <a:endParaRPr lang="es-EC">
            <a:solidFill>
              <a:schemeClr val="tx1"/>
            </a:solidFill>
          </a:endParaRPr>
        </a:p>
      </dgm:t>
    </dgm:pt>
    <dgm:pt modelId="{018BA0B0-7EE0-4A27-9AC3-22F8EF28BF47}">
      <dgm:prSet phldrT="[Texto]"/>
      <dgm:spPr>
        <a:blipFill rotWithShape="0">
          <a:blip xmlns:r="http://schemas.openxmlformats.org/officeDocument/2006/relationships" r:embed="rId3"/>
          <a:stretch>
            <a:fillRect/>
          </a:stretch>
        </a:blipFill>
      </dgm:spPr>
      <dgm:t>
        <a:bodyPr/>
        <a:lstStyle/>
        <a:p>
          <a:r>
            <a:rPr lang="es-EC" dirty="0" smtClean="0">
              <a:solidFill>
                <a:schemeClr val="bg1"/>
              </a:solidFill>
            </a:rPr>
            <a:t>Número de granos de polen terminados </a:t>
          </a:r>
          <a:endParaRPr lang="es-EC" dirty="0">
            <a:solidFill>
              <a:schemeClr val="bg1"/>
            </a:solidFill>
          </a:endParaRPr>
        </a:p>
      </dgm:t>
    </dgm:pt>
    <dgm:pt modelId="{0A880753-C183-4DAD-97BB-AAD197831420}" type="parTrans" cxnId="{8A3934E7-2768-4BFB-A1F9-E30C6725C316}">
      <dgm:prSet/>
      <dgm:spPr/>
      <dgm:t>
        <a:bodyPr/>
        <a:lstStyle/>
        <a:p>
          <a:endParaRPr lang="es-EC">
            <a:solidFill>
              <a:schemeClr val="tx1"/>
            </a:solidFill>
          </a:endParaRPr>
        </a:p>
      </dgm:t>
    </dgm:pt>
    <dgm:pt modelId="{35A7CDFB-87F0-4AC8-BB9B-7D4DFB36CE9E}" type="sibTrans" cxnId="{8A3934E7-2768-4BFB-A1F9-E30C6725C316}">
      <dgm:prSet/>
      <dgm:spPr/>
      <dgm:t>
        <a:bodyPr/>
        <a:lstStyle/>
        <a:p>
          <a:endParaRPr lang="es-EC">
            <a:solidFill>
              <a:schemeClr val="tx1"/>
            </a:solidFill>
          </a:endParaRPr>
        </a:p>
      </dgm:t>
    </dgm:pt>
    <dgm:pt modelId="{2A6FBA1D-5FC9-45FF-907D-B15D483126C9}">
      <dgm:prSet phldrT="[Texto]" custT="1"/>
      <dgm:spPr/>
      <dgm:t>
        <a:bodyPr/>
        <a:lstStyle/>
        <a:p>
          <a:r>
            <a:rPr lang="es-ES_tradnl" sz="2000" dirty="0" smtClean="0">
              <a:solidFill>
                <a:schemeClr val="tx1"/>
              </a:solidFill>
            </a:rPr>
            <a:t>Se observaron  los granos de polen, que emitieron  su tubo polínico, a las 2</a:t>
          </a:r>
          <a:r>
            <a:rPr lang="es-ES_tradnl" sz="2000" dirty="0" smtClean="0">
              <a:solidFill>
                <a:schemeClr val="tx1"/>
              </a:solidFill>
            </a:rPr>
            <a:t>, 4 </a:t>
          </a:r>
          <a:r>
            <a:rPr lang="es-ES_tradnl" sz="2000" dirty="0" smtClean="0">
              <a:solidFill>
                <a:schemeClr val="tx1"/>
              </a:solidFill>
            </a:rPr>
            <a:t>y 6 horas después de ser incubados</a:t>
          </a:r>
          <a:endParaRPr lang="es-EC" sz="2000" dirty="0">
            <a:solidFill>
              <a:schemeClr val="tx1"/>
            </a:solidFill>
          </a:endParaRPr>
        </a:p>
      </dgm:t>
    </dgm:pt>
    <dgm:pt modelId="{D6E0AD41-6533-41C0-8B67-E5545577AC04}" type="parTrans" cxnId="{BA2BC369-EE31-493E-A271-9E050E545491}">
      <dgm:prSet/>
      <dgm:spPr/>
      <dgm:t>
        <a:bodyPr/>
        <a:lstStyle/>
        <a:p>
          <a:endParaRPr lang="es-EC">
            <a:solidFill>
              <a:schemeClr val="tx1"/>
            </a:solidFill>
          </a:endParaRPr>
        </a:p>
      </dgm:t>
    </dgm:pt>
    <dgm:pt modelId="{59EECECE-EB60-4B56-8C4B-C7B6586032EE}" type="sibTrans" cxnId="{BA2BC369-EE31-493E-A271-9E050E545491}">
      <dgm:prSet/>
      <dgm:spPr/>
      <dgm:t>
        <a:bodyPr/>
        <a:lstStyle/>
        <a:p>
          <a:endParaRPr lang="es-EC">
            <a:solidFill>
              <a:schemeClr val="tx1"/>
            </a:solidFill>
          </a:endParaRPr>
        </a:p>
      </dgm:t>
    </dgm:pt>
    <dgm:pt modelId="{EE150F2C-A82B-4119-B2A3-BC6FAF9F9858}" type="pres">
      <dgm:prSet presAssocID="{E6083298-7B68-4F3A-9A84-294C705884BB}" presName="Name0" presStyleCnt="0">
        <dgm:presLayoutVars>
          <dgm:dir/>
          <dgm:animLvl val="lvl"/>
          <dgm:resizeHandles val="exact"/>
        </dgm:presLayoutVars>
      </dgm:prSet>
      <dgm:spPr/>
      <dgm:t>
        <a:bodyPr/>
        <a:lstStyle/>
        <a:p>
          <a:endParaRPr lang="es-EC"/>
        </a:p>
      </dgm:t>
    </dgm:pt>
    <dgm:pt modelId="{3398C240-B4C4-41BC-BB3C-A40263BC9483}" type="pres">
      <dgm:prSet presAssocID="{230406C7-CA25-4B97-8F58-9441177053EC}" presName="linNode" presStyleCnt="0"/>
      <dgm:spPr/>
    </dgm:pt>
    <dgm:pt modelId="{863C3623-4A7D-45C6-8CF0-B5602C1DA24C}" type="pres">
      <dgm:prSet presAssocID="{230406C7-CA25-4B97-8F58-9441177053EC}" presName="parentText" presStyleLbl="node1" presStyleIdx="0" presStyleCnt="3" custScaleX="95573" custScaleY="121799">
        <dgm:presLayoutVars>
          <dgm:chMax val="1"/>
          <dgm:bulletEnabled val="1"/>
        </dgm:presLayoutVars>
      </dgm:prSet>
      <dgm:spPr/>
      <dgm:t>
        <a:bodyPr/>
        <a:lstStyle/>
        <a:p>
          <a:endParaRPr lang="es-EC"/>
        </a:p>
      </dgm:t>
    </dgm:pt>
    <dgm:pt modelId="{E7993186-BA49-4536-B091-0D33C5223CC0}" type="pres">
      <dgm:prSet presAssocID="{230406C7-CA25-4B97-8F58-9441177053EC}" presName="descendantText" presStyleLbl="alignAccFollowNode1" presStyleIdx="0" presStyleCnt="3" custScaleX="120111" custScaleY="152191">
        <dgm:presLayoutVars>
          <dgm:bulletEnabled val="1"/>
        </dgm:presLayoutVars>
      </dgm:prSet>
      <dgm:spPr/>
      <dgm:t>
        <a:bodyPr/>
        <a:lstStyle/>
        <a:p>
          <a:endParaRPr lang="es-EC"/>
        </a:p>
      </dgm:t>
    </dgm:pt>
    <dgm:pt modelId="{0FFB849A-8EB2-490A-96D7-FE227078146A}" type="pres">
      <dgm:prSet presAssocID="{35066432-11A9-4705-8F70-3C206B2217FF}" presName="sp" presStyleCnt="0"/>
      <dgm:spPr/>
    </dgm:pt>
    <dgm:pt modelId="{EEBE41EE-6500-4507-8ADD-6193E38B4E94}" type="pres">
      <dgm:prSet presAssocID="{CB448FD7-15DE-4296-BD63-378B3D604159}" presName="linNode" presStyleCnt="0"/>
      <dgm:spPr/>
    </dgm:pt>
    <dgm:pt modelId="{82E7822D-A237-41BA-B6FA-C767E99AD40D}" type="pres">
      <dgm:prSet presAssocID="{CB448FD7-15DE-4296-BD63-378B3D604159}" presName="parentText" presStyleLbl="node1" presStyleIdx="1" presStyleCnt="3" custScaleX="94787" custScaleY="86309">
        <dgm:presLayoutVars>
          <dgm:chMax val="1"/>
          <dgm:bulletEnabled val="1"/>
        </dgm:presLayoutVars>
      </dgm:prSet>
      <dgm:spPr/>
      <dgm:t>
        <a:bodyPr/>
        <a:lstStyle/>
        <a:p>
          <a:endParaRPr lang="es-EC"/>
        </a:p>
      </dgm:t>
    </dgm:pt>
    <dgm:pt modelId="{EE7A8CD1-3756-4003-8E66-39E8FB90CDC4}" type="pres">
      <dgm:prSet presAssocID="{CB448FD7-15DE-4296-BD63-378B3D604159}" presName="descendantText" presStyleLbl="alignAccFollowNode1" presStyleIdx="1" presStyleCnt="3" custScaleX="116676">
        <dgm:presLayoutVars>
          <dgm:bulletEnabled val="1"/>
        </dgm:presLayoutVars>
      </dgm:prSet>
      <dgm:spPr/>
      <dgm:t>
        <a:bodyPr/>
        <a:lstStyle/>
        <a:p>
          <a:endParaRPr lang="es-EC"/>
        </a:p>
      </dgm:t>
    </dgm:pt>
    <dgm:pt modelId="{8C562612-841C-4196-BCFF-3F78C79977E5}" type="pres">
      <dgm:prSet presAssocID="{28CC6B7D-09E5-495D-8012-1C6EFDFA0FA9}" presName="sp" presStyleCnt="0"/>
      <dgm:spPr/>
    </dgm:pt>
    <dgm:pt modelId="{A1D27AA6-0EEC-4F91-A380-BF451FC4C828}" type="pres">
      <dgm:prSet presAssocID="{018BA0B0-7EE0-4A27-9AC3-22F8EF28BF47}" presName="linNode" presStyleCnt="0"/>
      <dgm:spPr/>
    </dgm:pt>
    <dgm:pt modelId="{6FABAB5E-B90C-426B-9D8F-30A1BB229607}" type="pres">
      <dgm:prSet presAssocID="{018BA0B0-7EE0-4A27-9AC3-22F8EF28BF47}" presName="parentText" presStyleLbl="node1" presStyleIdx="2" presStyleCnt="3" custScaleX="94787" custScaleY="79063">
        <dgm:presLayoutVars>
          <dgm:chMax val="1"/>
          <dgm:bulletEnabled val="1"/>
        </dgm:presLayoutVars>
      </dgm:prSet>
      <dgm:spPr/>
      <dgm:t>
        <a:bodyPr/>
        <a:lstStyle/>
        <a:p>
          <a:endParaRPr lang="es-EC"/>
        </a:p>
      </dgm:t>
    </dgm:pt>
    <dgm:pt modelId="{700B049A-87B7-40B1-B89F-CB71FC249876}" type="pres">
      <dgm:prSet presAssocID="{018BA0B0-7EE0-4A27-9AC3-22F8EF28BF47}" presName="descendantText" presStyleLbl="alignAccFollowNode1" presStyleIdx="2" presStyleCnt="3" custScaleX="125204">
        <dgm:presLayoutVars>
          <dgm:bulletEnabled val="1"/>
        </dgm:presLayoutVars>
      </dgm:prSet>
      <dgm:spPr/>
      <dgm:t>
        <a:bodyPr/>
        <a:lstStyle/>
        <a:p>
          <a:endParaRPr lang="es-EC"/>
        </a:p>
      </dgm:t>
    </dgm:pt>
  </dgm:ptLst>
  <dgm:cxnLst>
    <dgm:cxn modelId="{9E77524B-1077-4B54-B058-1A4276EA442F}" type="presOf" srcId="{230406C7-CA25-4B97-8F58-9441177053EC}" destId="{863C3623-4A7D-45C6-8CF0-B5602C1DA24C}" srcOrd="0" destOrd="0" presId="urn:microsoft.com/office/officeart/2005/8/layout/vList5"/>
    <dgm:cxn modelId="{A60D4084-5D02-4CE3-80AE-83A37FB758B5}" type="presOf" srcId="{1B956666-AB05-40BD-8AB7-3A8F4E81EDC5}" destId="{E7993186-BA49-4536-B091-0D33C5223CC0}" srcOrd="0" destOrd="0" presId="urn:microsoft.com/office/officeart/2005/8/layout/vList5"/>
    <dgm:cxn modelId="{BA2BC369-EE31-493E-A271-9E050E545491}" srcId="{018BA0B0-7EE0-4A27-9AC3-22F8EF28BF47}" destId="{2A6FBA1D-5FC9-45FF-907D-B15D483126C9}" srcOrd="0" destOrd="0" parTransId="{D6E0AD41-6533-41C0-8B67-E5545577AC04}" sibTransId="{59EECECE-EB60-4B56-8C4B-C7B6586032EE}"/>
    <dgm:cxn modelId="{A72D6BFF-C9E8-4BC5-92C4-822891B3A52F}" srcId="{E6083298-7B68-4F3A-9A84-294C705884BB}" destId="{230406C7-CA25-4B97-8F58-9441177053EC}" srcOrd="0" destOrd="0" parTransId="{AE129906-8AC0-459A-8625-B4E190F19C2F}" sibTransId="{35066432-11A9-4705-8F70-3C206B2217FF}"/>
    <dgm:cxn modelId="{661E8F5F-288B-45AC-B7BA-F46B015FFEC4}" type="presOf" srcId="{018BA0B0-7EE0-4A27-9AC3-22F8EF28BF47}" destId="{6FABAB5E-B90C-426B-9D8F-30A1BB229607}" srcOrd="0" destOrd="0" presId="urn:microsoft.com/office/officeart/2005/8/layout/vList5"/>
    <dgm:cxn modelId="{8A3934E7-2768-4BFB-A1F9-E30C6725C316}" srcId="{E6083298-7B68-4F3A-9A84-294C705884BB}" destId="{018BA0B0-7EE0-4A27-9AC3-22F8EF28BF47}" srcOrd="2" destOrd="0" parTransId="{0A880753-C183-4DAD-97BB-AAD197831420}" sibTransId="{35A7CDFB-87F0-4AC8-BB9B-7D4DFB36CE9E}"/>
    <dgm:cxn modelId="{271EABA6-250C-47AC-A30F-EC8395DCDAD3}" type="presOf" srcId="{E90C6A16-5E27-4AC0-B996-138F55CBB89D}" destId="{EE7A8CD1-3756-4003-8E66-39E8FB90CDC4}" srcOrd="0" destOrd="0" presId="urn:microsoft.com/office/officeart/2005/8/layout/vList5"/>
    <dgm:cxn modelId="{0E15766D-CDB3-40BA-ABDB-37F2B24D22A1}" srcId="{230406C7-CA25-4B97-8F58-9441177053EC}" destId="{1B956666-AB05-40BD-8AB7-3A8F4E81EDC5}" srcOrd="0" destOrd="0" parTransId="{C968AD72-61FE-49CD-A120-627721EB9BBA}" sibTransId="{EEC8F552-99F5-4D05-AB6A-AC3EFDA35818}"/>
    <dgm:cxn modelId="{FE49B08C-BB0A-4FD6-901A-273169053338}" type="presOf" srcId="{CB448FD7-15DE-4296-BD63-378B3D604159}" destId="{82E7822D-A237-41BA-B6FA-C767E99AD40D}" srcOrd="0" destOrd="0" presId="urn:microsoft.com/office/officeart/2005/8/layout/vList5"/>
    <dgm:cxn modelId="{94C9148B-3C33-41D7-9AE6-E5A7893F9105}" type="presOf" srcId="{E6083298-7B68-4F3A-9A84-294C705884BB}" destId="{EE150F2C-A82B-4119-B2A3-BC6FAF9F9858}" srcOrd="0" destOrd="0" presId="urn:microsoft.com/office/officeart/2005/8/layout/vList5"/>
    <dgm:cxn modelId="{8B3B3FA8-EA3F-4637-8ABE-42EC4015BD8C}" srcId="{CB448FD7-15DE-4296-BD63-378B3D604159}" destId="{E90C6A16-5E27-4AC0-B996-138F55CBB89D}" srcOrd="0" destOrd="0" parTransId="{BD7F2335-AF72-4210-94A9-D75136439F6E}" sibTransId="{0BFE4195-1346-428F-9775-B5C2A6DF3D92}"/>
    <dgm:cxn modelId="{5C578D76-85E0-460C-A103-8FC0A8018664}" type="presOf" srcId="{2A6FBA1D-5FC9-45FF-907D-B15D483126C9}" destId="{700B049A-87B7-40B1-B89F-CB71FC249876}" srcOrd="0" destOrd="0" presId="urn:microsoft.com/office/officeart/2005/8/layout/vList5"/>
    <dgm:cxn modelId="{C81DD62B-D49F-4361-AB6E-4E1FE8EB4BCD}" srcId="{E6083298-7B68-4F3A-9A84-294C705884BB}" destId="{CB448FD7-15DE-4296-BD63-378B3D604159}" srcOrd="1" destOrd="0" parTransId="{3C1BA466-83DB-42CF-A53A-0E07720EBBDE}" sibTransId="{28CC6B7D-09E5-495D-8012-1C6EFDFA0FA9}"/>
    <dgm:cxn modelId="{3AA3C8F8-FBC5-47C5-A96B-0570E2CB6BC0}" type="presParOf" srcId="{EE150F2C-A82B-4119-B2A3-BC6FAF9F9858}" destId="{3398C240-B4C4-41BC-BB3C-A40263BC9483}" srcOrd="0" destOrd="0" presId="urn:microsoft.com/office/officeart/2005/8/layout/vList5"/>
    <dgm:cxn modelId="{A66D71E4-9830-438B-B71A-AC0A2B8C42CF}" type="presParOf" srcId="{3398C240-B4C4-41BC-BB3C-A40263BC9483}" destId="{863C3623-4A7D-45C6-8CF0-B5602C1DA24C}" srcOrd="0" destOrd="0" presId="urn:microsoft.com/office/officeart/2005/8/layout/vList5"/>
    <dgm:cxn modelId="{04A6400D-6EF4-4851-B2C4-38200E51C878}" type="presParOf" srcId="{3398C240-B4C4-41BC-BB3C-A40263BC9483}" destId="{E7993186-BA49-4536-B091-0D33C5223CC0}" srcOrd="1" destOrd="0" presId="urn:microsoft.com/office/officeart/2005/8/layout/vList5"/>
    <dgm:cxn modelId="{91A3A4ED-9563-4276-9F60-93DFA960E952}" type="presParOf" srcId="{EE150F2C-A82B-4119-B2A3-BC6FAF9F9858}" destId="{0FFB849A-8EB2-490A-96D7-FE227078146A}" srcOrd="1" destOrd="0" presId="urn:microsoft.com/office/officeart/2005/8/layout/vList5"/>
    <dgm:cxn modelId="{71B2E8C6-6CD4-41D3-B4D0-3056FC78C58E}" type="presParOf" srcId="{EE150F2C-A82B-4119-B2A3-BC6FAF9F9858}" destId="{EEBE41EE-6500-4507-8ADD-6193E38B4E94}" srcOrd="2" destOrd="0" presId="urn:microsoft.com/office/officeart/2005/8/layout/vList5"/>
    <dgm:cxn modelId="{F51D3E3C-B535-40C7-B676-ABDECC774B1B}" type="presParOf" srcId="{EEBE41EE-6500-4507-8ADD-6193E38B4E94}" destId="{82E7822D-A237-41BA-B6FA-C767E99AD40D}" srcOrd="0" destOrd="0" presId="urn:microsoft.com/office/officeart/2005/8/layout/vList5"/>
    <dgm:cxn modelId="{E47003DD-BC66-4570-B1F3-078D093AEFE8}" type="presParOf" srcId="{EEBE41EE-6500-4507-8ADD-6193E38B4E94}" destId="{EE7A8CD1-3756-4003-8E66-39E8FB90CDC4}" srcOrd="1" destOrd="0" presId="urn:microsoft.com/office/officeart/2005/8/layout/vList5"/>
    <dgm:cxn modelId="{80AD741B-334A-4953-86C7-A3FCF8831CFE}" type="presParOf" srcId="{EE150F2C-A82B-4119-B2A3-BC6FAF9F9858}" destId="{8C562612-841C-4196-BCFF-3F78C79977E5}" srcOrd="3" destOrd="0" presId="urn:microsoft.com/office/officeart/2005/8/layout/vList5"/>
    <dgm:cxn modelId="{96DA5031-D646-4187-9F83-96C9215F7F96}" type="presParOf" srcId="{EE150F2C-A82B-4119-B2A3-BC6FAF9F9858}" destId="{A1D27AA6-0EEC-4F91-A380-BF451FC4C828}" srcOrd="4" destOrd="0" presId="urn:microsoft.com/office/officeart/2005/8/layout/vList5"/>
    <dgm:cxn modelId="{E2AC90E9-1B01-4C0C-985B-33270B863401}" type="presParOf" srcId="{A1D27AA6-0EEC-4F91-A380-BF451FC4C828}" destId="{6FABAB5E-B90C-426B-9D8F-30A1BB229607}" srcOrd="0" destOrd="0" presId="urn:microsoft.com/office/officeart/2005/8/layout/vList5"/>
    <dgm:cxn modelId="{85FABD4A-3A39-4924-A9DD-B10D1B37AF6E}" type="presParOf" srcId="{A1D27AA6-0EEC-4F91-A380-BF451FC4C828}" destId="{700B049A-87B7-40B1-B89F-CB71FC2498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08842-8333-446E-AF7C-8AF795FE9413}">
      <dsp:nvSpPr>
        <dsp:cNvPr id="0" name=""/>
        <dsp:cNvSpPr/>
      </dsp:nvSpPr>
      <dsp:spPr>
        <a:xfrm rot="5400000">
          <a:off x="4631739" y="-2463614"/>
          <a:ext cx="1481440" cy="653382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ES_tradnl" sz="2400" b="0" kern="1200" dirty="0" smtClean="0"/>
            <a:t>El medio de cultivo incide sobre la germinación del grano de polen</a:t>
          </a:r>
          <a:endParaRPr lang="es-EC" sz="2400" b="0" kern="1200" dirty="0"/>
        </a:p>
        <a:p>
          <a:pPr marL="228600" lvl="1" indent="-228600" algn="just" defTabSz="1066800">
            <a:lnSpc>
              <a:spcPct val="90000"/>
            </a:lnSpc>
            <a:spcBef>
              <a:spcPct val="0"/>
            </a:spcBef>
            <a:spcAft>
              <a:spcPct val="15000"/>
            </a:spcAft>
            <a:buChar char="••"/>
          </a:pPr>
          <a:r>
            <a:rPr lang="es-ES_tradnl" sz="2400" b="0" kern="1200" dirty="0" smtClean="0"/>
            <a:t>El estado fenológico de floración incide sobre le viabilidad del grano de polen.</a:t>
          </a:r>
          <a:endParaRPr lang="es-EC" sz="2400" b="0" kern="1200" dirty="0"/>
        </a:p>
      </dsp:txBody>
      <dsp:txXfrm rot="-5400000">
        <a:off x="2105546" y="134897"/>
        <a:ext cx="6461509" cy="1336804"/>
      </dsp:txXfrm>
    </dsp:sp>
    <dsp:sp modelId="{137C1326-19F6-4C73-AA79-995A8EAB4428}">
      <dsp:nvSpPr>
        <dsp:cNvPr id="0" name=""/>
        <dsp:cNvSpPr/>
      </dsp:nvSpPr>
      <dsp:spPr>
        <a:xfrm>
          <a:off x="1586" y="474"/>
          <a:ext cx="2103959" cy="16056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s-EC" sz="6000" kern="1200" dirty="0" smtClean="0"/>
            <a:t>Fase 1</a:t>
          </a:r>
          <a:endParaRPr lang="es-EC" sz="6000" kern="1200" dirty="0"/>
        </a:p>
      </dsp:txBody>
      <dsp:txXfrm>
        <a:off x="79967" y="78855"/>
        <a:ext cx="1947197" cy="1448887"/>
      </dsp:txXfrm>
    </dsp:sp>
    <dsp:sp modelId="{9247B5C6-0648-4C8F-9EC4-B885581AFD28}">
      <dsp:nvSpPr>
        <dsp:cNvPr id="0" name=""/>
        <dsp:cNvSpPr/>
      </dsp:nvSpPr>
      <dsp:spPr>
        <a:xfrm rot="5400000">
          <a:off x="3315057" y="438234"/>
          <a:ext cx="4050529" cy="6593332"/>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ES_tradnl" sz="2400" b="0" kern="1200" dirty="0" smtClean="0"/>
            <a:t>Ho- La aplicación de fungicidas convencionales, ecológicos e insecticidas biológicos no afectan la morfología, germinación y viabilidad de los granos de  polen. en los cultivos de mora de Castilla y tomate de árbol. </a:t>
          </a:r>
          <a:endParaRPr lang="es-EC" sz="2400" b="0" kern="1200" dirty="0"/>
        </a:p>
        <a:p>
          <a:pPr marL="228600" lvl="1" indent="-228600" algn="just" defTabSz="1066800">
            <a:lnSpc>
              <a:spcPct val="90000"/>
            </a:lnSpc>
            <a:spcBef>
              <a:spcPct val="0"/>
            </a:spcBef>
            <a:spcAft>
              <a:spcPct val="15000"/>
            </a:spcAft>
            <a:buChar char="••"/>
          </a:pPr>
          <a:r>
            <a:rPr lang="es-ES_tradnl" sz="2400" b="0" kern="1200" dirty="0" smtClean="0"/>
            <a:t>H1- La aplicación de fungicidas convencionales, ecológicos  e insecticidas biológicos afectan la morfología, germinación y viabilidad de los granos de  polen  en los cultivos de mora de Castilla  y tomate de árbol. </a:t>
          </a:r>
          <a:endParaRPr lang="es-EC" sz="2400" b="0" kern="1200" dirty="0"/>
        </a:p>
      </dsp:txBody>
      <dsp:txXfrm rot="-5400000">
        <a:off x="2043656" y="1907367"/>
        <a:ext cx="6395601" cy="3655067"/>
      </dsp:txXfrm>
    </dsp:sp>
    <dsp:sp modelId="{ADBAE305-E2EA-45DD-9811-5D764B174610}">
      <dsp:nvSpPr>
        <dsp:cNvPr id="0" name=""/>
        <dsp:cNvSpPr/>
      </dsp:nvSpPr>
      <dsp:spPr>
        <a:xfrm>
          <a:off x="1586" y="2702404"/>
          <a:ext cx="2042069" cy="206499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s-EC" sz="6000" kern="1200" dirty="0" smtClean="0"/>
            <a:t>Fase 2</a:t>
          </a:r>
          <a:r>
            <a:rPr lang="es-EC" sz="6500" kern="1200" dirty="0" smtClean="0"/>
            <a:t> </a:t>
          </a:r>
          <a:endParaRPr lang="es-EC" sz="6500" kern="1200" dirty="0"/>
        </a:p>
      </dsp:txBody>
      <dsp:txXfrm>
        <a:off x="101272" y="2802090"/>
        <a:ext cx="1842697" cy="1865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D6DC3-34B0-4B91-9009-B4B0ADBB2E00}">
      <dsp:nvSpPr>
        <dsp:cNvPr id="0" name=""/>
        <dsp:cNvSpPr/>
      </dsp:nvSpPr>
      <dsp:spPr>
        <a:xfrm>
          <a:off x="0" y="0"/>
          <a:ext cx="8964488" cy="176736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b="1" kern="1200" dirty="0" smtClean="0"/>
            <a:t>Color </a:t>
          </a:r>
          <a:endParaRPr lang="es-EC" sz="1800" b="1" kern="1200" dirty="0"/>
        </a:p>
        <a:p>
          <a:pPr marL="171450" lvl="1" indent="-171450" algn="just" defTabSz="800100">
            <a:lnSpc>
              <a:spcPct val="90000"/>
            </a:lnSpc>
            <a:spcBef>
              <a:spcPct val="0"/>
            </a:spcBef>
            <a:spcAft>
              <a:spcPct val="15000"/>
            </a:spcAft>
            <a:buChar char="••"/>
          </a:pPr>
          <a:r>
            <a:rPr lang="es-ES_tradnl" sz="1800" kern="1200" dirty="0" smtClean="0"/>
            <a:t>Con 100 granos de polen maduros, sin germinar, inmediatamente de colocados en láminas portaobjetos con una gota de acetocarmín al 1%,   se  observó al microscopio óptico y se pudo comprobar que los granos de polen viables adquieren el color rojo  y los no viables quedan deformes y ovalados</a:t>
          </a:r>
          <a:endParaRPr lang="es-EC" sz="1800" kern="1200" dirty="0"/>
        </a:p>
      </dsp:txBody>
      <dsp:txXfrm>
        <a:off x="1969633" y="0"/>
        <a:ext cx="6994854" cy="1767360"/>
      </dsp:txXfrm>
    </dsp:sp>
    <dsp:sp modelId="{78FE3B13-1310-450E-8C14-674C987679AD}">
      <dsp:nvSpPr>
        <dsp:cNvPr id="0" name=""/>
        <dsp:cNvSpPr/>
      </dsp:nvSpPr>
      <dsp:spPr>
        <a:xfrm>
          <a:off x="176736" y="176736"/>
          <a:ext cx="1792897" cy="1413888"/>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E7B0728-C954-496E-96A0-100F1314388B}">
      <dsp:nvSpPr>
        <dsp:cNvPr id="0" name=""/>
        <dsp:cNvSpPr/>
      </dsp:nvSpPr>
      <dsp:spPr>
        <a:xfrm>
          <a:off x="0" y="1944096"/>
          <a:ext cx="8964488" cy="2016222"/>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_tradnl" sz="1800" b="1" kern="1200" dirty="0" smtClean="0"/>
            <a:t>Dimensiones del tubo polínico.</a:t>
          </a:r>
          <a:endParaRPr lang="es-EC" sz="1800" kern="1200" dirty="0"/>
        </a:p>
        <a:p>
          <a:pPr marL="171450" lvl="1" indent="-171450" algn="just" defTabSz="800100">
            <a:lnSpc>
              <a:spcPct val="90000"/>
            </a:lnSpc>
            <a:spcBef>
              <a:spcPct val="0"/>
            </a:spcBef>
            <a:spcAft>
              <a:spcPct val="15000"/>
            </a:spcAft>
            <a:buChar char="••"/>
          </a:pPr>
          <a:r>
            <a:rPr lang="es-ES_tradnl" sz="1800" kern="1200" dirty="0" smtClean="0"/>
            <a:t>Se incubó a 28</a:t>
          </a:r>
          <a:r>
            <a:rPr lang="es-ES_tradnl" sz="1800" kern="1200" dirty="0" smtClean="0">
              <a:sym typeface="Symbol"/>
            </a:rPr>
            <a:t></a:t>
          </a:r>
          <a:r>
            <a:rPr lang="es-ES_tradnl" sz="1800" kern="1200" dirty="0" smtClean="0"/>
            <a:t>C; luego se evaluaron a las 2</a:t>
          </a:r>
          <a:r>
            <a:rPr lang="es-ES_tradnl" sz="1800" kern="1200" dirty="0" smtClean="0"/>
            <a:t>, 4,y </a:t>
          </a:r>
          <a:r>
            <a:rPr lang="es-ES_tradnl" sz="1800" kern="1200" dirty="0" smtClean="0"/>
            <a:t>6 horas, tomaron  alícuotas  de cada  muestra y se  colocaron  en láminas portaobjetos, para su observación   con la ayuda de un ocular micrométrico, previamente calibrado, se cuantificaron  el número de granos de polen germinados, el largo y ancho  del tubo polínico,  los datos fueron tomados en milimicras (µm).</a:t>
          </a:r>
          <a:endParaRPr lang="es-EC" sz="1800" kern="1200" dirty="0"/>
        </a:p>
      </dsp:txBody>
      <dsp:txXfrm>
        <a:off x="1969633" y="1944096"/>
        <a:ext cx="6994854" cy="2016222"/>
      </dsp:txXfrm>
    </dsp:sp>
    <dsp:sp modelId="{9AF4DD43-9A62-4009-B953-49F7EEB169F0}">
      <dsp:nvSpPr>
        <dsp:cNvPr id="0" name=""/>
        <dsp:cNvSpPr/>
      </dsp:nvSpPr>
      <dsp:spPr>
        <a:xfrm>
          <a:off x="176736" y="2245263"/>
          <a:ext cx="1792897" cy="1413888"/>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7EC5503-57DC-4702-9FB2-BFA00FA4E79A}">
      <dsp:nvSpPr>
        <dsp:cNvPr id="0" name=""/>
        <dsp:cNvSpPr/>
      </dsp:nvSpPr>
      <dsp:spPr>
        <a:xfrm>
          <a:off x="0" y="4137054"/>
          <a:ext cx="8964488" cy="1767360"/>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b="1" kern="1200" dirty="0" smtClean="0"/>
            <a:t>Forma</a:t>
          </a:r>
          <a:endParaRPr lang="es-EC" sz="1800" b="1" kern="1200" dirty="0"/>
        </a:p>
        <a:p>
          <a:pPr marL="171450" lvl="1" indent="-171450" algn="just" defTabSz="800100">
            <a:lnSpc>
              <a:spcPct val="90000"/>
            </a:lnSpc>
            <a:spcBef>
              <a:spcPct val="0"/>
            </a:spcBef>
            <a:spcAft>
              <a:spcPct val="15000"/>
            </a:spcAft>
            <a:buChar char="••"/>
          </a:pPr>
          <a:r>
            <a:rPr lang="es-ES_tradnl" sz="1800" kern="1200" dirty="0" smtClean="0"/>
            <a:t>Se realizó la observación 100 granos de polen, sin germinar,  colocados  en un portaobjetos con gotas de agua bidestilada, para describir su forma mediante el uso de microscopio compuesto y se obtuvieron  microfotografías con un ocular de 40X y 100X para documentar y respaldar la descripción</a:t>
          </a:r>
          <a:endParaRPr lang="es-EC" sz="1800" kern="1200" dirty="0"/>
        </a:p>
      </dsp:txBody>
      <dsp:txXfrm>
        <a:off x="1969633" y="4137054"/>
        <a:ext cx="6994854" cy="1767360"/>
      </dsp:txXfrm>
    </dsp:sp>
    <dsp:sp modelId="{35C045DE-5A5F-4619-BE50-354CE81C23E1}">
      <dsp:nvSpPr>
        <dsp:cNvPr id="0" name=""/>
        <dsp:cNvSpPr/>
      </dsp:nvSpPr>
      <dsp:spPr>
        <a:xfrm>
          <a:off x="176736" y="4313790"/>
          <a:ext cx="1792897" cy="1413888"/>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1FADE-EA51-44CB-887A-4FA45FB046A1}">
      <dsp:nvSpPr>
        <dsp:cNvPr id="0" name=""/>
        <dsp:cNvSpPr/>
      </dsp:nvSpPr>
      <dsp:spPr>
        <a:xfrm>
          <a:off x="7676462" y="3766815"/>
          <a:ext cx="91440" cy="538827"/>
        </a:xfrm>
        <a:custGeom>
          <a:avLst/>
          <a:gdLst/>
          <a:ahLst/>
          <a:cxnLst/>
          <a:rect l="0" t="0" r="0" b="0"/>
          <a:pathLst>
            <a:path>
              <a:moveTo>
                <a:pt x="45720" y="0"/>
              </a:moveTo>
              <a:lnTo>
                <a:pt x="45720" y="5388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F58126-CAA6-4F3A-997E-0848D7EA98DF}">
      <dsp:nvSpPr>
        <dsp:cNvPr id="0" name=""/>
        <dsp:cNvSpPr/>
      </dsp:nvSpPr>
      <dsp:spPr>
        <a:xfrm>
          <a:off x="4325564" y="2051522"/>
          <a:ext cx="3396618" cy="538827"/>
        </a:xfrm>
        <a:custGeom>
          <a:avLst/>
          <a:gdLst/>
          <a:ahLst/>
          <a:cxnLst/>
          <a:rect l="0" t="0" r="0" b="0"/>
          <a:pathLst>
            <a:path>
              <a:moveTo>
                <a:pt x="0" y="0"/>
              </a:moveTo>
              <a:lnTo>
                <a:pt x="0" y="367195"/>
              </a:lnTo>
              <a:lnTo>
                <a:pt x="3396618" y="367195"/>
              </a:lnTo>
              <a:lnTo>
                <a:pt x="3396618" y="5388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030BD-2FA0-44F3-BF08-3ED8857560EC}">
      <dsp:nvSpPr>
        <dsp:cNvPr id="0" name=""/>
        <dsp:cNvSpPr/>
      </dsp:nvSpPr>
      <dsp:spPr>
        <a:xfrm>
          <a:off x="5412050" y="3766815"/>
          <a:ext cx="91440" cy="538827"/>
        </a:xfrm>
        <a:custGeom>
          <a:avLst/>
          <a:gdLst/>
          <a:ahLst/>
          <a:cxnLst/>
          <a:rect l="0" t="0" r="0" b="0"/>
          <a:pathLst>
            <a:path>
              <a:moveTo>
                <a:pt x="45720" y="0"/>
              </a:moveTo>
              <a:lnTo>
                <a:pt x="45720" y="5388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DDDD2-1271-4456-810B-86F3C37F51BD}">
      <dsp:nvSpPr>
        <dsp:cNvPr id="0" name=""/>
        <dsp:cNvSpPr/>
      </dsp:nvSpPr>
      <dsp:spPr>
        <a:xfrm>
          <a:off x="4325564" y="2051522"/>
          <a:ext cx="1132206" cy="538827"/>
        </a:xfrm>
        <a:custGeom>
          <a:avLst/>
          <a:gdLst/>
          <a:ahLst/>
          <a:cxnLst/>
          <a:rect l="0" t="0" r="0" b="0"/>
          <a:pathLst>
            <a:path>
              <a:moveTo>
                <a:pt x="0" y="0"/>
              </a:moveTo>
              <a:lnTo>
                <a:pt x="0" y="367195"/>
              </a:lnTo>
              <a:lnTo>
                <a:pt x="1132206" y="367195"/>
              </a:lnTo>
              <a:lnTo>
                <a:pt x="1132206" y="5388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D157B6-570E-47A4-AC86-FF3FF7E304E9}">
      <dsp:nvSpPr>
        <dsp:cNvPr id="0" name=""/>
        <dsp:cNvSpPr/>
      </dsp:nvSpPr>
      <dsp:spPr>
        <a:xfrm>
          <a:off x="3147637" y="3766815"/>
          <a:ext cx="91440" cy="538827"/>
        </a:xfrm>
        <a:custGeom>
          <a:avLst/>
          <a:gdLst/>
          <a:ahLst/>
          <a:cxnLst/>
          <a:rect l="0" t="0" r="0" b="0"/>
          <a:pathLst>
            <a:path>
              <a:moveTo>
                <a:pt x="45720" y="0"/>
              </a:moveTo>
              <a:lnTo>
                <a:pt x="45720" y="5388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61353-6999-495B-AA2B-692751C9CA6A}">
      <dsp:nvSpPr>
        <dsp:cNvPr id="0" name=""/>
        <dsp:cNvSpPr/>
      </dsp:nvSpPr>
      <dsp:spPr>
        <a:xfrm>
          <a:off x="3193357" y="2051522"/>
          <a:ext cx="1132206" cy="538827"/>
        </a:xfrm>
        <a:custGeom>
          <a:avLst/>
          <a:gdLst/>
          <a:ahLst/>
          <a:cxnLst/>
          <a:rect l="0" t="0" r="0" b="0"/>
          <a:pathLst>
            <a:path>
              <a:moveTo>
                <a:pt x="1132206" y="0"/>
              </a:moveTo>
              <a:lnTo>
                <a:pt x="1132206" y="367195"/>
              </a:lnTo>
              <a:lnTo>
                <a:pt x="0" y="367195"/>
              </a:lnTo>
              <a:lnTo>
                <a:pt x="0" y="5388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9CB38-8C86-4DF9-A005-DF1803D5EE8B}">
      <dsp:nvSpPr>
        <dsp:cNvPr id="0" name=""/>
        <dsp:cNvSpPr/>
      </dsp:nvSpPr>
      <dsp:spPr>
        <a:xfrm>
          <a:off x="883225" y="3766815"/>
          <a:ext cx="91440" cy="538827"/>
        </a:xfrm>
        <a:custGeom>
          <a:avLst/>
          <a:gdLst/>
          <a:ahLst/>
          <a:cxnLst/>
          <a:rect l="0" t="0" r="0" b="0"/>
          <a:pathLst>
            <a:path>
              <a:moveTo>
                <a:pt x="45720" y="0"/>
              </a:moveTo>
              <a:lnTo>
                <a:pt x="45720" y="5388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96708-B2F5-494A-91C0-8579C9F67DC5}">
      <dsp:nvSpPr>
        <dsp:cNvPr id="0" name=""/>
        <dsp:cNvSpPr/>
      </dsp:nvSpPr>
      <dsp:spPr>
        <a:xfrm>
          <a:off x="928945" y="2051522"/>
          <a:ext cx="3396618" cy="538827"/>
        </a:xfrm>
        <a:custGeom>
          <a:avLst/>
          <a:gdLst/>
          <a:ahLst/>
          <a:cxnLst/>
          <a:rect l="0" t="0" r="0" b="0"/>
          <a:pathLst>
            <a:path>
              <a:moveTo>
                <a:pt x="3396618" y="0"/>
              </a:moveTo>
              <a:lnTo>
                <a:pt x="3396618" y="367195"/>
              </a:lnTo>
              <a:lnTo>
                <a:pt x="0" y="367195"/>
              </a:lnTo>
              <a:lnTo>
                <a:pt x="0" y="5388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0B452-0FFD-48B2-9FA9-8EC26CBF34D7}">
      <dsp:nvSpPr>
        <dsp:cNvPr id="0" name=""/>
        <dsp:cNvSpPr/>
      </dsp:nvSpPr>
      <dsp:spPr>
        <a:xfrm>
          <a:off x="3399213" y="875057"/>
          <a:ext cx="1852701" cy="11764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A3C21-BD0E-459E-9327-BF51B3048F33}">
      <dsp:nvSpPr>
        <dsp:cNvPr id="0" name=""/>
        <dsp:cNvSpPr/>
      </dsp:nvSpPr>
      <dsp:spPr>
        <a:xfrm>
          <a:off x="3605069" y="1070620"/>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PESTICIDAS</a:t>
          </a:r>
          <a:endParaRPr lang="es-EC" sz="2400" b="1" kern="1200" dirty="0"/>
        </a:p>
      </dsp:txBody>
      <dsp:txXfrm>
        <a:off x="3639526" y="1105077"/>
        <a:ext cx="1783787" cy="1107551"/>
      </dsp:txXfrm>
    </dsp:sp>
    <dsp:sp modelId="{66838493-B2E7-4A31-94B2-893FCB4E21AE}">
      <dsp:nvSpPr>
        <dsp:cNvPr id="0" name=""/>
        <dsp:cNvSpPr/>
      </dsp:nvSpPr>
      <dsp:spPr>
        <a:xfrm>
          <a:off x="2594" y="2590349"/>
          <a:ext cx="1852701" cy="11764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54F72-1A0F-42B1-A7C4-152B10CB4783}">
      <dsp:nvSpPr>
        <dsp:cNvPr id="0" name=""/>
        <dsp:cNvSpPr/>
      </dsp:nvSpPr>
      <dsp:spPr>
        <a:xfrm>
          <a:off x="208450" y="2785912"/>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P1</a:t>
          </a:r>
          <a:endParaRPr lang="es-EC" sz="1600" b="1" kern="1200" dirty="0"/>
        </a:p>
      </dsp:txBody>
      <dsp:txXfrm>
        <a:off x="242907" y="2820369"/>
        <a:ext cx="1783787" cy="1107551"/>
      </dsp:txXfrm>
    </dsp:sp>
    <dsp:sp modelId="{4677090B-2649-4869-B1A2-39DF5EF2182D}">
      <dsp:nvSpPr>
        <dsp:cNvPr id="0" name=""/>
        <dsp:cNvSpPr/>
      </dsp:nvSpPr>
      <dsp:spPr>
        <a:xfrm>
          <a:off x="2594" y="4305642"/>
          <a:ext cx="1852701" cy="117646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B284AA-A818-4519-8A1E-513EC1A5DDF3}">
      <dsp:nvSpPr>
        <dsp:cNvPr id="0" name=""/>
        <dsp:cNvSpPr/>
      </dsp:nvSpPr>
      <dsp:spPr>
        <a:xfrm>
          <a:off x="208450" y="4501205"/>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6 Fungicidas convencionales</a:t>
          </a:r>
          <a:endParaRPr lang="es-EC" sz="1600" kern="1200" dirty="0"/>
        </a:p>
      </dsp:txBody>
      <dsp:txXfrm>
        <a:off x="242907" y="4535662"/>
        <a:ext cx="1783787" cy="1107551"/>
      </dsp:txXfrm>
    </dsp:sp>
    <dsp:sp modelId="{665B01C5-4045-455C-8480-2F0D6C8808C0}">
      <dsp:nvSpPr>
        <dsp:cNvPr id="0" name=""/>
        <dsp:cNvSpPr/>
      </dsp:nvSpPr>
      <dsp:spPr>
        <a:xfrm>
          <a:off x="2267007" y="2590349"/>
          <a:ext cx="1852701" cy="11764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472B8-C797-4F19-83A1-7C3DF9534FFC}">
      <dsp:nvSpPr>
        <dsp:cNvPr id="0" name=""/>
        <dsp:cNvSpPr/>
      </dsp:nvSpPr>
      <dsp:spPr>
        <a:xfrm>
          <a:off x="2472863" y="2785912"/>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P2</a:t>
          </a:r>
          <a:endParaRPr lang="es-EC" sz="1600" b="1" kern="1200" dirty="0"/>
        </a:p>
      </dsp:txBody>
      <dsp:txXfrm>
        <a:off x="2507320" y="2820369"/>
        <a:ext cx="1783787" cy="1107551"/>
      </dsp:txXfrm>
    </dsp:sp>
    <dsp:sp modelId="{67DA1BD4-D0FB-4CBD-8B01-B499DEDE8C75}">
      <dsp:nvSpPr>
        <dsp:cNvPr id="0" name=""/>
        <dsp:cNvSpPr/>
      </dsp:nvSpPr>
      <dsp:spPr>
        <a:xfrm>
          <a:off x="2267007" y="4305642"/>
          <a:ext cx="1852701" cy="117646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E4DEE-1B63-44F1-9B1B-4E561BE144AD}">
      <dsp:nvSpPr>
        <dsp:cNvPr id="0" name=""/>
        <dsp:cNvSpPr/>
      </dsp:nvSpPr>
      <dsp:spPr>
        <a:xfrm>
          <a:off x="2472863" y="4501205"/>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6 fungicidas ecológicos</a:t>
          </a:r>
          <a:endParaRPr lang="es-EC" sz="1600" kern="1200" dirty="0"/>
        </a:p>
      </dsp:txBody>
      <dsp:txXfrm>
        <a:off x="2507320" y="4535662"/>
        <a:ext cx="1783787" cy="1107551"/>
      </dsp:txXfrm>
    </dsp:sp>
    <dsp:sp modelId="{66F6D3BB-1911-454E-AF9B-AE01E8881C57}">
      <dsp:nvSpPr>
        <dsp:cNvPr id="0" name=""/>
        <dsp:cNvSpPr/>
      </dsp:nvSpPr>
      <dsp:spPr>
        <a:xfrm>
          <a:off x="4531419" y="2590349"/>
          <a:ext cx="1852701" cy="11764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9EC54-DC36-4B7F-B026-36FFD360A7C8}">
      <dsp:nvSpPr>
        <dsp:cNvPr id="0" name=""/>
        <dsp:cNvSpPr/>
      </dsp:nvSpPr>
      <dsp:spPr>
        <a:xfrm>
          <a:off x="4737275" y="2785912"/>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P3</a:t>
          </a:r>
          <a:endParaRPr lang="es-EC" sz="1600" b="1" kern="1200" dirty="0"/>
        </a:p>
      </dsp:txBody>
      <dsp:txXfrm>
        <a:off x="4771732" y="2820369"/>
        <a:ext cx="1783787" cy="1107551"/>
      </dsp:txXfrm>
    </dsp:sp>
    <dsp:sp modelId="{A8AB6EA0-1CD1-4DC8-AA0F-F407A98BC9D3}">
      <dsp:nvSpPr>
        <dsp:cNvPr id="0" name=""/>
        <dsp:cNvSpPr/>
      </dsp:nvSpPr>
      <dsp:spPr>
        <a:xfrm>
          <a:off x="4531419" y="4305642"/>
          <a:ext cx="1852701" cy="117646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860C3-A5AD-496F-8E0F-4B2DFC053D70}">
      <dsp:nvSpPr>
        <dsp:cNvPr id="0" name=""/>
        <dsp:cNvSpPr/>
      </dsp:nvSpPr>
      <dsp:spPr>
        <a:xfrm>
          <a:off x="4737275" y="4501205"/>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6 insecticidas biológicos</a:t>
          </a:r>
          <a:endParaRPr lang="es-EC" sz="1600" kern="1200" dirty="0"/>
        </a:p>
      </dsp:txBody>
      <dsp:txXfrm>
        <a:off x="4771732" y="4535662"/>
        <a:ext cx="1783787" cy="1107551"/>
      </dsp:txXfrm>
    </dsp:sp>
    <dsp:sp modelId="{EC850483-DC2F-4072-979D-B00A92E39A3B}">
      <dsp:nvSpPr>
        <dsp:cNvPr id="0" name=""/>
        <dsp:cNvSpPr/>
      </dsp:nvSpPr>
      <dsp:spPr>
        <a:xfrm>
          <a:off x="6795832" y="2590349"/>
          <a:ext cx="1852701" cy="11764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B70AD-2EF5-4D89-8EC8-8F49AF21C524}">
      <dsp:nvSpPr>
        <dsp:cNvPr id="0" name=""/>
        <dsp:cNvSpPr/>
      </dsp:nvSpPr>
      <dsp:spPr>
        <a:xfrm>
          <a:off x="7001688" y="2785912"/>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P4</a:t>
          </a:r>
          <a:endParaRPr lang="es-EC" sz="1600" b="1" kern="1200" dirty="0"/>
        </a:p>
      </dsp:txBody>
      <dsp:txXfrm>
        <a:off x="7036145" y="2820369"/>
        <a:ext cx="1783787" cy="1107551"/>
      </dsp:txXfrm>
    </dsp:sp>
    <dsp:sp modelId="{B9F4FC7F-FDA0-498B-B747-4EBBA7DCAB1D}">
      <dsp:nvSpPr>
        <dsp:cNvPr id="0" name=""/>
        <dsp:cNvSpPr/>
      </dsp:nvSpPr>
      <dsp:spPr>
        <a:xfrm>
          <a:off x="6795832" y="4305642"/>
          <a:ext cx="1852701" cy="117646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D0FAA-65FC-4782-B95D-8543204DF533}">
      <dsp:nvSpPr>
        <dsp:cNvPr id="0" name=""/>
        <dsp:cNvSpPr/>
      </dsp:nvSpPr>
      <dsp:spPr>
        <a:xfrm>
          <a:off x="7001688" y="4501205"/>
          <a:ext cx="1852701" cy="11764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Testigo</a:t>
          </a:r>
        </a:p>
        <a:p>
          <a:pPr lvl="0" algn="ctr" defTabSz="711200">
            <a:lnSpc>
              <a:spcPct val="90000"/>
            </a:lnSpc>
            <a:spcBef>
              <a:spcPct val="0"/>
            </a:spcBef>
            <a:spcAft>
              <a:spcPct val="35000"/>
            </a:spcAft>
          </a:pPr>
          <a:r>
            <a:rPr lang="es-EC" sz="1600" kern="1200" dirty="0" smtClean="0"/>
            <a:t>(Sacarosa 10% +Ácido bórico 100mg.L</a:t>
          </a:r>
          <a:r>
            <a:rPr lang="es-EC" sz="1600" kern="1200" baseline="30000" dirty="0" smtClean="0"/>
            <a:t>-1</a:t>
          </a:r>
          <a:r>
            <a:rPr lang="es-EC" sz="1600" kern="1200" dirty="0" smtClean="0"/>
            <a:t>)</a:t>
          </a:r>
          <a:endParaRPr lang="es-EC" sz="1600" kern="1200" dirty="0"/>
        </a:p>
      </dsp:txBody>
      <dsp:txXfrm>
        <a:off x="7036145" y="4535662"/>
        <a:ext cx="1783787" cy="1107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3186-BA49-4536-B091-0D33C5223CC0}">
      <dsp:nvSpPr>
        <dsp:cNvPr id="0" name=""/>
        <dsp:cNvSpPr/>
      </dsp:nvSpPr>
      <dsp:spPr>
        <a:xfrm rot="5400000">
          <a:off x="4681252" y="-1884768"/>
          <a:ext cx="2455627" cy="623485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S_tradnl" sz="2000" kern="1200" dirty="0" smtClean="0">
              <a:solidFill>
                <a:schemeClr val="tx1"/>
              </a:solidFill>
            </a:rPr>
            <a:t>Análisis  de cada  muestra  y se depositan en un portaobjeto, se realizó  las evaluaciones con la ayuda de ocular micrométrico (Fisher) previamente calibrado,  contabilizándose 100 granos de polen, que no presentan daños en su pared celular.</a:t>
          </a:r>
          <a:endParaRPr lang="es-EC" sz="2000" kern="1200" dirty="0">
            <a:solidFill>
              <a:schemeClr val="tx1"/>
            </a:solidFill>
          </a:endParaRPr>
        </a:p>
      </dsp:txBody>
      <dsp:txXfrm rot="-5400000">
        <a:off x="2791638" y="124720"/>
        <a:ext cx="6114981" cy="2215879"/>
      </dsp:txXfrm>
    </dsp:sp>
    <dsp:sp modelId="{863C3623-4A7D-45C6-8CF0-B5602C1DA24C}">
      <dsp:nvSpPr>
        <dsp:cNvPr id="0" name=""/>
        <dsp:cNvSpPr/>
      </dsp:nvSpPr>
      <dsp:spPr>
        <a:xfrm>
          <a:off x="1014" y="4379"/>
          <a:ext cx="2790624" cy="2456559"/>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solidFill>
            </a:rPr>
            <a:t>Número de granos bien formados</a:t>
          </a:r>
          <a:endParaRPr lang="es-EC" sz="2800" kern="1200" dirty="0">
            <a:solidFill>
              <a:schemeClr val="bg1"/>
            </a:solidFill>
          </a:endParaRPr>
        </a:p>
      </dsp:txBody>
      <dsp:txXfrm>
        <a:off x="120933" y="124298"/>
        <a:ext cx="2550786" cy="2216721"/>
      </dsp:txXfrm>
    </dsp:sp>
    <dsp:sp modelId="{EE7A8CD1-3756-4003-8E66-39E8FB90CDC4}">
      <dsp:nvSpPr>
        <dsp:cNvPr id="0" name=""/>
        <dsp:cNvSpPr/>
      </dsp:nvSpPr>
      <dsp:spPr>
        <a:xfrm rot="5400000">
          <a:off x="5128297" y="331740"/>
          <a:ext cx="1613517" cy="6200850"/>
        </a:xfrm>
        <a:prstGeom prst="round2Same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S_tradnl" sz="2000" kern="1200" dirty="0" smtClean="0">
              <a:solidFill>
                <a:schemeClr val="tx1"/>
              </a:solidFill>
            </a:rPr>
            <a:t>Se realizó las evaluaciones con  ayuda de un microscopio  ocular micrométrico, previamente calibrado, con el cual se examinaron los granos de polen que se encontraron con daños en su pared celular (exina), los datos se incluyeron en porcentaje</a:t>
          </a:r>
          <a:endParaRPr lang="es-EC" sz="2000" kern="1200" dirty="0">
            <a:solidFill>
              <a:schemeClr val="tx1"/>
            </a:solidFill>
          </a:endParaRPr>
        </a:p>
      </dsp:txBody>
      <dsp:txXfrm rot="-5400000">
        <a:off x="2834631" y="2704172"/>
        <a:ext cx="6122085" cy="1455987"/>
      </dsp:txXfrm>
    </dsp:sp>
    <dsp:sp modelId="{82E7822D-A237-41BA-B6FA-C767E99AD40D}">
      <dsp:nvSpPr>
        <dsp:cNvPr id="0" name=""/>
        <dsp:cNvSpPr/>
      </dsp:nvSpPr>
      <dsp:spPr>
        <a:xfrm>
          <a:off x="1014" y="2561783"/>
          <a:ext cx="2833616" cy="1740763"/>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solidFill>
            </a:rPr>
            <a:t>Número de granos de polen dañados</a:t>
          </a:r>
          <a:endParaRPr lang="es-EC" sz="2800" kern="1200" dirty="0">
            <a:solidFill>
              <a:schemeClr val="bg1"/>
            </a:solidFill>
          </a:endParaRPr>
        </a:p>
      </dsp:txBody>
      <dsp:txXfrm>
        <a:off x="85991" y="2646760"/>
        <a:ext cx="2663662" cy="1570809"/>
      </dsp:txXfrm>
    </dsp:sp>
    <dsp:sp modelId="{700B049A-87B7-40B1-B89F-CB71FC249876}">
      <dsp:nvSpPr>
        <dsp:cNvPr id="0" name=""/>
        <dsp:cNvSpPr/>
      </dsp:nvSpPr>
      <dsp:spPr>
        <a:xfrm rot="5400000">
          <a:off x="5060300" y="2042214"/>
          <a:ext cx="1613517" cy="6335870"/>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smtClean="0">
              <a:solidFill>
                <a:schemeClr val="tx1"/>
              </a:solidFill>
            </a:rPr>
            <a:t>Se observaron  los granos de polen, que emitieron  su tubo polínico, a las 2</a:t>
          </a:r>
          <a:r>
            <a:rPr lang="es-ES_tradnl" sz="2000" kern="1200" dirty="0" smtClean="0">
              <a:solidFill>
                <a:schemeClr val="tx1"/>
              </a:solidFill>
            </a:rPr>
            <a:t>, 4 </a:t>
          </a:r>
          <a:r>
            <a:rPr lang="es-ES_tradnl" sz="2000" kern="1200" dirty="0" smtClean="0">
              <a:solidFill>
                <a:schemeClr val="tx1"/>
              </a:solidFill>
            </a:rPr>
            <a:t>y 6 horas después de ser incubados</a:t>
          </a:r>
          <a:endParaRPr lang="es-EC" sz="2000" kern="1200" dirty="0">
            <a:solidFill>
              <a:schemeClr val="tx1"/>
            </a:solidFill>
          </a:endParaRPr>
        </a:p>
      </dsp:txBody>
      <dsp:txXfrm rot="-5400000">
        <a:off x="2699124" y="4482156"/>
        <a:ext cx="6257105" cy="1455987"/>
      </dsp:txXfrm>
    </dsp:sp>
    <dsp:sp modelId="{6FABAB5E-B90C-426B-9D8F-30A1BB229607}">
      <dsp:nvSpPr>
        <dsp:cNvPr id="0" name=""/>
        <dsp:cNvSpPr/>
      </dsp:nvSpPr>
      <dsp:spPr>
        <a:xfrm>
          <a:off x="1014" y="4412840"/>
          <a:ext cx="2698108" cy="1594618"/>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solidFill>
            </a:rPr>
            <a:t>Número de granos de polen terminados </a:t>
          </a:r>
          <a:endParaRPr lang="es-EC" sz="2800" kern="1200" dirty="0">
            <a:solidFill>
              <a:schemeClr val="bg1"/>
            </a:solidFill>
          </a:endParaRPr>
        </a:p>
      </dsp:txBody>
      <dsp:txXfrm>
        <a:off x="78857" y="4490683"/>
        <a:ext cx="2542422" cy="14389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06918-6C8D-42C0-8BB4-265FAC3D9C07}" type="datetimeFigureOut">
              <a:rPr lang="es-EC" smtClean="0"/>
              <a:t>23/05/2015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352D3-B55F-434B-BD8E-46A239039ACC}" type="slidenum">
              <a:rPr lang="es-EC" smtClean="0"/>
              <a:t>‹Nº›</a:t>
            </a:fld>
            <a:endParaRPr lang="es-EC"/>
          </a:p>
        </p:txBody>
      </p:sp>
    </p:spTree>
    <p:extLst>
      <p:ext uri="{BB962C8B-B14F-4D97-AF65-F5344CB8AC3E}">
        <p14:creationId xmlns:p14="http://schemas.microsoft.com/office/powerpoint/2010/main" val="227861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4B352D3-B55F-434B-BD8E-46A239039ACC}" type="slidenum">
              <a:rPr lang="es-EC" smtClean="0"/>
              <a:t>18</a:t>
            </a:fld>
            <a:endParaRPr lang="es-EC"/>
          </a:p>
        </p:txBody>
      </p:sp>
    </p:spTree>
    <p:extLst>
      <p:ext uri="{BB962C8B-B14F-4D97-AF65-F5344CB8AC3E}">
        <p14:creationId xmlns:p14="http://schemas.microsoft.com/office/powerpoint/2010/main" val="27905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4B352D3-B55F-434B-BD8E-46A239039ACC}" type="slidenum">
              <a:rPr lang="es-EC" smtClean="0"/>
              <a:t>26</a:t>
            </a:fld>
            <a:endParaRPr lang="es-EC"/>
          </a:p>
        </p:txBody>
      </p:sp>
    </p:spTree>
    <p:extLst>
      <p:ext uri="{BB962C8B-B14F-4D97-AF65-F5344CB8AC3E}">
        <p14:creationId xmlns:p14="http://schemas.microsoft.com/office/powerpoint/2010/main" val="2495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4CD03E16-5687-472D-A955-07A717EA43D6}" type="datetimeFigureOut">
              <a:rPr lang="es-EC">
                <a:solidFill>
                  <a:prstClr val="black">
                    <a:tint val="75000"/>
                  </a:prstClr>
                </a:solidFill>
              </a:rPr>
              <a:pPr>
                <a:defRPr/>
              </a:pPr>
              <a:t>23/05/2015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2CDF6DF-32D1-4389-B1F6-377954AC27DC}"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380699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45CAFAE6-C31C-46F6-B2F4-E26B3FB613F9}" type="datetimeFigureOut">
              <a:rPr lang="es-EC">
                <a:solidFill>
                  <a:prstClr val="black">
                    <a:tint val="75000"/>
                  </a:prstClr>
                </a:solidFill>
              </a:rPr>
              <a:pPr>
                <a:defRPr/>
              </a:pPr>
              <a:t>23/05/2015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319F2BD-DF94-4E5C-882A-C3121AF70862}"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339593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1A0AD99B-DD0A-474F-9460-8B9F07B6311B}" type="datetimeFigureOut">
              <a:rPr lang="es-EC">
                <a:solidFill>
                  <a:prstClr val="black">
                    <a:tint val="75000"/>
                  </a:prstClr>
                </a:solidFill>
              </a:rPr>
              <a:pPr>
                <a:defRPr/>
              </a:pPr>
              <a:t>23/05/2015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EDE6623-B644-4BC3-B0A1-629317E69FA1}"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4139851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4356" name="CorelDRAW" r:id="rId3" imgW="9151920" imgH="5621400" progId="CorelDRAW.Graphic.12">
                  <p:embed/>
                </p:oleObj>
              </mc:Choice>
              <mc:Fallback>
                <p:oleObj name="CorelDRAW" r:id="rId3" imgW="9151920" imgH="562140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z="1400" smtClean="0">
              <a:solidFill>
                <a:prstClr val="black"/>
              </a:solidFill>
              <a:cs typeface="Arial" charset="0"/>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1400" smtClean="0">
              <a:solidFill>
                <a:prstClr val="black"/>
              </a:solidFill>
              <a:cs typeface="Arial" charset="0"/>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z="1400" smtClean="0">
              <a:solidFill>
                <a:prstClr val="black"/>
              </a:solidFill>
              <a:cs typeface="Arial" charset="0"/>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1400" smtClean="0">
              <a:solidFill>
                <a:prstClr val="black"/>
              </a:solidFill>
              <a:cs typeface="Arial"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s-ES" smtClean="0">
              <a:solidFill>
                <a:prstClr val="black"/>
              </a:solidFill>
              <a:cs typeface="Arial"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15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96447D49-CAC6-4ADF-9F75-4493B3EAC022}" type="datetimeFigureOut">
              <a:rPr lang="es-EC">
                <a:solidFill>
                  <a:prstClr val="black">
                    <a:tint val="75000"/>
                  </a:prstClr>
                </a:solidFill>
              </a:rPr>
              <a:pPr>
                <a:defRPr/>
              </a:pPr>
              <a:t>23/05/2015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1C1389A-B5AF-4D5A-BD48-228AB2C0C55B}"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4710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878C0BB-2421-4F8D-A404-DDBCFF34BD60}" type="datetimeFigureOut">
              <a:rPr lang="es-EC">
                <a:solidFill>
                  <a:prstClr val="black">
                    <a:tint val="75000"/>
                  </a:prstClr>
                </a:solidFill>
              </a:rPr>
              <a:pPr>
                <a:defRPr/>
              </a:pPr>
              <a:t>23/05/2015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FADECAA-DCEB-49FC-B7A2-A8296104AB78}"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38020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BDB334F0-699F-48EA-85AA-B9FC080658B8}" type="datetimeFigureOut">
              <a:rPr lang="es-EC">
                <a:solidFill>
                  <a:prstClr val="black">
                    <a:tint val="75000"/>
                  </a:prstClr>
                </a:solidFill>
              </a:rPr>
              <a:pPr>
                <a:defRPr/>
              </a:pPr>
              <a:t>23/05/2015</a:t>
            </a:fld>
            <a:endParaRPr lang="es-EC">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BFA80567-CA15-4E82-B071-613A23E23529}"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15478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EC2F5956-78C1-4ECD-B490-7319999BB641}" type="datetimeFigureOut">
              <a:rPr lang="es-EC">
                <a:solidFill>
                  <a:prstClr val="black">
                    <a:tint val="75000"/>
                  </a:prstClr>
                </a:solidFill>
              </a:rPr>
              <a:pPr>
                <a:defRPr/>
              </a:pPr>
              <a:t>23/05/2015</a:t>
            </a:fld>
            <a:endParaRPr lang="es-EC">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4DB133D-BBD3-4CD0-A15D-012420F1E7D5}"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53117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322C07DA-EC35-4BC8-A7EE-751999548DA0}" type="datetimeFigureOut">
              <a:rPr lang="es-EC">
                <a:solidFill>
                  <a:prstClr val="black">
                    <a:tint val="75000"/>
                  </a:prstClr>
                </a:solidFill>
              </a:rPr>
              <a:pPr>
                <a:defRPr/>
              </a:pPr>
              <a:t>23/05/2015</a:t>
            </a:fld>
            <a:endParaRPr lang="es-EC">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E853DDEB-7445-4AF2-965D-2FA1081F9C64}"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397625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D66860D-A83D-4FB1-9A89-555183A19550}" type="datetimeFigureOut">
              <a:rPr lang="es-EC">
                <a:solidFill>
                  <a:prstClr val="black">
                    <a:tint val="75000"/>
                  </a:prstClr>
                </a:solidFill>
              </a:rPr>
              <a:pPr>
                <a:defRPr/>
              </a:pPr>
              <a:t>23/05/2015</a:t>
            </a:fld>
            <a:endParaRPr lang="es-EC">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597369B8-811F-43BF-AC05-9DDBA59FF267}"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88352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87D5D9F-C0DC-4D32-8568-0F146A884B6B}" type="datetimeFigureOut">
              <a:rPr lang="es-EC">
                <a:solidFill>
                  <a:prstClr val="black">
                    <a:tint val="75000"/>
                  </a:prstClr>
                </a:solidFill>
              </a:rPr>
              <a:pPr>
                <a:defRPr/>
              </a:pPr>
              <a:t>23/05/2015</a:t>
            </a:fld>
            <a:endParaRPr lang="es-EC">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0C5028B-6009-479D-AB56-D0A9122B014C}"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77440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B66D69E-0EA2-4099-AB7F-F947509B3CD0}" type="datetimeFigureOut">
              <a:rPr lang="es-EC">
                <a:solidFill>
                  <a:prstClr val="black">
                    <a:tint val="75000"/>
                  </a:prstClr>
                </a:solidFill>
              </a:rPr>
              <a:pPr>
                <a:defRPr/>
              </a:pPr>
              <a:t>23/05/2015</a:t>
            </a:fld>
            <a:endParaRPr lang="es-EC">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84836BC6-40E8-40EB-AE01-787AA9029758}"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34173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B422960-1D9B-4AAE-B8C6-FE4576AF3896}" type="datetimeFigureOut">
              <a:rPr lang="es-EC">
                <a:solidFill>
                  <a:prstClr val="black">
                    <a:tint val="75000"/>
                  </a:prstClr>
                </a:solidFill>
              </a:rPr>
              <a:pPr>
                <a:defRPr/>
              </a:pPr>
              <a:t>23/05/2015</a:t>
            </a:fld>
            <a:endParaRPr lang="es-EC">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07B188-639F-41D9-A2D8-61AEA2EB8041}"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358803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8.emf"/><Relationship Id="rId4" Type="http://schemas.openxmlformats.org/officeDocument/2006/relationships/package" Target="../embeddings/Hoja_de_c_lculo_de_Microsoft_Excel2.xlsx"/></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3702"/>
            <a:ext cx="3961148" cy="1023036"/>
          </a:xfrm>
          <a:prstGeom prst="rect">
            <a:avLst/>
          </a:prstGeom>
          <a:noFill/>
          <a:extLst>
            <a:ext uri="{909E8E84-426E-40DD-AFC4-6F175D3DCCD1}">
              <a14:hiddenFill xmlns:a14="http://schemas.microsoft.com/office/drawing/2010/main">
                <a:solidFill>
                  <a:srgbClr val="FFFFFF"/>
                </a:solidFill>
              </a14:hiddenFill>
            </a:ext>
          </a:extLst>
        </p:spPr>
      </p:pic>
      <p:sp>
        <p:nvSpPr>
          <p:cNvPr id="4" name="2 Subtítulo"/>
          <p:cNvSpPr txBox="1">
            <a:spLocks/>
          </p:cNvSpPr>
          <p:nvPr/>
        </p:nvSpPr>
        <p:spPr>
          <a:xfrm>
            <a:off x="1600347" y="2132856"/>
            <a:ext cx="6400800" cy="17526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_tradnl" b="1" dirty="0" smtClean="0"/>
              <a:t>EFECTO DE PESTICIDAS CONVENCIONALES,  ECOLÓGICOS Y BIOLÓGICOS  SOBRE LA VIABILIDAD DEL POLEN EN  MORA DE CASTILLA Y TOMATE DE ÁRBOL</a:t>
            </a:r>
            <a:endParaRPr lang="es-EC" dirty="0" smtClean="0"/>
          </a:p>
          <a:p>
            <a:endParaRPr lang="es-EC" dirty="0"/>
          </a:p>
        </p:txBody>
      </p:sp>
      <p:sp>
        <p:nvSpPr>
          <p:cNvPr id="5" name="4 CuadroTexto"/>
          <p:cNvSpPr txBox="1"/>
          <p:nvPr/>
        </p:nvSpPr>
        <p:spPr>
          <a:xfrm>
            <a:off x="3059832" y="4221088"/>
            <a:ext cx="3528392" cy="369332"/>
          </a:xfrm>
          <a:prstGeom prst="rect">
            <a:avLst/>
          </a:prstGeom>
          <a:noFill/>
        </p:spPr>
        <p:txBody>
          <a:bodyPr wrap="square" rtlCol="0">
            <a:spAutoFit/>
          </a:bodyPr>
          <a:lstStyle/>
          <a:p>
            <a:pPr algn="ctr"/>
            <a:r>
              <a:rPr lang="es-EC" dirty="0" smtClean="0"/>
              <a:t>Ing. Flavio Germán Padilla Badillo </a:t>
            </a:r>
            <a:endParaRPr lang="es-EC"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33"/>
            <a:ext cx="9144000" cy="687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543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2">
                    <a:lumMod val="75000"/>
                  </a:schemeClr>
                </a:solidFill>
              </a:rPr>
              <a:t>TAMAÑO DEL GRANO DE POLEN </a:t>
            </a:r>
            <a:endParaRPr lang="es-EC" dirty="0">
              <a:solidFill>
                <a:schemeClr val="accent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07914982"/>
              </p:ext>
            </p:extLst>
          </p:nvPr>
        </p:nvGraphicFramePr>
        <p:xfrm>
          <a:off x="1115616" y="1556790"/>
          <a:ext cx="6840760" cy="4104457"/>
        </p:xfrm>
        <a:graphic>
          <a:graphicData uri="http://schemas.openxmlformats.org/drawingml/2006/table">
            <a:tbl>
              <a:tblPr firstRow="1" firstCol="1" bandRow="1">
                <a:tableStyleId>{BDBED569-4797-4DF1-A0F4-6AAB3CD982D8}</a:tableStyleId>
              </a:tblPr>
              <a:tblGrid>
                <a:gridCol w="3607262"/>
                <a:gridCol w="3233498"/>
              </a:tblGrid>
              <a:tr h="586351">
                <a:tc>
                  <a:txBody>
                    <a:bodyPr/>
                    <a:lstStyle/>
                    <a:p>
                      <a:pPr algn="ctr">
                        <a:spcAft>
                          <a:spcPts val="0"/>
                        </a:spcAft>
                      </a:pPr>
                      <a:r>
                        <a:rPr lang="es-ES_tradnl" sz="2400" dirty="0">
                          <a:effectLst/>
                        </a:rPr>
                        <a:t>Medida del eje mayor (µm)</a:t>
                      </a:r>
                      <a:endParaRPr lang="es-EC" sz="240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dirty="0">
                          <a:effectLst/>
                        </a:rPr>
                        <a:t>Denominación del polen</a:t>
                      </a:r>
                      <a:endParaRPr lang="es-EC" sz="2400" dirty="0">
                        <a:solidFill>
                          <a:srgbClr val="000000"/>
                        </a:solidFill>
                        <a:effectLst/>
                        <a:latin typeface="Arial"/>
                        <a:ea typeface="Times New Roman"/>
                        <a:cs typeface="Times New Roman"/>
                      </a:endParaRPr>
                    </a:p>
                  </a:txBody>
                  <a:tcPr marL="68580" marR="68580" marT="0" marB="0"/>
                </a:tc>
              </a:tr>
              <a:tr h="586351">
                <a:tc>
                  <a:txBody>
                    <a:bodyPr/>
                    <a:lstStyle/>
                    <a:p>
                      <a:pPr algn="ctr">
                        <a:spcAft>
                          <a:spcPts val="0"/>
                        </a:spcAft>
                      </a:pPr>
                      <a:r>
                        <a:rPr lang="es-EC" sz="2400" b="0" dirty="0">
                          <a:effectLst/>
                        </a:rPr>
                        <a:t>&lt;10</a:t>
                      </a:r>
                      <a:endParaRPr lang="es-EC" sz="2400" b="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b="0" dirty="0">
                          <a:effectLst/>
                        </a:rPr>
                        <a:t>Muy pequeño</a:t>
                      </a:r>
                      <a:endParaRPr lang="es-EC" sz="2400" b="0" dirty="0">
                        <a:solidFill>
                          <a:srgbClr val="000000"/>
                        </a:solidFill>
                        <a:effectLst/>
                        <a:latin typeface="Arial"/>
                        <a:ea typeface="Times New Roman"/>
                        <a:cs typeface="Times New Roman"/>
                      </a:endParaRPr>
                    </a:p>
                  </a:txBody>
                  <a:tcPr marL="68580" marR="68580" marT="0" marB="0"/>
                </a:tc>
              </a:tr>
              <a:tr h="586351">
                <a:tc>
                  <a:txBody>
                    <a:bodyPr/>
                    <a:lstStyle/>
                    <a:p>
                      <a:pPr algn="ctr">
                        <a:spcAft>
                          <a:spcPts val="0"/>
                        </a:spcAft>
                      </a:pPr>
                      <a:r>
                        <a:rPr lang="es-EC" sz="2400" b="0" dirty="0">
                          <a:effectLst/>
                        </a:rPr>
                        <a:t>10-25</a:t>
                      </a:r>
                      <a:endParaRPr lang="es-EC" sz="2400" b="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b="0">
                          <a:effectLst/>
                        </a:rPr>
                        <a:t>Pequeño</a:t>
                      </a:r>
                      <a:endParaRPr lang="es-EC" sz="2400" b="0">
                        <a:solidFill>
                          <a:srgbClr val="000000"/>
                        </a:solidFill>
                        <a:effectLst/>
                        <a:latin typeface="Arial"/>
                        <a:ea typeface="Times New Roman"/>
                        <a:cs typeface="Times New Roman"/>
                      </a:endParaRPr>
                    </a:p>
                  </a:txBody>
                  <a:tcPr marL="68580" marR="68580" marT="0" marB="0"/>
                </a:tc>
              </a:tr>
              <a:tr h="586351">
                <a:tc>
                  <a:txBody>
                    <a:bodyPr/>
                    <a:lstStyle/>
                    <a:p>
                      <a:pPr algn="ctr">
                        <a:spcAft>
                          <a:spcPts val="0"/>
                        </a:spcAft>
                      </a:pPr>
                      <a:r>
                        <a:rPr lang="es-EC" sz="2400" b="0" dirty="0">
                          <a:effectLst/>
                        </a:rPr>
                        <a:t>25-50</a:t>
                      </a:r>
                      <a:endParaRPr lang="es-EC" sz="2400" b="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b="0">
                          <a:effectLst/>
                        </a:rPr>
                        <a:t>Mediano</a:t>
                      </a:r>
                      <a:endParaRPr lang="es-EC" sz="2400" b="0">
                        <a:solidFill>
                          <a:srgbClr val="000000"/>
                        </a:solidFill>
                        <a:effectLst/>
                        <a:latin typeface="Arial"/>
                        <a:ea typeface="Times New Roman"/>
                        <a:cs typeface="Times New Roman"/>
                      </a:endParaRPr>
                    </a:p>
                  </a:txBody>
                  <a:tcPr marL="68580" marR="68580" marT="0" marB="0"/>
                </a:tc>
              </a:tr>
              <a:tr h="586351">
                <a:tc>
                  <a:txBody>
                    <a:bodyPr/>
                    <a:lstStyle/>
                    <a:p>
                      <a:pPr algn="ctr">
                        <a:spcAft>
                          <a:spcPts val="0"/>
                        </a:spcAft>
                      </a:pPr>
                      <a:r>
                        <a:rPr lang="es-EC" sz="2400" b="0">
                          <a:effectLst/>
                        </a:rPr>
                        <a:t>50-100</a:t>
                      </a:r>
                      <a:endParaRPr lang="es-EC" sz="2400" b="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2400" b="0" dirty="0">
                          <a:effectLst/>
                        </a:rPr>
                        <a:t>Grande</a:t>
                      </a:r>
                      <a:endParaRPr lang="es-EC" sz="2400" b="0" dirty="0">
                        <a:solidFill>
                          <a:srgbClr val="000000"/>
                        </a:solidFill>
                        <a:effectLst/>
                        <a:latin typeface="Arial"/>
                        <a:ea typeface="Times New Roman"/>
                        <a:cs typeface="Times New Roman"/>
                      </a:endParaRPr>
                    </a:p>
                  </a:txBody>
                  <a:tcPr marL="68580" marR="68580" marT="0" marB="0"/>
                </a:tc>
              </a:tr>
              <a:tr h="586351">
                <a:tc>
                  <a:txBody>
                    <a:bodyPr/>
                    <a:lstStyle/>
                    <a:p>
                      <a:pPr algn="ctr">
                        <a:spcAft>
                          <a:spcPts val="0"/>
                        </a:spcAft>
                      </a:pPr>
                      <a:r>
                        <a:rPr lang="es-EC" sz="2400" b="0" dirty="0">
                          <a:effectLst/>
                        </a:rPr>
                        <a:t>100-20</a:t>
                      </a:r>
                      <a:r>
                        <a:rPr lang="en-US" sz="2400" b="0" dirty="0">
                          <a:effectLst/>
                        </a:rPr>
                        <a:t>0</a:t>
                      </a:r>
                      <a:endParaRPr lang="es-EC" sz="2400" b="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n-US" sz="2400" b="0" dirty="0">
                          <a:effectLst/>
                        </a:rPr>
                        <a:t>Muy grande</a:t>
                      </a:r>
                      <a:endParaRPr lang="es-EC" sz="2400" b="0" dirty="0">
                        <a:solidFill>
                          <a:srgbClr val="000000"/>
                        </a:solidFill>
                        <a:effectLst/>
                        <a:latin typeface="Arial"/>
                        <a:ea typeface="Times New Roman"/>
                        <a:cs typeface="Times New Roman"/>
                      </a:endParaRPr>
                    </a:p>
                  </a:txBody>
                  <a:tcPr marL="68580" marR="68580" marT="0" marB="0"/>
                </a:tc>
              </a:tr>
              <a:tr h="586351">
                <a:tc>
                  <a:txBody>
                    <a:bodyPr/>
                    <a:lstStyle/>
                    <a:p>
                      <a:pPr algn="ctr">
                        <a:spcAft>
                          <a:spcPts val="0"/>
                        </a:spcAft>
                      </a:pPr>
                      <a:r>
                        <a:rPr lang="en-US" sz="2400" b="0">
                          <a:effectLst/>
                        </a:rPr>
                        <a:t>&gt;200</a:t>
                      </a:r>
                      <a:endParaRPr lang="es-EC" sz="2400" b="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n-US" sz="2400" b="0" dirty="0">
                          <a:effectLst/>
                        </a:rPr>
                        <a:t>Gigante</a:t>
                      </a:r>
                      <a:endParaRPr lang="es-EC" sz="2400" b="0" dirty="0">
                        <a:solidFill>
                          <a:srgbClr val="000000"/>
                        </a:solidFill>
                        <a:effectLst/>
                        <a:latin typeface="Arial"/>
                        <a:ea typeface="Times New Roman"/>
                        <a:cs typeface="Times New Roman"/>
                      </a:endParaRPr>
                    </a:p>
                  </a:txBody>
                  <a:tcPr marL="68580" marR="68580" marT="0" marB="0"/>
                </a:tc>
              </a:tr>
            </a:tbl>
          </a:graphicData>
        </a:graphic>
      </p:graphicFrame>
      <p:sp>
        <p:nvSpPr>
          <p:cNvPr id="5" name="4 Rectángulo"/>
          <p:cNvSpPr/>
          <p:nvPr/>
        </p:nvSpPr>
        <p:spPr>
          <a:xfrm>
            <a:off x="6948264" y="6309320"/>
            <a:ext cx="1974002" cy="369332"/>
          </a:xfrm>
          <a:prstGeom prst="rect">
            <a:avLst/>
          </a:prstGeom>
        </p:spPr>
        <p:txBody>
          <a:bodyPr wrap="none">
            <a:spAutoFit/>
          </a:bodyPr>
          <a:lstStyle/>
          <a:p>
            <a:r>
              <a:rPr lang="es-ES_tradnl" dirty="0"/>
              <a:t>Valdés et al (1987).</a:t>
            </a:r>
            <a:endParaRPr lang="es-EC" dirty="0"/>
          </a:p>
        </p:txBody>
      </p:sp>
      <p:sp>
        <p:nvSpPr>
          <p:cNvPr id="6" name="5 Cerrar llave"/>
          <p:cNvSpPr/>
          <p:nvPr/>
        </p:nvSpPr>
        <p:spPr>
          <a:xfrm>
            <a:off x="8172400" y="2924944"/>
            <a:ext cx="288032" cy="864096"/>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676730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066169">
            <a:off x="635658" y="1737726"/>
            <a:ext cx="6812479"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METODOLOGÍA</a:t>
            </a:r>
            <a:endParaRPr lang="es-E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2987824" y="3789040"/>
            <a:ext cx="5760639" cy="286232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s-ES_tradnl" sz="3600" b="1" dirty="0" smtClean="0"/>
              <a:t>Primera fase: </a:t>
            </a:r>
          </a:p>
          <a:p>
            <a:pPr algn="just"/>
            <a:r>
              <a:rPr lang="es-ES_tradnl" sz="3600" b="1" dirty="0" smtClean="0"/>
              <a:t>Caracterización morfológica del grano de polen y determinación de la solución nutritiva.</a:t>
            </a:r>
            <a:endParaRPr lang="es-EC" sz="3600" dirty="0"/>
          </a:p>
        </p:txBody>
      </p:sp>
    </p:spTree>
    <p:extLst>
      <p:ext uri="{BB962C8B-B14F-4D97-AF65-F5344CB8AC3E}">
        <p14:creationId xmlns:p14="http://schemas.microsoft.com/office/powerpoint/2010/main" val="306509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Maestría\MicroElectrPolen 2012\MORA.jpg"/>
          <p:cNvPicPr>
            <a:picLocks noChangeAspect="1" noChangeArrowheads="1"/>
          </p:cNvPicPr>
          <p:nvPr/>
        </p:nvPicPr>
        <p:blipFill rotWithShape="1">
          <a:blip r:embed="rId2">
            <a:extLst>
              <a:ext uri="{28A0092B-C50C-407E-A947-70E740481C1C}">
                <a14:useLocalDpi xmlns:a14="http://schemas.microsoft.com/office/drawing/2010/main" val="0"/>
              </a:ext>
            </a:extLst>
          </a:blip>
          <a:srcRect l="9620" t="6262" r="23402" b="15758"/>
          <a:stretch/>
        </p:blipFill>
        <p:spPr bwMode="auto">
          <a:xfrm>
            <a:off x="107504" y="2715102"/>
            <a:ext cx="3960440" cy="414289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5536" y="692696"/>
            <a:ext cx="3672408" cy="1368152"/>
          </a:xfrm>
        </p:spPr>
        <p:txBody>
          <a:bodyPr>
            <a:normAutofit fontScale="90000"/>
          </a:bodyPr>
          <a:lstStyle/>
          <a:p>
            <a:r>
              <a:rPr lang="es-ES_tradnl" sz="3200" b="1" dirty="0" smtClean="0"/>
              <a:t>Recolección de flores</a:t>
            </a:r>
            <a:br>
              <a:rPr lang="es-ES_tradnl" sz="3200" b="1" dirty="0" smtClean="0"/>
            </a:br>
            <a:r>
              <a:rPr lang="es-ES_tradnl" sz="3200" b="1" dirty="0" smtClean="0"/>
              <a:t> de mora de Castilla </a:t>
            </a:r>
            <a:br>
              <a:rPr lang="es-ES_tradnl" sz="3200" b="1" dirty="0" smtClean="0"/>
            </a:br>
            <a:r>
              <a:rPr lang="es-ES_tradnl" sz="3200" b="1" dirty="0" smtClean="0"/>
              <a:t>y tomate de  árbol</a:t>
            </a:r>
            <a:endParaRPr lang="es-EC" sz="3200" dirty="0"/>
          </a:p>
        </p:txBody>
      </p:sp>
      <p:sp>
        <p:nvSpPr>
          <p:cNvPr id="3" name="2 Marcador de contenido"/>
          <p:cNvSpPr>
            <a:spLocks noGrp="1"/>
          </p:cNvSpPr>
          <p:nvPr>
            <p:ph idx="1"/>
          </p:nvPr>
        </p:nvSpPr>
        <p:spPr>
          <a:xfrm>
            <a:off x="4067944" y="404664"/>
            <a:ext cx="4752528" cy="4680520"/>
          </a:xfrm>
        </p:spPr>
        <p:txBody>
          <a:bodyPr/>
          <a:lstStyle/>
          <a:p>
            <a:pPr algn="just"/>
            <a:r>
              <a:rPr lang="es-ES_tradnl" sz="2400" dirty="0"/>
              <a:t>Se realizó en el Cantón  Patate,  parroquia  El Triunfo,  Provincia del Tungurahua; utilizando  la metodología establecida por  </a:t>
            </a:r>
            <a:r>
              <a:rPr lang="es-ES_tradnl" sz="2400" dirty="0" err="1"/>
              <a:t>Gehrke</a:t>
            </a:r>
            <a:r>
              <a:rPr lang="es-ES_tradnl" sz="2400" dirty="0"/>
              <a:t>, 2011, </a:t>
            </a:r>
            <a:r>
              <a:rPr lang="es-ES_tradnl" sz="2400" dirty="0" smtClean="0"/>
              <a:t>“</a:t>
            </a:r>
            <a:r>
              <a:rPr lang="es-ES_tradnl" sz="2400" dirty="0"/>
              <a:t>la recolección de flores  se </a:t>
            </a:r>
            <a:r>
              <a:rPr lang="es-ES_tradnl" sz="2400" dirty="0" smtClean="0"/>
              <a:t> realizó </a:t>
            </a:r>
            <a:r>
              <a:rPr lang="es-ES_tradnl" sz="2400" dirty="0"/>
              <a:t>en horas de la mañana, ya que se encuentran en antesis; </a:t>
            </a:r>
            <a:r>
              <a:rPr lang="es-ES_tradnl" sz="2400" dirty="0" smtClean="0"/>
              <a:t>eligiéndose </a:t>
            </a:r>
            <a:r>
              <a:rPr lang="es-ES_tradnl" sz="2400" dirty="0"/>
              <a:t>flores abiertas en la etapa de corona, estadio  en el que  el polen están  viables” </a:t>
            </a:r>
            <a:endParaRPr lang="es-EC" sz="2400" dirty="0"/>
          </a:p>
        </p:txBody>
      </p:sp>
      <p:pic>
        <p:nvPicPr>
          <p:cNvPr id="5" name="4 Imagen" descr="C:\Users\USUARIO\Pictures\Flores de mora y tomate tesis\IMG_0983.JPG"/>
          <p:cNvPicPr/>
          <p:nvPr/>
        </p:nvPicPr>
        <p:blipFill rotWithShape="1">
          <a:blip r:embed="rId3" cstate="print">
            <a:extLst>
              <a:ext uri="{28A0092B-C50C-407E-A947-70E740481C1C}">
                <a14:useLocalDpi xmlns:a14="http://schemas.microsoft.com/office/drawing/2010/main" val="0"/>
              </a:ext>
            </a:extLst>
          </a:blip>
          <a:srcRect l="19469" t="11565" r="20585"/>
          <a:stretch/>
        </p:blipFill>
        <p:spPr bwMode="auto">
          <a:xfrm>
            <a:off x="6876256" y="4786551"/>
            <a:ext cx="2016224" cy="1522769"/>
          </a:xfrm>
          <a:prstGeom prst="rect">
            <a:avLst/>
          </a:prstGeom>
          <a:noFill/>
          <a:ln>
            <a:noFill/>
          </a:ln>
          <a:extLst>
            <a:ext uri="{53640926-AAD7-44D8-BBD7-CCE9431645EC}">
              <a14:shadowObscured xmlns:a14="http://schemas.microsoft.com/office/drawing/2010/main"/>
            </a:ext>
          </a:extLst>
        </p:spPr>
      </p:pic>
      <p:pic>
        <p:nvPicPr>
          <p:cNvPr id="6" name="5 Imagen" descr="C:\Users\USUARIO\Pictures\Flores de mora y tomate tesis\IMG_096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383" y="4710111"/>
            <a:ext cx="2552700" cy="1599209"/>
          </a:xfrm>
          <a:prstGeom prst="rect">
            <a:avLst/>
          </a:prstGeom>
          <a:noFill/>
          <a:ln>
            <a:noFill/>
          </a:ln>
        </p:spPr>
      </p:pic>
    </p:spTree>
    <p:extLst>
      <p:ext uri="{BB962C8B-B14F-4D97-AF65-F5344CB8AC3E}">
        <p14:creationId xmlns:p14="http://schemas.microsoft.com/office/powerpoint/2010/main" val="198197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_tradnl" sz="4000" b="1" dirty="0" smtClean="0">
                <a:solidFill>
                  <a:schemeClr val="accent2">
                    <a:lumMod val="75000"/>
                  </a:schemeClr>
                </a:solidFill>
              </a:rPr>
              <a:t>EXTRACCIÓN DE POLEN</a:t>
            </a:r>
            <a:br>
              <a:rPr lang="es-ES_tradnl" sz="4000" b="1" dirty="0" smtClean="0">
                <a:solidFill>
                  <a:schemeClr val="accent2">
                    <a:lumMod val="75000"/>
                  </a:schemeClr>
                </a:solidFill>
              </a:rPr>
            </a:br>
            <a:endParaRPr lang="es-EC" sz="4000" dirty="0">
              <a:solidFill>
                <a:schemeClr val="accent2">
                  <a:lumMod val="75000"/>
                </a:schemeClr>
              </a:solidFill>
            </a:endParaRPr>
          </a:p>
        </p:txBody>
      </p:sp>
      <p:sp>
        <p:nvSpPr>
          <p:cNvPr id="3" name="2 Marcador de contenido"/>
          <p:cNvSpPr>
            <a:spLocks noGrp="1"/>
          </p:cNvSpPr>
          <p:nvPr>
            <p:ph idx="1"/>
          </p:nvPr>
        </p:nvSpPr>
        <p:spPr>
          <a:xfrm>
            <a:off x="323528" y="1124745"/>
            <a:ext cx="8373616" cy="2664295"/>
          </a:xfrm>
        </p:spPr>
        <p:txBody>
          <a:bodyPr>
            <a:normAutofit fontScale="92500"/>
          </a:bodyPr>
          <a:lstStyle/>
          <a:p>
            <a:pPr algn="just"/>
            <a:r>
              <a:rPr lang="es-ES_tradnl" dirty="0"/>
              <a:t>La extracción </a:t>
            </a:r>
            <a:r>
              <a:rPr lang="es-ES_tradnl" dirty="0" smtClean="0"/>
              <a:t>del </a:t>
            </a:r>
            <a:r>
              <a:rPr lang="es-ES_tradnl" dirty="0"/>
              <a:t>polen se realizó en una cámara de flujo laminar</a:t>
            </a:r>
            <a:r>
              <a:rPr lang="es-ES_tradnl" b="1" dirty="0"/>
              <a:t>, </a:t>
            </a:r>
            <a:r>
              <a:rPr lang="es-ES_tradnl" dirty="0"/>
              <a:t>ejerciendo una leve presión en la antera,  en la etapa  de dehiscencia; de cada flor se extrajo 0.1 g polen.  El grano de polen se recolectó en cajas Petri  de 5 cm de </a:t>
            </a:r>
            <a:r>
              <a:rPr lang="es-ES_tradnl" dirty="0" smtClean="0"/>
              <a:t>diámetro.</a:t>
            </a:r>
            <a:endParaRPr lang="es-EC" dirty="0"/>
          </a:p>
        </p:txBody>
      </p:sp>
      <p:pic>
        <p:nvPicPr>
          <p:cNvPr id="4" name="3 Imagen" descr="F:\Fotos laboratorio Maestria\DSC07946.JPG"/>
          <p:cNvPicPr/>
          <p:nvPr/>
        </p:nvPicPr>
        <p:blipFill rotWithShape="1">
          <a:blip r:embed="rId2" cstate="print">
            <a:extLst>
              <a:ext uri="{28A0092B-C50C-407E-A947-70E740481C1C}">
                <a14:useLocalDpi xmlns:a14="http://schemas.microsoft.com/office/drawing/2010/main" val="0"/>
              </a:ext>
            </a:extLst>
          </a:blip>
          <a:srcRect l="22262" t="23359" r="6204"/>
          <a:stretch/>
        </p:blipFill>
        <p:spPr bwMode="auto">
          <a:xfrm>
            <a:off x="2051720" y="3501008"/>
            <a:ext cx="4464496" cy="3240360"/>
          </a:xfrm>
          <a:prstGeom prst="roundRect">
            <a:avLst>
              <a:gd name="adj" fmla="val 8594"/>
            </a:avLst>
          </a:prstGeom>
          <a:solidFill>
            <a:srgbClr val="FFFFFF">
              <a:shade val="85000"/>
            </a:srgbClr>
          </a:solidFill>
          <a:ln>
            <a:noFill/>
          </a:ln>
          <a:effectLst>
            <a:glow rad="139700">
              <a:schemeClr val="accent1">
                <a:satMod val="175000"/>
                <a:alpha val="40000"/>
              </a:schemeClr>
            </a:glow>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9939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_tradnl" b="1" dirty="0">
                <a:solidFill>
                  <a:schemeClr val="accent2">
                    <a:lumMod val="75000"/>
                  </a:schemeClr>
                </a:solidFill>
              </a:rPr>
              <a:t>Soluciones nutritivas para la </a:t>
            </a:r>
            <a:r>
              <a:rPr lang="es-ES_tradnl" b="1" dirty="0" smtClean="0">
                <a:solidFill>
                  <a:schemeClr val="accent2">
                    <a:lumMod val="75000"/>
                  </a:schemeClr>
                </a:solidFill>
              </a:rPr>
              <a:t>germinación de polen</a:t>
            </a:r>
            <a:endParaRPr lang="es-EC" dirty="0">
              <a:solidFill>
                <a:schemeClr val="accent2">
                  <a:lumMod val="75000"/>
                </a:schemeClr>
              </a:solidFill>
            </a:endParaRPr>
          </a:p>
        </p:txBody>
      </p:sp>
      <p:sp>
        <p:nvSpPr>
          <p:cNvPr id="3" name="2 Marcador de contenido"/>
          <p:cNvSpPr>
            <a:spLocks noGrp="1"/>
          </p:cNvSpPr>
          <p:nvPr>
            <p:ph idx="1"/>
          </p:nvPr>
        </p:nvSpPr>
        <p:spPr/>
        <p:txBody>
          <a:bodyPr/>
          <a:lstStyle/>
          <a:p>
            <a:pPr algn="just"/>
            <a:r>
              <a:rPr lang="es-ES_tradnl" dirty="0"/>
              <a:t>Para esta  investigación se probaron tres soluciones nutritivas con el fin de  determinar el mejor medio de  germinación. Según Soria 2012 Oleas 2012 los medios a probarse serán: 10% de sacarosa y 100 mg.L</a:t>
            </a:r>
            <a:r>
              <a:rPr lang="es-ES_tradnl" baseline="30000" dirty="0"/>
              <a:t>-1</a:t>
            </a:r>
            <a:r>
              <a:rPr lang="es-ES_tradnl" dirty="0"/>
              <a:t> H</a:t>
            </a:r>
            <a:r>
              <a:rPr lang="es-ES_tradnl" baseline="-25000" dirty="0"/>
              <a:t>3</a:t>
            </a:r>
            <a:r>
              <a:rPr lang="es-ES_tradnl" dirty="0"/>
              <a:t>BO</a:t>
            </a:r>
            <a:r>
              <a:rPr lang="es-ES_tradnl" baseline="-25000" dirty="0"/>
              <a:t>3</a:t>
            </a:r>
            <a:r>
              <a:rPr lang="es-ES_tradnl" dirty="0"/>
              <a:t>, té de flores de las especies investigadas y </a:t>
            </a:r>
            <a:r>
              <a:rPr lang="es-ES_tradnl" dirty="0" smtClean="0"/>
              <a:t>solo </a:t>
            </a:r>
            <a:r>
              <a:rPr lang="es-ES_tradnl" dirty="0"/>
              <a:t>agua bidestilada. </a:t>
            </a:r>
            <a:endParaRPr lang="es-EC" dirty="0"/>
          </a:p>
        </p:txBody>
      </p:sp>
    </p:spTree>
    <p:extLst>
      <p:ext uri="{BB962C8B-B14F-4D97-AF65-F5344CB8AC3E}">
        <p14:creationId xmlns:p14="http://schemas.microsoft.com/office/powerpoint/2010/main" val="59607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S_tradnl" b="1" dirty="0" smtClean="0">
                <a:solidFill>
                  <a:schemeClr val="accent2">
                    <a:lumMod val="75000"/>
                  </a:schemeClr>
                </a:solidFill>
              </a:rPr>
              <a:t>FACTORES EN ESTUDIO.</a:t>
            </a:r>
            <a:endParaRPr lang="es-EC" dirty="0">
              <a:solidFill>
                <a:schemeClr val="accent2">
                  <a:lumMod val="75000"/>
                </a:schemeClr>
              </a:solidFill>
            </a:endParaRPr>
          </a:p>
        </p:txBody>
      </p:sp>
      <p:sp>
        <p:nvSpPr>
          <p:cNvPr id="3" name="2 Marcador de contenido"/>
          <p:cNvSpPr>
            <a:spLocks noGrp="1"/>
          </p:cNvSpPr>
          <p:nvPr>
            <p:ph idx="1"/>
          </p:nvPr>
        </p:nvSpPr>
        <p:spPr/>
        <p:txBody>
          <a:bodyPr>
            <a:normAutofit fontScale="85000" lnSpcReduction="20000"/>
          </a:bodyPr>
          <a:lstStyle/>
          <a:p>
            <a:pPr algn="just">
              <a:buFont typeface="Wingdings" pitchFamily="2" charset="2"/>
              <a:buChar char="Ø"/>
            </a:pPr>
            <a:r>
              <a:rPr lang="es-ES_tradnl" dirty="0"/>
              <a:t>Determinar </a:t>
            </a:r>
            <a:r>
              <a:rPr lang="es-ES_tradnl" dirty="0" smtClean="0"/>
              <a:t>las </a:t>
            </a:r>
            <a:r>
              <a:rPr lang="es-ES_tradnl" dirty="0"/>
              <a:t>características morfológicas del grano de polen de mora de Castilla y de tomate de árbol.</a:t>
            </a:r>
            <a:endParaRPr lang="es-EC" dirty="0"/>
          </a:p>
          <a:p>
            <a:pPr algn="just">
              <a:buFont typeface="Wingdings" pitchFamily="2" charset="2"/>
              <a:buChar char="Ø"/>
            </a:pPr>
            <a:endParaRPr lang="es-EC" dirty="0"/>
          </a:p>
          <a:p>
            <a:pPr algn="just">
              <a:buFont typeface="Wingdings" pitchFamily="2" charset="2"/>
              <a:buChar char="Ø"/>
            </a:pPr>
            <a:r>
              <a:rPr lang="es-ES_tradnl" dirty="0"/>
              <a:t>Identificación del medio de cultivo óptimo para la germinación de granos de polen  de mora de Castilla (</a:t>
            </a:r>
            <a:r>
              <a:rPr lang="es-ES_tradnl" i="1" dirty="0" err="1"/>
              <a:t>Rubus</a:t>
            </a:r>
            <a:r>
              <a:rPr lang="es-ES_tradnl" i="1" dirty="0"/>
              <a:t> </a:t>
            </a:r>
            <a:r>
              <a:rPr lang="es-ES_tradnl" i="1" dirty="0" err="1"/>
              <a:t>glaucus</a:t>
            </a:r>
            <a:r>
              <a:rPr lang="es-ES_tradnl" dirty="0"/>
              <a:t> </a:t>
            </a:r>
            <a:r>
              <a:rPr lang="es-ES_tradnl" dirty="0" err="1"/>
              <a:t>Benth</a:t>
            </a:r>
            <a:r>
              <a:rPr lang="es-ES_tradnl" dirty="0"/>
              <a:t>), y  tomate de árbol (</a:t>
            </a:r>
            <a:r>
              <a:rPr lang="es-ES_tradnl" i="1" dirty="0" err="1"/>
              <a:t>Solanum</a:t>
            </a:r>
            <a:r>
              <a:rPr lang="es-ES_tradnl" i="1" dirty="0"/>
              <a:t>  </a:t>
            </a:r>
            <a:r>
              <a:rPr lang="es-ES_tradnl" i="1" dirty="0" err="1" smtClean="0"/>
              <a:t>betaceum</a:t>
            </a:r>
            <a:r>
              <a:rPr lang="es-ES_tradnl" i="1" dirty="0" smtClean="0"/>
              <a:t>  </a:t>
            </a:r>
            <a:r>
              <a:rPr lang="es-ES_tradnl" dirty="0" err="1" smtClean="0"/>
              <a:t>Cav</a:t>
            </a:r>
            <a:r>
              <a:rPr lang="es-ES_tradnl" i="1" dirty="0" smtClean="0"/>
              <a:t>)</a:t>
            </a:r>
            <a:r>
              <a:rPr lang="es-ES_tradnl" dirty="0" smtClean="0"/>
              <a:t>.</a:t>
            </a:r>
          </a:p>
          <a:p>
            <a:pPr algn="just">
              <a:buFont typeface="Wingdings" pitchFamily="2" charset="2"/>
              <a:buChar char="Ø"/>
            </a:pPr>
            <a:endParaRPr lang="es-EC" dirty="0"/>
          </a:p>
          <a:p>
            <a:pPr algn="just">
              <a:buFont typeface="Wingdings" pitchFamily="2" charset="2"/>
              <a:buChar char="Ø"/>
            </a:pPr>
            <a:r>
              <a:rPr lang="es-EC" dirty="0" smtClean="0"/>
              <a:t>Los </a:t>
            </a:r>
            <a:r>
              <a:rPr lang="es-EC" dirty="0"/>
              <a:t>tres grupos de productos cada uno con seis tratamientos, cada tratamiento con 5 repeticiones, para ser observados a las 2</a:t>
            </a:r>
            <a:r>
              <a:rPr lang="es-EC" dirty="0" smtClean="0"/>
              <a:t>, 4 </a:t>
            </a:r>
            <a:r>
              <a:rPr lang="es-EC" dirty="0"/>
              <a:t>y 6 horas de ser incubados.</a:t>
            </a:r>
          </a:p>
        </p:txBody>
      </p:sp>
    </p:spTree>
    <p:extLst>
      <p:ext uri="{BB962C8B-B14F-4D97-AF65-F5344CB8AC3E}">
        <p14:creationId xmlns:p14="http://schemas.microsoft.com/office/powerpoint/2010/main" val="3954977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720080"/>
          </a:xfrm>
        </p:spPr>
        <p:txBody>
          <a:bodyPr>
            <a:normAutofit fontScale="90000"/>
          </a:bodyPr>
          <a:lstStyle/>
          <a:p>
            <a:r>
              <a:rPr lang="es-EC" dirty="0" smtClean="0">
                <a:solidFill>
                  <a:schemeClr val="accent2">
                    <a:lumMod val="75000"/>
                  </a:schemeClr>
                </a:solidFill>
              </a:rPr>
              <a:t>DISEÑO EXPERIMENTAL</a:t>
            </a:r>
            <a:endParaRPr lang="es-EC" dirty="0">
              <a:solidFill>
                <a:schemeClr val="accent2">
                  <a:lumMod val="75000"/>
                </a:schemeClr>
              </a:solidFill>
            </a:endParaRPr>
          </a:p>
        </p:txBody>
      </p:sp>
      <p:sp>
        <p:nvSpPr>
          <p:cNvPr id="3" name="2 Marcador de contenido"/>
          <p:cNvSpPr>
            <a:spLocks noGrp="1"/>
          </p:cNvSpPr>
          <p:nvPr>
            <p:ph idx="1"/>
          </p:nvPr>
        </p:nvSpPr>
        <p:spPr>
          <a:xfrm>
            <a:off x="107504" y="692696"/>
            <a:ext cx="8856984" cy="6165304"/>
          </a:xfrm>
        </p:spPr>
        <p:txBody>
          <a:bodyPr>
            <a:normAutofit fontScale="85000" lnSpcReduction="20000"/>
          </a:bodyPr>
          <a:lstStyle/>
          <a:p>
            <a:pPr marL="0" indent="0" algn="just">
              <a:buNone/>
            </a:pPr>
            <a:r>
              <a:rPr lang="es-ES_tradnl" sz="3700" dirty="0"/>
              <a:t>Para establecer diferencias entre </a:t>
            </a:r>
            <a:r>
              <a:rPr lang="es-ES_tradnl" sz="3700" dirty="0" smtClean="0"/>
              <a:t>las soluciones utilizados </a:t>
            </a:r>
            <a:r>
              <a:rPr lang="es-ES_tradnl" sz="3700" dirty="0"/>
              <a:t>se empleó un diseño completamente al azar con 5 repeticiones </a:t>
            </a:r>
            <a:r>
              <a:rPr lang="es-ES_tradnl" sz="3700" dirty="0" smtClean="0"/>
              <a:t>y tres horas de evaluación.</a:t>
            </a:r>
            <a:endParaRPr lang="es-EC" dirty="0"/>
          </a:p>
          <a:p>
            <a:pPr marL="0" indent="0">
              <a:buNone/>
            </a:pPr>
            <a:r>
              <a:rPr lang="es-ES_tradnl" sz="3400" dirty="0"/>
              <a:t>                                 </a:t>
            </a:r>
            <a:endParaRPr lang="es-EC" sz="3400" dirty="0"/>
          </a:p>
          <a:p>
            <a:pPr marL="0" indent="0">
              <a:buNone/>
            </a:pPr>
            <a:r>
              <a:rPr lang="es-ES_tradnl" dirty="0"/>
              <a:t> </a:t>
            </a:r>
            <a:endParaRPr lang="es-EC" dirty="0"/>
          </a:p>
          <a:p>
            <a:endParaRPr lang="es-ES_tradnl" dirty="0" smtClean="0"/>
          </a:p>
          <a:p>
            <a:endParaRPr lang="es-ES_tradnl" dirty="0"/>
          </a:p>
          <a:p>
            <a:pPr marL="0" indent="0">
              <a:buNone/>
            </a:pPr>
            <a:endParaRPr lang="es-ES_tradnl" dirty="0"/>
          </a:p>
          <a:p>
            <a:r>
              <a:rPr lang="es-ES_tradnl" dirty="0" smtClean="0"/>
              <a:t>Prueba </a:t>
            </a:r>
            <a:r>
              <a:rPr lang="es-ES_tradnl" dirty="0"/>
              <a:t>de significación de </a:t>
            </a:r>
            <a:r>
              <a:rPr lang="es-ES_tradnl" dirty="0" err="1"/>
              <a:t>Tukey</a:t>
            </a:r>
            <a:r>
              <a:rPr lang="es-ES_tradnl" dirty="0"/>
              <a:t> al 5 % para los tratamientos los mismos que se detallan a continuación</a:t>
            </a:r>
            <a:r>
              <a:rPr lang="es-ES_tradnl" dirty="0" smtClean="0"/>
              <a:t>:</a:t>
            </a:r>
          </a:p>
          <a:p>
            <a:endParaRPr lang="es-EC" dirty="0"/>
          </a:p>
          <a:p>
            <a:pPr marL="0" indent="0">
              <a:buNone/>
            </a:pPr>
            <a:r>
              <a:rPr lang="es-ES_tradnl" dirty="0" smtClean="0"/>
              <a:t> </a:t>
            </a:r>
            <a:r>
              <a:rPr lang="es-ES_tradnl" b="1" dirty="0"/>
              <a:t>M1</a:t>
            </a:r>
            <a:r>
              <a:rPr lang="es-ES_tradnl" dirty="0"/>
              <a:t> </a:t>
            </a:r>
            <a:r>
              <a:rPr lang="es-ES_tradnl" b="1" dirty="0"/>
              <a:t>=</a:t>
            </a:r>
            <a:r>
              <a:rPr lang="es-ES_tradnl" dirty="0"/>
              <a:t>Solución nutritiva: Sacarosa 10% más 100 </a:t>
            </a:r>
            <a:r>
              <a:rPr lang="es-ES_tradnl" dirty="0" smtClean="0"/>
              <a:t>mg.L</a:t>
            </a:r>
            <a:r>
              <a:rPr lang="es-ES_tradnl" baseline="30000" dirty="0" smtClean="0"/>
              <a:t>-1</a:t>
            </a:r>
            <a:r>
              <a:rPr lang="es-ES_tradnl" dirty="0" smtClean="0"/>
              <a:t> </a:t>
            </a:r>
            <a:r>
              <a:rPr lang="es-ES_tradnl" dirty="0"/>
              <a:t>H</a:t>
            </a:r>
            <a:r>
              <a:rPr lang="es-ES_tradnl" baseline="-25000" dirty="0"/>
              <a:t>3</a:t>
            </a:r>
            <a:r>
              <a:rPr lang="es-ES_tradnl" dirty="0"/>
              <a:t>BO</a:t>
            </a:r>
            <a:r>
              <a:rPr lang="es-ES_tradnl" baseline="-25000" dirty="0"/>
              <a:t>3</a:t>
            </a:r>
            <a:endParaRPr lang="es-EC" dirty="0"/>
          </a:p>
          <a:p>
            <a:pPr marL="0" indent="0">
              <a:buNone/>
            </a:pPr>
            <a:r>
              <a:rPr lang="es-ES_tradnl" b="1" dirty="0" smtClean="0"/>
              <a:t> </a:t>
            </a:r>
            <a:r>
              <a:rPr lang="es-ES_tradnl" b="1" dirty="0"/>
              <a:t>M2 =</a:t>
            </a:r>
            <a:r>
              <a:rPr lang="es-ES_tradnl" dirty="0"/>
              <a:t>Polen + agua bidestilada </a:t>
            </a:r>
            <a:endParaRPr lang="es-EC" dirty="0"/>
          </a:p>
          <a:p>
            <a:pPr marL="0" indent="0">
              <a:buNone/>
            </a:pPr>
            <a:r>
              <a:rPr lang="es-ES_tradnl" b="1" dirty="0" smtClean="0"/>
              <a:t> M3 </a:t>
            </a:r>
            <a:r>
              <a:rPr lang="es-ES_tradnl" b="1" dirty="0"/>
              <a:t>=</a:t>
            </a:r>
            <a:r>
              <a:rPr lang="es-ES_tradnl" dirty="0"/>
              <a:t>Polen + te de flores de las </a:t>
            </a:r>
            <a:r>
              <a:rPr lang="es-ES_tradnl" dirty="0" smtClean="0"/>
              <a:t>especies</a:t>
            </a:r>
            <a:r>
              <a:rPr lang="es-ES_tradnl" b="1" dirty="0"/>
              <a:t> </a:t>
            </a:r>
            <a:endParaRPr lang="es-EC" b="1" dirty="0"/>
          </a:p>
          <a:p>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108981534"/>
              </p:ext>
            </p:extLst>
          </p:nvPr>
        </p:nvGraphicFramePr>
        <p:xfrm>
          <a:off x="2246897" y="1844825"/>
          <a:ext cx="5121484" cy="2160240"/>
        </p:xfrm>
        <a:graphic>
          <a:graphicData uri="http://schemas.openxmlformats.org/presentationml/2006/ole">
            <mc:AlternateContent xmlns:mc="http://schemas.openxmlformats.org/markup-compatibility/2006">
              <mc:Choice xmlns:v="urn:schemas-microsoft-com:vml" Requires="v">
                <p:oleObj spid="_x0000_s7213" name="Hoja de cálculo" r:id="rId3" imgW="2695457" imgH="1676400" progId="Excel.Sheet.12">
                  <p:embed/>
                </p:oleObj>
              </mc:Choice>
              <mc:Fallback>
                <p:oleObj name="Hoja de cálculo" r:id="rId3" imgW="2695457" imgH="1676400" progId="Excel.Sheet.12">
                  <p:embed/>
                  <p:pic>
                    <p:nvPicPr>
                      <p:cNvPr id="0" name="Object 1"/>
                      <p:cNvPicPr>
                        <a:picLocks noChangeAspect="1" noChangeArrowheads="1"/>
                      </p:cNvPicPr>
                      <p:nvPr/>
                    </p:nvPicPr>
                    <p:blipFill>
                      <a:blip r:embed="rId4"/>
                      <a:srcRect/>
                      <a:stretch>
                        <a:fillRect/>
                      </a:stretch>
                    </p:blipFill>
                    <p:spPr bwMode="auto">
                      <a:xfrm>
                        <a:off x="2246897" y="1844825"/>
                        <a:ext cx="5121484" cy="2160240"/>
                      </a:xfrm>
                      <a:prstGeom prst="rect">
                        <a:avLst/>
                      </a:prstGeom>
                      <a:noFill/>
                    </p:spPr>
                  </p:pic>
                </p:oleObj>
              </mc:Fallback>
            </mc:AlternateContent>
          </a:graphicData>
        </a:graphic>
      </p:graphicFrame>
    </p:spTree>
    <p:extLst>
      <p:ext uri="{BB962C8B-B14F-4D97-AF65-F5344CB8AC3E}">
        <p14:creationId xmlns:p14="http://schemas.microsoft.com/office/powerpoint/2010/main" val="612967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588"/>
            <a:ext cx="8229600" cy="1143000"/>
          </a:xfrm>
        </p:spPr>
        <p:txBody>
          <a:bodyPr/>
          <a:lstStyle/>
          <a:p>
            <a:r>
              <a:rPr lang="es-EC" dirty="0" smtClean="0">
                <a:solidFill>
                  <a:schemeClr val="accent2">
                    <a:lumMod val="75000"/>
                  </a:schemeClr>
                </a:solidFill>
              </a:rPr>
              <a:t>VARIABLES EN ESTUDIO </a:t>
            </a:r>
            <a:endParaRPr lang="es-EC" dirty="0">
              <a:solidFill>
                <a:schemeClr val="accent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38720562"/>
              </p:ext>
            </p:extLst>
          </p:nvPr>
        </p:nvGraphicFramePr>
        <p:xfrm>
          <a:off x="0" y="836712"/>
          <a:ext cx="896448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771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MicroElectrPolen 2012\TIO-MORA_0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71" b="5778"/>
          <a:stretch/>
        </p:blipFill>
        <p:spPr bwMode="auto">
          <a:xfrm>
            <a:off x="132947" y="2060848"/>
            <a:ext cx="3419765" cy="3639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6 Imagen" descr="F:\MicroElectrPolen 2012\MORA_004.jpg"/>
          <p:cNvPicPr/>
          <p:nvPr/>
        </p:nvPicPr>
        <p:blipFill rotWithShape="1">
          <a:blip r:embed="rId4">
            <a:extLst>
              <a:ext uri="{28A0092B-C50C-407E-A947-70E740481C1C}">
                <a14:useLocalDpi xmlns:a14="http://schemas.microsoft.com/office/drawing/2010/main" val="0"/>
              </a:ext>
            </a:extLst>
          </a:blip>
          <a:srcRect l="14341" t="15573" r="22481" b="15822"/>
          <a:stretch/>
        </p:blipFill>
        <p:spPr bwMode="auto">
          <a:xfrm>
            <a:off x="2987824" y="-2"/>
            <a:ext cx="6156176" cy="6835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2" name="1 Título"/>
          <p:cNvSpPr>
            <a:spLocks noGrp="1"/>
          </p:cNvSpPr>
          <p:nvPr>
            <p:ph type="title"/>
          </p:nvPr>
        </p:nvSpPr>
        <p:spPr/>
        <p:txBody>
          <a:bodyPr>
            <a:normAutofit fontScale="90000"/>
          </a:bodyPr>
          <a:lstStyle/>
          <a:p>
            <a:r>
              <a:rPr lang="es-EC" dirty="0" smtClean="0">
                <a:solidFill>
                  <a:srgbClr val="FFC000"/>
                </a:solidFill>
              </a:rPr>
              <a:t>MICROSCOPÍA</a:t>
            </a:r>
            <a:r>
              <a:rPr lang="es-EC" dirty="0" smtClean="0">
                <a:solidFill>
                  <a:schemeClr val="accent2">
                    <a:lumMod val="75000"/>
                  </a:schemeClr>
                </a:solidFill>
              </a:rPr>
              <a:t> </a:t>
            </a:r>
            <a:r>
              <a:rPr lang="es-EC" dirty="0" smtClean="0">
                <a:solidFill>
                  <a:srgbClr val="FFC000"/>
                </a:solidFill>
              </a:rPr>
              <a:t>ELECTRÓNICA MORA DE CASTILLA  </a:t>
            </a:r>
            <a:endParaRPr lang="es-EC" dirty="0">
              <a:solidFill>
                <a:srgbClr val="FFC000"/>
              </a:solidFill>
            </a:endParaRPr>
          </a:p>
        </p:txBody>
      </p:sp>
      <p:sp>
        <p:nvSpPr>
          <p:cNvPr id="8" name="7 CuadroTexto"/>
          <p:cNvSpPr txBox="1"/>
          <p:nvPr/>
        </p:nvSpPr>
        <p:spPr>
          <a:xfrm>
            <a:off x="5091398" y="5912106"/>
            <a:ext cx="3491943" cy="923330"/>
          </a:xfrm>
          <a:prstGeom prst="rect">
            <a:avLst/>
          </a:prstGeom>
          <a:noFill/>
        </p:spPr>
        <p:txBody>
          <a:bodyPr wrap="square" rtlCol="0">
            <a:spAutoFit/>
          </a:bodyPr>
          <a:lstStyle/>
          <a:p>
            <a:pPr algn="ctr"/>
            <a:r>
              <a:rPr lang="es-ES_tradnl" b="1" dirty="0">
                <a:solidFill>
                  <a:srgbClr val="FFC000"/>
                </a:solidFill>
              </a:rPr>
              <a:t>Grano de polen de mora de Castilla  tricolporado Tres </a:t>
            </a:r>
            <a:r>
              <a:rPr lang="es-ES_tradnl" b="1" dirty="0" err="1">
                <a:solidFill>
                  <a:srgbClr val="FFC000"/>
                </a:solidFill>
              </a:rPr>
              <a:t>colpos</a:t>
            </a:r>
            <a:r>
              <a:rPr lang="es-ES_tradnl" b="1" dirty="0">
                <a:solidFill>
                  <a:srgbClr val="FFC000"/>
                </a:solidFill>
              </a:rPr>
              <a:t> y tres poros</a:t>
            </a:r>
            <a:endParaRPr lang="es-EC" b="1" dirty="0">
              <a:solidFill>
                <a:srgbClr val="FFC000"/>
              </a:solidFill>
            </a:endParaRPr>
          </a:p>
        </p:txBody>
      </p:sp>
      <p:sp>
        <p:nvSpPr>
          <p:cNvPr id="10" name="9 Flecha derecha"/>
          <p:cNvSpPr/>
          <p:nvPr/>
        </p:nvSpPr>
        <p:spPr>
          <a:xfrm>
            <a:off x="2771800" y="2938792"/>
            <a:ext cx="432048" cy="55801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11" name="10 CuadroTexto"/>
          <p:cNvSpPr txBox="1"/>
          <p:nvPr/>
        </p:nvSpPr>
        <p:spPr>
          <a:xfrm>
            <a:off x="1135299" y="6004439"/>
            <a:ext cx="2016224" cy="369332"/>
          </a:xfrm>
          <a:prstGeom prst="rect">
            <a:avLst/>
          </a:prstGeom>
          <a:noFill/>
        </p:spPr>
        <p:txBody>
          <a:bodyPr wrap="square" rtlCol="0">
            <a:spAutoFit/>
          </a:bodyPr>
          <a:lstStyle/>
          <a:p>
            <a:pPr algn="ctr"/>
            <a:r>
              <a:rPr lang="es-EC" b="1" dirty="0" smtClean="0">
                <a:solidFill>
                  <a:schemeClr val="accent2">
                    <a:lumMod val="75000"/>
                  </a:schemeClr>
                </a:solidFill>
              </a:rPr>
              <a:t>ANTERA</a:t>
            </a:r>
            <a:endParaRPr lang="es-EC" b="1" dirty="0">
              <a:solidFill>
                <a:schemeClr val="accent2">
                  <a:lumMod val="75000"/>
                </a:schemeClr>
              </a:solidFill>
            </a:endParaRPr>
          </a:p>
        </p:txBody>
      </p:sp>
    </p:spTree>
    <p:extLst>
      <p:ext uri="{BB962C8B-B14F-4D97-AF65-F5344CB8AC3E}">
        <p14:creationId xmlns:p14="http://schemas.microsoft.com/office/powerpoint/2010/main" val="1866218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97526" y="1488423"/>
            <a:ext cx="3870418"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Imagen" descr="F:\MicroElectrPolen 2012\TERFUNGI-FUNBACTER_005.jpg"/>
          <p:cNvPicPr/>
          <p:nvPr/>
        </p:nvPicPr>
        <p:blipFill rotWithShape="1">
          <a:blip r:embed="rId3">
            <a:extLst>
              <a:ext uri="{28A0092B-C50C-407E-A947-70E740481C1C}">
                <a14:useLocalDpi xmlns:a14="http://schemas.microsoft.com/office/drawing/2010/main" val="0"/>
              </a:ext>
            </a:extLst>
          </a:blip>
          <a:srcRect l="17138" t="12955" r="22342" b="21090"/>
          <a:stretch/>
        </p:blipFill>
        <p:spPr bwMode="auto">
          <a:xfrm>
            <a:off x="2771800" y="0"/>
            <a:ext cx="6336704"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5" name="4 CuadroTexto"/>
          <p:cNvSpPr txBox="1"/>
          <p:nvPr/>
        </p:nvSpPr>
        <p:spPr>
          <a:xfrm>
            <a:off x="3059832" y="5661247"/>
            <a:ext cx="6084168" cy="954107"/>
          </a:xfrm>
          <a:prstGeom prst="rect">
            <a:avLst/>
          </a:prstGeom>
          <a:noFill/>
        </p:spPr>
        <p:txBody>
          <a:bodyPr wrap="square" rtlCol="0">
            <a:spAutoFit/>
          </a:bodyPr>
          <a:lstStyle/>
          <a:p>
            <a:pPr algn="ctr"/>
            <a:r>
              <a:rPr lang="es-ES_tradnl" sz="2800" b="1" dirty="0">
                <a:solidFill>
                  <a:srgbClr val="FFFF00"/>
                </a:solidFill>
              </a:rPr>
              <a:t>Grano de polen de tomate de árbol con un </a:t>
            </a:r>
            <a:r>
              <a:rPr lang="es-ES_tradnl" sz="2800" b="1" dirty="0" err="1">
                <a:solidFill>
                  <a:srgbClr val="FFFF00"/>
                </a:solidFill>
              </a:rPr>
              <a:t>colpo</a:t>
            </a:r>
            <a:r>
              <a:rPr lang="es-ES_tradnl" sz="2800" b="1" dirty="0">
                <a:solidFill>
                  <a:srgbClr val="FFFF00"/>
                </a:solidFill>
              </a:rPr>
              <a:t> alargado</a:t>
            </a:r>
            <a:endParaRPr lang="es-EC" sz="2800" b="1" dirty="0">
              <a:solidFill>
                <a:srgbClr val="FFFF00"/>
              </a:solidFill>
            </a:endParaRPr>
          </a:p>
        </p:txBody>
      </p:sp>
      <p:sp>
        <p:nvSpPr>
          <p:cNvPr id="8" name="7 CuadroTexto"/>
          <p:cNvSpPr txBox="1"/>
          <p:nvPr/>
        </p:nvSpPr>
        <p:spPr>
          <a:xfrm>
            <a:off x="1043608" y="5615080"/>
            <a:ext cx="2016224" cy="369332"/>
          </a:xfrm>
          <a:prstGeom prst="rect">
            <a:avLst/>
          </a:prstGeom>
          <a:noFill/>
        </p:spPr>
        <p:txBody>
          <a:bodyPr wrap="square" rtlCol="0">
            <a:spAutoFit/>
          </a:bodyPr>
          <a:lstStyle/>
          <a:p>
            <a:pPr algn="ctr"/>
            <a:r>
              <a:rPr lang="es-EC" b="1" dirty="0" smtClean="0">
                <a:solidFill>
                  <a:schemeClr val="accent2">
                    <a:lumMod val="75000"/>
                  </a:schemeClr>
                </a:solidFill>
              </a:rPr>
              <a:t>ANTERA</a:t>
            </a:r>
            <a:endParaRPr lang="es-EC" b="1" dirty="0">
              <a:solidFill>
                <a:schemeClr val="accent2">
                  <a:lumMod val="75000"/>
                </a:schemeClr>
              </a:solidFill>
            </a:endParaRPr>
          </a:p>
        </p:txBody>
      </p:sp>
      <p:sp>
        <p:nvSpPr>
          <p:cNvPr id="7" name="6 Flecha derecha"/>
          <p:cNvSpPr/>
          <p:nvPr/>
        </p:nvSpPr>
        <p:spPr>
          <a:xfrm>
            <a:off x="2555776" y="3284984"/>
            <a:ext cx="432048" cy="55801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9" name="1 Título"/>
          <p:cNvSpPr>
            <a:spLocks noGrp="1"/>
          </p:cNvSpPr>
          <p:nvPr>
            <p:ph type="title"/>
          </p:nvPr>
        </p:nvSpPr>
        <p:spPr/>
        <p:txBody>
          <a:bodyPr>
            <a:normAutofit fontScale="90000"/>
          </a:bodyPr>
          <a:lstStyle/>
          <a:p>
            <a:r>
              <a:rPr lang="es-EC" dirty="0" smtClean="0">
                <a:solidFill>
                  <a:srgbClr val="FFC000"/>
                </a:solidFill>
              </a:rPr>
              <a:t>MICROSCOPÍA ELECTRÓNICA TOMATE DE ÁRBOL</a:t>
            </a:r>
            <a:endParaRPr lang="es-EC" dirty="0">
              <a:solidFill>
                <a:srgbClr val="FFC000"/>
              </a:solidFill>
            </a:endParaRPr>
          </a:p>
        </p:txBody>
      </p:sp>
    </p:spTree>
    <p:extLst>
      <p:ext uri="{BB962C8B-B14F-4D97-AF65-F5344CB8AC3E}">
        <p14:creationId xmlns:p14="http://schemas.microsoft.com/office/powerpoint/2010/main" val="1485237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0365" y="107325"/>
            <a:ext cx="8229600" cy="1143000"/>
          </a:xfrm>
        </p:spPr>
        <p:txBody>
          <a:bodyPr/>
          <a:lstStyle/>
          <a:p>
            <a:r>
              <a:rPr lang="es-EC" dirty="0" smtClean="0">
                <a:solidFill>
                  <a:schemeClr val="accent2">
                    <a:lumMod val="75000"/>
                  </a:schemeClr>
                </a:solidFill>
              </a:rPr>
              <a:t>INTRODUCCIÓN </a:t>
            </a:r>
            <a:endParaRPr lang="es-EC" dirty="0">
              <a:solidFill>
                <a:schemeClr val="accent2">
                  <a:lumMod val="75000"/>
                </a:schemeClr>
              </a:solidFill>
            </a:endParaRPr>
          </a:p>
        </p:txBody>
      </p:sp>
      <p:sp>
        <p:nvSpPr>
          <p:cNvPr id="4" name="3 CuadroTexto"/>
          <p:cNvSpPr txBox="1"/>
          <p:nvPr/>
        </p:nvSpPr>
        <p:spPr>
          <a:xfrm>
            <a:off x="3240118" y="1250325"/>
            <a:ext cx="3564129" cy="163449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_tradnl" dirty="0" smtClean="0">
                <a:solidFill>
                  <a:schemeClr val="tx1"/>
                </a:solidFill>
              </a:rPr>
              <a:t>Existen 5.247 ha cultivadas de mora, en 14.546 unidades productivas en mano de pequeños productores, con un tercio de hectárea en promedio</a:t>
            </a:r>
            <a:endParaRPr lang="es-EC" dirty="0">
              <a:solidFill>
                <a:schemeClr val="tx1"/>
              </a:solidFill>
            </a:endParaRPr>
          </a:p>
        </p:txBody>
      </p:sp>
      <p:pic>
        <p:nvPicPr>
          <p:cNvPr id="2050" name="Picture 2" descr="http://estrategiaydesarrollo.files.wordpress.com/2011/06/ecuador_flag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365" y="1043963"/>
            <a:ext cx="2133973" cy="2352789"/>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derecha"/>
          <p:cNvSpPr/>
          <p:nvPr/>
        </p:nvSpPr>
        <p:spPr>
          <a:xfrm>
            <a:off x="2699792" y="1914782"/>
            <a:ext cx="360040" cy="305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4067944" y="3146849"/>
            <a:ext cx="3600400" cy="163449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_tradnl" dirty="0"/>
              <a:t>E</a:t>
            </a:r>
            <a:r>
              <a:rPr lang="es-ES_tradnl" dirty="0" smtClean="0"/>
              <a:t>n el país existieron  4233 ha de  tomate de árbol en  plantación pura  y asociadas 229 ha  con una producción de 12.260 y  327 TM respectivamente</a:t>
            </a:r>
            <a:endParaRPr lang="es-EC" dirty="0">
              <a:solidFill>
                <a:schemeClr val="tx1"/>
              </a:solidFill>
            </a:endParaRPr>
          </a:p>
        </p:txBody>
      </p:sp>
      <p:sp>
        <p:nvSpPr>
          <p:cNvPr id="6" name="5 CuadroTexto"/>
          <p:cNvSpPr txBox="1"/>
          <p:nvPr/>
        </p:nvSpPr>
        <p:spPr>
          <a:xfrm>
            <a:off x="1763688" y="3555471"/>
            <a:ext cx="1296144" cy="40862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En el 2011</a:t>
            </a:r>
            <a:endParaRPr lang="es-EC" dirty="0"/>
          </a:p>
        </p:txBody>
      </p:sp>
      <p:sp>
        <p:nvSpPr>
          <p:cNvPr id="9" name="8 Flecha derecha"/>
          <p:cNvSpPr/>
          <p:nvPr/>
        </p:nvSpPr>
        <p:spPr>
          <a:xfrm>
            <a:off x="3329341" y="3606995"/>
            <a:ext cx="360040" cy="305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1763688" y="5353506"/>
            <a:ext cx="1296144" cy="40862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smtClean="0"/>
              <a:t>En el 2012</a:t>
            </a:r>
            <a:endParaRPr lang="es-EC" dirty="0"/>
          </a:p>
        </p:txBody>
      </p:sp>
      <p:sp>
        <p:nvSpPr>
          <p:cNvPr id="11" name="10 CuadroTexto"/>
          <p:cNvSpPr txBox="1"/>
          <p:nvPr/>
        </p:nvSpPr>
        <p:spPr>
          <a:xfrm>
            <a:off x="4572000" y="5126075"/>
            <a:ext cx="3600400" cy="102155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dirty="0" smtClean="0"/>
              <a:t>Se reportó que existen 4280 ha sembradas con una producción de 11.027 TM.</a:t>
            </a:r>
            <a:endParaRPr lang="es-EC" dirty="0"/>
          </a:p>
        </p:txBody>
      </p:sp>
      <p:sp>
        <p:nvSpPr>
          <p:cNvPr id="13" name="12 Flecha derecha"/>
          <p:cNvSpPr/>
          <p:nvPr/>
        </p:nvSpPr>
        <p:spPr>
          <a:xfrm>
            <a:off x="3329341" y="5456553"/>
            <a:ext cx="360040" cy="305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CuadroTexto"/>
          <p:cNvSpPr txBox="1"/>
          <p:nvPr/>
        </p:nvSpPr>
        <p:spPr>
          <a:xfrm>
            <a:off x="6999432" y="6488668"/>
            <a:ext cx="1944216" cy="369332"/>
          </a:xfrm>
          <a:prstGeom prst="rect">
            <a:avLst/>
          </a:prstGeom>
          <a:noFill/>
        </p:spPr>
        <p:txBody>
          <a:bodyPr wrap="square" rtlCol="0">
            <a:spAutoFit/>
          </a:bodyPr>
          <a:lstStyle/>
          <a:p>
            <a:pPr algn="r"/>
            <a:r>
              <a:rPr lang="es-EC" dirty="0" smtClean="0"/>
              <a:t>(INEC,2012)</a:t>
            </a:r>
            <a:endParaRPr lang="es-EC" dirty="0"/>
          </a:p>
        </p:txBody>
      </p:sp>
    </p:spTree>
    <p:extLst>
      <p:ext uri="{BB962C8B-B14F-4D97-AF65-F5344CB8AC3E}">
        <p14:creationId xmlns:p14="http://schemas.microsoft.com/office/powerpoint/2010/main" val="2737360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066169">
            <a:off x="635658" y="1737726"/>
            <a:ext cx="6812479"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METODOLOGÍA</a:t>
            </a:r>
            <a:endParaRPr lang="es-E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3923928" y="3789040"/>
            <a:ext cx="4680520" cy="3416320"/>
          </a:xfrm>
          <a:prstGeom prst="rect">
            <a:avLst/>
          </a:prstGeom>
          <a:noFill/>
        </p:spPr>
        <p:txBody>
          <a:bodyPr wrap="square" rtlCol="0">
            <a:spAutoFit/>
          </a:bodyPr>
          <a:lstStyle/>
          <a:p>
            <a:pPr marL="0" lvl="3" algn="just"/>
            <a:r>
              <a:rPr lang="es-EC" sz="3600" b="1" dirty="0" smtClean="0">
                <a:latin typeface="+mj-lt"/>
                <a:cs typeface="Arial" pitchFamily="34" charset="0"/>
              </a:rPr>
              <a:t>Segunda fase: </a:t>
            </a:r>
            <a:r>
              <a:rPr lang="es-ES_tradnl" sz="3600" dirty="0">
                <a:latin typeface="+mj-lt"/>
                <a:cs typeface="Arial" pitchFamily="34" charset="0"/>
              </a:rPr>
              <a:t>Efecto de la aplicación de pesticidas </a:t>
            </a:r>
            <a:r>
              <a:rPr lang="es-ES_tradnl" sz="3600" dirty="0" smtClean="0">
                <a:latin typeface="+mj-lt"/>
                <a:cs typeface="Arial" pitchFamily="34" charset="0"/>
              </a:rPr>
              <a:t>sobre la  germinación del grano de polen.</a:t>
            </a:r>
            <a:endParaRPr lang="es-EC" sz="3600" dirty="0">
              <a:latin typeface="+mj-lt"/>
              <a:cs typeface="Arial" pitchFamily="34" charset="0"/>
            </a:endParaRPr>
          </a:p>
          <a:p>
            <a:pPr algn="just"/>
            <a:endParaRPr lang="es-EC" sz="3600" dirty="0">
              <a:latin typeface="+mj-lt"/>
            </a:endParaRPr>
          </a:p>
        </p:txBody>
      </p:sp>
    </p:spTree>
    <p:extLst>
      <p:ext uri="{BB962C8B-B14F-4D97-AF65-F5344CB8AC3E}">
        <p14:creationId xmlns:p14="http://schemas.microsoft.com/office/powerpoint/2010/main" val="2573258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2">
                    <a:lumMod val="75000"/>
                  </a:schemeClr>
                </a:solidFill>
              </a:rPr>
              <a:t>FACTORES EN ESTUDIO </a:t>
            </a:r>
            <a:endParaRPr lang="es-EC" dirty="0">
              <a:solidFill>
                <a:schemeClr val="accent2">
                  <a:lumMod val="75000"/>
                </a:schemeClr>
              </a:solidFill>
            </a:endParaRPr>
          </a:p>
        </p:txBody>
      </p:sp>
      <p:sp>
        <p:nvSpPr>
          <p:cNvPr id="3" name="2 Marcador de contenido"/>
          <p:cNvSpPr>
            <a:spLocks noGrp="1"/>
          </p:cNvSpPr>
          <p:nvPr>
            <p:ph idx="1"/>
          </p:nvPr>
        </p:nvSpPr>
        <p:spPr/>
        <p:txBody>
          <a:bodyPr/>
          <a:lstStyle/>
          <a:p>
            <a:pPr algn="just"/>
            <a:r>
              <a:rPr lang="es-ES_tradnl" dirty="0"/>
              <a:t>Efecto que acusan los pesticidas en la germinación del grano de polen.</a:t>
            </a:r>
            <a:endParaRPr lang="es-EC" dirty="0"/>
          </a:p>
          <a:p>
            <a:pPr algn="just"/>
            <a:r>
              <a:rPr lang="es-ES_tradnl" dirty="0"/>
              <a:t>El largo del tubo polínico.</a:t>
            </a:r>
            <a:endParaRPr lang="es-EC" dirty="0"/>
          </a:p>
          <a:p>
            <a:pPr algn="just"/>
            <a:r>
              <a:rPr lang="es-ES_tradnl" dirty="0"/>
              <a:t>Efecto de los grupos de pesticidas en la germinación del grano de polen.</a:t>
            </a:r>
            <a:endParaRPr lang="es-EC" dirty="0"/>
          </a:p>
          <a:p>
            <a:pPr algn="just"/>
            <a:endParaRPr lang="es-EC" dirty="0"/>
          </a:p>
        </p:txBody>
      </p:sp>
    </p:spTree>
    <p:extLst>
      <p:ext uri="{BB962C8B-B14F-4D97-AF65-F5344CB8AC3E}">
        <p14:creationId xmlns:p14="http://schemas.microsoft.com/office/powerpoint/2010/main" val="2904212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6774722"/>
              </p:ext>
            </p:extLst>
          </p:nvPr>
        </p:nvGraphicFramePr>
        <p:xfrm>
          <a:off x="179512" y="188640"/>
          <a:ext cx="8856984"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142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smtClean="0">
                <a:solidFill>
                  <a:schemeClr val="accent2">
                    <a:lumMod val="75000"/>
                  </a:schemeClr>
                </a:solidFill>
              </a:rPr>
              <a:t>TRATAMIENTOS </a:t>
            </a:r>
            <a:endParaRPr lang="es-EC" dirty="0">
              <a:solidFill>
                <a:schemeClr val="accent2">
                  <a:lumMod val="75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044575464"/>
              </p:ext>
            </p:extLst>
          </p:nvPr>
        </p:nvGraphicFramePr>
        <p:xfrm>
          <a:off x="539552" y="1124744"/>
          <a:ext cx="8064895" cy="4940767"/>
        </p:xfrm>
        <a:graphic>
          <a:graphicData uri="http://schemas.openxmlformats.org/drawingml/2006/table">
            <a:tbl>
              <a:tblPr firstRow="1" firstCol="1" bandRow="1">
                <a:tableStyleId>{ED083AE6-46FA-4A59-8FB0-9F97EB10719F}</a:tableStyleId>
              </a:tblPr>
              <a:tblGrid>
                <a:gridCol w="4031445"/>
                <a:gridCol w="2187124"/>
                <a:gridCol w="1846326"/>
              </a:tblGrid>
              <a:tr h="673340">
                <a:tc gridSpan="3">
                  <a:txBody>
                    <a:bodyPr/>
                    <a:lstStyle/>
                    <a:p>
                      <a:pPr algn="ctr">
                        <a:spcAft>
                          <a:spcPts val="0"/>
                        </a:spcAft>
                      </a:pPr>
                      <a:r>
                        <a:rPr lang="es-ES_tradnl" sz="2400" dirty="0">
                          <a:effectLst/>
                        </a:rPr>
                        <a:t>Fungicidas Convencionales. </a:t>
                      </a:r>
                      <a:endParaRPr lang="es-EC" sz="2400" dirty="0">
                        <a:solidFill>
                          <a:srgbClr val="BAC737"/>
                        </a:solidFill>
                        <a:effectLst/>
                        <a:latin typeface="Arial"/>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750094">
                <a:tc>
                  <a:txBody>
                    <a:bodyPr/>
                    <a:lstStyle/>
                    <a:p>
                      <a:pPr algn="ctr">
                        <a:spcAft>
                          <a:spcPts val="0"/>
                        </a:spcAft>
                      </a:pPr>
                      <a:r>
                        <a:rPr lang="es-ES_tradnl" sz="2400" dirty="0">
                          <a:effectLst/>
                        </a:rPr>
                        <a:t> Ingrediente activo</a:t>
                      </a:r>
                      <a:endParaRPr lang="es-EC" sz="2400" dirty="0">
                        <a:solidFill>
                          <a:srgbClr val="BAC737"/>
                        </a:solidFill>
                        <a:effectLst/>
                        <a:latin typeface="Arial"/>
                        <a:ea typeface="Times New Roman"/>
                        <a:cs typeface="Times New Roman"/>
                      </a:endParaRPr>
                    </a:p>
                  </a:txBody>
                  <a:tcPr marL="68580" marR="68580" marT="0" marB="0"/>
                </a:tc>
                <a:tc>
                  <a:txBody>
                    <a:bodyPr/>
                    <a:lstStyle/>
                    <a:p>
                      <a:pPr algn="ctr">
                        <a:spcAft>
                          <a:spcPts val="0"/>
                        </a:spcAft>
                      </a:pPr>
                      <a:r>
                        <a:rPr lang="es-ES_tradnl" sz="2400" b="1" dirty="0">
                          <a:effectLst/>
                        </a:rPr>
                        <a:t>Nombre comercial</a:t>
                      </a:r>
                      <a:endParaRPr lang="es-EC" sz="2400" b="1" dirty="0">
                        <a:solidFill>
                          <a:srgbClr val="BAC737"/>
                        </a:solidFill>
                        <a:effectLst/>
                        <a:latin typeface="Arial"/>
                        <a:ea typeface="Times New Roman"/>
                        <a:cs typeface="Times New Roman"/>
                      </a:endParaRPr>
                    </a:p>
                  </a:txBody>
                  <a:tcPr marL="68580" marR="68580" marT="0" marB="0"/>
                </a:tc>
                <a:tc>
                  <a:txBody>
                    <a:bodyPr/>
                    <a:lstStyle/>
                    <a:p>
                      <a:pPr algn="ctr">
                        <a:spcAft>
                          <a:spcPts val="0"/>
                        </a:spcAft>
                      </a:pPr>
                      <a:r>
                        <a:rPr lang="es-ES_tradnl" sz="2400" b="1" dirty="0">
                          <a:effectLst/>
                        </a:rPr>
                        <a:t>Dosis /L de agua</a:t>
                      </a:r>
                      <a:endParaRPr lang="es-EC" sz="2400" b="1" dirty="0">
                        <a:solidFill>
                          <a:srgbClr val="BAC737"/>
                        </a:solidFill>
                        <a:effectLst/>
                        <a:latin typeface="Arial"/>
                        <a:ea typeface="Times New Roman"/>
                        <a:cs typeface="Times New Roman"/>
                      </a:endParaRPr>
                    </a:p>
                  </a:txBody>
                  <a:tcPr marL="68580" marR="68580" marT="0" marB="0"/>
                </a:tc>
              </a:tr>
              <a:tr h="530299">
                <a:tc>
                  <a:txBody>
                    <a:bodyPr/>
                    <a:lstStyle/>
                    <a:p>
                      <a:pPr algn="l">
                        <a:spcAft>
                          <a:spcPts val="0"/>
                        </a:spcAft>
                      </a:pPr>
                      <a:r>
                        <a:rPr lang="es-ES_tradnl" sz="2400" b="0">
                          <a:effectLst/>
                        </a:rPr>
                        <a:t>1.Clorotalonil</a:t>
                      </a:r>
                      <a:endParaRPr lang="es-EC" sz="2400" b="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dirty="0">
                          <a:effectLst/>
                        </a:rPr>
                        <a:t>Bravo 720</a:t>
                      </a:r>
                      <a:endParaRPr lang="es-EC" sz="2400" dirty="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b="0" dirty="0">
                          <a:effectLst/>
                        </a:rPr>
                        <a:t> </a:t>
                      </a:r>
                      <a:r>
                        <a:rPr lang="es-ES_tradnl" sz="2400" b="0" kern="1200" dirty="0" smtClean="0">
                          <a:solidFill>
                            <a:schemeClr val="tx1"/>
                          </a:solidFill>
                          <a:effectLst/>
                          <a:latin typeface="+mn-lt"/>
                          <a:ea typeface="+mn-ea"/>
                          <a:cs typeface="+mn-cs"/>
                        </a:rPr>
                        <a:t>3,0 gL.L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539020">
                <a:tc>
                  <a:txBody>
                    <a:bodyPr/>
                    <a:lstStyle/>
                    <a:p>
                      <a:pPr algn="l">
                        <a:spcAft>
                          <a:spcPts val="0"/>
                        </a:spcAft>
                      </a:pPr>
                      <a:r>
                        <a:rPr lang="es-ES_tradnl" sz="2400" b="0" dirty="0">
                          <a:effectLst/>
                        </a:rPr>
                        <a:t>2.Hidrocido de cobre</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a:effectLst/>
                        </a:rPr>
                        <a:t>Kocide 2000</a:t>
                      </a:r>
                      <a:endParaRPr lang="es-EC" sz="240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b="0" dirty="0">
                          <a:effectLst/>
                        </a:rPr>
                        <a:t> </a:t>
                      </a:r>
                      <a:r>
                        <a:rPr lang="es-ES_tradnl" sz="2400" b="0" kern="1200" dirty="0" smtClean="0">
                          <a:solidFill>
                            <a:schemeClr val="tx1"/>
                          </a:solidFill>
                          <a:effectLst/>
                          <a:latin typeface="+mn-lt"/>
                          <a:ea typeface="+mn-ea"/>
                          <a:cs typeface="+mn-cs"/>
                        </a:rPr>
                        <a:t>2 gL.L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545998">
                <a:tc>
                  <a:txBody>
                    <a:bodyPr/>
                    <a:lstStyle/>
                    <a:p>
                      <a:pPr algn="l">
                        <a:spcAft>
                          <a:spcPts val="0"/>
                        </a:spcAft>
                      </a:pPr>
                      <a:r>
                        <a:rPr lang="es-ES_tradnl" sz="2400" b="0" dirty="0">
                          <a:effectLst/>
                        </a:rPr>
                        <a:t>3. </a:t>
                      </a:r>
                      <a:r>
                        <a:rPr lang="es-ES_tradnl" sz="2400" b="0" dirty="0" smtClean="0">
                          <a:effectLst/>
                        </a:rPr>
                        <a:t>Carbendazim</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a:effectLst/>
                        </a:rPr>
                        <a:t>Derosal plusl </a:t>
                      </a:r>
                      <a:endParaRPr lang="es-EC" sz="240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b="0" kern="1200" dirty="0" smtClean="0">
                          <a:solidFill>
                            <a:schemeClr val="tx1"/>
                          </a:solidFill>
                          <a:effectLst/>
                          <a:latin typeface="+mn-lt"/>
                          <a:ea typeface="+mn-ea"/>
                          <a:cs typeface="+mn-cs"/>
                        </a:rPr>
                        <a:t>1 mL.L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687296">
                <a:tc>
                  <a:txBody>
                    <a:bodyPr/>
                    <a:lstStyle/>
                    <a:p>
                      <a:pPr algn="l">
                        <a:spcAft>
                          <a:spcPts val="0"/>
                        </a:spcAft>
                      </a:pPr>
                      <a:r>
                        <a:rPr lang="es-ES_tradnl" sz="2400" b="0">
                          <a:effectLst/>
                        </a:rPr>
                        <a:t>4.Pyraclostrobin+ Epoxiconazole</a:t>
                      </a:r>
                      <a:endParaRPr lang="es-EC" sz="2400" b="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a:effectLst/>
                        </a:rPr>
                        <a:t>Opera </a:t>
                      </a:r>
                      <a:endParaRPr lang="es-EC" sz="240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b="0" kern="1200" dirty="0" smtClean="0">
                          <a:solidFill>
                            <a:schemeClr val="tx1"/>
                          </a:solidFill>
                          <a:effectLst/>
                          <a:latin typeface="+mn-lt"/>
                          <a:ea typeface="+mn-ea"/>
                          <a:cs typeface="+mn-cs"/>
                        </a:rPr>
                        <a:t>0,75 mL.L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566932">
                <a:tc>
                  <a:txBody>
                    <a:bodyPr/>
                    <a:lstStyle/>
                    <a:p>
                      <a:pPr algn="l">
                        <a:spcAft>
                          <a:spcPts val="0"/>
                        </a:spcAft>
                      </a:pPr>
                      <a:r>
                        <a:rPr lang="es-ES_tradnl" sz="2400" b="0">
                          <a:effectLst/>
                        </a:rPr>
                        <a:t>5.Dimetomorf + Mancozeb:</a:t>
                      </a:r>
                      <a:endParaRPr lang="es-EC" sz="2400" b="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a:effectLst/>
                        </a:rPr>
                        <a:t>Acrobat M </a:t>
                      </a:r>
                      <a:endParaRPr lang="es-EC" sz="240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b="0" dirty="0">
                          <a:effectLst/>
                        </a:rPr>
                        <a:t> </a:t>
                      </a:r>
                      <a:r>
                        <a:rPr lang="es-ES_tradnl" sz="2400" b="0" kern="1200" dirty="0" smtClean="0">
                          <a:solidFill>
                            <a:schemeClr val="tx1"/>
                          </a:solidFill>
                          <a:effectLst/>
                          <a:latin typeface="+mn-lt"/>
                          <a:ea typeface="+mn-ea"/>
                          <a:cs typeface="+mn-cs"/>
                        </a:rPr>
                        <a:t>3,75 gL.L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603564">
                <a:tc>
                  <a:txBody>
                    <a:bodyPr/>
                    <a:lstStyle/>
                    <a:p>
                      <a:pPr algn="l">
                        <a:spcAft>
                          <a:spcPts val="0"/>
                        </a:spcAft>
                      </a:pPr>
                      <a:r>
                        <a:rPr lang="es-ES_tradnl" sz="2400" b="0" dirty="0">
                          <a:effectLst/>
                        </a:rPr>
                        <a:t>6.Bitertanol</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 sz="2400">
                          <a:effectLst/>
                        </a:rPr>
                        <a:t>Baycor 500 SC </a:t>
                      </a:r>
                      <a:endParaRPr lang="es-EC" sz="2400">
                        <a:solidFill>
                          <a:srgbClr val="BAC737"/>
                        </a:solidFill>
                        <a:effectLst/>
                        <a:latin typeface="Arial"/>
                        <a:ea typeface="Times New Roman"/>
                        <a:cs typeface="Times New Roman"/>
                      </a:endParaRPr>
                    </a:p>
                  </a:txBody>
                  <a:tcPr marL="68580" marR="68580" marT="0" marB="0"/>
                </a:tc>
                <a:tc>
                  <a:txBody>
                    <a:bodyPr/>
                    <a:lstStyle/>
                    <a:p>
                      <a:pPr algn="l">
                        <a:spcAft>
                          <a:spcPts val="0"/>
                        </a:spcAft>
                      </a:pPr>
                      <a:r>
                        <a:rPr lang="es-ES_tradnl" sz="2400" b="0" kern="1200" dirty="0" smtClean="0">
                          <a:solidFill>
                            <a:schemeClr val="tx1"/>
                          </a:solidFill>
                          <a:effectLst/>
                          <a:latin typeface="+mn-lt"/>
                          <a:ea typeface="+mn-ea"/>
                          <a:cs typeface="+mn-cs"/>
                        </a:rPr>
                        <a:t>1,5 gL.L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017387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29276844"/>
              </p:ext>
            </p:extLst>
          </p:nvPr>
        </p:nvGraphicFramePr>
        <p:xfrm>
          <a:off x="251520" y="332655"/>
          <a:ext cx="8712968" cy="5832649"/>
        </p:xfrm>
        <a:graphic>
          <a:graphicData uri="http://schemas.openxmlformats.org/drawingml/2006/table">
            <a:tbl>
              <a:tblPr firstRow="1" firstCol="1" bandRow="1">
                <a:tableStyleId>{8799B23B-EC83-4686-B30A-512413B5E67A}</a:tableStyleId>
              </a:tblPr>
              <a:tblGrid>
                <a:gridCol w="4355401"/>
                <a:gridCol w="2362876"/>
                <a:gridCol w="1994691"/>
              </a:tblGrid>
              <a:tr h="843156">
                <a:tc gridSpan="3">
                  <a:txBody>
                    <a:bodyPr/>
                    <a:lstStyle/>
                    <a:p>
                      <a:pPr algn="ctr">
                        <a:spcAft>
                          <a:spcPts val="0"/>
                        </a:spcAft>
                      </a:pPr>
                      <a:r>
                        <a:rPr lang="es-ES_tradnl" sz="2400" dirty="0">
                          <a:effectLst/>
                        </a:rPr>
                        <a:t>Fungicidas Ecológicos</a:t>
                      </a:r>
                      <a:endParaRPr lang="es-EC" sz="2400" dirty="0">
                        <a:solidFill>
                          <a:srgbClr val="BAC737"/>
                        </a:solidFill>
                        <a:effectLst/>
                        <a:latin typeface="Arial"/>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886845">
                <a:tc>
                  <a:txBody>
                    <a:bodyPr/>
                    <a:lstStyle/>
                    <a:p>
                      <a:pPr algn="just">
                        <a:spcAft>
                          <a:spcPts val="0"/>
                        </a:spcAft>
                      </a:pPr>
                      <a:r>
                        <a:rPr lang="es-ES_tradnl" sz="2400">
                          <a:effectLst/>
                        </a:rPr>
                        <a:t>Ingrediente activo</a:t>
                      </a:r>
                      <a:endParaRPr lang="es-EC" sz="2400">
                        <a:solidFill>
                          <a:srgbClr val="BAC737"/>
                        </a:solidFill>
                        <a:effectLst/>
                        <a:latin typeface="Arial"/>
                        <a:ea typeface="Times New Roman"/>
                        <a:cs typeface="Times New Roman"/>
                      </a:endParaRPr>
                    </a:p>
                  </a:txBody>
                  <a:tcPr marL="68580" marR="68580" marT="0" marB="0"/>
                </a:tc>
                <a:tc>
                  <a:txBody>
                    <a:bodyPr/>
                    <a:lstStyle/>
                    <a:p>
                      <a:pPr algn="ctr">
                        <a:spcAft>
                          <a:spcPts val="0"/>
                        </a:spcAft>
                      </a:pPr>
                      <a:r>
                        <a:rPr lang="es-ES_tradnl" sz="2400" b="1" dirty="0">
                          <a:effectLst/>
                        </a:rPr>
                        <a:t>Nombre comercial</a:t>
                      </a:r>
                      <a:endParaRPr lang="es-EC" sz="2400" b="1" dirty="0">
                        <a:solidFill>
                          <a:srgbClr val="BAC737"/>
                        </a:solidFill>
                        <a:effectLst/>
                        <a:latin typeface="Arial"/>
                        <a:ea typeface="Times New Roman"/>
                        <a:cs typeface="Times New Roman"/>
                      </a:endParaRPr>
                    </a:p>
                  </a:txBody>
                  <a:tcPr marL="68580" marR="68580" marT="0" marB="0"/>
                </a:tc>
                <a:tc>
                  <a:txBody>
                    <a:bodyPr/>
                    <a:lstStyle/>
                    <a:p>
                      <a:pPr algn="ctr">
                        <a:spcAft>
                          <a:spcPts val="0"/>
                        </a:spcAft>
                      </a:pPr>
                      <a:r>
                        <a:rPr lang="es-ES_tradnl" sz="2400" b="1" dirty="0">
                          <a:effectLst/>
                        </a:rPr>
                        <a:t>Dosis /L de agua</a:t>
                      </a:r>
                      <a:endParaRPr lang="es-EC" sz="2400" b="1" dirty="0">
                        <a:solidFill>
                          <a:srgbClr val="BAC737"/>
                        </a:solidFill>
                        <a:effectLst/>
                        <a:latin typeface="Arial"/>
                        <a:ea typeface="Times New Roman"/>
                        <a:cs typeface="Times New Roman"/>
                      </a:endParaRPr>
                    </a:p>
                  </a:txBody>
                  <a:tcPr marL="68580" marR="68580" marT="0" marB="0"/>
                </a:tc>
              </a:tr>
              <a:tr h="653118">
                <a:tc>
                  <a:txBody>
                    <a:bodyPr/>
                    <a:lstStyle/>
                    <a:p>
                      <a:pPr algn="just">
                        <a:spcAft>
                          <a:spcPts val="0"/>
                        </a:spcAft>
                      </a:pPr>
                      <a:r>
                        <a:rPr lang="en-US" sz="2400" b="0">
                          <a:effectLst/>
                        </a:rPr>
                        <a:t>1.Metalsulfoxilate 200 i.a. g/I</a:t>
                      </a:r>
                      <a:endParaRPr lang="es-EC" sz="2400" b="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Kripthón.</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C" sz="2400" b="0" kern="1200" dirty="0" smtClean="0">
                          <a:solidFill>
                            <a:schemeClr val="tx1"/>
                          </a:solidFill>
                          <a:effectLst/>
                          <a:latin typeface="+mn-lt"/>
                          <a:ea typeface="+mn-ea"/>
                          <a:cs typeface="+mn-cs"/>
                        </a:rPr>
                        <a:t>1 L.ha</a:t>
                      </a:r>
                      <a:r>
                        <a:rPr lang="es-EC"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570113">
                <a:tc>
                  <a:txBody>
                    <a:bodyPr/>
                    <a:lstStyle/>
                    <a:p>
                      <a:pPr>
                        <a:spcAft>
                          <a:spcPts val="0"/>
                        </a:spcAft>
                      </a:pPr>
                      <a:r>
                        <a:rPr lang="es-ES_tradnl" sz="2400" b="0">
                          <a:effectLst/>
                        </a:rPr>
                        <a:t>2. Hidroximetal Alquil Dimetil N</a:t>
                      </a:r>
                      <a:endParaRPr lang="es-EC" sz="2400" b="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Excellent.</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b="0" kern="1200" dirty="0" smtClean="0">
                          <a:solidFill>
                            <a:schemeClr val="tx1"/>
                          </a:solidFill>
                          <a:effectLst/>
                          <a:latin typeface="+mn-lt"/>
                          <a:ea typeface="+mn-ea"/>
                          <a:cs typeface="+mn-cs"/>
                        </a:rPr>
                        <a:t>0,8 mL.L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650935">
                <a:tc>
                  <a:txBody>
                    <a:bodyPr/>
                    <a:lstStyle/>
                    <a:p>
                      <a:pPr algn="just">
                        <a:spcAft>
                          <a:spcPts val="0"/>
                        </a:spcAft>
                      </a:pPr>
                      <a:r>
                        <a:rPr lang="es-ES_tradnl" sz="2400" b="0" dirty="0">
                          <a:effectLst/>
                        </a:rPr>
                        <a:t>3.Metal </a:t>
                      </a:r>
                      <a:r>
                        <a:rPr lang="es-ES_tradnl" sz="2400" b="0" dirty="0" err="1">
                          <a:effectLst/>
                        </a:rPr>
                        <a:t>tio</a:t>
                      </a:r>
                      <a:r>
                        <a:rPr lang="es-ES_tradnl" sz="2400" b="0" dirty="0">
                          <a:effectLst/>
                        </a:rPr>
                        <a:t> sulfato–N.</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Mil Agro</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b="0" kern="1200" dirty="0" smtClean="0">
                          <a:solidFill>
                            <a:schemeClr val="tx1"/>
                          </a:solidFill>
                          <a:effectLst/>
                          <a:latin typeface="+mn-lt"/>
                          <a:ea typeface="+mn-ea"/>
                          <a:cs typeface="+mn-cs"/>
                        </a:rPr>
                        <a:t>2,0 mL.L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661857">
                <a:tc>
                  <a:txBody>
                    <a:bodyPr/>
                    <a:lstStyle/>
                    <a:p>
                      <a:pPr algn="just">
                        <a:spcAft>
                          <a:spcPts val="0"/>
                        </a:spcAft>
                      </a:pPr>
                      <a:r>
                        <a:rPr lang="es-ES_tradnl" sz="2400" b="0">
                          <a:effectLst/>
                        </a:rPr>
                        <a:t>4.Extracto de REYSA</a:t>
                      </a:r>
                      <a:endParaRPr lang="es-EC" sz="2400" b="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Milsana</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b="0" kern="1200" dirty="0" smtClean="0">
                          <a:solidFill>
                            <a:schemeClr val="tx1"/>
                          </a:solidFill>
                          <a:effectLst/>
                          <a:latin typeface="+mn-lt"/>
                          <a:ea typeface="+mn-ea"/>
                          <a:cs typeface="+mn-cs"/>
                        </a:rPr>
                        <a:t>2 mL.L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720833">
                <a:tc>
                  <a:txBody>
                    <a:bodyPr/>
                    <a:lstStyle/>
                    <a:p>
                      <a:pPr algn="just">
                        <a:spcAft>
                          <a:spcPts val="0"/>
                        </a:spcAft>
                      </a:pPr>
                      <a:r>
                        <a:rPr lang="es-ES_tradnl" sz="2400" b="0">
                          <a:effectLst/>
                        </a:rPr>
                        <a:t>5.Boscalid</a:t>
                      </a:r>
                      <a:endParaRPr lang="es-EC" sz="2400" b="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Cantus</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b="0" kern="1200" dirty="0" smtClean="0">
                          <a:solidFill>
                            <a:schemeClr val="tx1"/>
                          </a:solidFill>
                          <a:effectLst/>
                          <a:latin typeface="+mn-lt"/>
                          <a:ea typeface="+mn-ea"/>
                          <a:cs typeface="+mn-cs"/>
                        </a:rPr>
                        <a:t>1 gL.L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r h="845792">
                <a:tc>
                  <a:txBody>
                    <a:bodyPr/>
                    <a:lstStyle/>
                    <a:p>
                      <a:pPr algn="just">
                        <a:spcAft>
                          <a:spcPts val="0"/>
                        </a:spcAft>
                      </a:pPr>
                      <a:r>
                        <a:rPr lang="es-ES_tradnl" sz="2400" b="0" dirty="0">
                          <a:effectLst/>
                        </a:rPr>
                        <a:t>6.Ácido-sulfinico-hidroximetano-Amonio-dimetil- </a:t>
                      </a:r>
                      <a:r>
                        <a:rPr lang="es-ES_tradnl" sz="2400" b="0" dirty="0" err="1">
                          <a:effectLst/>
                        </a:rPr>
                        <a:t>alquil-bencil</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Funbacter (SL)</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b="0" kern="1200" dirty="0" smtClean="0">
                          <a:solidFill>
                            <a:schemeClr val="tx1"/>
                          </a:solidFill>
                          <a:effectLst/>
                          <a:latin typeface="+mn-lt"/>
                          <a:ea typeface="+mn-ea"/>
                          <a:cs typeface="+mn-cs"/>
                        </a:rPr>
                        <a:t>1,5 mL.L</a:t>
                      </a:r>
                      <a:r>
                        <a:rPr lang="es-ES_tradnl" sz="2400" b="0" kern="1200" baseline="30000" dirty="0" smtClean="0">
                          <a:solidFill>
                            <a:schemeClr val="tx1"/>
                          </a:solidFill>
                          <a:effectLst/>
                          <a:latin typeface="+mn-lt"/>
                          <a:ea typeface="+mn-ea"/>
                          <a:cs typeface="+mn-cs"/>
                        </a:rPr>
                        <a:t>-1</a:t>
                      </a:r>
                      <a:endParaRPr lang="es-EC" sz="2400" b="0" dirty="0">
                        <a:solidFill>
                          <a:srgbClr val="BAC737"/>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305611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52342285"/>
              </p:ext>
            </p:extLst>
          </p:nvPr>
        </p:nvGraphicFramePr>
        <p:xfrm>
          <a:off x="323528" y="332656"/>
          <a:ext cx="8280920" cy="5986690"/>
        </p:xfrm>
        <a:graphic>
          <a:graphicData uri="http://schemas.openxmlformats.org/drawingml/2006/table">
            <a:tbl>
              <a:tblPr firstRow="1" firstCol="1" bandRow="1">
                <a:tableStyleId>{5DA37D80-6434-44D0-A028-1B22A696006F}</a:tableStyleId>
              </a:tblPr>
              <a:tblGrid>
                <a:gridCol w="4139431"/>
                <a:gridCol w="2245708"/>
                <a:gridCol w="1895781"/>
              </a:tblGrid>
              <a:tr h="664742">
                <a:tc gridSpan="3">
                  <a:txBody>
                    <a:bodyPr/>
                    <a:lstStyle/>
                    <a:p>
                      <a:pPr algn="ctr">
                        <a:spcAft>
                          <a:spcPts val="0"/>
                        </a:spcAft>
                      </a:pPr>
                      <a:r>
                        <a:rPr lang="es-ES_tradnl" sz="2400" dirty="0">
                          <a:effectLst/>
                        </a:rPr>
                        <a:t>Productos Biológicos</a:t>
                      </a:r>
                      <a:endParaRPr lang="es-EC" sz="2400" dirty="0">
                        <a:solidFill>
                          <a:srgbClr val="BAC737"/>
                        </a:solidFill>
                        <a:effectLst/>
                        <a:latin typeface="Arial"/>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664742">
                <a:tc>
                  <a:txBody>
                    <a:bodyPr/>
                    <a:lstStyle/>
                    <a:p>
                      <a:pPr algn="ctr">
                        <a:spcAft>
                          <a:spcPts val="0"/>
                        </a:spcAft>
                      </a:pPr>
                      <a:r>
                        <a:rPr lang="es-ES_tradnl" sz="2400" dirty="0">
                          <a:effectLst/>
                        </a:rPr>
                        <a:t>Ingrediente activo</a:t>
                      </a:r>
                      <a:endParaRPr lang="es-EC" sz="2400" dirty="0">
                        <a:solidFill>
                          <a:srgbClr val="BAC737"/>
                        </a:solidFill>
                        <a:effectLst/>
                        <a:latin typeface="Arial"/>
                        <a:ea typeface="Times New Roman"/>
                        <a:cs typeface="Times New Roman"/>
                      </a:endParaRPr>
                    </a:p>
                  </a:txBody>
                  <a:tcPr marL="68580" marR="68580" marT="0" marB="0"/>
                </a:tc>
                <a:tc>
                  <a:txBody>
                    <a:bodyPr/>
                    <a:lstStyle/>
                    <a:p>
                      <a:pPr algn="ctr">
                        <a:spcAft>
                          <a:spcPts val="0"/>
                        </a:spcAft>
                      </a:pPr>
                      <a:r>
                        <a:rPr lang="es-ES_tradnl" sz="2400" b="1" dirty="0">
                          <a:effectLst/>
                        </a:rPr>
                        <a:t>Nombre comercial</a:t>
                      </a:r>
                      <a:endParaRPr lang="es-EC" sz="2400" b="1" dirty="0">
                        <a:solidFill>
                          <a:srgbClr val="BAC737"/>
                        </a:solidFill>
                        <a:effectLst/>
                        <a:latin typeface="Arial"/>
                        <a:ea typeface="Times New Roman"/>
                        <a:cs typeface="Times New Roman"/>
                      </a:endParaRPr>
                    </a:p>
                  </a:txBody>
                  <a:tcPr marL="68580" marR="68580" marT="0" marB="0"/>
                </a:tc>
                <a:tc>
                  <a:txBody>
                    <a:bodyPr/>
                    <a:lstStyle/>
                    <a:p>
                      <a:pPr algn="ctr">
                        <a:spcAft>
                          <a:spcPts val="0"/>
                        </a:spcAft>
                      </a:pPr>
                      <a:r>
                        <a:rPr lang="es-ES_tradnl" sz="2400" b="1" dirty="0">
                          <a:effectLst/>
                        </a:rPr>
                        <a:t>Dosis/L de agua </a:t>
                      </a:r>
                      <a:endParaRPr lang="es-EC" sz="2400" b="1" dirty="0">
                        <a:solidFill>
                          <a:srgbClr val="BAC737"/>
                        </a:solidFill>
                        <a:effectLst/>
                        <a:latin typeface="Arial"/>
                        <a:ea typeface="Times New Roman"/>
                        <a:cs typeface="Times New Roman"/>
                      </a:endParaRPr>
                    </a:p>
                  </a:txBody>
                  <a:tcPr marL="68580" marR="68580" marT="0" marB="0"/>
                </a:tc>
              </a:tr>
              <a:tr h="530416">
                <a:tc>
                  <a:txBody>
                    <a:bodyPr/>
                    <a:lstStyle/>
                    <a:p>
                      <a:pPr algn="just">
                        <a:spcAft>
                          <a:spcPts val="0"/>
                        </a:spcAft>
                      </a:pPr>
                      <a:r>
                        <a:rPr lang="es-ES_tradnl" sz="2400" b="0" dirty="0">
                          <a:effectLst/>
                        </a:rPr>
                        <a:t>1.-Conidios de </a:t>
                      </a:r>
                      <a:r>
                        <a:rPr lang="es-ES_tradnl" sz="2400" b="0" dirty="0" err="1">
                          <a:effectLst/>
                        </a:rPr>
                        <a:t>Metarhizium</a:t>
                      </a:r>
                      <a:r>
                        <a:rPr lang="es-ES_tradnl" sz="2400" b="0" dirty="0">
                          <a:effectLst/>
                        </a:rPr>
                        <a:t> </a:t>
                      </a:r>
                      <a:r>
                        <a:rPr lang="es-ES_tradnl" sz="2400" b="0" dirty="0" err="1">
                          <a:effectLst/>
                        </a:rPr>
                        <a:t>anisopliae</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Metazeb</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n-US" sz="2000" kern="1200" dirty="0" smtClean="0">
                          <a:solidFill>
                            <a:schemeClr val="tx1"/>
                          </a:solidFill>
                          <a:effectLst/>
                          <a:latin typeface="+mn-lt"/>
                          <a:ea typeface="+mn-ea"/>
                          <a:cs typeface="+mn-cs"/>
                        </a:rPr>
                        <a:t>1,5 </a:t>
                      </a:r>
                      <a:r>
                        <a:rPr lang="es-ES_tradnl" sz="2000" kern="1200" dirty="0" smtClean="0">
                          <a:solidFill>
                            <a:schemeClr val="tx1"/>
                          </a:solidFill>
                          <a:effectLst/>
                          <a:latin typeface="+mn-lt"/>
                          <a:ea typeface="+mn-ea"/>
                          <a:cs typeface="+mn-cs"/>
                        </a:rPr>
                        <a:t>gL.L</a:t>
                      </a:r>
                      <a:r>
                        <a:rPr lang="es-ES_tradnl" sz="2000" kern="1200" baseline="30000" dirty="0" smtClean="0">
                          <a:solidFill>
                            <a:schemeClr val="tx1"/>
                          </a:solidFill>
                          <a:effectLst/>
                          <a:latin typeface="+mn-lt"/>
                          <a:ea typeface="+mn-ea"/>
                          <a:cs typeface="+mn-cs"/>
                        </a:rPr>
                        <a:t>-1</a:t>
                      </a:r>
                      <a:endParaRPr lang="es-EC" sz="2000" dirty="0">
                        <a:solidFill>
                          <a:srgbClr val="BAC737"/>
                        </a:solidFill>
                        <a:effectLst/>
                        <a:latin typeface="Arial"/>
                        <a:ea typeface="Times New Roman"/>
                        <a:cs typeface="Times New Roman"/>
                      </a:endParaRPr>
                    </a:p>
                  </a:txBody>
                  <a:tcPr marL="68580" marR="68580" marT="0" marB="0"/>
                </a:tc>
              </a:tr>
              <a:tr h="721572">
                <a:tc>
                  <a:txBody>
                    <a:bodyPr/>
                    <a:lstStyle/>
                    <a:p>
                      <a:pPr algn="just">
                        <a:spcAft>
                          <a:spcPts val="0"/>
                        </a:spcAft>
                      </a:pPr>
                      <a:r>
                        <a:rPr lang="es-ES_tradnl" sz="2400" b="0" dirty="0">
                          <a:effectLst/>
                        </a:rPr>
                        <a:t>2.-Beauveria </a:t>
                      </a:r>
                      <a:r>
                        <a:rPr lang="es-ES_tradnl" sz="2400" b="0" dirty="0" err="1">
                          <a:effectLst/>
                        </a:rPr>
                        <a:t>bassiana</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Beauveb</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n-US" sz="2000" kern="1200" dirty="0" smtClean="0">
                          <a:solidFill>
                            <a:schemeClr val="tx1"/>
                          </a:solidFill>
                          <a:effectLst/>
                          <a:latin typeface="+mn-lt"/>
                          <a:ea typeface="+mn-ea"/>
                          <a:cs typeface="+mn-cs"/>
                        </a:rPr>
                        <a:t>1,5 </a:t>
                      </a:r>
                      <a:r>
                        <a:rPr lang="es-ES_tradnl" sz="2000" kern="1200" dirty="0" smtClean="0">
                          <a:solidFill>
                            <a:schemeClr val="tx1"/>
                          </a:solidFill>
                          <a:effectLst/>
                          <a:latin typeface="+mn-lt"/>
                          <a:ea typeface="+mn-ea"/>
                          <a:cs typeface="+mn-cs"/>
                        </a:rPr>
                        <a:t>gL.L</a:t>
                      </a:r>
                      <a:r>
                        <a:rPr lang="es-ES_tradnl" sz="2000" kern="1200" baseline="30000" dirty="0" smtClean="0">
                          <a:solidFill>
                            <a:schemeClr val="tx1"/>
                          </a:solidFill>
                          <a:effectLst/>
                          <a:latin typeface="+mn-lt"/>
                          <a:ea typeface="+mn-ea"/>
                          <a:cs typeface="+mn-cs"/>
                        </a:rPr>
                        <a:t>-1</a:t>
                      </a:r>
                      <a:endParaRPr lang="es-EC" sz="2000" dirty="0">
                        <a:solidFill>
                          <a:srgbClr val="BAC737"/>
                        </a:solidFill>
                        <a:effectLst/>
                        <a:latin typeface="Arial"/>
                        <a:ea typeface="Times New Roman"/>
                        <a:cs typeface="Times New Roman"/>
                      </a:endParaRPr>
                    </a:p>
                  </a:txBody>
                  <a:tcPr marL="68580" marR="68580" marT="0" marB="0"/>
                </a:tc>
              </a:tr>
              <a:tr h="838678">
                <a:tc>
                  <a:txBody>
                    <a:bodyPr/>
                    <a:lstStyle/>
                    <a:p>
                      <a:pPr marL="323850" indent="-323850">
                        <a:spcAft>
                          <a:spcPts val="0"/>
                        </a:spcAft>
                      </a:pPr>
                      <a:r>
                        <a:rPr lang="es-ES_tradnl" sz="2400" b="0" dirty="0">
                          <a:effectLst/>
                        </a:rPr>
                        <a:t>3.- </a:t>
                      </a:r>
                      <a:r>
                        <a:rPr lang="es-ES_tradnl" sz="2400" b="0" dirty="0" err="1">
                          <a:effectLst/>
                        </a:rPr>
                        <a:t>Lecanicillium</a:t>
                      </a:r>
                      <a:r>
                        <a:rPr lang="es-ES_tradnl" sz="2400" b="0" dirty="0">
                          <a:effectLst/>
                        </a:rPr>
                        <a:t> </a:t>
                      </a:r>
                      <a:r>
                        <a:rPr lang="es-ES_tradnl" sz="2400" b="0" dirty="0" err="1">
                          <a:effectLst/>
                        </a:rPr>
                        <a:t>lecanni</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a:effectLst/>
                        </a:rPr>
                        <a:t>Lecaniceb</a:t>
                      </a:r>
                      <a:endParaRPr lang="es-EC" sz="240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n-US" sz="2000" kern="1200" dirty="0" smtClean="0">
                          <a:solidFill>
                            <a:schemeClr val="tx1"/>
                          </a:solidFill>
                          <a:effectLst/>
                          <a:latin typeface="+mn-lt"/>
                          <a:ea typeface="+mn-ea"/>
                          <a:cs typeface="+mn-cs"/>
                        </a:rPr>
                        <a:t>1,5 </a:t>
                      </a:r>
                      <a:r>
                        <a:rPr lang="es-ES_tradnl" sz="2000" kern="1200" dirty="0" smtClean="0">
                          <a:solidFill>
                            <a:schemeClr val="tx1"/>
                          </a:solidFill>
                          <a:effectLst/>
                          <a:latin typeface="+mn-lt"/>
                          <a:ea typeface="+mn-ea"/>
                          <a:cs typeface="+mn-cs"/>
                        </a:rPr>
                        <a:t>gL.L</a:t>
                      </a:r>
                      <a:r>
                        <a:rPr lang="es-ES_tradnl" sz="2000" kern="1200" baseline="30000" dirty="0" smtClean="0">
                          <a:solidFill>
                            <a:schemeClr val="tx1"/>
                          </a:solidFill>
                          <a:effectLst/>
                          <a:latin typeface="+mn-lt"/>
                          <a:ea typeface="+mn-ea"/>
                          <a:cs typeface="+mn-cs"/>
                        </a:rPr>
                        <a:t>-1</a:t>
                      </a:r>
                      <a:endParaRPr lang="es-EC" sz="2000" dirty="0">
                        <a:solidFill>
                          <a:srgbClr val="BAC737"/>
                        </a:solidFill>
                        <a:effectLst/>
                        <a:latin typeface="Arial"/>
                        <a:ea typeface="Times New Roman"/>
                        <a:cs typeface="Times New Roman"/>
                      </a:endParaRPr>
                    </a:p>
                  </a:txBody>
                  <a:tcPr marL="68580" marR="68580" marT="0" marB="0"/>
                </a:tc>
              </a:tr>
              <a:tr h="728460">
                <a:tc>
                  <a:txBody>
                    <a:bodyPr/>
                    <a:lstStyle/>
                    <a:p>
                      <a:pPr algn="just">
                        <a:spcAft>
                          <a:spcPts val="0"/>
                        </a:spcAft>
                      </a:pPr>
                      <a:r>
                        <a:rPr lang="es-ES_tradnl" sz="2400" b="0" dirty="0">
                          <a:effectLst/>
                        </a:rPr>
                        <a:t>4.- </a:t>
                      </a:r>
                      <a:r>
                        <a:rPr lang="es-ES_tradnl" sz="2400" b="0" dirty="0" err="1">
                          <a:effectLst/>
                        </a:rPr>
                        <a:t>Paecilomyces</a:t>
                      </a:r>
                      <a:r>
                        <a:rPr lang="es-ES_tradnl" sz="2400" b="0" dirty="0">
                          <a:effectLst/>
                        </a:rPr>
                        <a:t> </a:t>
                      </a:r>
                      <a:r>
                        <a:rPr lang="es-ES_tradnl" sz="2400" b="0" dirty="0" err="1">
                          <a:effectLst/>
                        </a:rPr>
                        <a:t>fumosoroseus</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dirty="0">
                          <a:effectLst/>
                        </a:rPr>
                        <a:t>MYCEB</a:t>
                      </a:r>
                      <a:endParaRPr lang="es-EC" sz="240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n-US" sz="2000" kern="1200" dirty="0" smtClean="0">
                          <a:solidFill>
                            <a:schemeClr val="tx1"/>
                          </a:solidFill>
                          <a:effectLst/>
                          <a:latin typeface="+mn-lt"/>
                          <a:ea typeface="+mn-ea"/>
                          <a:cs typeface="+mn-cs"/>
                        </a:rPr>
                        <a:t>1,5 </a:t>
                      </a:r>
                      <a:r>
                        <a:rPr lang="es-ES_tradnl" sz="2000" kern="1200" dirty="0" smtClean="0">
                          <a:solidFill>
                            <a:schemeClr val="tx1"/>
                          </a:solidFill>
                          <a:effectLst/>
                          <a:latin typeface="+mn-lt"/>
                          <a:ea typeface="+mn-ea"/>
                          <a:cs typeface="+mn-cs"/>
                        </a:rPr>
                        <a:t>gL.L</a:t>
                      </a:r>
                      <a:r>
                        <a:rPr lang="es-ES_tradnl" sz="2000" kern="1200" baseline="30000" dirty="0" smtClean="0">
                          <a:solidFill>
                            <a:schemeClr val="tx1"/>
                          </a:solidFill>
                          <a:effectLst/>
                          <a:latin typeface="+mn-lt"/>
                          <a:ea typeface="+mn-ea"/>
                          <a:cs typeface="+mn-cs"/>
                        </a:rPr>
                        <a:t>-1</a:t>
                      </a:r>
                      <a:endParaRPr lang="es-EC" sz="2000" dirty="0">
                        <a:solidFill>
                          <a:srgbClr val="BAC737"/>
                        </a:solidFill>
                        <a:effectLst/>
                        <a:latin typeface="Arial"/>
                        <a:ea typeface="Times New Roman"/>
                        <a:cs typeface="Times New Roman"/>
                      </a:endParaRPr>
                    </a:p>
                  </a:txBody>
                  <a:tcPr marL="68580" marR="68580" marT="0" marB="0"/>
                </a:tc>
              </a:tr>
              <a:tr h="838678">
                <a:tc>
                  <a:txBody>
                    <a:bodyPr/>
                    <a:lstStyle/>
                    <a:p>
                      <a:pPr algn="just">
                        <a:spcAft>
                          <a:spcPts val="0"/>
                        </a:spcAft>
                      </a:pPr>
                      <a:r>
                        <a:rPr lang="es-ES_tradnl" sz="2400" b="0">
                          <a:effectLst/>
                        </a:rPr>
                        <a:t>5.- Azadirachtin </a:t>
                      </a:r>
                      <a:endParaRPr lang="es-EC" sz="2400" b="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dirty="0" err="1">
                          <a:effectLst/>
                        </a:rPr>
                        <a:t>Neem</a:t>
                      </a:r>
                      <a:r>
                        <a:rPr lang="es-ES_tradnl" sz="2400" dirty="0">
                          <a:effectLst/>
                        </a:rPr>
                        <a:t> </a:t>
                      </a:r>
                      <a:r>
                        <a:rPr lang="es-ES_tradnl" sz="2400" dirty="0" err="1">
                          <a:effectLst/>
                        </a:rPr>
                        <a:t>Extract</a:t>
                      </a:r>
                      <a:endParaRPr lang="es-EC" sz="240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000" dirty="0">
                          <a:effectLst/>
                        </a:rPr>
                        <a:t> </a:t>
                      </a:r>
                      <a:r>
                        <a:rPr lang="es-ES_tradnl" sz="2000" kern="1200" dirty="0" smtClean="0">
                          <a:solidFill>
                            <a:schemeClr val="tx1"/>
                          </a:solidFill>
                          <a:effectLst/>
                          <a:latin typeface="+mn-lt"/>
                          <a:ea typeface="+mn-ea"/>
                          <a:cs typeface="+mn-cs"/>
                        </a:rPr>
                        <a:t>2 mL.L</a:t>
                      </a:r>
                      <a:r>
                        <a:rPr lang="es-ES_tradnl" sz="2000" kern="1200" baseline="30000" dirty="0" smtClean="0">
                          <a:solidFill>
                            <a:schemeClr val="tx1"/>
                          </a:solidFill>
                          <a:effectLst/>
                          <a:latin typeface="+mn-lt"/>
                          <a:ea typeface="+mn-ea"/>
                          <a:cs typeface="+mn-cs"/>
                        </a:rPr>
                        <a:t>-1</a:t>
                      </a:r>
                      <a:endParaRPr lang="es-EC" sz="2000" dirty="0">
                        <a:solidFill>
                          <a:srgbClr val="BAC737"/>
                        </a:solidFill>
                        <a:effectLst/>
                        <a:latin typeface="Arial"/>
                        <a:ea typeface="Times New Roman"/>
                        <a:cs typeface="Times New Roman"/>
                      </a:endParaRPr>
                    </a:p>
                  </a:txBody>
                  <a:tcPr marL="68580" marR="68580" marT="0" marB="0"/>
                </a:tc>
              </a:tr>
              <a:tr h="413312">
                <a:tc>
                  <a:txBody>
                    <a:bodyPr/>
                    <a:lstStyle/>
                    <a:p>
                      <a:pPr>
                        <a:spcAft>
                          <a:spcPts val="0"/>
                        </a:spcAft>
                      </a:pPr>
                      <a:r>
                        <a:rPr lang="es-ES_tradnl" sz="2400" b="0" dirty="0">
                          <a:effectLst/>
                        </a:rPr>
                        <a:t>6.-Bacillus </a:t>
                      </a:r>
                      <a:r>
                        <a:rPr lang="es-ES_tradnl" sz="2400" b="0" dirty="0" err="1">
                          <a:effectLst/>
                        </a:rPr>
                        <a:t>thuringiensis</a:t>
                      </a:r>
                      <a:endParaRPr lang="es-EC" sz="2400" b="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400" dirty="0" err="1">
                          <a:effectLst/>
                        </a:rPr>
                        <a:t>Bacillus</a:t>
                      </a:r>
                      <a:r>
                        <a:rPr lang="es-ES_tradnl" sz="2400" dirty="0">
                          <a:effectLst/>
                        </a:rPr>
                        <a:t> </a:t>
                      </a:r>
                      <a:r>
                        <a:rPr lang="es-ES_tradnl" sz="2400" dirty="0" err="1">
                          <a:effectLst/>
                        </a:rPr>
                        <a:t>thuringiensis</a:t>
                      </a:r>
                      <a:endParaRPr lang="es-EC" sz="2400" dirty="0">
                        <a:solidFill>
                          <a:srgbClr val="BAC737"/>
                        </a:solidFill>
                        <a:effectLst/>
                        <a:latin typeface="Arial"/>
                        <a:ea typeface="Times New Roman"/>
                        <a:cs typeface="Times New Roman"/>
                      </a:endParaRPr>
                    </a:p>
                  </a:txBody>
                  <a:tcPr marL="68580" marR="68580" marT="0" marB="0"/>
                </a:tc>
                <a:tc>
                  <a:txBody>
                    <a:bodyPr/>
                    <a:lstStyle/>
                    <a:p>
                      <a:pPr algn="just">
                        <a:spcAft>
                          <a:spcPts val="0"/>
                        </a:spcAft>
                      </a:pPr>
                      <a:r>
                        <a:rPr lang="es-ES_tradnl" sz="2000" kern="1200" dirty="0" smtClean="0">
                          <a:solidFill>
                            <a:schemeClr val="tx1"/>
                          </a:solidFill>
                          <a:effectLst/>
                          <a:latin typeface="+mn-lt"/>
                          <a:ea typeface="+mn-ea"/>
                          <a:cs typeface="+mn-cs"/>
                        </a:rPr>
                        <a:t>10 mL.L</a:t>
                      </a:r>
                      <a:r>
                        <a:rPr lang="es-ES_tradnl" sz="2000" kern="1200" baseline="30000" dirty="0" smtClean="0">
                          <a:solidFill>
                            <a:schemeClr val="tx1"/>
                          </a:solidFill>
                          <a:effectLst/>
                          <a:latin typeface="+mn-lt"/>
                          <a:ea typeface="+mn-ea"/>
                          <a:cs typeface="+mn-cs"/>
                        </a:rPr>
                        <a:t>-1</a:t>
                      </a:r>
                      <a:endParaRPr lang="es-EC" sz="2000" dirty="0">
                        <a:solidFill>
                          <a:srgbClr val="BAC737"/>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16147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2">
                    <a:lumMod val="75000"/>
                  </a:schemeClr>
                </a:solidFill>
              </a:rPr>
              <a:t>DISEÑO EXPERIMENTAL</a:t>
            </a:r>
            <a:endParaRPr lang="es-EC" dirty="0">
              <a:solidFill>
                <a:schemeClr val="accent2">
                  <a:lumMod val="75000"/>
                </a:schemeClr>
              </a:solidFill>
            </a:endParaRPr>
          </a:p>
        </p:txBody>
      </p:sp>
      <p:sp>
        <p:nvSpPr>
          <p:cNvPr id="3" name="2 Marcador de contenido"/>
          <p:cNvSpPr>
            <a:spLocks noGrp="1"/>
          </p:cNvSpPr>
          <p:nvPr>
            <p:ph idx="1"/>
          </p:nvPr>
        </p:nvSpPr>
        <p:spPr>
          <a:xfrm>
            <a:off x="457200" y="1600200"/>
            <a:ext cx="8229600" cy="2044824"/>
          </a:xfrm>
        </p:spPr>
        <p:txBody>
          <a:bodyPr>
            <a:normAutofit/>
          </a:bodyPr>
          <a:lstStyle/>
          <a:p>
            <a:pPr algn="just"/>
            <a:r>
              <a:rPr lang="es-ES_tradnl" dirty="0"/>
              <a:t>L</a:t>
            </a:r>
            <a:r>
              <a:rPr lang="es-ES_tradnl" dirty="0" smtClean="0"/>
              <a:t>a </a:t>
            </a:r>
            <a:r>
              <a:rPr lang="es-ES_tradnl" dirty="0"/>
              <a:t>comprobación de las hipótesis a prueba se  realizó a través de la prueba de Bartlett para la comprobación de homogeneidad de varianza al 5% de significación estadística. </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328612877"/>
              </p:ext>
            </p:extLst>
          </p:nvPr>
        </p:nvGraphicFramePr>
        <p:xfrm>
          <a:off x="2699793" y="4221088"/>
          <a:ext cx="3556442" cy="1772193"/>
        </p:xfrm>
        <a:graphic>
          <a:graphicData uri="http://schemas.openxmlformats.org/presentationml/2006/ole">
            <mc:AlternateContent xmlns:mc="http://schemas.openxmlformats.org/markup-compatibility/2006">
              <mc:Choice xmlns:v="urn:schemas-microsoft-com:vml" Requires="v">
                <p:oleObj spid="_x0000_s13354" name="Hoja de cálculo" r:id="rId4" imgW="1743024" imgH="961957" progId="Excel.Sheet.12">
                  <p:embed/>
                </p:oleObj>
              </mc:Choice>
              <mc:Fallback>
                <p:oleObj name="Hoja de cálculo" r:id="rId4" imgW="1743024" imgH="961957" progId="Excel.Sheet.12">
                  <p:embed/>
                  <p:pic>
                    <p:nvPicPr>
                      <p:cNvPr id="0" name="Object 2"/>
                      <p:cNvPicPr>
                        <a:picLocks noChangeAspect="1" noChangeArrowheads="1"/>
                      </p:cNvPicPr>
                      <p:nvPr/>
                    </p:nvPicPr>
                    <p:blipFill>
                      <a:blip r:embed="rId5"/>
                      <a:srcRect/>
                      <a:stretch>
                        <a:fillRect/>
                      </a:stretch>
                    </p:blipFill>
                    <p:spPr bwMode="auto">
                      <a:xfrm>
                        <a:off x="2699793" y="4221088"/>
                        <a:ext cx="3556442" cy="177219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5 Rectángulo"/>
              <p:cNvSpPr/>
              <p:nvPr/>
            </p:nvSpPr>
            <p:spPr>
              <a:xfrm>
                <a:off x="1907704" y="6237312"/>
                <a:ext cx="4614789" cy="417678"/>
              </a:xfrm>
              <a:prstGeom prst="rect">
                <a:avLst/>
              </a:prstGeom>
            </p:spPr>
            <p:txBody>
              <a:bodyPr wrap="none">
                <a:spAutoFit/>
              </a:bodyPr>
              <a:lstStyle/>
              <a:p>
                <a:r>
                  <a:rPr lang="es-ES_tradnl" dirty="0"/>
                  <a:t>Coeficiente de variación    </a:t>
                </a:r>
                <a:r>
                  <a:rPr lang="es-ES_tradnl" b="1" dirty="0"/>
                  <a:t>CV=</a:t>
                </a:r>
                <a14:m>
                  <m:oMath xmlns:m="http://schemas.openxmlformats.org/officeDocument/2006/math">
                    <m:d>
                      <m:dPr>
                        <m:ctrlPr>
                          <a:rPr lang="es-EC" i="1">
                            <a:latin typeface="Cambria Math"/>
                          </a:rPr>
                        </m:ctrlPr>
                      </m:dPr>
                      <m:e>
                        <m:rad>
                          <m:radPr>
                            <m:degHide m:val="on"/>
                            <m:ctrlPr>
                              <a:rPr lang="es-EC" i="1">
                                <a:latin typeface="Cambria Math"/>
                              </a:rPr>
                            </m:ctrlPr>
                          </m:radPr>
                          <m:deg/>
                          <m:e>
                            <m:r>
                              <a:rPr lang="es-ES_tradnl" b="1" i="1">
                                <a:latin typeface="Cambria Math"/>
                              </a:rPr>
                              <m:t>𝑪𝑴</m:t>
                            </m:r>
                          </m:e>
                        </m:rad>
                        <m:r>
                          <a:rPr lang="es-ES_tradnl" i="1">
                            <a:latin typeface="Cambria Math"/>
                          </a:rPr>
                          <m:t>/</m:t>
                        </m:r>
                        <m:acc>
                          <m:accPr>
                            <m:chr m:val="̅"/>
                            <m:ctrlPr>
                              <a:rPr lang="es-EC" i="1">
                                <a:latin typeface="Cambria Math"/>
                              </a:rPr>
                            </m:ctrlPr>
                          </m:accPr>
                          <m:e>
                            <m:r>
                              <a:rPr lang="es-ES_tradnl" i="1">
                                <a:latin typeface="Cambria Math"/>
                              </a:rPr>
                              <m:t>𝑋</m:t>
                            </m:r>
                          </m:e>
                        </m:acc>
                      </m:e>
                    </m:d>
                    <m:r>
                      <a:rPr lang="es-ES_tradnl" b="1" i="1">
                        <a:latin typeface="Cambria Math"/>
                      </a:rPr>
                      <m:t>𝟏𝟎𝟎</m:t>
                    </m:r>
                    <m:r>
                      <a:rPr lang="es-ES_tradnl" b="1" i="1">
                        <a:latin typeface="Cambria Math"/>
                      </a:rPr>
                      <m:t>%</m:t>
                    </m:r>
                  </m:oMath>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907704" y="6237312"/>
                <a:ext cx="4614789" cy="417678"/>
              </a:xfrm>
              <a:prstGeom prst="rect">
                <a:avLst/>
              </a:prstGeom>
              <a:blipFill rotWithShape="1">
                <a:blip r:embed="rId6"/>
                <a:stretch>
                  <a:fillRect l="-1189" b="-18841"/>
                </a:stretch>
              </a:blipFill>
            </p:spPr>
            <p:txBody>
              <a:bodyPr/>
              <a:lstStyle/>
              <a:p>
                <a:r>
                  <a:rPr lang="es-EC">
                    <a:noFill/>
                  </a:rPr>
                  <a:t> </a:t>
                </a:r>
              </a:p>
            </p:txBody>
          </p:sp>
        </mc:Fallback>
      </mc:AlternateContent>
      <p:sp>
        <p:nvSpPr>
          <p:cNvPr id="7" name="6 Rectángulo"/>
          <p:cNvSpPr/>
          <p:nvPr/>
        </p:nvSpPr>
        <p:spPr>
          <a:xfrm>
            <a:off x="3055165" y="3651801"/>
            <a:ext cx="2319866" cy="369332"/>
          </a:xfrm>
          <a:prstGeom prst="rect">
            <a:avLst/>
          </a:prstGeom>
        </p:spPr>
        <p:txBody>
          <a:bodyPr wrap="none">
            <a:spAutoFit/>
          </a:bodyPr>
          <a:lstStyle/>
          <a:p>
            <a:r>
              <a:rPr lang="es-ES_tradnl" b="1" dirty="0"/>
              <a:t>Diseño Análisis Grupal</a:t>
            </a:r>
            <a:endParaRPr lang="es-EC" b="1" dirty="0"/>
          </a:p>
        </p:txBody>
      </p:sp>
    </p:spTree>
    <p:extLst>
      <p:ext uri="{BB962C8B-B14F-4D97-AF65-F5344CB8AC3E}">
        <p14:creationId xmlns:p14="http://schemas.microsoft.com/office/powerpoint/2010/main" val="3978494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266"/>
            <a:ext cx="8085584" cy="681430"/>
          </a:xfrm>
        </p:spPr>
        <p:txBody>
          <a:bodyPr>
            <a:normAutofit fontScale="90000"/>
          </a:bodyPr>
          <a:lstStyle/>
          <a:p>
            <a:r>
              <a:rPr lang="es-EC" dirty="0" smtClean="0">
                <a:solidFill>
                  <a:schemeClr val="accent2">
                    <a:lumMod val="75000"/>
                  </a:schemeClr>
                </a:solidFill>
              </a:rPr>
              <a:t>VARIABLES EN ESTUDIO</a:t>
            </a:r>
            <a:endParaRPr lang="es-EC" dirty="0">
              <a:solidFill>
                <a:schemeClr val="accent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63037981"/>
              </p:ext>
            </p:extLst>
          </p:nvPr>
        </p:nvGraphicFramePr>
        <p:xfrm>
          <a:off x="107504" y="836712"/>
          <a:ext cx="9036496"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151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Fotos laboratorio Maestria\DSC079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54183" y="4293095"/>
            <a:ext cx="2736304" cy="2160241"/>
            <a:chOff x="559" y="4996160"/>
            <a:chExt cx="2556578" cy="1020552"/>
          </a:xfrm>
        </p:grpSpPr>
        <p:sp>
          <p:nvSpPr>
            <p:cNvPr id="3" name="2 Rectángulo redondeado"/>
            <p:cNvSpPr/>
            <p:nvPr/>
          </p:nvSpPr>
          <p:spPr>
            <a:xfrm>
              <a:off x="559" y="4996160"/>
              <a:ext cx="2556578" cy="1020552"/>
            </a:xfrm>
            <a:prstGeom prst="roundRect">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4" name="3 Rectángulo"/>
            <p:cNvSpPr/>
            <p:nvPr/>
          </p:nvSpPr>
          <p:spPr>
            <a:xfrm>
              <a:off x="50378" y="5045979"/>
              <a:ext cx="2456940" cy="9209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solidFill>
                </a:rPr>
                <a:t>Ancho del tubo polínico </a:t>
              </a:r>
              <a:endParaRPr lang="es-EC" sz="2200" b="1" kern="1200" dirty="0">
                <a:solidFill>
                  <a:schemeClr val="bg1"/>
                </a:solidFill>
              </a:endParaRPr>
            </a:p>
          </p:txBody>
        </p:sp>
      </p:grpSp>
      <p:sp>
        <p:nvSpPr>
          <p:cNvPr id="7" name="Redondear rectángulo de esquina del mismo lado 4"/>
          <p:cNvSpPr/>
          <p:nvPr/>
        </p:nvSpPr>
        <p:spPr>
          <a:xfrm>
            <a:off x="3055112" y="4149080"/>
            <a:ext cx="5694739" cy="24873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s-EC" sz="2400" b="1" kern="1200" dirty="0">
              <a:solidFill>
                <a:schemeClr val="bg1"/>
              </a:solidFill>
            </a:endParaRPr>
          </a:p>
          <a:p>
            <a:pPr marL="171450" lvl="1" indent="-171450" algn="just" defTabSz="711200">
              <a:lnSpc>
                <a:spcPct val="90000"/>
              </a:lnSpc>
              <a:spcBef>
                <a:spcPct val="0"/>
              </a:spcBef>
              <a:spcAft>
                <a:spcPct val="15000"/>
              </a:spcAft>
              <a:buChar char="••"/>
            </a:pPr>
            <a:r>
              <a:rPr lang="es-ES_tradnl" sz="2400" b="1" dirty="0">
                <a:solidFill>
                  <a:schemeClr val="bg1"/>
                </a:solidFill>
              </a:rPr>
              <a:t>S</a:t>
            </a:r>
            <a:r>
              <a:rPr lang="es-ES_tradnl" sz="2400" b="1" kern="1200" dirty="0" smtClean="0">
                <a:solidFill>
                  <a:schemeClr val="bg1"/>
                </a:solidFill>
              </a:rPr>
              <a:t>e utilizó una lámina portaobjetos graduada y con la ayuda de un ocular micrométrico, previamente calibrado, se cuantificaron  100 granos de polen, los datos se establecieron  en milimicras</a:t>
            </a:r>
            <a:r>
              <a:rPr lang="es-ES_tradnl" sz="2400" b="1" kern="1200" dirty="0" smtClean="0">
                <a:solidFill>
                  <a:schemeClr val="bg1"/>
                </a:solidFill>
              </a:rPr>
              <a:t>.</a:t>
            </a:r>
            <a:endParaRPr lang="es-EC" sz="2400" b="1" kern="1200" dirty="0">
              <a:solidFill>
                <a:schemeClr val="bg1"/>
              </a:solidFill>
            </a:endParaRPr>
          </a:p>
          <a:p>
            <a:pPr marL="228600" lvl="2" indent="-114300" algn="l" defTabSz="533400">
              <a:lnSpc>
                <a:spcPct val="90000"/>
              </a:lnSpc>
              <a:spcBef>
                <a:spcPct val="0"/>
              </a:spcBef>
              <a:spcAft>
                <a:spcPct val="15000"/>
              </a:spcAft>
              <a:buChar char="••"/>
            </a:pPr>
            <a:endParaRPr lang="es-EC" sz="2400" b="1" kern="1200" dirty="0">
              <a:solidFill>
                <a:schemeClr val="bg1"/>
              </a:solidFill>
            </a:endParaRPr>
          </a:p>
        </p:txBody>
      </p:sp>
      <p:grpSp>
        <p:nvGrpSpPr>
          <p:cNvPr id="8" name="7 Grupo"/>
          <p:cNvGrpSpPr/>
          <p:nvPr/>
        </p:nvGrpSpPr>
        <p:grpSpPr>
          <a:xfrm>
            <a:off x="188895" y="1121997"/>
            <a:ext cx="2649933" cy="2304255"/>
            <a:chOff x="559" y="3919654"/>
            <a:chExt cx="2649933" cy="986877"/>
          </a:xfrm>
        </p:grpSpPr>
        <p:sp>
          <p:nvSpPr>
            <p:cNvPr id="9" name="8 Rectángulo redondeado"/>
            <p:cNvSpPr/>
            <p:nvPr/>
          </p:nvSpPr>
          <p:spPr>
            <a:xfrm>
              <a:off x="559" y="3919654"/>
              <a:ext cx="2629662" cy="986877"/>
            </a:xfrm>
            <a:prstGeom prst="roundRect">
              <a:avLst/>
            </a:pr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sp>
        <p:sp>
          <p:nvSpPr>
            <p:cNvPr id="10" name="9 Rectángulo"/>
            <p:cNvSpPr/>
            <p:nvPr/>
          </p:nvSpPr>
          <p:spPr>
            <a:xfrm>
              <a:off x="48734" y="3967829"/>
              <a:ext cx="2601758" cy="8905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b="1" kern="1200" dirty="0" smtClean="0">
                  <a:solidFill>
                    <a:schemeClr val="bg1"/>
                  </a:solidFill>
                </a:rPr>
                <a:t>Longitud de granos germinados  </a:t>
              </a:r>
              <a:endParaRPr lang="es-EC" sz="2200" b="1" kern="1200" dirty="0">
                <a:solidFill>
                  <a:schemeClr val="bg1"/>
                </a:solidFill>
              </a:endParaRPr>
            </a:p>
          </p:txBody>
        </p:sp>
      </p:grpSp>
      <p:sp>
        <p:nvSpPr>
          <p:cNvPr id="13" name="Redondear rectángulo de esquina del mismo lado 4"/>
          <p:cNvSpPr/>
          <p:nvPr/>
        </p:nvSpPr>
        <p:spPr>
          <a:xfrm rot="26929">
            <a:off x="2985758" y="1496532"/>
            <a:ext cx="5265682" cy="1754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_tradnl" sz="2400" b="1" kern="1200" dirty="0" smtClean="0">
                <a:solidFill>
                  <a:schemeClr val="bg1"/>
                </a:solidFill>
              </a:rPr>
              <a:t>De aquellos granos que germinaron, se tomaron las dimensiones con un ocular micrométrico previamente calibrado, a las 2</a:t>
            </a:r>
            <a:r>
              <a:rPr lang="es-ES_tradnl" sz="2400" b="1" kern="1200" dirty="0" smtClean="0">
                <a:solidFill>
                  <a:schemeClr val="bg1"/>
                </a:solidFill>
              </a:rPr>
              <a:t>, 4 </a:t>
            </a:r>
            <a:r>
              <a:rPr lang="es-ES_tradnl" sz="2400" b="1" kern="1200" dirty="0" smtClean="0">
                <a:solidFill>
                  <a:schemeClr val="bg1"/>
                </a:solidFill>
              </a:rPr>
              <a:t>y 6 horas de ser incubados</a:t>
            </a:r>
            <a:endParaRPr lang="es-EC" sz="2400" b="1" kern="1200" dirty="0">
              <a:solidFill>
                <a:schemeClr val="bg1"/>
              </a:solidFill>
            </a:endParaRPr>
          </a:p>
        </p:txBody>
      </p:sp>
    </p:spTree>
    <p:extLst>
      <p:ext uri="{BB962C8B-B14F-4D97-AF65-F5344CB8AC3E}">
        <p14:creationId xmlns:p14="http://schemas.microsoft.com/office/powerpoint/2010/main" val="391938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G:\FOTOS POSTER\SAM_107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p:spPr>
      </p:pic>
      <p:sp>
        <p:nvSpPr>
          <p:cNvPr id="4" name="3 Rectángulo"/>
          <p:cNvSpPr/>
          <p:nvPr/>
        </p:nvSpPr>
        <p:spPr>
          <a:xfrm rot="20464294">
            <a:off x="1992274" y="2081026"/>
            <a:ext cx="5392805" cy="2308324"/>
          </a:xfrm>
          <a:prstGeom prst="rect">
            <a:avLst/>
          </a:prstGeom>
          <a:noFill/>
        </p:spPr>
        <p:txBody>
          <a:bodyPr wrap="square" lIns="91440" tIns="45720" rIns="91440" bIns="45720">
            <a:spAutoFit/>
          </a:bodyPr>
          <a:lstStyle/>
          <a:p>
            <a:pPr algn="ctr"/>
            <a:r>
              <a:rPr lang="es-E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RESULTADOS</a:t>
            </a:r>
          </a:p>
          <a:p>
            <a:pPr algn="ctr"/>
            <a:r>
              <a:rPr lang="es-E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s-ES" sz="72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ERA </a:t>
            </a:r>
            <a:r>
              <a:rPr lang="es-E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FASE</a:t>
            </a:r>
            <a:endParaRPr lang="es-E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9639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2">
                    <a:lumMod val="75000"/>
                  </a:schemeClr>
                </a:solidFill>
              </a:rPr>
              <a:t>PLANTEAMIENTO DEL PROBLEMA </a:t>
            </a:r>
            <a:endParaRPr lang="es-EC" dirty="0">
              <a:solidFill>
                <a:schemeClr val="accent2">
                  <a:lumMod val="75000"/>
                </a:schemeClr>
              </a:solidFill>
            </a:endParaRPr>
          </a:p>
        </p:txBody>
      </p:sp>
      <p:sp>
        <p:nvSpPr>
          <p:cNvPr id="3" name="2 Marcador de contenido"/>
          <p:cNvSpPr>
            <a:spLocks noGrp="1"/>
          </p:cNvSpPr>
          <p:nvPr>
            <p:ph idx="1"/>
          </p:nvPr>
        </p:nvSpPr>
        <p:spPr>
          <a:xfrm>
            <a:off x="385192" y="1124744"/>
            <a:ext cx="8229600" cy="3075439"/>
          </a:xfrm>
        </p:spPr>
        <p:txBody>
          <a:bodyPr>
            <a:normAutofit/>
          </a:bodyPr>
          <a:lstStyle/>
          <a:p>
            <a:pPr algn="just"/>
            <a:r>
              <a:rPr lang="es-ES_tradnl" sz="2800" dirty="0"/>
              <a:t>La floración y amarre de frutos es un proceso fisiológico delicado, en el cual se estima que los pesticidas pueden afectar la viabilidad y germinación de los granos de polen,  en las dos especies estudiadas,  causando pérdidas  económicas y bajos rendimientos.</a:t>
            </a:r>
            <a:endParaRPr lang="es-EC" sz="2800" dirty="0"/>
          </a:p>
          <a:p>
            <a:pPr marL="0" indent="0" algn="just">
              <a:buNone/>
            </a:pPr>
            <a:endParaRPr lang="es-EC" sz="2800"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1385" y="3851863"/>
            <a:ext cx="2592288" cy="2474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descr="F:\MicroElectrPolen 2012\TERFUNGI-FUNBACTER_005.jpg"/>
          <p:cNvPicPr/>
          <p:nvPr/>
        </p:nvPicPr>
        <p:blipFill rotWithShape="1">
          <a:blip r:embed="rId3" cstate="print">
            <a:extLst>
              <a:ext uri="{28A0092B-C50C-407E-A947-70E740481C1C}">
                <a14:useLocalDpi xmlns:a14="http://schemas.microsoft.com/office/drawing/2010/main" val="0"/>
              </a:ext>
            </a:extLst>
          </a:blip>
          <a:srcRect l="17138" t="12955" r="22342" b="21090"/>
          <a:stretch/>
        </p:blipFill>
        <p:spPr bwMode="auto">
          <a:xfrm>
            <a:off x="6228184" y="3789041"/>
            <a:ext cx="2592288" cy="2600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6" name="5 CuadroTexto"/>
          <p:cNvSpPr txBox="1"/>
          <p:nvPr/>
        </p:nvSpPr>
        <p:spPr>
          <a:xfrm>
            <a:off x="214473" y="4971064"/>
            <a:ext cx="1440160" cy="102155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t>Grano de polen Mora de castilla</a:t>
            </a:r>
            <a:endParaRPr lang="es-EC" dirty="0"/>
          </a:p>
        </p:txBody>
      </p:sp>
      <p:sp>
        <p:nvSpPr>
          <p:cNvPr id="7" name="6 CuadroTexto"/>
          <p:cNvSpPr txBox="1"/>
          <p:nvPr/>
        </p:nvSpPr>
        <p:spPr>
          <a:xfrm>
            <a:off x="4572000" y="4817830"/>
            <a:ext cx="1440160"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t>Grano de polen Tomate de árbol</a:t>
            </a:r>
            <a:endParaRPr lang="es-EC" dirty="0"/>
          </a:p>
        </p:txBody>
      </p:sp>
    </p:spTree>
    <p:extLst>
      <p:ext uri="{BB962C8B-B14F-4D97-AF65-F5344CB8AC3E}">
        <p14:creationId xmlns:p14="http://schemas.microsoft.com/office/powerpoint/2010/main" val="1219694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Morfología </a:t>
            </a:r>
            <a:r>
              <a:rPr lang="es-EC" dirty="0"/>
              <a:t>del grano de polen.</a:t>
            </a:r>
          </a:p>
        </p:txBody>
      </p:sp>
      <p:pic>
        <p:nvPicPr>
          <p:cNvPr id="5" name="4 Marcador de contenido"/>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2985" t="19513" r="20412" b="24608"/>
          <a:stretch/>
        </p:blipFill>
        <p:spPr>
          <a:xfrm>
            <a:off x="208734" y="1628800"/>
            <a:ext cx="4673321" cy="4248472"/>
          </a:xfrm>
        </p:spPr>
      </p:pic>
      <p:sp>
        <p:nvSpPr>
          <p:cNvPr id="4" name="3 Marcador de contenido"/>
          <p:cNvSpPr>
            <a:spLocks noGrp="1"/>
          </p:cNvSpPr>
          <p:nvPr>
            <p:ph sz="half" idx="2"/>
          </p:nvPr>
        </p:nvSpPr>
        <p:spPr>
          <a:xfrm>
            <a:off x="4572000" y="1628800"/>
            <a:ext cx="4499992" cy="424847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lvl="0" algn="just"/>
            <a:r>
              <a:rPr lang="es-ES_tradnl" sz="2400" dirty="0"/>
              <a:t>E</a:t>
            </a:r>
            <a:r>
              <a:rPr lang="es-ES_tradnl" sz="2400" dirty="0" smtClean="0"/>
              <a:t>l </a:t>
            </a:r>
            <a:r>
              <a:rPr lang="es-ES_tradnl" sz="2400" dirty="0"/>
              <a:t>grano de polen de mora de Castilla presenta una forma  tricolporada, con tres poros y tres colpos muy visibles, isopolar con simetría radial, ornamentación  estriada, tamaño mediano y  su diámetro fue de 27,51µm, el largo del tubo polínico fue de 55 µm y su ancho  de 9,17mµ. </a:t>
            </a:r>
            <a:r>
              <a:rPr lang="es-EC" sz="2400" dirty="0"/>
              <a:t>(Gonzales &amp; Candau, 1989)</a:t>
            </a:r>
          </a:p>
          <a:p>
            <a:pPr algn="just"/>
            <a:endParaRPr lang="es-EC" sz="2400" dirty="0"/>
          </a:p>
        </p:txBody>
      </p:sp>
    </p:spTree>
    <p:extLst>
      <p:ext uri="{BB962C8B-B14F-4D97-AF65-F5344CB8AC3E}">
        <p14:creationId xmlns:p14="http://schemas.microsoft.com/office/powerpoint/2010/main" val="3107663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Morfología </a:t>
            </a:r>
            <a:r>
              <a:rPr lang="es-EC" dirty="0"/>
              <a:t>del grano de polen.</a:t>
            </a:r>
          </a:p>
        </p:txBody>
      </p:sp>
      <p:pic>
        <p:nvPicPr>
          <p:cNvPr id="5" name="Picture 2" descr="F:\MicroElectrPolen 2012\TOMATE-TOMATE_006.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tretch/>
        </p:blipFill>
        <p:spPr bwMode="auto">
          <a:xfrm>
            <a:off x="457200" y="2003611"/>
            <a:ext cx="4038600" cy="371914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contenido"/>
          <p:cNvSpPr>
            <a:spLocks noGrp="1"/>
          </p:cNvSpPr>
          <p:nvPr>
            <p:ph sz="half" idx="2"/>
          </p:nvPr>
        </p:nvSpPr>
        <p:spPr>
          <a:xfrm>
            <a:off x="3995936" y="1268760"/>
            <a:ext cx="4752528" cy="4857403"/>
          </a:xfrm>
        </p:spPr>
        <p:style>
          <a:lnRef idx="1">
            <a:schemeClr val="accent6"/>
          </a:lnRef>
          <a:fillRef idx="3">
            <a:schemeClr val="accent6"/>
          </a:fillRef>
          <a:effectRef idx="2">
            <a:schemeClr val="accent6"/>
          </a:effectRef>
          <a:fontRef idx="minor">
            <a:schemeClr val="lt1"/>
          </a:fontRef>
        </p:style>
        <p:txBody>
          <a:bodyPr>
            <a:noAutofit/>
          </a:bodyPr>
          <a:lstStyle/>
          <a:p>
            <a:pPr lvl="0" algn="just"/>
            <a:r>
              <a:rPr lang="es-ES_tradnl" sz="2400" b="1" dirty="0"/>
              <a:t>El tomate de árbol </a:t>
            </a:r>
            <a:r>
              <a:rPr lang="es-ES_tradnl" sz="2400" b="1" dirty="0" smtClean="0"/>
              <a:t>presentó </a:t>
            </a:r>
            <a:r>
              <a:rPr lang="es-ES_tradnl" sz="2400" b="1" dirty="0"/>
              <a:t>una forma  subcircular  o </a:t>
            </a:r>
            <a:r>
              <a:rPr lang="es-ES_tradnl" sz="2400" b="1" dirty="0" smtClean="0"/>
              <a:t>subtriangular </a:t>
            </a:r>
            <a:r>
              <a:rPr lang="es-ES_tradnl" sz="2400" b="1" dirty="0"/>
              <a:t>con un diámetro  polar de  27,51 µm además es tricolporado, la exina tiene una ornamentación psilada</a:t>
            </a:r>
            <a:r>
              <a:rPr lang="es-EC" sz="2400" b="1" dirty="0"/>
              <a:t>,  siendo  </a:t>
            </a:r>
            <a:r>
              <a:rPr lang="es-EC" sz="2400" b="1" dirty="0" smtClean="0"/>
              <a:t>colaborados </a:t>
            </a:r>
            <a:r>
              <a:rPr lang="es-EC" sz="2400" b="1" dirty="0"/>
              <a:t>por Dubet  (2014) </a:t>
            </a:r>
            <a:r>
              <a:rPr lang="es-EC" sz="2400" b="1" dirty="0" smtClean="0"/>
              <a:t>quién </a:t>
            </a:r>
            <a:r>
              <a:rPr lang="es-EC" sz="2400" b="1" dirty="0"/>
              <a:t>midiendo en </a:t>
            </a:r>
            <a:r>
              <a:rPr lang="es-EC" sz="2400" b="1" dirty="0" smtClean="0"/>
              <a:t>microscopía </a:t>
            </a:r>
            <a:r>
              <a:rPr lang="es-EC" sz="2400" b="1" dirty="0"/>
              <a:t>electrónica obtuvo un diámetro polar de polen de 27,91</a:t>
            </a:r>
            <a:r>
              <a:rPr lang="es-ES_tradnl" sz="2400" b="1" dirty="0"/>
              <a:t> µm y una ornamentación psilada, además con un grosor de la exina de 1,48 µm. </a:t>
            </a:r>
            <a:endParaRPr lang="es-EC" sz="2400" dirty="0"/>
          </a:p>
        </p:txBody>
      </p:sp>
    </p:spTree>
    <p:extLst>
      <p:ext uri="{BB962C8B-B14F-4D97-AF65-F5344CB8AC3E}">
        <p14:creationId xmlns:p14="http://schemas.microsoft.com/office/powerpoint/2010/main" val="3754066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 y="0"/>
            <a:ext cx="8229600" cy="1354162"/>
          </a:xfrm>
        </p:spPr>
        <p:txBody>
          <a:bodyPr>
            <a:normAutofit/>
          </a:bodyPr>
          <a:lstStyle/>
          <a:p>
            <a:r>
              <a:rPr lang="es-ES_tradnl" sz="2800" dirty="0">
                <a:solidFill>
                  <a:schemeClr val="accent2">
                    <a:lumMod val="75000"/>
                  </a:schemeClr>
                </a:solidFill>
              </a:rPr>
              <a:t>Análisis de variancia de los datos de PGGP de mora de Castilla con las soluciones nutritivas.</a:t>
            </a:r>
            <a:endParaRPr lang="es-EC" sz="2800" dirty="0">
              <a:solidFill>
                <a:schemeClr val="accent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17850270"/>
              </p:ext>
            </p:extLst>
          </p:nvPr>
        </p:nvGraphicFramePr>
        <p:xfrm>
          <a:off x="1295635" y="1196752"/>
          <a:ext cx="6624737" cy="3888438"/>
        </p:xfrm>
        <a:graphic>
          <a:graphicData uri="http://schemas.openxmlformats.org/drawingml/2006/table">
            <a:tbl>
              <a:tblPr firstRow="1" firstCol="1" bandRow="1">
                <a:tableStyleId>{ED083AE6-46FA-4A59-8FB0-9F97EB10719F}</a:tableStyleId>
              </a:tblPr>
              <a:tblGrid>
                <a:gridCol w="1017056"/>
                <a:gridCol w="1219893"/>
                <a:gridCol w="678357"/>
                <a:gridCol w="1090728"/>
                <a:gridCol w="1090728"/>
                <a:gridCol w="1527975"/>
              </a:tblGrid>
              <a:tr h="648073">
                <a:tc>
                  <a:txBody>
                    <a:bodyPr/>
                    <a:lstStyle/>
                    <a:p>
                      <a:pPr algn="ctr">
                        <a:spcAft>
                          <a:spcPts val="0"/>
                        </a:spcAft>
                      </a:pPr>
                      <a:r>
                        <a:rPr lang="es-ES" sz="1800" dirty="0">
                          <a:effectLst/>
                        </a:rPr>
                        <a:t>F.V.</a:t>
                      </a:r>
                      <a:endParaRPr lang="es-EC" sz="1800" dirty="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SC</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gl</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CM</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dirty="0">
                          <a:effectLst/>
                        </a:rPr>
                        <a:t>F</a:t>
                      </a:r>
                      <a:endParaRPr lang="es-EC" sz="1800" dirty="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P-VALOR</a:t>
                      </a:r>
                      <a:endParaRPr lang="es-EC" sz="1800">
                        <a:solidFill>
                          <a:srgbClr val="F6C01F"/>
                        </a:solidFill>
                        <a:effectLst/>
                        <a:latin typeface="Arial"/>
                        <a:ea typeface="Times New Roman"/>
                        <a:cs typeface="Times New Roman"/>
                      </a:endParaRPr>
                    </a:p>
                  </a:txBody>
                  <a:tcPr marL="68580" marR="68580" marT="0" marB="0" anchor="ctr"/>
                </a:tc>
              </a:tr>
              <a:tr h="648073">
                <a:tc>
                  <a:txBody>
                    <a:bodyPr/>
                    <a:lstStyle/>
                    <a:p>
                      <a:pPr algn="ctr">
                        <a:spcAft>
                          <a:spcPts val="0"/>
                        </a:spcAft>
                      </a:pPr>
                      <a:r>
                        <a:rPr lang="es-ES" sz="1800" dirty="0">
                          <a:effectLst/>
                        </a:rPr>
                        <a:t>Modelo</a:t>
                      </a:r>
                      <a:endParaRPr lang="es-EC" sz="1800" dirty="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5135,37</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3</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dirty="0">
                          <a:effectLst/>
                        </a:rPr>
                        <a:t>1711,79</a:t>
                      </a:r>
                      <a:endParaRPr lang="es-EC" sz="1800" dirty="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49,34</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&lt;0,0001</a:t>
                      </a:r>
                      <a:endParaRPr lang="es-EC" sz="1800">
                        <a:solidFill>
                          <a:srgbClr val="F6C01F"/>
                        </a:solidFill>
                        <a:effectLst/>
                        <a:latin typeface="Arial"/>
                        <a:ea typeface="Times New Roman"/>
                        <a:cs typeface="Times New Roman"/>
                      </a:endParaRPr>
                    </a:p>
                  </a:txBody>
                  <a:tcPr marL="68580" marR="68580" marT="0" marB="0" anchor="ctr"/>
                </a:tc>
              </a:tr>
              <a:tr h="648073">
                <a:tc>
                  <a:txBody>
                    <a:bodyPr/>
                    <a:lstStyle/>
                    <a:p>
                      <a:pPr algn="ctr">
                        <a:spcAft>
                          <a:spcPts val="0"/>
                        </a:spcAft>
                      </a:pPr>
                      <a:r>
                        <a:rPr lang="es-ES" sz="1800">
                          <a:effectLst/>
                        </a:rPr>
                        <a:t>TRAT</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5017,16</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2</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2508,58</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72,31</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&lt;0,0001</a:t>
                      </a:r>
                      <a:endParaRPr lang="es-EC" sz="1800">
                        <a:solidFill>
                          <a:srgbClr val="F6C01F"/>
                        </a:solidFill>
                        <a:effectLst/>
                        <a:latin typeface="Arial"/>
                        <a:ea typeface="Times New Roman"/>
                        <a:cs typeface="Times New Roman"/>
                      </a:endParaRPr>
                    </a:p>
                  </a:txBody>
                  <a:tcPr marL="68580" marR="68580" marT="0" marB="0" anchor="ctr"/>
                </a:tc>
              </a:tr>
              <a:tr h="648073">
                <a:tc>
                  <a:txBody>
                    <a:bodyPr/>
                    <a:lstStyle/>
                    <a:p>
                      <a:pPr algn="ctr">
                        <a:spcAft>
                          <a:spcPts val="0"/>
                        </a:spcAft>
                      </a:pPr>
                      <a:r>
                        <a:rPr lang="es-ES" sz="1800">
                          <a:effectLst/>
                        </a:rPr>
                        <a:t>tiempo</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118,21</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1</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118,21</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3,41</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0,0721</a:t>
                      </a:r>
                      <a:endParaRPr lang="es-EC" sz="1800">
                        <a:solidFill>
                          <a:srgbClr val="F6C01F"/>
                        </a:solidFill>
                        <a:effectLst/>
                        <a:latin typeface="Arial"/>
                        <a:ea typeface="Times New Roman"/>
                        <a:cs typeface="Times New Roman"/>
                      </a:endParaRPr>
                    </a:p>
                  </a:txBody>
                  <a:tcPr marL="68580" marR="68580" marT="0" marB="0" anchor="ctr"/>
                </a:tc>
              </a:tr>
              <a:tr h="648073">
                <a:tc>
                  <a:txBody>
                    <a:bodyPr/>
                    <a:lstStyle/>
                    <a:p>
                      <a:pPr algn="ctr">
                        <a:spcAft>
                          <a:spcPts val="0"/>
                        </a:spcAft>
                      </a:pPr>
                      <a:r>
                        <a:rPr lang="es-ES" sz="1800">
                          <a:effectLst/>
                        </a:rPr>
                        <a:t>Error</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1422,47</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41</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34,69</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 </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 </a:t>
                      </a:r>
                      <a:endParaRPr lang="es-EC" sz="1800">
                        <a:solidFill>
                          <a:srgbClr val="F6C01F"/>
                        </a:solidFill>
                        <a:effectLst/>
                        <a:latin typeface="Arial"/>
                        <a:ea typeface="Times New Roman"/>
                        <a:cs typeface="Times New Roman"/>
                      </a:endParaRPr>
                    </a:p>
                  </a:txBody>
                  <a:tcPr marL="68580" marR="68580" marT="0" marB="0" anchor="ctr"/>
                </a:tc>
              </a:tr>
              <a:tr h="648073">
                <a:tc>
                  <a:txBody>
                    <a:bodyPr/>
                    <a:lstStyle/>
                    <a:p>
                      <a:pPr algn="ctr">
                        <a:spcAft>
                          <a:spcPts val="0"/>
                        </a:spcAft>
                      </a:pPr>
                      <a:r>
                        <a:rPr lang="es-ES" sz="1800">
                          <a:effectLst/>
                        </a:rPr>
                        <a:t>Total</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6557,83</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44</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dirty="0">
                          <a:effectLst/>
                        </a:rPr>
                        <a:t> </a:t>
                      </a:r>
                      <a:endParaRPr lang="es-EC" sz="1800" dirty="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a:effectLst/>
                        </a:rPr>
                        <a:t> </a:t>
                      </a:r>
                      <a:endParaRPr lang="es-EC" sz="1800">
                        <a:solidFill>
                          <a:srgbClr val="F6C01F"/>
                        </a:solidFill>
                        <a:effectLst/>
                        <a:latin typeface="Arial"/>
                        <a:ea typeface="Times New Roman"/>
                        <a:cs typeface="Times New Roman"/>
                      </a:endParaRPr>
                    </a:p>
                  </a:txBody>
                  <a:tcPr marL="68580" marR="68580" marT="0" marB="0" anchor="ctr"/>
                </a:tc>
                <a:tc>
                  <a:txBody>
                    <a:bodyPr/>
                    <a:lstStyle/>
                    <a:p>
                      <a:pPr algn="ctr">
                        <a:spcAft>
                          <a:spcPts val="0"/>
                        </a:spcAft>
                      </a:pPr>
                      <a:r>
                        <a:rPr lang="es-ES" sz="1800" dirty="0">
                          <a:effectLst/>
                        </a:rPr>
                        <a:t> </a:t>
                      </a:r>
                      <a:endParaRPr lang="es-EC" sz="1800" dirty="0">
                        <a:solidFill>
                          <a:srgbClr val="F6C01F"/>
                        </a:solidFill>
                        <a:effectLst/>
                        <a:latin typeface="Arial"/>
                        <a:ea typeface="Times New Roman"/>
                        <a:cs typeface="Times New Roman"/>
                      </a:endParaRPr>
                    </a:p>
                  </a:txBody>
                  <a:tcPr marL="68580" marR="68580" marT="0" marB="0" anchor="ctr"/>
                </a:tc>
              </a:tr>
            </a:tbl>
          </a:graphicData>
        </a:graphic>
      </p:graphicFrame>
      <p:sp>
        <p:nvSpPr>
          <p:cNvPr id="5" name="4 CuadroTexto"/>
          <p:cNvSpPr txBox="1"/>
          <p:nvPr/>
        </p:nvSpPr>
        <p:spPr>
          <a:xfrm>
            <a:off x="1043608" y="5382504"/>
            <a:ext cx="7128792" cy="369332"/>
          </a:xfrm>
          <a:prstGeom prst="rect">
            <a:avLst/>
          </a:prstGeom>
          <a:noFill/>
        </p:spPr>
        <p:txBody>
          <a:bodyPr wrap="square" rtlCol="0">
            <a:spAutoFit/>
          </a:bodyPr>
          <a:lstStyle/>
          <a:p>
            <a:pPr algn="ctr"/>
            <a:r>
              <a:rPr lang="es-ES" dirty="0" smtClean="0"/>
              <a:t>Existe </a:t>
            </a:r>
            <a:r>
              <a:rPr lang="es-ES" dirty="0"/>
              <a:t>significación para tratamientos y modelo empleado, </a:t>
            </a:r>
            <a:endParaRPr lang="es-EC" dirty="0"/>
          </a:p>
        </p:txBody>
      </p:sp>
    </p:spTree>
    <p:extLst>
      <p:ext uri="{BB962C8B-B14F-4D97-AF65-F5344CB8AC3E}">
        <p14:creationId xmlns:p14="http://schemas.microsoft.com/office/powerpoint/2010/main" val="1360443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584176"/>
          </a:xfrm>
        </p:spPr>
        <p:txBody>
          <a:bodyPr>
            <a:normAutofit/>
          </a:bodyPr>
          <a:lstStyle/>
          <a:p>
            <a:r>
              <a:rPr lang="es-ES" sz="3200" dirty="0">
                <a:solidFill>
                  <a:schemeClr val="accent2">
                    <a:lumMod val="75000"/>
                  </a:schemeClr>
                </a:solidFill>
              </a:rPr>
              <a:t>Prueba de Tukey 5% para el PGGP en mora de Castilla en la  Determinación de las soluciones nutritivas.</a:t>
            </a:r>
            <a:endParaRPr lang="es-EC" sz="3200" dirty="0">
              <a:solidFill>
                <a:schemeClr val="accent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15987710"/>
              </p:ext>
            </p:extLst>
          </p:nvPr>
        </p:nvGraphicFramePr>
        <p:xfrm>
          <a:off x="323528" y="2348881"/>
          <a:ext cx="8424936" cy="2736304"/>
        </p:xfrm>
        <a:graphic>
          <a:graphicData uri="http://schemas.openxmlformats.org/drawingml/2006/table">
            <a:tbl>
              <a:tblPr firstRow="1" firstCol="1" bandRow="1">
                <a:tableStyleId>{BDBED569-4797-4DF1-A0F4-6AAB3CD982D8}</a:tableStyleId>
              </a:tblPr>
              <a:tblGrid>
                <a:gridCol w="3317641"/>
                <a:gridCol w="2034515"/>
                <a:gridCol w="684174"/>
                <a:gridCol w="1020259"/>
                <a:gridCol w="1368347"/>
              </a:tblGrid>
              <a:tr h="547261">
                <a:tc>
                  <a:txBody>
                    <a:bodyPr/>
                    <a:lstStyle/>
                    <a:p>
                      <a:pPr algn="l">
                        <a:spcAft>
                          <a:spcPts val="0"/>
                        </a:spcAft>
                      </a:pPr>
                      <a:r>
                        <a:rPr lang="es-ES" sz="2400" dirty="0">
                          <a:effectLst/>
                        </a:rPr>
                        <a:t>TRAT</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a:effectLst/>
                        </a:rPr>
                        <a:t>Medias</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a:effectLst/>
                        </a:rPr>
                        <a:t>n</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a:effectLst/>
                        </a:rPr>
                        <a:t>E.E.</a:t>
                      </a:r>
                      <a:endParaRPr lang="es-EC" sz="240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C" sz="2400">
                          <a:effectLst/>
                        </a:rPr>
                        <a:t>Rango</a:t>
                      </a:r>
                      <a:endParaRPr lang="es-EC" sz="2400">
                        <a:solidFill>
                          <a:srgbClr val="BAC737"/>
                        </a:solidFill>
                        <a:effectLst/>
                        <a:latin typeface="Arial"/>
                        <a:ea typeface="Times New Roman"/>
                        <a:cs typeface="Times New Roman"/>
                      </a:endParaRPr>
                    </a:p>
                  </a:txBody>
                  <a:tcPr marL="68580" marR="68580" marT="0" marB="0" anchor="ctr"/>
                </a:tc>
              </a:tr>
              <a:tr h="547261">
                <a:tc>
                  <a:txBody>
                    <a:bodyPr/>
                    <a:lstStyle/>
                    <a:p>
                      <a:pPr algn="l">
                        <a:spcAft>
                          <a:spcPts val="0"/>
                        </a:spcAft>
                      </a:pPr>
                      <a:r>
                        <a:rPr lang="es-ES" sz="2400" dirty="0">
                          <a:effectLst/>
                        </a:rPr>
                        <a:t>Té de flores</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a:effectLst/>
                        </a:rPr>
                        <a:t>5,76</a:t>
                      </a:r>
                      <a:endParaRPr lang="es-EC" sz="240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a:effectLst/>
                        </a:rPr>
                        <a:t>15</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a:effectLst/>
                        </a:rPr>
                        <a:t>1,52</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smtClean="0">
                          <a:effectLst/>
                        </a:rPr>
                        <a:t>b</a:t>
                      </a:r>
                      <a:endParaRPr lang="es-EC" sz="2400" dirty="0">
                        <a:solidFill>
                          <a:srgbClr val="BAC737"/>
                        </a:solidFill>
                        <a:effectLst/>
                        <a:latin typeface="Arial"/>
                        <a:ea typeface="Times New Roman"/>
                        <a:cs typeface="Times New Roman"/>
                      </a:endParaRPr>
                    </a:p>
                  </a:txBody>
                  <a:tcPr marL="68580" marR="68580" marT="0" marB="0" anchor="ctr"/>
                </a:tc>
              </a:tr>
              <a:tr h="547261">
                <a:tc>
                  <a:txBody>
                    <a:bodyPr/>
                    <a:lstStyle/>
                    <a:p>
                      <a:pPr algn="l">
                        <a:spcAft>
                          <a:spcPts val="0"/>
                        </a:spcAft>
                      </a:pPr>
                      <a:r>
                        <a:rPr lang="es-ES" sz="2400" dirty="0">
                          <a:effectLst/>
                        </a:rPr>
                        <a:t>Agua bidestilada</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a:effectLst/>
                        </a:rPr>
                        <a:t>6,84</a:t>
                      </a:r>
                      <a:endParaRPr lang="es-EC" sz="240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a:effectLst/>
                        </a:rPr>
                        <a:t>15</a:t>
                      </a:r>
                      <a:endParaRPr lang="es-EC" sz="240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a:effectLst/>
                        </a:rPr>
                        <a:t>1,52</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smtClean="0">
                          <a:effectLst/>
                        </a:rPr>
                        <a:t>b</a:t>
                      </a:r>
                      <a:endParaRPr lang="es-EC" sz="2400" dirty="0">
                        <a:solidFill>
                          <a:srgbClr val="BAC737"/>
                        </a:solidFill>
                        <a:effectLst/>
                        <a:latin typeface="Arial"/>
                        <a:ea typeface="Times New Roman"/>
                        <a:cs typeface="Times New Roman"/>
                      </a:endParaRPr>
                    </a:p>
                  </a:txBody>
                  <a:tcPr marL="68580" marR="68580" marT="0" marB="0" anchor="ctr"/>
                </a:tc>
              </a:tr>
              <a:tr h="1094521">
                <a:tc>
                  <a:txBody>
                    <a:bodyPr/>
                    <a:lstStyle/>
                    <a:p>
                      <a:pPr algn="l">
                        <a:spcAft>
                          <a:spcPts val="0"/>
                        </a:spcAft>
                      </a:pPr>
                      <a:r>
                        <a:rPr lang="es-ES" sz="2400" dirty="0">
                          <a:effectLst/>
                        </a:rPr>
                        <a:t>Sacarosa 10 % + 100 ppm de ácido bórico</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a:effectLst/>
                        </a:rPr>
                        <a:t>28,68</a:t>
                      </a:r>
                      <a:endParaRPr lang="es-EC" sz="240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a:effectLst/>
                        </a:rPr>
                        <a:t>15</a:t>
                      </a:r>
                      <a:endParaRPr lang="es-EC" sz="240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a:effectLst/>
                        </a:rPr>
                        <a:t>1,52</a:t>
                      </a:r>
                      <a:endParaRPr lang="es-EC" sz="2400" dirty="0">
                        <a:solidFill>
                          <a:srgbClr val="BAC737"/>
                        </a:solidFill>
                        <a:effectLst/>
                        <a:latin typeface="Arial"/>
                        <a:ea typeface="Times New Roman"/>
                        <a:cs typeface="Times New Roman"/>
                      </a:endParaRPr>
                    </a:p>
                  </a:txBody>
                  <a:tcPr marL="68580" marR="68580" marT="0" marB="0" anchor="ctr"/>
                </a:tc>
                <a:tc>
                  <a:txBody>
                    <a:bodyPr/>
                    <a:lstStyle/>
                    <a:p>
                      <a:pPr algn="ctr">
                        <a:spcAft>
                          <a:spcPts val="0"/>
                        </a:spcAft>
                      </a:pPr>
                      <a:r>
                        <a:rPr lang="es-ES" sz="2400" dirty="0" smtClean="0">
                          <a:solidFill>
                            <a:schemeClr val="tx1"/>
                          </a:solidFill>
                          <a:effectLst/>
                          <a:latin typeface="+mn-lt"/>
                          <a:ea typeface="+mn-ea"/>
                          <a:cs typeface="+mn-cs"/>
                        </a:rPr>
                        <a:t>a</a:t>
                      </a:r>
                      <a:endParaRPr lang="es-EC" sz="2400" dirty="0">
                        <a:solidFill>
                          <a:srgbClr val="BAC737"/>
                        </a:solidFill>
                        <a:effectLst/>
                        <a:latin typeface="Arial"/>
                        <a:ea typeface="Times New Roman"/>
                        <a:cs typeface="Times New Roman"/>
                      </a:endParaRPr>
                    </a:p>
                  </a:txBody>
                  <a:tcPr marL="68580" marR="68580" marT="0" marB="0" anchor="ctr"/>
                </a:tc>
              </a:tr>
            </a:tbl>
          </a:graphicData>
        </a:graphic>
      </p:graphicFrame>
      <p:sp>
        <p:nvSpPr>
          <p:cNvPr id="3" name="2 Rectángulo"/>
          <p:cNvSpPr/>
          <p:nvPr/>
        </p:nvSpPr>
        <p:spPr>
          <a:xfrm>
            <a:off x="107504" y="5380672"/>
            <a:ext cx="8640960" cy="923330"/>
          </a:xfrm>
          <a:prstGeom prst="rect">
            <a:avLst/>
          </a:prstGeom>
        </p:spPr>
        <p:txBody>
          <a:bodyPr wrap="square">
            <a:spAutoFit/>
          </a:bodyPr>
          <a:lstStyle/>
          <a:p>
            <a:pPr algn="ctr"/>
            <a:r>
              <a:rPr lang="es-ES" dirty="0"/>
              <a:t>E</a:t>
            </a:r>
            <a:r>
              <a:rPr lang="es-ES" dirty="0" smtClean="0"/>
              <a:t>l </a:t>
            </a:r>
            <a:r>
              <a:rPr lang="es-ES" dirty="0"/>
              <a:t>tratamiento con sacarosa fue el mejor (28.68) frente a las otras dos soluciones empleadas, las cuales entre ellas no fueron significativas con un promedio de </a:t>
            </a:r>
            <a:r>
              <a:rPr lang="es-ES" dirty="0" smtClean="0"/>
              <a:t>6.84 </a:t>
            </a:r>
            <a:r>
              <a:rPr lang="es-ES" dirty="0"/>
              <a:t>% de germinación del grano de polen</a:t>
            </a:r>
            <a:endParaRPr lang="es-EC" dirty="0"/>
          </a:p>
        </p:txBody>
      </p:sp>
    </p:spTree>
    <p:extLst>
      <p:ext uri="{BB962C8B-B14F-4D97-AF65-F5344CB8AC3E}">
        <p14:creationId xmlns:p14="http://schemas.microsoft.com/office/powerpoint/2010/main" val="781130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dirty="0">
                <a:solidFill>
                  <a:schemeClr val="accent2">
                    <a:lumMod val="75000"/>
                  </a:schemeClr>
                </a:solidFill>
              </a:rPr>
              <a:t>Porcentaje de germinación de los granos de polen de mora de Castilla en las soluciones nutritivas.</a:t>
            </a:r>
            <a:endParaRPr lang="es-EC" dirty="0">
              <a:solidFill>
                <a:schemeClr val="accent2">
                  <a:lumMod val="75000"/>
                </a:schemeClr>
              </a:solidFill>
            </a:endParaRPr>
          </a:p>
        </p:txBody>
      </p:sp>
      <p:graphicFrame>
        <p:nvGraphicFramePr>
          <p:cNvPr id="4" name="3 Gráfico"/>
          <p:cNvGraphicFramePr/>
          <p:nvPr>
            <p:extLst>
              <p:ext uri="{D42A27DB-BD31-4B8C-83A1-F6EECF244321}">
                <p14:modId xmlns:p14="http://schemas.microsoft.com/office/powerpoint/2010/main" val="1386818201"/>
              </p:ext>
            </p:extLst>
          </p:nvPr>
        </p:nvGraphicFramePr>
        <p:xfrm>
          <a:off x="1331640" y="2204864"/>
          <a:ext cx="6192688"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9292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solidFill>
                  <a:schemeClr val="accent2">
                    <a:lumMod val="75000"/>
                  </a:schemeClr>
                </a:solidFill>
              </a:rPr>
              <a:t>Porcentaje de germinación del polen de tomate de árbol de acuerdo a la solución nutritiva.</a:t>
            </a:r>
            <a:endParaRPr lang="es-EC" dirty="0">
              <a:solidFill>
                <a:schemeClr val="accent2">
                  <a:lumMod val="75000"/>
                </a:schemeClr>
              </a:solidFill>
            </a:endParaRPr>
          </a:p>
        </p:txBody>
      </p:sp>
      <p:graphicFrame>
        <p:nvGraphicFramePr>
          <p:cNvPr id="4" name="3 Gráfico"/>
          <p:cNvGraphicFramePr/>
          <p:nvPr>
            <p:extLst>
              <p:ext uri="{D42A27DB-BD31-4B8C-83A1-F6EECF244321}">
                <p14:modId xmlns:p14="http://schemas.microsoft.com/office/powerpoint/2010/main" val="259296625"/>
              </p:ext>
            </p:extLst>
          </p:nvPr>
        </p:nvGraphicFramePr>
        <p:xfrm>
          <a:off x="1331640" y="2057400"/>
          <a:ext cx="6552728" cy="4035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514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200" dirty="0">
                <a:solidFill>
                  <a:schemeClr val="accent2">
                    <a:lumMod val="75000"/>
                  </a:schemeClr>
                </a:solidFill>
              </a:rPr>
              <a:t>Comparación del coeficiente de variación en el porcentaje de evaluación entre mora de Castilla y tomate de árbol</a:t>
            </a:r>
            <a:endParaRPr lang="es-EC" sz="3200" dirty="0">
              <a:solidFill>
                <a:schemeClr val="accent2">
                  <a:lumMod val="75000"/>
                </a:schemeClr>
              </a:solidFill>
            </a:endParaRPr>
          </a:p>
        </p:txBody>
      </p:sp>
      <p:graphicFrame>
        <p:nvGraphicFramePr>
          <p:cNvPr id="4" name="3 Gráfico"/>
          <p:cNvGraphicFramePr/>
          <p:nvPr>
            <p:extLst>
              <p:ext uri="{D42A27DB-BD31-4B8C-83A1-F6EECF244321}">
                <p14:modId xmlns:p14="http://schemas.microsoft.com/office/powerpoint/2010/main" val="1773361155"/>
              </p:ext>
            </p:extLst>
          </p:nvPr>
        </p:nvGraphicFramePr>
        <p:xfrm>
          <a:off x="1403648" y="2060848"/>
          <a:ext cx="6552728"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223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Polen mora Micriscopia electronica\MORA-CROCIT_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28791" t="27879" r="30094" b="26868"/>
          <a:stretch/>
        </p:blipFill>
        <p:spPr bwMode="auto">
          <a:xfrm>
            <a:off x="773318" y="-1"/>
            <a:ext cx="6840347" cy="693320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rot="20464294">
            <a:off x="1992274" y="2081026"/>
            <a:ext cx="5392805" cy="2308324"/>
          </a:xfrm>
          <a:prstGeom prst="rect">
            <a:avLst/>
          </a:prstGeom>
          <a:noFill/>
        </p:spPr>
        <p:txBody>
          <a:bodyPr wrap="square" lIns="91440" tIns="45720" rIns="91440" bIns="45720">
            <a:spAutoFit/>
          </a:bodyPr>
          <a:lstStyle/>
          <a:p>
            <a:pPr algn="ctr"/>
            <a:r>
              <a:rPr lang="es-E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RESULTADOS</a:t>
            </a:r>
          </a:p>
          <a:p>
            <a:pPr algn="ctr"/>
            <a:r>
              <a:rPr lang="es-E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s-ES" sz="72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r>
              <a:rPr lang="es-ES" sz="72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a:t>
            </a:r>
            <a:r>
              <a:rPr lang="es-E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FASE</a:t>
            </a:r>
            <a:endParaRPr lang="es-E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28565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a:solidFill>
                  <a:schemeClr val="accent2">
                    <a:lumMod val="75000"/>
                  </a:schemeClr>
                </a:solidFill>
              </a:rPr>
              <a:t>Análisis de variancia del PGGP de mora de Castilla bajo el efecto de productos fúngicos.</a:t>
            </a:r>
            <a:endParaRPr lang="es-EC" sz="3200" b="1" dirty="0">
              <a:solidFill>
                <a:schemeClr val="accent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06333585"/>
              </p:ext>
            </p:extLst>
          </p:nvPr>
        </p:nvGraphicFramePr>
        <p:xfrm>
          <a:off x="107504" y="1484784"/>
          <a:ext cx="8817381" cy="5112576"/>
        </p:xfrm>
        <a:graphic>
          <a:graphicData uri="http://schemas.openxmlformats.org/drawingml/2006/table">
            <a:tbl>
              <a:tblPr firstRow="1" firstCol="1" bandRow="1">
                <a:tableStyleId>{8799B23B-EC83-4686-B30A-512413B5E67A}</a:tableStyleId>
              </a:tblPr>
              <a:tblGrid>
                <a:gridCol w="2890348"/>
                <a:gridCol w="635426"/>
                <a:gridCol w="1763869"/>
                <a:gridCol w="1763869"/>
                <a:gridCol w="1763869"/>
              </a:tblGrid>
              <a:tr h="365184">
                <a:tc rowSpan="2">
                  <a:txBody>
                    <a:bodyPr/>
                    <a:lstStyle/>
                    <a:p>
                      <a:pPr algn="ctr">
                        <a:spcAft>
                          <a:spcPts val="0"/>
                        </a:spcAft>
                      </a:pPr>
                      <a:r>
                        <a:rPr lang="es-ES_tradnl" sz="2000" dirty="0">
                          <a:effectLst/>
                        </a:rPr>
                        <a:t>FUENTES DE VARIACION</a:t>
                      </a:r>
                      <a:endParaRPr lang="es-EC" sz="2000" dirty="0">
                        <a:effectLst/>
                        <a:latin typeface="Arial"/>
                        <a:ea typeface="Times New Roman"/>
                        <a:cs typeface="Times New Roman"/>
                      </a:endParaRPr>
                    </a:p>
                  </a:txBody>
                  <a:tcPr marL="68580" marR="68580" marT="0" marB="0"/>
                </a:tc>
                <a:tc rowSpan="2">
                  <a:txBody>
                    <a:bodyPr/>
                    <a:lstStyle/>
                    <a:p>
                      <a:pPr algn="ctr">
                        <a:spcAft>
                          <a:spcPts val="0"/>
                        </a:spcAft>
                      </a:pPr>
                      <a:r>
                        <a:rPr lang="es-ES_tradnl" sz="2000">
                          <a:effectLst/>
                        </a:rPr>
                        <a:t>GL</a:t>
                      </a:r>
                      <a:endParaRPr lang="es-EC" sz="2000">
                        <a:effectLst/>
                        <a:latin typeface="Arial"/>
                        <a:ea typeface="Times New Roman"/>
                        <a:cs typeface="Times New Roman"/>
                      </a:endParaRPr>
                    </a:p>
                  </a:txBody>
                  <a:tcPr marL="68580" marR="68580" marT="0" marB="0"/>
                </a:tc>
                <a:tc gridSpan="3">
                  <a:txBody>
                    <a:bodyPr/>
                    <a:lstStyle/>
                    <a:p>
                      <a:pPr algn="ctr">
                        <a:spcAft>
                          <a:spcPts val="0"/>
                        </a:spcAft>
                      </a:pPr>
                      <a:r>
                        <a:rPr lang="es-ES_tradnl" sz="2000">
                          <a:effectLst/>
                        </a:rPr>
                        <a:t>PORCENTAJE DE GERMINACION</a:t>
                      </a:r>
                      <a:endParaRPr lang="es-EC" sz="2000">
                        <a:effectLst/>
                        <a:latin typeface="Arial"/>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365184">
                <a:tc vMerge="1">
                  <a:txBody>
                    <a:bodyPr/>
                    <a:lstStyle/>
                    <a:p>
                      <a:endParaRPr lang="es-EC"/>
                    </a:p>
                  </a:txBody>
                  <a:tcPr/>
                </a:tc>
                <a:tc vMerge="1">
                  <a:txBody>
                    <a:bodyPr/>
                    <a:lstStyle/>
                    <a:p>
                      <a:endParaRPr lang="es-EC"/>
                    </a:p>
                  </a:txBody>
                  <a:tcPr/>
                </a:tc>
                <a:tc>
                  <a:txBody>
                    <a:bodyPr/>
                    <a:lstStyle/>
                    <a:p>
                      <a:pPr algn="ctr">
                        <a:spcAft>
                          <a:spcPts val="0"/>
                        </a:spcAft>
                      </a:pPr>
                      <a:r>
                        <a:rPr lang="es-ES_tradnl" sz="2000">
                          <a:effectLst/>
                        </a:rPr>
                        <a:t>2 HORAS</a:t>
                      </a:r>
                      <a:endParaRPr lang="es-EC" sz="2000">
                        <a:effectLst/>
                        <a:latin typeface="Arial"/>
                        <a:ea typeface="Times New Roman"/>
                        <a:cs typeface="Times New Roman"/>
                      </a:endParaRPr>
                    </a:p>
                  </a:txBody>
                  <a:tcPr marL="68580" marR="68580" marT="0" marB="0"/>
                </a:tc>
                <a:tc>
                  <a:txBody>
                    <a:bodyPr/>
                    <a:lstStyle/>
                    <a:p>
                      <a:pPr algn="ctr">
                        <a:spcAft>
                          <a:spcPts val="0"/>
                        </a:spcAft>
                      </a:pPr>
                      <a:r>
                        <a:rPr lang="es-ES_tradnl" sz="2000">
                          <a:effectLst/>
                        </a:rPr>
                        <a:t>4 HORAS</a:t>
                      </a:r>
                      <a:endParaRPr lang="es-EC" sz="2000">
                        <a:effectLst/>
                        <a:latin typeface="Arial"/>
                        <a:ea typeface="Times New Roman"/>
                        <a:cs typeface="Times New Roman"/>
                      </a:endParaRPr>
                    </a:p>
                  </a:txBody>
                  <a:tcPr marL="68580" marR="68580" marT="0" marB="0"/>
                </a:tc>
                <a:tc>
                  <a:txBody>
                    <a:bodyPr/>
                    <a:lstStyle/>
                    <a:p>
                      <a:pPr algn="ctr">
                        <a:spcAft>
                          <a:spcPts val="0"/>
                        </a:spcAft>
                      </a:pPr>
                      <a:r>
                        <a:rPr lang="es-ES_tradnl" sz="2000">
                          <a:effectLst/>
                        </a:rPr>
                        <a:t>6 HORAS</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TOTAL</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56</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TRATAMIENTOS</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(18)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376.95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275.30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294.03 **</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PRODUCTOS</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3</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184.67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319.14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561.10**</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P0 vs P1,P2,P3</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1</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1.50 ns</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7.89 ns</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359.31**</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P3 vs P1,P2</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1</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513.04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774.41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1323.63 **</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P1 vs P2</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1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39.46*</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175.12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0.37 ns</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DP1 (CONVENCIONALES)</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5</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346.47**</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339.46**</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211.69**</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DP2 (ECOLOGICOS)</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5</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516.82**</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110.48 **</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211.08**</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DP3 (BIOLOGICOS)</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5</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382.93**</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349.67**</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299.06**</a:t>
                      </a:r>
                      <a:endParaRPr lang="es-EC" sz="2000">
                        <a:effectLst/>
                        <a:latin typeface="Arial"/>
                        <a:ea typeface="Times New Roman"/>
                        <a:cs typeface="Times New Roman"/>
                      </a:endParaRPr>
                    </a:p>
                  </a:txBody>
                  <a:tcPr marL="68580" marR="68580" marT="0" marB="0"/>
                </a:tc>
              </a:tr>
              <a:tr h="365184">
                <a:tc>
                  <a:txBody>
                    <a:bodyPr/>
                    <a:lstStyle/>
                    <a:p>
                      <a:pPr>
                        <a:spcAft>
                          <a:spcPts val="0"/>
                        </a:spcAft>
                      </a:pPr>
                      <a:r>
                        <a:rPr lang="es-ES_tradnl" sz="2000">
                          <a:effectLst/>
                        </a:rPr>
                        <a:t>ERROR</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 38</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6.88</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7.70</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22.18</a:t>
                      </a:r>
                      <a:endParaRPr lang="es-EC" sz="2000">
                        <a:effectLst/>
                        <a:latin typeface="Arial"/>
                        <a:ea typeface="Times New Roman"/>
                        <a:cs typeface="Times New Roman"/>
                      </a:endParaRPr>
                    </a:p>
                  </a:txBody>
                  <a:tcPr marL="68580" marR="68580" marT="0" marB="0"/>
                </a:tc>
              </a:tr>
              <a:tr h="365184">
                <a:tc gridSpan="2">
                  <a:txBody>
                    <a:bodyPr/>
                    <a:lstStyle/>
                    <a:p>
                      <a:pPr>
                        <a:spcAft>
                          <a:spcPts val="0"/>
                        </a:spcAft>
                      </a:pPr>
                      <a:r>
                        <a:rPr lang="es-ES_tradnl" sz="2000">
                          <a:effectLst/>
                          <a:sym typeface="Symbol"/>
                        </a:rPr>
                        <a:t></a:t>
                      </a:r>
                      <a:r>
                        <a:rPr lang="es-ES_tradnl" sz="2000">
                          <a:effectLst/>
                        </a:rPr>
                        <a:t>X(%)</a:t>
                      </a:r>
                      <a:endParaRPr lang="es-EC" sz="2000">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9.97</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7.30</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7.62</a:t>
                      </a:r>
                      <a:endParaRPr lang="es-EC" sz="2000">
                        <a:effectLst/>
                        <a:latin typeface="Arial"/>
                        <a:ea typeface="Times New Roman"/>
                        <a:cs typeface="Times New Roman"/>
                      </a:endParaRPr>
                    </a:p>
                  </a:txBody>
                  <a:tcPr marL="68580" marR="68580" marT="0" marB="0"/>
                </a:tc>
              </a:tr>
              <a:tr h="365184">
                <a:tc gridSpan="2">
                  <a:txBody>
                    <a:bodyPr/>
                    <a:lstStyle/>
                    <a:p>
                      <a:pPr>
                        <a:spcAft>
                          <a:spcPts val="0"/>
                        </a:spcAft>
                      </a:pPr>
                      <a:r>
                        <a:rPr lang="es-ES_tradnl" sz="2000">
                          <a:effectLst/>
                        </a:rPr>
                        <a:t>CV (%)</a:t>
                      </a:r>
                      <a:endParaRPr lang="es-EC" sz="2000">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26.32</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a:effectLst/>
                        </a:rPr>
                        <a:t>38.04</a:t>
                      </a:r>
                      <a:endParaRPr lang="es-EC" sz="2000">
                        <a:effectLst/>
                        <a:latin typeface="Arial"/>
                        <a:ea typeface="Times New Roman"/>
                        <a:cs typeface="Times New Roman"/>
                      </a:endParaRPr>
                    </a:p>
                  </a:txBody>
                  <a:tcPr marL="68580" marR="68580" marT="0" marB="0"/>
                </a:tc>
                <a:tc>
                  <a:txBody>
                    <a:bodyPr/>
                    <a:lstStyle/>
                    <a:p>
                      <a:pPr>
                        <a:spcAft>
                          <a:spcPts val="0"/>
                        </a:spcAft>
                      </a:pPr>
                      <a:r>
                        <a:rPr lang="es-ES_tradnl" sz="2000" dirty="0">
                          <a:effectLst/>
                        </a:rPr>
                        <a:t>61.82</a:t>
                      </a:r>
                      <a:endParaRPr lang="es-EC" sz="20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3735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430639"/>
            <a:ext cx="81177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Efecto de </a:t>
            </a:r>
            <a:r>
              <a:rPr kumimoji="0" lang="es-ES_tradnl" sz="2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productos fúngicos sobre el PGGP de mora </a:t>
            </a:r>
            <a:br>
              <a:rPr kumimoji="0" lang="es-ES_tradnl" sz="2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s-ES_tradnl" sz="2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 Castilla en evaluaciones a las 2, 4 y 6 horas</a:t>
            </a:r>
            <a:endParaRPr kumimoji="0" lang="es-ES_tradnl"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40156355"/>
              </p:ext>
            </p:extLst>
          </p:nvPr>
        </p:nvGraphicFramePr>
        <p:xfrm>
          <a:off x="683567" y="1342453"/>
          <a:ext cx="8064898" cy="3958755"/>
        </p:xfrm>
        <a:graphic>
          <a:graphicData uri="http://schemas.openxmlformats.org/drawingml/2006/table">
            <a:tbl>
              <a:tblPr firstRow="1" firstCol="1" bandRow="1">
                <a:tableStyleId>{5C22544A-7EE6-4342-B048-85BDC9FD1C3A}</a:tableStyleId>
              </a:tblPr>
              <a:tblGrid>
                <a:gridCol w="3476065"/>
                <a:gridCol w="1529611"/>
                <a:gridCol w="1529611"/>
                <a:gridCol w="1529611"/>
              </a:tblGrid>
              <a:tr h="588065">
                <a:tc rowSpan="2">
                  <a:txBody>
                    <a:bodyPr/>
                    <a:lstStyle/>
                    <a:p>
                      <a:pPr algn="ctr">
                        <a:spcAft>
                          <a:spcPts val="0"/>
                        </a:spcAft>
                      </a:pPr>
                      <a:r>
                        <a:rPr lang="es-ES_tradnl" sz="2400" dirty="0">
                          <a:effectLst/>
                        </a:rPr>
                        <a:t>PRODUCTOS</a:t>
                      </a:r>
                      <a:endParaRPr lang="es-EC" sz="2400" dirty="0">
                        <a:effectLst/>
                        <a:latin typeface="Arial"/>
                        <a:ea typeface="Times New Roman"/>
                        <a:cs typeface="Times New Roman"/>
                      </a:endParaRPr>
                    </a:p>
                  </a:txBody>
                  <a:tcPr marL="68580" marR="68580" marT="0" marB="0"/>
                </a:tc>
                <a:tc gridSpan="3">
                  <a:txBody>
                    <a:bodyPr/>
                    <a:lstStyle/>
                    <a:p>
                      <a:pPr algn="ctr">
                        <a:spcAft>
                          <a:spcPts val="0"/>
                        </a:spcAft>
                      </a:pPr>
                      <a:r>
                        <a:rPr lang="es-ES_tradnl" sz="2400" dirty="0">
                          <a:effectLst/>
                        </a:rPr>
                        <a:t>PORCENTAJE DE </a:t>
                      </a:r>
                      <a:r>
                        <a:rPr lang="es-ES_tradnl" sz="2400" dirty="0" smtClean="0">
                          <a:effectLst/>
                        </a:rPr>
                        <a:t>GERMINACIÓN</a:t>
                      </a:r>
                      <a:endParaRPr lang="es-EC" sz="2400" dirty="0">
                        <a:effectLst/>
                        <a:latin typeface="Arial"/>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588065">
                <a:tc vMerge="1">
                  <a:txBody>
                    <a:bodyPr/>
                    <a:lstStyle/>
                    <a:p>
                      <a:endParaRPr lang="es-EC"/>
                    </a:p>
                  </a:txBody>
                  <a:tcPr/>
                </a:tc>
                <a:tc>
                  <a:txBody>
                    <a:bodyPr/>
                    <a:lstStyle/>
                    <a:p>
                      <a:pPr algn="ctr">
                        <a:spcAft>
                          <a:spcPts val="0"/>
                        </a:spcAft>
                      </a:pPr>
                      <a:r>
                        <a:rPr lang="es-ES_tradnl" sz="2400">
                          <a:effectLst/>
                        </a:rPr>
                        <a:t>2 HORAS</a:t>
                      </a:r>
                      <a:endParaRPr lang="es-EC" sz="2400">
                        <a:effectLst/>
                        <a:latin typeface="Arial"/>
                        <a:ea typeface="Times New Roman"/>
                        <a:cs typeface="Times New Roman"/>
                      </a:endParaRPr>
                    </a:p>
                  </a:txBody>
                  <a:tcPr marL="68580" marR="68580" marT="0" marB="0"/>
                </a:tc>
                <a:tc>
                  <a:txBody>
                    <a:bodyPr/>
                    <a:lstStyle/>
                    <a:p>
                      <a:pPr algn="ctr">
                        <a:spcAft>
                          <a:spcPts val="0"/>
                        </a:spcAft>
                      </a:pPr>
                      <a:r>
                        <a:rPr lang="es-ES_tradnl" sz="2400">
                          <a:effectLst/>
                        </a:rPr>
                        <a:t>4 HORAS</a:t>
                      </a:r>
                      <a:endParaRPr lang="es-EC" sz="2400">
                        <a:effectLst/>
                        <a:latin typeface="Arial"/>
                        <a:ea typeface="Times New Roman"/>
                        <a:cs typeface="Times New Roman"/>
                      </a:endParaRPr>
                    </a:p>
                  </a:txBody>
                  <a:tcPr marL="68580" marR="68580" marT="0" marB="0"/>
                </a:tc>
                <a:tc>
                  <a:txBody>
                    <a:bodyPr/>
                    <a:lstStyle/>
                    <a:p>
                      <a:pPr algn="ctr">
                        <a:spcAft>
                          <a:spcPts val="0"/>
                        </a:spcAft>
                      </a:pPr>
                      <a:r>
                        <a:rPr lang="es-ES_tradnl" sz="2400">
                          <a:effectLst/>
                        </a:rPr>
                        <a:t>6 HORAS</a:t>
                      </a:r>
                      <a:endParaRPr lang="es-EC" sz="2400">
                        <a:effectLst/>
                        <a:latin typeface="Arial"/>
                        <a:ea typeface="Times New Roman"/>
                        <a:cs typeface="Times New Roman"/>
                      </a:endParaRPr>
                    </a:p>
                  </a:txBody>
                  <a:tcPr marL="68580" marR="68580" marT="0" marB="0"/>
                </a:tc>
              </a:tr>
              <a:tr h="588065">
                <a:tc>
                  <a:txBody>
                    <a:bodyPr/>
                    <a:lstStyle/>
                    <a:p>
                      <a:pPr>
                        <a:spcAft>
                          <a:spcPts val="0"/>
                        </a:spcAft>
                      </a:pPr>
                      <a:r>
                        <a:rPr lang="es-ES_tradnl" sz="2400">
                          <a:effectLst/>
                        </a:rPr>
                        <a:t>P0 TESTIGO</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10.66 b</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 5.72 ab</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18.27 a</a:t>
                      </a:r>
                      <a:endParaRPr lang="es-EC" sz="2400">
                        <a:effectLst/>
                        <a:latin typeface="Arial"/>
                        <a:ea typeface="Times New Roman"/>
                        <a:cs typeface="Times New Roman"/>
                      </a:endParaRPr>
                    </a:p>
                  </a:txBody>
                  <a:tcPr marL="68580" marR="68580" marT="0" marB="0"/>
                </a:tc>
              </a:tr>
              <a:tr h="588065">
                <a:tc>
                  <a:txBody>
                    <a:bodyPr/>
                    <a:lstStyle/>
                    <a:p>
                      <a:pPr>
                        <a:spcAft>
                          <a:spcPts val="0"/>
                        </a:spcAft>
                      </a:pPr>
                      <a:r>
                        <a:rPr lang="es-ES_tradnl" sz="2400">
                          <a:effectLst/>
                        </a:rPr>
                        <a:t>P1 FUNGICIDAS CONVENCIONALES</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 6.70 c</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 6.91 ab</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 3.63 b</a:t>
                      </a:r>
                      <a:endParaRPr lang="es-EC" sz="2400">
                        <a:effectLst/>
                        <a:latin typeface="Arial"/>
                        <a:ea typeface="Times New Roman"/>
                        <a:cs typeface="Times New Roman"/>
                      </a:endParaRPr>
                    </a:p>
                  </a:txBody>
                  <a:tcPr marL="68580" marR="68580" marT="0" marB="0"/>
                </a:tc>
              </a:tr>
              <a:tr h="588065">
                <a:tc>
                  <a:txBody>
                    <a:bodyPr/>
                    <a:lstStyle/>
                    <a:p>
                      <a:pPr>
                        <a:spcAft>
                          <a:spcPts val="0"/>
                        </a:spcAft>
                      </a:pPr>
                      <a:r>
                        <a:rPr lang="es-ES_tradnl" sz="2400" dirty="0">
                          <a:effectLst/>
                        </a:rPr>
                        <a:t>P2 FUNGICIDAS </a:t>
                      </a:r>
                      <a:r>
                        <a:rPr lang="es-ES_tradnl" sz="2400" dirty="0" smtClean="0">
                          <a:effectLst/>
                        </a:rPr>
                        <a:t>ECOLÓGICOS</a:t>
                      </a:r>
                      <a:endParaRPr lang="es-EC" sz="2400" dirty="0">
                        <a:effectLst/>
                        <a:latin typeface="Arial"/>
                        <a:ea typeface="Times New Roman"/>
                        <a:cs typeface="Times New Roman"/>
                      </a:endParaRPr>
                    </a:p>
                  </a:txBody>
                  <a:tcPr marL="68580" marR="68580" marT="0" marB="0"/>
                </a:tc>
                <a:tc>
                  <a:txBody>
                    <a:bodyPr/>
                    <a:lstStyle/>
                    <a:p>
                      <a:pPr>
                        <a:spcAft>
                          <a:spcPts val="0"/>
                        </a:spcAft>
                      </a:pPr>
                      <a:r>
                        <a:rPr lang="es-ES_tradnl" sz="2400">
                          <a:effectLst/>
                        </a:rPr>
                        <a:t> 8.80 bc</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 2.50 b</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 3.42 b</a:t>
                      </a:r>
                      <a:endParaRPr lang="es-EC" sz="2400">
                        <a:effectLst/>
                        <a:latin typeface="Arial"/>
                        <a:ea typeface="Times New Roman"/>
                        <a:cs typeface="Times New Roman"/>
                      </a:endParaRPr>
                    </a:p>
                  </a:txBody>
                  <a:tcPr marL="68580" marR="68580" marT="0" marB="0"/>
                </a:tc>
              </a:tr>
              <a:tr h="588065">
                <a:tc>
                  <a:txBody>
                    <a:bodyPr/>
                    <a:lstStyle/>
                    <a:p>
                      <a:pPr>
                        <a:spcAft>
                          <a:spcPts val="0"/>
                        </a:spcAft>
                      </a:pPr>
                      <a:r>
                        <a:rPr lang="es-ES_tradnl" sz="2400" dirty="0">
                          <a:effectLst/>
                        </a:rPr>
                        <a:t>P3 INSECTICIDAS </a:t>
                      </a:r>
                      <a:r>
                        <a:rPr lang="es-ES_tradnl" sz="2400" dirty="0" smtClean="0">
                          <a:effectLst/>
                        </a:rPr>
                        <a:t>BIOLÓGICOS</a:t>
                      </a:r>
                      <a:endParaRPr lang="es-EC" sz="2400" dirty="0">
                        <a:effectLst/>
                        <a:latin typeface="Arial"/>
                        <a:ea typeface="Times New Roman"/>
                        <a:cs typeface="Times New Roman"/>
                      </a:endParaRPr>
                    </a:p>
                  </a:txBody>
                  <a:tcPr marL="68580" marR="68580" marT="0" marB="0"/>
                </a:tc>
                <a:tc>
                  <a:txBody>
                    <a:bodyPr/>
                    <a:lstStyle/>
                    <a:p>
                      <a:pPr>
                        <a:spcAft>
                          <a:spcPts val="0"/>
                        </a:spcAft>
                      </a:pPr>
                      <a:r>
                        <a:rPr lang="es-ES_tradnl" sz="2400">
                          <a:effectLst/>
                        </a:rPr>
                        <a:t>14.29 a</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a:effectLst/>
                        </a:rPr>
                        <a:t>12.74 a</a:t>
                      </a:r>
                      <a:endParaRPr lang="es-EC" sz="2400">
                        <a:effectLst/>
                        <a:latin typeface="Arial"/>
                        <a:ea typeface="Times New Roman"/>
                        <a:cs typeface="Times New Roman"/>
                      </a:endParaRPr>
                    </a:p>
                  </a:txBody>
                  <a:tcPr marL="68580" marR="68580" marT="0" marB="0"/>
                </a:tc>
                <a:tc>
                  <a:txBody>
                    <a:bodyPr/>
                    <a:lstStyle/>
                    <a:p>
                      <a:pPr>
                        <a:spcAft>
                          <a:spcPts val="0"/>
                        </a:spcAft>
                      </a:pPr>
                      <a:r>
                        <a:rPr lang="es-ES_tradnl" sz="2400" dirty="0">
                          <a:effectLst/>
                        </a:rPr>
                        <a:t>14.03 a</a:t>
                      </a:r>
                      <a:endParaRPr lang="es-EC" sz="2400" dirty="0">
                        <a:effectLst/>
                        <a:latin typeface="Arial"/>
                        <a:ea typeface="Times New Roman"/>
                        <a:cs typeface="Times New Roman"/>
                      </a:endParaRPr>
                    </a:p>
                  </a:txBody>
                  <a:tcPr marL="68580" marR="68580" marT="0" marB="0"/>
                </a:tc>
              </a:tr>
            </a:tbl>
          </a:graphicData>
        </a:graphic>
      </p:graphicFrame>
      <p:sp>
        <p:nvSpPr>
          <p:cNvPr id="6" name="5 Rectángulo"/>
          <p:cNvSpPr/>
          <p:nvPr/>
        </p:nvSpPr>
        <p:spPr>
          <a:xfrm>
            <a:off x="611560" y="5365367"/>
            <a:ext cx="8136904" cy="1477328"/>
          </a:xfrm>
          <a:prstGeom prst="rect">
            <a:avLst/>
          </a:prstGeom>
        </p:spPr>
        <p:txBody>
          <a:bodyPr wrap="square">
            <a:spAutoFit/>
          </a:bodyPr>
          <a:lstStyle/>
          <a:p>
            <a:pPr algn="just"/>
            <a:r>
              <a:rPr lang="es-EC" dirty="0"/>
              <a:t>En términos generales los promedios de los productos biológicos se equipararon al testigo a excepción en la evaluación a las 2 horas donde un mejor porcentaje de germinación presentaron los productos biológicos, los menores porcentajes de germinación del grano de polen se presentó con los grupos fungicidas ecológicos y convencionales</a:t>
            </a:r>
          </a:p>
        </p:txBody>
      </p:sp>
    </p:spTree>
    <p:extLst>
      <p:ext uri="{BB962C8B-B14F-4D97-AF65-F5344CB8AC3E}">
        <p14:creationId xmlns:p14="http://schemas.microsoft.com/office/powerpoint/2010/main" val="347122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2">
                    <a:lumMod val="75000"/>
                  </a:schemeClr>
                </a:solidFill>
              </a:rPr>
              <a:t>DIAGNOSIS</a:t>
            </a:r>
            <a:endParaRPr lang="es-EC" dirty="0">
              <a:solidFill>
                <a:schemeClr val="accent2">
                  <a:lumMod val="75000"/>
                </a:schemeClr>
              </a:solidFill>
            </a:endParaRPr>
          </a:p>
        </p:txBody>
      </p:sp>
      <p:sp>
        <p:nvSpPr>
          <p:cNvPr id="3" name="2 Marcador de contenido"/>
          <p:cNvSpPr>
            <a:spLocks noGrp="1"/>
          </p:cNvSpPr>
          <p:nvPr>
            <p:ph idx="1"/>
          </p:nvPr>
        </p:nvSpPr>
        <p:spPr>
          <a:xfrm>
            <a:off x="251520" y="1361100"/>
            <a:ext cx="4248472" cy="4804204"/>
          </a:xfrm>
        </p:spPr>
        <p:txBody>
          <a:bodyPr>
            <a:normAutofit fontScale="77500" lnSpcReduction="20000"/>
          </a:bodyPr>
          <a:lstStyle/>
          <a:p>
            <a:pPr algn="just"/>
            <a:r>
              <a:rPr lang="es-ES_tradnl" dirty="0"/>
              <a:t>Los granos de polen representan las esporas sexuales masculinas de las Pteridofitas. Salen de los estambres   cuando están maduros, y son  transportados por el viento o por insectos </a:t>
            </a:r>
            <a:r>
              <a:rPr lang="es-ES_tradnl" dirty="0" smtClean="0"/>
              <a:t>(</a:t>
            </a:r>
            <a:r>
              <a:rPr lang="es-ES_tradnl" dirty="0"/>
              <a:t>polinización), llegan a los órganos femeninos, germinan y los polinizan al introducir en el pistilo el tubo polínico  y ponerse en contacto con los óvulos.</a:t>
            </a:r>
            <a:endParaRPr lang="es-EC" dirty="0"/>
          </a:p>
          <a:p>
            <a:pPr algn="just"/>
            <a:endParaRPr lang="es-EC" dirty="0"/>
          </a:p>
        </p:txBody>
      </p:sp>
      <p:pic>
        <p:nvPicPr>
          <p:cNvPr id="4" name="3 Imagen" descr="altgen.jpg (97766 bytes)"/>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240245"/>
            <a:ext cx="3855328" cy="4896544"/>
          </a:xfrm>
          <a:prstGeom prst="roundRect">
            <a:avLst>
              <a:gd name="adj" fmla="val 8594"/>
            </a:avLst>
          </a:prstGeom>
          <a:solidFill>
            <a:srgbClr val="FFFFFF">
              <a:shade val="85000"/>
            </a:srgbClr>
          </a:solidFill>
          <a:ln>
            <a:noFill/>
          </a:ln>
          <a:effectLst>
            <a:glow rad="139700">
              <a:schemeClr val="accent1">
                <a:satMod val="175000"/>
                <a:alpha val="40000"/>
              </a:schemeClr>
            </a:glow>
            <a:reflection blurRad="12700" stA="38000" endPos="28000" dist="5000" dir="5400000" sy="-100000" algn="bl" rotWithShape="0"/>
          </a:effectLst>
        </p:spPr>
      </p:pic>
      <p:sp>
        <p:nvSpPr>
          <p:cNvPr id="5" name="4 CuadroTexto"/>
          <p:cNvSpPr txBox="1"/>
          <p:nvPr/>
        </p:nvSpPr>
        <p:spPr>
          <a:xfrm>
            <a:off x="4788024" y="6237312"/>
            <a:ext cx="3672408" cy="430887"/>
          </a:xfrm>
          <a:prstGeom prst="rect">
            <a:avLst/>
          </a:prstGeom>
          <a:noFill/>
        </p:spPr>
        <p:txBody>
          <a:bodyPr wrap="square" rtlCol="0">
            <a:spAutoFit/>
          </a:bodyPr>
          <a:lstStyle/>
          <a:p>
            <a:pPr algn="ctr"/>
            <a:r>
              <a:rPr lang="es-ES_tradnl" sz="1100" b="1" dirty="0"/>
              <a:t>Ciclo biológico del grano de polen germinación y fecundación del ó</a:t>
            </a:r>
            <a:r>
              <a:rPr lang="es-ES_tradnl" sz="1100" b="1" dirty="0" smtClean="0"/>
              <a:t>vulo</a:t>
            </a:r>
            <a:endParaRPr lang="es-EC" sz="1100" b="1" dirty="0"/>
          </a:p>
        </p:txBody>
      </p:sp>
    </p:spTree>
    <p:extLst>
      <p:ext uri="{BB962C8B-B14F-4D97-AF65-F5344CB8AC3E}">
        <p14:creationId xmlns:p14="http://schemas.microsoft.com/office/powerpoint/2010/main" val="3994459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45606883"/>
              </p:ext>
            </p:extLst>
          </p:nvPr>
        </p:nvGraphicFramePr>
        <p:xfrm>
          <a:off x="611560" y="476671"/>
          <a:ext cx="7704855" cy="6120680"/>
        </p:xfrm>
        <a:graphic>
          <a:graphicData uri="http://schemas.openxmlformats.org/drawingml/2006/table">
            <a:tbl>
              <a:tblPr firstRow="1" firstCol="1" bandRow="1">
                <a:tableStyleId>{5C22544A-7EE6-4342-B048-85BDC9FD1C3A}</a:tableStyleId>
              </a:tblPr>
              <a:tblGrid>
                <a:gridCol w="1729661"/>
                <a:gridCol w="1731511"/>
                <a:gridCol w="1489174"/>
                <a:gridCol w="1421652"/>
                <a:gridCol w="1332857"/>
              </a:tblGrid>
              <a:tr h="306034">
                <a:tc gridSpan="2">
                  <a:txBody>
                    <a:bodyPr/>
                    <a:lstStyle/>
                    <a:p>
                      <a:pPr>
                        <a:spcAft>
                          <a:spcPts val="0"/>
                        </a:spcAft>
                      </a:pPr>
                      <a:r>
                        <a:rPr lang="es-ES_tradnl" sz="2000">
                          <a:effectLst/>
                        </a:rPr>
                        <a:t>Value: 52.45222</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Producto</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Promedio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Rango</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degrees of freedom: 18</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METAZ</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56.00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C" sz="2000">
                          <a:effectLst/>
                        </a:rPr>
                        <a:t>a</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Pvalue chisq  : 3.18773e-05</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LECAN</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50.67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C" sz="2000">
                          <a:effectLst/>
                        </a:rPr>
                        <a:t>ab</a:t>
                      </a:r>
                      <a:endParaRPr lang="es-EC" sz="2000">
                        <a:solidFill>
                          <a:srgbClr val="525A7D"/>
                        </a:solidFill>
                        <a:effectLst/>
                        <a:latin typeface="Arial"/>
                        <a:ea typeface="Times New Roman"/>
                        <a:cs typeface="Times New Roman"/>
                      </a:endParaRPr>
                    </a:p>
                  </a:txBody>
                  <a:tcPr marL="68580" marR="68580" marT="0" marB="0"/>
                </a:tc>
              </a:tr>
              <a:tr h="306034">
                <a:tc>
                  <a:txBody>
                    <a:bodyPr/>
                    <a:lstStyle/>
                    <a:p>
                      <a:pPr>
                        <a:spcAft>
                          <a:spcPts val="0"/>
                        </a:spcAft>
                      </a:pPr>
                      <a:r>
                        <a:rPr lang="es-ES_tradnl" sz="2000">
                          <a:effectLst/>
                        </a:rPr>
                        <a:t>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BEUV</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46.67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C" sz="2000">
                          <a:effectLst/>
                        </a:rPr>
                        <a:t>  bc</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Kruskal-Wallis test's</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MYC</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46.00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bc</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Value: 50.80347</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TES</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43.33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bcd</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degrees of freedom: 18</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CANT</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40.33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cd</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Pvalue chisq  : 5.701251e-05 </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DIME</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39.33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C" sz="2000">
                          <a:effectLst/>
                        </a:rPr>
                        <a:t>     cd</a:t>
                      </a:r>
                      <a:endParaRPr lang="es-EC" sz="2000">
                        <a:solidFill>
                          <a:srgbClr val="525A7D"/>
                        </a:solidFill>
                        <a:effectLst/>
                        <a:latin typeface="Arial"/>
                        <a:ea typeface="Times New Roman"/>
                        <a:cs typeface="Times New Roman"/>
                      </a:endParaRPr>
                    </a:p>
                  </a:txBody>
                  <a:tcPr marL="68580" marR="68580" marT="0" marB="0"/>
                </a:tc>
              </a:tr>
              <a:tr h="306034">
                <a:tc>
                  <a:txBody>
                    <a:bodyPr/>
                    <a:lstStyle/>
                    <a:p>
                      <a:pPr>
                        <a:spcAft>
                          <a:spcPts val="0"/>
                        </a:spcAft>
                      </a:pPr>
                      <a:r>
                        <a:rPr lang="es-ES_tradnl" sz="2000">
                          <a:effectLst/>
                        </a:rPr>
                        <a:t>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PYRA</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35.67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C" sz="2000">
                          <a:effectLst/>
                        </a:rPr>
                        <a:t>       d</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t-Student: 2.024394</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BACILL</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23.00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Alpha    : 0.05</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BITER</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gridSpan="2">
                  <a:txBody>
                    <a:bodyPr/>
                    <a:lstStyle/>
                    <a:p>
                      <a:pPr>
                        <a:spcAft>
                          <a:spcPts val="0"/>
                        </a:spcAft>
                      </a:pPr>
                      <a:r>
                        <a:rPr lang="es-ES_tradnl" sz="2000">
                          <a:effectLst/>
                        </a:rPr>
                        <a:t>LSD      : 9.108787</a:t>
                      </a:r>
                      <a:endParaRPr lang="es-EC" sz="2000">
                        <a:solidFill>
                          <a:srgbClr val="525A7D"/>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2000">
                          <a:effectLst/>
                        </a:rPr>
                        <a:t>CARB</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a:txBody>
                    <a:bodyPr/>
                    <a:lstStyle/>
                    <a:p>
                      <a:pPr>
                        <a:spcAft>
                          <a:spcPts val="0"/>
                        </a:spcAft>
                      </a:pPr>
                      <a:r>
                        <a:rPr lang="es-ES_tradnl" sz="2000">
                          <a:effectLst/>
                        </a:rPr>
                        <a:t>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CLOR</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a:txBody>
                    <a:bodyPr/>
                    <a:lstStyle/>
                    <a:p>
                      <a:endParaRPr lang="es-EC" sz="2000">
                        <a:solidFill>
                          <a:srgbClr val="525A7D"/>
                        </a:solidFill>
                        <a:effectLst/>
                        <a:latin typeface="Calibri"/>
                      </a:endParaRPr>
                    </a:p>
                  </a:txBody>
                  <a:tcPr marL="68580" marR="68580" marT="0" marB="0"/>
                </a:tc>
                <a:tc>
                  <a:txBody>
                    <a:bodyPr/>
                    <a:lstStyle/>
                    <a:p>
                      <a:endParaRPr lang="es-EC" sz="2000">
                        <a:solidFill>
                          <a:srgbClr val="525A7D"/>
                        </a:solidFill>
                        <a:effectLst/>
                        <a:latin typeface="Calibri"/>
                      </a:endParaRPr>
                    </a:p>
                  </a:txBody>
                  <a:tcPr marL="68580" marR="68580" marT="0" marB="0"/>
                </a:tc>
                <a:tc>
                  <a:txBody>
                    <a:bodyPr/>
                    <a:lstStyle/>
                    <a:p>
                      <a:pPr>
                        <a:spcAft>
                          <a:spcPts val="0"/>
                        </a:spcAft>
                      </a:pPr>
                      <a:r>
                        <a:rPr lang="es-ES_tradnl" sz="2000">
                          <a:effectLst/>
                        </a:rPr>
                        <a:t>EXEL</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a:txBody>
                    <a:bodyPr/>
                    <a:lstStyle/>
                    <a:p>
                      <a:endParaRPr lang="es-EC" sz="2000">
                        <a:solidFill>
                          <a:srgbClr val="525A7D"/>
                        </a:solidFill>
                        <a:effectLst/>
                        <a:latin typeface="Calibri"/>
                      </a:endParaRPr>
                    </a:p>
                  </a:txBody>
                  <a:tcPr marL="68580" marR="68580" marT="0" marB="0"/>
                </a:tc>
                <a:tc>
                  <a:txBody>
                    <a:bodyPr/>
                    <a:lstStyle/>
                    <a:p>
                      <a:endParaRPr lang="es-EC" sz="2000">
                        <a:solidFill>
                          <a:srgbClr val="525A7D"/>
                        </a:solidFill>
                        <a:effectLst/>
                        <a:latin typeface="Calibri"/>
                      </a:endParaRPr>
                    </a:p>
                  </a:txBody>
                  <a:tcPr marL="68580" marR="68580" marT="0" marB="0"/>
                </a:tc>
                <a:tc>
                  <a:txBody>
                    <a:bodyPr/>
                    <a:lstStyle/>
                    <a:p>
                      <a:pPr>
                        <a:spcAft>
                          <a:spcPts val="0"/>
                        </a:spcAft>
                      </a:pPr>
                      <a:r>
                        <a:rPr lang="es-ES_tradnl" sz="2000">
                          <a:effectLst/>
                        </a:rPr>
                        <a:t>EXTRA_NIM</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a:txBody>
                    <a:bodyPr/>
                    <a:lstStyle/>
                    <a:p>
                      <a:endParaRPr lang="es-EC" sz="2000">
                        <a:solidFill>
                          <a:srgbClr val="525A7D"/>
                        </a:solidFill>
                        <a:effectLst/>
                        <a:latin typeface="Calibri"/>
                      </a:endParaRPr>
                    </a:p>
                  </a:txBody>
                  <a:tcPr marL="68580" marR="68580" marT="0" marB="0"/>
                </a:tc>
                <a:tc>
                  <a:txBody>
                    <a:bodyPr/>
                    <a:lstStyle/>
                    <a:p>
                      <a:endParaRPr lang="es-EC" sz="2000">
                        <a:solidFill>
                          <a:srgbClr val="525A7D"/>
                        </a:solidFill>
                        <a:effectLst/>
                        <a:latin typeface="Calibri"/>
                      </a:endParaRPr>
                    </a:p>
                  </a:txBody>
                  <a:tcPr marL="68580" marR="68580" marT="0" marB="0"/>
                </a:tc>
                <a:tc>
                  <a:txBody>
                    <a:bodyPr/>
                    <a:lstStyle/>
                    <a:p>
                      <a:pPr>
                        <a:spcAft>
                          <a:spcPts val="0"/>
                        </a:spcAft>
                      </a:pPr>
                      <a:r>
                        <a:rPr lang="es-ES_tradnl" sz="2000">
                          <a:effectLst/>
                        </a:rPr>
                        <a:t>FUNB</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a:txBody>
                    <a:bodyPr/>
                    <a:lstStyle/>
                    <a:p>
                      <a:endParaRPr lang="es-EC" sz="2000">
                        <a:solidFill>
                          <a:srgbClr val="525A7D"/>
                        </a:solidFill>
                        <a:effectLst/>
                        <a:latin typeface="Calibri"/>
                      </a:endParaRPr>
                    </a:p>
                  </a:txBody>
                  <a:tcPr marL="68580" marR="68580" marT="0" marB="0"/>
                </a:tc>
                <a:tc>
                  <a:txBody>
                    <a:bodyPr/>
                    <a:lstStyle/>
                    <a:p>
                      <a:endParaRPr lang="es-EC" sz="2000">
                        <a:solidFill>
                          <a:srgbClr val="525A7D"/>
                        </a:solidFill>
                        <a:effectLst/>
                        <a:latin typeface="Calibri"/>
                      </a:endParaRPr>
                    </a:p>
                  </a:txBody>
                  <a:tcPr marL="68580" marR="68580" marT="0" marB="0"/>
                </a:tc>
                <a:tc>
                  <a:txBody>
                    <a:bodyPr/>
                    <a:lstStyle/>
                    <a:p>
                      <a:pPr>
                        <a:spcAft>
                          <a:spcPts val="0"/>
                        </a:spcAft>
                      </a:pPr>
                      <a:r>
                        <a:rPr lang="es-ES_tradnl" sz="2000">
                          <a:effectLst/>
                        </a:rPr>
                        <a:t>HIDRO</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a:txBody>
                    <a:bodyPr/>
                    <a:lstStyle/>
                    <a:p>
                      <a:endParaRPr lang="es-EC" sz="2000">
                        <a:solidFill>
                          <a:srgbClr val="525A7D"/>
                        </a:solidFill>
                        <a:effectLst/>
                        <a:latin typeface="Calibri"/>
                      </a:endParaRPr>
                    </a:p>
                  </a:txBody>
                  <a:tcPr marL="68580" marR="68580" marT="0" marB="0"/>
                </a:tc>
                <a:tc>
                  <a:txBody>
                    <a:bodyPr/>
                    <a:lstStyle/>
                    <a:p>
                      <a:endParaRPr lang="es-EC" sz="2000">
                        <a:solidFill>
                          <a:srgbClr val="525A7D"/>
                        </a:solidFill>
                        <a:effectLst/>
                        <a:latin typeface="Calibri"/>
                      </a:endParaRPr>
                    </a:p>
                  </a:txBody>
                  <a:tcPr marL="68580" marR="68580" marT="0" marB="0"/>
                </a:tc>
                <a:tc>
                  <a:txBody>
                    <a:bodyPr/>
                    <a:lstStyle/>
                    <a:p>
                      <a:pPr>
                        <a:spcAft>
                          <a:spcPts val="0"/>
                        </a:spcAft>
                      </a:pPr>
                      <a:r>
                        <a:rPr lang="es-ES_tradnl" sz="2000">
                          <a:effectLst/>
                        </a:rPr>
                        <a:t>KRIP</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C" sz="2000">
                          <a:effectLst/>
                        </a:rPr>
                        <a:t>e</a:t>
                      </a:r>
                      <a:endParaRPr lang="es-EC" sz="2000">
                        <a:solidFill>
                          <a:srgbClr val="525A7D"/>
                        </a:solidFill>
                        <a:effectLst/>
                        <a:latin typeface="Arial"/>
                        <a:ea typeface="Times New Roman"/>
                        <a:cs typeface="Times New Roman"/>
                      </a:endParaRPr>
                    </a:p>
                  </a:txBody>
                  <a:tcPr marL="68580" marR="68580" marT="0" marB="0"/>
                </a:tc>
              </a:tr>
              <a:tr h="306034">
                <a:tc>
                  <a:txBody>
                    <a:bodyPr/>
                    <a:lstStyle/>
                    <a:p>
                      <a:endParaRPr lang="es-EC" sz="2000">
                        <a:solidFill>
                          <a:srgbClr val="525A7D"/>
                        </a:solidFill>
                        <a:effectLst/>
                        <a:latin typeface="Calibri"/>
                      </a:endParaRPr>
                    </a:p>
                  </a:txBody>
                  <a:tcPr marL="68580" marR="68580" marT="0" marB="0"/>
                </a:tc>
                <a:tc>
                  <a:txBody>
                    <a:bodyPr/>
                    <a:lstStyle/>
                    <a:p>
                      <a:endParaRPr lang="es-EC" sz="2000">
                        <a:solidFill>
                          <a:srgbClr val="525A7D"/>
                        </a:solidFill>
                        <a:effectLst/>
                        <a:latin typeface="Calibri"/>
                      </a:endParaRPr>
                    </a:p>
                  </a:txBody>
                  <a:tcPr marL="68580" marR="68580" marT="0" marB="0"/>
                </a:tc>
                <a:tc>
                  <a:txBody>
                    <a:bodyPr/>
                    <a:lstStyle/>
                    <a:p>
                      <a:pPr>
                        <a:spcAft>
                          <a:spcPts val="0"/>
                        </a:spcAft>
                      </a:pPr>
                      <a:r>
                        <a:rPr lang="es-ES_tradnl" sz="2000">
                          <a:effectLst/>
                        </a:rPr>
                        <a:t>MIL</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S_tradnl" sz="2000">
                          <a:effectLst/>
                        </a:rPr>
                        <a:t>e</a:t>
                      </a:r>
                      <a:endParaRPr lang="es-EC" sz="2000">
                        <a:solidFill>
                          <a:srgbClr val="525A7D"/>
                        </a:solidFill>
                        <a:effectLst/>
                        <a:latin typeface="Arial"/>
                        <a:ea typeface="Times New Roman"/>
                        <a:cs typeface="Times New Roman"/>
                      </a:endParaRPr>
                    </a:p>
                  </a:txBody>
                  <a:tcPr marL="68580" marR="68580" marT="0" marB="0"/>
                </a:tc>
              </a:tr>
              <a:tr h="306034">
                <a:tc>
                  <a:txBody>
                    <a:bodyPr/>
                    <a:lstStyle/>
                    <a:p>
                      <a:endParaRPr lang="es-EC" sz="2000">
                        <a:solidFill>
                          <a:srgbClr val="525A7D"/>
                        </a:solidFill>
                        <a:effectLst/>
                        <a:latin typeface="Calibri"/>
                      </a:endParaRPr>
                    </a:p>
                  </a:txBody>
                  <a:tcPr marL="68580" marR="68580" marT="0" marB="0"/>
                </a:tc>
                <a:tc>
                  <a:txBody>
                    <a:bodyPr/>
                    <a:lstStyle/>
                    <a:p>
                      <a:endParaRPr lang="es-EC" sz="2000">
                        <a:solidFill>
                          <a:srgbClr val="525A7D"/>
                        </a:solidFill>
                        <a:effectLst/>
                        <a:latin typeface="Calibri"/>
                      </a:endParaRPr>
                    </a:p>
                  </a:txBody>
                  <a:tcPr marL="68580" marR="68580" marT="0" marB="0"/>
                </a:tc>
                <a:tc>
                  <a:txBody>
                    <a:bodyPr/>
                    <a:lstStyle/>
                    <a:p>
                      <a:pPr>
                        <a:spcAft>
                          <a:spcPts val="0"/>
                        </a:spcAft>
                      </a:pPr>
                      <a:r>
                        <a:rPr lang="es-ES_tradnl" sz="2000">
                          <a:effectLst/>
                        </a:rPr>
                        <a:t>MILS</a:t>
                      </a:r>
                      <a:endParaRPr lang="es-EC" sz="2000">
                        <a:solidFill>
                          <a:srgbClr val="525A7D"/>
                        </a:solidFill>
                        <a:effectLst/>
                        <a:latin typeface="Arial"/>
                        <a:ea typeface="Times New Roman"/>
                        <a:cs typeface="Times New Roman"/>
                      </a:endParaRPr>
                    </a:p>
                  </a:txBody>
                  <a:tcPr marL="68580" marR="68580" marT="0" marB="0"/>
                </a:tc>
                <a:tc>
                  <a:txBody>
                    <a:bodyPr/>
                    <a:lstStyle/>
                    <a:p>
                      <a:pPr>
                        <a:spcAft>
                          <a:spcPts val="0"/>
                        </a:spcAft>
                      </a:pPr>
                      <a:r>
                        <a:rPr lang="es-ES_tradnl" sz="2000">
                          <a:effectLst/>
                        </a:rPr>
                        <a:t> 17.00 </a:t>
                      </a:r>
                      <a:endParaRPr lang="es-EC" sz="2000">
                        <a:solidFill>
                          <a:srgbClr val="525A7D"/>
                        </a:solidFill>
                        <a:effectLst/>
                        <a:latin typeface="Arial"/>
                        <a:ea typeface="Times New Roman"/>
                        <a:cs typeface="Times New Roman"/>
                      </a:endParaRPr>
                    </a:p>
                  </a:txBody>
                  <a:tcPr marL="68580" marR="68580" marT="0" marB="0"/>
                </a:tc>
                <a:tc>
                  <a:txBody>
                    <a:bodyPr/>
                    <a:lstStyle/>
                    <a:p>
                      <a:pPr algn="ctr">
                        <a:spcAft>
                          <a:spcPts val="0"/>
                        </a:spcAft>
                      </a:pPr>
                      <a:r>
                        <a:rPr lang="es-ES_tradnl" sz="2000" dirty="0">
                          <a:effectLst/>
                        </a:rPr>
                        <a:t>e</a:t>
                      </a:r>
                      <a:endParaRPr lang="es-EC" sz="2000" dirty="0">
                        <a:solidFill>
                          <a:srgbClr val="525A7D"/>
                        </a:solidFill>
                        <a:effectLst/>
                        <a:latin typeface="Arial"/>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1115616" y="3449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Prueba de homogeneidad de varianzas de </a:t>
            </a:r>
            <a:r>
              <a:rPr kumimoji="0" lang="es-EC" sz="1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Barlett</a:t>
            </a:r>
            <a:r>
              <a:rPr kumimoji="0" lang="es-EC"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S"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7169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5919" y="53752"/>
            <a:ext cx="8229600" cy="1143000"/>
          </a:xfrm>
        </p:spPr>
        <p:txBody>
          <a:bodyPr/>
          <a:lstStyle/>
          <a:p>
            <a:r>
              <a:rPr lang="es-EC" dirty="0" smtClean="0">
                <a:solidFill>
                  <a:schemeClr val="accent2">
                    <a:lumMod val="75000"/>
                  </a:schemeClr>
                </a:solidFill>
              </a:rPr>
              <a:t>MORA TUBO POLÍNICO</a:t>
            </a:r>
            <a:endParaRPr lang="es-EC" dirty="0">
              <a:solidFill>
                <a:schemeClr val="accent2">
                  <a:lumMod val="75000"/>
                </a:schemeClr>
              </a:solidFill>
            </a:endParaRPr>
          </a:p>
        </p:txBody>
      </p:sp>
      <p:pic>
        <p:nvPicPr>
          <p:cNvPr id="1740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6328" t="29437" r="40352" b="40750"/>
          <a:stretch/>
        </p:blipFill>
        <p:spPr bwMode="auto">
          <a:xfrm>
            <a:off x="1259632" y="1196752"/>
            <a:ext cx="6696744" cy="521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037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856"/>
            <a:ext cx="8568952" cy="1096888"/>
          </a:xfrm>
        </p:spPr>
        <p:txBody>
          <a:bodyPr>
            <a:normAutofit/>
          </a:bodyPr>
          <a:lstStyle/>
          <a:p>
            <a:r>
              <a:rPr lang="es-ES_tradnl" sz="2800" b="1" dirty="0">
                <a:solidFill>
                  <a:schemeClr val="accent2">
                    <a:lumMod val="75000"/>
                  </a:schemeClr>
                </a:solidFill>
              </a:rPr>
              <a:t>Análisis de variancia del PGGP de tomate de árbol bajo el efecto de productos fúngicos.</a:t>
            </a:r>
            <a:endParaRPr lang="es-EC" sz="2800" b="1" dirty="0">
              <a:solidFill>
                <a:schemeClr val="accent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6027835"/>
              </p:ext>
            </p:extLst>
          </p:nvPr>
        </p:nvGraphicFramePr>
        <p:xfrm>
          <a:off x="1259632" y="1052736"/>
          <a:ext cx="6984778" cy="4226197"/>
        </p:xfrm>
        <a:graphic>
          <a:graphicData uri="http://schemas.openxmlformats.org/drawingml/2006/table">
            <a:tbl>
              <a:tblPr firstRow="1" firstCol="1" bandRow="1">
                <a:tableStyleId>{BDBED569-4797-4DF1-A0F4-6AAB3CD982D8}</a:tableStyleId>
              </a:tblPr>
              <a:tblGrid>
                <a:gridCol w="2088232"/>
                <a:gridCol w="704745"/>
                <a:gridCol w="1397267"/>
                <a:gridCol w="1397267"/>
                <a:gridCol w="1397267"/>
              </a:tblGrid>
              <a:tr h="282889">
                <a:tc rowSpan="2">
                  <a:txBody>
                    <a:bodyPr/>
                    <a:lstStyle/>
                    <a:p>
                      <a:pPr algn="ctr">
                        <a:spcAft>
                          <a:spcPts val="0"/>
                        </a:spcAft>
                      </a:pPr>
                      <a:r>
                        <a:rPr lang="es-ES_tradnl" sz="1800" dirty="0">
                          <a:effectLst/>
                        </a:rPr>
                        <a:t>FUENTES DE </a:t>
                      </a:r>
                      <a:r>
                        <a:rPr lang="es-ES_tradnl" sz="1800" dirty="0" smtClean="0">
                          <a:effectLst/>
                        </a:rPr>
                        <a:t>VARIACIÓN</a:t>
                      </a:r>
                      <a:endParaRPr lang="es-EC" sz="1800" dirty="0">
                        <a:effectLst/>
                        <a:latin typeface="Arial"/>
                        <a:ea typeface="Times New Roman"/>
                        <a:cs typeface="Times New Roman"/>
                      </a:endParaRPr>
                    </a:p>
                  </a:txBody>
                  <a:tcPr marL="68580" marR="68580" marT="0" marB="0"/>
                </a:tc>
                <a:tc rowSpan="2">
                  <a:txBody>
                    <a:bodyPr/>
                    <a:lstStyle/>
                    <a:p>
                      <a:pPr algn="ctr">
                        <a:spcAft>
                          <a:spcPts val="0"/>
                        </a:spcAft>
                      </a:pPr>
                      <a:r>
                        <a:rPr lang="es-ES_tradnl" sz="1800">
                          <a:effectLst/>
                        </a:rPr>
                        <a:t>GL</a:t>
                      </a:r>
                      <a:endParaRPr lang="es-EC" sz="1800">
                        <a:effectLst/>
                        <a:latin typeface="Arial"/>
                        <a:ea typeface="Times New Roman"/>
                        <a:cs typeface="Times New Roman"/>
                      </a:endParaRPr>
                    </a:p>
                  </a:txBody>
                  <a:tcPr marL="68580" marR="68580" marT="0" marB="0"/>
                </a:tc>
                <a:tc gridSpan="3">
                  <a:txBody>
                    <a:bodyPr/>
                    <a:lstStyle/>
                    <a:p>
                      <a:pPr algn="ctr">
                        <a:spcAft>
                          <a:spcPts val="0"/>
                        </a:spcAft>
                      </a:pPr>
                      <a:r>
                        <a:rPr lang="es-ES_tradnl" sz="1800" dirty="0">
                          <a:effectLst/>
                        </a:rPr>
                        <a:t>PORCENTAJE DE </a:t>
                      </a:r>
                      <a:r>
                        <a:rPr lang="es-ES_tradnl" sz="1800" dirty="0" smtClean="0">
                          <a:effectLst/>
                        </a:rPr>
                        <a:t>GERMINACIÓN</a:t>
                      </a:r>
                      <a:endParaRPr lang="es-EC" sz="1800" dirty="0">
                        <a:effectLst/>
                        <a:latin typeface="Arial"/>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282889">
                <a:tc vMerge="1">
                  <a:txBody>
                    <a:bodyPr/>
                    <a:lstStyle/>
                    <a:p>
                      <a:endParaRPr lang="es-EC"/>
                    </a:p>
                  </a:txBody>
                  <a:tcPr/>
                </a:tc>
                <a:tc vMerge="1">
                  <a:txBody>
                    <a:bodyPr/>
                    <a:lstStyle/>
                    <a:p>
                      <a:endParaRPr lang="es-EC"/>
                    </a:p>
                  </a:txBody>
                  <a:tcPr/>
                </a:tc>
                <a:tc>
                  <a:txBody>
                    <a:bodyPr/>
                    <a:lstStyle/>
                    <a:p>
                      <a:pPr algn="ctr">
                        <a:spcAft>
                          <a:spcPts val="0"/>
                        </a:spcAft>
                      </a:pPr>
                      <a:r>
                        <a:rPr lang="es-ES_tradnl" sz="1800">
                          <a:effectLst/>
                        </a:rPr>
                        <a:t>2 HORAS</a:t>
                      </a:r>
                      <a:endParaRPr lang="es-EC" sz="1800">
                        <a:effectLst/>
                        <a:latin typeface="Arial"/>
                        <a:ea typeface="Times New Roman"/>
                        <a:cs typeface="Times New Roman"/>
                      </a:endParaRPr>
                    </a:p>
                  </a:txBody>
                  <a:tcPr marL="68580" marR="68580" marT="0" marB="0"/>
                </a:tc>
                <a:tc>
                  <a:txBody>
                    <a:bodyPr/>
                    <a:lstStyle/>
                    <a:p>
                      <a:pPr algn="ctr">
                        <a:spcAft>
                          <a:spcPts val="0"/>
                        </a:spcAft>
                      </a:pPr>
                      <a:r>
                        <a:rPr lang="es-ES_tradnl" sz="1800">
                          <a:effectLst/>
                        </a:rPr>
                        <a:t>4 HORAS</a:t>
                      </a:r>
                      <a:endParaRPr lang="es-EC" sz="1800">
                        <a:effectLst/>
                        <a:latin typeface="Arial"/>
                        <a:ea typeface="Times New Roman"/>
                        <a:cs typeface="Times New Roman"/>
                      </a:endParaRPr>
                    </a:p>
                  </a:txBody>
                  <a:tcPr marL="68580" marR="68580" marT="0" marB="0"/>
                </a:tc>
                <a:tc>
                  <a:txBody>
                    <a:bodyPr/>
                    <a:lstStyle/>
                    <a:p>
                      <a:pPr algn="ctr">
                        <a:spcAft>
                          <a:spcPts val="0"/>
                        </a:spcAft>
                      </a:pPr>
                      <a:r>
                        <a:rPr lang="es-ES_tradnl" sz="1800">
                          <a:effectLst/>
                        </a:rPr>
                        <a:t>6 HORAS</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a:effectLst/>
                        </a:rPr>
                        <a:t>TOTAL</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56</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a:effectLst/>
                        </a:rPr>
                        <a:t>TRATAMIENTOS</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(18) </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2274.70 **</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2644.69 **</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2803.00**</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a:effectLst/>
                        </a:rPr>
                        <a:t>PRODUCTOS</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3</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5426.09**</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7057.57**</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4471.14 **</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a:effectLst/>
                        </a:rPr>
                        <a:t>P0 vs P1,P2,P3</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1</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868.02**</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1007.76**</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2478.16**</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a:effectLst/>
                        </a:rPr>
                        <a:t>P3 vs P1,P2</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1</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15063.42**</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19141.38**</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8877.90 **</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a:effectLst/>
                        </a:rPr>
                        <a:t>P1 vs P2</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1 </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346.83**</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1023.57**</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2057.38 **</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a:effectLst/>
                        </a:rPr>
                        <a:t>DP1 </a:t>
                      </a:r>
                      <a:r>
                        <a:rPr lang="es-ES_tradnl" sz="1800" smtClean="0">
                          <a:effectLst/>
                        </a:rPr>
                        <a:t>(CONVENCIONALES)</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5</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90.86 ns</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55.66 ns</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44.21 ns</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dirty="0">
                          <a:effectLst/>
                        </a:rPr>
                        <a:t>DP2 (</a:t>
                      </a:r>
                      <a:r>
                        <a:rPr lang="es-ES_tradnl" sz="1800" dirty="0" smtClean="0">
                          <a:effectLst/>
                        </a:rPr>
                        <a:t>ECOLÓGICOS</a:t>
                      </a:r>
                      <a:r>
                        <a:rPr lang="es-ES_tradnl" sz="1800" dirty="0">
                          <a:effectLst/>
                        </a:rPr>
                        <a:t>)</a:t>
                      </a:r>
                      <a:endParaRPr lang="es-EC" sz="1800" dirty="0">
                        <a:effectLst/>
                        <a:latin typeface="Arial"/>
                        <a:ea typeface="Times New Roman"/>
                        <a:cs typeface="Times New Roman"/>
                      </a:endParaRPr>
                    </a:p>
                  </a:txBody>
                  <a:tcPr marL="68580" marR="68580" marT="0" marB="0"/>
                </a:tc>
                <a:tc>
                  <a:txBody>
                    <a:bodyPr/>
                    <a:lstStyle/>
                    <a:p>
                      <a:pPr>
                        <a:spcAft>
                          <a:spcPts val="0"/>
                        </a:spcAft>
                      </a:pPr>
                      <a:r>
                        <a:rPr lang="es-ES_tradnl" sz="1800">
                          <a:effectLst/>
                        </a:rPr>
                        <a:t>  5</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477.83**</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1411.17**</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3178.10**</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dirty="0">
                          <a:effectLst/>
                        </a:rPr>
                        <a:t>DP3 (</a:t>
                      </a:r>
                      <a:r>
                        <a:rPr lang="es-ES_tradnl" sz="1800" dirty="0" smtClean="0">
                          <a:effectLst/>
                        </a:rPr>
                        <a:t>BIOLÓGICOS</a:t>
                      </a:r>
                      <a:r>
                        <a:rPr lang="es-ES_tradnl" sz="1800" dirty="0">
                          <a:effectLst/>
                        </a:rPr>
                        <a:t>)</a:t>
                      </a:r>
                      <a:endParaRPr lang="es-EC" sz="1800" dirty="0">
                        <a:effectLst/>
                        <a:latin typeface="Arial"/>
                        <a:ea typeface="Times New Roman"/>
                        <a:cs typeface="Times New Roman"/>
                      </a:endParaRPr>
                    </a:p>
                  </a:txBody>
                  <a:tcPr marL="68580" marR="68580" marT="0" marB="0"/>
                </a:tc>
                <a:tc>
                  <a:txBody>
                    <a:bodyPr/>
                    <a:lstStyle/>
                    <a:p>
                      <a:pPr>
                        <a:spcAft>
                          <a:spcPts val="0"/>
                        </a:spcAft>
                      </a:pPr>
                      <a:r>
                        <a:rPr lang="es-ES_tradnl" sz="1800">
                          <a:effectLst/>
                        </a:rPr>
                        <a:t>  5</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4364.58**</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3819.50**</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4185.80**</a:t>
                      </a:r>
                      <a:endParaRPr lang="es-EC" sz="1800">
                        <a:effectLst/>
                        <a:latin typeface="Arial"/>
                        <a:ea typeface="Times New Roman"/>
                        <a:cs typeface="Times New Roman"/>
                      </a:endParaRPr>
                    </a:p>
                  </a:txBody>
                  <a:tcPr marL="68580" marR="68580" marT="0" marB="0"/>
                </a:tc>
              </a:tr>
              <a:tr h="282889">
                <a:tc>
                  <a:txBody>
                    <a:bodyPr/>
                    <a:lstStyle/>
                    <a:p>
                      <a:pPr>
                        <a:spcAft>
                          <a:spcPts val="0"/>
                        </a:spcAft>
                      </a:pPr>
                      <a:r>
                        <a:rPr lang="es-ES_tradnl" sz="1800">
                          <a:effectLst/>
                        </a:rPr>
                        <a:t>ERROR</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 38</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41.01</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42.35</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88.94</a:t>
                      </a:r>
                      <a:endParaRPr lang="es-EC" sz="1800">
                        <a:effectLst/>
                        <a:latin typeface="Arial"/>
                        <a:ea typeface="Times New Roman"/>
                        <a:cs typeface="Times New Roman"/>
                      </a:endParaRPr>
                    </a:p>
                  </a:txBody>
                  <a:tcPr marL="68580" marR="68580" marT="0" marB="0"/>
                </a:tc>
              </a:tr>
              <a:tr h="282889">
                <a:tc gridSpan="2">
                  <a:txBody>
                    <a:bodyPr/>
                    <a:lstStyle/>
                    <a:p>
                      <a:pPr>
                        <a:spcAft>
                          <a:spcPts val="0"/>
                        </a:spcAft>
                      </a:pPr>
                      <a:r>
                        <a:rPr lang="es-ES_tradnl" sz="1800">
                          <a:effectLst/>
                          <a:sym typeface="Symbol"/>
                        </a:rPr>
                        <a:t></a:t>
                      </a:r>
                      <a:r>
                        <a:rPr lang="es-ES_tradnl" sz="1800">
                          <a:effectLst/>
                        </a:rPr>
                        <a:t>X(%)</a:t>
                      </a:r>
                      <a:endParaRPr lang="es-EC" sz="1800">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1800">
                          <a:effectLst/>
                        </a:rPr>
                        <a:t>19.20</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21.99</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a:effectLst/>
                        </a:rPr>
                        <a:t>20.58</a:t>
                      </a:r>
                      <a:endParaRPr lang="es-EC" sz="1800">
                        <a:effectLst/>
                        <a:latin typeface="Arial"/>
                        <a:ea typeface="Times New Roman"/>
                        <a:cs typeface="Times New Roman"/>
                      </a:endParaRPr>
                    </a:p>
                  </a:txBody>
                  <a:tcPr marL="68580" marR="68580" marT="0" marB="0"/>
                </a:tc>
              </a:tr>
              <a:tr h="282889">
                <a:tc gridSpan="2">
                  <a:txBody>
                    <a:bodyPr/>
                    <a:lstStyle/>
                    <a:p>
                      <a:pPr>
                        <a:spcAft>
                          <a:spcPts val="0"/>
                        </a:spcAft>
                      </a:pPr>
                      <a:r>
                        <a:rPr lang="es-ES_tradnl" sz="1800" dirty="0">
                          <a:effectLst/>
                        </a:rPr>
                        <a:t>CV (%)</a:t>
                      </a:r>
                      <a:endParaRPr lang="es-EC" sz="1800" dirty="0">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1800" dirty="0">
                          <a:effectLst/>
                        </a:rPr>
                        <a:t>33.35</a:t>
                      </a:r>
                      <a:endParaRPr lang="es-EC" sz="1800" dirty="0">
                        <a:effectLst/>
                        <a:latin typeface="Arial"/>
                        <a:ea typeface="Times New Roman"/>
                        <a:cs typeface="Times New Roman"/>
                      </a:endParaRPr>
                    </a:p>
                  </a:txBody>
                  <a:tcPr marL="68580" marR="68580" marT="0" marB="0"/>
                </a:tc>
                <a:tc>
                  <a:txBody>
                    <a:bodyPr/>
                    <a:lstStyle/>
                    <a:p>
                      <a:pPr>
                        <a:spcAft>
                          <a:spcPts val="0"/>
                        </a:spcAft>
                      </a:pPr>
                      <a:r>
                        <a:rPr lang="es-ES_tradnl" sz="1800">
                          <a:effectLst/>
                        </a:rPr>
                        <a:t>29.59</a:t>
                      </a:r>
                      <a:endParaRPr lang="es-EC" sz="1800">
                        <a:effectLst/>
                        <a:latin typeface="Arial"/>
                        <a:ea typeface="Times New Roman"/>
                        <a:cs typeface="Times New Roman"/>
                      </a:endParaRPr>
                    </a:p>
                  </a:txBody>
                  <a:tcPr marL="68580" marR="68580" marT="0" marB="0"/>
                </a:tc>
                <a:tc>
                  <a:txBody>
                    <a:bodyPr/>
                    <a:lstStyle/>
                    <a:p>
                      <a:pPr>
                        <a:spcAft>
                          <a:spcPts val="0"/>
                        </a:spcAft>
                      </a:pPr>
                      <a:r>
                        <a:rPr lang="es-ES_tradnl" sz="1800" dirty="0">
                          <a:effectLst/>
                        </a:rPr>
                        <a:t>45.84</a:t>
                      </a:r>
                      <a:endParaRPr lang="es-EC" sz="1800" dirty="0">
                        <a:effectLst/>
                        <a:latin typeface="Arial"/>
                        <a:ea typeface="Times New Roman"/>
                        <a:cs typeface="Times New Roman"/>
                      </a:endParaRPr>
                    </a:p>
                  </a:txBody>
                  <a:tcPr marL="68580" marR="68580" marT="0" marB="0"/>
                </a:tc>
              </a:tr>
            </a:tbl>
          </a:graphicData>
        </a:graphic>
      </p:graphicFrame>
      <p:sp>
        <p:nvSpPr>
          <p:cNvPr id="5" name="4 Rectángulo"/>
          <p:cNvSpPr/>
          <p:nvPr/>
        </p:nvSpPr>
        <p:spPr>
          <a:xfrm>
            <a:off x="801122" y="5238625"/>
            <a:ext cx="7704856" cy="1600438"/>
          </a:xfrm>
          <a:prstGeom prst="rect">
            <a:avLst/>
          </a:prstGeom>
        </p:spPr>
        <p:txBody>
          <a:bodyPr wrap="square">
            <a:spAutoFit/>
          </a:bodyPr>
          <a:lstStyle/>
          <a:p>
            <a:pPr algn="just"/>
            <a:r>
              <a:rPr lang="es-ES_tradnl" sz="1400" dirty="0"/>
              <a:t>Los fungicidas químicos prácticamente no permiten la adecuada germinación  de los granos de polen del tomate de árbol pues a lo largo de todas las evaluaciones </a:t>
            </a:r>
            <a:r>
              <a:rPr lang="es-ES_tradnl" sz="1400" dirty="0" smtClean="0"/>
              <a:t>presentó </a:t>
            </a:r>
            <a:r>
              <a:rPr lang="es-ES_tradnl" sz="1400" dirty="0"/>
              <a:t>los menores promedios del porcentaje de germinación, mientras que los fungicidas biológicos  presentaron promedios similares estadísticamente que el testigo, lo que nos indica que estos productos no afectaron al porcentaje de germinación del grano de polen, finalmente los fungicidas ecológicos manifestaron porcentajes intermedios, demostrando  de esta manera que también afectan al normal desarrollo de la germinación de los granos de polen </a:t>
            </a:r>
            <a:endParaRPr lang="es-EC" sz="1400" dirty="0"/>
          </a:p>
        </p:txBody>
      </p:sp>
    </p:spTree>
    <p:extLst>
      <p:ext uri="{BB962C8B-B14F-4D97-AF65-F5344CB8AC3E}">
        <p14:creationId xmlns:p14="http://schemas.microsoft.com/office/powerpoint/2010/main" val="1439255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7519650"/>
              </p:ext>
            </p:extLst>
          </p:nvPr>
        </p:nvGraphicFramePr>
        <p:xfrm>
          <a:off x="539552" y="822288"/>
          <a:ext cx="7344816" cy="5631048"/>
        </p:xfrm>
        <a:graphic>
          <a:graphicData uri="http://schemas.openxmlformats.org/drawingml/2006/table">
            <a:tbl>
              <a:tblPr firstRow="1" firstCol="1" bandRow="1">
                <a:tableStyleId>{5C22544A-7EE6-4342-B048-85BDC9FD1C3A}</a:tableStyleId>
              </a:tblPr>
              <a:tblGrid>
                <a:gridCol w="2857662"/>
                <a:gridCol w="598722"/>
                <a:gridCol w="1152128"/>
                <a:gridCol w="1224136"/>
                <a:gridCol w="1512168"/>
              </a:tblGrid>
              <a:tr h="302456">
                <a:tc gridSpan="2">
                  <a:txBody>
                    <a:bodyPr/>
                    <a:lstStyle/>
                    <a:p>
                      <a:pPr>
                        <a:spcAft>
                          <a:spcPts val="0"/>
                        </a:spcAft>
                      </a:pPr>
                      <a:r>
                        <a:rPr lang="es-ES_tradnl" sz="1200" dirty="0" smtClean="0">
                          <a:effectLst/>
                        </a:rPr>
                        <a:t>Homogeneidad </a:t>
                      </a:r>
                      <a:r>
                        <a:rPr lang="es-ES_tradnl" sz="1200" dirty="0">
                          <a:effectLst/>
                        </a:rPr>
                        <a:t>de Varianzas</a:t>
                      </a:r>
                      <a:endParaRPr lang="es-EC" sz="1200" dirty="0">
                        <a:solidFill>
                          <a:srgbClr val="000000"/>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1200">
                          <a:effectLst/>
                        </a:rPr>
                        <a:t>Producto</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 Promedio </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Rango</a:t>
                      </a:r>
                      <a:endParaRPr lang="es-EC" sz="1200">
                        <a:solidFill>
                          <a:srgbClr val="000000"/>
                        </a:solidFill>
                        <a:effectLst/>
                        <a:latin typeface="Arial"/>
                        <a:ea typeface="Times New Roman"/>
                        <a:cs typeface="Times New Roman"/>
                      </a:endParaRPr>
                    </a:p>
                  </a:txBody>
                  <a:tcPr marL="68580" marR="68580" marT="0" marB="0"/>
                </a:tc>
              </a:tr>
              <a:tr h="288032">
                <a:tc gridSpan="2">
                  <a:txBody>
                    <a:bodyPr/>
                    <a:lstStyle/>
                    <a:p>
                      <a:pPr>
                        <a:spcAft>
                          <a:spcPts val="0"/>
                        </a:spcAft>
                      </a:pPr>
                      <a:r>
                        <a:rPr lang="es-ES_tradnl" sz="1200">
                          <a:effectLst/>
                        </a:rPr>
                        <a:t>Bartlett's K-squared = Inf</a:t>
                      </a:r>
                      <a:endParaRPr lang="es-EC" sz="1200">
                        <a:solidFill>
                          <a:srgbClr val="000000"/>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1200">
                          <a:effectLst/>
                        </a:rPr>
                        <a:t>LECAN</a:t>
                      </a:r>
                      <a:endParaRPr lang="es-EC" sz="12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200">
                          <a:effectLst/>
                        </a:rPr>
                        <a:t>53.33</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dirty="0">
                          <a:effectLst/>
                        </a:rPr>
                        <a:t>a</a:t>
                      </a:r>
                      <a:endParaRPr lang="es-EC" sz="1200" dirty="0">
                        <a:solidFill>
                          <a:srgbClr val="000000"/>
                        </a:solidFill>
                        <a:effectLst/>
                        <a:latin typeface="Arial"/>
                        <a:ea typeface="Times New Roman"/>
                        <a:cs typeface="Times New Roman"/>
                      </a:endParaRPr>
                    </a:p>
                  </a:txBody>
                  <a:tcPr marL="68580" marR="68580" marT="0" marB="0"/>
                </a:tc>
              </a:tr>
              <a:tr h="288032">
                <a:tc gridSpan="2">
                  <a:txBody>
                    <a:bodyPr/>
                    <a:lstStyle/>
                    <a:p>
                      <a:pPr>
                        <a:spcAft>
                          <a:spcPts val="0"/>
                        </a:spcAft>
                      </a:pPr>
                      <a:r>
                        <a:rPr lang="es-ES_tradnl" sz="1200">
                          <a:effectLst/>
                        </a:rPr>
                        <a:t>df = 18, p-value &lt; 2.2e-16</a:t>
                      </a:r>
                      <a:endParaRPr lang="es-EC" sz="1200">
                        <a:solidFill>
                          <a:srgbClr val="000000"/>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1200">
                          <a:effectLst/>
                        </a:rPr>
                        <a:t>MYC</a:t>
                      </a:r>
                      <a:endParaRPr lang="es-EC" sz="12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200">
                          <a:effectLst/>
                        </a:rPr>
                        <a:t>52.33</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a</a:t>
                      </a:r>
                      <a:endParaRPr lang="es-EC" sz="1200">
                        <a:solidFill>
                          <a:srgbClr val="000000"/>
                        </a:solidFill>
                        <a:effectLst/>
                        <a:latin typeface="Arial"/>
                        <a:ea typeface="Times New Roman"/>
                        <a:cs typeface="Times New Roman"/>
                      </a:endParaRPr>
                    </a:p>
                  </a:txBody>
                  <a:tcPr marL="68580" marR="68580" marT="0" marB="0"/>
                </a:tc>
              </a:tr>
              <a:tr h="400181">
                <a:tc>
                  <a:txBody>
                    <a:bodyPr/>
                    <a:lstStyle/>
                    <a:p>
                      <a:pPr>
                        <a:spcAft>
                          <a:spcPts val="0"/>
                        </a:spcAft>
                      </a:pPr>
                      <a:r>
                        <a:rPr lang="es-ES_tradnl" sz="1200" dirty="0">
                          <a:effectLst/>
                        </a:rPr>
                        <a:t> </a:t>
                      </a:r>
                      <a:endParaRPr lang="es-EC" sz="1200" dirty="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 </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CANT</a:t>
                      </a:r>
                      <a:endParaRPr lang="es-EC" sz="12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200">
                          <a:effectLst/>
                        </a:rPr>
                        <a:t>48.33</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ab</a:t>
                      </a:r>
                      <a:endParaRPr lang="es-EC" sz="1200">
                        <a:solidFill>
                          <a:srgbClr val="000000"/>
                        </a:solidFill>
                        <a:effectLst/>
                        <a:latin typeface="Arial"/>
                        <a:ea typeface="Times New Roman"/>
                        <a:cs typeface="Times New Roman"/>
                      </a:endParaRPr>
                    </a:p>
                  </a:txBody>
                  <a:tcPr marL="68580" marR="68580" marT="0" marB="0"/>
                </a:tc>
              </a:tr>
              <a:tr h="319899">
                <a:tc>
                  <a:txBody>
                    <a:bodyPr/>
                    <a:lstStyle/>
                    <a:p>
                      <a:pPr>
                        <a:spcAft>
                          <a:spcPts val="0"/>
                        </a:spcAft>
                      </a:pPr>
                      <a:r>
                        <a:rPr lang="es-ES_tradnl" sz="1200">
                          <a:effectLst/>
                        </a:rPr>
                        <a:t>Value: 53.25064</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 </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BACILL</a:t>
                      </a:r>
                      <a:endParaRPr lang="es-EC" sz="12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200">
                          <a:effectLst/>
                        </a:rPr>
                        <a:t>47.00</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ab</a:t>
                      </a:r>
                      <a:endParaRPr lang="es-EC" sz="1200">
                        <a:solidFill>
                          <a:srgbClr val="000000"/>
                        </a:solidFill>
                        <a:effectLst/>
                        <a:latin typeface="Arial"/>
                        <a:ea typeface="Times New Roman"/>
                        <a:cs typeface="Times New Roman"/>
                      </a:endParaRPr>
                    </a:p>
                  </a:txBody>
                  <a:tcPr marL="68580" marR="68580" marT="0" marB="0"/>
                </a:tc>
              </a:tr>
              <a:tr h="288032">
                <a:tc gridSpan="2">
                  <a:txBody>
                    <a:bodyPr/>
                    <a:lstStyle/>
                    <a:p>
                      <a:pPr algn="l">
                        <a:spcAft>
                          <a:spcPts val="0"/>
                        </a:spcAft>
                      </a:pPr>
                      <a:r>
                        <a:rPr lang="es-ES_tradnl" sz="1200" dirty="0" err="1" smtClean="0">
                          <a:effectLst/>
                        </a:rPr>
                        <a:t>Degrees</a:t>
                      </a:r>
                      <a:r>
                        <a:rPr lang="es-ES_tradnl" sz="1200" dirty="0" smtClean="0">
                          <a:effectLst/>
                        </a:rPr>
                        <a:t> </a:t>
                      </a:r>
                      <a:r>
                        <a:rPr lang="es-ES_tradnl" sz="1200" dirty="0">
                          <a:effectLst/>
                        </a:rPr>
                        <a:t>of </a:t>
                      </a:r>
                      <a:r>
                        <a:rPr lang="es-ES_tradnl" sz="1200" dirty="0" err="1">
                          <a:effectLst/>
                        </a:rPr>
                        <a:t>freedom</a:t>
                      </a:r>
                      <a:r>
                        <a:rPr lang="es-ES_tradnl" sz="1200" dirty="0">
                          <a:effectLst/>
                        </a:rPr>
                        <a:t>: 18</a:t>
                      </a:r>
                      <a:endParaRPr lang="es-EC" sz="1200" dirty="0">
                        <a:solidFill>
                          <a:srgbClr val="000000"/>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1200">
                          <a:effectLst/>
                        </a:rPr>
                        <a:t>KRIP</a:t>
                      </a:r>
                      <a:endParaRPr lang="es-EC" sz="12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200">
                          <a:effectLst/>
                        </a:rPr>
                        <a:t>43.33</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  bc</a:t>
                      </a:r>
                      <a:endParaRPr lang="es-EC" sz="1200">
                        <a:solidFill>
                          <a:srgbClr val="000000"/>
                        </a:solidFill>
                        <a:effectLst/>
                        <a:latin typeface="Arial"/>
                        <a:ea typeface="Times New Roman"/>
                        <a:cs typeface="Times New Roman"/>
                      </a:endParaRPr>
                    </a:p>
                  </a:txBody>
                  <a:tcPr marL="68580" marR="68580" marT="0" marB="0"/>
                </a:tc>
              </a:tr>
              <a:tr h="288032">
                <a:tc gridSpan="2">
                  <a:txBody>
                    <a:bodyPr/>
                    <a:lstStyle/>
                    <a:p>
                      <a:pPr>
                        <a:spcAft>
                          <a:spcPts val="0"/>
                        </a:spcAft>
                      </a:pPr>
                      <a:r>
                        <a:rPr lang="es-ES_tradnl" sz="1200">
                          <a:effectLst/>
                        </a:rPr>
                        <a:t>Pvalue chisq  : 2.399379e-05</a:t>
                      </a:r>
                      <a:endParaRPr lang="es-EC" sz="1200">
                        <a:solidFill>
                          <a:srgbClr val="000000"/>
                        </a:solidFill>
                        <a:effectLst/>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S_tradnl" sz="1200">
                          <a:effectLst/>
                        </a:rPr>
                        <a:t>TES</a:t>
                      </a:r>
                      <a:endParaRPr lang="es-EC" sz="12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200">
                          <a:effectLst/>
                        </a:rPr>
                        <a:t>43.33</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a:effectLst/>
                        </a:rPr>
                        <a:t>  bc</a:t>
                      </a:r>
                      <a:endParaRPr lang="es-EC" sz="1200">
                        <a:solidFill>
                          <a:srgbClr val="000000"/>
                        </a:solidFill>
                        <a:effectLst/>
                        <a:latin typeface="Arial"/>
                        <a:ea typeface="Times New Roman"/>
                        <a:cs typeface="Times New Roman"/>
                      </a:endParaRPr>
                    </a:p>
                  </a:txBody>
                  <a:tcPr marL="68580" marR="68580" marT="0" marB="0"/>
                </a:tc>
              </a:tr>
              <a:tr h="288032">
                <a:tc>
                  <a:txBody>
                    <a:bodyPr/>
                    <a:lstStyle/>
                    <a:p>
                      <a:pPr>
                        <a:spcAft>
                          <a:spcPts val="0"/>
                        </a:spcAft>
                      </a:pPr>
                      <a:r>
                        <a:rPr lang="es-ES_tradnl" sz="1200">
                          <a:effectLst/>
                        </a:rPr>
                        <a:t> </a:t>
                      </a:r>
                      <a:endParaRPr lang="es-EC" sz="1200">
                        <a:solidFill>
                          <a:srgbClr val="000000"/>
                        </a:solidFill>
                        <a:effectLst/>
                        <a:latin typeface="Arial"/>
                        <a:ea typeface="Times New Roman"/>
                        <a:cs typeface="Times New Roman"/>
                      </a:endParaRPr>
                    </a:p>
                  </a:txBody>
                  <a:tcPr marL="68580" marR="68580" marT="0" marB="0"/>
                </a:tc>
                <a:tc>
                  <a:txBody>
                    <a:bodyPr/>
                    <a:lstStyle/>
                    <a:p>
                      <a:endParaRPr lang="es-EC" sz="1200">
                        <a:solidFill>
                          <a:srgbClr val="000000"/>
                        </a:solidFill>
                        <a:effectLst/>
                        <a:latin typeface="Calibri"/>
                      </a:endParaRPr>
                    </a:p>
                  </a:txBody>
                  <a:tcPr marL="68580" marR="68580" marT="0" marB="0"/>
                </a:tc>
                <a:tc>
                  <a:txBody>
                    <a:bodyPr/>
                    <a:lstStyle/>
                    <a:p>
                      <a:pPr>
                        <a:spcAft>
                          <a:spcPts val="0"/>
                        </a:spcAft>
                      </a:pPr>
                      <a:r>
                        <a:rPr lang="es-ES_tradnl" sz="1200">
                          <a:effectLst/>
                        </a:rPr>
                        <a:t>BEUV</a:t>
                      </a:r>
                      <a:endParaRPr lang="es-EC" sz="12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200">
                          <a:effectLst/>
                        </a:rPr>
                        <a:t>40.17</a:t>
                      </a:r>
                      <a:endParaRPr lang="es-EC" sz="12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200" dirty="0">
                          <a:effectLst/>
                        </a:rPr>
                        <a:t>    cd</a:t>
                      </a:r>
                      <a:endParaRPr lang="es-EC" sz="1200" dirty="0">
                        <a:solidFill>
                          <a:srgbClr val="000000"/>
                        </a:solidFill>
                        <a:effectLst/>
                        <a:latin typeface="Arial"/>
                        <a:ea typeface="Times New Roman"/>
                        <a:cs typeface="Times New Roman"/>
                      </a:endParaRPr>
                    </a:p>
                  </a:txBody>
                  <a:tcPr marL="68580" marR="68580" marT="0" marB="0"/>
                </a:tc>
              </a:tr>
              <a:tr h="0">
                <a:tc>
                  <a:txBody>
                    <a:bodyPr/>
                    <a:lstStyle/>
                    <a:p>
                      <a:pPr>
                        <a:spcAft>
                          <a:spcPts val="0"/>
                        </a:spcAft>
                      </a:pPr>
                      <a:r>
                        <a:rPr lang="es-ES_tradnl" sz="1400">
                          <a:effectLst/>
                        </a:rPr>
                        <a:t> </a:t>
                      </a:r>
                      <a:endParaRPr lang="es-EC" sz="14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400">
                          <a:effectLst/>
                        </a:rPr>
                        <a:t> </a:t>
                      </a:r>
                      <a:endParaRPr lang="es-EC" sz="14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400">
                          <a:effectLst/>
                        </a:rPr>
                        <a:t>CLOR</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S_tradnl" sz="1400">
                          <a:effectLst/>
                        </a:rPr>
                        <a:t>      35.50</a:t>
                      </a:r>
                      <a:endParaRPr lang="es-EC" sz="14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C" sz="1400">
                          <a:effectLst/>
                        </a:rPr>
                        <a:t>      d</a:t>
                      </a:r>
                      <a:endParaRPr lang="es-EC" sz="1400">
                        <a:solidFill>
                          <a:srgbClr val="000000"/>
                        </a:solidFill>
                        <a:effectLst/>
                        <a:latin typeface="Arial"/>
                        <a:ea typeface="Times New Roman"/>
                        <a:cs typeface="Times New Roman"/>
                      </a:endParaRPr>
                    </a:p>
                  </a:txBody>
                  <a:tcPr marL="68580" marR="68580" marT="0" marB="0"/>
                </a:tc>
              </a:tr>
              <a:tr h="360040">
                <a:tc>
                  <a:txBody>
                    <a:bodyPr/>
                    <a:lstStyle/>
                    <a:p>
                      <a:pPr>
                        <a:spcAft>
                          <a:spcPts val="0"/>
                        </a:spcAft>
                      </a:pPr>
                      <a:r>
                        <a:rPr lang="es-ES_tradnl" sz="1400">
                          <a:effectLst/>
                        </a:rPr>
                        <a:t>t-Student: 2.024394</a:t>
                      </a:r>
                      <a:endParaRPr lang="es-EC" sz="14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400">
                          <a:effectLst/>
                        </a:rPr>
                        <a:t> </a:t>
                      </a:r>
                      <a:endParaRPr lang="es-EC" sz="14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400">
                          <a:effectLst/>
                        </a:rPr>
                        <a:t>CARB</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27.67</a:t>
                      </a:r>
                      <a:endParaRPr lang="es-EC" sz="14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C" sz="1400">
                          <a:effectLst/>
                        </a:rPr>
                        <a:t>        e</a:t>
                      </a:r>
                      <a:endParaRPr lang="es-EC" sz="1400">
                        <a:solidFill>
                          <a:srgbClr val="000000"/>
                        </a:solidFill>
                        <a:effectLst/>
                        <a:latin typeface="Arial"/>
                        <a:ea typeface="Times New Roman"/>
                        <a:cs typeface="Times New Roman"/>
                      </a:endParaRPr>
                    </a:p>
                  </a:txBody>
                  <a:tcPr marL="68580" marR="68580" marT="0" marB="0"/>
                </a:tc>
              </a:tr>
              <a:tr h="288032">
                <a:tc>
                  <a:txBody>
                    <a:bodyPr/>
                    <a:lstStyle/>
                    <a:p>
                      <a:pPr>
                        <a:spcAft>
                          <a:spcPts val="0"/>
                        </a:spcAft>
                      </a:pPr>
                      <a:r>
                        <a:rPr lang="es-ES_tradnl" sz="1400">
                          <a:effectLst/>
                        </a:rPr>
                        <a:t>Alpha    : 0.05</a:t>
                      </a:r>
                      <a:endParaRPr lang="es-EC" sz="1400">
                        <a:solidFill>
                          <a:srgbClr val="000000"/>
                        </a:solidFill>
                        <a:effectLst/>
                        <a:latin typeface="Arial"/>
                        <a:ea typeface="Times New Roman"/>
                        <a:cs typeface="Times New Roman"/>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spcAft>
                          <a:spcPts val="0"/>
                        </a:spcAft>
                      </a:pPr>
                      <a:r>
                        <a:rPr lang="es-ES_tradnl" sz="1400">
                          <a:effectLst/>
                        </a:rPr>
                        <a:t>BITER</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S_tradnl" sz="1400">
                          <a:effectLst/>
                        </a:rPr>
                        <a:t>       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400">
                          <a:effectLst/>
                        </a:rPr>
                        <a:t>      f</a:t>
                      </a:r>
                      <a:endParaRPr lang="es-EC" sz="1400">
                        <a:solidFill>
                          <a:srgbClr val="000000"/>
                        </a:solidFill>
                        <a:effectLst/>
                        <a:latin typeface="Arial"/>
                        <a:ea typeface="Times New Roman"/>
                        <a:cs typeface="Times New Roman"/>
                      </a:endParaRPr>
                    </a:p>
                  </a:txBody>
                  <a:tcPr marL="68580" marR="68580" marT="0" marB="0"/>
                </a:tc>
              </a:tr>
              <a:tr h="288032">
                <a:tc>
                  <a:txBody>
                    <a:bodyPr/>
                    <a:lstStyle/>
                    <a:p>
                      <a:pPr>
                        <a:spcAft>
                          <a:spcPts val="0"/>
                        </a:spcAft>
                      </a:pPr>
                      <a:r>
                        <a:rPr lang="es-ES_tradnl" sz="1400">
                          <a:effectLst/>
                        </a:rPr>
                        <a:t>LSD      : 6.7604 </a:t>
                      </a:r>
                      <a:endParaRPr lang="es-EC" sz="1400">
                        <a:solidFill>
                          <a:srgbClr val="000000"/>
                        </a:solidFill>
                        <a:effectLst/>
                        <a:latin typeface="Arial"/>
                        <a:ea typeface="Times New Roman"/>
                        <a:cs typeface="Times New Roman"/>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spcAft>
                          <a:spcPts val="0"/>
                        </a:spcAft>
                      </a:pPr>
                      <a:r>
                        <a:rPr lang="es-ES_tradnl" sz="1400">
                          <a:effectLst/>
                        </a:rPr>
                        <a:t>DIME</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S_tradnl" sz="1400">
                          <a:effectLst/>
                        </a:rPr>
                        <a:t>      f</a:t>
                      </a:r>
                      <a:endParaRPr lang="es-EC" sz="1400">
                        <a:solidFill>
                          <a:srgbClr val="000000"/>
                        </a:solidFill>
                        <a:effectLst/>
                        <a:latin typeface="Arial"/>
                        <a:ea typeface="Times New Roman"/>
                        <a:cs typeface="Times New Roman"/>
                      </a:endParaRPr>
                    </a:p>
                  </a:txBody>
                  <a:tcPr marL="68580" marR="68580" marT="0" marB="0"/>
                </a:tc>
              </a:tr>
              <a:tr h="290696">
                <a:tc>
                  <a:txBody>
                    <a:bodyPr/>
                    <a:lstStyle/>
                    <a:p>
                      <a:pPr>
                        <a:spcAft>
                          <a:spcPts val="0"/>
                        </a:spcAft>
                      </a:pPr>
                      <a:r>
                        <a:rPr lang="es-ES_tradnl" sz="1400">
                          <a:effectLst/>
                        </a:rPr>
                        <a:t> </a:t>
                      </a:r>
                      <a:endParaRPr lang="es-EC" sz="14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400">
                          <a:effectLst/>
                        </a:rPr>
                        <a:t> </a:t>
                      </a:r>
                      <a:endParaRPr lang="es-EC" sz="1400">
                        <a:solidFill>
                          <a:srgbClr val="000000"/>
                        </a:solidFill>
                        <a:effectLst/>
                        <a:latin typeface="Arial"/>
                        <a:ea typeface="Times New Roman"/>
                        <a:cs typeface="Times New Roman"/>
                      </a:endParaRPr>
                    </a:p>
                  </a:txBody>
                  <a:tcPr marL="68580" marR="68580" marT="0" marB="0"/>
                </a:tc>
                <a:tc>
                  <a:txBody>
                    <a:bodyPr/>
                    <a:lstStyle/>
                    <a:p>
                      <a:pPr>
                        <a:spcAft>
                          <a:spcPts val="0"/>
                        </a:spcAft>
                      </a:pPr>
                      <a:r>
                        <a:rPr lang="es-ES_tradnl" sz="1400">
                          <a:effectLst/>
                        </a:rPr>
                        <a:t>EXEL</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S_tradnl" sz="1400">
                          <a:effectLst/>
                        </a:rPr>
                        <a:t>      f</a:t>
                      </a:r>
                      <a:endParaRPr lang="es-EC" sz="1400">
                        <a:solidFill>
                          <a:srgbClr val="000000"/>
                        </a:solidFill>
                        <a:effectLst/>
                        <a:latin typeface="Arial"/>
                        <a:ea typeface="Times New Roman"/>
                        <a:cs typeface="Times New Roman"/>
                      </a:endParaRPr>
                    </a:p>
                  </a:txBody>
                  <a:tcPr marL="68580" marR="68580" marT="0" marB="0"/>
                </a:tc>
              </a:tr>
              <a:tr h="216024">
                <a:tc>
                  <a:txBody>
                    <a:bodyPr/>
                    <a:lstStyle/>
                    <a:p>
                      <a:endParaRPr lang="es-EC" sz="1400">
                        <a:solidFill>
                          <a:srgbClr val="000000"/>
                        </a:solidFill>
                        <a:effectLst/>
                        <a:latin typeface="Calibri"/>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spcAft>
                          <a:spcPts val="0"/>
                        </a:spcAft>
                      </a:pPr>
                      <a:r>
                        <a:rPr lang="es-ES_tradnl" sz="1400">
                          <a:effectLst/>
                        </a:rPr>
                        <a:t>EXTRANIM</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S_tradnl" sz="1400">
                          <a:effectLst/>
                        </a:rPr>
                        <a:t>      f</a:t>
                      </a:r>
                      <a:endParaRPr lang="es-EC" sz="1400">
                        <a:solidFill>
                          <a:srgbClr val="000000"/>
                        </a:solidFill>
                        <a:effectLst/>
                        <a:latin typeface="Arial"/>
                        <a:ea typeface="Times New Roman"/>
                        <a:cs typeface="Times New Roman"/>
                      </a:endParaRPr>
                    </a:p>
                  </a:txBody>
                  <a:tcPr marL="68580" marR="68580" marT="0" marB="0"/>
                </a:tc>
              </a:tr>
              <a:tr h="216024">
                <a:tc>
                  <a:txBody>
                    <a:bodyPr/>
                    <a:lstStyle/>
                    <a:p>
                      <a:endParaRPr lang="es-EC" sz="1400">
                        <a:solidFill>
                          <a:srgbClr val="000000"/>
                        </a:solidFill>
                        <a:effectLst/>
                        <a:latin typeface="Calibri"/>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spcAft>
                          <a:spcPts val="0"/>
                        </a:spcAft>
                      </a:pPr>
                      <a:r>
                        <a:rPr lang="es-ES_tradnl" sz="1400">
                          <a:effectLst/>
                        </a:rPr>
                        <a:t>FUNB</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400">
                          <a:effectLst/>
                        </a:rPr>
                        <a:t>      f</a:t>
                      </a:r>
                      <a:endParaRPr lang="es-EC" sz="1400">
                        <a:solidFill>
                          <a:srgbClr val="000000"/>
                        </a:solidFill>
                        <a:effectLst/>
                        <a:latin typeface="Arial"/>
                        <a:ea typeface="Times New Roman"/>
                        <a:cs typeface="Times New Roman"/>
                      </a:endParaRPr>
                    </a:p>
                  </a:txBody>
                  <a:tcPr marL="68580" marR="68580" marT="0" marB="0"/>
                </a:tc>
              </a:tr>
              <a:tr h="288032">
                <a:tc>
                  <a:txBody>
                    <a:bodyPr/>
                    <a:lstStyle/>
                    <a:p>
                      <a:endParaRPr lang="es-EC" sz="1400">
                        <a:solidFill>
                          <a:srgbClr val="000000"/>
                        </a:solidFill>
                        <a:effectLst/>
                        <a:latin typeface="Calibri"/>
                      </a:endParaRPr>
                    </a:p>
                  </a:txBody>
                  <a:tcPr marL="68580" marR="68580" marT="0" marB="0"/>
                </a:tc>
                <a:tc>
                  <a:txBody>
                    <a:bodyPr/>
                    <a:lstStyle/>
                    <a:p>
                      <a:endParaRPr lang="es-EC" sz="1400" dirty="0">
                        <a:solidFill>
                          <a:srgbClr val="000000"/>
                        </a:solidFill>
                        <a:effectLst/>
                        <a:latin typeface="Calibri"/>
                      </a:endParaRPr>
                    </a:p>
                  </a:txBody>
                  <a:tcPr marL="68580" marR="68580" marT="0" marB="0"/>
                </a:tc>
                <a:tc>
                  <a:txBody>
                    <a:bodyPr/>
                    <a:lstStyle/>
                    <a:p>
                      <a:pPr>
                        <a:spcAft>
                          <a:spcPts val="0"/>
                        </a:spcAft>
                      </a:pPr>
                      <a:r>
                        <a:rPr lang="es-ES_tradnl" sz="1400" dirty="0">
                          <a:effectLst/>
                        </a:rPr>
                        <a:t>HIDRO</a:t>
                      </a:r>
                      <a:endParaRPr lang="es-EC" sz="1400" dirty="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dirty="0">
                          <a:effectLst/>
                        </a:rPr>
                        <a:t>16.00</a:t>
                      </a:r>
                      <a:endParaRPr lang="es-EC" sz="1400" dirty="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400" dirty="0">
                          <a:effectLst/>
                        </a:rPr>
                        <a:t>      f</a:t>
                      </a:r>
                      <a:endParaRPr lang="es-EC" sz="1400" dirty="0">
                        <a:solidFill>
                          <a:srgbClr val="000000"/>
                        </a:solidFill>
                        <a:effectLst/>
                        <a:latin typeface="Arial"/>
                        <a:ea typeface="Times New Roman"/>
                        <a:cs typeface="Times New Roman"/>
                      </a:endParaRPr>
                    </a:p>
                  </a:txBody>
                  <a:tcPr marL="68580" marR="68580" marT="0" marB="0"/>
                </a:tc>
              </a:tr>
              <a:tr h="288032">
                <a:tc>
                  <a:txBody>
                    <a:bodyPr/>
                    <a:lstStyle/>
                    <a:p>
                      <a:endParaRPr lang="es-EC" sz="1400">
                        <a:solidFill>
                          <a:srgbClr val="000000"/>
                        </a:solidFill>
                        <a:effectLst/>
                        <a:latin typeface="Calibri"/>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spcAft>
                          <a:spcPts val="0"/>
                        </a:spcAft>
                      </a:pPr>
                      <a:r>
                        <a:rPr lang="es-ES_tradnl" sz="1400">
                          <a:effectLst/>
                        </a:rPr>
                        <a:t>METAZ</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400">
                          <a:effectLst/>
                        </a:rPr>
                        <a:t>      f</a:t>
                      </a:r>
                      <a:endParaRPr lang="es-EC" sz="1400">
                        <a:solidFill>
                          <a:srgbClr val="000000"/>
                        </a:solidFill>
                        <a:effectLst/>
                        <a:latin typeface="Arial"/>
                        <a:ea typeface="Times New Roman"/>
                        <a:cs typeface="Times New Roman"/>
                      </a:endParaRPr>
                    </a:p>
                  </a:txBody>
                  <a:tcPr marL="68580" marR="68580" marT="0" marB="0"/>
                </a:tc>
              </a:tr>
              <a:tr h="216024">
                <a:tc>
                  <a:txBody>
                    <a:bodyPr/>
                    <a:lstStyle/>
                    <a:p>
                      <a:endParaRPr lang="es-EC" sz="1400">
                        <a:solidFill>
                          <a:srgbClr val="000000"/>
                        </a:solidFill>
                        <a:effectLst/>
                        <a:latin typeface="Calibri"/>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spcAft>
                          <a:spcPts val="0"/>
                        </a:spcAft>
                      </a:pPr>
                      <a:r>
                        <a:rPr lang="es-ES_tradnl" sz="1400">
                          <a:effectLst/>
                        </a:rPr>
                        <a:t>MIL</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400">
                          <a:effectLst/>
                        </a:rPr>
                        <a:t>      f</a:t>
                      </a:r>
                      <a:endParaRPr lang="es-EC" sz="1400">
                        <a:solidFill>
                          <a:srgbClr val="000000"/>
                        </a:solidFill>
                        <a:effectLst/>
                        <a:latin typeface="Arial"/>
                        <a:ea typeface="Times New Roman"/>
                        <a:cs typeface="Times New Roman"/>
                      </a:endParaRPr>
                    </a:p>
                  </a:txBody>
                  <a:tcPr marL="68580" marR="68580" marT="0" marB="0"/>
                </a:tc>
              </a:tr>
              <a:tr h="216024">
                <a:tc>
                  <a:txBody>
                    <a:bodyPr/>
                    <a:lstStyle/>
                    <a:p>
                      <a:endParaRPr lang="es-EC" sz="1400">
                        <a:solidFill>
                          <a:srgbClr val="000000"/>
                        </a:solidFill>
                        <a:effectLst/>
                        <a:latin typeface="Calibri"/>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spcAft>
                          <a:spcPts val="0"/>
                        </a:spcAft>
                      </a:pPr>
                      <a:r>
                        <a:rPr lang="es-ES_tradnl" sz="1400">
                          <a:effectLst/>
                        </a:rPr>
                        <a:t>MILS</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400">
                          <a:effectLst/>
                        </a:rPr>
                        <a:t>      f</a:t>
                      </a:r>
                      <a:endParaRPr lang="es-EC" sz="1400">
                        <a:solidFill>
                          <a:srgbClr val="000000"/>
                        </a:solidFill>
                        <a:effectLst/>
                        <a:latin typeface="Arial"/>
                        <a:ea typeface="Times New Roman"/>
                        <a:cs typeface="Times New Roman"/>
                      </a:endParaRPr>
                    </a:p>
                  </a:txBody>
                  <a:tcPr marL="68580" marR="68580" marT="0" marB="0"/>
                </a:tc>
              </a:tr>
              <a:tr h="288032">
                <a:tc>
                  <a:txBody>
                    <a:bodyPr/>
                    <a:lstStyle/>
                    <a:p>
                      <a:endParaRPr lang="es-EC" sz="1400">
                        <a:solidFill>
                          <a:srgbClr val="000000"/>
                        </a:solidFill>
                        <a:effectLst/>
                        <a:latin typeface="Calibri"/>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spcAft>
                          <a:spcPts val="0"/>
                        </a:spcAft>
                      </a:pPr>
                      <a:r>
                        <a:rPr lang="es-ES_tradnl" sz="1400">
                          <a:effectLst/>
                        </a:rPr>
                        <a:t>PYRA</a:t>
                      </a:r>
                      <a:endParaRPr lang="es-EC" sz="1400">
                        <a:solidFill>
                          <a:srgbClr val="000000"/>
                        </a:solidFill>
                        <a:effectLst/>
                        <a:latin typeface="Arial"/>
                        <a:ea typeface="Times New Roman"/>
                        <a:cs typeface="Times New Roman"/>
                      </a:endParaRPr>
                    </a:p>
                  </a:txBody>
                  <a:tcPr marL="68580" marR="68580" marT="0" marB="0"/>
                </a:tc>
                <a:tc>
                  <a:txBody>
                    <a:bodyPr/>
                    <a:lstStyle/>
                    <a:p>
                      <a:pPr algn="r">
                        <a:spcAft>
                          <a:spcPts val="0"/>
                        </a:spcAft>
                      </a:pPr>
                      <a:r>
                        <a:rPr lang="es-ES_tradnl" sz="1400">
                          <a:effectLst/>
                        </a:rPr>
                        <a:t>16.00</a:t>
                      </a:r>
                      <a:endParaRPr lang="es-EC" sz="1400">
                        <a:solidFill>
                          <a:srgbClr val="000000"/>
                        </a:solidFill>
                        <a:effectLst/>
                        <a:latin typeface="Arial"/>
                        <a:ea typeface="Times New Roman"/>
                        <a:cs typeface="Times New Roman"/>
                      </a:endParaRPr>
                    </a:p>
                  </a:txBody>
                  <a:tcPr marL="68580" marR="68580" marT="0" marB="0"/>
                </a:tc>
                <a:tc>
                  <a:txBody>
                    <a:bodyPr/>
                    <a:lstStyle/>
                    <a:p>
                      <a:pPr algn="ctr">
                        <a:spcAft>
                          <a:spcPts val="0"/>
                        </a:spcAft>
                      </a:pPr>
                      <a:r>
                        <a:rPr lang="es-EC" sz="1400" dirty="0">
                          <a:effectLst/>
                        </a:rPr>
                        <a:t>      f</a:t>
                      </a:r>
                      <a:endParaRPr lang="es-EC" sz="1400" dirty="0">
                        <a:solidFill>
                          <a:srgbClr val="000000"/>
                        </a:solidFill>
                        <a:effectLst/>
                        <a:latin typeface="Arial"/>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755576" y="114399"/>
            <a:ext cx="71489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Rangos de clasificación de los tratamientos sobre la GGP de tomate de árbol a las 6 horas de estar en contacto.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3229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solidFill>
                  <a:schemeClr val="accent2">
                    <a:lumMod val="75000"/>
                  </a:schemeClr>
                </a:solidFill>
              </a:rPr>
              <a:t>Efecto de los pesticidas en el crecimiento del tubo polínico en el tomate de árbol.</a:t>
            </a:r>
            <a:endParaRPr lang="es-EC" sz="3200" dirty="0">
              <a:solidFill>
                <a:schemeClr val="accent2">
                  <a:lumMod val="75000"/>
                </a:schemeClr>
              </a:solidFill>
            </a:endParaRPr>
          </a:p>
        </p:txBody>
      </p:sp>
      <p:graphicFrame>
        <p:nvGraphicFramePr>
          <p:cNvPr id="4" name="3 Gráfico"/>
          <p:cNvGraphicFramePr/>
          <p:nvPr>
            <p:extLst>
              <p:ext uri="{D42A27DB-BD31-4B8C-83A1-F6EECF244321}">
                <p14:modId xmlns:p14="http://schemas.microsoft.com/office/powerpoint/2010/main" val="3273510513"/>
              </p:ext>
            </p:extLst>
          </p:nvPr>
        </p:nvGraphicFramePr>
        <p:xfrm>
          <a:off x="1691680" y="1844824"/>
          <a:ext cx="6624736"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4028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fontScale="90000"/>
          </a:bodyPr>
          <a:lstStyle/>
          <a:p>
            <a:r>
              <a:rPr lang="es-EC" dirty="0" smtClean="0">
                <a:solidFill>
                  <a:schemeClr val="accent2">
                    <a:lumMod val="75000"/>
                  </a:schemeClr>
                </a:solidFill>
              </a:rPr>
              <a:t>CONCLUSIONES MORA DE CASTILLA </a:t>
            </a:r>
            <a:endParaRPr lang="es-EC" dirty="0">
              <a:solidFill>
                <a:schemeClr val="accent2">
                  <a:lumMod val="75000"/>
                </a:schemeClr>
              </a:solidFill>
            </a:endParaRPr>
          </a:p>
        </p:txBody>
      </p:sp>
      <p:sp>
        <p:nvSpPr>
          <p:cNvPr id="4" name="3 Marcador de contenido"/>
          <p:cNvSpPr>
            <a:spLocks noGrp="1"/>
          </p:cNvSpPr>
          <p:nvPr>
            <p:ph idx="1"/>
          </p:nvPr>
        </p:nvSpPr>
        <p:spPr>
          <a:xfrm>
            <a:off x="395536" y="980728"/>
            <a:ext cx="8424936" cy="5544616"/>
          </a:xfrm>
        </p:spPr>
        <p:txBody>
          <a:bodyPr>
            <a:normAutofit fontScale="70000" lnSpcReduction="20000"/>
          </a:bodyPr>
          <a:lstStyle/>
          <a:p>
            <a:pPr algn="just"/>
            <a:r>
              <a:rPr lang="es-ES_tradnl" dirty="0" smtClean="0"/>
              <a:t>El grano de polen de mora de Castilla presenta una forma  tricolporada, con tres poros y tres colpos muy visibles, isopolar con simetría radial, ornamentación  estriada, tamaño mediano y  su diámetro fue de 27,51µm, el largo del tubo polínico fue de 55 µm y su ancho  de 9,17µm.</a:t>
            </a:r>
          </a:p>
          <a:p>
            <a:pPr algn="just"/>
            <a:endParaRPr lang="es-ES_tradnl" dirty="0" smtClean="0"/>
          </a:p>
          <a:p>
            <a:pPr algn="just"/>
            <a:r>
              <a:rPr lang="es-ES_tradnl" dirty="0" smtClean="0"/>
              <a:t>Al realizar el análisis estadístico de las soluciones nutritivas se pudo determinar que sacarosa 10% más 100 mg.L</a:t>
            </a:r>
            <a:r>
              <a:rPr lang="es-ES_tradnl" baseline="30000" dirty="0" smtClean="0"/>
              <a:t>-1</a:t>
            </a:r>
            <a:r>
              <a:rPr lang="es-ES_tradnl" dirty="0" smtClean="0"/>
              <a:t> H</a:t>
            </a:r>
            <a:r>
              <a:rPr lang="es-ES_tradnl" baseline="-25000" dirty="0" smtClean="0"/>
              <a:t>3</a:t>
            </a:r>
            <a:r>
              <a:rPr lang="es-ES_tradnl" dirty="0" smtClean="0"/>
              <a:t>BO</a:t>
            </a:r>
            <a:r>
              <a:rPr lang="es-ES_tradnl" baseline="-25000" dirty="0" smtClean="0"/>
              <a:t>3 </a:t>
            </a:r>
            <a:r>
              <a:rPr lang="es-ES_tradnl" dirty="0" smtClean="0"/>
              <a:t>con 28,68 % de germinación  es la   recomendada para utilizarse  en la segunda fase.</a:t>
            </a:r>
          </a:p>
          <a:p>
            <a:pPr marL="0" indent="0" algn="just">
              <a:buNone/>
            </a:pPr>
            <a:endParaRPr lang="es-ES_tradnl" dirty="0" smtClean="0"/>
          </a:p>
          <a:p>
            <a:pPr algn="just"/>
            <a:r>
              <a:rPr lang="es-ES" dirty="0" smtClean="0"/>
              <a:t>Reportaron </a:t>
            </a:r>
            <a:r>
              <a:rPr lang="es-ES" dirty="0"/>
              <a:t>5 rangos de significación estadística encontrándose en primer lugar a </a:t>
            </a:r>
            <a:r>
              <a:rPr lang="es-ES" dirty="0" err="1"/>
              <a:t>Cantus</a:t>
            </a:r>
            <a:r>
              <a:rPr lang="es-ES" dirty="0"/>
              <a:t>, </a:t>
            </a:r>
            <a:r>
              <a:rPr lang="es-EC" dirty="0" err="1"/>
              <a:t>Milsana</a:t>
            </a:r>
            <a:r>
              <a:rPr lang="es-EC" dirty="0"/>
              <a:t>,  </a:t>
            </a:r>
            <a:r>
              <a:rPr lang="es-EC" dirty="0" err="1"/>
              <a:t>Bitertanol</a:t>
            </a:r>
            <a:r>
              <a:rPr lang="es-EC" dirty="0"/>
              <a:t>,  </a:t>
            </a:r>
            <a:r>
              <a:rPr lang="es-EC" dirty="0" err="1"/>
              <a:t>Beuveria</a:t>
            </a:r>
            <a:r>
              <a:rPr lang="es-EC" dirty="0"/>
              <a:t>, </a:t>
            </a:r>
            <a:r>
              <a:rPr lang="es-EC" dirty="0" err="1"/>
              <a:t>Lecaniceb</a:t>
            </a:r>
            <a:r>
              <a:rPr lang="es-EC" dirty="0"/>
              <a:t>, ubicándose por encima de </a:t>
            </a:r>
            <a:r>
              <a:rPr lang="es-EC" dirty="0" err="1"/>
              <a:t>Myceb</a:t>
            </a:r>
            <a:r>
              <a:rPr lang="es-EC" dirty="0"/>
              <a:t>, </a:t>
            </a:r>
            <a:r>
              <a:rPr lang="es-EC" dirty="0" err="1"/>
              <a:t>Metazeb</a:t>
            </a:r>
            <a:r>
              <a:rPr lang="es-EC" dirty="0"/>
              <a:t> y el  testigo. El resto de tratamientos demostraron no beneficiar a la germinación del  grano de polen en Mora de Castilla.</a:t>
            </a:r>
          </a:p>
          <a:p>
            <a:pPr algn="just"/>
            <a:endParaRPr lang="es-ES_tradnl" dirty="0" smtClean="0"/>
          </a:p>
          <a:p>
            <a:pPr algn="just"/>
            <a:endParaRPr lang="es-ES_tradnl" dirty="0"/>
          </a:p>
          <a:p>
            <a:pPr algn="just"/>
            <a:endParaRPr lang="es-EC" dirty="0" smtClean="0"/>
          </a:p>
          <a:p>
            <a:pPr algn="just"/>
            <a:endParaRPr lang="es-EC" dirty="0"/>
          </a:p>
        </p:txBody>
      </p:sp>
    </p:spTree>
    <p:extLst>
      <p:ext uri="{BB962C8B-B14F-4D97-AF65-F5344CB8AC3E}">
        <p14:creationId xmlns:p14="http://schemas.microsoft.com/office/powerpoint/2010/main" val="2833928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lstStyle/>
          <a:p>
            <a:r>
              <a:rPr lang="es-EC" sz="2800" dirty="0" smtClean="0"/>
              <a:t>Continuación  mora de Castilla</a:t>
            </a:r>
            <a:endParaRPr lang="es-EC" sz="2800" dirty="0"/>
          </a:p>
        </p:txBody>
      </p:sp>
      <p:sp>
        <p:nvSpPr>
          <p:cNvPr id="3" name="2 Marcador de contenido"/>
          <p:cNvSpPr>
            <a:spLocks noGrp="1"/>
          </p:cNvSpPr>
          <p:nvPr>
            <p:ph idx="1"/>
          </p:nvPr>
        </p:nvSpPr>
        <p:spPr>
          <a:xfrm>
            <a:off x="457200" y="919261"/>
            <a:ext cx="8229600" cy="5750099"/>
          </a:xfrm>
        </p:spPr>
        <p:txBody>
          <a:bodyPr/>
          <a:lstStyle/>
          <a:p>
            <a:pPr algn="just"/>
            <a:r>
              <a:rPr lang="es-ES" sz="2000" dirty="0"/>
              <a:t>A las 4</a:t>
            </a:r>
            <a:r>
              <a:rPr lang="es-ES" sz="2000" dirty="0" smtClean="0"/>
              <a:t> </a:t>
            </a:r>
            <a:r>
              <a:rPr lang="es-ES" sz="2000" dirty="0"/>
              <a:t>horas </a:t>
            </a:r>
            <a:r>
              <a:rPr lang="es-ES" sz="2000" dirty="0" smtClean="0"/>
              <a:t>se reportó </a:t>
            </a:r>
            <a:r>
              <a:rPr lang="es-ES" sz="2000" dirty="0"/>
              <a:t>5 rangos de significación; encontrándose en primer lugar  </a:t>
            </a:r>
            <a:r>
              <a:rPr lang="es-ES" sz="2000" dirty="0" err="1"/>
              <a:t>Lecaniceb</a:t>
            </a:r>
            <a:r>
              <a:rPr lang="es-ES" sz="2000" dirty="0"/>
              <a:t>, </a:t>
            </a:r>
            <a:r>
              <a:rPr lang="es-ES" sz="2000" i="1" dirty="0" err="1"/>
              <a:t>Beauveria</a:t>
            </a:r>
            <a:r>
              <a:rPr lang="es-ES" sz="2000" dirty="0"/>
              <a:t>, </a:t>
            </a:r>
            <a:r>
              <a:rPr lang="es-ES" sz="2000" dirty="0" err="1"/>
              <a:t>Fungbacter</a:t>
            </a:r>
            <a:r>
              <a:rPr lang="es-ES" sz="2000" dirty="0"/>
              <a:t> y </a:t>
            </a:r>
            <a:r>
              <a:rPr lang="es-ES" sz="2000" dirty="0" err="1"/>
              <a:t>Dimetomorf</a:t>
            </a:r>
            <a:r>
              <a:rPr lang="es-ES" sz="2000" dirty="0"/>
              <a:t> (además los productos </a:t>
            </a:r>
            <a:r>
              <a:rPr lang="es-ES" sz="2000" dirty="0" err="1"/>
              <a:t>Myceb</a:t>
            </a:r>
            <a:r>
              <a:rPr lang="es-ES" sz="2000" dirty="0"/>
              <a:t> y </a:t>
            </a:r>
            <a:r>
              <a:rPr lang="es-ES" sz="2000" dirty="0" err="1"/>
              <a:t>Milsana</a:t>
            </a:r>
            <a:r>
              <a:rPr lang="es-ES" sz="2000" dirty="0"/>
              <a:t>).</a:t>
            </a:r>
            <a:r>
              <a:rPr lang="es-ES" sz="2000" b="1" dirty="0"/>
              <a:t> </a:t>
            </a:r>
            <a:r>
              <a:rPr lang="es-ES" sz="2000" dirty="0"/>
              <a:t>En un segundo grupo podemos mencionar a </a:t>
            </a:r>
            <a:r>
              <a:rPr lang="es-ES" sz="2000" dirty="0" err="1"/>
              <a:t>Carbendazinc</a:t>
            </a:r>
            <a:r>
              <a:rPr lang="es-ES" sz="2000" dirty="0"/>
              <a:t>,   </a:t>
            </a:r>
            <a:r>
              <a:rPr lang="es-ES" sz="2000" dirty="0" err="1"/>
              <a:t>Bacillus</a:t>
            </a:r>
            <a:r>
              <a:rPr lang="es-ES" sz="2000" dirty="0"/>
              <a:t> </a:t>
            </a:r>
            <a:r>
              <a:rPr lang="es-ES" sz="2000" dirty="0" err="1"/>
              <a:t>turingiensis</a:t>
            </a:r>
            <a:r>
              <a:rPr lang="es-ES" sz="2000" dirty="0"/>
              <a:t> y el testigo.. El resto de productos tuvieron una germinación baja. </a:t>
            </a:r>
            <a:endParaRPr lang="es-EC" sz="2000" dirty="0"/>
          </a:p>
          <a:p>
            <a:pPr marL="0" indent="0" algn="just">
              <a:buNone/>
            </a:pPr>
            <a:endParaRPr lang="es-ES_tradnl" dirty="0"/>
          </a:p>
          <a:p>
            <a:pPr algn="just"/>
            <a:r>
              <a:rPr lang="es-EC" sz="2000" dirty="0"/>
              <a:t>A las 6 horas se puede observar que </a:t>
            </a:r>
            <a:r>
              <a:rPr lang="es-EC" sz="2000" dirty="0" err="1"/>
              <a:t>Metazeb</a:t>
            </a:r>
            <a:r>
              <a:rPr lang="es-EC" sz="2000" dirty="0"/>
              <a:t>, </a:t>
            </a:r>
            <a:r>
              <a:rPr lang="es-EC" sz="2000" dirty="0" err="1"/>
              <a:t>Lecaniceb</a:t>
            </a:r>
            <a:r>
              <a:rPr lang="es-EC" sz="2000" dirty="0"/>
              <a:t>, </a:t>
            </a:r>
            <a:r>
              <a:rPr lang="es-EC" sz="2000" dirty="0" err="1"/>
              <a:t>Beuveria</a:t>
            </a:r>
            <a:r>
              <a:rPr lang="es-EC" sz="2000" dirty="0"/>
              <a:t>, </a:t>
            </a:r>
            <a:r>
              <a:rPr lang="es-EC" sz="2000" dirty="0" err="1"/>
              <a:t>Myceb</a:t>
            </a:r>
            <a:r>
              <a:rPr lang="es-EC" sz="2000" dirty="0"/>
              <a:t> y el testigo se encuentran en el primer plano; para localizarse en un segundo plano </a:t>
            </a:r>
            <a:r>
              <a:rPr lang="es-EC" sz="2000" dirty="0" err="1"/>
              <a:t>Cantus</a:t>
            </a:r>
            <a:r>
              <a:rPr lang="es-EC" sz="2000" dirty="0"/>
              <a:t>, </a:t>
            </a:r>
            <a:r>
              <a:rPr lang="es-EC" sz="2000" dirty="0" err="1" smtClean="0"/>
              <a:t>Dimetomorf</a:t>
            </a:r>
            <a:r>
              <a:rPr lang="es-EC" sz="2000" dirty="0" smtClean="0"/>
              <a:t> </a:t>
            </a:r>
            <a:r>
              <a:rPr lang="es-EC" sz="2000" dirty="0"/>
              <a:t>y </a:t>
            </a:r>
            <a:r>
              <a:rPr lang="es-EC" sz="2000" dirty="0" err="1"/>
              <a:t>Pyraclostrobin</a:t>
            </a:r>
            <a:r>
              <a:rPr lang="es-EC" sz="2000" dirty="0"/>
              <a:t>, para quedar en un último plano los restantes tratamientos.</a:t>
            </a:r>
          </a:p>
          <a:p>
            <a:pPr marL="0" indent="0" algn="just">
              <a:buNone/>
            </a:pPr>
            <a:endParaRPr lang="es-ES_tradnl" sz="2000" dirty="0"/>
          </a:p>
          <a:p>
            <a:pPr marL="0" indent="0">
              <a:buNone/>
            </a:pPr>
            <a:endParaRPr lang="es-EC" dirty="0"/>
          </a:p>
        </p:txBody>
      </p:sp>
    </p:spTree>
    <p:extLst>
      <p:ext uri="{BB962C8B-B14F-4D97-AF65-F5344CB8AC3E}">
        <p14:creationId xmlns:p14="http://schemas.microsoft.com/office/powerpoint/2010/main" val="1212158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EC" dirty="0" smtClean="0">
                <a:solidFill>
                  <a:schemeClr val="accent2">
                    <a:lumMod val="75000"/>
                  </a:schemeClr>
                </a:solidFill>
              </a:rPr>
              <a:t>CONCLUSIONES TOMATE DE ÁRBOL</a:t>
            </a:r>
            <a:endParaRPr lang="es-EC" dirty="0">
              <a:solidFill>
                <a:schemeClr val="accent2">
                  <a:lumMod val="75000"/>
                </a:schemeClr>
              </a:solidFill>
            </a:endParaRPr>
          </a:p>
        </p:txBody>
      </p:sp>
      <p:sp>
        <p:nvSpPr>
          <p:cNvPr id="3" name="2 Marcador de contenido"/>
          <p:cNvSpPr>
            <a:spLocks noGrp="1"/>
          </p:cNvSpPr>
          <p:nvPr>
            <p:ph idx="1"/>
          </p:nvPr>
        </p:nvSpPr>
        <p:spPr>
          <a:xfrm>
            <a:off x="251520" y="908720"/>
            <a:ext cx="8712968" cy="5760640"/>
          </a:xfrm>
        </p:spPr>
        <p:txBody>
          <a:bodyPr>
            <a:noAutofit/>
          </a:bodyPr>
          <a:lstStyle/>
          <a:p>
            <a:pPr algn="just"/>
            <a:r>
              <a:rPr lang="es-ES_tradnl" sz="1800" dirty="0"/>
              <a:t>Al realizar el análisis estadístico de las soluciones nutritivas se pudo determinar que sacarosa 10% más ácido bórico 100  mg L</a:t>
            </a:r>
            <a:r>
              <a:rPr lang="es-ES_tradnl" sz="1800" baseline="30000" dirty="0"/>
              <a:t>-1</a:t>
            </a:r>
            <a:r>
              <a:rPr lang="es-ES_tradnl" sz="1800" dirty="0"/>
              <a:t> con 28,68 % de germinación  es la   recomendada para utilizarse  en la segunda </a:t>
            </a:r>
            <a:r>
              <a:rPr lang="es-ES_tradnl" sz="1800" dirty="0" smtClean="0"/>
              <a:t>fase.</a:t>
            </a:r>
          </a:p>
          <a:p>
            <a:pPr marL="0" indent="0" algn="just">
              <a:buNone/>
            </a:pPr>
            <a:endParaRPr lang="es-ES_tradnl" sz="1800" dirty="0" smtClean="0"/>
          </a:p>
          <a:p>
            <a:pPr algn="just"/>
            <a:r>
              <a:rPr lang="es-ES_tradnl" sz="1800" dirty="0"/>
              <a:t>El grano de polen de tomate de árbol presenta una forma subcircular o subtriangular con un diámetro de 27,51 µm, es tricolporado, exina con  ornamentación psilada, de un tamaño de pequeño a mediano, el largo del tubo polínico fue de 81,99 µm y su ancho de 9,77 </a:t>
            </a:r>
            <a:r>
              <a:rPr lang="es-ES_tradnl" sz="1800" dirty="0" smtClean="0"/>
              <a:t>µm.</a:t>
            </a:r>
          </a:p>
          <a:p>
            <a:pPr algn="just"/>
            <a:endParaRPr lang="es-ES_tradnl" sz="1800" dirty="0"/>
          </a:p>
          <a:p>
            <a:pPr algn="just"/>
            <a:r>
              <a:rPr lang="es-ES" sz="1800" dirty="0"/>
              <a:t>A las dos horas se muestran en el primer lugar los productos  </a:t>
            </a:r>
            <a:r>
              <a:rPr lang="es-ES" sz="1800" i="1" dirty="0" err="1"/>
              <a:t>Lecanicillium</a:t>
            </a:r>
            <a:r>
              <a:rPr lang="es-ES" sz="1800" i="1" dirty="0"/>
              <a:t> </a:t>
            </a:r>
            <a:r>
              <a:rPr lang="es-ES" sz="1800" i="1" dirty="0" err="1"/>
              <a:t>lecanni</a:t>
            </a:r>
            <a:r>
              <a:rPr lang="es-ES" sz="1800" i="1" dirty="0"/>
              <a:t> y </a:t>
            </a:r>
            <a:r>
              <a:rPr lang="es-ES" sz="1800" i="1" dirty="0" err="1"/>
              <a:t>Paecilomyces</a:t>
            </a:r>
            <a:r>
              <a:rPr lang="es-ES" sz="1800" i="1" dirty="0"/>
              <a:t> </a:t>
            </a:r>
            <a:r>
              <a:rPr lang="es-ES" sz="1800" i="1" dirty="0" err="1"/>
              <a:t>fumosoreoseus</a:t>
            </a:r>
            <a:r>
              <a:rPr lang="es-ES" sz="1800" i="1" dirty="0"/>
              <a:t>, </a:t>
            </a:r>
            <a:r>
              <a:rPr lang="es-ES" sz="1800" dirty="0"/>
              <a:t>junto al testigo al  permitir una muy buena germinación.</a:t>
            </a:r>
            <a:r>
              <a:rPr lang="es-ES" sz="1800" i="1" dirty="0"/>
              <a:t> </a:t>
            </a:r>
            <a:r>
              <a:rPr lang="es-ES" sz="1800" dirty="0"/>
              <a:t>En un segundo plano tenemos</a:t>
            </a:r>
            <a:r>
              <a:rPr lang="es-ES" sz="1800" i="1" dirty="0"/>
              <a:t> : </a:t>
            </a:r>
            <a:r>
              <a:rPr lang="es-ES" sz="1800" i="1" dirty="0" err="1"/>
              <a:t>Bacillus</a:t>
            </a:r>
            <a:r>
              <a:rPr lang="es-ES" sz="1800" i="1" dirty="0"/>
              <a:t> </a:t>
            </a:r>
            <a:r>
              <a:rPr lang="es-ES" sz="1800" i="1" dirty="0" err="1"/>
              <a:t>thuringiensis</a:t>
            </a:r>
            <a:r>
              <a:rPr lang="es-ES" sz="1800" i="1" dirty="0"/>
              <a:t> ,  </a:t>
            </a:r>
            <a:r>
              <a:rPr lang="es-ES" sz="1800" dirty="0" err="1"/>
              <a:t>Benzimidazol</a:t>
            </a:r>
            <a:r>
              <a:rPr lang="es-ES" sz="1800" dirty="0"/>
              <a:t>,  </a:t>
            </a:r>
            <a:r>
              <a:rPr lang="es-ES" sz="1800" dirty="0" err="1"/>
              <a:t>Boscalid</a:t>
            </a:r>
            <a:r>
              <a:rPr lang="es-ES" sz="1800" dirty="0"/>
              <a:t>, </a:t>
            </a:r>
            <a:r>
              <a:rPr lang="es-ES" sz="1800" dirty="0" err="1"/>
              <a:t>Clorotalonil</a:t>
            </a:r>
            <a:r>
              <a:rPr lang="es-ES" sz="1800" dirty="0"/>
              <a:t>,  </a:t>
            </a:r>
            <a:r>
              <a:rPr lang="es-ES" sz="1800" dirty="0" err="1"/>
              <a:t>Metalsulfoxilate</a:t>
            </a:r>
            <a:r>
              <a:rPr lang="es-ES" sz="1800" dirty="0"/>
              <a:t> 200 cuyo porcentaje de germinación estuvo inferior al testigo. Quedando en un último lugar algunos de los productos  que no permitieron la germinación del grano de polen en un  buen porcentaje.</a:t>
            </a:r>
            <a:endParaRPr lang="es-EC" sz="1800" dirty="0"/>
          </a:p>
          <a:p>
            <a:pPr algn="just"/>
            <a:endParaRPr lang="es-EC" sz="1800" dirty="0"/>
          </a:p>
          <a:p>
            <a:pPr algn="just"/>
            <a:endParaRPr lang="es-EC" sz="1800" dirty="0" smtClean="0"/>
          </a:p>
          <a:p>
            <a:pPr algn="just"/>
            <a:endParaRPr lang="es-EC" sz="1800" dirty="0"/>
          </a:p>
        </p:txBody>
      </p:sp>
    </p:spTree>
    <p:extLst>
      <p:ext uri="{BB962C8B-B14F-4D97-AF65-F5344CB8AC3E}">
        <p14:creationId xmlns:p14="http://schemas.microsoft.com/office/powerpoint/2010/main" val="3343111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t>Continuación tomate de árbol</a:t>
            </a:r>
            <a:endParaRPr lang="es-EC" sz="3200" dirty="0"/>
          </a:p>
        </p:txBody>
      </p:sp>
      <p:sp>
        <p:nvSpPr>
          <p:cNvPr id="3" name="2 Marcador de contenido"/>
          <p:cNvSpPr>
            <a:spLocks noGrp="1"/>
          </p:cNvSpPr>
          <p:nvPr>
            <p:ph idx="1"/>
          </p:nvPr>
        </p:nvSpPr>
        <p:spPr/>
        <p:txBody>
          <a:bodyPr/>
          <a:lstStyle/>
          <a:p>
            <a:pPr algn="just"/>
            <a:r>
              <a:rPr lang="es-ES_tradnl" sz="2000" dirty="0"/>
              <a:t>A las cuatro horas se reportan 7 rangos de significación </a:t>
            </a:r>
            <a:r>
              <a:rPr lang="es-ES_tradnl" sz="2000" dirty="0" smtClean="0"/>
              <a:t>estadística, </a:t>
            </a:r>
            <a:r>
              <a:rPr lang="es-ES_tradnl" sz="2000" dirty="0"/>
              <a:t>para </a:t>
            </a:r>
            <a:r>
              <a:rPr lang="es-ES" sz="2000" dirty="0" smtClean="0"/>
              <a:t>en  </a:t>
            </a:r>
            <a:r>
              <a:rPr lang="es-ES" sz="2000" dirty="0"/>
              <a:t>primer lugar el producto </a:t>
            </a:r>
            <a:r>
              <a:rPr lang="es-ES" sz="2000" dirty="0" err="1"/>
              <a:t>Lecaniceb</a:t>
            </a:r>
            <a:r>
              <a:rPr lang="es-ES" sz="2000" dirty="0"/>
              <a:t>, acompañado de </a:t>
            </a:r>
            <a:r>
              <a:rPr lang="es-ES" sz="2000" dirty="0" err="1"/>
              <a:t>Miceb</a:t>
            </a:r>
            <a:r>
              <a:rPr lang="es-ES" sz="2000" dirty="0"/>
              <a:t> y el testigo, en segundo lugar podemos observar a  </a:t>
            </a:r>
            <a:r>
              <a:rPr lang="es-ES" sz="2000" dirty="0" err="1"/>
              <a:t>Bacillus</a:t>
            </a:r>
            <a:r>
              <a:rPr lang="es-ES" sz="2000" dirty="0"/>
              <a:t>, </a:t>
            </a:r>
            <a:r>
              <a:rPr lang="es-ES" sz="2000" dirty="0" err="1"/>
              <a:t>Metazeb</a:t>
            </a:r>
            <a:r>
              <a:rPr lang="es-ES" sz="2000" dirty="0"/>
              <a:t>, </a:t>
            </a:r>
            <a:r>
              <a:rPr lang="es-ES" sz="2000" dirty="0" err="1"/>
              <a:t>Kripton</a:t>
            </a:r>
            <a:r>
              <a:rPr lang="es-ES" sz="2000" dirty="0"/>
              <a:t> y </a:t>
            </a:r>
            <a:r>
              <a:rPr lang="es-ES" sz="2000" dirty="0" err="1"/>
              <a:t>Carbendazin</a:t>
            </a:r>
            <a:r>
              <a:rPr lang="es-ES" sz="2000" dirty="0"/>
              <a:t>, en  tercer lugar tenemos a  </a:t>
            </a:r>
            <a:r>
              <a:rPr lang="es-ES" sz="2000" dirty="0" err="1"/>
              <a:t>Bauveria</a:t>
            </a:r>
            <a:r>
              <a:rPr lang="es-ES" sz="2000" dirty="0"/>
              <a:t>, </a:t>
            </a:r>
            <a:r>
              <a:rPr lang="es-ES" sz="2000" dirty="0" err="1"/>
              <a:t>Cantus</a:t>
            </a:r>
            <a:r>
              <a:rPr lang="es-ES" sz="2000" dirty="0"/>
              <a:t>  y </a:t>
            </a:r>
            <a:r>
              <a:rPr lang="es-ES" sz="2000" dirty="0" err="1"/>
              <a:t>Cloratalonil</a:t>
            </a:r>
            <a:r>
              <a:rPr lang="es-ES" sz="2000" dirty="0"/>
              <a:t>; y</a:t>
            </a:r>
            <a:r>
              <a:rPr lang="es-ES" sz="2000" dirty="0" smtClean="0"/>
              <a:t> </a:t>
            </a:r>
            <a:r>
              <a:rPr lang="es-ES" sz="2000" dirty="0"/>
              <a:t>en el último lugar </a:t>
            </a:r>
            <a:r>
              <a:rPr lang="es-ES" sz="2000" dirty="0" smtClean="0"/>
              <a:t>los </a:t>
            </a:r>
            <a:r>
              <a:rPr lang="es-ES" sz="2000" dirty="0"/>
              <a:t>tratamientos que no permitieron una </a:t>
            </a:r>
            <a:r>
              <a:rPr lang="es-ES" sz="2000" dirty="0" smtClean="0"/>
              <a:t> </a:t>
            </a:r>
            <a:r>
              <a:rPr lang="es-ES" sz="2000" dirty="0"/>
              <a:t>germinación </a:t>
            </a:r>
            <a:r>
              <a:rPr lang="es-ES" sz="2000" dirty="0" smtClean="0"/>
              <a:t>del polen.</a:t>
            </a:r>
          </a:p>
          <a:p>
            <a:pPr marL="0" indent="0" algn="just">
              <a:buNone/>
            </a:pPr>
            <a:endParaRPr lang="es-ES" sz="2000" dirty="0"/>
          </a:p>
          <a:p>
            <a:pPr algn="just"/>
            <a:r>
              <a:rPr lang="es-ES" sz="2000" dirty="0"/>
              <a:t>A las seis horas se </a:t>
            </a:r>
            <a:r>
              <a:rPr lang="es-ES" sz="2000" dirty="0" smtClean="0"/>
              <a:t> observó </a:t>
            </a:r>
            <a:r>
              <a:rPr lang="es-ES" sz="2000" dirty="0"/>
              <a:t>6 rangos de significación estadística para los tratamientos </a:t>
            </a:r>
            <a:r>
              <a:rPr lang="es-ES" sz="2000" dirty="0" smtClean="0"/>
              <a:t> </a:t>
            </a:r>
            <a:r>
              <a:rPr lang="es-ES" sz="2000" dirty="0"/>
              <a:t>en  primer lugar </a:t>
            </a:r>
            <a:r>
              <a:rPr lang="es-ES" sz="2000" i="1" dirty="0" err="1"/>
              <a:t>Lecanicillium</a:t>
            </a:r>
            <a:r>
              <a:rPr lang="es-ES" sz="2000" i="1" dirty="0"/>
              <a:t> </a:t>
            </a:r>
            <a:r>
              <a:rPr lang="es-ES" sz="2000" i="1" dirty="0" err="1"/>
              <a:t>lecanni</a:t>
            </a:r>
            <a:r>
              <a:rPr lang="es-ES" sz="2000" dirty="0"/>
              <a:t>, </a:t>
            </a:r>
            <a:r>
              <a:rPr lang="es-ES" sz="2000" i="1" dirty="0" err="1"/>
              <a:t>Paecilomyces</a:t>
            </a:r>
            <a:r>
              <a:rPr lang="es-ES" sz="2000" dirty="0"/>
              <a:t> </a:t>
            </a:r>
            <a:r>
              <a:rPr lang="es-ES" sz="2000" i="1" dirty="0" err="1"/>
              <a:t>fumosoreoseus</a:t>
            </a:r>
            <a:r>
              <a:rPr lang="es-ES" sz="2000" dirty="0"/>
              <a:t>, seguidos de </a:t>
            </a:r>
            <a:r>
              <a:rPr lang="es-ES" sz="2000" dirty="0" err="1"/>
              <a:t>Cantus</a:t>
            </a:r>
            <a:r>
              <a:rPr lang="es-ES" sz="2000" dirty="0"/>
              <a:t>, </a:t>
            </a:r>
            <a:r>
              <a:rPr lang="es-ES" sz="2000" i="1" dirty="0" err="1"/>
              <a:t>Bacillus</a:t>
            </a:r>
            <a:r>
              <a:rPr lang="es-ES" sz="2000" i="1" dirty="0"/>
              <a:t> </a:t>
            </a:r>
            <a:r>
              <a:rPr lang="es-ES" sz="2000" i="1" dirty="0" err="1"/>
              <a:t>thuringiensis</a:t>
            </a:r>
            <a:r>
              <a:rPr lang="es-ES" sz="2000" dirty="0"/>
              <a:t>, </a:t>
            </a:r>
            <a:r>
              <a:rPr lang="es-ES" sz="2000" dirty="0" err="1"/>
              <a:t>Kripton</a:t>
            </a:r>
            <a:r>
              <a:rPr lang="es-ES" sz="2000" i="1" dirty="0"/>
              <a:t>,</a:t>
            </a:r>
            <a:r>
              <a:rPr lang="es-ES" sz="2000" dirty="0"/>
              <a:t> y el testigo existiendo otro grupo de productos como  </a:t>
            </a:r>
            <a:r>
              <a:rPr lang="es-ES" sz="2000" i="1" dirty="0" err="1"/>
              <a:t>Beauveria</a:t>
            </a:r>
            <a:r>
              <a:rPr lang="es-ES" sz="2000" i="1" dirty="0"/>
              <a:t> </a:t>
            </a:r>
            <a:r>
              <a:rPr lang="es-ES" sz="2000" i="1" dirty="0" err="1"/>
              <a:t>bassiana</a:t>
            </a:r>
            <a:r>
              <a:rPr lang="es-ES" sz="2000" i="1" dirty="0"/>
              <a:t>,</a:t>
            </a:r>
            <a:r>
              <a:rPr lang="es-ES" sz="2000" dirty="0"/>
              <a:t> </a:t>
            </a:r>
            <a:r>
              <a:rPr lang="es-ES" sz="2000" dirty="0" err="1"/>
              <a:t>Clorotalonil</a:t>
            </a:r>
            <a:r>
              <a:rPr lang="es-ES" sz="2000" dirty="0"/>
              <a:t>, y </a:t>
            </a:r>
            <a:r>
              <a:rPr lang="es-ES" sz="2000" dirty="0" err="1"/>
              <a:t>Carbendazim</a:t>
            </a:r>
            <a:r>
              <a:rPr lang="es-ES" sz="2000" dirty="0"/>
              <a:t>, que obtuvieron un nivel bajo de germinación. Un último grupo son aquellos productos que afectan o impidieron la germinación del grano de polen</a:t>
            </a:r>
            <a:r>
              <a:rPr lang="es-ES" sz="2000" dirty="0" smtClean="0"/>
              <a:t>. </a:t>
            </a:r>
            <a:endParaRPr lang="es-EC" sz="2000" dirty="0"/>
          </a:p>
        </p:txBody>
      </p:sp>
    </p:spTree>
    <p:extLst>
      <p:ext uri="{BB962C8B-B14F-4D97-AF65-F5344CB8AC3E}">
        <p14:creationId xmlns:p14="http://schemas.microsoft.com/office/powerpoint/2010/main" val="1057750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algn="just"/>
            <a:r>
              <a:rPr lang="es-ES_tradnl" sz="2000" dirty="0"/>
              <a:t>Los fungicidas convencionales prácticamente no permiten la adecuada germinación  de los granos de polen del tomate de árbol pues a lo largo de todas las evaluaciones </a:t>
            </a:r>
            <a:r>
              <a:rPr lang="es-ES_tradnl" sz="2000" dirty="0" smtClean="0"/>
              <a:t>presentó </a:t>
            </a:r>
            <a:r>
              <a:rPr lang="es-ES_tradnl" sz="2000" dirty="0"/>
              <a:t>los menores promedios del porcentaje de germinación, mientras que los fungicidas biológicos  presentaron promedios similares estadísticamente que el testigo, lo que nos indica que estos productos no afectaron al porcentaje de germinación del grano de polen, finalmente los fungicidas ecológicos manifestaron porcentajes intermedios, demostrando  de esta manera que también afectan al normal desarrollo de la germinación de los granos de </a:t>
            </a:r>
            <a:r>
              <a:rPr lang="es-ES_tradnl" sz="2000" dirty="0" smtClean="0"/>
              <a:t>polen.</a:t>
            </a:r>
          </a:p>
          <a:p>
            <a:pPr marL="0" indent="0" algn="just">
              <a:buNone/>
            </a:pPr>
            <a:endParaRPr lang="es-ES_tradnl" sz="2000" dirty="0"/>
          </a:p>
          <a:p>
            <a:pPr algn="just"/>
            <a:r>
              <a:rPr lang="es-ES_tradnl" sz="2000" dirty="0"/>
              <a:t>Ninguno de los promedios del largo y ancho del tubo polínico de los grupos de fungicidas convencionales, ecológico y biológicos </a:t>
            </a:r>
            <a:r>
              <a:rPr lang="es-ES_tradnl" sz="2000" dirty="0" smtClean="0"/>
              <a:t>logró equiparar </a:t>
            </a:r>
            <a:r>
              <a:rPr lang="es-ES_tradnl" sz="2000" dirty="0"/>
              <a:t>al presentado por  el testigo, esto se debe a la diferente respuesta de los productos dentro de cada grupo.</a:t>
            </a:r>
            <a:endParaRPr lang="es-EC" sz="2000" dirty="0"/>
          </a:p>
          <a:p>
            <a:endParaRPr lang="es-EC" sz="2000" dirty="0"/>
          </a:p>
        </p:txBody>
      </p:sp>
    </p:spTree>
    <p:extLst>
      <p:ext uri="{BB962C8B-B14F-4D97-AF65-F5344CB8AC3E}">
        <p14:creationId xmlns:p14="http://schemas.microsoft.com/office/powerpoint/2010/main" val="4145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1729" y="116632"/>
            <a:ext cx="8229600" cy="1143000"/>
          </a:xfrm>
        </p:spPr>
        <p:txBody>
          <a:bodyPr/>
          <a:lstStyle/>
          <a:p>
            <a:r>
              <a:rPr lang="es-EC" dirty="0" smtClean="0">
                <a:solidFill>
                  <a:schemeClr val="accent2">
                    <a:lumMod val="75000"/>
                  </a:schemeClr>
                </a:solidFill>
              </a:rPr>
              <a:t>JUSTIFICACIÓN</a:t>
            </a:r>
            <a:endParaRPr lang="es-EC" dirty="0">
              <a:solidFill>
                <a:schemeClr val="accent2">
                  <a:lumMod val="75000"/>
                </a:schemeClr>
              </a:solidFill>
            </a:endParaRPr>
          </a:p>
        </p:txBody>
      </p:sp>
      <p:sp>
        <p:nvSpPr>
          <p:cNvPr id="3" name="2 Marcador de contenido"/>
          <p:cNvSpPr>
            <a:spLocks noGrp="1"/>
          </p:cNvSpPr>
          <p:nvPr>
            <p:ph idx="1"/>
          </p:nvPr>
        </p:nvSpPr>
        <p:spPr>
          <a:xfrm>
            <a:off x="431729" y="980728"/>
            <a:ext cx="8229600" cy="4525963"/>
          </a:xfrm>
        </p:spPr>
        <p:txBody>
          <a:bodyPr>
            <a:normAutofit lnSpcReduction="10000"/>
          </a:bodyPr>
          <a:lstStyle/>
          <a:p>
            <a:pPr algn="just"/>
            <a:r>
              <a:rPr lang="es-ES_tradnl" dirty="0"/>
              <a:t>La producción de frutas en la zona andina tiene una  gran importancia económica para muchos agricultores siendo fuente de ingresos  para el sustento de las familias. </a:t>
            </a:r>
            <a:endParaRPr lang="es-ES_tradnl" dirty="0" smtClean="0"/>
          </a:p>
          <a:p>
            <a:pPr algn="just"/>
            <a:r>
              <a:rPr lang="es-ES_tradnl" dirty="0" smtClean="0"/>
              <a:t> </a:t>
            </a:r>
            <a:r>
              <a:rPr lang="es-ES_tradnl" dirty="0"/>
              <a:t>La floración y amarre de frutas es un proceso fisiológico en el cual se estima que el uso de pesticidas puede afectar la viabilidad y germinación de los granos de polen en las  especies estudiadas.  </a:t>
            </a:r>
            <a:endParaRPr lang="es-EC" dirty="0"/>
          </a:p>
          <a:p>
            <a:pPr marL="0" indent="0" algn="just">
              <a:buNone/>
            </a:pPr>
            <a:endParaRPr lang="es-EC" dirty="0"/>
          </a:p>
        </p:txBody>
      </p:sp>
      <p:pic>
        <p:nvPicPr>
          <p:cNvPr id="4098" name="Picture 2" descr="http://www.companiamedica.com/images/tomate_arbo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4" y="5368121"/>
            <a:ext cx="2347179" cy="1489877"/>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USUARIO\Pictures\Flores de mora y tomate tesis\IMG_0976.JPG"/>
          <p:cNvPicPr/>
          <p:nvPr/>
        </p:nvPicPr>
        <p:blipFill rotWithShape="1">
          <a:blip r:embed="rId3" cstate="print">
            <a:extLst>
              <a:ext uri="{28A0092B-C50C-407E-A947-70E740481C1C}">
                <a14:useLocalDpi xmlns:a14="http://schemas.microsoft.com/office/drawing/2010/main" val="0"/>
              </a:ext>
            </a:extLst>
          </a:blip>
          <a:srcRect l="14095" r="22688" b="18431"/>
          <a:stretch/>
        </p:blipFill>
        <p:spPr bwMode="auto">
          <a:xfrm>
            <a:off x="2332015" y="5368119"/>
            <a:ext cx="2214514" cy="1489879"/>
          </a:xfrm>
          <a:prstGeom prst="rect">
            <a:avLst/>
          </a:prstGeom>
          <a:noFill/>
          <a:ln>
            <a:noFill/>
          </a:ln>
          <a:extLst>
            <a:ext uri="{53640926-AAD7-44D8-BBD7-CCE9431645EC}">
              <a14:shadowObscured xmlns:a14="http://schemas.microsoft.com/office/drawing/2010/main"/>
            </a:ext>
          </a:extLst>
        </p:spPr>
      </p:pic>
      <p:pic>
        <p:nvPicPr>
          <p:cNvPr id="4100" name="Picture 4" descr="http://www.iniap.gob.ec/nsite/images/MORA%202%20copia.jpg"/>
          <p:cNvPicPr>
            <a:picLocks noChangeAspect="1" noChangeArrowheads="1"/>
          </p:cNvPicPr>
          <p:nvPr/>
        </p:nvPicPr>
        <p:blipFill rotWithShape="1">
          <a:blip r:embed="rId4">
            <a:extLst>
              <a:ext uri="{28A0092B-C50C-407E-A947-70E740481C1C}">
                <a14:useLocalDpi xmlns:a14="http://schemas.microsoft.com/office/drawing/2010/main" val="0"/>
              </a:ext>
            </a:extLst>
          </a:blip>
          <a:srcRect b="13952"/>
          <a:stretch/>
        </p:blipFill>
        <p:spPr bwMode="auto">
          <a:xfrm>
            <a:off x="4546528" y="5368121"/>
            <a:ext cx="2390955" cy="14898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7484" y="5368119"/>
            <a:ext cx="2206516" cy="1489879"/>
          </a:xfrm>
          <a:prstGeom prst="rect">
            <a:avLst/>
          </a:prstGeom>
          <a:noFill/>
          <a:ln>
            <a:noFill/>
          </a:ln>
          <a:extLst/>
        </p:spPr>
      </p:pic>
    </p:spTree>
    <p:extLst>
      <p:ext uri="{BB962C8B-B14F-4D97-AF65-F5344CB8AC3E}">
        <p14:creationId xmlns:p14="http://schemas.microsoft.com/office/powerpoint/2010/main" val="270870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t>RECOMENDACIONES</a:t>
            </a:r>
            <a:r>
              <a:rPr lang="es-EC" dirty="0"/>
              <a:t/>
            </a:r>
            <a:br>
              <a:rPr lang="es-EC" dirty="0"/>
            </a:br>
            <a:endParaRPr lang="es-EC" dirty="0"/>
          </a:p>
        </p:txBody>
      </p:sp>
      <p:sp>
        <p:nvSpPr>
          <p:cNvPr id="3" name="2 Marcador de contenido"/>
          <p:cNvSpPr>
            <a:spLocks noGrp="1"/>
          </p:cNvSpPr>
          <p:nvPr>
            <p:ph idx="1"/>
          </p:nvPr>
        </p:nvSpPr>
        <p:spPr>
          <a:xfrm>
            <a:off x="457200" y="908720"/>
            <a:ext cx="8229600" cy="5184576"/>
          </a:xfrm>
        </p:spPr>
        <p:txBody>
          <a:bodyPr/>
          <a:lstStyle/>
          <a:p>
            <a:pPr algn="just"/>
            <a:r>
              <a:rPr lang="es-ES_tradnl" sz="2400" dirty="0" smtClean="0"/>
              <a:t>Se </a:t>
            </a:r>
            <a:r>
              <a:rPr lang="es-ES_tradnl" sz="2400" dirty="0"/>
              <a:t>recomienda ejecutar pruebas de campo  con los diferentes productos que demostraron tener un incremento en el porcentaje de germinación en el grano de polen, tanto en mora de Castilla, como en tomate de árbol.</a:t>
            </a:r>
            <a:endParaRPr lang="es-EC" sz="2400" dirty="0"/>
          </a:p>
          <a:p>
            <a:pPr algn="just"/>
            <a:endParaRPr lang="es-EC" sz="2400" dirty="0"/>
          </a:p>
          <a:p>
            <a:pPr algn="just"/>
            <a:r>
              <a:rPr lang="es-ES_tradnl" sz="2400" dirty="0"/>
              <a:t>Realizar </a:t>
            </a:r>
            <a:r>
              <a:rPr lang="es-ES_tradnl" sz="2400" dirty="0" smtClean="0"/>
              <a:t> investigaciones  </a:t>
            </a:r>
            <a:r>
              <a:rPr lang="es-ES_tradnl" sz="2400" dirty="0"/>
              <a:t>con otros cultivos para llegar a establecer los efectos de los diferentes </a:t>
            </a:r>
            <a:r>
              <a:rPr lang="es-ES_tradnl" sz="2400" dirty="0" smtClean="0"/>
              <a:t>pesticidas  </a:t>
            </a:r>
            <a:r>
              <a:rPr lang="es-ES_tradnl" sz="2400" dirty="0"/>
              <a:t>sobre la germinación del </a:t>
            </a:r>
            <a:r>
              <a:rPr lang="es-ES_tradnl" sz="2400" dirty="0" smtClean="0"/>
              <a:t> </a:t>
            </a:r>
            <a:r>
              <a:rPr lang="es-ES_tradnl" sz="2400" dirty="0"/>
              <a:t>polen.</a:t>
            </a:r>
            <a:endParaRPr lang="es-EC" sz="2400" dirty="0"/>
          </a:p>
          <a:p>
            <a:pPr marL="0" indent="0" algn="just">
              <a:buNone/>
            </a:pPr>
            <a:endParaRPr lang="es-EC" sz="2400" dirty="0"/>
          </a:p>
          <a:p>
            <a:pPr algn="just"/>
            <a:r>
              <a:rPr lang="es-ES_tradnl" sz="2400" dirty="0"/>
              <a:t>Continuar con una campaña de concienciación sobre el uso seguro y eficaz de plaguicidas ya sean convencionales, ecológicos y biológicos  con la finalidad de que no se afecte nuestro entorno y la economía del agricultor.</a:t>
            </a:r>
            <a:endParaRPr lang="es-EC" sz="2400" dirty="0"/>
          </a:p>
          <a:p>
            <a:pPr algn="just"/>
            <a:endParaRPr lang="es-EC" sz="2400" dirty="0"/>
          </a:p>
        </p:txBody>
      </p:sp>
    </p:spTree>
    <p:extLst>
      <p:ext uri="{BB962C8B-B14F-4D97-AF65-F5344CB8AC3E}">
        <p14:creationId xmlns:p14="http://schemas.microsoft.com/office/powerpoint/2010/main" val="1908519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nubedemariaoficial.com/wp-content/uploads/2014/11/graci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73390">
            <a:off x="661396" y="1592322"/>
            <a:ext cx="78676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8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0297"/>
            <a:ext cx="8229600" cy="1143000"/>
          </a:xfrm>
        </p:spPr>
        <p:txBody>
          <a:bodyPr/>
          <a:lstStyle/>
          <a:p>
            <a:r>
              <a:rPr lang="es-EC" dirty="0" smtClean="0">
                <a:solidFill>
                  <a:schemeClr val="accent2">
                    <a:lumMod val="75000"/>
                  </a:schemeClr>
                </a:solidFill>
              </a:rPr>
              <a:t>OBJETIVOS</a:t>
            </a:r>
            <a:endParaRPr lang="es-EC" dirty="0">
              <a:solidFill>
                <a:schemeClr val="accent2">
                  <a:lumMod val="75000"/>
                </a:schemeClr>
              </a:solidFill>
            </a:endParaRPr>
          </a:p>
        </p:txBody>
      </p:sp>
      <p:sp>
        <p:nvSpPr>
          <p:cNvPr id="3" name="2 Marcador de contenido"/>
          <p:cNvSpPr>
            <a:spLocks noGrp="1"/>
          </p:cNvSpPr>
          <p:nvPr>
            <p:ph idx="1"/>
          </p:nvPr>
        </p:nvSpPr>
        <p:spPr>
          <a:xfrm>
            <a:off x="179512" y="908720"/>
            <a:ext cx="8856984" cy="5832648"/>
          </a:xfrm>
        </p:spPr>
        <p:txBody>
          <a:bodyPr>
            <a:normAutofit/>
          </a:bodyPr>
          <a:lstStyle/>
          <a:p>
            <a:pPr algn="just"/>
            <a:r>
              <a:rPr lang="es-EC" dirty="0" smtClean="0">
                <a:solidFill>
                  <a:schemeClr val="accent1">
                    <a:lumMod val="50000"/>
                  </a:schemeClr>
                </a:solidFill>
              </a:rPr>
              <a:t>General</a:t>
            </a:r>
          </a:p>
          <a:p>
            <a:pPr marL="0" indent="0" algn="just">
              <a:buNone/>
            </a:pPr>
            <a:r>
              <a:rPr lang="es-ES_tradnl" sz="2400" dirty="0" smtClean="0"/>
              <a:t>Efecto </a:t>
            </a:r>
            <a:r>
              <a:rPr lang="es-ES_tradnl" sz="2400" dirty="0"/>
              <a:t>de la aplicación </a:t>
            </a:r>
            <a:r>
              <a:rPr lang="es-ES_tradnl" sz="2400" dirty="0" smtClean="0"/>
              <a:t>de fungicidas convencionales,  ecológicos 	e insecticidas biológicos, </a:t>
            </a:r>
            <a:r>
              <a:rPr lang="es-ES_tradnl" sz="2400" dirty="0"/>
              <a:t>en la morfología, </a:t>
            </a:r>
            <a:r>
              <a:rPr lang="es-ES_tradnl" sz="2400" dirty="0" smtClean="0"/>
              <a:t>germinación </a:t>
            </a:r>
            <a:r>
              <a:rPr lang="es-ES_tradnl" sz="2400" dirty="0"/>
              <a:t>y </a:t>
            </a:r>
            <a:r>
              <a:rPr lang="es-ES_tradnl" sz="2400" dirty="0" smtClean="0"/>
              <a:t>viabilidad  </a:t>
            </a:r>
            <a:r>
              <a:rPr lang="es-ES_tradnl" sz="2400" dirty="0"/>
              <a:t>de los  granos de polen en  mora de Castilla </a:t>
            </a:r>
            <a:r>
              <a:rPr lang="es-ES_tradnl" sz="2400" dirty="0" smtClean="0"/>
              <a:t>	(</a:t>
            </a:r>
            <a:r>
              <a:rPr lang="es-ES_tradnl" sz="2400" i="1" dirty="0" err="1"/>
              <a:t>Rubus</a:t>
            </a:r>
            <a:r>
              <a:rPr lang="es-ES_tradnl" sz="2400" i="1" dirty="0"/>
              <a:t> </a:t>
            </a:r>
            <a:r>
              <a:rPr lang="es-ES_tradnl" sz="2400" i="1" dirty="0" err="1" smtClean="0"/>
              <a:t>glaucus</a:t>
            </a:r>
            <a:r>
              <a:rPr lang="es-ES_tradnl" sz="2400" i="1" dirty="0" smtClean="0"/>
              <a:t> </a:t>
            </a:r>
            <a:r>
              <a:rPr lang="es-ES_tradnl" sz="2400" dirty="0" err="1"/>
              <a:t>Benth</a:t>
            </a:r>
            <a:r>
              <a:rPr lang="es-ES_tradnl" sz="2400" dirty="0"/>
              <a:t>) y </a:t>
            </a:r>
            <a:r>
              <a:rPr lang="es-ES_tradnl" sz="2400" dirty="0" smtClean="0"/>
              <a:t>tomate </a:t>
            </a:r>
            <a:r>
              <a:rPr lang="es-ES_tradnl" sz="2400" dirty="0"/>
              <a:t>de árbol (</a:t>
            </a:r>
            <a:r>
              <a:rPr lang="es-ES_tradnl" sz="2400" i="1" dirty="0" err="1"/>
              <a:t>Solanum</a:t>
            </a:r>
            <a:r>
              <a:rPr lang="es-ES_tradnl" sz="2400" i="1" dirty="0"/>
              <a:t>  </a:t>
            </a:r>
            <a:r>
              <a:rPr lang="es-ES_tradnl" sz="2400" i="1" dirty="0" err="1"/>
              <a:t>betaceum</a:t>
            </a:r>
            <a:r>
              <a:rPr lang="es-ES_tradnl" sz="2400" i="1" dirty="0"/>
              <a:t> </a:t>
            </a:r>
            <a:r>
              <a:rPr lang="es-ES_tradnl" sz="2400" dirty="0" err="1"/>
              <a:t>Cav</a:t>
            </a:r>
            <a:r>
              <a:rPr lang="es-ES_tradnl" sz="2400" dirty="0" smtClean="0"/>
              <a:t>).</a:t>
            </a:r>
          </a:p>
          <a:p>
            <a:pPr marL="0" indent="0" algn="just">
              <a:buNone/>
            </a:pPr>
            <a:endParaRPr lang="es-EC" sz="2400" dirty="0" smtClean="0">
              <a:solidFill>
                <a:schemeClr val="accent1">
                  <a:lumMod val="50000"/>
                </a:schemeClr>
              </a:solidFill>
            </a:endParaRPr>
          </a:p>
          <a:p>
            <a:pPr algn="just"/>
            <a:r>
              <a:rPr lang="es-EC" dirty="0" smtClean="0">
                <a:solidFill>
                  <a:schemeClr val="accent1">
                    <a:lumMod val="50000"/>
                  </a:schemeClr>
                </a:solidFill>
              </a:rPr>
              <a:t>Específicos</a:t>
            </a:r>
          </a:p>
          <a:p>
            <a:pPr lvl="2" algn="just"/>
            <a:r>
              <a:rPr lang="es-ES_tradnl" dirty="0" smtClean="0"/>
              <a:t>Identificar </a:t>
            </a:r>
            <a:r>
              <a:rPr lang="es-ES_tradnl" dirty="0"/>
              <a:t>cambios en la morfología </a:t>
            </a:r>
            <a:r>
              <a:rPr lang="es-ES_tradnl" dirty="0" smtClean="0"/>
              <a:t>del </a:t>
            </a:r>
            <a:r>
              <a:rPr lang="es-ES_tradnl" dirty="0"/>
              <a:t>grano de polen.</a:t>
            </a:r>
            <a:endParaRPr lang="es-EC" dirty="0"/>
          </a:p>
          <a:p>
            <a:pPr lvl="2" algn="just"/>
            <a:r>
              <a:rPr lang="es-ES_tradnl" dirty="0"/>
              <a:t>Determinar la viabilidad de los  </a:t>
            </a:r>
            <a:r>
              <a:rPr lang="es-ES_tradnl" dirty="0" smtClean="0"/>
              <a:t>grano de polen.</a:t>
            </a:r>
            <a:endParaRPr lang="es-EC" dirty="0"/>
          </a:p>
          <a:p>
            <a:pPr lvl="2" algn="just"/>
            <a:r>
              <a:rPr lang="es-ES_tradnl" dirty="0"/>
              <a:t>Establecer la inocuidad de los </a:t>
            </a:r>
            <a:r>
              <a:rPr lang="es-ES_tradnl" dirty="0" smtClean="0"/>
              <a:t>pesticidas. </a:t>
            </a:r>
          </a:p>
          <a:p>
            <a:pPr lvl="2" algn="just"/>
            <a:r>
              <a:rPr lang="es-ES_tradnl" dirty="0" smtClean="0"/>
              <a:t>Socializar los resultados.</a:t>
            </a:r>
            <a:endParaRPr lang="es-EC" dirty="0">
              <a:solidFill>
                <a:schemeClr val="accent1">
                  <a:lumMod val="50000"/>
                </a:schemeClr>
              </a:solidFill>
            </a:endParaRPr>
          </a:p>
        </p:txBody>
      </p:sp>
    </p:spTree>
    <p:extLst>
      <p:ext uri="{BB962C8B-B14F-4D97-AF65-F5344CB8AC3E}">
        <p14:creationId xmlns:p14="http://schemas.microsoft.com/office/powerpoint/2010/main" val="351627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0"/>
            <a:ext cx="7293496" cy="836712"/>
          </a:xfrm>
        </p:spPr>
        <p:txBody>
          <a:bodyPr/>
          <a:lstStyle/>
          <a:p>
            <a:r>
              <a:rPr lang="es-EC" b="1" dirty="0" smtClean="0">
                <a:solidFill>
                  <a:schemeClr val="accent2">
                    <a:lumMod val="75000"/>
                  </a:schemeClr>
                </a:solidFill>
              </a:rPr>
              <a:t>HIPÓTESIS</a:t>
            </a:r>
            <a:endParaRPr lang="es-EC" b="1" dirty="0">
              <a:solidFill>
                <a:schemeClr val="accent2">
                  <a:lumMod val="75000"/>
                </a:schemeClr>
              </a:solidFill>
            </a:endParaRPr>
          </a:p>
        </p:txBody>
      </p:sp>
      <p:graphicFrame>
        <p:nvGraphicFramePr>
          <p:cNvPr id="4" name="3 Diagrama"/>
          <p:cNvGraphicFramePr/>
          <p:nvPr>
            <p:extLst>
              <p:ext uri="{D42A27DB-BD31-4B8C-83A1-F6EECF244321}">
                <p14:modId xmlns:p14="http://schemas.microsoft.com/office/powerpoint/2010/main" val="3841029321"/>
              </p:ext>
            </p:extLst>
          </p:nvPr>
        </p:nvGraphicFramePr>
        <p:xfrm>
          <a:off x="251520" y="908720"/>
          <a:ext cx="864096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65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lstStyle/>
          <a:p>
            <a:r>
              <a:rPr lang="es-EC" dirty="0" smtClean="0">
                <a:solidFill>
                  <a:schemeClr val="accent2">
                    <a:lumMod val="75000"/>
                  </a:schemeClr>
                </a:solidFill>
              </a:rPr>
              <a:t>POLEN</a:t>
            </a:r>
            <a:endParaRPr lang="es-EC" dirty="0">
              <a:solidFill>
                <a:schemeClr val="accent2">
                  <a:lumMod val="75000"/>
                </a:schemeClr>
              </a:solidFill>
            </a:endParaRPr>
          </a:p>
        </p:txBody>
      </p:sp>
      <p:pic>
        <p:nvPicPr>
          <p:cNvPr id="5" name="4 Imagen" descr="http://www.biologia.edu.ar/botanica/tema22/images22/polenMET.gif"/>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40768"/>
            <a:ext cx="6021319" cy="4824535"/>
          </a:xfrm>
          <a:prstGeom prst="roundRect">
            <a:avLst>
              <a:gd name="adj" fmla="val 8594"/>
            </a:avLst>
          </a:prstGeom>
          <a:solidFill>
            <a:srgbClr val="FFFFFF">
              <a:shade val="85000"/>
            </a:srgbClr>
          </a:solidFill>
          <a:ln>
            <a:noFill/>
          </a:ln>
          <a:effectLst>
            <a:glow rad="139700">
              <a:schemeClr val="accent1">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345025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2">
                    <a:lumMod val="75000"/>
                  </a:schemeClr>
                </a:solidFill>
              </a:rPr>
              <a:t>MORFOLOGÍA DEL POLEN </a:t>
            </a:r>
            <a:endParaRPr lang="es-EC" dirty="0">
              <a:solidFill>
                <a:schemeClr val="accent2">
                  <a:lumMod val="75000"/>
                </a:schemeClr>
              </a:solidFill>
            </a:endParaRPr>
          </a:p>
        </p:txBody>
      </p:sp>
      <p:sp>
        <p:nvSpPr>
          <p:cNvPr id="3" name="2 Marcador de contenido"/>
          <p:cNvSpPr>
            <a:spLocks noGrp="1"/>
          </p:cNvSpPr>
          <p:nvPr>
            <p:ph idx="1"/>
          </p:nvPr>
        </p:nvSpPr>
        <p:spPr>
          <a:xfrm>
            <a:off x="467544" y="3429000"/>
            <a:ext cx="8229600" cy="3312368"/>
          </a:xfrm>
          <a:prstGeom prst="roundRect">
            <a:avLst/>
          </a:prstGeo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
            <a:r>
              <a:rPr lang="es-ES_tradnl" dirty="0" smtClean="0"/>
              <a:t>La </a:t>
            </a:r>
            <a:r>
              <a:rPr lang="es-ES_tradnl" dirty="0"/>
              <a:t>Exina es la capa  externa y resistente de la pared del  polen. Soportando  la acción de los ácidos y bases concentradas.   Alterada únicamente por algunas substancias oxidantes y por ciertos microorganismos. Su componente químico es la esporopolenina,  formada por la polimerización de carotenos y ésteres </a:t>
            </a:r>
            <a:r>
              <a:rPr lang="es-ES_tradnl" dirty="0" smtClean="0"/>
              <a:t>oxidados.</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40768"/>
            <a:ext cx="5688632" cy="1800200"/>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2607479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TotalTime>
  <Words>3467</Words>
  <Application>Microsoft Office PowerPoint</Application>
  <PresentationFormat>Presentación en pantalla (4:3)</PresentationFormat>
  <Paragraphs>618</Paragraphs>
  <Slides>51</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51</vt:i4>
      </vt:variant>
    </vt:vector>
  </HeadingPairs>
  <TitlesOfParts>
    <vt:vector size="54" baseType="lpstr">
      <vt:lpstr>1_Tema de Office</vt:lpstr>
      <vt:lpstr>CorelDRAW</vt:lpstr>
      <vt:lpstr>Hoja de cálculo</vt:lpstr>
      <vt:lpstr>Presentación de PowerPoint</vt:lpstr>
      <vt:lpstr>INTRODUCCIÓN </vt:lpstr>
      <vt:lpstr>PLANTEAMIENTO DEL PROBLEMA </vt:lpstr>
      <vt:lpstr>DIAGNOSIS</vt:lpstr>
      <vt:lpstr>JUSTIFICACIÓN</vt:lpstr>
      <vt:lpstr>OBJETIVOS</vt:lpstr>
      <vt:lpstr>HIPÓTESIS</vt:lpstr>
      <vt:lpstr>POLEN</vt:lpstr>
      <vt:lpstr>MORFOLOGÍA DEL POLEN </vt:lpstr>
      <vt:lpstr>TAMAÑO DEL GRANO DE POLEN </vt:lpstr>
      <vt:lpstr>Presentación de PowerPoint</vt:lpstr>
      <vt:lpstr>Recolección de flores  de mora de Castilla  y tomate de  árbol</vt:lpstr>
      <vt:lpstr>EXTRACCIÓN DE POLEN </vt:lpstr>
      <vt:lpstr>Soluciones nutritivas para la germinación de polen</vt:lpstr>
      <vt:lpstr>FACTORES EN ESTUDIO.</vt:lpstr>
      <vt:lpstr>DISEÑO EXPERIMENTAL</vt:lpstr>
      <vt:lpstr>VARIABLES EN ESTUDIO </vt:lpstr>
      <vt:lpstr>MICROSCOPÍA ELECTRÓNICA MORA DE CASTILLA  </vt:lpstr>
      <vt:lpstr>MICROSCOPÍA ELECTRÓNICA TOMATE DE ÁRBOL</vt:lpstr>
      <vt:lpstr>Presentación de PowerPoint</vt:lpstr>
      <vt:lpstr>FACTORES EN ESTUDIO </vt:lpstr>
      <vt:lpstr>Presentación de PowerPoint</vt:lpstr>
      <vt:lpstr>TRATAMIENTOS </vt:lpstr>
      <vt:lpstr>Presentación de PowerPoint</vt:lpstr>
      <vt:lpstr>Presentación de PowerPoint</vt:lpstr>
      <vt:lpstr>DISEÑO EXPERIMENTAL</vt:lpstr>
      <vt:lpstr>VARIABLES EN ESTUDIO</vt:lpstr>
      <vt:lpstr>Presentación de PowerPoint</vt:lpstr>
      <vt:lpstr>Presentación de PowerPoint</vt:lpstr>
      <vt:lpstr>Morfología del grano de polen.</vt:lpstr>
      <vt:lpstr>Morfología del grano de polen.</vt:lpstr>
      <vt:lpstr>Análisis de variancia de los datos de PGGP de mora de Castilla con las soluciones nutritivas.</vt:lpstr>
      <vt:lpstr>Prueba de Tukey 5% para el PGGP en mora de Castilla en la  Determinación de las soluciones nutritivas.</vt:lpstr>
      <vt:lpstr>Porcentaje de germinación de los granos de polen de mora de Castilla en las soluciones nutritivas.</vt:lpstr>
      <vt:lpstr>Porcentaje de germinación del polen de tomate de árbol de acuerdo a la solución nutritiva.</vt:lpstr>
      <vt:lpstr>Comparación del coeficiente de variación en el porcentaje de evaluación entre mora de Castilla y tomate de árbol</vt:lpstr>
      <vt:lpstr>Presentación de PowerPoint</vt:lpstr>
      <vt:lpstr>Análisis de variancia del PGGP de mora de Castilla bajo el efecto de productos fúngicos.</vt:lpstr>
      <vt:lpstr>Efecto de productos fúngicos sobre el PGGP de mora  de Castilla en evaluaciones a las 2, 4 y 6 horas</vt:lpstr>
      <vt:lpstr>Presentación de PowerPoint</vt:lpstr>
      <vt:lpstr>MORA TUBO POLÍNICO</vt:lpstr>
      <vt:lpstr>Análisis de variancia del PGGP de tomate de árbol bajo el efecto de productos fúngicos.</vt:lpstr>
      <vt:lpstr>Presentación de PowerPoint</vt:lpstr>
      <vt:lpstr>Efecto de los pesticidas en el crecimiento del tubo polínico en el tomate de árbol.</vt:lpstr>
      <vt:lpstr>CONCLUSIONES MORA DE CASTILLA </vt:lpstr>
      <vt:lpstr>Continuación  mora de Castilla</vt:lpstr>
      <vt:lpstr>CONCLUSIONES TOMATE DE ÁRBOL</vt:lpstr>
      <vt:lpstr>Continuación tomate de árbol</vt:lpstr>
      <vt:lpstr>Presentación de PowerPoint</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84</cp:revision>
  <dcterms:created xsi:type="dcterms:W3CDTF">2015-05-13T14:21:27Z</dcterms:created>
  <dcterms:modified xsi:type="dcterms:W3CDTF">2015-05-23T13:06:05Z</dcterms:modified>
</cp:coreProperties>
</file>