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3" r:id="rId5"/>
    <p:sldId id="264" r:id="rId6"/>
    <p:sldId id="265" r:id="rId7"/>
    <p:sldId id="266" r:id="rId8"/>
    <p:sldId id="267" r:id="rId9"/>
    <p:sldId id="258" r:id="rId10"/>
    <p:sldId id="262"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1" d="100"/>
          <a:sy n="71" d="100"/>
        </p:scale>
        <p:origin x="4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D4826C-54FC-42C5-BB1D-CA908F41BCF6}"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s-EC"/>
        </a:p>
      </dgm:t>
    </dgm:pt>
    <dgm:pt modelId="{E5D0E4F4-74A5-4F11-AFB2-FE24286E3C73}">
      <dgm:prSet phldrT="[Texto]"/>
      <dgm:spPr/>
      <dgm:t>
        <a:bodyPr/>
        <a:lstStyle/>
        <a:p>
          <a:r>
            <a:rPr lang="es-EC" dirty="0" smtClean="0"/>
            <a:t>Fundamentación teórica</a:t>
          </a:r>
          <a:endParaRPr lang="es-EC" dirty="0"/>
        </a:p>
      </dgm:t>
    </dgm:pt>
    <dgm:pt modelId="{71B637A6-F5B2-4B81-A07B-A9CCCEFE6FC9}" type="parTrans" cxnId="{9AEF8C10-9A54-4205-8A71-0D40CB10C597}">
      <dgm:prSet/>
      <dgm:spPr/>
      <dgm:t>
        <a:bodyPr/>
        <a:lstStyle/>
        <a:p>
          <a:endParaRPr lang="es-EC"/>
        </a:p>
      </dgm:t>
    </dgm:pt>
    <dgm:pt modelId="{0A27B009-E929-4ECF-B3E7-0D32810EBF32}" type="sibTrans" cxnId="{9AEF8C10-9A54-4205-8A71-0D40CB10C597}">
      <dgm:prSet/>
      <dgm:spPr/>
      <dgm:t>
        <a:bodyPr/>
        <a:lstStyle/>
        <a:p>
          <a:endParaRPr lang="es-EC"/>
        </a:p>
      </dgm:t>
    </dgm:pt>
    <dgm:pt modelId="{5056530D-1926-4E33-A8B8-39B9BE2CAA50}">
      <dgm:prSet phldrT="[Texto]"/>
      <dgm:spPr/>
      <dgm:t>
        <a:bodyPr/>
        <a:lstStyle/>
        <a:p>
          <a:r>
            <a:rPr lang="es-EC" dirty="0" smtClean="0"/>
            <a:t>Diagnóstico situacional</a:t>
          </a:r>
          <a:endParaRPr lang="es-EC" dirty="0"/>
        </a:p>
      </dgm:t>
    </dgm:pt>
    <dgm:pt modelId="{4F762800-4C17-4D2A-99DE-0AFC8C01835F}" type="parTrans" cxnId="{0CE57B4E-0A80-4E98-8E45-7752A92F4880}">
      <dgm:prSet/>
      <dgm:spPr/>
      <dgm:t>
        <a:bodyPr/>
        <a:lstStyle/>
        <a:p>
          <a:endParaRPr lang="es-EC"/>
        </a:p>
      </dgm:t>
    </dgm:pt>
    <dgm:pt modelId="{7E9AB3B4-26A3-422A-8911-816CD8B1EEBF}" type="sibTrans" cxnId="{0CE57B4E-0A80-4E98-8E45-7752A92F4880}">
      <dgm:prSet/>
      <dgm:spPr/>
      <dgm:t>
        <a:bodyPr/>
        <a:lstStyle/>
        <a:p>
          <a:endParaRPr lang="es-EC"/>
        </a:p>
      </dgm:t>
    </dgm:pt>
    <dgm:pt modelId="{3DE7ABF0-98D8-428B-8019-2D72B0B07C03}">
      <dgm:prSet phldrT="[Texto]"/>
      <dgm:spPr/>
      <dgm:t>
        <a:bodyPr/>
        <a:lstStyle/>
        <a:p>
          <a:r>
            <a:rPr lang="es-EC" dirty="0" smtClean="0"/>
            <a:t>Estudio de mercado</a:t>
          </a:r>
          <a:endParaRPr lang="es-EC" dirty="0"/>
        </a:p>
      </dgm:t>
    </dgm:pt>
    <dgm:pt modelId="{2E8A6953-DB45-4955-8A04-67A8EDAD4A41}" type="parTrans" cxnId="{C354B17F-C5AC-425B-B00C-940301FB2D6C}">
      <dgm:prSet/>
      <dgm:spPr/>
      <dgm:t>
        <a:bodyPr/>
        <a:lstStyle/>
        <a:p>
          <a:endParaRPr lang="es-EC"/>
        </a:p>
      </dgm:t>
    </dgm:pt>
    <dgm:pt modelId="{3C7B4D44-646E-4186-AFC8-24431A9CCA27}" type="sibTrans" cxnId="{C354B17F-C5AC-425B-B00C-940301FB2D6C}">
      <dgm:prSet/>
      <dgm:spPr/>
      <dgm:t>
        <a:bodyPr/>
        <a:lstStyle/>
        <a:p>
          <a:endParaRPr lang="es-EC"/>
        </a:p>
      </dgm:t>
    </dgm:pt>
    <dgm:pt modelId="{3EA5B866-309F-4439-B12E-4B828EAEB189}">
      <dgm:prSet phldrT="[Texto]"/>
      <dgm:spPr/>
      <dgm:t>
        <a:bodyPr/>
        <a:lstStyle/>
        <a:p>
          <a:r>
            <a:rPr lang="es-EC" dirty="0" smtClean="0"/>
            <a:t>Propuesta</a:t>
          </a:r>
          <a:endParaRPr lang="es-EC" dirty="0"/>
        </a:p>
      </dgm:t>
    </dgm:pt>
    <dgm:pt modelId="{0CA727F9-3CC3-43B3-964F-7560F5AFBEE3}" type="parTrans" cxnId="{E55C6BAE-1AEA-459A-832F-861D10FC2FED}">
      <dgm:prSet/>
      <dgm:spPr/>
      <dgm:t>
        <a:bodyPr/>
        <a:lstStyle/>
        <a:p>
          <a:endParaRPr lang="es-EC"/>
        </a:p>
      </dgm:t>
    </dgm:pt>
    <dgm:pt modelId="{37C7C3E5-61E3-4885-B13C-297D9EA0FF58}" type="sibTrans" cxnId="{E55C6BAE-1AEA-459A-832F-861D10FC2FED}">
      <dgm:prSet/>
      <dgm:spPr/>
      <dgm:t>
        <a:bodyPr/>
        <a:lstStyle/>
        <a:p>
          <a:endParaRPr lang="es-EC"/>
        </a:p>
      </dgm:t>
    </dgm:pt>
    <dgm:pt modelId="{32A480A9-8947-4CB4-A060-304E3DF21468}">
      <dgm:prSet phldrT="[Texto]"/>
      <dgm:spPr/>
      <dgm:t>
        <a:bodyPr/>
        <a:lstStyle/>
        <a:p>
          <a:r>
            <a:rPr lang="es-EC" dirty="0" smtClean="0"/>
            <a:t>Conclusiones y Recomendaciones</a:t>
          </a:r>
          <a:endParaRPr lang="es-EC" dirty="0"/>
        </a:p>
      </dgm:t>
    </dgm:pt>
    <dgm:pt modelId="{B758DA85-7E28-4C09-8BFB-1C76B8F61B5E}" type="parTrans" cxnId="{497D30D1-4614-4C6A-8E1B-D471CD8ED176}">
      <dgm:prSet/>
      <dgm:spPr/>
      <dgm:t>
        <a:bodyPr/>
        <a:lstStyle/>
        <a:p>
          <a:endParaRPr lang="es-EC"/>
        </a:p>
      </dgm:t>
    </dgm:pt>
    <dgm:pt modelId="{74897533-6768-47A7-98F4-7E1FE4C0D7DB}" type="sibTrans" cxnId="{497D30D1-4614-4C6A-8E1B-D471CD8ED176}">
      <dgm:prSet/>
      <dgm:spPr/>
      <dgm:t>
        <a:bodyPr/>
        <a:lstStyle/>
        <a:p>
          <a:endParaRPr lang="es-EC"/>
        </a:p>
      </dgm:t>
    </dgm:pt>
    <dgm:pt modelId="{B4206DBC-6FE7-4F8D-B2FC-3DCA7A07B77D}" type="pres">
      <dgm:prSet presAssocID="{02D4826C-54FC-42C5-BB1D-CA908F41BCF6}" presName="outerComposite" presStyleCnt="0">
        <dgm:presLayoutVars>
          <dgm:chMax val="5"/>
          <dgm:dir/>
          <dgm:resizeHandles val="exact"/>
        </dgm:presLayoutVars>
      </dgm:prSet>
      <dgm:spPr/>
      <dgm:t>
        <a:bodyPr/>
        <a:lstStyle/>
        <a:p>
          <a:endParaRPr lang="es-EC"/>
        </a:p>
      </dgm:t>
    </dgm:pt>
    <dgm:pt modelId="{7BF30001-7357-43C9-96BE-94B0AE3388E4}" type="pres">
      <dgm:prSet presAssocID="{02D4826C-54FC-42C5-BB1D-CA908F41BCF6}" presName="dummyMaxCanvas" presStyleCnt="0">
        <dgm:presLayoutVars/>
      </dgm:prSet>
      <dgm:spPr/>
    </dgm:pt>
    <dgm:pt modelId="{48161F8D-55E7-4941-A256-E759515A5F24}" type="pres">
      <dgm:prSet presAssocID="{02D4826C-54FC-42C5-BB1D-CA908F41BCF6}" presName="FiveNodes_1" presStyleLbl="node1" presStyleIdx="0" presStyleCnt="5">
        <dgm:presLayoutVars>
          <dgm:bulletEnabled val="1"/>
        </dgm:presLayoutVars>
      </dgm:prSet>
      <dgm:spPr/>
      <dgm:t>
        <a:bodyPr/>
        <a:lstStyle/>
        <a:p>
          <a:endParaRPr lang="es-EC"/>
        </a:p>
      </dgm:t>
    </dgm:pt>
    <dgm:pt modelId="{10FADFAA-A2DC-4E9A-BCF9-E66FB59AC786}" type="pres">
      <dgm:prSet presAssocID="{02D4826C-54FC-42C5-BB1D-CA908F41BCF6}" presName="FiveNodes_2" presStyleLbl="node1" presStyleIdx="1" presStyleCnt="5">
        <dgm:presLayoutVars>
          <dgm:bulletEnabled val="1"/>
        </dgm:presLayoutVars>
      </dgm:prSet>
      <dgm:spPr/>
      <dgm:t>
        <a:bodyPr/>
        <a:lstStyle/>
        <a:p>
          <a:endParaRPr lang="es-EC"/>
        </a:p>
      </dgm:t>
    </dgm:pt>
    <dgm:pt modelId="{7A57E63B-7CAF-45A5-8E10-CA954EA9C8E2}" type="pres">
      <dgm:prSet presAssocID="{02D4826C-54FC-42C5-BB1D-CA908F41BCF6}" presName="FiveNodes_3" presStyleLbl="node1" presStyleIdx="2" presStyleCnt="5">
        <dgm:presLayoutVars>
          <dgm:bulletEnabled val="1"/>
        </dgm:presLayoutVars>
      </dgm:prSet>
      <dgm:spPr/>
      <dgm:t>
        <a:bodyPr/>
        <a:lstStyle/>
        <a:p>
          <a:endParaRPr lang="es-EC"/>
        </a:p>
      </dgm:t>
    </dgm:pt>
    <dgm:pt modelId="{AF73B37A-99EF-4584-99D7-01E1CF10AE97}" type="pres">
      <dgm:prSet presAssocID="{02D4826C-54FC-42C5-BB1D-CA908F41BCF6}" presName="FiveNodes_4" presStyleLbl="node1" presStyleIdx="3" presStyleCnt="5">
        <dgm:presLayoutVars>
          <dgm:bulletEnabled val="1"/>
        </dgm:presLayoutVars>
      </dgm:prSet>
      <dgm:spPr/>
      <dgm:t>
        <a:bodyPr/>
        <a:lstStyle/>
        <a:p>
          <a:endParaRPr lang="es-EC"/>
        </a:p>
      </dgm:t>
    </dgm:pt>
    <dgm:pt modelId="{758E4FAF-2D64-4C6C-99AF-83892155DF9F}" type="pres">
      <dgm:prSet presAssocID="{02D4826C-54FC-42C5-BB1D-CA908F41BCF6}" presName="FiveNodes_5" presStyleLbl="node1" presStyleIdx="4" presStyleCnt="5">
        <dgm:presLayoutVars>
          <dgm:bulletEnabled val="1"/>
        </dgm:presLayoutVars>
      </dgm:prSet>
      <dgm:spPr/>
      <dgm:t>
        <a:bodyPr/>
        <a:lstStyle/>
        <a:p>
          <a:endParaRPr lang="es-EC"/>
        </a:p>
      </dgm:t>
    </dgm:pt>
    <dgm:pt modelId="{C8293119-84DE-485B-8AF1-F8FBC7CF615D}" type="pres">
      <dgm:prSet presAssocID="{02D4826C-54FC-42C5-BB1D-CA908F41BCF6}" presName="FiveConn_1-2" presStyleLbl="fgAccFollowNode1" presStyleIdx="0" presStyleCnt="4">
        <dgm:presLayoutVars>
          <dgm:bulletEnabled val="1"/>
        </dgm:presLayoutVars>
      </dgm:prSet>
      <dgm:spPr/>
      <dgm:t>
        <a:bodyPr/>
        <a:lstStyle/>
        <a:p>
          <a:endParaRPr lang="es-EC"/>
        </a:p>
      </dgm:t>
    </dgm:pt>
    <dgm:pt modelId="{0A6358A2-4155-4204-914F-1F61F32F9063}" type="pres">
      <dgm:prSet presAssocID="{02D4826C-54FC-42C5-BB1D-CA908F41BCF6}" presName="FiveConn_2-3" presStyleLbl="fgAccFollowNode1" presStyleIdx="1" presStyleCnt="4">
        <dgm:presLayoutVars>
          <dgm:bulletEnabled val="1"/>
        </dgm:presLayoutVars>
      </dgm:prSet>
      <dgm:spPr/>
      <dgm:t>
        <a:bodyPr/>
        <a:lstStyle/>
        <a:p>
          <a:endParaRPr lang="es-EC"/>
        </a:p>
      </dgm:t>
    </dgm:pt>
    <dgm:pt modelId="{BC3D9964-7D47-4D2F-9BD5-CD25C06C8AD6}" type="pres">
      <dgm:prSet presAssocID="{02D4826C-54FC-42C5-BB1D-CA908F41BCF6}" presName="FiveConn_3-4" presStyleLbl="fgAccFollowNode1" presStyleIdx="2" presStyleCnt="4">
        <dgm:presLayoutVars>
          <dgm:bulletEnabled val="1"/>
        </dgm:presLayoutVars>
      </dgm:prSet>
      <dgm:spPr/>
      <dgm:t>
        <a:bodyPr/>
        <a:lstStyle/>
        <a:p>
          <a:endParaRPr lang="es-EC"/>
        </a:p>
      </dgm:t>
    </dgm:pt>
    <dgm:pt modelId="{8AA5F1A6-37EC-4597-8DC5-AF6D7345E2B8}" type="pres">
      <dgm:prSet presAssocID="{02D4826C-54FC-42C5-BB1D-CA908F41BCF6}" presName="FiveConn_4-5" presStyleLbl="fgAccFollowNode1" presStyleIdx="3" presStyleCnt="4">
        <dgm:presLayoutVars>
          <dgm:bulletEnabled val="1"/>
        </dgm:presLayoutVars>
      </dgm:prSet>
      <dgm:spPr/>
      <dgm:t>
        <a:bodyPr/>
        <a:lstStyle/>
        <a:p>
          <a:endParaRPr lang="es-EC"/>
        </a:p>
      </dgm:t>
    </dgm:pt>
    <dgm:pt modelId="{FAA029B3-48A6-4E91-972A-8651868A1732}" type="pres">
      <dgm:prSet presAssocID="{02D4826C-54FC-42C5-BB1D-CA908F41BCF6}" presName="FiveNodes_1_text" presStyleLbl="node1" presStyleIdx="4" presStyleCnt="5">
        <dgm:presLayoutVars>
          <dgm:bulletEnabled val="1"/>
        </dgm:presLayoutVars>
      </dgm:prSet>
      <dgm:spPr/>
      <dgm:t>
        <a:bodyPr/>
        <a:lstStyle/>
        <a:p>
          <a:endParaRPr lang="es-EC"/>
        </a:p>
      </dgm:t>
    </dgm:pt>
    <dgm:pt modelId="{E648CBB7-DCD5-426A-8FAA-BA8254ACF37C}" type="pres">
      <dgm:prSet presAssocID="{02D4826C-54FC-42C5-BB1D-CA908F41BCF6}" presName="FiveNodes_2_text" presStyleLbl="node1" presStyleIdx="4" presStyleCnt="5">
        <dgm:presLayoutVars>
          <dgm:bulletEnabled val="1"/>
        </dgm:presLayoutVars>
      </dgm:prSet>
      <dgm:spPr/>
      <dgm:t>
        <a:bodyPr/>
        <a:lstStyle/>
        <a:p>
          <a:endParaRPr lang="es-EC"/>
        </a:p>
      </dgm:t>
    </dgm:pt>
    <dgm:pt modelId="{29C7FCD3-D0F7-4FCF-ACE8-59DD942A2D66}" type="pres">
      <dgm:prSet presAssocID="{02D4826C-54FC-42C5-BB1D-CA908F41BCF6}" presName="FiveNodes_3_text" presStyleLbl="node1" presStyleIdx="4" presStyleCnt="5">
        <dgm:presLayoutVars>
          <dgm:bulletEnabled val="1"/>
        </dgm:presLayoutVars>
      </dgm:prSet>
      <dgm:spPr/>
      <dgm:t>
        <a:bodyPr/>
        <a:lstStyle/>
        <a:p>
          <a:endParaRPr lang="es-EC"/>
        </a:p>
      </dgm:t>
    </dgm:pt>
    <dgm:pt modelId="{232FF8F5-24E5-4156-9064-0EEE78ABD600}" type="pres">
      <dgm:prSet presAssocID="{02D4826C-54FC-42C5-BB1D-CA908F41BCF6}" presName="FiveNodes_4_text" presStyleLbl="node1" presStyleIdx="4" presStyleCnt="5">
        <dgm:presLayoutVars>
          <dgm:bulletEnabled val="1"/>
        </dgm:presLayoutVars>
      </dgm:prSet>
      <dgm:spPr/>
      <dgm:t>
        <a:bodyPr/>
        <a:lstStyle/>
        <a:p>
          <a:endParaRPr lang="es-EC"/>
        </a:p>
      </dgm:t>
    </dgm:pt>
    <dgm:pt modelId="{CFE25919-FE43-4321-A144-743DE060B291}" type="pres">
      <dgm:prSet presAssocID="{02D4826C-54FC-42C5-BB1D-CA908F41BCF6}" presName="FiveNodes_5_text" presStyleLbl="node1" presStyleIdx="4" presStyleCnt="5">
        <dgm:presLayoutVars>
          <dgm:bulletEnabled val="1"/>
        </dgm:presLayoutVars>
      </dgm:prSet>
      <dgm:spPr/>
      <dgm:t>
        <a:bodyPr/>
        <a:lstStyle/>
        <a:p>
          <a:endParaRPr lang="es-EC"/>
        </a:p>
      </dgm:t>
    </dgm:pt>
  </dgm:ptLst>
  <dgm:cxnLst>
    <dgm:cxn modelId="{58CA6D1C-4A7E-4B4B-B73D-D252ED372288}" type="presOf" srcId="{E5D0E4F4-74A5-4F11-AFB2-FE24286E3C73}" destId="{FAA029B3-48A6-4E91-972A-8651868A1732}" srcOrd="1" destOrd="0" presId="urn:microsoft.com/office/officeart/2005/8/layout/vProcess5"/>
    <dgm:cxn modelId="{36FAE00A-DE90-4691-A747-48204184D25B}" type="presOf" srcId="{5056530D-1926-4E33-A8B8-39B9BE2CAA50}" destId="{E648CBB7-DCD5-426A-8FAA-BA8254ACF37C}" srcOrd="1" destOrd="0" presId="urn:microsoft.com/office/officeart/2005/8/layout/vProcess5"/>
    <dgm:cxn modelId="{E55C6BAE-1AEA-459A-832F-861D10FC2FED}" srcId="{02D4826C-54FC-42C5-BB1D-CA908F41BCF6}" destId="{3EA5B866-309F-4439-B12E-4B828EAEB189}" srcOrd="3" destOrd="0" parTransId="{0CA727F9-3CC3-43B3-964F-7560F5AFBEE3}" sibTransId="{37C7C3E5-61E3-4885-B13C-297D9EA0FF58}"/>
    <dgm:cxn modelId="{0CE57B4E-0A80-4E98-8E45-7752A92F4880}" srcId="{02D4826C-54FC-42C5-BB1D-CA908F41BCF6}" destId="{5056530D-1926-4E33-A8B8-39B9BE2CAA50}" srcOrd="1" destOrd="0" parTransId="{4F762800-4C17-4D2A-99DE-0AFC8C01835F}" sibTransId="{7E9AB3B4-26A3-422A-8911-816CD8B1EEBF}"/>
    <dgm:cxn modelId="{A8E46985-1E46-446A-95BA-124E21696640}" type="presOf" srcId="{3EA5B866-309F-4439-B12E-4B828EAEB189}" destId="{AF73B37A-99EF-4584-99D7-01E1CF10AE97}" srcOrd="0" destOrd="0" presId="urn:microsoft.com/office/officeart/2005/8/layout/vProcess5"/>
    <dgm:cxn modelId="{3645F8BB-014C-4440-BE4C-AE936D93CE32}" type="presOf" srcId="{37C7C3E5-61E3-4885-B13C-297D9EA0FF58}" destId="{8AA5F1A6-37EC-4597-8DC5-AF6D7345E2B8}" srcOrd="0" destOrd="0" presId="urn:microsoft.com/office/officeart/2005/8/layout/vProcess5"/>
    <dgm:cxn modelId="{BF60A799-0014-4DE4-A05E-2A9E5D04D46E}" type="presOf" srcId="{02D4826C-54FC-42C5-BB1D-CA908F41BCF6}" destId="{B4206DBC-6FE7-4F8D-B2FC-3DCA7A07B77D}" srcOrd="0" destOrd="0" presId="urn:microsoft.com/office/officeart/2005/8/layout/vProcess5"/>
    <dgm:cxn modelId="{53F17776-9816-4445-B162-0C5749C85AE7}" type="presOf" srcId="{0A27B009-E929-4ECF-B3E7-0D32810EBF32}" destId="{C8293119-84DE-485B-8AF1-F8FBC7CF615D}" srcOrd="0" destOrd="0" presId="urn:microsoft.com/office/officeart/2005/8/layout/vProcess5"/>
    <dgm:cxn modelId="{C354B17F-C5AC-425B-B00C-940301FB2D6C}" srcId="{02D4826C-54FC-42C5-BB1D-CA908F41BCF6}" destId="{3DE7ABF0-98D8-428B-8019-2D72B0B07C03}" srcOrd="2" destOrd="0" parTransId="{2E8A6953-DB45-4955-8A04-67A8EDAD4A41}" sibTransId="{3C7B4D44-646E-4186-AFC8-24431A9CCA27}"/>
    <dgm:cxn modelId="{B00FEF78-0B33-4E6C-9008-7047B4428ACF}" type="presOf" srcId="{32A480A9-8947-4CB4-A060-304E3DF21468}" destId="{758E4FAF-2D64-4C6C-99AF-83892155DF9F}" srcOrd="0" destOrd="0" presId="urn:microsoft.com/office/officeart/2005/8/layout/vProcess5"/>
    <dgm:cxn modelId="{9AEF8C10-9A54-4205-8A71-0D40CB10C597}" srcId="{02D4826C-54FC-42C5-BB1D-CA908F41BCF6}" destId="{E5D0E4F4-74A5-4F11-AFB2-FE24286E3C73}" srcOrd="0" destOrd="0" parTransId="{71B637A6-F5B2-4B81-A07B-A9CCCEFE6FC9}" sibTransId="{0A27B009-E929-4ECF-B3E7-0D32810EBF32}"/>
    <dgm:cxn modelId="{C6102D7E-4BB8-4F24-B6BB-100CD0578260}" type="presOf" srcId="{3DE7ABF0-98D8-428B-8019-2D72B0B07C03}" destId="{7A57E63B-7CAF-45A5-8E10-CA954EA9C8E2}" srcOrd="0" destOrd="0" presId="urn:microsoft.com/office/officeart/2005/8/layout/vProcess5"/>
    <dgm:cxn modelId="{413B2149-00F1-46F3-8158-D32BE17300CC}" type="presOf" srcId="{E5D0E4F4-74A5-4F11-AFB2-FE24286E3C73}" destId="{48161F8D-55E7-4941-A256-E759515A5F24}" srcOrd="0" destOrd="0" presId="urn:microsoft.com/office/officeart/2005/8/layout/vProcess5"/>
    <dgm:cxn modelId="{A3EEB258-1F85-4CBF-A07D-3A52C6C7B718}" type="presOf" srcId="{32A480A9-8947-4CB4-A060-304E3DF21468}" destId="{CFE25919-FE43-4321-A144-743DE060B291}" srcOrd="1" destOrd="0" presId="urn:microsoft.com/office/officeart/2005/8/layout/vProcess5"/>
    <dgm:cxn modelId="{705E4681-177A-432F-ADED-78825A5030E9}" type="presOf" srcId="{5056530D-1926-4E33-A8B8-39B9BE2CAA50}" destId="{10FADFAA-A2DC-4E9A-BCF9-E66FB59AC786}" srcOrd="0" destOrd="0" presId="urn:microsoft.com/office/officeart/2005/8/layout/vProcess5"/>
    <dgm:cxn modelId="{497D30D1-4614-4C6A-8E1B-D471CD8ED176}" srcId="{02D4826C-54FC-42C5-BB1D-CA908F41BCF6}" destId="{32A480A9-8947-4CB4-A060-304E3DF21468}" srcOrd="4" destOrd="0" parTransId="{B758DA85-7E28-4C09-8BFB-1C76B8F61B5E}" sibTransId="{74897533-6768-47A7-98F4-7E1FE4C0D7DB}"/>
    <dgm:cxn modelId="{B025DBB6-6251-4195-9B72-4497A9431567}" type="presOf" srcId="{3DE7ABF0-98D8-428B-8019-2D72B0B07C03}" destId="{29C7FCD3-D0F7-4FCF-ACE8-59DD942A2D66}" srcOrd="1" destOrd="0" presId="urn:microsoft.com/office/officeart/2005/8/layout/vProcess5"/>
    <dgm:cxn modelId="{96E017FE-CE29-47CB-869D-490AB44F3B4A}" type="presOf" srcId="{3EA5B866-309F-4439-B12E-4B828EAEB189}" destId="{232FF8F5-24E5-4156-9064-0EEE78ABD600}" srcOrd="1" destOrd="0" presId="urn:microsoft.com/office/officeart/2005/8/layout/vProcess5"/>
    <dgm:cxn modelId="{9D8F8B8B-00D9-4537-ABBD-1045D88C848C}" type="presOf" srcId="{3C7B4D44-646E-4186-AFC8-24431A9CCA27}" destId="{BC3D9964-7D47-4D2F-9BD5-CD25C06C8AD6}" srcOrd="0" destOrd="0" presId="urn:microsoft.com/office/officeart/2005/8/layout/vProcess5"/>
    <dgm:cxn modelId="{0D52452A-6E1E-46FD-A1BC-FECC7E905C75}" type="presOf" srcId="{7E9AB3B4-26A3-422A-8911-816CD8B1EEBF}" destId="{0A6358A2-4155-4204-914F-1F61F32F9063}" srcOrd="0" destOrd="0" presId="urn:microsoft.com/office/officeart/2005/8/layout/vProcess5"/>
    <dgm:cxn modelId="{D0CC1288-AB72-458D-9B93-5BFDF8E76669}" type="presParOf" srcId="{B4206DBC-6FE7-4F8D-B2FC-3DCA7A07B77D}" destId="{7BF30001-7357-43C9-96BE-94B0AE3388E4}" srcOrd="0" destOrd="0" presId="urn:microsoft.com/office/officeart/2005/8/layout/vProcess5"/>
    <dgm:cxn modelId="{75827257-A7F3-47A6-867C-53DFCA5117D2}" type="presParOf" srcId="{B4206DBC-6FE7-4F8D-B2FC-3DCA7A07B77D}" destId="{48161F8D-55E7-4941-A256-E759515A5F24}" srcOrd="1" destOrd="0" presId="urn:microsoft.com/office/officeart/2005/8/layout/vProcess5"/>
    <dgm:cxn modelId="{A29D9289-577E-482E-938A-72A700980235}" type="presParOf" srcId="{B4206DBC-6FE7-4F8D-B2FC-3DCA7A07B77D}" destId="{10FADFAA-A2DC-4E9A-BCF9-E66FB59AC786}" srcOrd="2" destOrd="0" presId="urn:microsoft.com/office/officeart/2005/8/layout/vProcess5"/>
    <dgm:cxn modelId="{BC280683-C203-4475-A916-1389CC4A53EF}" type="presParOf" srcId="{B4206DBC-6FE7-4F8D-B2FC-3DCA7A07B77D}" destId="{7A57E63B-7CAF-45A5-8E10-CA954EA9C8E2}" srcOrd="3" destOrd="0" presId="urn:microsoft.com/office/officeart/2005/8/layout/vProcess5"/>
    <dgm:cxn modelId="{B0F6A4A5-8A1F-4FC4-BB84-7DCA705B01CF}" type="presParOf" srcId="{B4206DBC-6FE7-4F8D-B2FC-3DCA7A07B77D}" destId="{AF73B37A-99EF-4584-99D7-01E1CF10AE97}" srcOrd="4" destOrd="0" presId="urn:microsoft.com/office/officeart/2005/8/layout/vProcess5"/>
    <dgm:cxn modelId="{E0D536CF-C68C-4B6D-8035-C8BA08D27189}" type="presParOf" srcId="{B4206DBC-6FE7-4F8D-B2FC-3DCA7A07B77D}" destId="{758E4FAF-2D64-4C6C-99AF-83892155DF9F}" srcOrd="5" destOrd="0" presId="urn:microsoft.com/office/officeart/2005/8/layout/vProcess5"/>
    <dgm:cxn modelId="{E4FCA04F-D7AB-44DD-9726-4CFD9CA94592}" type="presParOf" srcId="{B4206DBC-6FE7-4F8D-B2FC-3DCA7A07B77D}" destId="{C8293119-84DE-485B-8AF1-F8FBC7CF615D}" srcOrd="6" destOrd="0" presId="urn:microsoft.com/office/officeart/2005/8/layout/vProcess5"/>
    <dgm:cxn modelId="{2D8929B2-957A-4896-9FD6-68542431972A}" type="presParOf" srcId="{B4206DBC-6FE7-4F8D-B2FC-3DCA7A07B77D}" destId="{0A6358A2-4155-4204-914F-1F61F32F9063}" srcOrd="7" destOrd="0" presId="urn:microsoft.com/office/officeart/2005/8/layout/vProcess5"/>
    <dgm:cxn modelId="{F8B7B68D-5EC1-4F30-B051-E3FAAB682CC8}" type="presParOf" srcId="{B4206DBC-6FE7-4F8D-B2FC-3DCA7A07B77D}" destId="{BC3D9964-7D47-4D2F-9BD5-CD25C06C8AD6}" srcOrd="8" destOrd="0" presId="urn:microsoft.com/office/officeart/2005/8/layout/vProcess5"/>
    <dgm:cxn modelId="{5795D11C-45F2-45BE-8907-C85BAD725880}" type="presParOf" srcId="{B4206DBC-6FE7-4F8D-B2FC-3DCA7A07B77D}" destId="{8AA5F1A6-37EC-4597-8DC5-AF6D7345E2B8}" srcOrd="9" destOrd="0" presId="urn:microsoft.com/office/officeart/2005/8/layout/vProcess5"/>
    <dgm:cxn modelId="{D91FED23-27E4-4182-9E20-6C5730991597}" type="presParOf" srcId="{B4206DBC-6FE7-4F8D-B2FC-3DCA7A07B77D}" destId="{FAA029B3-48A6-4E91-972A-8651868A1732}" srcOrd="10" destOrd="0" presId="urn:microsoft.com/office/officeart/2005/8/layout/vProcess5"/>
    <dgm:cxn modelId="{9B8B1D5A-0EEF-4D97-A939-89A9A77B9723}" type="presParOf" srcId="{B4206DBC-6FE7-4F8D-B2FC-3DCA7A07B77D}" destId="{E648CBB7-DCD5-426A-8FAA-BA8254ACF37C}" srcOrd="11" destOrd="0" presId="urn:microsoft.com/office/officeart/2005/8/layout/vProcess5"/>
    <dgm:cxn modelId="{2F2F85B6-2065-4BEF-9066-63A74EEF5AF2}" type="presParOf" srcId="{B4206DBC-6FE7-4F8D-B2FC-3DCA7A07B77D}" destId="{29C7FCD3-D0F7-4FCF-ACE8-59DD942A2D66}" srcOrd="12" destOrd="0" presId="urn:microsoft.com/office/officeart/2005/8/layout/vProcess5"/>
    <dgm:cxn modelId="{4E8C669C-7EA1-4BCE-B8A0-403009F45F07}" type="presParOf" srcId="{B4206DBC-6FE7-4F8D-B2FC-3DCA7A07B77D}" destId="{232FF8F5-24E5-4156-9064-0EEE78ABD600}" srcOrd="13" destOrd="0" presId="urn:microsoft.com/office/officeart/2005/8/layout/vProcess5"/>
    <dgm:cxn modelId="{D538ADB4-94B6-4A77-AE3D-8C6197442661}" type="presParOf" srcId="{B4206DBC-6FE7-4F8D-B2FC-3DCA7A07B77D}" destId="{CFE25919-FE43-4321-A144-743DE060B29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61F8D-55E7-4941-A256-E759515A5F24}">
      <dsp:nvSpPr>
        <dsp:cNvPr id="0" name=""/>
        <dsp:cNvSpPr/>
      </dsp:nvSpPr>
      <dsp:spPr>
        <a:xfrm>
          <a:off x="0" y="0"/>
          <a:ext cx="7567795" cy="82412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s-EC" sz="3400" kern="1200" dirty="0" smtClean="0"/>
            <a:t>Fundamentación teórica</a:t>
          </a:r>
          <a:endParaRPr lang="es-EC" sz="3400" kern="1200" dirty="0"/>
        </a:p>
      </dsp:txBody>
      <dsp:txXfrm>
        <a:off x="24138" y="24138"/>
        <a:ext cx="6582077" cy="775849"/>
      </dsp:txXfrm>
    </dsp:sp>
    <dsp:sp modelId="{10FADFAA-A2DC-4E9A-BCF9-E66FB59AC786}">
      <dsp:nvSpPr>
        <dsp:cNvPr id="0" name=""/>
        <dsp:cNvSpPr/>
      </dsp:nvSpPr>
      <dsp:spPr>
        <a:xfrm>
          <a:off x="565127" y="938587"/>
          <a:ext cx="7567795" cy="824125"/>
        </a:xfrm>
        <a:prstGeom prst="roundRect">
          <a:avLst>
            <a:gd name="adj" fmla="val 10000"/>
          </a:avLst>
        </a:prstGeom>
        <a:solidFill>
          <a:schemeClr val="accent4">
            <a:hueOff val="-622331"/>
            <a:satOff val="12307"/>
            <a:lumOff val="48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s-EC" sz="3400" kern="1200" dirty="0" smtClean="0"/>
            <a:t>Diagnóstico situacional</a:t>
          </a:r>
          <a:endParaRPr lang="es-EC" sz="3400" kern="1200" dirty="0"/>
        </a:p>
      </dsp:txBody>
      <dsp:txXfrm>
        <a:off x="589265" y="962725"/>
        <a:ext cx="6418710" cy="775849"/>
      </dsp:txXfrm>
    </dsp:sp>
    <dsp:sp modelId="{7A57E63B-7CAF-45A5-8E10-CA954EA9C8E2}">
      <dsp:nvSpPr>
        <dsp:cNvPr id="0" name=""/>
        <dsp:cNvSpPr/>
      </dsp:nvSpPr>
      <dsp:spPr>
        <a:xfrm>
          <a:off x="1130255" y="1877174"/>
          <a:ext cx="7567795" cy="824125"/>
        </a:xfrm>
        <a:prstGeom prst="roundRect">
          <a:avLst>
            <a:gd name="adj" fmla="val 10000"/>
          </a:avLst>
        </a:prstGeom>
        <a:solidFill>
          <a:schemeClr val="accent4">
            <a:hueOff val="-1244662"/>
            <a:satOff val="24615"/>
            <a:lumOff val="96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s-EC" sz="3400" kern="1200" dirty="0" smtClean="0"/>
            <a:t>Estudio de mercado</a:t>
          </a:r>
          <a:endParaRPr lang="es-EC" sz="3400" kern="1200" dirty="0"/>
        </a:p>
      </dsp:txBody>
      <dsp:txXfrm>
        <a:off x="1154393" y="1901312"/>
        <a:ext cx="6418710" cy="775849"/>
      </dsp:txXfrm>
    </dsp:sp>
    <dsp:sp modelId="{AF73B37A-99EF-4584-99D7-01E1CF10AE97}">
      <dsp:nvSpPr>
        <dsp:cNvPr id="0" name=""/>
        <dsp:cNvSpPr/>
      </dsp:nvSpPr>
      <dsp:spPr>
        <a:xfrm>
          <a:off x="1695382" y="2815761"/>
          <a:ext cx="7567795" cy="824125"/>
        </a:xfrm>
        <a:prstGeom prst="roundRect">
          <a:avLst>
            <a:gd name="adj" fmla="val 10000"/>
          </a:avLst>
        </a:prstGeom>
        <a:solidFill>
          <a:schemeClr val="accent4">
            <a:hueOff val="-1866994"/>
            <a:satOff val="36922"/>
            <a:lumOff val="144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s-EC" sz="3400" kern="1200" dirty="0" smtClean="0"/>
            <a:t>Propuesta</a:t>
          </a:r>
          <a:endParaRPr lang="es-EC" sz="3400" kern="1200" dirty="0"/>
        </a:p>
      </dsp:txBody>
      <dsp:txXfrm>
        <a:off x="1719520" y="2839899"/>
        <a:ext cx="6418710" cy="775849"/>
      </dsp:txXfrm>
    </dsp:sp>
    <dsp:sp modelId="{758E4FAF-2D64-4C6C-99AF-83892155DF9F}">
      <dsp:nvSpPr>
        <dsp:cNvPr id="0" name=""/>
        <dsp:cNvSpPr/>
      </dsp:nvSpPr>
      <dsp:spPr>
        <a:xfrm>
          <a:off x="2260510" y="3754348"/>
          <a:ext cx="7567795" cy="824125"/>
        </a:xfrm>
        <a:prstGeom prst="roundRect">
          <a:avLst>
            <a:gd name="adj" fmla="val 10000"/>
          </a:avLst>
        </a:prstGeom>
        <a:solidFill>
          <a:schemeClr val="accent4">
            <a:hueOff val="-2489325"/>
            <a:satOff val="49229"/>
            <a:lumOff val="192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s-EC" sz="3400" kern="1200" dirty="0" smtClean="0"/>
            <a:t>Conclusiones y Recomendaciones</a:t>
          </a:r>
          <a:endParaRPr lang="es-EC" sz="3400" kern="1200" dirty="0"/>
        </a:p>
      </dsp:txBody>
      <dsp:txXfrm>
        <a:off x="2284648" y="3778486"/>
        <a:ext cx="6418710" cy="775849"/>
      </dsp:txXfrm>
    </dsp:sp>
    <dsp:sp modelId="{C8293119-84DE-485B-8AF1-F8FBC7CF615D}">
      <dsp:nvSpPr>
        <dsp:cNvPr id="0" name=""/>
        <dsp:cNvSpPr/>
      </dsp:nvSpPr>
      <dsp:spPr>
        <a:xfrm>
          <a:off x="7032114" y="602069"/>
          <a:ext cx="535681" cy="53568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EC" sz="2400" kern="1200"/>
        </a:p>
      </dsp:txBody>
      <dsp:txXfrm>
        <a:off x="7152642" y="602069"/>
        <a:ext cx="294625" cy="403100"/>
      </dsp:txXfrm>
    </dsp:sp>
    <dsp:sp modelId="{0A6358A2-4155-4204-914F-1F61F32F9063}">
      <dsp:nvSpPr>
        <dsp:cNvPr id="0" name=""/>
        <dsp:cNvSpPr/>
      </dsp:nvSpPr>
      <dsp:spPr>
        <a:xfrm>
          <a:off x="7597241" y="1540656"/>
          <a:ext cx="535681" cy="535681"/>
        </a:xfrm>
        <a:prstGeom prst="downArrow">
          <a:avLst>
            <a:gd name="adj1" fmla="val 55000"/>
            <a:gd name="adj2" fmla="val 45000"/>
          </a:avLst>
        </a:prstGeom>
        <a:solidFill>
          <a:schemeClr val="accent4">
            <a:tint val="40000"/>
            <a:alpha val="90000"/>
            <a:hueOff val="-1038712"/>
            <a:satOff val="22813"/>
            <a:lumOff val="2040"/>
            <a:alphaOff val="0"/>
          </a:schemeClr>
        </a:solidFill>
        <a:ln w="12700" cap="flat" cmpd="sng" algn="ctr">
          <a:solidFill>
            <a:schemeClr val="accent4">
              <a:tint val="40000"/>
              <a:alpha val="90000"/>
              <a:hueOff val="-1038712"/>
              <a:satOff val="22813"/>
              <a:lumOff val="204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EC" sz="2400" kern="1200"/>
        </a:p>
      </dsp:txBody>
      <dsp:txXfrm>
        <a:off x="7717769" y="1540656"/>
        <a:ext cx="294625" cy="403100"/>
      </dsp:txXfrm>
    </dsp:sp>
    <dsp:sp modelId="{BC3D9964-7D47-4D2F-9BD5-CD25C06C8AD6}">
      <dsp:nvSpPr>
        <dsp:cNvPr id="0" name=""/>
        <dsp:cNvSpPr/>
      </dsp:nvSpPr>
      <dsp:spPr>
        <a:xfrm>
          <a:off x="8162369" y="2465508"/>
          <a:ext cx="535681" cy="535681"/>
        </a:xfrm>
        <a:prstGeom prst="downArrow">
          <a:avLst>
            <a:gd name="adj1" fmla="val 55000"/>
            <a:gd name="adj2" fmla="val 45000"/>
          </a:avLst>
        </a:prstGeom>
        <a:solidFill>
          <a:schemeClr val="accent4">
            <a:tint val="40000"/>
            <a:alpha val="90000"/>
            <a:hueOff val="-2077425"/>
            <a:satOff val="45627"/>
            <a:lumOff val="4080"/>
            <a:alphaOff val="0"/>
          </a:schemeClr>
        </a:solidFill>
        <a:ln w="12700" cap="flat" cmpd="sng" algn="ctr">
          <a:solidFill>
            <a:schemeClr val="accent4">
              <a:tint val="40000"/>
              <a:alpha val="90000"/>
              <a:hueOff val="-2077425"/>
              <a:satOff val="45627"/>
              <a:lumOff val="40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EC" sz="2400" kern="1200"/>
        </a:p>
      </dsp:txBody>
      <dsp:txXfrm>
        <a:off x="8282897" y="2465508"/>
        <a:ext cx="294625" cy="403100"/>
      </dsp:txXfrm>
    </dsp:sp>
    <dsp:sp modelId="{8AA5F1A6-37EC-4597-8DC5-AF6D7345E2B8}">
      <dsp:nvSpPr>
        <dsp:cNvPr id="0" name=""/>
        <dsp:cNvSpPr/>
      </dsp:nvSpPr>
      <dsp:spPr>
        <a:xfrm>
          <a:off x="8727496" y="3413252"/>
          <a:ext cx="535681" cy="535681"/>
        </a:xfrm>
        <a:prstGeom prst="downArrow">
          <a:avLst>
            <a:gd name="adj1" fmla="val 55000"/>
            <a:gd name="adj2" fmla="val 45000"/>
          </a:avLst>
        </a:prstGeom>
        <a:solidFill>
          <a:schemeClr val="accent4">
            <a:tint val="40000"/>
            <a:alpha val="90000"/>
            <a:hueOff val="-3116137"/>
            <a:satOff val="68440"/>
            <a:lumOff val="6120"/>
            <a:alphaOff val="0"/>
          </a:schemeClr>
        </a:solidFill>
        <a:ln w="12700" cap="flat" cmpd="sng" algn="ctr">
          <a:solidFill>
            <a:schemeClr val="accent4">
              <a:tint val="40000"/>
              <a:alpha val="90000"/>
              <a:hueOff val="-3116137"/>
              <a:satOff val="68440"/>
              <a:lumOff val="612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EC" sz="2400" kern="1200"/>
        </a:p>
      </dsp:txBody>
      <dsp:txXfrm>
        <a:off x="8848024" y="3413252"/>
        <a:ext cx="294625" cy="40310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1/22/2016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B80C674-7DFC-42FE-B9CD-82963CDB1557}" type="datetimeFigureOut">
              <a:rPr lang="en-US" dirty="0"/>
              <a:t>1/22/2016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076456F-F47D-4F25-8053-2A695DA0CA7D}" type="datetimeFigureOut">
              <a:rPr lang="en-US" dirty="0"/>
              <a:t>1/22/2016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D6C7379-69CC-4837-9905-BEBA22830C8A}" type="datetimeFigureOut">
              <a:rPr lang="en-US" dirty="0"/>
              <a:t>1/22/2016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9EB8B7E-8AEE-4F10-BFEE-C999AD004D36}" type="datetimeFigureOut">
              <a:rPr lang="en-US" dirty="0"/>
              <a:t>1/22/2016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8668F3F9-58BC-440B-B37B-805B9055EF92}" type="datetimeFigureOut">
              <a:rPr lang="en-US" dirty="0"/>
              <a:t>1/22/2016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0D5A53AF-48EA-489D-8260-9DCAB666386A}" type="datetimeFigureOut">
              <a:rPr lang="en-US" dirty="0"/>
              <a:t>1/22/2016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1/22/2016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Haga clic para modificar el estilo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1/22/2016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1/22/2016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1/22/2016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7D1BD23-6E54-4D9D-AD88-A2813C73CC25}" type="datetimeFigureOut">
              <a:rPr lang="en-US" dirty="0"/>
              <a:t>1/22/2016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471A834-4F3C-4AF9-9C74-05EC35A0F292}" type="datetimeFigureOut">
              <a:rPr lang="en-US" dirty="0"/>
              <a:t>1/22/2016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901700" y="1600200"/>
            <a:ext cx="10553700" cy="4801314"/>
          </a:xfrm>
          <a:prstGeom prst="rect">
            <a:avLst/>
          </a:prstGeom>
          <a:noFill/>
        </p:spPr>
        <p:txBody>
          <a:bodyPr wrap="square" rtlCol="0">
            <a:spAutoFit/>
          </a:bodyPr>
          <a:lstStyle/>
          <a:p>
            <a:pPr algn="ctr"/>
            <a:r>
              <a:rPr lang="es-EC" sz="2400" b="1" dirty="0">
                <a:latin typeface="Times New Roman" panose="02020603050405020304" pitchFamily="18" charset="0"/>
                <a:cs typeface="Times New Roman" panose="02020603050405020304" pitchFamily="18" charset="0"/>
              </a:rPr>
              <a:t> </a:t>
            </a:r>
            <a:endParaRPr lang="es-ES" sz="2400" b="1" dirty="0">
              <a:latin typeface="Times New Roman" panose="02020603050405020304" pitchFamily="18" charset="0"/>
              <a:cs typeface="Times New Roman" panose="02020603050405020304" pitchFamily="18" charset="0"/>
            </a:endParaRPr>
          </a:p>
          <a:p>
            <a:pPr algn="ctr"/>
            <a:r>
              <a:rPr lang="es-EC" sz="2400" b="1" dirty="0">
                <a:latin typeface="Times New Roman" panose="02020603050405020304" pitchFamily="18" charset="0"/>
                <a:cs typeface="Times New Roman" panose="02020603050405020304" pitchFamily="18" charset="0"/>
              </a:rPr>
              <a:t>TEMA: MODELO DE GUIANZA DE TURISMO CULTURAL PARA PERSONAS NO VIDENTES, CASO DE APLICACIÓN PRÁCTICA EN LA IGLESIA DE SAN IGNACIO (ORDEN RELIGIOSA COMPAÑÍA DE JESÚS), EN EL CENTRO HISTÓRICO DE QUITO</a:t>
            </a:r>
            <a:r>
              <a:rPr lang="es-EC" sz="2400" b="1" dirty="0" smtClean="0">
                <a:latin typeface="Times New Roman" panose="02020603050405020304" pitchFamily="18" charset="0"/>
                <a:cs typeface="Times New Roman" panose="02020603050405020304" pitchFamily="18" charset="0"/>
              </a:rPr>
              <a:t>.</a:t>
            </a:r>
          </a:p>
          <a:p>
            <a:pPr algn="ctr"/>
            <a:endParaRPr lang="es-EC" sz="2400" b="1" dirty="0">
              <a:latin typeface="Times New Roman" panose="02020603050405020304" pitchFamily="18" charset="0"/>
              <a:cs typeface="Times New Roman" panose="02020603050405020304" pitchFamily="18" charset="0"/>
            </a:endParaRPr>
          </a:p>
          <a:p>
            <a:pPr algn="ctr"/>
            <a:r>
              <a:rPr lang="es-EC" sz="2400" b="1" dirty="0">
                <a:latin typeface="Times New Roman" panose="02020603050405020304" pitchFamily="18" charset="0"/>
                <a:cs typeface="Times New Roman" panose="02020603050405020304" pitchFamily="18" charset="0"/>
              </a:rPr>
              <a:t> </a:t>
            </a:r>
            <a:endParaRPr lang="es-ES" sz="2400" b="1" dirty="0">
              <a:latin typeface="Times New Roman" panose="02020603050405020304" pitchFamily="18" charset="0"/>
              <a:cs typeface="Times New Roman" panose="02020603050405020304" pitchFamily="18" charset="0"/>
            </a:endParaRPr>
          </a:p>
          <a:p>
            <a:pPr algn="ctr"/>
            <a:r>
              <a:rPr lang="es-EC" sz="2400" b="1" dirty="0">
                <a:latin typeface="Times New Roman" panose="02020603050405020304" pitchFamily="18" charset="0"/>
                <a:cs typeface="Times New Roman" panose="02020603050405020304" pitchFamily="18" charset="0"/>
              </a:rPr>
              <a:t>AUTORES: PANCHI GUZMÁN MARÍA CRISTINA</a:t>
            </a:r>
            <a:endParaRPr lang="es-ES" sz="2400" b="1" dirty="0">
              <a:latin typeface="Times New Roman" panose="02020603050405020304" pitchFamily="18" charset="0"/>
              <a:cs typeface="Times New Roman" panose="02020603050405020304" pitchFamily="18" charset="0"/>
            </a:endParaRPr>
          </a:p>
          <a:p>
            <a:pPr algn="ctr"/>
            <a:r>
              <a:rPr lang="es-EC" sz="2400" b="1" dirty="0">
                <a:latin typeface="Times New Roman" panose="02020603050405020304" pitchFamily="18" charset="0"/>
                <a:cs typeface="Times New Roman" panose="02020603050405020304" pitchFamily="18" charset="0"/>
              </a:rPr>
              <a:t>  </a:t>
            </a:r>
            <a:r>
              <a:rPr lang="es-EC" sz="2400" b="1" dirty="0" smtClean="0">
                <a:latin typeface="Times New Roman" panose="02020603050405020304" pitchFamily="18" charset="0"/>
                <a:cs typeface="Times New Roman" panose="02020603050405020304" pitchFamily="18" charset="0"/>
              </a:rPr>
              <a:t>                    VÁSQUEZ </a:t>
            </a:r>
            <a:r>
              <a:rPr lang="es-EC" sz="2400" b="1" dirty="0">
                <a:latin typeface="Times New Roman" panose="02020603050405020304" pitchFamily="18" charset="0"/>
                <a:cs typeface="Times New Roman" panose="02020603050405020304" pitchFamily="18" charset="0"/>
              </a:rPr>
              <a:t>GALEAS RAFAEL </a:t>
            </a:r>
            <a:r>
              <a:rPr lang="es-EC" sz="2400" b="1" dirty="0" smtClean="0">
                <a:latin typeface="Times New Roman" panose="02020603050405020304" pitchFamily="18" charset="0"/>
                <a:cs typeface="Times New Roman" panose="02020603050405020304" pitchFamily="18" charset="0"/>
              </a:rPr>
              <a:t>MATEO</a:t>
            </a:r>
          </a:p>
          <a:p>
            <a:pPr algn="ctr"/>
            <a:endParaRPr lang="es-EC" sz="2400" b="1" dirty="0">
              <a:latin typeface="Times New Roman" panose="02020603050405020304" pitchFamily="18" charset="0"/>
              <a:cs typeface="Times New Roman" panose="02020603050405020304" pitchFamily="18" charset="0"/>
            </a:endParaRPr>
          </a:p>
          <a:p>
            <a:pPr algn="ctr"/>
            <a:r>
              <a:rPr lang="es-EC" sz="2400" b="1" dirty="0">
                <a:latin typeface="Times New Roman" panose="02020603050405020304" pitchFamily="18" charset="0"/>
                <a:cs typeface="Times New Roman" panose="02020603050405020304" pitchFamily="18" charset="0"/>
              </a:rPr>
              <a:t> </a:t>
            </a:r>
            <a:endParaRPr lang="es-ES" sz="2400" b="1" dirty="0">
              <a:latin typeface="Times New Roman" panose="02020603050405020304" pitchFamily="18" charset="0"/>
              <a:cs typeface="Times New Roman" panose="02020603050405020304" pitchFamily="18" charset="0"/>
            </a:endParaRPr>
          </a:p>
          <a:p>
            <a:pPr algn="ctr"/>
            <a:r>
              <a:rPr lang="es-EC" sz="2400" b="1" dirty="0">
                <a:latin typeface="Times New Roman" panose="02020603050405020304" pitchFamily="18" charset="0"/>
                <a:cs typeface="Times New Roman" panose="02020603050405020304" pitchFamily="18" charset="0"/>
              </a:rPr>
              <a:t>DIRECTOR: </a:t>
            </a:r>
            <a:r>
              <a:rPr lang="es-EC" sz="2400" b="1" dirty="0" smtClean="0">
                <a:latin typeface="Times New Roman" panose="02020603050405020304" pitchFamily="18" charset="0"/>
                <a:cs typeface="Times New Roman" panose="02020603050405020304" pitchFamily="18" charset="0"/>
              </a:rPr>
              <a:t>ING. M.B.A. BYRON AVILÉS</a:t>
            </a:r>
            <a:endParaRPr lang="es-ES" sz="2400" b="1" dirty="0">
              <a:latin typeface="Times New Roman" panose="02020603050405020304" pitchFamily="18" charset="0"/>
              <a:cs typeface="Times New Roman" panose="02020603050405020304" pitchFamily="18" charset="0"/>
            </a:endParaRPr>
          </a:p>
          <a:p>
            <a:endParaRPr lang="es-ES" dirty="0"/>
          </a:p>
        </p:txBody>
      </p:sp>
      <p:pic>
        <p:nvPicPr>
          <p:cNvPr id="6" name="Imagen 5"/>
          <p:cNvPicPr>
            <a:picLocks noChangeAspect="1"/>
          </p:cNvPicPr>
          <p:nvPr/>
        </p:nvPicPr>
        <p:blipFill>
          <a:blip r:embed="rId2"/>
          <a:stretch>
            <a:fillRect/>
          </a:stretch>
        </p:blipFill>
        <p:spPr>
          <a:xfrm>
            <a:off x="3518449" y="390612"/>
            <a:ext cx="4913802" cy="920576"/>
          </a:xfrm>
          <a:prstGeom prst="rect">
            <a:avLst/>
          </a:prstGeom>
        </p:spPr>
      </p:pic>
    </p:spTree>
    <p:extLst>
      <p:ext uri="{BB962C8B-B14F-4D97-AF65-F5344CB8AC3E}">
        <p14:creationId xmlns:p14="http://schemas.microsoft.com/office/powerpoint/2010/main" val="3587020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Entorno</a:t>
            </a:r>
            <a:endParaRPr lang="es-ES" dirty="0"/>
          </a:p>
        </p:txBody>
      </p:sp>
      <p:sp>
        <p:nvSpPr>
          <p:cNvPr id="3" name="Marcador de contenido 2"/>
          <p:cNvSpPr>
            <a:spLocks noGrp="1"/>
          </p:cNvSpPr>
          <p:nvPr>
            <p:ph idx="1"/>
          </p:nvPr>
        </p:nvSpPr>
        <p:spPr/>
        <p:txBody>
          <a:bodyPr/>
          <a:lstStyle/>
          <a:p>
            <a:endParaRPr lang="es-ES" dirty="0"/>
          </a:p>
        </p:txBody>
      </p:sp>
    </p:spTree>
    <p:extLst>
      <p:ext uri="{BB962C8B-B14F-4D97-AF65-F5344CB8AC3E}">
        <p14:creationId xmlns:p14="http://schemas.microsoft.com/office/powerpoint/2010/main" val="394097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Propuesta:</a:t>
            </a:r>
            <a:endParaRPr lang="es-ES" dirty="0"/>
          </a:p>
        </p:txBody>
      </p:sp>
      <p:sp>
        <p:nvSpPr>
          <p:cNvPr id="3" name="Marcador de contenido 2"/>
          <p:cNvSpPr>
            <a:spLocks noGrp="1"/>
          </p:cNvSpPr>
          <p:nvPr>
            <p:ph idx="1"/>
          </p:nvPr>
        </p:nvSpPr>
        <p:spPr/>
        <p:txBody>
          <a:bodyPr/>
          <a:lstStyle/>
          <a:p>
            <a:r>
              <a:rPr lang="es-ES" dirty="0" smtClean="0"/>
              <a:t>Manual de uso del material</a:t>
            </a:r>
          </a:p>
          <a:p>
            <a:r>
              <a:rPr lang="es-ES" dirty="0" smtClean="0"/>
              <a:t>Material </a:t>
            </a:r>
            <a:r>
              <a:rPr lang="es-ES" dirty="0" err="1" smtClean="0"/>
              <a:t>Háptico</a:t>
            </a:r>
            <a:endParaRPr lang="es-ES" dirty="0" smtClean="0"/>
          </a:p>
          <a:p>
            <a:pPr lvl="1"/>
            <a:r>
              <a:rPr lang="es-ES" dirty="0"/>
              <a:t>Cedulación en sistema de </a:t>
            </a:r>
            <a:r>
              <a:rPr lang="es-ES" dirty="0" err="1"/>
              <a:t>lecto</a:t>
            </a:r>
            <a:r>
              <a:rPr lang="es-ES" dirty="0"/>
              <a:t>-escritura Braille</a:t>
            </a:r>
          </a:p>
          <a:p>
            <a:pPr lvl="1"/>
            <a:r>
              <a:rPr lang="es-ES" dirty="0"/>
              <a:t>Maquetación </a:t>
            </a:r>
            <a:r>
              <a:rPr lang="es-ES" dirty="0" err="1"/>
              <a:t>Háptica</a:t>
            </a:r>
            <a:endParaRPr lang="es-ES" dirty="0"/>
          </a:p>
          <a:p>
            <a:pPr lvl="1"/>
            <a:r>
              <a:rPr lang="es-ES" dirty="0" smtClean="0"/>
              <a:t>Muestrario de  Texturas</a:t>
            </a:r>
          </a:p>
          <a:p>
            <a:pPr lvl="1"/>
            <a:endParaRPr lang="es-ES" dirty="0" smtClean="0"/>
          </a:p>
          <a:p>
            <a:r>
              <a:rPr lang="es-ES" dirty="0" smtClean="0"/>
              <a:t>Señalización Podotáctil</a:t>
            </a:r>
          </a:p>
          <a:p>
            <a:r>
              <a:rPr lang="es-ES" dirty="0" smtClean="0"/>
              <a:t>Audioguías</a:t>
            </a:r>
          </a:p>
        </p:txBody>
      </p:sp>
    </p:spTree>
    <p:extLst>
      <p:ext uri="{BB962C8B-B14F-4D97-AF65-F5344CB8AC3E}">
        <p14:creationId xmlns:p14="http://schemas.microsoft.com/office/powerpoint/2010/main" val="231322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Problema</a:t>
            </a:r>
            <a:endParaRPr lang="es-ES" dirty="0"/>
          </a:p>
        </p:txBody>
      </p:sp>
      <p:sp>
        <p:nvSpPr>
          <p:cNvPr id="3" name="Marcador de contenido 2"/>
          <p:cNvSpPr>
            <a:spLocks noGrp="1"/>
          </p:cNvSpPr>
          <p:nvPr>
            <p:ph idx="1"/>
          </p:nvPr>
        </p:nvSpPr>
        <p:spPr/>
        <p:txBody>
          <a:bodyPr>
            <a:normAutofit fontScale="77500" lnSpcReduction="20000"/>
          </a:bodyPr>
          <a:lstStyle/>
          <a:p>
            <a:r>
              <a:rPr lang="es-EC" sz="3900" dirty="0"/>
              <a:t> Inexistente modelo de guianza de turismo cultural para personas no videntes, en la Iglesia de San Ignacio (Orden Religiosa Compañía de Jesús), en el Centro Histórico de </a:t>
            </a:r>
            <a:r>
              <a:rPr lang="es-EC" sz="3900" dirty="0" smtClean="0"/>
              <a:t>Quito</a:t>
            </a:r>
          </a:p>
          <a:p>
            <a:pPr marL="0" indent="0">
              <a:buNone/>
            </a:pPr>
            <a:endParaRPr lang="es-EC" sz="3900" dirty="0" smtClean="0"/>
          </a:p>
          <a:p>
            <a:pPr marL="720725" lvl="1" algn="just">
              <a:spcAft>
                <a:spcPts val="1000"/>
              </a:spcAft>
            </a:pPr>
            <a:r>
              <a:rPr lang="es-EC" sz="2600" dirty="0" smtClean="0"/>
              <a:t>La Iglesia carece de una investigación </a:t>
            </a:r>
            <a:r>
              <a:rPr lang="es-EC" sz="2600" dirty="0"/>
              <a:t>que propicie la vinculación de personas con discapacidad </a:t>
            </a:r>
            <a:r>
              <a:rPr lang="es-EC" sz="2600" dirty="0" smtClean="0"/>
              <a:t>visual </a:t>
            </a:r>
          </a:p>
          <a:p>
            <a:pPr marL="720725" algn="just">
              <a:spcAft>
                <a:spcPts val="1000"/>
              </a:spcAft>
            </a:pPr>
            <a:r>
              <a:rPr lang="es-ES" sz="2600" dirty="0" smtClean="0"/>
              <a:t>No </a:t>
            </a:r>
            <a:r>
              <a:rPr lang="es-ES" sz="2600" dirty="0"/>
              <a:t>se ha realizado estudios sobre el mercado de turismo accesible en el Centro Histórico de Quito</a:t>
            </a:r>
            <a:r>
              <a:rPr lang="es-ES" sz="2600" dirty="0" smtClean="0"/>
              <a:t>.</a:t>
            </a:r>
            <a:r>
              <a:rPr lang="es-EC" sz="2600" dirty="0"/>
              <a:t> </a:t>
            </a:r>
            <a:endParaRPr lang="es-EC" sz="2600" dirty="0" smtClean="0"/>
          </a:p>
          <a:p>
            <a:pPr marL="720725" algn="just">
              <a:spcAft>
                <a:spcPts val="1000"/>
              </a:spcAft>
            </a:pPr>
            <a:r>
              <a:rPr lang="es-EC" sz="2600" dirty="0" smtClean="0"/>
              <a:t>Las </a:t>
            </a:r>
            <a:r>
              <a:rPr lang="es-EC" sz="2600" dirty="0"/>
              <a:t>empresas dedicadas a ofertar bienes y servicios para personas con discapacidad visual en el Ecuador son limitadas. </a:t>
            </a:r>
          </a:p>
          <a:p>
            <a:pPr marL="720725" algn="just">
              <a:spcAft>
                <a:spcPts val="1000"/>
              </a:spcAft>
            </a:pPr>
            <a:r>
              <a:rPr lang="es-EC" sz="2600" dirty="0" smtClean="0"/>
              <a:t>Se </a:t>
            </a:r>
            <a:r>
              <a:rPr lang="es-EC" sz="2600" dirty="0"/>
              <a:t>mantiene un esquema tradicional de guianza en los establecimientos turísticos</a:t>
            </a:r>
            <a:r>
              <a:rPr lang="es-EC" sz="2600" dirty="0" smtClean="0"/>
              <a:t>.</a:t>
            </a:r>
            <a:endParaRPr lang="es-ES" sz="2600" dirty="0"/>
          </a:p>
          <a:p>
            <a:endParaRPr lang="es-ES" dirty="0"/>
          </a:p>
        </p:txBody>
      </p:sp>
    </p:spTree>
    <p:extLst>
      <p:ext uri="{BB962C8B-B14F-4D97-AF65-F5344CB8AC3E}">
        <p14:creationId xmlns:p14="http://schemas.microsoft.com/office/powerpoint/2010/main" val="344653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FASES DEL PROYECTO</a:t>
            </a:r>
            <a:endParaRPr lang="es-ES" dirty="0"/>
          </a:p>
        </p:txBody>
      </p:sp>
      <p:sp>
        <p:nvSpPr>
          <p:cNvPr id="3" name="Marcador de contenido 2"/>
          <p:cNvSpPr>
            <a:spLocks noGrp="1"/>
          </p:cNvSpPr>
          <p:nvPr>
            <p:ph idx="1"/>
          </p:nvPr>
        </p:nvSpPr>
        <p:spPr/>
        <p:txBody>
          <a:bodyPr>
            <a:noAutofit/>
          </a:bodyPr>
          <a:lstStyle/>
          <a:p>
            <a:pPr marL="0" indent="0">
              <a:buNone/>
            </a:pPr>
            <a:endParaRPr lang="es-EC" sz="2400" dirty="0" smtClean="0"/>
          </a:p>
          <a:p>
            <a:pPr marL="0" indent="0">
              <a:buNone/>
            </a:pPr>
            <a:endParaRPr lang="es-EC" sz="3200" dirty="0"/>
          </a:p>
          <a:p>
            <a:endParaRPr lang="es-ES" sz="3200" dirty="0"/>
          </a:p>
        </p:txBody>
      </p:sp>
      <p:graphicFrame>
        <p:nvGraphicFramePr>
          <p:cNvPr id="4" name="Diagrama 3"/>
          <p:cNvGraphicFramePr/>
          <p:nvPr>
            <p:extLst>
              <p:ext uri="{D42A27DB-BD31-4B8C-83A1-F6EECF244321}">
                <p14:modId xmlns:p14="http://schemas.microsoft.com/office/powerpoint/2010/main" val="612950851"/>
              </p:ext>
            </p:extLst>
          </p:nvPr>
        </p:nvGraphicFramePr>
        <p:xfrm>
          <a:off x="635000" y="1559859"/>
          <a:ext cx="9828306" cy="4578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3102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9875"/>
            <a:ext cx="10515600" cy="1325563"/>
          </a:xfrm>
        </p:spPr>
        <p:txBody>
          <a:bodyPr>
            <a:normAutofit/>
          </a:bodyPr>
          <a:lstStyle/>
          <a:p>
            <a:r>
              <a:rPr lang="es-EC" sz="4500" dirty="0" smtClean="0"/>
              <a:t>Matriz Estratégica FODA </a:t>
            </a:r>
            <a:endParaRPr lang="es-EC" sz="45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46665637"/>
              </p:ext>
            </p:extLst>
          </p:nvPr>
        </p:nvGraphicFramePr>
        <p:xfrm>
          <a:off x="242048" y="779929"/>
          <a:ext cx="11604812" cy="5824505"/>
        </p:xfrm>
        <a:graphic>
          <a:graphicData uri="http://schemas.openxmlformats.org/drawingml/2006/table">
            <a:tbl>
              <a:tblPr firstRow="1" firstCol="1" bandRow="1">
                <a:tableStyleId>{5C22544A-7EE6-4342-B048-85BDC9FD1C3A}</a:tableStyleId>
              </a:tblPr>
              <a:tblGrid>
                <a:gridCol w="398745"/>
                <a:gridCol w="3200896"/>
                <a:gridCol w="4065182"/>
                <a:gridCol w="3939989"/>
              </a:tblGrid>
              <a:tr h="351059">
                <a:tc rowSpan="2" gridSpan="2">
                  <a:txBody>
                    <a:bodyPr/>
                    <a:lstStyle/>
                    <a:p>
                      <a:pPr algn="ctr">
                        <a:lnSpc>
                          <a:spcPct val="107000"/>
                        </a:lnSpc>
                        <a:spcAft>
                          <a:spcPts val="0"/>
                        </a:spcAft>
                      </a:pPr>
                      <a:r>
                        <a:rPr lang="es-EC" sz="1800" dirty="0">
                          <a:effectLst/>
                        </a:rPr>
                        <a:t>Matriz Estratégica</a:t>
                      </a:r>
                      <a:endParaRPr lang="es-EC"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nchor="ctr"/>
                </a:tc>
                <a:tc rowSpan="2" hMerge="1">
                  <a:txBody>
                    <a:bodyPr/>
                    <a:lstStyle/>
                    <a:p>
                      <a:endParaRPr lang="es-EC"/>
                    </a:p>
                  </a:txBody>
                  <a:tcPr/>
                </a:tc>
                <a:tc gridSpan="2">
                  <a:txBody>
                    <a:bodyPr/>
                    <a:lstStyle/>
                    <a:p>
                      <a:pPr algn="ctr">
                        <a:lnSpc>
                          <a:spcPct val="107000"/>
                        </a:lnSpc>
                        <a:spcAft>
                          <a:spcPts val="0"/>
                        </a:spcAft>
                      </a:pPr>
                      <a:r>
                        <a:rPr lang="es-EC" sz="1800" dirty="0">
                          <a:effectLst/>
                        </a:rPr>
                        <a:t>Análisis externo</a:t>
                      </a:r>
                      <a:endParaRPr lang="es-EC"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nchor="b"/>
                </a:tc>
                <a:tc hMerge="1">
                  <a:txBody>
                    <a:bodyPr/>
                    <a:lstStyle/>
                    <a:p>
                      <a:endParaRPr lang="es-EC"/>
                    </a:p>
                  </a:txBody>
                  <a:tcPr/>
                </a:tc>
              </a:tr>
              <a:tr h="1934941">
                <a:tc gridSpan="2" vMerge="1">
                  <a:txBody>
                    <a:bodyPr/>
                    <a:lstStyle/>
                    <a:p>
                      <a:endParaRPr lang="es-EC"/>
                    </a:p>
                  </a:txBody>
                  <a:tcPr/>
                </a:tc>
                <a:tc hMerge="1" vMerge="1">
                  <a:txBody>
                    <a:bodyPr/>
                    <a:lstStyle/>
                    <a:p>
                      <a:endParaRPr lang="es-EC"/>
                    </a:p>
                  </a:txBody>
                  <a:tcPr/>
                </a:tc>
                <a:tc>
                  <a:txBody>
                    <a:bodyPr/>
                    <a:lstStyle/>
                    <a:p>
                      <a:pPr algn="ctr">
                        <a:lnSpc>
                          <a:spcPct val="107000"/>
                        </a:lnSpc>
                        <a:spcAft>
                          <a:spcPts val="0"/>
                        </a:spcAft>
                      </a:pPr>
                      <a:r>
                        <a:rPr lang="es-EC" sz="1400" dirty="0" smtClean="0">
                          <a:effectLst/>
                        </a:rPr>
                        <a:t>Oportunidades</a:t>
                      </a:r>
                      <a:r>
                        <a:rPr lang="es-EC" sz="1000" dirty="0">
                          <a:effectLst/>
                        </a:rPr>
                        <a:t> </a:t>
                      </a:r>
                      <a:endParaRPr lang="es-EC" sz="1050" dirty="0">
                        <a:effectLst/>
                      </a:endParaRPr>
                    </a:p>
                    <a:p>
                      <a:pPr>
                        <a:lnSpc>
                          <a:spcPct val="107000"/>
                        </a:lnSpc>
                        <a:spcAft>
                          <a:spcPts val="600"/>
                        </a:spcAft>
                      </a:pPr>
                      <a:r>
                        <a:rPr lang="es-EC" sz="1200" dirty="0">
                          <a:effectLst/>
                        </a:rPr>
                        <a:t>O1. </a:t>
                      </a:r>
                      <a:r>
                        <a:rPr lang="es-EC" sz="1200" dirty="0" smtClean="0">
                          <a:effectLst/>
                        </a:rPr>
                        <a:t>Creciente número </a:t>
                      </a:r>
                      <a:r>
                        <a:rPr lang="es-EC" sz="1200" dirty="0">
                          <a:effectLst/>
                        </a:rPr>
                        <a:t>de personas carnetizadas</a:t>
                      </a:r>
                    </a:p>
                    <a:p>
                      <a:pPr>
                        <a:lnSpc>
                          <a:spcPct val="107000"/>
                        </a:lnSpc>
                        <a:spcAft>
                          <a:spcPts val="600"/>
                        </a:spcAft>
                      </a:pPr>
                      <a:r>
                        <a:rPr lang="es-EC" sz="1200" dirty="0">
                          <a:effectLst/>
                        </a:rPr>
                        <a:t>O2. </a:t>
                      </a:r>
                      <a:r>
                        <a:rPr lang="es-EC" sz="1200" dirty="0" smtClean="0">
                          <a:effectLst/>
                        </a:rPr>
                        <a:t>Su ubicación geográfica es en el </a:t>
                      </a:r>
                      <a:r>
                        <a:rPr lang="es-EC" sz="1200" dirty="0" smtClean="0">
                          <a:effectLst/>
                        </a:rPr>
                        <a:t>Centro Histórico de </a:t>
                      </a:r>
                      <a:r>
                        <a:rPr lang="es-EC" sz="1200" dirty="0" smtClean="0">
                          <a:effectLst/>
                        </a:rPr>
                        <a:t>Quito</a:t>
                      </a:r>
                      <a:endParaRPr lang="es-EC" sz="1200" dirty="0">
                        <a:effectLst/>
                      </a:endParaRPr>
                    </a:p>
                    <a:p>
                      <a:pPr>
                        <a:lnSpc>
                          <a:spcPct val="107000"/>
                        </a:lnSpc>
                        <a:spcAft>
                          <a:spcPts val="600"/>
                        </a:spcAft>
                      </a:pPr>
                      <a:r>
                        <a:rPr lang="es-EC" sz="1200" dirty="0">
                          <a:effectLst/>
                        </a:rPr>
                        <a:t>O3. Apoyo del Gobierno y priorización a sectores y grupos vulnerables</a:t>
                      </a:r>
                    </a:p>
                    <a:p>
                      <a:pPr>
                        <a:lnSpc>
                          <a:spcPct val="107000"/>
                        </a:lnSpc>
                        <a:spcAft>
                          <a:spcPts val="600"/>
                        </a:spcAft>
                      </a:pPr>
                      <a:r>
                        <a:rPr lang="es-EC" sz="1200" dirty="0">
                          <a:effectLst/>
                        </a:rPr>
                        <a:t>O4. </a:t>
                      </a:r>
                      <a:r>
                        <a:rPr lang="es-EC" sz="1200" dirty="0" smtClean="0">
                          <a:effectLst/>
                        </a:rPr>
                        <a:t>Existen garantías </a:t>
                      </a:r>
                      <a:r>
                        <a:rPr lang="es-EC" sz="1200" dirty="0">
                          <a:effectLst/>
                        </a:rPr>
                        <a:t>de derechos para personas con discapacidad</a:t>
                      </a:r>
                    </a:p>
                    <a:p>
                      <a:pPr>
                        <a:lnSpc>
                          <a:spcPct val="107000"/>
                        </a:lnSpc>
                        <a:spcAft>
                          <a:spcPts val="600"/>
                        </a:spcAft>
                      </a:pPr>
                      <a:r>
                        <a:rPr lang="es-EC" sz="1200" dirty="0">
                          <a:effectLst/>
                        </a:rPr>
                        <a:t>O5. Posicionamiento en Latinoamérica</a:t>
                      </a:r>
                      <a:r>
                        <a:rPr lang="es-EC" sz="1200" kern="100" dirty="0">
                          <a:effectLst/>
                        </a:rPr>
                        <a:t> </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tc>
                <a:tc>
                  <a:txBody>
                    <a:bodyPr/>
                    <a:lstStyle/>
                    <a:p>
                      <a:pPr algn="ctr">
                        <a:lnSpc>
                          <a:spcPct val="107000"/>
                        </a:lnSpc>
                        <a:spcAft>
                          <a:spcPts val="0"/>
                        </a:spcAft>
                      </a:pPr>
                      <a:r>
                        <a:rPr lang="es-EC" sz="1400" dirty="0">
                          <a:effectLst/>
                        </a:rPr>
                        <a:t>Amenazas</a:t>
                      </a:r>
                    </a:p>
                    <a:p>
                      <a:pPr algn="ctr">
                        <a:lnSpc>
                          <a:spcPct val="107000"/>
                        </a:lnSpc>
                        <a:spcAft>
                          <a:spcPts val="0"/>
                        </a:spcAft>
                      </a:pPr>
                      <a:r>
                        <a:rPr lang="es-EC" sz="1000" dirty="0">
                          <a:effectLst/>
                        </a:rPr>
                        <a:t> </a:t>
                      </a:r>
                      <a:endParaRPr lang="es-EC" sz="1050" dirty="0">
                        <a:effectLst/>
                      </a:endParaRPr>
                    </a:p>
                    <a:p>
                      <a:pPr>
                        <a:lnSpc>
                          <a:spcPct val="107000"/>
                        </a:lnSpc>
                        <a:spcAft>
                          <a:spcPts val="0"/>
                        </a:spcAft>
                      </a:pPr>
                      <a:r>
                        <a:rPr lang="es-EC" sz="1200" dirty="0">
                          <a:effectLst/>
                        </a:rPr>
                        <a:t>A1. Competencia directa referente a bellas artes</a:t>
                      </a:r>
                    </a:p>
                    <a:p>
                      <a:pPr>
                        <a:lnSpc>
                          <a:spcPct val="107000"/>
                        </a:lnSpc>
                        <a:spcAft>
                          <a:spcPts val="0"/>
                        </a:spcAft>
                      </a:pPr>
                      <a:r>
                        <a:rPr lang="es-EC" sz="1200" dirty="0">
                          <a:effectLst/>
                        </a:rPr>
                        <a:t> </a:t>
                      </a:r>
                    </a:p>
                    <a:p>
                      <a:pPr>
                        <a:lnSpc>
                          <a:spcPct val="107000"/>
                        </a:lnSpc>
                        <a:spcAft>
                          <a:spcPts val="0"/>
                        </a:spcAft>
                      </a:pPr>
                      <a:r>
                        <a:rPr lang="es-EC" sz="1200" dirty="0">
                          <a:effectLst/>
                        </a:rPr>
                        <a:t>A2. </a:t>
                      </a:r>
                      <a:r>
                        <a:rPr lang="es-EC" sz="1200" dirty="0" smtClean="0">
                          <a:effectLst/>
                        </a:rPr>
                        <a:t>Competencia de establecimientos que también poseen recursos para personas con discapacidad visual</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tc>
              </a:tr>
              <a:tr h="1955153">
                <a:tc rowSpan="2">
                  <a:txBody>
                    <a:bodyPr/>
                    <a:lstStyle/>
                    <a:p>
                      <a:pPr marL="71755" marR="71755" algn="ctr">
                        <a:lnSpc>
                          <a:spcPct val="107000"/>
                        </a:lnSpc>
                        <a:spcAft>
                          <a:spcPts val="0"/>
                        </a:spcAft>
                      </a:pPr>
                      <a:r>
                        <a:rPr lang="es-EC" sz="1800" dirty="0">
                          <a:effectLst/>
                        </a:rPr>
                        <a:t>Análisis Interno</a:t>
                      </a:r>
                      <a:endParaRPr lang="es-EC"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vert="vert270" anchor="b"/>
                </a:tc>
                <a:tc>
                  <a:txBody>
                    <a:bodyPr/>
                    <a:lstStyle/>
                    <a:p>
                      <a:pPr algn="ctr">
                        <a:lnSpc>
                          <a:spcPct val="107000"/>
                        </a:lnSpc>
                        <a:spcAft>
                          <a:spcPts val="0"/>
                        </a:spcAft>
                      </a:pPr>
                      <a:r>
                        <a:rPr lang="es-EC" sz="1400" dirty="0">
                          <a:effectLst/>
                        </a:rPr>
                        <a:t>Fortalezas</a:t>
                      </a:r>
                      <a:endParaRPr lang="es-EC" sz="1050" dirty="0">
                        <a:effectLst/>
                      </a:endParaRPr>
                    </a:p>
                    <a:p>
                      <a:pPr>
                        <a:lnSpc>
                          <a:spcPct val="107000"/>
                        </a:lnSpc>
                        <a:spcAft>
                          <a:spcPts val="0"/>
                        </a:spcAft>
                      </a:pPr>
                      <a:r>
                        <a:rPr lang="es-EC" sz="1000" dirty="0">
                          <a:effectLst/>
                        </a:rPr>
                        <a:t> </a:t>
                      </a:r>
                      <a:endParaRPr lang="es-EC" sz="1050" dirty="0">
                        <a:effectLst/>
                      </a:endParaRPr>
                    </a:p>
                    <a:p>
                      <a:pPr>
                        <a:lnSpc>
                          <a:spcPct val="107000"/>
                        </a:lnSpc>
                        <a:spcAft>
                          <a:spcPts val="0"/>
                        </a:spcAft>
                      </a:pPr>
                      <a:r>
                        <a:rPr lang="es-EC" sz="1200" dirty="0">
                          <a:effectLst/>
                        </a:rPr>
                        <a:t>F1. Su creación es eje fundamental de conservación y difusión del arte</a:t>
                      </a:r>
                    </a:p>
                    <a:p>
                      <a:pPr>
                        <a:lnSpc>
                          <a:spcPct val="107000"/>
                        </a:lnSpc>
                        <a:spcAft>
                          <a:spcPts val="0"/>
                        </a:spcAft>
                      </a:pPr>
                      <a:r>
                        <a:rPr lang="es-EC" sz="1200" dirty="0">
                          <a:effectLst/>
                        </a:rPr>
                        <a:t> </a:t>
                      </a:r>
                    </a:p>
                    <a:p>
                      <a:pPr>
                        <a:lnSpc>
                          <a:spcPct val="107000"/>
                        </a:lnSpc>
                        <a:spcAft>
                          <a:spcPts val="0"/>
                        </a:spcAft>
                      </a:pPr>
                      <a:r>
                        <a:rPr lang="es-EC" sz="1200" dirty="0">
                          <a:effectLst/>
                        </a:rPr>
                        <a:t>F2. </a:t>
                      </a:r>
                      <a:r>
                        <a:rPr lang="es-EC" sz="1200" dirty="0" smtClean="0">
                          <a:effectLst/>
                        </a:rPr>
                        <a:t>Posee</a:t>
                      </a:r>
                      <a:r>
                        <a:rPr lang="es-EC" sz="1200" baseline="0" dirty="0" smtClean="0">
                          <a:effectLst/>
                        </a:rPr>
                        <a:t> una buena g</a:t>
                      </a:r>
                      <a:r>
                        <a:rPr lang="es-EC" sz="1200" dirty="0" smtClean="0">
                          <a:effectLst/>
                        </a:rPr>
                        <a:t>estión </a:t>
                      </a:r>
                      <a:r>
                        <a:rPr lang="es-EC" sz="1200" dirty="0">
                          <a:effectLst/>
                        </a:rPr>
                        <a:t>económica y financiera</a:t>
                      </a:r>
                    </a:p>
                    <a:p>
                      <a:pPr>
                        <a:lnSpc>
                          <a:spcPct val="107000"/>
                        </a:lnSpc>
                        <a:spcAft>
                          <a:spcPts val="0"/>
                        </a:spcAft>
                      </a:pPr>
                      <a:r>
                        <a:rPr lang="es-EC" sz="1200" dirty="0">
                          <a:effectLst/>
                        </a:rPr>
                        <a:t> </a:t>
                      </a:r>
                    </a:p>
                    <a:p>
                      <a:pPr>
                        <a:lnSpc>
                          <a:spcPct val="107000"/>
                        </a:lnSpc>
                        <a:spcAft>
                          <a:spcPts val="0"/>
                        </a:spcAft>
                      </a:pPr>
                      <a:r>
                        <a:rPr lang="es-EC" sz="1200" dirty="0">
                          <a:effectLst/>
                        </a:rPr>
                        <a:t>F3</a:t>
                      </a:r>
                      <a:r>
                        <a:rPr lang="es-EC" sz="1200" dirty="0" smtClean="0">
                          <a:effectLst/>
                        </a:rPr>
                        <a:t>. Posee diversificación </a:t>
                      </a:r>
                      <a:r>
                        <a:rPr lang="es-EC" sz="1200" dirty="0">
                          <a:effectLst/>
                        </a:rPr>
                        <a:t>de productos</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tc>
                <a:tc>
                  <a:txBody>
                    <a:bodyPr/>
                    <a:lstStyle/>
                    <a:p>
                      <a:pPr algn="ctr">
                        <a:lnSpc>
                          <a:spcPct val="107000"/>
                        </a:lnSpc>
                        <a:spcAft>
                          <a:spcPts val="0"/>
                        </a:spcAft>
                      </a:pPr>
                      <a:r>
                        <a:rPr lang="es-EC" sz="1400" dirty="0">
                          <a:effectLst/>
                        </a:rPr>
                        <a:t>Estrategias Ofensivas (FO)</a:t>
                      </a:r>
                    </a:p>
                    <a:p>
                      <a:pPr algn="ctr">
                        <a:lnSpc>
                          <a:spcPct val="107000"/>
                        </a:lnSpc>
                        <a:spcAft>
                          <a:spcPts val="0"/>
                        </a:spcAft>
                      </a:pPr>
                      <a:r>
                        <a:rPr lang="es-EC" sz="1000" dirty="0">
                          <a:effectLst/>
                        </a:rPr>
                        <a:t> </a:t>
                      </a:r>
                      <a:endParaRPr lang="es-EC" sz="1050" dirty="0">
                        <a:effectLst/>
                      </a:endParaRPr>
                    </a:p>
                    <a:p>
                      <a:pPr marL="135255" indent="-135255">
                        <a:lnSpc>
                          <a:spcPct val="107000"/>
                        </a:lnSpc>
                        <a:spcAft>
                          <a:spcPts val="0"/>
                        </a:spcAft>
                      </a:pPr>
                      <a:r>
                        <a:rPr lang="es-EC" sz="1200" dirty="0">
                          <a:effectLst/>
                        </a:rPr>
                        <a:t>FO1.  Aprovechar el posicionamiento en Latinoamérica para atraer turistas </a:t>
                      </a:r>
                      <a:r>
                        <a:rPr lang="es-EC" sz="1200" dirty="0" smtClean="0">
                          <a:effectLst/>
                        </a:rPr>
                        <a:t>internacionales de habla hispana  </a:t>
                      </a:r>
                      <a:r>
                        <a:rPr lang="es-EC" sz="1200" dirty="0">
                          <a:effectLst/>
                        </a:rPr>
                        <a:t>con discapacidad visual. Por medio de la inducción de los servicios </a:t>
                      </a:r>
                      <a:r>
                        <a:rPr lang="es-EC" sz="1200" dirty="0" smtClean="0">
                          <a:effectLst/>
                        </a:rPr>
                        <a:t>complementarios, </a:t>
                      </a:r>
                      <a:r>
                        <a:rPr lang="es-EC" sz="1200" dirty="0">
                          <a:effectLst/>
                        </a:rPr>
                        <a:t>detallado en el manual de funcionamiento de la propuesta.</a:t>
                      </a:r>
                    </a:p>
                    <a:p>
                      <a:pPr marL="135255" indent="-135255">
                        <a:lnSpc>
                          <a:spcPct val="107000"/>
                        </a:lnSpc>
                        <a:spcAft>
                          <a:spcPts val="0"/>
                        </a:spcAft>
                      </a:pPr>
                      <a:r>
                        <a:rPr lang="es-EC" sz="1200" dirty="0">
                          <a:effectLst/>
                        </a:rPr>
                        <a:t> </a:t>
                      </a:r>
                    </a:p>
                    <a:p>
                      <a:pPr marL="135255" indent="-135255">
                        <a:lnSpc>
                          <a:spcPct val="107000"/>
                        </a:lnSpc>
                        <a:spcAft>
                          <a:spcPts val="0"/>
                        </a:spcAft>
                      </a:pPr>
                      <a:r>
                        <a:rPr lang="es-EC" sz="1200" dirty="0">
                          <a:effectLst/>
                        </a:rPr>
                        <a:t>FO1. Ser el primer museo donde se permita tocar las obras de arte </a:t>
                      </a:r>
                      <a:r>
                        <a:rPr lang="es-EC" sz="1200" dirty="0" smtClean="0">
                          <a:effectLst/>
                        </a:rPr>
                        <a:t>a través de </a:t>
                      </a:r>
                      <a:r>
                        <a:rPr lang="es-EC" sz="1200" dirty="0">
                          <a:effectLst/>
                        </a:rPr>
                        <a:t>maquetación </a:t>
                      </a:r>
                      <a:r>
                        <a:rPr lang="es-EC" sz="1200" dirty="0" smtClean="0">
                          <a:effectLst/>
                        </a:rPr>
                        <a:t>3D</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tc>
                <a:tc>
                  <a:txBody>
                    <a:bodyPr/>
                    <a:lstStyle/>
                    <a:p>
                      <a:pPr algn="ctr">
                        <a:lnSpc>
                          <a:spcPct val="107000"/>
                        </a:lnSpc>
                        <a:spcAft>
                          <a:spcPts val="0"/>
                        </a:spcAft>
                      </a:pPr>
                      <a:r>
                        <a:rPr lang="es-EC" sz="1400" dirty="0">
                          <a:effectLst/>
                        </a:rPr>
                        <a:t>Estrategias Defensivas (FA)</a:t>
                      </a:r>
                    </a:p>
                    <a:p>
                      <a:pPr algn="ctr">
                        <a:lnSpc>
                          <a:spcPct val="107000"/>
                        </a:lnSpc>
                        <a:spcAft>
                          <a:spcPts val="0"/>
                        </a:spcAft>
                      </a:pPr>
                      <a:r>
                        <a:rPr lang="es-EC" sz="1000" dirty="0">
                          <a:effectLst/>
                        </a:rPr>
                        <a:t> </a:t>
                      </a:r>
                      <a:endParaRPr lang="es-EC" sz="1050" dirty="0">
                        <a:effectLst/>
                      </a:endParaRPr>
                    </a:p>
                    <a:p>
                      <a:pPr algn="just">
                        <a:lnSpc>
                          <a:spcPct val="107000"/>
                        </a:lnSpc>
                        <a:spcAft>
                          <a:spcPts val="0"/>
                        </a:spcAft>
                      </a:pPr>
                      <a:r>
                        <a:rPr lang="es-EC" sz="1200" dirty="0">
                          <a:effectLst/>
                        </a:rPr>
                        <a:t>FA1. Proponer un nuevo </a:t>
                      </a:r>
                      <a:r>
                        <a:rPr lang="es-EC" sz="1200" dirty="0" smtClean="0">
                          <a:effectLst/>
                        </a:rPr>
                        <a:t>servicio </a:t>
                      </a:r>
                      <a:r>
                        <a:rPr lang="es-EC" sz="1200" dirty="0">
                          <a:effectLst/>
                        </a:rPr>
                        <a:t>en </a:t>
                      </a:r>
                      <a:r>
                        <a:rPr lang="es-EC" sz="1200">
                          <a:effectLst/>
                        </a:rPr>
                        <a:t>el </a:t>
                      </a:r>
                      <a:r>
                        <a:rPr lang="es-EC" sz="1200" smtClean="0">
                          <a:effectLst/>
                        </a:rPr>
                        <a:t>museo, </a:t>
                      </a:r>
                      <a:r>
                        <a:rPr lang="es-EC" sz="1200" dirty="0">
                          <a:effectLst/>
                        </a:rPr>
                        <a:t>que sea </a:t>
                      </a:r>
                      <a:r>
                        <a:rPr lang="es-EC" sz="1200" dirty="0" smtClean="0">
                          <a:effectLst/>
                        </a:rPr>
                        <a:t>inclusivo e integral </a:t>
                      </a:r>
                      <a:r>
                        <a:rPr lang="es-EC" sz="1200" dirty="0">
                          <a:effectLst/>
                        </a:rPr>
                        <a:t>para grupos con discapacidad visual utilizando </a:t>
                      </a:r>
                      <a:r>
                        <a:rPr lang="es-EC" sz="1200" smtClean="0">
                          <a:effectLst/>
                        </a:rPr>
                        <a:t>herramientas</a:t>
                      </a:r>
                      <a:r>
                        <a:rPr lang="es-EC" sz="1200" baseline="0" smtClean="0">
                          <a:effectLst/>
                        </a:rPr>
                        <a:t> especializadas.</a:t>
                      </a:r>
                      <a:endParaRPr lang="es-EC" sz="10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tc>
              </a:tr>
              <a:tr h="1581498">
                <a:tc vMerge="1">
                  <a:txBody>
                    <a:bodyPr/>
                    <a:lstStyle/>
                    <a:p>
                      <a:endParaRPr lang="es-EC"/>
                    </a:p>
                  </a:txBody>
                  <a:tcPr/>
                </a:tc>
                <a:tc>
                  <a:txBody>
                    <a:bodyPr/>
                    <a:lstStyle/>
                    <a:p>
                      <a:pPr algn="ctr">
                        <a:lnSpc>
                          <a:spcPct val="107000"/>
                        </a:lnSpc>
                        <a:spcAft>
                          <a:spcPts val="0"/>
                        </a:spcAft>
                      </a:pPr>
                      <a:r>
                        <a:rPr lang="es-EC" sz="1400" dirty="0">
                          <a:effectLst/>
                        </a:rPr>
                        <a:t>Debilidades</a:t>
                      </a:r>
                      <a:endParaRPr lang="es-EC" sz="1600" dirty="0">
                        <a:effectLst/>
                      </a:endParaRPr>
                    </a:p>
                    <a:p>
                      <a:pPr algn="ctr">
                        <a:lnSpc>
                          <a:spcPct val="107000"/>
                        </a:lnSpc>
                        <a:spcAft>
                          <a:spcPts val="0"/>
                        </a:spcAft>
                      </a:pPr>
                      <a:r>
                        <a:rPr lang="es-EC" sz="1000" dirty="0">
                          <a:effectLst/>
                        </a:rPr>
                        <a:t> </a:t>
                      </a:r>
                      <a:endParaRPr lang="es-EC" sz="1050" dirty="0">
                        <a:effectLst/>
                      </a:endParaRPr>
                    </a:p>
                    <a:p>
                      <a:pPr>
                        <a:lnSpc>
                          <a:spcPct val="107000"/>
                        </a:lnSpc>
                        <a:spcAft>
                          <a:spcPts val="0"/>
                        </a:spcAft>
                      </a:pPr>
                      <a:r>
                        <a:rPr lang="es-EC" sz="1200" dirty="0">
                          <a:effectLst/>
                        </a:rPr>
                        <a:t>D1. </a:t>
                      </a:r>
                      <a:r>
                        <a:rPr lang="es-EC" sz="1200" dirty="0" smtClean="0">
                          <a:effectLst/>
                        </a:rPr>
                        <a:t>Carece </a:t>
                      </a:r>
                      <a:r>
                        <a:rPr lang="es-EC" sz="1200" dirty="0">
                          <a:effectLst/>
                        </a:rPr>
                        <a:t>de </a:t>
                      </a:r>
                      <a:r>
                        <a:rPr lang="es-EC" sz="1200" dirty="0" smtClean="0">
                          <a:effectLst/>
                        </a:rPr>
                        <a:t>señalización </a:t>
                      </a:r>
                      <a:r>
                        <a:rPr lang="es-EC" sz="1200" dirty="0">
                          <a:effectLst/>
                        </a:rPr>
                        <a:t>en la iglesia </a:t>
                      </a:r>
                    </a:p>
                    <a:p>
                      <a:pPr>
                        <a:lnSpc>
                          <a:spcPct val="107000"/>
                        </a:lnSpc>
                        <a:spcAft>
                          <a:spcPts val="0"/>
                        </a:spcAft>
                      </a:pPr>
                      <a:r>
                        <a:rPr lang="es-EC" sz="1200" dirty="0">
                          <a:effectLst/>
                        </a:rPr>
                        <a:t>D2. </a:t>
                      </a:r>
                      <a:r>
                        <a:rPr lang="es-EC" sz="1200" dirty="0" smtClean="0">
                          <a:effectLst/>
                        </a:rPr>
                        <a:t>Carece </a:t>
                      </a:r>
                      <a:r>
                        <a:rPr lang="es-EC" sz="1200" dirty="0">
                          <a:effectLst/>
                        </a:rPr>
                        <a:t>de cedulación de las obras de arte</a:t>
                      </a:r>
                    </a:p>
                    <a:p>
                      <a:pPr>
                        <a:lnSpc>
                          <a:spcPct val="107000"/>
                        </a:lnSpc>
                        <a:spcAft>
                          <a:spcPts val="0"/>
                        </a:spcAft>
                      </a:pPr>
                      <a:r>
                        <a:rPr lang="es-EC" sz="1200" dirty="0">
                          <a:effectLst/>
                        </a:rPr>
                        <a:t>D3. </a:t>
                      </a:r>
                      <a:r>
                        <a:rPr lang="es-EC" sz="1200" dirty="0" smtClean="0">
                          <a:effectLst/>
                        </a:rPr>
                        <a:t>Mantiene </a:t>
                      </a:r>
                      <a:r>
                        <a:rPr lang="es-EC" sz="1200" dirty="0">
                          <a:effectLst/>
                        </a:rPr>
                        <a:t>un tipo de guianza tradicional</a:t>
                      </a:r>
                    </a:p>
                    <a:p>
                      <a:pPr>
                        <a:lnSpc>
                          <a:spcPct val="107000"/>
                        </a:lnSpc>
                        <a:spcAft>
                          <a:spcPts val="0"/>
                        </a:spcAft>
                      </a:pPr>
                      <a:r>
                        <a:rPr lang="es-EC" sz="1200" dirty="0">
                          <a:effectLst/>
                        </a:rPr>
                        <a:t>D4. </a:t>
                      </a:r>
                      <a:r>
                        <a:rPr lang="es-EC" sz="1200" dirty="0" smtClean="0">
                          <a:effectLst/>
                        </a:rPr>
                        <a:t>Carece </a:t>
                      </a:r>
                      <a:r>
                        <a:rPr lang="es-EC" sz="1200" dirty="0">
                          <a:effectLst/>
                        </a:rPr>
                        <a:t>de herramientas de audio para una guianza autónoma.</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tc>
                <a:tc>
                  <a:txBody>
                    <a:bodyPr/>
                    <a:lstStyle/>
                    <a:p>
                      <a:pPr algn="ctr">
                        <a:lnSpc>
                          <a:spcPct val="107000"/>
                        </a:lnSpc>
                        <a:spcAft>
                          <a:spcPts val="0"/>
                        </a:spcAft>
                      </a:pPr>
                      <a:r>
                        <a:rPr lang="es-EC" sz="1400" dirty="0">
                          <a:effectLst/>
                        </a:rPr>
                        <a:t>Estrategias Adaptativas (DO)</a:t>
                      </a:r>
                    </a:p>
                    <a:p>
                      <a:pPr algn="ctr">
                        <a:lnSpc>
                          <a:spcPct val="107000"/>
                        </a:lnSpc>
                        <a:spcAft>
                          <a:spcPts val="0"/>
                        </a:spcAft>
                      </a:pPr>
                      <a:r>
                        <a:rPr lang="es-EC" sz="1000" dirty="0">
                          <a:effectLst/>
                        </a:rPr>
                        <a:t> </a:t>
                      </a:r>
                      <a:endParaRPr lang="es-EC" sz="1050" dirty="0">
                        <a:effectLst/>
                      </a:endParaRPr>
                    </a:p>
                    <a:p>
                      <a:pPr algn="just">
                        <a:lnSpc>
                          <a:spcPct val="107000"/>
                        </a:lnSpc>
                        <a:spcAft>
                          <a:spcPts val="0"/>
                        </a:spcAft>
                      </a:pPr>
                      <a:r>
                        <a:rPr lang="es-EC" sz="1200" dirty="0">
                          <a:effectLst/>
                        </a:rPr>
                        <a:t>DO1. Diseñar cédulas en sistema de lecto-escritura braille de las obras de arte. </a:t>
                      </a:r>
                    </a:p>
                    <a:p>
                      <a:pPr algn="just">
                        <a:lnSpc>
                          <a:spcPct val="107000"/>
                        </a:lnSpc>
                        <a:spcAft>
                          <a:spcPts val="0"/>
                        </a:spcAft>
                      </a:pPr>
                      <a:r>
                        <a:rPr lang="es-EC" sz="1200" dirty="0">
                          <a:effectLst/>
                        </a:rPr>
                        <a:t> </a:t>
                      </a:r>
                    </a:p>
                    <a:p>
                      <a:pPr algn="just">
                        <a:lnSpc>
                          <a:spcPct val="107000"/>
                        </a:lnSpc>
                        <a:spcAft>
                          <a:spcPts val="0"/>
                        </a:spcAft>
                      </a:pPr>
                      <a:r>
                        <a:rPr lang="es-EC" sz="1200" dirty="0">
                          <a:effectLst/>
                        </a:rPr>
                        <a:t>DO2. Delinear el recorrido con </a:t>
                      </a:r>
                      <a:r>
                        <a:rPr lang="es-EC" sz="1200" dirty="0" smtClean="0">
                          <a:effectLst/>
                        </a:rPr>
                        <a:t>bandas  podotáctiles</a:t>
                      </a:r>
                      <a:r>
                        <a:rPr lang="es-EC" sz="1200" baseline="0" dirty="0" smtClean="0">
                          <a:effectLst/>
                        </a:rPr>
                        <a:t> dentro</a:t>
                      </a:r>
                      <a:r>
                        <a:rPr lang="es-EC" sz="1200" dirty="0" smtClean="0">
                          <a:effectLst/>
                        </a:rPr>
                        <a:t> </a:t>
                      </a:r>
                      <a:r>
                        <a:rPr lang="es-EC" sz="1200" dirty="0">
                          <a:effectLst/>
                        </a:rPr>
                        <a:t>del museo. </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tc>
                <a:tc>
                  <a:txBody>
                    <a:bodyPr/>
                    <a:lstStyle/>
                    <a:p>
                      <a:pPr algn="ctr">
                        <a:lnSpc>
                          <a:spcPct val="107000"/>
                        </a:lnSpc>
                        <a:spcAft>
                          <a:spcPts val="0"/>
                        </a:spcAft>
                      </a:pPr>
                      <a:r>
                        <a:rPr lang="es-EC" sz="1400" dirty="0">
                          <a:effectLst/>
                        </a:rPr>
                        <a:t>Estrategias de Supervivencia (DA)</a:t>
                      </a:r>
                    </a:p>
                    <a:p>
                      <a:pPr algn="ctr">
                        <a:lnSpc>
                          <a:spcPct val="107000"/>
                        </a:lnSpc>
                        <a:spcAft>
                          <a:spcPts val="0"/>
                        </a:spcAft>
                      </a:pPr>
                      <a:r>
                        <a:rPr lang="es-EC" sz="1000" dirty="0">
                          <a:effectLst/>
                        </a:rPr>
                        <a:t> </a:t>
                      </a:r>
                      <a:endParaRPr lang="es-EC" sz="1050" dirty="0">
                        <a:effectLst/>
                      </a:endParaRPr>
                    </a:p>
                    <a:p>
                      <a:pPr>
                        <a:lnSpc>
                          <a:spcPct val="107000"/>
                        </a:lnSpc>
                        <a:spcAft>
                          <a:spcPts val="0"/>
                        </a:spcAft>
                      </a:pPr>
                      <a:r>
                        <a:rPr lang="es-EC" sz="1200" dirty="0">
                          <a:effectLst/>
                        </a:rPr>
                        <a:t>DA1. Describir verbalmente las obras de arte, con el fin de crear el texto base para audioguías del museo.</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128" marR="30128" marT="0" marB="0"/>
                </a:tc>
              </a:tr>
            </a:tbl>
          </a:graphicData>
        </a:graphic>
      </p:graphicFrame>
    </p:spTree>
    <p:extLst>
      <p:ext uri="{BB962C8B-B14F-4D97-AF65-F5344CB8AC3E}">
        <p14:creationId xmlns:p14="http://schemas.microsoft.com/office/powerpoint/2010/main" val="20064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endParaRPr lang="es-EC"/>
          </a:p>
        </p:txBody>
      </p:sp>
    </p:spTree>
    <p:extLst>
      <p:ext uri="{BB962C8B-B14F-4D97-AF65-F5344CB8AC3E}">
        <p14:creationId xmlns:p14="http://schemas.microsoft.com/office/powerpoint/2010/main" val="614535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endParaRPr lang="es-EC"/>
          </a:p>
        </p:txBody>
      </p:sp>
    </p:spTree>
    <p:extLst>
      <p:ext uri="{BB962C8B-B14F-4D97-AF65-F5344CB8AC3E}">
        <p14:creationId xmlns:p14="http://schemas.microsoft.com/office/powerpoint/2010/main" val="2329763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endParaRPr lang="es-EC"/>
          </a:p>
        </p:txBody>
      </p:sp>
    </p:spTree>
    <p:extLst>
      <p:ext uri="{BB962C8B-B14F-4D97-AF65-F5344CB8AC3E}">
        <p14:creationId xmlns:p14="http://schemas.microsoft.com/office/powerpoint/2010/main" val="3394279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endParaRPr lang="es-EC"/>
          </a:p>
        </p:txBody>
      </p:sp>
    </p:spTree>
    <p:extLst>
      <p:ext uri="{BB962C8B-B14F-4D97-AF65-F5344CB8AC3E}">
        <p14:creationId xmlns:p14="http://schemas.microsoft.com/office/powerpoint/2010/main" val="1862262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Justificación</a:t>
            </a:r>
            <a:endParaRPr lang="es-ES" dirty="0"/>
          </a:p>
        </p:txBody>
      </p:sp>
      <p:sp>
        <p:nvSpPr>
          <p:cNvPr id="3" name="Marcador de contenido 2"/>
          <p:cNvSpPr>
            <a:spLocks noGrp="1"/>
          </p:cNvSpPr>
          <p:nvPr>
            <p:ph idx="1"/>
          </p:nvPr>
        </p:nvSpPr>
        <p:spPr/>
        <p:txBody>
          <a:bodyPr/>
          <a:lstStyle/>
          <a:p>
            <a:r>
              <a:rPr lang="es-ES" dirty="0" smtClean="0"/>
              <a:t>Constitución de la República del Ecuador 2008</a:t>
            </a:r>
          </a:p>
          <a:p>
            <a:endParaRPr lang="es-ES" dirty="0" smtClean="0"/>
          </a:p>
          <a:p>
            <a:r>
              <a:rPr lang="es-ES" dirty="0" smtClean="0"/>
              <a:t>Objetivos del Plan nacional del Buen Vivir</a:t>
            </a:r>
          </a:p>
          <a:p>
            <a:endParaRPr lang="es-ES" dirty="0"/>
          </a:p>
          <a:p>
            <a:r>
              <a:rPr lang="es-ES" dirty="0" smtClean="0"/>
              <a:t>La Ley Orgánica de Discapacidades (LODIS)</a:t>
            </a:r>
          </a:p>
          <a:p>
            <a:endParaRPr lang="es-ES" dirty="0"/>
          </a:p>
          <a:p>
            <a:r>
              <a:rPr lang="es-ES" dirty="0" smtClean="0"/>
              <a:t>Código ético mundial para el turismo (OMT)</a:t>
            </a:r>
          </a:p>
          <a:p>
            <a:endParaRPr lang="es-ES" dirty="0" smtClean="0"/>
          </a:p>
          <a:p>
            <a:endParaRPr lang="es-ES" dirty="0"/>
          </a:p>
        </p:txBody>
      </p:sp>
    </p:spTree>
    <p:extLst>
      <p:ext uri="{BB962C8B-B14F-4D97-AF65-F5344CB8AC3E}">
        <p14:creationId xmlns:p14="http://schemas.microsoft.com/office/powerpoint/2010/main" val="3961505684"/>
      </p:ext>
    </p:extLst>
  </p:cSld>
  <p:clrMapOvr>
    <a:masterClrMapping/>
  </p:clrMapOvr>
</p:sld>
</file>

<file path=ppt/theme/theme1.xml><?xml version="1.0" encoding="utf-8"?>
<a:theme xmlns:a="http://schemas.openxmlformats.org/drawingml/2006/main" name="Profundidad">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TM04033923[[fn=Profundidad]]</Template>
  <TotalTime>598</TotalTime>
  <Words>201</Words>
  <Application>Microsoft Office PowerPoint</Application>
  <PresentationFormat>Panorámica</PresentationFormat>
  <Paragraphs>85</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Corbel</vt:lpstr>
      <vt:lpstr>Times New Roman</vt:lpstr>
      <vt:lpstr>Profundidad</vt:lpstr>
      <vt:lpstr>Presentación de PowerPoint</vt:lpstr>
      <vt:lpstr>Problema</vt:lpstr>
      <vt:lpstr>FASES DEL PROYECTO</vt:lpstr>
      <vt:lpstr>Matriz Estratégica FODA </vt:lpstr>
      <vt:lpstr>Presentación de PowerPoint</vt:lpstr>
      <vt:lpstr>Presentación de PowerPoint</vt:lpstr>
      <vt:lpstr>Presentación de PowerPoint</vt:lpstr>
      <vt:lpstr>Presentación de PowerPoint</vt:lpstr>
      <vt:lpstr>Justificación</vt:lpstr>
      <vt:lpstr>Entorno</vt:lpstr>
      <vt:lpstr>Propuesta: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JCVN -MCF</dc:creator>
  <cp:lastModifiedBy>DOCENTE</cp:lastModifiedBy>
  <cp:revision>20</cp:revision>
  <dcterms:created xsi:type="dcterms:W3CDTF">2016-01-21T20:03:23Z</dcterms:created>
  <dcterms:modified xsi:type="dcterms:W3CDTF">2016-01-23T05:34:51Z</dcterms:modified>
</cp:coreProperties>
</file>