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1.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334" r:id="rId2"/>
    <p:sldId id="257" r:id="rId3"/>
    <p:sldId id="258" r:id="rId4"/>
    <p:sldId id="260" r:id="rId5"/>
    <p:sldId id="261" r:id="rId6"/>
    <p:sldId id="262" r:id="rId7"/>
    <p:sldId id="263" r:id="rId8"/>
    <p:sldId id="264" r:id="rId9"/>
    <p:sldId id="265" r:id="rId10"/>
    <p:sldId id="266" r:id="rId11"/>
    <p:sldId id="292" r:id="rId12"/>
    <p:sldId id="294" r:id="rId13"/>
    <p:sldId id="270" r:id="rId14"/>
    <p:sldId id="271" r:id="rId15"/>
    <p:sldId id="272" r:id="rId16"/>
    <p:sldId id="273" r:id="rId17"/>
    <p:sldId id="316" r:id="rId18"/>
    <p:sldId id="317" r:id="rId19"/>
    <p:sldId id="318" r:id="rId20"/>
    <p:sldId id="319" r:id="rId21"/>
    <p:sldId id="301" r:id="rId22"/>
    <p:sldId id="302" r:id="rId23"/>
    <p:sldId id="304" r:id="rId24"/>
    <p:sldId id="323" r:id="rId25"/>
    <p:sldId id="305" r:id="rId26"/>
    <p:sldId id="306" r:id="rId27"/>
    <p:sldId id="307" r:id="rId28"/>
    <p:sldId id="308" r:id="rId29"/>
    <p:sldId id="326" r:id="rId30"/>
    <p:sldId id="324" r:id="rId31"/>
    <p:sldId id="309" r:id="rId32"/>
    <p:sldId id="327" r:id="rId33"/>
    <p:sldId id="328" r:id="rId34"/>
    <p:sldId id="329" r:id="rId35"/>
    <p:sldId id="332" r:id="rId36"/>
    <p:sldId id="310" r:id="rId37"/>
    <p:sldId id="311" r:id="rId38"/>
    <p:sldId id="330" r:id="rId39"/>
    <p:sldId id="331" r:id="rId40"/>
    <p:sldId id="312" r:id="rId41"/>
    <p:sldId id="313" r:id="rId42"/>
    <p:sldId id="314" r:id="rId43"/>
    <p:sldId id="315" r:id="rId44"/>
    <p:sldId id="335" r:id="rId45"/>
    <p:sldId id="298" r:id="rId46"/>
    <p:sldId id="333" r:id="rId47"/>
    <p:sldId id="325" r:id="rId48"/>
  </p:sldIdLst>
  <p:sldSz cx="9144000" cy="6858000" type="screen4x3"/>
  <p:notesSz cx="9144000" cy="6858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XKcC6GeGMYUBGOwGISTwA==" hashData="uJjDQVNxc7kUi2W0T2gvNE4uSuY="/>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F5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70" d="100"/>
          <a:sy n="70" d="100"/>
        </p:scale>
        <p:origin x="-1164" y="-180"/>
      </p:cViewPr>
      <p:guideLst>
        <p:guide orient="horz" pos="2160"/>
        <p:guide pos="2880"/>
      </p:guideLst>
    </p:cSldViewPr>
  </p:slideViewPr>
  <p:notesTextViewPr>
    <p:cViewPr>
      <p:scale>
        <a:sx n="1" d="1"/>
        <a:sy n="1" d="1"/>
      </p:scale>
      <p:origin x="0" y="0"/>
    </p:cViewPr>
  </p:notesTextViewPr>
  <p:sorterViewPr>
    <p:cViewPr>
      <p:scale>
        <a:sx n="200" d="100"/>
        <a:sy n="200" d="100"/>
      </p:scale>
      <p:origin x="0" y="201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D:\DOCUMENTOS\CIVILES\the%20end\REDACCION%20JS\CARACTERIZACION%20AGREGADOS%2003-02-2015%20para%20redactar\Remix%20escoria%20arena\CARACTERIZACI&#211;N%20ARENA%20ESCORIA%20REMIX.xlsx" TargetMode="External"/></Relationships>
</file>

<file path=ppt/charts/_rels/chart10.xml.rels><?xml version="1.0" encoding="UTF-8" standalone="yes"?>
<Relationships xmlns="http://schemas.openxmlformats.org/package/2006/relationships"><Relationship Id="rId2" Type="http://schemas.openxmlformats.org/officeDocument/2006/relationships/oleObject" Target="file:///C:\Users\JACQUI\Documents\traccion%20indirecta.xlsx" TargetMode="External"/><Relationship Id="rId1" Type="http://schemas.openxmlformats.org/officeDocument/2006/relationships/themeOverride" Target="../theme/themeOverride6.xml"/></Relationships>
</file>

<file path=ppt/charts/_rels/chart2.xml.rels><?xml version="1.0" encoding="UTF-8" standalone="yes"?>
<Relationships xmlns="http://schemas.openxmlformats.org/package/2006/relationships"><Relationship Id="rId2" Type="http://schemas.openxmlformats.org/officeDocument/2006/relationships/oleObject" Target="file:///D:\DOCUMENTOS\CIVILES\the%20end\ENSAYOS%20GENERALES%20JS\FUNDICIONES%20Y%20ROTURAS\RESUMEN%20DE%20DATOS%20ENSAYO%20A%20COMPRESION%20EN%20Mpa.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D:\DOCUMENTOS\CIVILES\the%20end\ENSAYOS%20GENERALES%20JS\FUNDICIONES%20Y%20ROTURAS\RESUMEN%20DE%20DATOS%20ENSAYO%20A%20COMPRESION%20EN%20Mpa.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D:\DOCUMENTOS\CIVILES\the%20end\ENSAYOS%20GENERALES%20JS\FUNDICIONES%20Y%20ROTURAS\RESUMEN%20DE%20DATOS%20ENSAYO%20A%20COMPRESION%20EN%20Mpa.xlsx"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file:///D:\DOCUMENTOS\CIVILES\the%20end\ENSAYOS%20GENERALES%20JS\FUNDICIONES%20Y%20ROTURAS\RESUMEN%20DE%20DATOS%20ENSAYO%20A%20COMPRESION%20EN%20Mpa.xlsx" TargetMode="External"/><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oleObject" Target="file:///D:\DOCUMENTOS\CIVILES\the%20end\ENSAYOS%20GENERALES%20JS\FUNDICIONES%20Y%20ROTURAS\modulo%20de%20elasticidad%20JS.xlsx" TargetMode="External"/><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1" Type="http://schemas.openxmlformats.org/officeDocument/2006/relationships/oleObject" Target="file:///C:\Users\JACQUI\AppData\Roaming\Microsoft\Excel\RESUMEN%20DE%20DATOS%20ENSAYO%20A%20COMPRESION%20EN%20Mpa%20(version%201).xlsb"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JACQUI\AppData\Roaming\Microsoft\Excel\RESUMEN%20DE%20DATOS%20ENSAYO%20A%20COMPRESION%20EN%20Mpa%20(version%201).xlsb"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JACQUI\AppData\Roaming\Microsoft\Excel\RESUMEN%20DE%20DATOS%20ENSAYO%20A%20COMPRESION%20EN%20Mpa%20(version%201).xlsb"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EC" sz="1200" b="1" i="0" u="none" strike="noStrike" baseline="0">
                <a:solidFill>
                  <a:srgbClr val="000000"/>
                </a:solidFill>
                <a:latin typeface="Arial"/>
                <a:ea typeface="Arial"/>
                <a:cs typeface="Arial"/>
              </a:defRPr>
            </a:pPr>
            <a:r>
              <a:rPr lang="es-ES" sz="1200"/>
              <a:t>CURVAS GRANULOMÉTRICAS</a:t>
            </a:r>
            <a:r>
              <a:rPr lang="es-ES" sz="1200" baseline="0"/>
              <a:t> DE LAS COMBINACIONES DE  ESCORIA DE ACERO Y ARENA</a:t>
            </a:r>
            <a:endParaRPr lang="es-ES" sz="1200"/>
          </a:p>
        </c:rich>
      </c:tx>
      <c:layout>
        <c:manualLayout>
          <c:xMode val="edge"/>
          <c:yMode val="edge"/>
          <c:x val="0.15587366579177606"/>
          <c:y val="2.0433320721582514E-2"/>
        </c:manualLayout>
      </c:layout>
      <c:overlay val="0"/>
      <c:spPr>
        <a:noFill/>
        <a:ln w="25400">
          <a:noFill/>
        </a:ln>
      </c:spPr>
    </c:title>
    <c:autoTitleDeleted val="0"/>
    <c:plotArea>
      <c:layout>
        <c:manualLayout>
          <c:layoutTarget val="inner"/>
          <c:xMode val="edge"/>
          <c:yMode val="edge"/>
          <c:x val="0.13968297272747021"/>
          <c:y val="0.12324963686547202"/>
          <c:w val="0.79682786714988763"/>
          <c:h val="0.75630458985630422"/>
        </c:manualLayout>
      </c:layout>
      <c:scatterChart>
        <c:scatterStyle val="lineMarker"/>
        <c:varyColors val="0"/>
        <c:ser>
          <c:idx val="1"/>
          <c:order val="0"/>
          <c:tx>
            <c:v>MÁXIMO</c:v>
          </c:tx>
          <c:spPr>
            <a:ln w="38100">
              <a:solidFill>
                <a:schemeClr val="accent1"/>
              </a:solidFill>
            </a:ln>
          </c:spPr>
          <c:marker>
            <c:symbol val="none"/>
          </c:marker>
          <c:xVal>
            <c:numRef>
              <c:f>'Granulometrías FINO  10%'!$I$30:$I$36</c:f>
              <c:numCache>
                <c:formatCode>General</c:formatCode>
                <c:ptCount val="7"/>
                <c:pt idx="0">
                  <c:v>9.5</c:v>
                </c:pt>
                <c:pt idx="1">
                  <c:v>4.75</c:v>
                </c:pt>
                <c:pt idx="2" formatCode="0.00">
                  <c:v>2.36</c:v>
                </c:pt>
                <c:pt idx="3" formatCode="0.00">
                  <c:v>1.18</c:v>
                </c:pt>
                <c:pt idx="4" formatCode="0.00">
                  <c:v>0.6</c:v>
                </c:pt>
                <c:pt idx="5" formatCode="0.00">
                  <c:v>0.3</c:v>
                </c:pt>
                <c:pt idx="6" formatCode="0.00">
                  <c:v>0.15</c:v>
                </c:pt>
              </c:numCache>
            </c:numRef>
          </c:xVal>
          <c:yVal>
            <c:numRef>
              <c:f>'Granulometrías FINO  10%'!$K$30:$K$36</c:f>
              <c:numCache>
                <c:formatCode>General</c:formatCode>
                <c:ptCount val="7"/>
                <c:pt idx="0">
                  <c:v>100</c:v>
                </c:pt>
                <c:pt idx="1">
                  <c:v>95</c:v>
                </c:pt>
                <c:pt idx="2">
                  <c:v>80</c:v>
                </c:pt>
                <c:pt idx="3">
                  <c:v>50</c:v>
                </c:pt>
                <c:pt idx="4">
                  <c:v>25</c:v>
                </c:pt>
                <c:pt idx="5">
                  <c:v>5</c:v>
                </c:pt>
                <c:pt idx="6">
                  <c:v>0</c:v>
                </c:pt>
              </c:numCache>
            </c:numRef>
          </c:yVal>
          <c:smooth val="0"/>
        </c:ser>
        <c:ser>
          <c:idx val="2"/>
          <c:order val="1"/>
          <c:tx>
            <c:v>MÍNIMO</c:v>
          </c:tx>
          <c:spPr>
            <a:ln w="38100">
              <a:solidFill>
                <a:schemeClr val="accent1"/>
              </a:solidFill>
            </a:ln>
          </c:spPr>
          <c:marker>
            <c:symbol val="none"/>
          </c:marker>
          <c:xVal>
            <c:numRef>
              <c:f>'Granulometrías FINO  10%'!$I$30:$I$36</c:f>
              <c:numCache>
                <c:formatCode>General</c:formatCode>
                <c:ptCount val="7"/>
                <c:pt idx="0">
                  <c:v>9.5</c:v>
                </c:pt>
                <c:pt idx="1">
                  <c:v>4.75</c:v>
                </c:pt>
                <c:pt idx="2" formatCode="0.00">
                  <c:v>2.36</c:v>
                </c:pt>
                <c:pt idx="3" formatCode="0.00">
                  <c:v>1.18</c:v>
                </c:pt>
                <c:pt idx="4" formatCode="0.00">
                  <c:v>0.6</c:v>
                </c:pt>
                <c:pt idx="5" formatCode="0.00">
                  <c:v>0.3</c:v>
                </c:pt>
                <c:pt idx="6" formatCode="0.00">
                  <c:v>0.15</c:v>
                </c:pt>
              </c:numCache>
            </c:numRef>
          </c:xVal>
          <c:yVal>
            <c:numRef>
              <c:f>'Granulometrías FINO  10%'!$L$30:$L$36</c:f>
              <c:numCache>
                <c:formatCode>General</c:formatCode>
                <c:ptCount val="7"/>
                <c:pt idx="0">
                  <c:v>100</c:v>
                </c:pt>
                <c:pt idx="1">
                  <c:v>100</c:v>
                </c:pt>
                <c:pt idx="2">
                  <c:v>100</c:v>
                </c:pt>
                <c:pt idx="3">
                  <c:v>85</c:v>
                </c:pt>
                <c:pt idx="4">
                  <c:v>60</c:v>
                </c:pt>
                <c:pt idx="5">
                  <c:v>30</c:v>
                </c:pt>
                <c:pt idx="6">
                  <c:v>10</c:v>
                </c:pt>
              </c:numCache>
            </c:numRef>
          </c:yVal>
          <c:smooth val="0"/>
        </c:ser>
        <c:ser>
          <c:idx val="0"/>
          <c:order val="2"/>
          <c:tx>
            <c:v>10%ESCORIA 90%ARENA</c:v>
          </c:tx>
          <c:spPr>
            <a:ln>
              <a:solidFill>
                <a:schemeClr val="accent3"/>
              </a:solidFill>
            </a:ln>
          </c:spPr>
          <c:marker>
            <c:symbol val="diamond"/>
            <c:size val="4"/>
            <c:spPr>
              <a:solidFill>
                <a:schemeClr val="accent3"/>
              </a:solidFill>
              <a:ln w="31750" cap="sq">
                <a:solidFill>
                  <a:schemeClr val="accent3"/>
                </a:solidFill>
              </a:ln>
            </c:spPr>
          </c:marker>
          <c:xVal>
            <c:numRef>
              <c:f>'Granulometrías FINO  10%'!$I$30:$I$36</c:f>
              <c:numCache>
                <c:formatCode>General</c:formatCode>
                <c:ptCount val="7"/>
                <c:pt idx="0">
                  <c:v>9.5</c:v>
                </c:pt>
                <c:pt idx="1">
                  <c:v>4.75</c:v>
                </c:pt>
                <c:pt idx="2" formatCode="0.00">
                  <c:v>2.36</c:v>
                </c:pt>
                <c:pt idx="3" formatCode="0.00">
                  <c:v>1.18</c:v>
                </c:pt>
                <c:pt idx="4" formatCode="0.00">
                  <c:v>0.6</c:v>
                </c:pt>
                <c:pt idx="5" formatCode="0.00">
                  <c:v>0.3</c:v>
                </c:pt>
                <c:pt idx="6" formatCode="0.00">
                  <c:v>0.15</c:v>
                </c:pt>
              </c:numCache>
            </c:numRef>
          </c:xVal>
          <c:yVal>
            <c:numRef>
              <c:f>'Granulometrías FINO  10%'!$M$30:$M$36</c:f>
              <c:numCache>
                <c:formatCode>General</c:formatCode>
                <c:ptCount val="7"/>
                <c:pt idx="0">
                  <c:v>100</c:v>
                </c:pt>
                <c:pt idx="1">
                  <c:v>95.2</c:v>
                </c:pt>
                <c:pt idx="2">
                  <c:v>76.599999999999994</c:v>
                </c:pt>
                <c:pt idx="3">
                  <c:v>58.300000000000004</c:v>
                </c:pt>
                <c:pt idx="4">
                  <c:v>43.300000000000004</c:v>
                </c:pt>
                <c:pt idx="5">
                  <c:v>29.600000000000009</c:v>
                </c:pt>
                <c:pt idx="6">
                  <c:v>18.700000000000003</c:v>
                </c:pt>
              </c:numCache>
            </c:numRef>
          </c:yVal>
          <c:smooth val="0"/>
        </c:ser>
        <c:ser>
          <c:idx val="3"/>
          <c:order val="3"/>
          <c:tx>
            <c:v>20%ESCORIA 80%ARENA</c:v>
          </c:tx>
          <c:spPr>
            <a:ln>
              <a:solidFill>
                <a:schemeClr val="accent4">
                  <a:lumMod val="60000"/>
                  <a:lumOff val="40000"/>
                </a:schemeClr>
              </a:solidFill>
            </a:ln>
          </c:spPr>
          <c:marker>
            <c:symbol val="diamond"/>
            <c:size val="5"/>
            <c:spPr>
              <a:solidFill>
                <a:schemeClr val="accent4">
                  <a:lumMod val="60000"/>
                  <a:lumOff val="40000"/>
                </a:schemeClr>
              </a:solidFill>
            </c:spPr>
          </c:marker>
          <c:xVal>
            <c:numRef>
              <c:f>'Granulometrías FINO  10%'!$I$30:$I$36</c:f>
              <c:numCache>
                <c:formatCode>General</c:formatCode>
                <c:ptCount val="7"/>
                <c:pt idx="0">
                  <c:v>9.5</c:v>
                </c:pt>
                <c:pt idx="1">
                  <c:v>4.75</c:v>
                </c:pt>
                <c:pt idx="2" formatCode="0.00">
                  <c:v>2.36</c:v>
                </c:pt>
                <c:pt idx="3" formatCode="0.00">
                  <c:v>1.18</c:v>
                </c:pt>
                <c:pt idx="4" formatCode="0.00">
                  <c:v>0.6</c:v>
                </c:pt>
                <c:pt idx="5" formatCode="0.00">
                  <c:v>0.3</c:v>
                </c:pt>
                <c:pt idx="6" formatCode="0.00">
                  <c:v>0.15</c:v>
                </c:pt>
              </c:numCache>
            </c:numRef>
          </c:xVal>
          <c:yVal>
            <c:numRef>
              <c:f>'Granulometrías FINO  10%'!$N$30:$N$36</c:f>
              <c:numCache>
                <c:formatCode>General</c:formatCode>
                <c:ptCount val="7"/>
                <c:pt idx="0">
                  <c:v>100</c:v>
                </c:pt>
                <c:pt idx="1">
                  <c:v>94.7</c:v>
                </c:pt>
                <c:pt idx="2">
                  <c:v>75.5</c:v>
                </c:pt>
                <c:pt idx="3">
                  <c:v>56.1</c:v>
                </c:pt>
                <c:pt idx="4">
                  <c:v>40.300000000000004</c:v>
                </c:pt>
                <c:pt idx="5">
                  <c:v>26.599999999999994</c:v>
                </c:pt>
                <c:pt idx="6">
                  <c:v>17</c:v>
                </c:pt>
              </c:numCache>
            </c:numRef>
          </c:yVal>
          <c:smooth val="0"/>
        </c:ser>
        <c:ser>
          <c:idx val="4"/>
          <c:order val="4"/>
          <c:tx>
            <c:v>30%ESCORIA 70%ARENA</c:v>
          </c:tx>
          <c:spPr>
            <a:ln>
              <a:solidFill>
                <a:schemeClr val="accent6"/>
              </a:solidFill>
            </a:ln>
          </c:spPr>
          <c:marker>
            <c:symbol val="diamond"/>
            <c:size val="5"/>
            <c:spPr>
              <a:solidFill>
                <a:schemeClr val="accent6">
                  <a:lumMod val="60000"/>
                  <a:lumOff val="40000"/>
                </a:schemeClr>
              </a:solidFill>
              <a:ln w="6350">
                <a:solidFill>
                  <a:schemeClr val="accent6">
                    <a:lumMod val="60000"/>
                    <a:lumOff val="40000"/>
                  </a:schemeClr>
                </a:solidFill>
              </a:ln>
            </c:spPr>
          </c:marker>
          <c:xVal>
            <c:numRef>
              <c:f>'Granulometrías FINO  10%'!$I$30:$I$36</c:f>
              <c:numCache>
                <c:formatCode>General</c:formatCode>
                <c:ptCount val="7"/>
                <c:pt idx="0">
                  <c:v>9.5</c:v>
                </c:pt>
                <c:pt idx="1">
                  <c:v>4.75</c:v>
                </c:pt>
                <c:pt idx="2" formatCode="0.00">
                  <c:v>2.36</c:v>
                </c:pt>
                <c:pt idx="3" formatCode="0.00">
                  <c:v>1.18</c:v>
                </c:pt>
                <c:pt idx="4" formatCode="0.00">
                  <c:v>0.6</c:v>
                </c:pt>
                <c:pt idx="5" formatCode="0.00">
                  <c:v>0.3</c:v>
                </c:pt>
                <c:pt idx="6" formatCode="0.00">
                  <c:v>0.15</c:v>
                </c:pt>
              </c:numCache>
            </c:numRef>
          </c:xVal>
          <c:yVal>
            <c:numRef>
              <c:f>'Granulometrías FINO  10%'!$O$30:$O$36</c:f>
              <c:numCache>
                <c:formatCode>General</c:formatCode>
                <c:ptCount val="7"/>
                <c:pt idx="0">
                  <c:v>100</c:v>
                </c:pt>
                <c:pt idx="1">
                  <c:v>96.1</c:v>
                </c:pt>
                <c:pt idx="2">
                  <c:v>75.900000000000006</c:v>
                </c:pt>
                <c:pt idx="3">
                  <c:v>54.699999999999996</c:v>
                </c:pt>
                <c:pt idx="4">
                  <c:v>38.6</c:v>
                </c:pt>
                <c:pt idx="5">
                  <c:v>25.299999999999997</c:v>
                </c:pt>
                <c:pt idx="6">
                  <c:v>15.799999999999997</c:v>
                </c:pt>
              </c:numCache>
            </c:numRef>
          </c:yVal>
          <c:smooth val="0"/>
        </c:ser>
        <c:ser>
          <c:idx val="5"/>
          <c:order val="5"/>
          <c:tx>
            <c:v>100%ESCORIA</c:v>
          </c:tx>
          <c:spPr>
            <a:ln>
              <a:solidFill>
                <a:srgbClr val="FF0000"/>
              </a:solidFill>
            </a:ln>
            <a:effectLst>
              <a:outerShdw blurRad="50800" dist="50800" dir="12000000" algn="br" rotWithShape="0">
                <a:srgbClr val="FF0000">
                  <a:alpha val="58000"/>
                </a:srgbClr>
              </a:outerShdw>
            </a:effectLst>
          </c:spPr>
          <c:marker>
            <c:symbol val="square"/>
            <c:size val="7"/>
            <c:spPr>
              <a:solidFill>
                <a:srgbClr val="FF0000"/>
              </a:solidFill>
              <a:effectLst>
                <a:outerShdw blurRad="50800" dist="50800" dir="12000000" algn="br" rotWithShape="0">
                  <a:srgbClr val="FF0000">
                    <a:alpha val="58000"/>
                  </a:srgbClr>
                </a:outerShdw>
              </a:effectLst>
            </c:spPr>
          </c:marker>
          <c:xVal>
            <c:numRef>
              <c:f>'Granulometrías FINO  10%'!$I$30:$I$36</c:f>
              <c:numCache>
                <c:formatCode>General</c:formatCode>
                <c:ptCount val="7"/>
                <c:pt idx="0">
                  <c:v>9.5</c:v>
                </c:pt>
                <c:pt idx="1">
                  <c:v>4.75</c:v>
                </c:pt>
                <c:pt idx="2" formatCode="0.00">
                  <c:v>2.36</c:v>
                </c:pt>
                <c:pt idx="3" formatCode="0.00">
                  <c:v>1.18</c:v>
                </c:pt>
                <c:pt idx="4" formatCode="0.00">
                  <c:v>0.6</c:v>
                </c:pt>
                <c:pt idx="5" formatCode="0.00">
                  <c:v>0.3</c:v>
                </c:pt>
                <c:pt idx="6" formatCode="0.00">
                  <c:v>0.15</c:v>
                </c:pt>
              </c:numCache>
            </c:numRef>
          </c:xVal>
          <c:yVal>
            <c:numRef>
              <c:f>'Granulometrías FINO  10%'!$P$30:$P$36</c:f>
              <c:numCache>
                <c:formatCode>General</c:formatCode>
                <c:ptCount val="7"/>
                <c:pt idx="0">
                  <c:v>100</c:v>
                </c:pt>
                <c:pt idx="1">
                  <c:v>100</c:v>
                </c:pt>
                <c:pt idx="2">
                  <c:v>78.625</c:v>
                </c:pt>
                <c:pt idx="3">
                  <c:v>51.125</c:v>
                </c:pt>
                <c:pt idx="4">
                  <c:v>32</c:v>
                </c:pt>
                <c:pt idx="5">
                  <c:v>18.25</c:v>
                </c:pt>
                <c:pt idx="6">
                  <c:v>10.25</c:v>
                </c:pt>
              </c:numCache>
            </c:numRef>
          </c:yVal>
          <c:smooth val="0"/>
        </c:ser>
        <c:dLbls>
          <c:showLegendKey val="0"/>
          <c:showVal val="0"/>
          <c:showCatName val="0"/>
          <c:showSerName val="0"/>
          <c:showPercent val="0"/>
          <c:showBubbleSize val="0"/>
        </c:dLbls>
        <c:axId val="531240576"/>
        <c:axId val="531241152"/>
      </c:scatterChart>
      <c:valAx>
        <c:axId val="531240576"/>
        <c:scaling>
          <c:logBase val="10"/>
          <c:orientation val="maxMin"/>
        </c:scaling>
        <c:delete val="0"/>
        <c:axPos val="b"/>
        <c:majorGridlines>
          <c:spPr>
            <a:ln w="3175">
              <a:solidFill>
                <a:srgbClr val="000000"/>
              </a:solidFill>
              <a:prstDash val="solid"/>
            </a:ln>
          </c:spPr>
        </c:majorGridlines>
        <c:minorGridlines>
          <c:spPr>
            <a:ln w="3175">
              <a:solidFill>
                <a:srgbClr val="000000"/>
              </a:solidFill>
              <a:prstDash val="solid"/>
            </a:ln>
          </c:spPr>
        </c:minorGridlines>
        <c:title>
          <c:tx>
            <c:rich>
              <a:bodyPr/>
              <a:lstStyle/>
              <a:p>
                <a:pPr>
                  <a:defRPr lang="es-EC"/>
                </a:pPr>
                <a:r>
                  <a:rPr lang="es-EC"/>
                  <a:t>ABERTURA</a:t>
                </a:r>
                <a:r>
                  <a:rPr lang="es-EC" baseline="0"/>
                  <a:t> MALLA  MM</a:t>
                </a:r>
                <a:endParaRPr lang="es-EC"/>
              </a:p>
            </c:rich>
          </c:tx>
          <c:overlay val="0"/>
        </c:title>
        <c:numFmt formatCode="General" sourceLinked="1"/>
        <c:majorTickMark val="out"/>
        <c:minorTickMark val="none"/>
        <c:tickLblPos val="nextTo"/>
        <c:spPr>
          <a:ln w="3175">
            <a:solidFill>
              <a:srgbClr val="000000"/>
            </a:solidFill>
            <a:prstDash val="solid"/>
          </a:ln>
        </c:spPr>
        <c:txPr>
          <a:bodyPr rot="0" vert="horz"/>
          <a:lstStyle/>
          <a:p>
            <a:pPr>
              <a:defRPr lang="es-EC" sz="900" b="0" i="0" u="none" strike="noStrike" baseline="0">
                <a:solidFill>
                  <a:srgbClr val="000000"/>
                </a:solidFill>
                <a:latin typeface="Arial"/>
                <a:ea typeface="Arial"/>
                <a:cs typeface="Arial"/>
              </a:defRPr>
            </a:pPr>
            <a:endParaRPr lang="es-EC"/>
          </a:p>
        </c:txPr>
        <c:crossAx val="531241152"/>
        <c:crosses val="autoZero"/>
        <c:crossBetween val="midCat"/>
      </c:valAx>
      <c:valAx>
        <c:axId val="531241152"/>
        <c:scaling>
          <c:orientation val="minMax"/>
          <c:max val="100"/>
        </c:scaling>
        <c:delete val="0"/>
        <c:axPos val="l"/>
        <c:majorGridlines>
          <c:spPr>
            <a:ln w="3175">
              <a:solidFill>
                <a:srgbClr val="000000"/>
              </a:solidFill>
              <a:prstDash val="solid"/>
            </a:ln>
          </c:spPr>
        </c:majorGridlines>
        <c:title>
          <c:tx>
            <c:rich>
              <a:bodyPr rot="-5400000" vert="horz"/>
              <a:lstStyle/>
              <a:p>
                <a:pPr>
                  <a:defRPr lang="es-EC"/>
                </a:pPr>
                <a:r>
                  <a:rPr lang="es-EC"/>
                  <a:t>PORCENTAJE QUE</a:t>
                </a:r>
                <a:r>
                  <a:rPr lang="es-EC" baseline="0"/>
                  <a:t> PASA </a:t>
                </a:r>
                <a:endParaRPr lang="es-EC"/>
              </a:p>
            </c:rich>
          </c:tx>
          <c:layout>
            <c:manualLayout>
              <c:xMode val="edge"/>
              <c:yMode val="edge"/>
              <c:x val="5.8548657201237496E-2"/>
              <c:y val="0.35822614946116205"/>
            </c:manualLayout>
          </c:layout>
          <c:overlay val="0"/>
        </c:title>
        <c:numFmt formatCode="0" sourceLinked="0"/>
        <c:majorTickMark val="in"/>
        <c:minorTickMark val="none"/>
        <c:tickLblPos val="nextTo"/>
        <c:spPr>
          <a:ln w="3175">
            <a:solidFill>
              <a:srgbClr val="000000"/>
            </a:solidFill>
            <a:prstDash val="solid"/>
          </a:ln>
        </c:spPr>
        <c:txPr>
          <a:bodyPr rot="0" vert="horz"/>
          <a:lstStyle/>
          <a:p>
            <a:pPr rtl="0">
              <a:defRPr lang="es-EC" sz="900" b="0" i="0" u="none" strike="noStrike" baseline="0">
                <a:solidFill>
                  <a:srgbClr val="000000"/>
                </a:solidFill>
                <a:latin typeface="Arial"/>
                <a:ea typeface="Arial"/>
                <a:cs typeface="Arial"/>
              </a:defRPr>
            </a:pPr>
            <a:endParaRPr lang="es-EC"/>
          </a:p>
        </c:txPr>
        <c:crossAx val="531240576"/>
        <c:crosses val="max"/>
        <c:crossBetween val="midCat"/>
      </c:valAx>
    </c:plotArea>
    <c:legend>
      <c:legendPos val="r"/>
      <c:layout>
        <c:manualLayout>
          <c:xMode val="edge"/>
          <c:yMode val="edge"/>
          <c:x val="0.72109263946607227"/>
          <c:y val="0.16699016009245982"/>
          <c:w val="0.26105309535499638"/>
          <c:h val="0.27888155069857101"/>
        </c:manualLayout>
      </c:layout>
      <c:overlay val="0"/>
      <c:txPr>
        <a:bodyPr/>
        <a:lstStyle/>
        <a:p>
          <a:pPr>
            <a:defRPr lang="es-EC" sz="1100"/>
          </a:pPr>
          <a:endParaRPr lang="es-EC"/>
        </a:p>
      </c:txPr>
    </c:legend>
    <c:plotVisOnly val="1"/>
    <c:dispBlanksAs val="gap"/>
    <c:showDLblsOverMax val="0"/>
  </c:chart>
  <c:spPr>
    <a:solidFill>
      <a:srgbClr val="FFFFFF"/>
    </a:solidFill>
    <a:ln w="3175">
      <a:solidFill>
        <a:srgbClr val="000000"/>
      </a:solidFill>
      <a:prstDash val="solid"/>
    </a:ln>
  </c:spPr>
  <c:txPr>
    <a:bodyPr/>
    <a:lstStyle/>
    <a:p>
      <a:pPr>
        <a:defRPr sz="900" b="0" i="0" u="none" strike="noStrike" baseline="0">
          <a:solidFill>
            <a:srgbClr val="000000"/>
          </a:solidFill>
          <a:latin typeface="Arial"/>
          <a:ea typeface="Arial"/>
          <a:cs typeface="Arial"/>
        </a:defRPr>
      </a:pPr>
      <a:endParaRPr lang="es-EC"/>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C"/>
  <c:roundedCorners val="1"/>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a:lstStyle/>
          <a:p>
            <a:pPr>
              <a:defRPr sz="1200"/>
            </a:pPr>
            <a:r>
              <a:rPr lang="es-EC"/>
              <a:t>VARIACIÓN DE LA RESISTENCIA A LA TRACCIÓN</a:t>
            </a:r>
          </a:p>
        </c:rich>
      </c:tx>
      <c:layout>
        <c:manualLayout>
          <c:xMode val="edge"/>
          <c:yMode val="edge"/>
          <c:x val="0.24202046361617657"/>
          <c:y val="2.5869760355033602E-2"/>
        </c:manualLayout>
      </c:layout>
      <c:overlay val="0"/>
    </c:title>
    <c:autoTitleDeleted val="0"/>
    <c:view3D>
      <c:rotX val="15"/>
      <c:rotY val="20"/>
      <c:rAngAx val="1"/>
    </c:view3D>
    <c:floor>
      <c:thickness val="0"/>
    </c:floor>
    <c:sideWall>
      <c:thickness val="0"/>
    </c:sideWall>
    <c:backWall>
      <c:thickness val="0"/>
    </c:backWall>
    <c:plotArea>
      <c:layout/>
      <c:bar3DChart>
        <c:barDir val="col"/>
        <c:grouping val="standard"/>
        <c:varyColors val="0"/>
        <c:ser>
          <c:idx val="0"/>
          <c:order val="0"/>
          <c:invertIfNegative val="0"/>
          <c:dPt>
            <c:idx val="1"/>
            <c:invertIfNegative val="0"/>
            <c:bubble3D val="0"/>
            <c:spPr>
              <a:solidFill>
                <a:schemeClr val="accent1"/>
              </a:solidFill>
            </c:spPr>
          </c:dPt>
          <c:dPt>
            <c:idx val="2"/>
            <c:invertIfNegative val="0"/>
            <c:bubble3D val="0"/>
            <c:spPr>
              <a:solidFill>
                <a:schemeClr val="accent2"/>
              </a:solidFill>
            </c:spPr>
          </c:dPt>
          <c:dLbls>
            <c:dLbl>
              <c:idx val="0"/>
              <c:layout>
                <c:manualLayout>
                  <c:x val="3.2941662954417888E-2"/>
                  <c:y val="1.7714335378017629E-2"/>
                </c:manualLayout>
              </c:layout>
              <c:tx>
                <c:rich>
                  <a:bodyPr/>
                  <a:lstStyle/>
                  <a:p>
                    <a:r>
                      <a:rPr lang="en-US"/>
                      <a:t>1.98 Mpa</a:t>
                    </a:r>
                    <a:endParaRPr lang="en-US">
                      <a:latin typeface="Calibri"/>
                      <a:cs typeface="Calibri"/>
                    </a:endParaRPr>
                  </a:p>
                  <a:p>
                    <a:endParaRPr lang="en-US"/>
                  </a:p>
                </c:rich>
              </c:tx>
              <c:showLegendKey val="0"/>
              <c:showVal val="1"/>
              <c:showCatName val="0"/>
              <c:showSerName val="0"/>
              <c:showPercent val="0"/>
              <c:showBubbleSize val="0"/>
            </c:dLbl>
            <c:dLbl>
              <c:idx val="1"/>
              <c:layout>
                <c:manualLayout>
                  <c:x val="2.136754893904198E-2"/>
                  <c:y val="-2.9479304870712309E-2"/>
                </c:manualLayout>
              </c:layout>
              <c:tx>
                <c:rich>
                  <a:bodyPr/>
                  <a:lstStyle/>
                  <a:p>
                    <a:r>
                      <a:rPr lang="en-US"/>
                      <a:t>2.70 Mpa</a:t>
                    </a:r>
                    <a:endParaRPr lang="en-US" sz="1300" b="1" i="0" u="none" strike="noStrike" baseline="0">
                      <a:effectLst/>
                    </a:endParaRPr>
                  </a:p>
                  <a:p>
                    <a:r>
                      <a:rPr lang="en-US" sz="1300" b="1" i="0" u="none" strike="noStrike" baseline="0">
                        <a:effectLst/>
                      </a:rPr>
                      <a:t>39.72%</a:t>
                    </a:r>
                    <a:endParaRPr lang="en-US"/>
                  </a:p>
                </c:rich>
              </c:tx>
              <c:showLegendKey val="0"/>
              <c:showVal val="1"/>
              <c:showCatName val="0"/>
              <c:showSerName val="0"/>
              <c:showPercent val="0"/>
              <c:showBubbleSize val="0"/>
            </c:dLbl>
            <c:dLbl>
              <c:idx val="2"/>
              <c:layout>
                <c:manualLayout>
                  <c:x val="1.9230824053211446E-2"/>
                  <c:y val="-2.5167338646705985E-2"/>
                </c:manualLayout>
              </c:layout>
              <c:tx>
                <c:rich>
                  <a:bodyPr/>
                  <a:lstStyle/>
                  <a:p>
                    <a:r>
                      <a:rPr lang="en-US"/>
                      <a:t>2.99 Mpa</a:t>
                    </a:r>
                    <a:endParaRPr lang="en-US" sz="1300" b="1" i="0" u="none" strike="noStrike" baseline="0">
                      <a:effectLst/>
                    </a:endParaRPr>
                  </a:p>
                  <a:p>
                    <a:r>
                      <a:rPr lang="en-US" sz="1300" b="1" i="0" u="none" strike="noStrike" baseline="0">
                        <a:effectLst/>
                      </a:rPr>
                      <a:t>55.03%</a:t>
                    </a:r>
                    <a:endParaRPr lang="en-US"/>
                  </a:p>
                </c:rich>
              </c:tx>
              <c:showLegendKey val="0"/>
              <c:showVal val="1"/>
              <c:showCatName val="0"/>
              <c:showSerName val="0"/>
              <c:showPercent val="0"/>
              <c:showBubbleSize val="0"/>
            </c:dLbl>
            <c:txPr>
              <a:bodyPr/>
              <a:lstStyle/>
              <a:p>
                <a:pPr>
                  <a:defRPr sz="1300" b="1"/>
                </a:pPr>
                <a:endParaRPr lang="es-EC"/>
              </a:p>
            </c:txPr>
            <c:showLegendKey val="0"/>
            <c:showVal val="1"/>
            <c:showCatName val="0"/>
            <c:showSerName val="0"/>
            <c:showPercent val="0"/>
            <c:showBubbleSize val="0"/>
            <c:showLeaderLines val="0"/>
          </c:dLbls>
          <c:cat>
            <c:strRef>
              <c:f>'TRACCION MIX'!$H$10:$J$10</c:f>
              <c:strCache>
                <c:ptCount val="3"/>
                <c:pt idx="0">
                  <c:v>H. CONVENCIONAL</c:v>
                </c:pt>
                <c:pt idx="1">
                  <c:v>H. ESCORIA</c:v>
                </c:pt>
                <c:pt idx="2">
                  <c:v>H. ESCORIA Y ADITIVO</c:v>
                </c:pt>
              </c:strCache>
            </c:strRef>
          </c:cat>
          <c:val>
            <c:numRef>
              <c:f>'TRACCION MIX'!$H$11:$J$11</c:f>
              <c:numCache>
                <c:formatCode>#,##0.00</c:formatCode>
                <c:ptCount val="3"/>
                <c:pt idx="0">
                  <c:v>1.9292490382843308</c:v>
                </c:pt>
                <c:pt idx="1">
                  <c:v>2.695473815566404</c:v>
                </c:pt>
                <c:pt idx="2">
                  <c:v>2.9908521135056767</c:v>
                </c:pt>
              </c:numCache>
            </c:numRef>
          </c:val>
        </c:ser>
        <c:dLbls>
          <c:showLegendKey val="0"/>
          <c:showVal val="0"/>
          <c:showCatName val="0"/>
          <c:showSerName val="0"/>
          <c:showPercent val="0"/>
          <c:showBubbleSize val="0"/>
        </c:dLbls>
        <c:gapWidth val="150"/>
        <c:shape val="cylinder"/>
        <c:axId val="549788672"/>
        <c:axId val="548334400"/>
        <c:axId val="534960640"/>
      </c:bar3DChart>
      <c:catAx>
        <c:axId val="549788672"/>
        <c:scaling>
          <c:orientation val="minMax"/>
        </c:scaling>
        <c:delete val="0"/>
        <c:axPos val="b"/>
        <c:title>
          <c:tx>
            <c:rich>
              <a:bodyPr/>
              <a:lstStyle/>
              <a:p>
                <a:pPr>
                  <a:defRPr sz="1200"/>
                </a:pPr>
                <a:r>
                  <a:rPr lang="es-EC"/>
                  <a:t>TIPO</a:t>
                </a:r>
                <a:r>
                  <a:rPr lang="es-EC" baseline="0"/>
                  <a:t> DE HORMIGÓN</a:t>
                </a:r>
                <a:endParaRPr lang="es-EC"/>
              </a:p>
            </c:rich>
          </c:tx>
          <c:layout>
            <c:manualLayout>
              <c:xMode val="edge"/>
              <c:yMode val="edge"/>
              <c:x val="0.29567297849511304"/>
              <c:y val="0.82628192678687917"/>
            </c:manualLayout>
          </c:layout>
          <c:overlay val="0"/>
        </c:title>
        <c:majorTickMark val="none"/>
        <c:minorTickMark val="none"/>
        <c:tickLblPos val="nextTo"/>
        <c:crossAx val="548334400"/>
        <c:crosses val="autoZero"/>
        <c:auto val="1"/>
        <c:lblAlgn val="ctr"/>
        <c:lblOffset val="100"/>
        <c:noMultiLvlLbl val="0"/>
      </c:catAx>
      <c:valAx>
        <c:axId val="548334400"/>
        <c:scaling>
          <c:orientation val="minMax"/>
        </c:scaling>
        <c:delete val="0"/>
        <c:axPos val="l"/>
        <c:majorGridlines/>
        <c:title>
          <c:tx>
            <c:rich>
              <a:bodyPr/>
              <a:lstStyle/>
              <a:p>
                <a:pPr>
                  <a:defRPr sz="1100"/>
                </a:pPr>
                <a:r>
                  <a:rPr lang="es-EC"/>
                  <a:t>RESISTENCIA</a:t>
                </a:r>
                <a:r>
                  <a:rPr lang="es-EC" baseline="0"/>
                  <a:t> A LA TRACCIÓN (Mpa</a:t>
                </a:r>
                <a:r>
                  <a:rPr lang="es-EC" baseline="0">
                    <a:latin typeface="Calibri"/>
                    <a:cs typeface="Calibri"/>
                  </a:rPr>
                  <a:t>)</a:t>
                </a:r>
                <a:endParaRPr lang="es-EC"/>
              </a:p>
            </c:rich>
          </c:tx>
          <c:layout>
            <c:manualLayout>
              <c:xMode val="edge"/>
              <c:yMode val="edge"/>
              <c:x val="1.5120806779932425E-2"/>
              <c:y val="7.8373756915706805E-2"/>
            </c:manualLayout>
          </c:layout>
          <c:overlay val="0"/>
        </c:title>
        <c:numFmt formatCode="#,##0.00" sourceLinked="1"/>
        <c:majorTickMark val="out"/>
        <c:minorTickMark val="none"/>
        <c:tickLblPos val="nextTo"/>
        <c:crossAx val="549788672"/>
        <c:crosses val="autoZero"/>
        <c:crossBetween val="between"/>
      </c:valAx>
      <c:serAx>
        <c:axId val="534960640"/>
        <c:scaling>
          <c:orientation val="minMax"/>
        </c:scaling>
        <c:delete val="1"/>
        <c:axPos val="b"/>
        <c:majorTickMark val="out"/>
        <c:minorTickMark val="none"/>
        <c:tickLblPos val="nextTo"/>
        <c:crossAx val="548334400"/>
        <c:crosses val="autoZero"/>
      </c:serAx>
    </c:plotArea>
    <c:legend>
      <c:legendPos val="r"/>
      <c:layout>
        <c:manualLayout>
          <c:xMode val="edge"/>
          <c:yMode val="edge"/>
          <c:x val="0.75699503609263419"/>
          <c:y val="0.43834645380584236"/>
          <c:w val="0.2062753068174536"/>
          <c:h val="0.23390031790608395"/>
        </c:manualLayout>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1"/>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a:lstStyle/>
          <a:p>
            <a:pPr>
              <a:defRPr sz="1200"/>
            </a:pPr>
            <a:r>
              <a:rPr lang="es-EC" sz="1200" b="1" i="0" baseline="0">
                <a:effectLst/>
              </a:rPr>
              <a:t>VARIACIÓN DE LA RESISTENCIA A LA COMPRESIÓN A LOS 4 DÍAS</a:t>
            </a:r>
            <a:endParaRPr lang="es-EC" sz="1200">
              <a:effectLst/>
            </a:endParaRPr>
          </a:p>
        </c:rich>
      </c:tx>
      <c:layout>
        <c:manualLayout>
          <c:xMode val="edge"/>
          <c:yMode val="edge"/>
          <c:x val="0.19755205770787371"/>
          <c:y val="1.3802274715660543E-2"/>
        </c:manualLayout>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1"/>
            <c:invertIfNegative val="0"/>
            <c:bubble3D val="0"/>
            <c:spPr>
              <a:solidFill>
                <a:schemeClr val="accent1"/>
              </a:solidFill>
            </c:spPr>
          </c:dPt>
          <c:dPt>
            <c:idx val="2"/>
            <c:invertIfNegative val="0"/>
            <c:bubble3D val="0"/>
            <c:spPr>
              <a:solidFill>
                <a:schemeClr val="accent2"/>
              </a:solidFill>
            </c:spPr>
          </c:dPt>
          <c:dLbls>
            <c:dLbl>
              <c:idx val="0"/>
              <c:layout>
                <c:manualLayout>
                  <c:x val="1.9230765995227474E-2"/>
                  <c:y val="-8.1549465529939524E-3"/>
                </c:manualLayout>
              </c:layout>
              <c:tx>
                <c:rich>
                  <a:bodyPr/>
                  <a:lstStyle/>
                  <a:p>
                    <a:pPr>
                      <a:defRPr sz="1200" b="1"/>
                    </a:pPr>
                    <a:r>
                      <a:rPr lang="en-US" sz="1200"/>
                      <a:t>21.34 Mpa</a:t>
                    </a:r>
                  </a:p>
                </c:rich>
              </c:tx>
              <c:spPr/>
              <c:showLegendKey val="0"/>
              <c:showVal val="1"/>
              <c:showCatName val="0"/>
              <c:showSerName val="0"/>
              <c:showPercent val="0"/>
              <c:showBubbleSize val="0"/>
            </c:dLbl>
            <c:dLbl>
              <c:idx val="1"/>
              <c:layout>
                <c:manualLayout>
                  <c:x val="2.1367517772474968E-2"/>
                  <c:y val="-1.2232419829490984E-2"/>
                </c:manualLayout>
              </c:layout>
              <c:tx>
                <c:rich>
                  <a:bodyPr/>
                  <a:lstStyle/>
                  <a:p>
                    <a:pPr>
                      <a:defRPr sz="1200" b="1"/>
                    </a:pPr>
                    <a:r>
                      <a:rPr lang="en-US" sz="1200"/>
                      <a:t>23.96 Mpa</a:t>
                    </a:r>
                  </a:p>
                  <a:p>
                    <a:pPr>
                      <a:defRPr sz="1200" b="1"/>
                    </a:pPr>
                    <a:r>
                      <a:rPr lang="en-US" sz="1200"/>
                      <a:t>12.26%</a:t>
                    </a:r>
                  </a:p>
                </c:rich>
              </c:tx>
              <c:spPr/>
              <c:showLegendKey val="0"/>
              <c:showVal val="1"/>
              <c:showCatName val="0"/>
              <c:showSerName val="0"/>
              <c:showPercent val="0"/>
              <c:showBubbleSize val="0"/>
            </c:dLbl>
            <c:dLbl>
              <c:idx val="2"/>
              <c:layout>
                <c:manualLayout>
                  <c:x val="1.9230765995227474E-2"/>
                  <c:y val="-1.2232419829490984E-2"/>
                </c:manualLayout>
              </c:layout>
              <c:tx>
                <c:rich>
                  <a:bodyPr/>
                  <a:lstStyle/>
                  <a:p>
                    <a:pPr>
                      <a:defRPr sz="1200" b="1"/>
                    </a:pPr>
                    <a:r>
                      <a:rPr lang="en-US" sz="1200"/>
                      <a:t>24.35 Mpa</a:t>
                    </a:r>
                  </a:p>
                  <a:p>
                    <a:pPr>
                      <a:defRPr sz="1200" b="1"/>
                    </a:pPr>
                    <a:r>
                      <a:rPr lang="en-US" sz="1200"/>
                      <a:t>14.12%</a:t>
                    </a:r>
                  </a:p>
                </c:rich>
              </c:tx>
              <c:spPr/>
              <c:showLegendKey val="0"/>
              <c:showVal val="1"/>
              <c:showCatName val="0"/>
              <c:showSerName val="0"/>
              <c:showPercent val="0"/>
              <c:showBubbleSize val="0"/>
            </c:dLbl>
            <c:txPr>
              <a:bodyPr/>
              <a:lstStyle/>
              <a:p>
                <a:pPr>
                  <a:defRPr sz="1300" b="1"/>
                </a:pPr>
                <a:endParaRPr lang="es-EC"/>
              </a:p>
            </c:txPr>
            <c:showLegendKey val="0"/>
            <c:showVal val="1"/>
            <c:showCatName val="0"/>
            <c:showSerName val="0"/>
            <c:showPercent val="0"/>
            <c:showBubbleSize val="0"/>
            <c:showLeaderLines val="0"/>
          </c:dLbls>
          <c:cat>
            <c:strRef>
              <c:f>'CURADO RAPIDO 4 MIX'!$G$13:$I$13</c:f>
              <c:strCache>
                <c:ptCount val="3"/>
                <c:pt idx="0">
                  <c:v>CONVENCIONAL</c:v>
                </c:pt>
                <c:pt idx="1">
                  <c:v>CON ESCORIA</c:v>
                </c:pt>
                <c:pt idx="2">
                  <c:v>CON ESCORIA Y ADITIVO</c:v>
                </c:pt>
              </c:strCache>
            </c:strRef>
          </c:cat>
          <c:val>
            <c:numRef>
              <c:f>'CURADO RAPIDO 4 MIX'!$G$14:$I$14</c:f>
              <c:numCache>
                <c:formatCode>0.00</c:formatCode>
                <c:ptCount val="3"/>
                <c:pt idx="0">
                  <c:v>21.338876888148402</c:v>
                </c:pt>
                <c:pt idx="1">
                  <c:v>23.95519326110864</c:v>
                </c:pt>
                <c:pt idx="2">
                  <c:v>24.352826417398571</c:v>
                </c:pt>
              </c:numCache>
            </c:numRef>
          </c:val>
          <c:shape val="cylinder"/>
        </c:ser>
        <c:dLbls>
          <c:showLegendKey val="0"/>
          <c:showVal val="0"/>
          <c:showCatName val="0"/>
          <c:showSerName val="0"/>
          <c:showPercent val="0"/>
          <c:showBubbleSize val="0"/>
        </c:dLbls>
        <c:gapWidth val="150"/>
        <c:shape val="box"/>
        <c:axId val="548396032"/>
        <c:axId val="548162944"/>
        <c:axId val="0"/>
      </c:bar3DChart>
      <c:catAx>
        <c:axId val="548396032"/>
        <c:scaling>
          <c:orientation val="minMax"/>
        </c:scaling>
        <c:delete val="0"/>
        <c:axPos val="b"/>
        <c:title>
          <c:tx>
            <c:rich>
              <a:bodyPr/>
              <a:lstStyle/>
              <a:p>
                <a:pPr>
                  <a:defRPr sz="1050"/>
                </a:pPr>
                <a:r>
                  <a:rPr lang="es-EC" sz="1050"/>
                  <a:t>TIPO</a:t>
                </a:r>
                <a:r>
                  <a:rPr lang="es-EC" sz="1050" baseline="0"/>
                  <a:t> DE HORMIGÓN</a:t>
                </a:r>
                <a:endParaRPr lang="es-EC" sz="1050"/>
              </a:p>
            </c:rich>
          </c:tx>
          <c:overlay val="0"/>
        </c:title>
        <c:majorTickMark val="none"/>
        <c:minorTickMark val="none"/>
        <c:tickLblPos val="nextTo"/>
        <c:crossAx val="548162944"/>
        <c:crosses val="autoZero"/>
        <c:auto val="1"/>
        <c:lblAlgn val="ctr"/>
        <c:lblOffset val="100"/>
        <c:noMultiLvlLbl val="0"/>
      </c:catAx>
      <c:valAx>
        <c:axId val="548162944"/>
        <c:scaling>
          <c:orientation val="minMax"/>
        </c:scaling>
        <c:delete val="0"/>
        <c:axPos val="l"/>
        <c:majorGridlines/>
        <c:title>
          <c:tx>
            <c:rich>
              <a:bodyPr/>
              <a:lstStyle/>
              <a:p>
                <a:pPr>
                  <a:defRPr sz="1050"/>
                </a:pPr>
                <a:r>
                  <a:rPr lang="es-EC" sz="1050"/>
                  <a:t>RESIST.</a:t>
                </a:r>
                <a:r>
                  <a:rPr lang="es-EC" sz="1050" baseline="0"/>
                  <a:t>  A LA COMPRESIÓN (Mpa</a:t>
                </a:r>
                <a:r>
                  <a:rPr lang="es-EC" sz="1050" baseline="0">
                    <a:latin typeface="Calibri"/>
                    <a:cs typeface="Calibri"/>
                  </a:rPr>
                  <a:t>)</a:t>
                </a:r>
                <a:endParaRPr lang="es-EC" sz="1050"/>
              </a:p>
            </c:rich>
          </c:tx>
          <c:layout>
            <c:manualLayout>
              <c:xMode val="edge"/>
              <c:yMode val="edge"/>
              <c:x val="2.4592913455890288E-2"/>
              <c:y val="0.13820917395892571"/>
            </c:manualLayout>
          </c:layout>
          <c:overlay val="0"/>
        </c:title>
        <c:numFmt formatCode="0.00" sourceLinked="1"/>
        <c:majorTickMark val="out"/>
        <c:minorTickMark val="none"/>
        <c:tickLblPos val="nextTo"/>
        <c:crossAx val="548396032"/>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1"/>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a:lstStyle/>
          <a:p>
            <a:pPr>
              <a:defRPr sz="1200"/>
            </a:pPr>
            <a:r>
              <a:rPr lang="es-EC"/>
              <a:t>VARIACIÓN DE</a:t>
            </a:r>
            <a:r>
              <a:rPr lang="es-EC" baseline="0"/>
              <a:t> LA RESISTENCIA A LA COMPRESIÓN A LOS 7 DÍAS</a:t>
            </a:r>
            <a:endParaRPr lang="es-EC"/>
          </a:p>
        </c:rich>
      </c:tx>
      <c:layout>
        <c:manualLayout>
          <c:xMode val="edge"/>
          <c:yMode val="edge"/>
          <c:x val="0.11465774507320781"/>
          <c:y val="3.8707280927586601E-3"/>
        </c:manualLayout>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1"/>
            <c:invertIfNegative val="0"/>
            <c:bubble3D val="0"/>
            <c:spPr>
              <a:solidFill>
                <a:schemeClr val="accent1"/>
              </a:solidFill>
            </c:spPr>
          </c:dPt>
          <c:dPt>
            <c:idx val="2"/>
            <c:invertIfNegative val="0"/>
            <c:bubble3D val="0"/>
            <c:spPr>
              <a:solidFill>
                <a:schemeClr val="accent2"/>
              </a:solidFill>
            </c:spPr>
          </c:dPt>
          <c:dLbls>
            <c:dLbl>
              <c:idx val="0"/>
              <c:layout>
                <c:manualLayout>
                  <c:x val="1.9230765995227474E-2"/>
                  <c:y val="-8.1549465529939524E-3"/>
                </c:manualLayout>
              </c:layout>
              <c:tx>
                <c:rich>
                  <a:bodyPr/>
                  <a:lstStyle/>
                  <a:p>
                    <a:pPr>
                      <a:defRPr sz="1200" b="1"/>
                    </a:pPr>
                    <a:r>
                      <a:rPr lang="en-US" sz="1200"/>
                      <a:t>16.72 Mpa</a:t>
                    </a:r>
                  </a:p>
                </c:rich>
              </c:tx>
              <c:spPr/>
              <c:showLegendKey val="0"/>
              <c:showVal val="1"/>
              <c:showCatName val="0"/>
              <c:showSerName val="0"/>
              <c:showPercent val="0"/>
              <c:showBubbleSize val="0"/>
            </c:dLbl>
            <c:dLbl>
              <c:idx val="1"/>
              <c:layout>
                <c:manualLayout>
                  <c:x val="2.1367517772474968E-2"/>
                  <c:y val="-1.2232419829490984E-2"/>
                </c:manualLayout>
              </c:layout>
              <c:tx>
                <c:rich>
                  <a:bodyPr/>
                  <a:lstStyle/>
                  <a:p>
                    <a:pPr>
                      <a:defRPr sz="1200" b="1"/>
                    </a:pPr>
                    <a:r>
                      <a:rPr lang="en-US" sz="1200"/>
                      <a:t>21.36 Mpa</a:t>
                    </a:r>
                  </a:p>
                  <a:p>
                    <a:pPr>
                      <a:defRPr sz="1200" b="1"/>
                    </a:pPr>
                    <a:r>
                      <a:rPr lang="en-US" sz="1200"/>
                      <a:t>27.75%</a:t>
                    </a:r>
                  </a:p>
                </c:rich>
              </c:tx>
              <c:spPr/>
              <c:showLegendKey val="0"/>
              <c:showVal val="1"/>
              <c:showCatName val="0"/>
              <c:showSerName val="0"/>
              <c:showPercent val="0"/>
              <c:showBubbleSize val="0"/>
            </c:dLbl>
            <c:dLbl>
              <c:idx val="2"/>
              <c:layout>
                <c:manualLayout>
                  <c:x val="1.9230765995227474E-2"/>
                  <c:y val="-1.2232419829490984E-2"/>
                </c:manualLayout>
              </c:layout>
              <c:tx>
                <c:rich>
                  <a:bodyPr/>
                  <a:lstStyle/>
                  <a:p>
                    <a:pPr>
                      <a:defRPr sz="1200" b="1"/>
                    </a:pPr>
                    <a:r>
                      <a:rPr lang="en-US" sz="1200"/>
                      <a:t>23.68 Mpa</a:t>
                    </a:r>
                  </a:p>
                  <a:p>
                    <a:pPr>
                      <a:defRPr sz="1200" b="1"/>
                    </a:pPr>
                    <a:r>
                      <a:rPr lang="en-US" sz="1200"/>
                      <a:t>41.60%</a:t>
                    </a:r>
                  </a:p>
                </c:rich>
              </c:tx>
              <c:spPr/>
              <c:showLegendKey val="0"/>
              <c:showVal val="1"/>
              <c:showCatName val="0"/>
              <c:showSerName val="0"/>
              <c:showPercent val="0"/>
              <c:showBubbleSize val="0"/>
            </c:dLbl>
            <c:txPr>
              <a:bodyPr/>
              <a:lstStyle/>
              <a:p>
                <a:pPr>
                  <a:defRPr sz="1300" b="1"/>
                </a:pPr>
                <a:endParaRPr lang="es-EC"/>
              </a:p>
            </c:txPr>
            <c:showLegendKey val="0"/>
            <c:showVal val="1"/>
            <c:showCatName val="0"/>
            <c:showSerName val="0"/>
            <c:showPercent val="0"/>
            <c:showBubbleSize val="0"/>
            <c:showLeaderLines val="0"/>
          </c:dLbls>
          <c:cat>
            <c:strRef>
              <c:f>'f´c  7 MIX'!$K$15:$M$15</c:f>
              <c:strCache>
                <c:ptCount val="3"/>
                <c:pt idx="0">
                  <c:v>CONVENCIONAL</c:v>
                </c:pt>
                <c:pt idx="1">
                  <c:v>CON ESCORIA</c:v>
                </c:pt>
                <c:pt idx="2">
                  <c:v>CON ESCORIA Y ADITIVO</c:v>
                </c:pt>
              </c:strCache>
            </c:strRef>
          </c:cat>
          <c:val>
            <c:numRef>
              <c:f>'f´c  7 MIX'!$K$16:$M$16</c:f>
              <c:numCache>
                <c:formatCode>0.00</c:formatCode>
                <c:ptCount val="3"/>
                <c:pt idx="0">
                  <c:v>16.720694301691097</c:v>
                </c:pt>
                <c:pt idx="1">
                  <c:v>21.360249846450369</c:v>
                </c:pt>
                <c:pt idx="2">
                  <c:v>23.676908541542439</c:v>
                </c:pt>
              </c:numCache>
            </c:numRef>
          </c:val>
          <c:shape val="cylinder"/>
        </c:ser>
        <c:dLbls>
          <c:showLegendKey val="0"/>
          <c:showVal val="0"/>
          <c:showCatName val="0"/>
          <c:showSerName val="0"/>
          <c:showPercent val="0"/>
          <c:showBubbleSize val="0"/>
        </c:dLbls>
        <c:gapWidth val="150"/>
        <c:shape val="box"/>
        <c:axId val="548768768"/>
        <c:axId val="548166400"/>
        <c:axId val="0"/>
      </c:bar3DChart>
      <c:catAx>
        <c:axId val="548768768"/>
        <c:scaling>
          <c:orientation val="minMax"/>
        </c:scaling>
        <c:delete val="0"/>
        <c:axPos val="b"/>
        <c:title>
          <c:tx>
            <c:rich>
              <a:bodyPr/>
              <a:lstStyle/>
              <a:p>
                <a:pPr>
                  <a:defRPr sz="1200"/>
                </a:pPr>
                <a:r>
                  <a:rPr lang="es-EC"/>
                  <a:t>TIPO</a:t>
                </a:r>
                <a:r>
                  <a:rPr lang="es-EC" baseline="0"/>
                  <a:t> DE HORMIGÓN</a:t>
                </a:r>
                <a:endParaRPr lang="es-EC"/>
              </a:p>
            </c:rich>
          </c:tx>
          <c:overlay val="0"/>
        </c:title>
        <c:majorTickMark val="none"/>
        <c:minorTickMark val="none"/>
        <c:tickLblPos val="nextTo"/>
        <c:crossAx val="548166400"/>
        <c:crosses val="autoZero"/>
        <c:auto val="1"/>
        <c:lblAlgn val="ctr"/>
        <c:lblOffset val="100"/>
        <c:noMultiLvlLbl val="0"/>
      </c:catAx>
      <c:valAx>
        <c:axId val="548166400"/>
        <c:scaling>
          <c:orientation val="minMax"/>
        </c:scaling>
        <c:delete val="0"/>
        <c:axPos val="l"/>
        <c:majorGridlines/>
        <c:title>
          <c:tx>
            <c:rich>
              <a:bodyPr/>
              <a:lstStyle/>
              <a:p>
                <a:pPr>
                  <a:defRPr sz="1100"/>
                </a:pPr>
                <a:r>
                  <a:rPr lang="es-EC"/>
                  <a:t>RESIS.</a:t>
                </a:r>
                <a:r>
                  <a:rPr lang="es-EC" baseline="0"/>
                  <a:t> A LA COMPRESIÓN (Mpa</a:t>
                </a:r>
                <a:r>
                  <a:rPr lang="es-EC" baseline="0">
                    <a:latin typeface="Calibri"/>
                    <a:cs typeface="Calibri"/>
                  </a:rPr>
                  <a:t>)</a:t>
                </a:r>
                <a:endParaRPr lang="es-EC"/>
              </a:p>
            </c:rich>
          </c:tx>
          <c:layout>
            <c:manualLayout>
              <c:xMode val="edge"/>
              <c:yMode val="edge"/>
              <c:x val="3.1150307700668331E-2"/>
              <c:y val="0.16460646263029347"/>
            </c:manualLayout>
          </c:layout>
          <c:overlay val="0"/>
        </c:title>
        <c:numFmt formatCode="0.00" sourceLinked="1"/>
        <c:majorTickMark val="out"/>
        <c:minorTickMark val="none"/>
        <c:tickLblPos val="nextTo"/>
        <c:crossAx val="548768768"/>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1"/>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a:lstStyle/>
          <a:p>
            <a:pPr>
              <a:defRPr sz="1200"/>
            </a:pPr>
            <a:r>
              <a:rPr lang="es-EC"/>
              <a:t>VARIACIÓN DE</a:t>
            </a:r>
            <a:r>
              <a:rPr lang="es-EC" baseline="0"/>
              <a:t> LA RESISTENCIA A LA COMPRESIÓN A LOS 14 DÍAS</a:t>
            </a:r>
            <a:endParaRPr lang="es-EC"/>
          </a:p>
        </c:rich>
      </c:tx>
      <c:layout>
        <c:manualLayout>
          <c:xMode val="edge"/>
          <c:yMode val="edge"/>
          <c:x val="0.12578041507222396"/>
          <c:y val="1.6126083114086323E-2"/>
        </c:manualLayout>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1"/>
            <c:invertIfNegative val="0"/>
            <c:bubble3D val="0"/>
            <c:spPr>
              <a:solidFill>
                <a:schemeClr val="accent1"/>
              </a:solidFill>
            </c:spPr>
          </c:dPt>
          <c:dPt>
            <c:idx val="2"/>
            <c:invertIfNegative val="0"/>
            <c:bubble3D val="0"/>
            <c:spPr>
              <a:solidFill>
                <a:schemeClr val="accent2"/>
              </a:solidFill>
            </c:spPr>
          </c:dPt>
          <c:dLbls>
            <c:dLbl>
              <c:idx val="0"/>
              <c:layout>
                <c:manualLayout>
                  <c:x val="1.9230765995227474E-2"/>
                  <c:y val="-8.1549465529939524E-3"/>
                </c:manualLayout>
              </c:layout>
              <c:tx>
                <c:rich>
                  <a:bodyPr/>
                  <a:lstStyle/>
                  <a:p>
                    <a:pPr>
                      <a:defRPr sz="1200" b="1"/>
                    </a:pPr>
                    <a:r>
                      <a:rPr lang="en-US" sz="1200"/>
                      <a:t>18.85 Mpa</a:t>
                    </a:r>
                  </a:p>
                </c:rich>
              </c:tx>
              <c:spPr/>
              <c:showLegendKey val="0"/>
              <c:showVal val="1"/>
              <c:showCatName val="0"/>
              <c:showSerName val="0"/>
              <c:showPercent val="0"/>
              <c:showBubbleSize val="0"/>
            </c:dLbl>
            <c:dLbl>
              <c:idx val="1"/>
              <c:layout>
                <c:manualLayout>
                  <c:x val="2.1367517772474968E-2"/>
                  <c:y val="-1.2232419829490984E-2"/>
                </c:manualLayout>
              </c:layout>
              <c:tx>
                <c:rich>
                  <a:bodyPr/>
                  <a:lstStyle/>
                  <a:p>
                    <a:pPr>
                      <a:defRPr sz="1200" b="1"/>
                    </a:pPr>
                    <a:r>
                      <a:rPr lang="en-US" sz="1200"/>
                      <a:t>26.61 Mpa</a:t>
                    </a:r>
                  </a:p>
                  <a:p>
                    <a:pPr>
                      <a:defRPr sz="1200" b="1"/>
                    </a:pPr>
                    <a:r>
                      <a:rPr lang="en-US" sz="1200"/>
                      <a:t>41.19%</a:t>
                    </a:r>
                  </a:p>
                </c:rich>
              </c:tx>
              <c:spPr/>
              <c:showLegendKey val="0"/>
              <c:showVal val="1"/>
              <c:showCatName val="0"/>
              <c:showSerName val="0"/>
              <c:showPercent val="0"/>
              <c:showBubbleSize val="0"/>
            </c:dLbl>
            <c:dLbl>
              <c:idx val="2"/>
              <c:layout>
                <c:manualLayout>
                  <c:x val="1.9230765995227474E-2"/>
                  <c:y val="-1.2232419829490984E-2"/>
                </c:manualLayout>
              </c:layout>
              <c:tx>
                <c:rich>
                  <a:bodyPr/>
                  <a:lstStyle/>
                  <a:p>
                    <a:pPr>
                      <a:defRPr sz="1200" b="1"/>
                    </a:pPr>
                    <a:r>
                      <a:rPr lang="en-US" sz="1200"/>
                      <a:t>27.48 Mpa</a:t>
                    </a:r>
                  </a:p>
                  <a:p>
                    <a:pPr>
                      <a:defRPr sz="1200" b="1"/>
                    </a:pPr>
                    <a:r>
                      <a:rPr lang="en-US" sz="1200"/>
                      <a:t>45.82%</a:t>
                    </a:r>
                  </a:p>
                </c:rich>
              </c:tx>
              <c:spPr/>
              <c:showLegendKey val="0"/>
              <c:showVal val="1"/>
              <c:showCatName val="0"/>
              <c:showSerName val="0"/>
              <c:showPercent val="0"/>
              <c:showBubbleSize val="0"/>
            </c:dLbl>
            <c:txPr>
              <a:bodyPr/>
              <a:lstStyle/>
              <a:p>
                <a:pPr>
                  <a:defRPr sz="1300" b="1"/>
                </a:pPr>
                <a:endParaRPr lang="es-EC"/>
              </a:p>
            </c:txPr>
            <c:showLegendKey val="0"/>
            <c:showVal val="1"/>
            <c:showCatName val="0"/>
            <c:showSerName val="0"/>
            <c:showPercent val="0"/>
            <c:showBubbleSize val="0"/>
            <c:showLeaderLines val="0"/>
          </c:dLbls>
          <c:cat>
            <c:strRef>
              <c:f>'f´c  14 MIX '!$K$15:$M$15</c:f>
              <c:strCache>
                <c:ptCount val="3"/>
                <c:pt idx="0">
                  <c:v>CONVENCIONAL</c:v>
                </c:pt>
                <c:pt idx="1">
                  <c:v>CON ESCORIA</c:v>
                </c:pt>
                <c:pt idx="2">
                  <c:v>CON ESCORIA Y ADITIVO</c:v>
                </c:pt>
              </c:strCache>
            </c:strRef>
          </c:cat>
          <c:val>
            <c:numRef>
              <c:f>'f´c  14 MIX '!$K$16:$M$16</c:f>
              <c:numCache>
                <c:formatCode>0.00</c:formatCode>
                <c:ptCount val="3"/>
                <c:pt idx="0">
                  <c:v>18.847767156685411</c:v>
                </c:pt>
                <c:pt idx="1">
                  <c:v>26.61182408103102</c:v>
                </c:pt>
                <c:pt idx="2">
                  <c:v>27.483544558816135</c:v>
                </c:pt>
              </c:numCache>
            </c:numRef>
          </c:val>
          <c:shape val="cylinder"/>
        </c:ser>
        <c:dLbls>
          <c:showLegendKey val="0"/>
          <c:showVal val="0"/>
          <c:showCatName val="0"/>
          <c:showSerName val="0"/>
          <c:showPercent val="0"/>
          <c:showBubbleSize val="0"/>
        </c:dLbls>
        <c:gapWidth val="150"/>
        <c:shape val="box"/>
        <c:axId val="547276800"/>
        <c:axId val="531466496"/>
        <c:axId val="0"/>
      </c:bar3DChart>
      <c:catAx>
        <c:axId val="547276800"/>
        <c:scaling>
          <c:orientation val="minMax"/>
        </c:scaling>
        <c:delete val="0"/>
        <c:axPos val="b"/>
        <c:title>
          <c:tx>
            <c:rich>
              <a:bodyPr/>
              <a:lstStyle/>
              <a:p>
                <a:pPr>
                  <a:defRPr sz="1200"/>
                </a:pPr>
                <a:r>
                  <a:rPr lang="es-EC"/>
                  <a:t>TIPO</a:t>
                </a:r>
                <a:r>
                  <a:rPr lang="es-EC" baseline="0"/>
                  <a:t> DE HORMIGÓN</a:t>
                </a:r>
                <a:endParaRPr lang="es-EC"/>
              </a:p>
            </c:rich>
          </c:tx>
          <c:overlay val="0"/>
        </c:title>
        <c:majorTickMark val="none"/>
        <c:minorTickMark val="none"/>
        <c:tickLblPos val="nextTo"/>
        <c:crossAx val="531466496"/>
        <c:crosses val="autoZero"/>
        <c:auto val="1"/>
        <c:lblAlgn val="ctr"/>
        <c:lblOffset val="100"/>
        <c:noMultiLvlLbl val="0"/>
      </c:catAx>
      <c:valAx>
        <c:axId val="531466496"/>
        <c:scaling>
          <c:orientation val="minMax"/>
        </c:scaling>
        <c:delete val="0"/>
        <c:axPos val="l"/>
        <c:majorGridlines/>
        <c:title>
          <c:tx>
            <c:rich>
              <a:bodyPr/>
              <a:lstStyle/>
              <a:p>
                <a:pPr>
                  <a:defRPr sz="1100"/>
                </a:pPr>
                <a:r>
                  <a:rPr lang="es-EC"/>
                  <a:t>RESIS.</a:t>
                </a:r>
                <a:r>
                  <a:rPr lang="es-EC" baseline="0"/>
                  <a:t> A LA COMPRESIÓN (Mpa</a:t>
                </a:r>
                <a:r>
                  <a:rPr lang="es-EC" baseline="0">
                    <a:latin typeface="Calibri"/>
                    <a:cs typeface="Calibri"/>
                  </a:rPr>
                  <a:t>)</a:t>
                </a:r>
                <a:endParaRPr lang="es-EC"/>
              </a:p>
            </c:rich>
          </c:tx>
          <c:layout>
            <c:manualLayout>
              <c:xMode val="edge"/>
              <c:yMode val="edge"/>
              <c:x val="3.1150307700668331E-2"/>
              <c:y val="0.16460646263029347"/>
            </c:manualLayout>
          </c:layout>
          <c:overlay val="0"/>
        </c:title>
        <c:numFmt formatCode="0.00" sourceLinked="1"/>
        <c:majorTickMark val="out"/>
        <c:minorTickMark val="none"/>
        <c:tickLblPos val="nextTo"/>
        <c:crossAx val="547276800"/>
        <c:crosses val="autoZero"/>
        <c:crossBetween val="between"/>
      </c:valAx>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1"/>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a:lstStyle/>
          <a:p>
            <a:pPr>
              <a:defRPr sz="1200"/>
            </a:pPr>
            <a:r>
              <a:rPr lang="es-EC"/>
              <a:t>VARIACIÓN DE</a:t>
            </a:r>
            <a:r>
              <a:rPr lang="es-EC" baseline="0"/>
              <a:t> LA RESISTENCIA A LA COMPRESIÓN A LOS 28 DÍAS</a:t>
            </a:r>
            <a:endParaRPr lang="es-EC"/>
          </a:p>
        </c:rich>
      </c:tx>
      <c:layout>
        <c:manualLayout>
          <c:xMode val="edge"/>
          <c:yMode val="edge"/>
          <c:x val="0.13247249648085932"/>
          <c:y val="7.7010605937032611E-3"/>
        </c:manualLayout>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1"/>
            <c:invertIfNegative val="0"/>
            <c:bubble3D val="0"/>
            <c:spPr>
              <a:solidFill>
                <a:schemeClr val="accent1"/>
              </a:solidFill>
            </c:spPr>
          </c:dPt>
          <c:dPt>
            <c:idx val="2"/>
            <c:invertIfNegative val="0"/>
            <c:bubble3D val="0"/>
            <c:spPr>
              <a:solidFill>
                <a:schemeClr val="accent2"/>
              </a:solidFill>
            </c:spPr>
          </c:dPt>
          <c:dLbls>
            <c:dLbl>
              <c:idx val="0"/>
              <c:layout>
                <c:manualLayout>
                  <c:x val="1.9230765995227474E-2"/>
                  <c:y val="-8.1549465529939524E-3"/>
                </c:manualLayout>
              </c:layout>
              <c:tx>
                <c:rich>
                  <a:bodyPr/>
                  <a:lstStyle/>
                  <a:p>
                    <a:r>
                      <a:rPr lang="en-US"/>
                      <a:t>21.47 Mpa</a:t>
                    </a:r>
                  </a:p>
                </c:rich>
              </c:tx>
              <c:showLegendKey val="0"/>
              <c:showVal val="1"/>
              <c:showCatName val="0"/>
              <c:showSerName val="0"/>
              <c:showPercent val="0"/>
              <c:showBubbleSize val="0"/>
            </c:dLbl>
            <c:dLbl>
              <c:idx val="1"/>
              <c:layout>
                <c:manualLayout>
                  <c:x val="2.1367517772474968E-2"/>
                  <c:y val="-1.2232419829490984E-2"/>
                </c:manualLayout>
              </c:layout>
              <c:tx>
                <c:rich>
                  <a:bodyPr/>
                  <a:lstStyle/>
                  <a:p>
                    <a:pPr marL="0" marR="0" indent="0" algn="ctr" defTabSz="914400" rtl="0" eaLnBrk="1" fontAlgn="auto" latinLnBrk="0" hangingPunct="1">
                      <a:lnSpc>
                        <a:spcPct val="100000"/>
                      </a:lnSpc>
                      <a:spcBef>
                        <a:spcPts val="0"/>
                      </a:spcBef>
                      <a:spcAft>
                        <a:spcPts val="0"/>
                      </a:spcAft>
                      <a:buClrTx/>
                      <a:buSzTx/>
                      <a:buFontTx/>
                      <a:buNone/>
                      <a:tabLst/>
                      <a:defRPr sz="1300" b="1" i="0" u="none" strike="noStrike" kern="1200" baseline="0">
                        <a:solidFill>
                          <a:sysClr val="windowText" lastClr="000000"/>
                        </a:solidFill>
                        <a:latin typeface="+mn-lt"/>
                        <a:ea typeface="+mn-ea"/>
                        <a:cs typeface="+mn-cs"/>
                      </a:defRPr>
                    </a:pPr>
                    <a:r>
                      <a:rPr lang="en-US"/>
                      <a:t>28.60 Mpa</a:t>
                    </a:r>
                  </a:p>
                  <a:p>
                    <a:pPr marL="0" marR="0" indent="0" algn="ctr" defTabSz="914400" rtl="0" eaLnBrk="1" fontAlgn="auto" latinLnBrk="0" hangingPunct="1">
                      <a:lnSpc>
                        <a:spcPct val="100000"/>
                      </a:lnSpc>
                      <a:spcBef>
                        <a:spcPts val="0"/>
                      </a:spcBef>
                      <a:spcAft>
                        <a:spcPts val="0"/>
                      </a:spcAft>
                      <a:buClrTx/>
                      <a:buSzTx/>
                      <a:buFontTx/>
                      <a:buNone/>
                      <a:tabLst/>
                      <a:defRPr sz="1300" b="1" i="0" u="none" strike="noStrike" kern="1200" baseline="0">
                        <a:solidFill>
                          <a:sysClr val="windowText" lastClr="000000"/>
                        </a:solidFill>
                        <a:latin typeface="+mn-lt"/>
                        <a:ea typeface="+mn-ea"/>
                        <a:cs typeface="+mn-cs"/>
                      </a:defRPr>
                    </a:pPr>
                    <a:r>
                      <a:rPr lang="en-US" sz="1300" b="1" i="0" baseline="0">
                        <a:effectLst/>
                      </a:rPr>
                      <a:t>33.17%</a:t>
                    </a:r>
                    <a:endParaRPr lang="es-EC" sz="1300">
                      <a:effectLst/>
                    </a:endParaRPr>
                  </a:p>
                </c:rich>
              </c:tx>
              <c:spPr/>
              <c:showLegendKey val="0"/>
              <c:showVal val="1"/>
              <c:showCatName val="0"/>
              <c:showSerName val="0"/>
              <c:showPercent val="0"/>
              <c:showBubbleSize val="0"/>
            </c:dLbl>
            <c:dLbl>
              <c:idx val="2"/>
              <c:layout>
                <c:manualLayout>
                  <c:x val="1.9230765995227474E-2"/>
                  <c:y val="-1.2232419829490984E-2"/>
                </c:manualLayout>
              </c:layout>
              <c:tx>
                <c:rich>
                  <a:bodyPr/>
                  <a:lstStyle/>
                  <a:p>
                    <a:r>
                      <a:rPr lang="en-US"/>
                      <a:t>31.33 Mpa</a:t>
                    </a:r>
                  </a:p>
                  <a:p>
                    <a:r>
                      <a:rPr lang="en-US"/>
                      <a:t>45.90%</a:t>
                    </a:r>
                  </a:p>
                </c:rich>
              </c:tx>
              <c:showLegendKey val="0"/>
              <c:showVal val="1"/>
              <c:showCatName val="0"/>
              <c:showSerName val="0"/>
              <c:showPercent val="0"/>
              <c:showBubbleSize val="0"/>
            </c:dLbl>
            <c:txPr>
              <a:bodyPr/>
              <a:lstStyle/>
              <a:p>
                <a:pPr>
                  <a:defRPr sz="1300" b="1"/>
                </a:pPr>
                <a:endParaRPr lang="es-EC"/>
              </a:p>
            </c:txPr>
            <c:showLegendKey val="0"/>
            <c:showVal val="1"/>
            <c:showCatName val="0"/>
            <c:showSerName val="0"/>
            <c:showPercent val="0"/>
            <c:showBubbleSize val="0"/>
            <c:showLeaderLines val="0"/>
          </c:dLbls>
          <c:cat>
            <c:strRef>
              <c:f>'f´c  28 MIX'!$J$15:$L$15</c:f>
              <c:strCache>
                <c:ptCount val="3"/>
                <c:pt idx="0">
                  <c:v>CONVENCIONAL</c:v>
                </c:pt>
                <c:pt idx="1">
                  <c:v>CON ESCORIA</c:v>
                </c:pt>
                <c:pt idx="2">
                  <c:v>CON ESCORIA Y ADITIVO</c:v>
                </c:pt>
              </c:strCache>
            </c:strRef>
          </c:cat>
          <c:val>
            <c:numRef>
              <c:f>'f´c  28 MIX'!$J$16:$L$16</c:f>
              <c:numCache>
                <c:formatCode>0.00</c:formatCode>
                <c:ptCount val="3"/>
                <c:pt idx="0">
                  <c:v>21.472691144849758</c:v>
                </c:pt>
                <c:pt idx="1">
                  <c:v>28.595521264633284</c:v>
                </c:pt>
                <c:pt idx="2">
                  <c:v>31.32786250308418</c:v>
                </c:pt>
              </c:numCache>
            </c:numRef>
          </c:val>
          <c:shape val="cylinder"/>
        </c:ser>
        <c:dLbls>
          <c:showLegendKey val="0"/>
          <c:showVal val="0"/>
          <c:showCatName val="0"/>
          <c:showSerName val="0"/>
          <c:showPercent val="0"/>
          <c:showBubbleSize val="0"/>
        </c:dLbls>
        <c:gapWidth val="150"/>
        <c:shape val="box"/>
        <c:axId val="548695040"/>
        <c:axId val="531469952"/>
        <c:axId val="0"/>
      </c:bar3DChart>
      <c:catAx>
        <c:axId val="548695040"/>
        <c:scaling>
          <c:orientation val="minMax"/>
        </c:scaling>
        <c:delete val="0"/>
        <c:axPos val="b"/>
        <c:title>
          <c:tx>
            <c:rich>
              <a:bodyPr/>
              <a:lstStyle/>
              <a:p>
                <a:pPr>
                  <a:defRPr sz="1200"/>
                </a:pPr>
                <a:r>
                  <a:rPr lang="es-EC"/>
                  <a:t>TIPO</a:t>
                </a:r>
                <a:r>
                  <a:rPr lang="es-EC" baseline="0"/>
                  <a:t> DE HORMIGÓN</a:t>
                </a:r>
                <a:endParaRPr lang="es-EC"/>
              </a:p>
            </c:rich>
          </c:tx>
          <c:overlay val="0"/>
        </c:title>
        <c:majorTickMark val="none"/>
        <c:minorTickMark val="none"/>
        <c:tickLblPos val="nextTo"/>
        <c:crossAx val="531469952"/>
        <c:crosses val="autoZero"/>
        <c:auto val="1"/>
        <c:lblAlgn val="ctr"/>
        <c:lblOffset val="100"/>
        <c:noMultiLvlLbl val="0"/>
      </c:catAx>
      <c:valAx>
        <c:axId val="531469952"/>
        <c:scaling>
          <c:orientation val="minMax"/>
        </c:scaling>
        <c:delete val="0"/>
        <c:axPos val="l"/>
        <c:majorGridlines/>
        <c:title>
          <c:tx>
            <c:rich>
              <a:bodyPr/>
              <a:lstStyle/>
              <a:p>
                <a:pPr>
                  <a:defRPr sz="1100"/>
                </a:pPr>
                <a:r>
                  <a:rPr lang="es-EC"/>
                  <a:t>RESIS.</a:t>
                </a:r>
                <a:r>
                  <a:rPr lang="es-EC" baseline="0"/>
                  <a:t> A LA COMPRESIÓN (Mpa</a:t>
                </a:r>
                <a:r>
                  <a:rPr lang="es-EC" baseline="0">
                    <a:latin typeface="Calibri"/>
                    <a:cs typeface="Calibri"/>
                  </a:rPr>
                  <a:t>)</a:t>
                </a:r>
                <a:endParaRPr lang="es-EC"/>
              </a:p>
            </c:rich>
          </c:tx>
          <c:layout>
            <c:manualLayout>
              <c:xMode val="edge"/>
              <c:yMode val="edge"/>
              <c:x val="3.1150307700668331E-2"/>
              <c:y val="0.16460646263029347"/>
            </c:manualLayout>
          </c:layout>
          <c:overlay val="0"/>
        </c:title>
        <c:numFmt formatCode="0.00" sourceLinked="1"/>
        <c:majorTickMark val="out"/>
        <c:minorTickMark val="none"/>
        <c:tickLblPos val="nextTo"/>
        <c:crossAx val="548695040"/>
        <c:crosses val="autoZero"/>
        <c:crossBetween val="between"/>
      </c:valAx>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C"/>
  <c:roundedCorners val="1"/>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a:lstStyle/>
          <a:p>
            <a:pPr>
              <a:defRPr/>
            </a:pPr>
            <a:r>
              <a:rPr lang="es-EC"/>
              <a:t>VARIACIÓN DEL MÓDULO DE ELASTICIDAD</a:t>
            </a:r>
          </a:p>
        </c:rich>
      </c:tx>
      <c:layout>
        <c:manualLayout>
          <c:xMode val="edge"/>
          <c:yMode val="edge"/>
          <c:x val="0.25199649262387813"/>
          <c:y val="3.6869497286911725E-2"/>
        </c:manualLayout>
      </c:layout>
      <c:overlay val="0"/>
    </c:title>
    <c:autoTitleDeleted val="0"/>
    <c:view3D>
      <c:rotX val="15"/>
      <c:rotY val="20"/>
      <c:rAngAx val="1"/>
    </c:view3D>
    <c:floor>
      <c:thickness val="0"/>
    </c:floor>
    <c:sideWall>
      <c:thickness val="0"/>
    </c:sideWall>
    <c:backWall>
      <c:thickness val="0"/>
    </c:backWall>
    <c:plotArea>
      <c:layout/>
      <c:bar3DChart>
        <c:barDir val="col"/>
        <c:grouping val="standard"/>
        <c:varyColors val="0"/>
        <c:ser>
          <c:idx val="0"/>
          <c:order val="0"/>
          <c:invertIfNegative val="0"/>
          <c:dPt>
            <c:idx val="1"/>
            <c:invertIfNegative val="0"/>
            <c:bubble3D val="0"/>
            <c:spPr>
              <a:solidFill>
                <a:schemeClr val="accent1"/>
              </a:solidFill>
            </c:spPr>
          </c:dPt>
          <c:dPt>
            <c:idx val="2"/>
            <c:invertIfNegative val="0"/>
            <c:bubble3D val="0"/>
            <c:spPr>
              <a:solidFill>
                <a:schemeClr val="accent2"/>
              </a:solidFill>
            </c:spPr>
          </c:dPt>
          <c:dLbls>
            <c:dLbl>
              <c:idx val="0"/>
              <c:layout>
                <c:manualLayout>
                  <c:x val="1.9230848766533772E-2"/>
                  <c:y val="4.0315638599840331E-2"/>
                </c:manualLayout>
              </c:layout>
              <c:tx>
                <c:rich>
                  <a:bodyPr/>
                  <a:lstStyle/>
                  <a:p>
                    <a:r>
                      <a:rPr lang="en-US" sz="1400"/>
                      <a:t>18 311.12 Mpa</a:t>
                    </a:r>
                  </a:p>
                  <a:p>
                    <a:r>
                      <a:rPr lang="en-US" sz="1400"/>
                      <a:t> </a:t>
                    </a:r>
                    <a:endParaRPr lang="en-US"/>
                  </a:p>
                </c:rich>
              </c:tx>
              <c:showLegendKey val="0"/>
              <c:showVal val="1"/>
              <c:showCatName val="0"/>
              <c:showSerName val="0"/>
              <c:showPercent val="0"/>
              <c:showBubbleSize val="0"/>
            </c:dLbl>
            <c:dLbl>
              <c:idx val="1"/>
              <c:layout>
                <c:manualLayout>
                  <c:x val="1.4556029019475733E-2"/>
                  <c:y val="-1.7881310305512741E-2"/>
                </c:manualLayout>
              </c:layout>
              <c:tx>
                <c:rich>
                  <a:bodyPr/>
                  <a:lstStyle/>
                  <a:p>
                    <a:r>
                      <a:rPr lang="en-US" sz="1400"/>
                      <a:t>23 231.79 Mpa</a:t>
                    </a:r>
                  </a:p>
                  <a:p>
                    <a:r>
                      <a:rPr lang="en-US" sz="1400"/>
                      <a:t>26.87%</a:t>
                    </a:r>
                    <a:endParaRPr lang="en-US"/>
                  </a:p>
                </c:rich>
              </c:tx>
              <c:showLegendKey val="0"/>
              <c:showVal val="1"/>
              <c:showCatName val="0"/>
              <c:showSerName val="0"/>
              <c:showPercent val="0"/>
              <c:showBubbleSize val="0"/>
            </c:dLbl>
            <c:dLbl>
              <c:idx val="2"/>
              <c:layout>
                <c:manualLayout>
                  <c:x val="3.0729112535883108E-2"/>
                  <c:y val="-2.4584855266769404E-2"/>
                </c:manualLayout>
              </c:layout>
              <c:tx>
                <c:rich>
                  <a:bodyPr/>
                  <a:lstStyle/>
                  <a:p>
                    <a:r>
                      <a:rPr lang="en-US" sz="1400"/>
                      <a:t>24 076.36 Mpa</a:t>
                    </a:r>
                  </a:p>
                  <a:p>
                    <a:r>
                      <a:rPr lang="en-US" sz="1400"/>
                      <a:t>31.48%</a:t>
                    </a:r>
                    <a:endParaRPr lang="en-US"/>
                  </a:p>
                </c:rich>
              </c:tx>
              <c:showLegendKey val="0"/>
              <c:showVal val="1"/>
              <c:showCatName val="0"/>
              <c:showSerName val="0"/>
              <c:showPercent val="0"/>
              <c:showBubbleSize val="0"/>
            </c:dLbl>
            <c:txPr>
              <a:bodyPr/>
              <a:lstStyle/>
              <a:p>
                <a:pPr>
                  <a:defRPr sz="1400"/>
                </a:pPr>
                <a:endParaRPr lang="es-EC"/>
              </a:p>
            </c:txPr>
            <c:showLegendKey val="0"/>
            <c:showVal val="1"/>
            <c:showCatName val="0"/>
            <c:showSerName val="0"/>
            <c:showPercent val="0"/>
            <c:showBubbleSize val="0"/>
            <c:showLeaderLines val="0"/>
          </c:dLbls>
          <c:cat>
            <c:strRef>
              <c:f>'Ec mix'!$C$6:$E$6</c:f>
              <c:strCache>
                <c:ptCount val="3"/>
                <c:pt idx="0">
                  <c:v>Convencional</c:v>
                </c:pt>
                <c:pt idx="1">
                  <c:v>Con escoria</c:v>
                </c:pt>
                <c:pt idx="2">
                  <c:v>Con escoria y aditivo</c:v>
                </c:pt>
              </c:strCache>
            </c:strRef>
          </c:cat>
          <c:val>
            <c:numRef>
              <c:f>'Ec mix'!$C$7:$E$7</c:f>
              <c:numCache>
                <c:formatCode>#,##0.00</c:formatCode>
                <c:ptCount val="3"/>
                <c:pt idx="0">
                  <c:v>18311.119606162491</c:v>
                </c:pt>
                <c:pt idx="1">
                  <c:v>23231.794841445306</c:v>
                </c:pt>
                <c:pt idx="2">
                  <c:v>24076.359839216449</c:v>
                </c:pt>
              </c:numCache>
            </c:numRef>
          </c:val>
        </c:ser>
        <c:dLbls>
          <c:showLegendKey val="0"/>
          <c:showVal val="0"/>
          <c:showCatName val="0"/>
          <c:showSerName val="0"/>
          <c:showPercent val="0"/>
          <c:showBubbleSize val="0"/>
        </c:dLbls>
        <c:gapWidth val="150"/>
        <c:shape val="cylinder"/>
        <c:axId val="548804096"/>
        <c:axId val="538364160"/>
        <c:axId val="547116288"/>
      </c:bar3DChart>
      <c:catAx>
        <c:axId val="548804096"/>
        <c:scaling>
          <c:orientation val="minMax"/>
        </c:scaling>
        <c:delete val="0"/>
        <c:axPos val="b"/>
        <c:title>
          <c:tx>
            <c:rich>
              <a:bodyPr/>
              <a:lstStyle/>
              <a:p>
                <a:pPr>
                  <a:defRPr/>
                </a:pPr>
                <a:r>
                  <a:rPr lang="es-EC"/>
                  <a:t>TIPO DE HORMIGÓN</a:t>
                </a:r>
              </a:p>
            </c:rich>
          </c:tx>
          <c:layout>
            <c:manualLayout>
              <c:xMode val="edge"/>
              <c:yMode val="edge"/>
              <c:x val="0.32101451093247696"/>
              <c:y val="0.83943811798689039"/>
            </c:manualLayout>
          </c:layout>
          <c:overlay val="0"/>
        </c:title>
        <c:majorTickMark val="none"/>
        <c:minorTickMark val="none"/>
        <c:tickLblPos val="nextTo"/>
        <c:crossAx val="538364160"/>
        <c:crosses val="autoZero"/>
        <c:auto val="1"/>
        <c:lblAlgn val="ctr"/>
        <c:lblOffset val="100"/>
        <c:noMultiLvlLbl val="0"/>
      </c:catAx>
      <c:valAx>
        <c:axId val="538364160"/>
        <c:scaling>
          <c:orientation val="minMax"/>
        </c:scaling>
        <c:delete val="0"/>
        <c:axPos val="l"/>
        <c:majorGridlines/>
        <c:title>
          <c:tx>
            <c:rich>
              <a:bodyPr/>
              <a:lstStyle/>
              <a:p>
                <a:pPr>
                  <a:defRPr/>
                </a:pPr>
                <a:r>
                  <a:rPr lang="es-EC"/>
                  <a:t>MÓDULO DE ELASTICIDAD (Mpa)</a:t>
                </a:r>
              </a:p>
            </c:rich>
          </c:tx>
          <c:layout>
            <c:manualLayout>
              <c:xMode val="edge"/>
              <c:yMode val="edge"/>
              <c:x val="5.3348313747695894E-3"/>
              <c:y val="0.13031857571380959"/>
            </c:manualLayout>
          </c:layout>
          <c:overlay val="0"/>
        </c:title>
        <c:numFmt formatCode="#,##0.00" sourceLinked="1"/>
        <c:majorTickMark val="out"/>
        <c:minorTickMark val="none"/>
        <c:tickLblPos val="nextTo"/>
        <c:crossAx val="548804096"/>
        <c:crosses val="autoZero"/>
        <c:crossBetween val="between"/>
      </c:valAx>
      <c:serAx>
        <c:axId val="547116288"/>
        <c:scaling>
          <c:orientation val="minMax"/>
        </c:scaling>
        <c:delete val="1"/>
        <c:axPos val="b"/>
        <c:majorTickMark val="out"/>
        <c:minorTickMark val="none"/>
        <c:tickLblPos val="nextTo"/>
        <c:crossAx val="538364160"/>
        <c:crosses val="autoZero"/>
      </c:serAx>
    </c:plotArea>
    <c:legend>
      <c:legendPos val="r"/>
      <c:layout>
        <c:manualLayout>
          <c:xMode val="edge"/>
          <c:yMode val="edge"/>
          <c:x val="0.72457854145238343"/>
          <c:y val="0.34425052255980404"/>
          <c:w val="0.23180324647321146"/>
          <c:h val="0.20616963663619281"/>
        </c:manualLayout>
      </c:layout>
      <c:overlay val="0"/>
    </c:legend>
    <c:plotVisOnly val="1"/>
    <c:dispBlanksAs val="gap"/>
    <c:showDLblsOverMax val="0"/>
  </c:chart>
  <c:txPr>
    <a:bodyPr/>
    <a:lstStyle/>
    <a:p>
      <a:pPr>
        <a:defRPr sz="1200" b="1"/>
      </a:pPr>
      <a:endParaRPr lang="es-EC"/>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C"/>
  <c:roundedCorners val="1"/>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sz="1200"/>
            </a:pPr>
            <a:r>
              <a:rPr lang="en-US" sz="1200"/>
              <a:t>VARIACIÓN DEL MÓDULO DE ROTURA A LOS 7 DÍAS</a:t>
            </a:r>
          </a:p>
        </c:rich>
      </c:tx>
      <c:layout>
        <c:manualLayout>
          <c:xMode val="edge"/>
          <c:yMode val="edge"/>
          <c:x val="0.17367461576833615"/>
          <c:y val="0"/>
        </c:manualLayout>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v>MÓDULO DE ROTURA</c:v>
          </c:tx>
          <c:invertIfNegative val="0"/>
          <c:dPt>
            <c:idx val="1"/>
            <c:invertIfNegative val="0"/>
            <c:bubble3D val="0"/>
            <c:spPr>
              <a:solidFill>
                <a:schemeClr val="accent1"/>
              </a:solidFill>
            </c:spPr>
          </c:dPt>
          <c:dPt>
            <c:idx val="2"/>
            <c:invertIfNegative val="0"/>
            <c:bubble3D val="0"/>
            <c:spPr>
              <a:solidFill>
                <a:schemeClr val="accent2"/>
              </a:solidFill>
            </c:spPr>
          </c:dPt>
          <c:dLbls>
            <c:dLbl>
              <c:idx val="0"/>
              <c:layout>
                <c:manualLayout>
                  <c:x val="1.9230765995227474E-2"/>
                  <c:y val="-8.1549465529939524E-3"/>
                </c:manualLayout>
              </c:layout>
              <c:tx>
                <c:rich>
                  <a:bodyPr/>
                  <a:lstStyle/>
                  <a:p>
                    <a:pPr>
                      <a:defRPr sz="1200" b="1"/>
                    </a:pPr>
                    <a:r>
                      <a:rPr lang="en-US" sz="1200"/>
                      <a:t>3.52 Mpa</a:t>
                    </a:r>
                  </a:p>
                </c:rich>
              </c:tx>
              <c:spPr/>
              <c:showLegendKey val="0"/>
              <c:showVal val="1"/>
              <c:showCatName val="0"/>
              <c:showSerName val="0"/>
              <c:showPercent val="0"/>
              <c:showBubbleSize val="0"/>
            </c:dLbl>
            <c:dLbl>
              <c:idx val="1"/>
              <c:layout>
                <c:manualLayout>
                  <c:x val="2.1367517772474968E-2"/>
                  <c:y val="-1.2232419829490984E-2"/>
                </c:manualLayout>
              </c:layout>
              <c:tx>
                <c:rich>
                  <a:bodyPr/>
                  <a:lstStyle/>
                  <a:p>
                    <a:pPr>
                      <a:defRPr sz="1200" b="1"/>
                    </a:pPr>
                    <a:r>
                      <a:rPr lang="en-US" sz="1200"/>
                      <a:t>4.49 Mpa</a:t>
                    </a:r>
                  </a:p>
                  <a:p>
                    <a:pPr>
                      <a:defRPr sz="1200" b="1"/>
                    </a:pPr>
                    <a:r>
                      <a:rPr lang="en-US" sz="1200"/>
                      <a:t>27.70%</a:t>
                    </a:r>
                  </a:p>
                </c:rich>
              </c:tx>
              <c:spPr/>
              <c:showLegendKey val="0"/>
              <c:showVal val="1"/>
              <c:showCatName val="0"/>
              <c:showSerName val="0"/>
              <c:showPercent val="0"/>
              <c:showBubbleSize val="0"/>
            </c:dLbl>
            <c:dLbl>
              <c:idx val="2"/>
              <c:layout>
                <c:manualLayout>
                  <c:x val="1.9230765995227474E-2"/>
                  <c:y val="-1.2232419829490984E-2"/>
                </c:manualLayout>
              </c:layout>
              <c:tx>
                <c:rich>
                  <a:bodyPr/>
                  <a:lstStyle/>
                  <a:p>
                    <a:pPr>
                      <a:defRPr sz="1200" b="1"/>
                    </a:pPr>
                    <a:r>
                      <a:rPr lang="en-US" sz="1200"/>
                      <a:t>4.52 Mpa</a:t>
                    </a:r>
                  </a:p>
                  <a:p>
                    <a:pPr>
                      <a:defRPr sz="1200" b="1"/>
                    </a:pPr>
                    <a:r>
                      <a:rPr lang="en-US" sz="1200"/>
                      <a:t>28.47%</a:t>
                    </a:r>
                  </a:p>
                </c:rich>
              </c:tx>
              <c:spPr/>
              <c:showLegendKey val="0"/>
              <c:showVal val="1"/>
              <c:showCatName val="0"/>
              <c:showSerName val="0"/>
              <c:showPercent val="0"/>
              <c:showBubbleSize val="0"/>
            </c:dLbl>
            <c:txPr>
              <a:bodyPr/>
              <a:lstStyle/>
              <a:p>
                <a:pPr>
                  <a:defRPr sz="1300" b="1"/>
                </a:pPr>
                <a:endParaRPr lang="es-EC"/>
              </a:p>
            </c:txPr>
            <c:showLegendKey val="0"/>
            <c:showVal val="1"/>
            <c:showCatName val="0"/>
            <c:showSerName val="0"/>
            <c:showPercent val="0"/>
            <c:showBubbleSize val="0"/>
            <c:showLeaderLines val="0"/>
          </c:dLbls>
          <c:cat>
            <c:strRef>
              <c:f>'M.R 7 MIX'!$K$16:$M$16</c:f>
              <c:strCache>
                <c:ptCount val="3"/>
                <c:pt idx="0">
                  <c:v>CONVENCIONAL</c:v>
                </c:pt>
                <c:pt idx="1">
                  <c:v>CON ESCORIA</c:v>
                </c:pt>
                <c:pt idx="2">
                  <c:v>CON ESCORIA Y ADITIVO</c:v>
                </c:pt>
              </c:strCache>
            </c:strRef>
          </c:cat>
          <c:val>
            <c:numRef>
              <c:f>'M.R 7 MIX'!$K$17:$M$17</c:f>
              <c:numCache>
                <c:formatCode>#,##0.00</c:formatCode>
                <c:ptCount val="3"/>
                <c:pt idx="0">
                  <c:v>3.5157489611347406</c:v>
                </c:pt>
                <c:pt idx="1">
                  <c:v>4.4897284463462857</c:v>
                </c:pt>
                <c:pt idx="2">
                  <c:v>4.516621837356336</c:v>
                </c:pt>
              </c:numCache>
            </c:numRef>
          </c:val>
        </c:ser>
        <c:dLbls>
          <c:showLegendKey val="0"/>
          <c:showVal val="0"/>
          <c:showCatName val="0"/>
          <c:showSerName val="0"/>
          <c:showPercent val="0"/>
          <c:showBubbleSize val="0"/>
        </c:dLbls>
        <c:gapWidth val="150"/>
        <c:shape val="box"/>
        <c:axId val="548947456"/>
        <c:axId val="538368192"/>
        <c:axId val="0"/>
      </c:bar3DChart>
      <c:catAx>
        <c:axId val="548947456"/>
        <c:scaling>
          <c:orientation val="minMax"/>
        </c:scaling>
        <c:delete val="0"/>
        <c:axPos val="b"/>
        <c:title>
          <c:tx>
            <c:rich>
              <a:bodyPr/>
              <a:lstStyle/>
              <a:p>
                <a:pPr>
                  <a:defRPr sz="1200"/>
                </a:pPr>
                <a:r>
                  <a:rPr lang="es-EC" sz="1200"/>
                  <a:t>TIPO</a:t>
                </a:r>
                <a:r>
                  <a:rPr lang="es-EC" sz="1200" baseline="0"/>
                  <a:t> DE HORMIGÓN</a:t>
                </a:r>
                <a:endParaRPr lang="es-EC" sz="1200"/>
              </a:p>
            </c:rich>
          </c:tx>
          <c:overlay val="0"/>
        </c:title>
        <c:majorTickMark val="none"/>
        <c:minorTickMark val="none"/>
        <c:tickLblPos val="nextTo"/>
        <c:crossAx val="538368192"/>
        <c:crosses val="autoZero"/>
        <c:auto val="1"/>
        <c:lblAlgn val="ctr"/>
        <c:lblOffset val="100"/>
        <c:noMultiLvlLbl val="0"/>
      </c:catAx>
      <c:valAx>
        <c:axId val="538368192"/>
        <c:scaling>
          <c:orientation val="minMax"/>
        </c:scaling>
        <c:delete val="0"/>
        <c:axPos val="l"/>
        <c:majorGridlines/>
        <c:title>
          <c:tx>
            <c:rich>
              <a:bodyPr/>
              <a:lstStyle/>
              <a:p>
                <a:pPr>
                  <a:defRPr sz="1100"/>
                </a:pPr>
                <a:r>
                  <a:rPr lang="es-EC" sz="1100"/>
                  <a:t>MÓDULO</a:t>
                </a:r>
                <a:r>
                  <a:rPr lang="es-EC" sz="1100" baseline="0"/>
                  <a:t> DE ROTURA (Mpa)</a:t>
                </a:r>
                <a:endParaRPr lang="es-EC" sz="1100"/>
              </a:p>
            </c:rich>
          </c:tx>
          <c:layout>
            <c:manualLayout>
              <c:xMode val="edge"/>
              <c:yMode val="edge"/>
              <c:x val="3.1150307700668331E-2"/>
              <c:y val="0.16460646263029347"/>
            </c:manualLayout>
          </c:layout>
          <c:overlay val="0"/>
        </c:title>
        <c:numFmt formatCode="#,##0.00" sourceLinked="1"/>
        <c:majorTickMark val="out"/>
        <c:minorTickMark val="none"/>
        <c:tickLblPos val="nextTo"/>
        <c:crossAx val="548947456"/>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C"/>
  <c:roundedCorners val="1"/>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sz="1200"/>
            </a:pPr>
            <a:r>
              <a:rPr lang="en-US" sz="1200"/>
              <a:t>VARIACIÓN DEL MÓDULO DE ROTURA  A LOS 14 DÍAS</a:t>
            </a:r>
          </a:p>
        </c:rich>
      </c:tx>
      <c:layout>
        <c:manualLayout>
          <c:xMode val="edge"/>
          <c:yMode val="edge"/>
          <c:x val="0.21138439979601761"/>
          <c:y val="0"/>
        </c:manualLayout>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v>MÓDULO DE ROTURA</c:v>
          </c:tx>
          <c:invertIfNegative val="0"/>
          <c:dPt>
            <c:idx val="1"/>
            <c:invertIfNegative val="0"/>
            <c:bubble3D val="0"/>
            <c:spPr>
              <a:solidFill>
                <a:schemeClr val="accent1"/>
              </a:solidFill>
            </c:spPr>
          </c:dPt>
          <c:dPt>
            <c:idx val="2"/>
            <c:invertIfNegative val="0"/>
            <c:bubble3D val="0"/>
            <c:spPr>
              <a:solidFill>
                <a:schemeClr val="accent2"/>
              </a:solidFill>
            </c:spPr>
          </c:dPt>
          <c:dLbls>
            <c:dLbl>
              <c:idx val="0"/>
              <c:layout>
                <c:manualLayout>
                  <c:x val="1.9230765995227474E-2"/>
                  <c:y val="-8.1549465529939524E-3"/>
                </c:manualLayout>
              </c:layout>
              <c:tx>
                <c:rich>
                  <a:bodyPr/>
                  <a:lstStyle/>
                  <a:p>
                    <a:pPr>
                      <a:defRPr sz="1200" b="1"/>
                    </a:pPr>
                    <a:r>
                      <a:rPr lang="en-US" sz="1200"/>
                      <a:t>4.01 Mpa</a:t>
                    </a:r>
                  </a:p>
                </c:rich>
              </c:tx>
              <c:spPr/>
              <c:showLegendKey val="0"/>
              <c:showVal val="1"/>
              <c:showCatName val="0"/>
              <c:showSerName val="0"/>
              <c:showPercent val="0"/>
              <c:showBubbleSize val="0"/>
            </c:dLbl>
            <c:dLbl>
              <c:idx val="1"/>
              <c:layout>
                <c:manualLayout>
                  <c:x val="2.1367517772474968E-2"/>
                  <c:y val="-1.2232419829490984E-2"/>
                </c:manualLayout>
              </c:layout>
              <c:tx>
                <c:rich>
                  <a:bodyPr/>
                  <a:lstStyle/>
                  <a:p>
                    <a:pPr>
                      <a:defRPr sz="1200" b="1"/>
                    </a:pPr>
                    <a:r>
                      <a:rPr lang="en-US" sz="1200"/>
                      <a:t>4.37 Mpa</a:t>
                    </a:r>
                  </a:p>
                  <a:p>
                    <a:pPr>
                      <a:defRPr sz="1200" b="1"/>
                    </a:pPr>
                    <a:r>
                      <a:rPr lang="en-US" sz="1200"/>
                      <a:t>8.96%</a:t>
                    </a:r>
                  </a:p>
                </c:rich>
              </c:tx>
              <c:spPr/>
              <c:showLegendKey val="0"/>
              <c:showVal val="1"/>
              <c:showCatName val="0"/>
              <c:showSerName val="0"/>
              <c:showPercent val="0"/>
              <c:showBubbleSize val="0"/>
            </c:dLbl>
            <c:dLbl>
              <c:idx val="2"/>
              <c:layout>
                <c:manualLayout>
                  <c:x val="1.9230765995227474E-2"/>
                  <c:y val="-1.2232419829490984E-2"/>
                </c:manualLayout>
              </c:layout>
              <c:tx>
                <c:rich>
                  <a:bodyPr/>
                  <a:lstStyle/>
                  <a:p>
                    <a:pPr>
                      <a:defRPr sz="1200" b="1"/>
                    </a:pPr>
                    <a:r>
                      <a:rPr lang="en-US" sz="1200"/>
                      <a:t>4.78 Mpa</a:t>
                    </a:r>
                  </a:p>
                  <a:p>
                    <a:pPr>
                      <a:defRPr sz="1200" b="1"/>
                    </a:pPr>
                    <a:r>
                      <a:rPr lang="en-US" sz="1200"/>
                      <a:t>19.21 %</a:t>
                    </a:r>
                  </a:p>
                </c:rich>
              </c:tx>
              <c:spPr/>
              <c:showLegendKey val="0"/>
              <c:showVal val="1"/>
              <c:showCatName val="0"/>
              <c:showSerName val="0"/>
              <c:showPercent val="0"/>
              <c:showBubbleSize val="0"/>
            </c:dLbl>
            <c:txPr>
              <a:bodyPr/>
              <a:lstStyle/>
              <a:p>
                <a:pPr>
                  <a:defRPr sz="1300" b="1"/>
                </a:pPr>
                <a:endParaRPr lang="es-EC"/>
              </a:p>
            </c:txPr>
            <c:showLegendKey val="0"/>
            <c:showVal val="1"/>
            <c:showCatName val="0"/>
            <c:showSerName val="0"/>
            <c:showPercent val="0"/>
            <c:showBubbleSize val="0"/>
            <c:showLeaderLines val="0"/>
          </c:dLbls>
          <c:cat>
            <c:strRef>
              <c:f>'M.R 14 MIX'!$K$16:$M$16</c:f>
              <c:strCache>
                <c:ptCount val="3"/>
                <c:pt idx="0">
                  <c:v>CONVENCIONAL</c:v>
                </c:pt>
                <c:pt idx="1">
                  <c:v>CON ESCORIA</c:v>
                </c:pt>
                <c:pt idx="2">
                  <c:v>CON ESCORIA Y ADITIVO</c:v>
                </c:pt>
              </c:strCache>
            </c:strRef>
          </c:cat>
          <c:val>
            <c:numRef>
              <c:f>'M.R 14 MIX'!$K$17:$M$17</c:f>
              <c:numCache>
                <c:formatCode>#,##0.00</c:formatCode>
                <c:ptCount val="3"/>
                <c:pt idx="0">
                  <c:v>4.0074206691806822</c:v>
                </c:pt>
                <c:pt idx="1">
                  <c:v>4.3666718218565395</c:v>
                </c:pt>
                <c:pt idx="2">
                  <c:v>4.7772235712683484</c:v>
                </c:pt>
              </c:numCache>
            </c:numRef>
          </c:val>
        </c:ser>
        <c:dLbls>
          <c:showLegendKey val="0"/>
          <c:showVal val="0"/>
          <c:showCatName val="0"/>
          <c:showSerName val="0"/>
          <c:showPercent val="0"/>
          <c:showBubbleSize val="0"/>
        </c:dLbls>
        <c:gapWidth val="150"/>
        <c:shape val="box"/>
        <c:axId val="549037568"/>
        <c:axId val="548275904"/>
        <c:axId val="0"/>
      </c:bar3DChart>
      <c:catAx>
        <c:axId val="549037568"/>
        <c:scaling>
          <c:orientation val="minMax"/>
        </c:scaling>
        <c:delete val="0"/>
        <c:axPos val="b"/>
        <c:title>
          <c:tx>
            <c:rich>
              <a:bodyPr/>
              <a:lstStyle/>
              <a:p>
                <a:pPr>
                  <a:defRPr sz="1200"/>
                </a:pPr>
                <a:r>
                  <a:rPr lang="es-EC" sz="1200"/>
                  <a:t>TIPO</a:t>
                </a:r>
                <a:r>
                  <a:rPr lang="es-EC" sz="1200" baseline="0"/>
                  <a:t> DE HORMIGÓN</a:t>
                </a:r>
                <a:endParaRPr lang="es-EC" sz="1200"/>
              </a:p>
            </c:rich>
          </c:tx>
          <c:overlay val="0"/>
        </c:title>
        <c:majorTickMark val="none"/>
        <c:minorTickMark val="none"/>
        <c:tickLblPos val="nextTo"/>
        <c:crossAx val="548275904"/>
        <c:crosses val="autoZero"/>
        <c:auto val="1"/>
        <c:lblAlgn val="ctr"/>
        <c:lblOffset val="100"/>
        <c:noMultiLvlLbl val="0"/>
      </c:catAx>
      <c:valAx>
        <c:axId val="548275904"/>
        <c:scaling>
          <c:orientation val="minMax"/>
        </c:scaling>
        <c:delete val="0"/>
        <c:axPos val="l"/>
        <c:majorGridlines/>
        <c:title>
          <c:tx>
            <c:rich>
              <a:bodyPr/>
              <a:lstStyle/>
              <a:p>
                <a:pPr>
                  <a:defRPr sz="1100"/>
                </a:pPr>
                <a:r>
                  <a:rPr lang="es-EC" sz="1100"/>
                  <a:t>MÓDULO</a:t>
                </a:r>
                <a:r>
                  <a:rPr lang="es-EC" sz="1100" baseline="0"/>
                  <a:t> DE ROTURA (Mpa)</a:t>
                </a:r>
                <a:endParaRPr lang="es-EC" sz="1100"/>
              </a:p>
            </c:rich>
          </c:tx>
          <c:layout>
            <c:manualLayout>
              <c:xMode val="edge"/>
              <c:yMode val="edge"/>
              <c:x val="3.1150307700668331E-2"/>
              <c:y val="0.16460646263029347"/>
            </c:manualLayout>
          </c:layout>
          <c:overlay val="0"/>
        </c:title>
        <c:numFmt formatCode="#,##0.00" sourceLinked="1"/>
        <c:majorTickMark val="out"/>
        <c:minorTickMark val="none"/>
        <c:tickLblPos val="nextTo"/>
        <c:crossAx val="549037568"/>
        <c:crosses val="autoZero"/>
        <c:crossBetween val="between"/>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C"/>
  <c:roundedCorners val="1"/>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sz="1200"/>
            </a:pPr>
            <a:r>
              <a:rPr lang="en-US" sz="1200"/>
              <a:t>VARIACIÓN DEL MÓDULO DE ROTURA A LOS </a:t>
            </a:r>
            <a:r>
              <a:rPr lang="en-US" sz="1200" baseline="0"/>
              <a:t> 28</a:t>
            </a:r>
            <a:r>
              <a:rPr lang="en-US" sz="1200"/>
              <a:t> DÍAS</a:t>
            </a:r>
          </a:p>
        </c:rich>
      </c:tx>
      <c:layout>
        <c:manualLayout>
          <c:xMode val="edge"/>
          <c:yMode val="edge"/>
          <c:x val="0.19271580053715373"/>
          <c:y val="0"/>
        </c:manualLayout>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v>MÓDULO DE ROTURA</c:v>
          </c:tx>
          <c:invertIfNegative val="0"/>
          <c:dPt>
            <c:idx val="1"/>
            <c:invertIfNegative val="0"/>
            <c:bubble3D val="0"/>
            <c:spPr>
              <a:solidFill>
                <a:schemeClr val="accent1"/>
              </a:solidFill>
            </c:spPr>
          </c:dPt>
          <c:dPt>
            <c:idx val="2"/>
            <c:invertIfNegative val="0"/>
            <c:bubble3D val="0"/>
            <c:spPr>
              <a:solidFill>
                <a:schemeClr val="accent2"/>
              </a:solidFill>
            </c:spPr>
          </c:dPt>
          <c:dLbls>
            <c:dLbl>
              <c:idx val="0"/>
              <c:layout>
                <c:manualLayout>
                  <c:x val="1.9230765995227474E-2"/>
                  <c:y val="-8.1549465529939524E-3"/>
                </c:manualLayout>
              </c:layout>
              <c:tx>
                <c:rich>
                  <a:bodyPr/>
                  <a:lstStyle/>
                  <a:p>
                    <a:r>
                      <a:rPr lang="en-US"/>
                      <a:t>4.28 Mpa</a:t>
                    </a:r>
                  </a:p>
                </c:rich>
              </c:tx>
              <c:showLegendKey val="0"/>
              <c:showVal val="1"/>
              <c:showCatName val="0"/>
              <c:showSerName val="0"/>
              <c:showPercent val="0"/>
              <c:showBubbleSize val="0"/>
            </c:dLbl>
            <c:dLbl>
              <c:idx val="1"/>
              <c:layout>
                <c:manualLayout>
                  <c:x val="2.1367517772474968E-2"/>
                  <c:y val="-1.2232419829490984E-2"/>
                </c:manualLayout>
              </c:layout>
              <c:tx>
                <c:rich>
                  <a:bodyPr/>
                  <a:lstStyle/>
                  <a:p>
                    <a:pPr marL="0" marR="0" indent="0" algn="ctr" defTabSz="914400" rtl="0" eaLnBrk="1" fontAlgn="auto" latinLnBrk="0" hangingPunct="1">
                      <a:lnSpc>
                        <a:spcPct val="100000"/>
                      </a:lnSpc>
                      <a:spcBef>
                        <a:spcPts val="0"/>
                      </a:spcBef>
                      <a:spcAft>
                        <a:spcPts val="0"/>
                      </a:spcAft>
                      <a:buClrTx/>
                      <a:buSzTx/>
                      <a:buFontTx/>
                      <a:buNone/>
                      <a:tabLst/>
                      <a:defRPr sz="1300" b="1" i="0" u="none" strike="noStrike" kern="1200" baseline="0">
                        <a:solidFill>
                          <a:sysClr val="windowText" lastClr="000000"/>
                        </a:solidFill>
                        <a:latin typeface="+mn-lt"/>
                        <a:ea typeface="+mn-ea"/>
                        <a:cs typeface="+mn-cs"/>
                      </a:defRPr>
                    </a:pPr>
                    <a:r>
                      <a:rPr lang="en-US"/>
                      <a:t>5.32 Mpa</a:t>
                    </a:r>
                  </a:p>
                  <a:p>
                    <a:pPr marL="0" marR="0" indent="0" algn="ctr" defTabSz="914400" rtl="0" eaLnBrk="1" fontAlgn="auto" latinLnBrk="0" hangingPunct="1">
                      <a:lnSpc>
                        <a:spcPct val="100000"/>
                      </a:lnSpc>
                      <a:spcBef>
                        <a:spcPts val="0"/>
                      </a:spcBef>
                      <a:spcAft>
                        <a:spcPts val="0"/>
                      </a:spcAft>
                      <a:buClrTx/>
                      <a:buSzTx/>
                      <a:buFontTx/>
                      <a:buNone/>
                      <a:tabLst/>
                      <a:defRPr sz="1300" b="1" i="0" u="none" strike="noStrike" kern="1200" baseline="0">
                        <a:solidFill>
                          <a:sysClr val="windowText" lastClr="000000"/>
                        </a:solidFill>
                        <a:latin typeface="+mn-lt"/>
                        <a:ea typeface="+mn-ea"/>
                        <a:cs typeface="+mn-cs"/>
                      </a:defRPr>
                    </a:pPr>
                    <a:r>
                      <a:rPr lang="en-US" sz="1300" b="1" i="0" baseline="0">
                        <a:effectLst/>
                      </a:rPr>
                      <a:t>26.77%</a:t>
                    </a:r>
                    <a:endParaRPr lang="es-EC" sz="1300">
                      <a:effectLst/>
                    </a:endParaRPr>
                  </a:p>
                </c:rich>
              </c:tx>
              <c:spPr/>
              <c:showLegendKey val="0"/>
              <c:showVal val="1"/>
              <c:showCatName val="0"/>
              <c:showSerName val="0"/>
              <c:showPercent val="0"/>
              <c:showBubbleSize val="0"/>
            </c:dLbl>
            <c:dLbl>
              <c:idx val="2"/>
              <c:layout>
                <c:manualLayout>
                  <c:x val="1.9230765995227474E-2"/>
                  <c:y val="-1.2232419829490984E-2"/>
                </c:manualLayout>
              </c:layout>
              <c:tx>
                <c:rich>
                  <a:bodyPr/>
                  <a:lstStyle/>
                  <a:p>
                    <a:r>
                      <a:rPr lang="en-US"/>
                      <a:t>5.73 Mpa</a:t>
                    </a:r>
                  </a:p>
                  <a:p>
                    <a:r>
                      <a:rPr lang="en-US"/>
                      <a:t>36.44%</a:t>
                    </a:r>
                  </a:p>
                </c:rich>
              </c:tx>
              <c:showLegendKey val="0"/>
              <c:showVal val="1"/>
              <c:showCatName val="0"/>
              <c:showSerName val="0"/>
              <c:showPercent val="0"/>
              <c:showBubbleSize val="0"/>
            </c:dLbl>
            <c:txPr>
              <a:bodyPr/>
              <a:lstStyle/>
              <a:p>
                <a:pPr>
                  <a:defRPr sz="1300" b="1"/>
                </a:pPr>
                <a:endParaRPr lang="es-EC"/>
              </a:p>
            </c:txPr>
            <c:showLegendKey val="0"/>
            <c:showVal val="1"/>
            <c:showCatName val="0"/>
            <c:showSerName val="0"/>
            <c:showPercent val="0"/>
            <c:showBubbleSize val="0"/>
            <c:showLeaderLines val="0"/>
          </c:dLbls>
          <c:cat>
            <c:strRef>
              <c:f>'M.R 28 MIX'!$K$16:$M$16</c:f>
              <c:strCache>
                <c:ptCount val="3"/>
                <c:pt idx="0">
                  <c:v>CONVENCIONAL</c:v>
                </c:pt>
                <c:pt idx="1">
                  <c:v>CON ESCORIA</c:v>
                </c:pt>
                <c:pt idx="2">
                  <c:v>CON ESCORIA Y ADITIVO</c:v>
                </c:pt>
              </c:strCache>
            </c:strRef>
          </c:cat>
          <c:val>
            <c:numRef>
              <c:f>'M.R 28 MIX'!$K$17:$M$17</c:f>
              <c:numCache>
                <c:formatCode>#,##0.00</c:formatCode>
                <c:ptCount val="3"/>
                <c:pt idx="0">
                  <c:v>4.2761894238453717</c:v>
                </c:pt>
                <c:pt idx="1">
                  <c:v>5.3212469400594387</c:v>
                </c:pt>
                <c:pt idx="2">
                  <c:v>5.7349136082258489</c:v>
                </c:pt>
              </c:numCache>
            </c:numRef>
          </c:val>
        </c:ser>
        <c:dLbls>
          <c:showLegendKey val="0"/>
          <c:showVal val="0"/>
          <c:showCatName val="0"/>
          <c:showSerName val="0"/>
          <c:showPercent val="0"/>
          <c:showBubbleSize val="0"/>
        </c:dLbls>
        <c:gapWidth val="150"/>
        <c:shape val="box"/>
        <c:axId val="550162944"/>
        <c:axId val="548279360"/>
        <c:axId val="0"/>
      </c:bar3DChart>
      <c:catAx>
        <c:axId val="550162944"/>
        <c:scaling>
          <c:orientation val="minMax"/>
        </c:scaling>
        <c:delete val="0"/>
        <c:axPos val="b"/>
        <c:title>
          <c:tx>
            <c:rich>
              <a:bodyPr/>
              <a:lstStyle/>
              <a:p>
                <a:pPr>
                  <a:defRPr sz="1200"/>
                </a:pPr>
                <a:r>
                  <a:rPr lang="es-EC" sz="1200"/>
                  <a:t>TIPO</a:t>
                </a:r>
                <a:r>
                  <a:rPr lang="es-EC" sz="1200" baseline="0"/>
                  <a:t> DE HORMIGÓN</a:t>
                </a:r>
                <a:endParaRPr lang="es-EC" sz="1200"/>
              </a:p>
            </c:rich>
          </c:tx>
          <c:overlay val="0"/>
        </c:title>
        <c:majorTickMark val="none"/>
        <c:minorTickMark val="none"/>
        <c:tickLblPos val="nextTo"/>
        <c:crossAx val="548279360"/>
        <c:crosses val="autoZero"/>
        <c:auto val="1"/>
        <c:lblAlgn val="ctr"/>
        <c:lblOffset val="100"/>
        <c:noMultiLvlLbl val="0"/>
      </c:catAx>
      <c:valAx>
        <c:axId val="548279360"/>
        <c:scaling>
          <c:orientation val="minMax"/>
        </c:scaling>
        <c:delete val="0"/>
        <c:axPos val="l"/>
        <c:majorGridlines/>
        <c:title>
          <c:tx>
            <c:rich>
              <a:bodyPr/>
              <a:lstStyle/>
              <a:p>
                <a:pPr>
                  <a:defRPr sz="1100"/>
                </a:pPr>
                <a:r>
                  <a:rPr lang="es-EC" sz="1100"/>
                  <a:t>MÓDULO</a:t>
                </a:r>
                <a:r>
                  <a:rPr lang="es-EC" sz="1100" baseline="0"/>
                  <a:t> DE ROTURA (Mpa)</a:t>
                </a:r>
                <a:endParaRPr lang="es-EC" sz="1100"/>
              </a:p>
            </c:rich>
          </c:tx>
          <c:layout>
            <c:manualLayout>
              <c:xMode val="edge"/>
              <c:yMode val="edge"/>
              <c:x val="3.1150307700668331E-2"/>
              <c:y val="0.16460646263029347"/>
            </c:manualLayout>
          </c:layout>
          <c:overlay val="0"/>
        </c:title>
        <c:numFmt formatCode="#,##0.00" sourceLinked="1"/>
        <c:majorTickMark val="out"/>
        <c:minorTickMark val="none"/>
        <c:tickLblPos val="nextTo"/>
        <c:crossAx val="550162944"/>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9682C5-F39B-4818-9D37-75263AAF53A2}"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s-EC"/>
        </a:p>
      </dgm:t>
    </dgm:pt>
    <dgm:pt modelId="{C1AF2620-00C3-4564-9B25-0F89B980EBD7}">
      <dgm:prSet phldrT="[Texto]"/>
      <dgm:spPr/>
      <dgm:t>
        <a:bodyPr/>
        <a:lstStyle/>
        <a:p>
          <a:r>
            <a:rPr lang="es-EC" b="1" i="0" dirty="0" smtClean="0"/>
            <a:t>GENERALIDADES</a:t>
          </a:r>
          <a:endParaRPr lang="es-EC" b="1" i="0" dirty="0"/>
        </a:p>
      </dgm:t>
    </dgm:pt>
    <dgm:pt modelId="{C1E79AF7-2024-4B1C-A55C-9D5D0E65E80B}" type="parTrans" cxnId="{6103AED2-A01E-4B06-AD7A-31887DF08179}">
      <dgm:prSet/>
      <dgm:spPr/>
      <dgm:t>
        <a:bodyPr/>
        <a:lstStyle/>
        <a:p>
          <a:endParaRPr lang="es-EC" b="1" i="0"/>
        </a:p>
      </dgm:t>
    </dgm:pt>
    <dgm:pt modelId="{1E3B1AA4-B1C3-4E68-9407-96C138D36125}" type="sibTrans" cxnId="{6103AED2-A01E-4B06-AD7A-31887DF08179}">
      <dgm:prSet/>
      <dgm:spPr/>
      <dgm:t>
        <a:bodyPr/>
        <a:lstStyle/>
        <a:p>
          <a:endParaRPr lang="es-EC" b="1" i="0"/>
        </a:p>
      </dgm:t>
    </dgm:pt>
    <dgm:pt modelId="{5DEE6892-CDD3-43BB-9BEA-797B97454F89}">
      <dgm:prSet phldrT="[Texto]"/>
      <dgm:spPr/>
      <dgm:t>
        <a:bodyPr/>
        <a:lstStyle/>
        <a:p>
          <a:r>
            <a:rPr lang="es-EC" b="1" i="0" dirty="0" smtClean="0"/>
            <a:t>DOSIFICACIÓN</a:t>
          </a:r>
          <a:endParaRPr lang="es-EC" b="1" i="0" dirty="0"/>
        </a:p>
      </dgm:t>
    </dgm:pt>
    <dgm:pt modelId="{127A3EE6-E0A2-45E8-AA2A-8BB5FF583D7F}" type="parTrans" cxnId="{56A1528F-A268-477A-B81F-AC0FF0353012}">
      <dgm:prSet/>
      <dgm:spPr/>
      <dgm:t>
        <a:bodyPr/>
        <a:lstStyle/>
        <a:p>
          <a:endParaRPr lang="es-EC" b="1" i="0"/>
        </a:p>
      </dgm:t>
    </dgm:pt>
    <dgm:pt modelId="{C652C939-DA44-47DA-88D8-94A116924534}" type="sibTrans" cxnId="{56A1528F-A268-477A-B81F-AC0FF0353012}">
      <dgm:prSet/>
      <dgm:spPr/>
      <dgm:t>
        <a:bodyPr/>
        <a:lstStyle/>
        <a:p>
          <a:endParaRPr lang="es-EC" b="1" i="0"/>
        </a:p>
      </dgm:t>
    </dgm:pt>
    <dgm:pt modelId="{AEE8E99E-8AF4-4A16-B8F4-C8B54A7D8DBA}">
      <dgm:prSet phldrT="[Texto]"/>
      <dgm:spPr/>
      <dgm:t>
        <a:bodyPr/>
        <a:lstStyle/>
        <a:p>
          <a:r>
            <a:rPr lang="es-EC" b="1" i="0" dirty="0" smtClean="0"/>
            <a:t>OBJETIVOS</a:t>
          </a:r>
          <a:endParaRPr lang="es-EC" b="1" i="0" dirty="0"/>
        </a:p>
      </dgm:t>
    </dgm:pt>
    <dgm:pt modelId="{6BF6D0A7-DA30-4C7C-A852-3BFE7DD8A692}" type="parTrans" cxnId="{461CE456-4231-4BA8-BA10-0643F2C7C628}">
      <dgm:prSet/>
      <dgm:spPr/>
      <dgm:t>
        <a:bodyPr/>
        <a:lstStyle/>
        <a:p>
          <a:endParaRPr lang="es-EC" b="1" i="0"/>
        </a:p>
      </dgm:t>
    </dgm:pt>
    <dgm:pt modelId="{486F79E7-5538-4A50-8415-5BC20D26C971}" type="sibTrans" cxnId="{461CE456-4231-4BA8-BA10-0643F2C7C628}">
      <dgm:prSet/>
      <dgm:spPr/>
      <dgm:t>
        <a:bodyPr/>
        <a:lstStyle/>
        <a:p>
          <a:endParaRPr lang="es-EC" b="1" i="0"/>
        </a:p>
      </dgm:t>
    </dgm:pt>
    <dgm:pt modelId="{49992BEA-8909-4A0F-8C1B-E00A8078BD97}">
      <dgm:prSet phldrT="[Texto]"/>
      <dgm:spPr/>
      <dgm:t>
        <a:bodyPr/>
        <a:lstStyle/>
        <a:p>
          <a:r>
            <a:rPr lang="es-EC" b="1" i="0" dirty="0" smtClean="0"/>
            <a:t>CARACTERIZACIÓN DE LOS MATERIALES</a:t>
          </a:r>
          <a:endParaRPr lang="es-EC" b="1" i="0" dirty="0"/>
        </a:p>
      </dgm:t>
    </dgm:pt>
    <dgm:pt modelId="{14225B6B-C009-470F-9766-3CA07503545C}" type="parTrans" cxnId="{119D6741-BAB8-4146-BC3A-50736D2559D6}">
      <dgm:prSet/>
      <dgm:spPr/>
      <dgm:t>
        <a:bodyPr/>
        <a:lstStyle/>
        <a:p>
          <a:endParaRPr lang="es-EC" b="1" i="0"/>
        </a:p>
      </dgm:t>
    </dgm:pt>
    <dgm:pt modelId="{3F089947-4DAA-42B3-997B-E01FED8824FA}" type="sibTrans" cxnId="{119D6741-BAB8-4146-BC3A-50736D2559D6}">
      <dgm:prSet/>
      <dgm:spPr/>
      <dgm:t>
        <a:bodyPr/>
        <a:lstStyle/>
        <a:p>
          <a:endParaRPr lang="es-EC" b="1" i="0"/>
        </a:p>
      </dgm:t>
    </dgm:pt>
    <dgm:pt modelId="{93C44583-B1CF-40C6-878C-31C9E9A119D0}">
      <dgm:prSet phldrT="[Texto]"/>
      <dgm:spPr/>
      <dgm:t>
        <a:bodyPr/>
        <a:lstStyle/>
        <a:p>
          <a:r>
            <a:rPr lang="es-EC" b="1" i="0" dirty="0" smtClean="0"/>
            <a:t>CONCLUSIONES Y RECOMENDACIONES</a:t>
          </a:r>
          <a:endParaRPr lang="es-EC" b="1" i="0" dirty="0"/>
        </a:p>
      </dgm:t>
    </dgm:pt>
    <dgm:pt modelId="{EC1BFB78-0BD5-4329-9D6D-16BAA7B52F53}" type="parTrans" cxnId="{82F4325D-FE14-4325-BF2A-4E26E58427EB}">
      <dgm:prSet/>
      <dgm:spPr/>
      <dgm:t>
        <a:bodyPr/>
        <a:lstStyle/>
        <a:p>
          <a:endParaRPr lang="es-EC" b="1" i="0"/>
        </a:p>
      </dgm:t>
    </dgm:pt>
    <dgm:pt modelId="{914AAB90-D9BD-42A6-90F9-B2CFC837239B}" type="sibTrans" cxnId="{82F4325D-FE14-4325-BF2A-4E26E58427EB}">
      <dgm:prSet/>
      <dgm:spPr/>
      <dgm:t>
        <a:bodyPr/>
        <a:lstStyle/>
        <a:p>
          <a:endParaRPr lang="es-EC" b="1" i="0"/>
        </a:p>
      </dgm:t>
    </dgm:pt>
    <dgm:pt modelId="{49AC00DD-45A4-4526-99DF-D3F97122AC9B}">
      <dgm:prSet phldrT="[Texto]"/>
      <dgm:spPr/>
      <dgm:t>
        <a:bodyPr/>
        <a:lstStyle/>
        <a:p>
          <a:r>
            <a:rPr lang="es-EC" b="1" i="0" dirty="0" smtClean="0"/>
            <a:t>ENSAYOS</a:t>
          </a:r>
          <a:endParaRPr lang="es-EC" b="1" i="0" dirty="0"/>
        </a:p>
      </dgm:t>
    </dgm:pt>
    <dgm:pt modelId="{D6B7C2C3-58B5-4953-8E23-E4412A6DC26E}" type="parTrans" cxnId="{205D50F0-4451-4D68-B905-5C110AEB4082}">
      <dgm:prSet/>
      <dgm:spPr/>
      <dgm:t>
        <a:bodyPr/>
        <a:lstStyle/>
        <a:p>
          <a:endParaRPr lang="es-EC" b="1" i="0"/>
        </a:p>
      </dgm:t>
    </dgm:pt>
    <dgm:pt modelId="{8208E70D-8E50-40DC-8B67-EB6AE787CC0C}" type="sibTrans" cxnId="{205D50F0-4451-4D68-B905-5C110AEB4082}">
      <dgm:prSet/>
      <dgm:spPr/>
      <dgm:t>
        <a:bodyPr/>
        <a:lstStyle/>
        <a:p>
          <a:endParaRPr lang="es-EC" b="1" i="0"/>
        </a:p>
      </dgm:t>
    </dgm:pt>
    <dgm:pt modelId="{53A70FF4-004F-4C5B-BD0B-37C6564CEE96}">
      <dgm:prSet phldrT="[Texto]"/>
      <dgm:spPr/>
      <dgm:t>
        <a:bodyPr/>
        <a:lstStyle/>
        <a:p>
          <a:r>
            <a:rPr lang="es-EC" b="1" i="0" dirty="0" smtClean="0"/>
            <a:t>RESULTADOS</a:t>
          </a:r>
          <a:endParaRPr lang="es-EC" b="1" i="0" dirty="0"/>
        </a:p>
      </dgm:t>
    </dgm:pt>
    <dgm:pt modelId="{D093C6C7-E7BD-4AFE-94E8-33AEAE47BC83}" type="parTrans" cxnId="{F0872731-C400-4655-9F43-D9EEDCCA854E}">
      <dgm:prSet/>
      <dgm:spPr/>
      <dgm:t>
        <a:bodyPr/>
        <a:lstStyle/>
        <a:p>
          <a:endParaRPr lang="es-EC" b="1" i="0"/>
        </a:p>
      </dgm:t>
    </dgm:pt>
    <dgm:pt modelId="{60B4E7B5-8ABC-4734-9050-C756F7B85A45}" type="sibTrans" cxnId="{F0872731-C400-4655-9F43-D9EEDCCA854E}">
      <dgm:prSet/>
      <dgm:spPr/>
      <dgm:t>
        <a:bodyPr/>
        <a:lstStyle/>
        <a:p>
          <a:endParaRPr lang="es-EC" b="1" i="0"/>
        </a:p>
      </dgm:t>
    </dgm:pt>
    <dgm:pt modelId="{8DD8F992-E7EA-4DCF-BD5A-4AFE5649821D}" type="pres">
      <dgm:prSet presAssocID="{CD9682C5-F39B-4818-9D37-75263AAF53A2}" presName="linear" presStyleCnt="0">
        <dgm:presLayoutVars>
          <dgm:animLvl val="lvl"/>
          <dgm:resizeHandles val="exact"/>
        </dgm:presLayoutVars>
      </dgm:prSet>
      <dgm:spPr/>
      <dgm:t>
        <a:bodyPr/>
        <a:lstStyle/>
        <a:p>
          <a:endParaRPr lang="es-EC"/>
        </a:p>
      </dgm:t>
    </dgm:pt>
    <dgm:pt modelId="{CDE2CCA7-8BD3-48F5-9BBB-F73CEECCF920}" type="pres">
      <dgm:prSet presAssocID="{C1AF2620-00C3-4564-9B25-0F89B980EBD7}" presName="parentText" presStyleLbl="node1" presStyleIdx="0" presStyleCnt="7">
        <dgm:presLayoutVars>
          <dgm:chMax val="0"/>
          <dgm:bulletEnabled val="1"/>
        </dgm:presLayoutVars>
      </dgm:prSet>
      <dgm:spPr/>
      <dgm:t>
        <a:bodyPr/>
        <a:lstStyle/>
        <a:p>
          <a:endParaRPr lang="es-EC"/>
        </a:p>
      </dgm:t>
    </dgm:pt>
    <dgm:pt modelId="{5F28BC91-0326-4E6C-8A72-ECDB6FFF8208}" type="pres">
      <dgm:prSet presAssocID="{1E3B1AA4-B1C3-4E68-9407-96C138D36125}" presName="spacer" presStyleCnt="0"/>
      <dgm:spPr/>
      <dgm:t>
        <a:bodyPr/>
        <a:lstStyle/>
        <a:p>
          <a:endParaRPr lang="es-EC"/>
        </a:p>
      </dgm:t>
    </dgm:pt>
    <dgm:pt modelId="{A8B763DE-6182-4433-A1DE-59B00F9A9674}" type="pres">
      <dgm:prSet presAssocID="{AEE8E99E-8AF4-4A16-B8F4-C8B54A7D8DBA}" presName="parentText" presStyleLbl="node1" presStyleIdx="1" presStyleCnt="7">
        <dgm:presLayoutVars>
          <dgm:chMax val="0"/>
          <dgm:bulletEnabled val="1"/>
        </dgm:presLayoutVars>
      </dgm:prSet>
      <dgm:spPr/>
      <dgm:t>
        <a:bodyPr/>
        <a:lstStyle/>
        <a:p>
          <a:endParaRPr lang="es-EC"/>
        </a:p>
      </dgm:t>
    </dgm:pt>
    <dgm:pt modelId="{BB891B5F-1460-4E9E-9E5D-DA567A1642D3}" type="pres">
      <dgm:prSet presAssocID="{486F79E7-5538-4A50-8415-5BC20D26C971}" presName="spacer" presStyleCnt="0"/>
      <dgm:spPr/>
      <dgm:t>
        <a:bodyPr/>
        <a:lstStyle/>
        <a:p>
          <a:endParaRPr lang="es-EC"/>
        </a:p>
      </dgm:t>
    </dgm:pt>
    <dgm:pt modelId="{DD0493AB-E7A9-4A97-9BC2-D54A4862D1F0}" type="pres">
      <dgm:prSet presAssocID="{49992BEA-8909-4A0F-8C1B-E00A8078BD97}" presName="parentText" presStyleLbl="node1" presStyleIdx="2" presStyleCnt="7">
        <dgm:presLayoutVars>
          <dgm:chMax val="0"/>
          <dgm:bulletEnabled val="1"/>
        </dgm:presLayoutVars>
      </dgm:prSet>
      <dgm:spPr/>
      <dgm:t>
        <a:bodyPr/>
        <a:lstStyle/>
        <a:p>
          <a:endParaRPr lang="es-EC"/>
        </a:p>
      </dgm:t>
    </dgm:pt>
    <dgm:pt modelId="{E18E9404-119A-4F5D-BF83-EBDBB437D59B}" type="pres">
      <dgm:prSet presAssocID="{3F089947-4DAA-42B3-997B-E01FED8824FA}" presName="spacer" presStyleCnt="0"/>
      <dgm:spPr/>
      <dgm:t>
        <a:bodyPr/>
        <a:lstStyle/>
        <a:p>
          <a:endParaRPr lang="es-EC"/>
        </a:p>
      </dgm:t>
    </dgm:pt>
    <dgm:pt modelId="{C997D3CA-B641-40C3-A234-3CDEB32B91FC}" type="pres">
      <dgm:prSet presAssocID="{5DEE6892-CDD3-43BB-9BEA-797B97454F89}" presName="parentText" presStyleLbl="node1" presStyleIdx="3" presStyleCnt="7">
        <dgm:presLayoutVars>
          <dgm:chMax val="0"/>
          <dgm:bulletEnabled val="1"/>
        </dgm:presLayoutVars>
      </dgm:prSet>
      <dgm:spPr/>
      <dgm:t>
        <a:bodyPr/>
        <a:lstStyle/>
        <a:p>
          <a:endParaRPr lang="es-EC"/>
        </a:p>
      </dgm:t>
    </dgm:pt>
    <dgm:pt modelId="{5304EA9A-E98D-4DE2-A617-3EEB3A36D71E}" type="pres">
      <dgm:prSet presAssocID="{C652C939-DA44-47DA-88D8-94A116924534}" presName="spacer" presStyleCnt="0"/>
      <dgm:spPr/>
      <dgm:t>
        <a:bodyPr/>
        <a:lstStyle/>
        <a:p>
          <a:endParaRPr lang="es-EC"/>
        </a:p>
      </dgm:t>
    </dgm:pt>
    <dgm:pt modelId="{8D061A04-1E44-4131-A528-14A0A8E422B1}" type="pres">
      <dgm:prSet presAssocID="{49AC00DD-45A4-4526-99DF-D3F97122AC9B}" presName="parentText" presStyleLbl="node1" presStyleIdx="4" presStyleCnt="7">
        <dgm:presLayoutVars>
          <dgm:chMax val="0"/>
          <dgm:bulletEnabled val="1"/>
        </dgm:presLayoutVars>
      </dgm:prSet>
      <dgm:spPr/>
      <dgm:t>
        <a:bodyPr/>
        <a:lstStyle/>
        <a:p>
          <a:endParaRPr lang="es-EC"/>
        </a:p>
      </dgm:t>
    </dgm:pt>
    <dgm:pt modelId="{4011E0ED-BCE4-4420-86A7-55285007E79A}" type="pres">
      <dgm:prSet presAssocID="{8208E70D-8E50-40DC-8B67-EB6AE787CC0C}" presName="spacer" presStyleCnt="0"/>
      <dgm:spPr/>
      <dgm:t>
        <a:bodyPr/>
        <a:lstStyle/>
        <a:p>
          <a:endParaRPr lang="es-EC"/>
        </a:p>
      </dgm:t>
    </dgm:pt>
    <dgm:pt modelId="{726544C3-E67F-4C4C-BDA5-1501289720BB}" type="pres">
      <dgm:prSet presAssocID="{53A70FF4-004F-4C5B-BD0B-37C6564CEE96}" presName="parentText" presStyleLbl="node1" presStyleIdx="5" presStyleCnt="7">
        <dgm:presLayoutVars>
          <dgm:chMax val="0"/>
          <dgm:bulletEnabled val="1"/>
        </dgm:presLayoutVars>
      </dgm:prSet>
      <dgm:spPr/>
      <dgm:t>
        <a:bodyPr/>
        <a:lstStyle/>
        <a:p>
          <a:endParaRPr lang="es-EC"/>
        </a:p>
      </dgm:t>
    </dgm:pt>
    <dgm:pt modelId="{F7610086-BE00-4BEA-B5AF-3E77A9DA5CE0}" type="pres">
      <dgm:prSet presAssocID="{60B4E7B5-8ABC-4734-9050-C756F7B85A45}" presName="spacer" presStyleCnt="0"/>
      <dgm:spPr/>
      <dgm:t>
        <a:bodyPr/>
        <a:lstStyle/>
        <a:p>
          <a:endParaRPr lang="es-EC"/>
        </a:p>
      </dgm:t>
    </dgm:pt>
    <dgm:pt modelId="{118BBBC7-E7CA-4BFE-BB22-3762A4DF6BAE}" type="pres">
      <dgm:prSet presAssocID="{93C44583-B1CF-40C6-878C-31C9E9A119D0}" presName="parentText" presStyleLbl="node1" presStyleIdx="6" presStyleCnt="7">
        <dgm:presLayoutVars>
          <dgm:chMax val="0"/>
          <dgm:bulletEnabled val="1"/>
        </dgm:presLayoutVars>
      </dgm:prSet>
      <dgm:spPr/>
      <dgm:t>
        <a:bodyPr/>
        <a:lstStyle/>
        <a:p>
          <a:endParaRPr lang="es-EC"/>
        </a:p>
      </dgm:t>
    </dgm:pt>
  </dgm:ptLst>
  <dgm:cxnLst>
    <dgm:cxn modelId="{6103AED2-A01E-4B06-AD7A-31887DF08179}" srcId="{CD9682C5-F39B-4818-9D37-75263AAF53A2}" destId="{C1AF2620-00C3-4564-9B25-0F89B980EBD7}" srcOrd="0" destOrd="0" parTransId="{C1E79AF7-2024-4B1C-A55C-9D5D0E65E80B}" sibTransId="{1E3B1AA4-B1C3-4E68-9407-96C138D36125}"/>
    <dgm:cxn modelId="{909A9F7E-E9E5-46F1-80D3-49EF9E2444FE}" type="presOf" srcId="{AEE8E99E-8AF4-4A16-B8F4-C8B54A7D8DBA}" destId="{A8B763DE-6182-4433-A1DE-59B00F9A9674}" srcOrd="0" destOrd="0" presId="urn:microsoft.com/office/officeart/2005/8/layout/vList2"/>
    <dgm:cxn modelId="{BCD0220E-A1DC-4987-9994-643FAE125CE7}" type="presOf" srcId="{53A70FF4-004F-4C5B-BD0B-37C6564CEE96}" destId="{726544C3-E67F-4C4C-BDA5-1501289720BB}" srcOrd="0" destOrd="0" presId="urn:microsoft.com/office/officeart/2005/8/layout/vList2"/>
    <dgm:cxn modelId="{119D6741-BAB8-4146-BC3A-50736D2559D6}" srcId="{CD9682C5-F39B-4818-9D37-75263AAF53A2}" destId="{49992BEA-8909-4A0F-8C1B-E00A8078BD97}" srcOrd="2" destOrd="0" parTransId="{14225B6B-C009-470F-9766-3CA07503545C}" sibTransId="{3F089947-4DAA-42B3-997B-E01FED8824FA}"/>
    <dgm:cxn modelId="{B6F8FA71-5D34-4A85-BFC2-B5B0529F8746}" type="presOf" srcId="{CD9682C5-F39B-4818-9D37-75263AAF53A2}" destId="{8DD8F992-E7EA-4DCF-BD5A-4AFE5649821D}" srcOrd="0" destOrd="0" presId="urn:microsoft.com/office/officeart/2005/8/layout/vList2"/>
    <dgm:cxn modelId="{F0872731-C400-4655-9F43-D9EEDCCA854E}" srcId="{CD9682C5-F39B-4818-9D37-75263AAF53A2}" destId="{53A70FF4-004F-4C5B-BD0B-37C6564CEE96}" srcOrd="5" destOrd="0" parTransId="{D093C6C7-E7BD-4AFE-94E8-33AEAE47BC83}" sibTransId="{60B4E7B5-8ABC-4734-9050-C756F7B85A45}"/>
    <dgm:cxn modelId="{82F4325D-FE14-4325-BF2A-4E26E58427EB}" srcId="{CD9682C5-F39B-4818-9D37-75263AAF53A2}" destId="{93C44583-B1CF-40C6-878C-31C9E9A119D0}" srcOrd="6" destOrd="0" parTransId="{EC1BFB78-0BD5-4329-9D6D-16BAA7B52F53}" sibTransId="{914AAB90-D9BD-42A6-90F9-B2CFC837239B}"/>
    <dgm:cxn modelId="{EB64DD5D-175C-4672-A77A-211C3134EB18}" type="presOf" srcId="{49AC00DD-45A4-4526-99DF-D3F97122AC9B}" destId="{8D061A04-1E44-4131-A528-14A0A8E422B1}" srcOrd="0" destOrd="0" presId="urn:microsoft.com/office/officeart/2005/8/layout/vList2"/>
    <dgm:cxn modelId="{7AB4E860-7C8C-43E4-814B-D05D96DF1590}" type="presOf" srcId="{49992BEA-8909-4A0F-8C1B-E00A8078BD97}" destId="{DD0493AB-E7A9-4A97-9BC2-D54A4862D1F0}" srcOrd="0" destOrd="0" presId="urn:microsoft.com/office/officeart/2005/8/layout/vList2"/>
    <dgm:cxn modelId="{56A1528F-A268-477A-B81F-AC0FF0353012}" srcId="{CD9682C5-F39B-4818-9D37-75263AAF53A2}" destId="{5DEE6892-CDD3-43BB-9BEA-797B97454F89}" srcOrd="3" destOrd="0" parTransId="{127A3EE6-E0A2-45E8-AA2A-8BB5FF583D7F}" sibTransId="{C652C939-DA44-47DA-88D8-94A116924534}"/>
    <dgm:cxn modelId="{205D50F0-4451-4D68-B905-5C110AEB4082}" srcId="{CD9682C5-F39B-4818-9D37-75263AAF53A2}" destId="{49AC00DD-45A4-4526-99DF-D3F97122AC9B}" srcOrd="4" destOrd="0" parTransId="{D6B7C2C3-58B5-4953-8E23-E4412A6DC26E}" sibTransId="{8208E70D-8E50-40DC-8B67-EB6AE787CC0C}"/>
    <dgm:cxn modelId="{75B23FCE-DFB0-49B8-A7FF-440A6E9604D1}" type="presOf" srcId="{5DEE6892-CDD3-43BB-9BEA-797B97454F89}" destId="{C997D3CA-B641-40C3-A234-3CDEB32B91FC}" srcOrd="0" destOrd="0" presId="urn:microsoft.com/office/officeart/2005/8/layout/vList2"/>
    <dgm:cxn modelId="{6A989661-68C2-4763-B718-337C9AB98324}" type="presOf" srcId="{C1AF2620-00C3-4564-9B25-0F89B980EBD7}" destId="{CDE2CCA7-8BD3-48F5-9BBB-F73CEECCF920}" srcOrd="0" destOrd="0" presId="urn:microsoft.com/office/officeart/2005/8/layout/vList2"/>
    <dgm:cxn modelId="{ECE99684-96DA-4A60-AF2D-FB3307A25F42}" type="presOf" srcId="{93C44583-B1CF-40C6-878C-31C9E9A119D0}" destId="{118BBBC7-E7CA-4BFE-BB22-3762A4DF6BAE}" srcOrd="0" destOrd="0" presId="urn:microsoft.com/office/officeart/2005/8/layout/vList2"/>
    <dgm:cxn modelId="{461CE456-4231-4BA8-BA10-0643F2C7C628}" srcId="{CD9682C5-F39B-4818-9D37-75263AAF53A2}" destId="{AEE8E99E-8AF4-4A16-B8F4-C8B54A7D8DBA}" srcOrd="1" destOrd="0" parTransId="{6BF6D0A7-DA30-4C7C-A852-3BFE7DD8A692}" sibTransId="{486F79E7-5538-4A50-8415-5BC20D26C971}"/>
    <dgm:cxn modelId="{0A810CBC-AB8D-4EA3-95B7-885C4CD7C440}" type="presParOf" srcId="{8DD8F992-E7EA-4DCF-BD5A-4AFE5649821D}" destId="{CDE2CCA7-8BD3-48F5-9BBB-F73CEECCF920}" srcOrd="0" destOrd="0" presId="urn:microsoft.com/office/officeart/2005/8/layout/vList2"/>
    <dgm:cxn modelId="{D4117209-F4F3-49E9-AD98-5086B548272C}" type="presParOf" srcId="{8DD8F992-E7EA-4DCF-BD5A-4AFE5649821D}" destId="{5F28BC91-0326-4E6C-8A72-ECDB6FFF8208}" srcOrd="1" destOrd="0" presId="urn:microsoft.com/office/officeart/2005/8/layout/vList2"/>
    <dgm:cxn modelId="{5C666C40-6AD7-44B2-B4A5-D2881E8E79FB}" type="presParOf" srcId="{8DD8F992-E7EA-4DCF-BD5A-4AFE5649821D}" destId="{A8B763DE-6182-4433-A1DE-59B00F9A9674}" srcOrd="2" destOrd="0" presId="urn:microsoft.com/office/officeart/2005/8/layout/vList2"/>
    <dgm:cxn modelId="{C84DAC46-CCE8-43F1-8746-11D17F0B25DF}" type="presParOf" srcId="{8DD8F992-E7EA-4DCF-BD5A-4AFE5649821D}" destId="{BB891B5F-1460-4E9E-9E5D-DA567A1642D3}" srcOrd="3" destOrd="0" presId="urn:microsoft.com/office/officeart/2005/8/layout/vList2"/>
    <dgm:cxn modelId="{3C3B5726-9DAD-4114-9A4C-E3307A528A97}" type="presParOf" srcId="{8DD8F992-E7EA-4DCF-BD5A-4AFE5649821D}" destId="{DD0493AB-E7A9-4A97-9BC2-D54A4862D1F0}" srcOrd="4" destOrd="0" presId="urn:microsoft.com/office/officeart/2005/8/layout/vList2"/>
    <dgm:cxn modelId="{5753A056-57F1-40DF-ACF2-170E43DCA618}" type="presParOf" srcId="{8DD8F992-E7EA-4DCF-BD5A-4AFE5649821D}" destId="{E18E9404-119A-4F5D-BF83-EBDBB437D59B}" srcOrd="5" destOrd="0" presId="urn:microsoft.com/office/officeart/2005/8/layout/vList2"/>
    <dgm:cxn modelId="{DAFB4896-3325-49A2-9D5D-864FBAB842E6}" type="presParOf" srcId="{8DD8F992-E7EA-4DCF-BD5A-4AFE5649821D}" destId="{C997D3CA-B641-40C3-A234-3CDEB32B91FC}" srcOrd="6" destOrd="0" presId="urn:microsoft.com/office/officeart/2005/8/layout/vList2"/>
    <dgm:cxn modelId="{456BD78C-7A1D-441F-A4CC-878E3CFEFD44}" type="presParOf" srcId="{8DD8F992-E7EA-4DCF-BD5A-4AFE5649821D}" destId="{5304EA9A-E98D-4DE2-A617-3EEB3A36D71E}" srcOrd="7" destOrd="0" presId="urn:microsoft.com/office/officeart/2005/8/layout/vList2"/>
    <dgm:cxn modelId="{9B685EE3-1A06-4533-B335-8748BAD44178}" type="presParOf" srcId="{8DD8F992-E7EA-4DCF-BD5A-4AFE5649821D}" destId="{8D061A04-1E44-4131-A528-14A0A8E422B1}" srcOrd="8" destOrd="0" presId="urn:microsoft.com/office/officeart/2005/8/layout/vList2"/>
    <dgm:cxn modelId="{736E770F-5712-4DA0-8916-90440D008091}" type="presParOf" srcId="{8DD8F992-E7EA-4DCF-BD5A-4AFE5649821D}" destId="{4011E0ED-BCE4-4420-86A7-55285007E79A}" srcOrd="9" destOrd="0" presId="urn:microsoft.com/office/officeart/2005/8/layout/vList2"/>
    <dgm:cxn modelId="{6357E0EB-24BE-4EF1-9886-574F005D3B12}" type="presParOf" srcId="{8DD8F992-E7EA-4DCF-BD5A-4AFE5649821D}" destId="{726544C3-E67F-4C4C-BDA5-1501289720BB}" srcOrd="10" destOrd="0" presId="urn:microsoft.com/office/officeart/2005/8/layout/vList2"/>
    <dgm:cxn modelId="{5223EF17-AFF5-4221-8666-760472AA01A7}" type="presParOf" srcId="{8DD8F992-E7EA-4DCF-BD5A-4AFE5649821D}" destId="{F7610086-BE00-4BEA-B5AF-3E77A9DA5CE0}" srcOrd="11" destOrd="0" presId="urn:microsoft.com/office/officeart/2005/8/layout/vList2"/>
    <dgm:cxn modelId="{2549CD2A-7005-488D-8850-5916AEC8C454}" type="presParOf" srcId="{8DD8F992-E7EA-4DCF-BD5A-4AFE5649821D}" destId="{118BBBC7-E7CA-4BFE-BB22-3762A4DF6BAE}"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88F62F-1D7F-4E6D-B375-527166074C82}" type="doc">
      <dgm:prSet loTypeId="urn:microsoft.com/office/officeart/2005/8/layout/hList1" loCatId="list" qsTypeId="urn:microsoft.com/office/officeart/2005/8/quickstyle/3d2" qsCatId="3D" csTypeId="urn:microsoft.com/office/officeart/2005/8/colors/colorful1" csCatId="colorful" phldr="1"/>
      <dgm:spPr/>
      <dgm:t>
        <a:bodyPr/>
        <a:lstStyle/>
        <a:p>
          <a:endParaRPr lang="es-EC"/>
        </a:p>
      </dgm:t>
    </dgm:pt>
    <dgm:pt modelId="{40747730-B52B-4BEB-B032-C75D7D9E144A}">
      <dgm:prSet phldrT="[Texto]"/>
      <dgm:spPr/>
      <dgm:t>
        <a:bodyPr/>
        <a:lstStyle/>
        <a:p>
          <a:r>
            <a:rPr lang="es-EC" dirty="0" smtClean="0"/>
            <a:t>INTRODUCCIÓN</a:t>
          </a:r>
          <a:endParaRPr lang="es-EC" dirty="0"/>
        </a:p>
      </dgm:t>
    </dgm:pt>
    <dgm:pt modelId="{6B7AD088-C8F6-4C82-8C95-CE1E57141807}" type="parTrans" cxnId="{5BCE627C-85AC-47BD-9090-938E936E9D3E}">
      <dgm:prSet/>
      <dgm:spPr/>
      <dgm:t>
        <a:bodyPr/>
        <a:lstStyle/>
        <a:p>
          <a:endParaRPr lang="es-EC"/>
        </a:p>
      </dgm:t>
    </dgm:pt>
    <dgm:pt modelId="{95C38DB7-FB6A-4041-A836-2A9C4012807C}" type="sibTrans" cxnId="{5BCE627C-85AC-47BD-9090-938E936E9D3E}">
      <dgm:prSet/>
      <dgm:spPr/>
      <dgm:t>
        <a:bodyPr/>
        <a:lstStyle/>
        <a:p>
          <a:endParaRPr lang="es-EC"/>
        </a:p>
      </dgm:t>
    </dgm:pt>
    <dgm:pt modelId="{82906E88-4963-4602-8918-05C6459E181D}">
      <dgm:prSet phldrT="[Texto]"/>
      <dgm:spPr/>
      <dgm:t>
        <a:bodyPr/>
        <a:lstStyle/>
        <a:p>
          <a:r>
            <a:rPr lang="es-ES" dirty="0" smtClean="0"/>
            <a:t>El incremento vertiginoso de materiales residuos frente a el reciclaje es actualmente un gran contexto de investigación en el campo de la construcción, ya que hoy por hoy reciclar es generar nuevos materiales de construcción, un ejemplo de material reciclado es la escoria de acero.</a:t>
          </a:r>
          <a:endParaRPr lang="es-EC" dirty="0"/>
        </a:p>
      </dgm:t>
    </dgm:pt>
    <dgm:pt modelId="{3F0292DB-20DA-4C23-9ED1-C144215E245B}" type="parTrans" cxnId="{C1AB4D56-DAEA-444D-B5DD-BE349FE2DB3B}">
      <dgm:prSet/>
      <dgm:spPr/>
      <dgm:t>
        <a:bodyPr/>
        <a:lstStyle/>
        <a:p>
          <a:endParaRPr lang="es-EC"/>
        </a:p>
      </dgm:t>
    </dgm:pt>
    <dgm:pt modelId="{FE661F59-70CF-45A1-9D1A-3C7F1C687047}" type="sibTrans" cxnId="{C1AB4D56-DAEA-444D-B5DD-BE349FE2DB3B}">
      <dgm:prSet/>
      <dgm:spPr/>
      <dgm:t>
        <a:bodyPr/>
        <a:lstStyle/>
        <a:p>
          <a:endParaRPr lang="es-EC"/>
        </a:p>
      </dgm:t>
    </dgm:pt>
    <dgm:pt modelId="{B2ED1346-FC39-4396-AC65-8A5C1538EC13}">
      <dgm:prSet phldrT="[Texto]"/>
      <dgm:spPr/>
      <dgm:t>
        <a:bodyPr/>
        <a:lstStyle/>
        <a:p>
          <a:r>
            <a:rPr lang="es-EC" dirty="0" smtClean="0"/>
            <a:t>ANTECEDENTES</a:t>
          </a:r>
          <a:endParaRPr lang="es-EC" dirty="0"/>
        </a:p>
      </dgm:t>
    </dgm:pt>
    <dgm:pt modelId="{870C7E09-3AD5-4C67-87E0-684BB57136E4}" type="parTrans" cxnId="{144FDE9A-CE47-4EFA-BD26-32D54DB74DA5}">
      <dgm:prSet/>
      <dgm:spPr/>
      <dgm:t>
        <a:bodyPr/>
        <a:lstStyle/>
        <a:p>
          <a:endParaRPr lang="es-EC"/>
        </a:p>
      </dgm:t>
    </dgm:pt>
    <dgm:pt modelId="{75D2BC96-C493-48F9-8AA1-6347817ADE46}" type="sibTrans" cxnId="{144FDE9A-CE47-4EFA-BD26-32D54DB74DA5}">
      <dgm:prSet/>
      <dgm:spPr/>
      <dgm:t>
        <a:bodyPr/>
        <a:lstStyle/>
        <a:p>
          <a:endParaRPr lang="es-EC"/>
        </a:p>
      </dgm:t>
    </dgm:pt>
    <dgm:pt modelId="{9AFC5C65-F74D-4E0E-B547-3E80ABD72D4F}">
      <dgm:prSet phldrT="[Texto]"/>
      <dgm:spPr/>
      <dgm:t>
        <a:bodyPr/>
        <a:lstStyle/>
        <a:p>
          <a:r>
            <a:rPr lang="es-EC" dirty="0" smtClean="0"/>
            <a:t>Actualmente uno de los problemas medioambientales es la contaminación industrial. </a:t>
          </a:r>
          <a:endParaRPr lang="es-EC" dirty="0"/>
        </a:p>
      </dgm:t>
    </dgm:pt>
    <dgm:pt modelId="{C12917EF-25BA-4FDD-A22C-6748DDDBED48}" type="parTrans" cxnId="{281637EA-0FFC-4E39-955B-A690983A5EDA}">
      <dgm:prSet/>
      <dgm:spPr/>
      <dgm:t>
        <a:bodyPr/>
        <a:lstStyle/>
        <a:p>
          <a:endParaRPr lang="es-EC"/>
        </a:p>
      </dgm:t>
    </dgm:pt>
    <dgm:pt modelId="{FBDAF511-4C12-4133-AB16-BB162C78DDD6}" type="sibTrans" cxnId="{281637EA-0FFC-4E39-955B-A690983A5EDA}">
      <dgm:prSet/>
      <dgm:spPr/>
      <dgm:t>
        <a:bodyPr/>
        <a:lstStyle/>
        <a:p>
          <a:endParaRPr lang="es-EC"/>
        </a:p>
      </dgm:t>
    </dgm:pt>
    <dgm:pt modelId="{DC9A50C2-14EB-4768-BBA8-F58F3760C6AF}">
      <dgm:prSet phldrT="[Texto]"/>
      <dgm:spPr/>
      <dgm:t>
        <a:bodyPr/>
        <a:lstStyle/>
        <a:p>
          <a:r>
            <a:rPr lang="es-EC" dirty="0" smtClean="0"/>
            <a:t>Las industrias siderúrgicas producen 30 000.00 </a:t>
          </a:r>
          <a:r>
            <a:rPr lang="es-EC" dirty="0" err="1" smtClean="0"/>
            <a:t>Tn</a:t>
          </a:r>
          <a:r>
            <a:rPr lang="es-EC" dirty="0" smtClean="0"/>
            <a:t> de acero y 2 400.00 </a:t>
          </a:r>
          <a:r>
            <a:rPr lang="es-EC" dirty="0" err="1" smtClean="0"/>
            <a:t>Tn</a:t>
          </a:r>
          <a:r>
            <a:rPr lang="es-EC" dirty="0" smtClean="0"/>
            <a:t> de escoria mensuales.</a:t>
          </a:r>
          <a:endParaRPr lang="es-EC" dirty="0"/>
        </a:p>
      </dgm:t>
    </dgm:pt>
    <dgm:pt modelId="{95B914D1-F629-478F-8D1D-09165C571309}" type="parTrans" cxnId="{AF788F5F-B624-4B32-8A61-FE2FC9B82171}">
      <dgm:prSet/>
      <dgm:spPr/>
      <dgm:t>
        <a:bodyPr/>
        <a:lstStyle/>
        <a:p>
          <a:endParaRPr lang="es-EC"/>
        </a:p>
      </dgm:t>
    </dgm:pt>
    <dgm:pt modelId="{02E73F4D-E8B1-4909-9417-8E1623D9803B}" type="sibTrans" cxnId="{AF788F5F-B624-4B32-8A61-FE2FC9B82171}">
      <dgm:prSet/>
      <dgm:spPr/>
      <dgm:t>
        <a:bodyPr/>
        <a:lstStyle/>
        <a:p>
          <a:endParaRPr lang="es-EC"/>
        </a:p>
      </dgm:t>
    </dgm:pt>
    <dgm:pt modelId="{A6EC9A60-18E8-4049-ADAC-E4CF661C2AA3}" type="pres">
      <dgm:prSet presAssocID="{2E88F62F-1D7F-4E6D-B375-527166074C82}" presName="Name0" presStyleCnt="0">
        <dgm:presLayoutVars>
          <dgm:dir/>
          <dgm:animLvl val="lvl"/>
          <dgm:resizeHandles val="exact"/>
        </dgm:presLayoutVars>
      </dgm:prSet>
      <dgm:spPr/>
      <dgm:t>
        <a:bodyPr/>
        <a:lstStyle/>
        <a:p>
          <a:endParaRPr lang="es-EC"/>
        </a:p>
      </dgm:t>
    </dgm:pt>
    <dgm:pt modelId="{C8D0C499-A87C-4D38-B268-74FC44FC9E7A}" type="pres">
      <dgm:prSet presAssocID="{40747730-B52B-4BEB-B032-C75D7D9E144A}" presName="composite" presStyleCnt="0"/>
      <dgm:spPr/>
    </dgm:pt>
    <dgm:pt modelId="{B6D0AE50-D6C3-4CD8-811A-3AE08F1AD165}" type="pres">
      <dgm:prSet presAssocID="{40747730-B52B-4BEB-B032-C75D7D9E144A}" presName="parTx" presStyleLbl="alignNode1" presStyleIdx="0" presStyleCnt="2">
        <dgm:presLayoutVars>
          <dgm:chMax val="0"/>
          <dgm:chPref val="0"/>
          <dgm:bulletEnabled val="1"/>
        </dgm:presLayoutVars>
      </dgm:prSet>
      <dgm:spPr/>
      <dgm:t>
        <a:bodyPr/>
        <a:lstStyle/>
        <a:p>
          <a:endParaRPr lang="es-EC"/>
        </a:p>
      </dgm:t>
    </dgm:pt>
    <dgm:pt modelId="{4055D980-8573-4C8D-BAFC-196A88F90EA0}" type="pres">
      <dgm:prSet presAssocID="{40747730-B52B-4BEB-B032-C75D7D9E144A}" presName="desTx" presStyleLbl="alignAccFollowNode1" presStyleIdx="0" presStyleCnt="2">
        <dgm:presLayoutVars>
          <dgm:bulletEnabled val="1"/>
        </dgm:presLayoutVars>
      </dgm:prSet>
      <dgm:spPr/>
      <dgm:t>
        <a:bodyPr/>
        <a:lstStyle/>
        <a:p>
          <a:endParaRPr lang="es-EC"/>
        </a:p>
      </dgm:t>
    </dgm:pt>
    <dgm:pt modelId="{D2F15FF6-DA8B-4131-97F3-674C654DE00D}" type="pres">
      <dgm:prSet presAssocID="{95C38DB7-FB6A-4041-A836-2A9C4012807C}" presName="space" presStyleCnt="0"/>
      <dgm:spPr/>
    </dgm:pt>
    <dgm:pt modelId="{8F6930FF-F8CE-4FF1-985A-9D803E1D153F}" type="pres">
      <dgm:prSet presAssocID="{B2ED1346-FC39-4396-AC65-8A5C1538EC13}" presName="composite" presStyleCnt="0"/>
      <dgm:spPr/>
    </dgm:pt>
    <dgm:pt modelId="{4D2C08E3-2D95-449D-B704-0E130606A3CE}" type="pres">
      <dgm:prSet presAssocID="{B2ED1346-FC39-4396-AC65-8A5C1538EC13}" presName="parTx" presStyleLbl="alignNode1" presStyleIdx="1" presStyleCnt="2">
        <dgm:presLayoutVars>
          <dgm:chMax val="0"/>
          <dgm:chPref val="0"/>
          <dgm:bulletEnabled val="1"/>
        </dgm:presLayoutVars>
      </dgm:prSet>
      <dgm:spPr/>
      <dgm:t>
        <a:bodyPr/>
        <a:lstStyle/>
        <a:p>
          <a:endParaRPr lang="es-EC"/>
        </a:p>
      </dgm:t>
    </dgm:pt>
    <dgm:pt modelId="{C3E894A6-8BCD-4F26-8310-B3C1D33436A1}" type="pres">
      <dgm:prSet presAssocID="{B2ED1346-FC39-4396-AC65-8A5C1538EC13}" presName="desTx" presStyleLbl="alignAccFollowNode1" presStyleIdx="1" presStyleCnt="2" custLinFactNeighborX="2359" custLinFactNeighborY="1618">
        <dgm:presLayoutVars>
          <dgm:bulletEnabled val="1"/>
        </dgm:presLayoutVars>
      </dgm:prSet>
      <dgm:spPr/>
      <dgm:t>
        <a:bodyPr/>
        <a:lstStyle/>
        <a:p>
          <a:endParaRPr lang="es-EC"/>
        </a:p>
      </dgm:t>
    </dgm:pt>
  </dgm:ptLst>
  <dgm:cxnLst>
    <dgm:cxn modelId="{3135C18E-C582-49B2-9940-95EDD8FE7987}" type="presOf" srcId="{40747730-B52B-4BEB-B032-C75D7D9E144A}" destId="{B6D0AE50-D6C3-4CD8-811A-3AE08F1AD165}" srcOrd="0" destOrd="0" presId="urn:microsoft.com/office/officeart/2005/8/layout/hList1"/>
    <dgm:cxn modelId="{281637EA-0FFC-4E39-955B-A690983A5EDA}" srcId="{B2ED1346-FC39-4396-AC65-8A5C1538EC13}" destId="{9AFC5C65-F74D-4E0E-B547-3E80ABD72D4F}" srcOrd="0" destOrd="0" parTransId="{C12917EF-25BA-4FDD-A22C-6748DDDBED48}" sibTransId="{FBDAF511-4C12-4133-AB16-BB162C78DDD6}"/>
    <dgm:cxn modelId="{C1AB4D56-DAEA-444D-B5DD-BE349FE2DB3B}" srcId="{40747730-B52B-4BEB-B032-C75D7D9E144A}" destId="{82906E88-4963-4602-8918-05C6459E181D}" srcOrd="0" destOrd="0" parTransId="{3F0292DB-20DA-4C23-9ED1-C144215E245B}" sibTransId="{FE661F59-70CF-45A1-9D1A-3C7F1C687047}"/>
    <dgm:cxn modelId="{573D71CF-631D-4081-898F-4F8F9D1772A7}" type="presOf" srcId="{2E88F62F-1D7F-4E6D-B375-527166074C82}" destId="{A6EC9A60-18E8-4049-ADAC-E4CF661C2AA3}" srcOrd="0" destOrd="0" presId="urn:microsoft.com/office/officeart/2005/8/layout/hList1"/>
    <dgm:cxn modelId="{E1166C56-499E-4E9E-B406-CBE74B36363B}" type="presOf" srcId="{9AFC5C65-F74D-4E0E-B547-3E80ABD72D4F}" destId="{C3E894A6-8BCD-4F26-8310-B3C1D33436A1}" srcOrd="0" destOrd="0" presId="urn:microsoft.com/office/officeart/2005/8/layout/hList1"/>
    <dgm:cxn modelId="{B27CDEF0-0DFC-451B-9FEF-59B6DD9DDA4C}" type="presOf" srcId="{B2ED1346-FC39-4396-AC65-8A5C1538EC13}" destId="{4D2C08E3-2D95-449D-B704-0E130606A3CE}" srcOrd="0" destOrd="0" presId="urn:microsoft.com/office/officeart/2005/8/layout/hList1"/>
    <dgm:cxn modelId="{E889D9CB-4DA1-4E5E-9E14-05656EF18F0D}" type="presOf" srcId="{DC9A50C2-14EB-4768-BBA8-F58F3760C6AF}" destId="{C3E894A6-8BCD-4F26-8310-B3C1D33436A1}" srcOrd="0" destOrd="1" presId="urn:microsoft.com/office/officeart/2005/8/layout/hList1"/>
    <dgm:cxn modelId="{5BCE627C-85AC-47BD-9090-938E936E9D3E}" srcId="{2E88F62F-1D7F-4E6D-B375-527166074C82}" destId="{40747730-B52B-4BEB-B032-C75D7D9E144A}" srcOrd="0" destOrd="0" parTransId="{6B7AD088-C8F6-4C82-8C95-CE1E57141807}" sibTransId="{95C38DB7-FB6A-4041-A836-2A9C4012807C}"/>
    <dgm:cxn modelId="{AF788F5F-B624-4B32-8A61-FE2FC9B82171}" srcId="{B2ED1346-FC39-4396-AC65-8A5C1538EC13}" destId="{DC9A50C2-14EB-4768-BBA8-F58F3760C6AF}" srcOrd="1" destOrd="0" parTransId="{95B914D1-F629-478F-8D1D-09165C571309}" sibTransId="{02E73F4D-E8B1-4909-9417-8E1623D9803B}"/>
    <dgm:cxn modelId="{B99AD251-3551-458C-AA98-3B1DCA6AC243}" type="presOf" srcId="{82906E88-4963-4602-8918-05C6459E181D}" destId="{4055D980-8573-4C8D-BAFC-196A88F90EA0}" srcOrd="0" destOrd="0" presId="urn:microsoft.com/office/officeart/2005/8/layout/hList1"/>
    <dgm:cxn modelId="{144FDE9A-CE47-4EFA-BD26-32D54DB74DA5}" srcId="{2E88F62F-1D7F-4E6D-B375-527166074C82}" destId="{B2ED1346-FC39-4396-AC65-8A5C1538EC13}" srcOrd="1" destOrd="0" parTransId="{870C7E09-3AD5-4C67-87E0-684BB57136E4}" sibTransId="{75D2BC96-C493-48F9-8AA1-6347817ADE46}"/>
    <dgm:cxn modelId="{86BD10E7-EBA1-4626-9E4A-6BFF5E13C247}" type="presParOf" srcId="{A6EC9A60-18E8-4049-ADAC-E4CF661C2AA3}" destId="{C8D0C499-A87C-4D38-B268-74FC44FC9E7A}" srcOrd="0" destOrd="0" presId="urn:microsoft.com/office/officeart/2005/8/layout/hList1"/>
    <dgm:cxn modelId="{C081FD60-2A4B-4A87-A3B5-A0B14218F607}" type="presParOf" srcId="{C8D0C499-A87C-4D38-B268-74FC44FC9E7A}" destId="{B6D0AE50-D6C3-4CD8-811A-3AE08F1AD165}" srcOrd="0" destOrd="0" presId="urn:microsoft.com/office/officeart/2005/8/layout/hList1"/>
    <dgm:cxn modelId="{1BD514FA-47E0-4326-A4F7-68CDF7B47A0C}" type="presParOf" srcId="{C8D0C499-A87C-4D38-B268-74FC44FC9E7A}" destId="{4055D980-8573-4C8D-BAFC-196A88F90EA0}" srcOrd="1" destOrd="0" presId="urn:microsoft.com/office/officeart/2005/8/layout/hList1"/>
    <dgm:cxn modelId="{BB05E270-F92B-4278-96D7-8CF0F49470A4}" type="presParOf" srcId="{A6EC9A60-18E8-4049-ADAC-E4CF661C2AA3}" destId="{D2F15FF6-DA8B-4131-97F3-674C654DE00D}" srcOrd="1" destOrd="0" presId="urn:microsoft.com/office/officeart/2005/8/layout/hList1"/>
    <dgm:cxn modelId="{07C98890-FC83-482A-9CA7-D28CCBD83B0C}" type="presParOf" srcId="{A6EC9A60-18E8-4049-ADAC-E4CF661C2AA3}" destId="{8F6930FF-F8CE-4FF1-985A-9D803E1D153F}" srcOrd="2" destOrd="0" presId="urn:microsoft.com/office/officeart/2005/8/layout/hList1"/>
    <dgm:cxn modelId="{65A948E8-D33B-4E31-B96D-95E784C8C6BB}" type="presParOf" srcId="{8F6930FF-F8CE-4FF1-985A-9D803E1D153F}" destId="{4D2C08E3-2D95-449D-B704-0E130606A3CE}" srcOrd="0" destOrd="0" presId="urn:microsoft.com/office/officeart/2005/8/layout/hList1"/>
    <dgm:cxn modelId="{3F80FAFD-F771-4CD4-BAF6-DC225126FE3A}" type="presParOf" srcId="{8F6930FF-F8CE-4FF1-985A-9D803E1D153F}" destId="{C3E894A6-8BCD-4F26-8310-B3C1D33436A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614242-FB26-4C20-B6A8-E677FE93C2CC}" type="doc">
      <dgm:prSet loTypeId="urn:microsoft.com/office/officeart/2005/8/layout/hList3" loCatId="list" qsTypeId="urn:microsoft.com/office/officeart/2005/8/quickstyle/simple1" qsCatId="simple" csTypeId="urn:microsoft.com/office/officeart/2005/8/colors/accent1_1" csCatId="accent1" phldr="1"/>
      <dgm:spPr/>
      <dgm:t>
        <a:bodyPr/>
        <a:lstStyle/>
        <a:p>
          <a:endParaRPr lang="es-EC"/>
        </a:p>
      </dgm:t>
    </dgm:pt>
    <dgm:pt modelId="{3BE8F31E-80D2-42BF-882B-CB4ED38BBB13}">
      <dgm:prSet phldrT="[Texto]"/>
      <dgm:spPr/>
      <dgm:t>
        <a:bodyPr/>
        <a:lstStyle/>
        <a:p>
          <a:r>
            <a:rPr lang="es-EC" dirty="0" smtClean="0"/>
            <a:t>Determinar la utilidad de agregar escorias de acería en la dosificación y producción de hormigón hidráulico, de tal manera que se innove como un material provechoso en proyectos sostenibles a futuro, contribuyendo a la reducción del impacto ambiental.</a:t>
          </a:r>
          <a:endParaRPr lang="es-EC" dirty="0"/>
        </a:p>
      </dgm:t>
    </dgm:pt>
    <dgm:pt modelId="{7CB4A29D-FEA5-4BBC-A251-FB2C9B1D0BCF}" type="parTrans" cxnId="{7208EB54-76A7-42F3-A7CA-F7E582AC1505}">
      <dgm:prSet/>
      <dgm:spPr/>
      <dgm:t>
        <a:bodyPr/>
        <a:lstStyle/>
        <a:p>
          <a:endParaRPr lang="es-EC"/>
        </a:p>
      </dgm:t>
    </dgm:pt>
    <dgm:pt modelId="{0A16EC45-F741-464E-9BEC-A027F16C8363}" type="sibTrans" cxnId="{7208EB54-76A7-42F3-A7CA-F7E582AC1505}">
      <dgm:prSet/>
      <dgm:spPr/>
      <dgm:t>
        <a:bodyPr/>
        <a:lstStyle/>
        <a:p>
          <a:endParaRPr lang="es-EC"/>
        </a:p>
      </dgm:t>
    </dgm:pt>
    <dgm:pt modelId="{FAE26C30-4CBD-44D3-AD25-20DA78639720}">
      <dgm:prSet phldrT="[Texto]"/>
      <dgm:spPr/>
      <dgm:t>
        <a:bodyPr/>
        <a:lstStyle/>
        <a:p>
          <a:r>
            <a:rPr lang="es-EC" dirty="0" smtClean="0"/>
            <a:t>Establecer la dosificación apropiada para diseñar el hormigón hidráulico convencional de f´c= 210 kg/cm² y el hormigón hidráulico con escoria siderúrgica, empleando el diseño de mezclas de concreto de peso normal (ACI 211.1-91).</a:t>
          </a:r>
          <a:endParaRPr lang="es-EC" dirty="0"/>
        </a:p>
      </dgm:t>
    </dgm:pt>
    <dgm:pt modelId="{E1D2167C-9EE9-4F30-835B-44790DD3E5BF}" type="parTrans" cxnId="{7124DEDC-192F-4CE9-91A5-DD4279712D20}">
      <dgm:prSet/>
      <dgm:spPr/>
      <dgm:t>
        <a:bodyPr/>
        <a:lstStyle/>
        <a:p>
          <a:endParaRPr lang="es-EC"/>
        </a:p>
      </dgm:t>
    </dgm:pt>
    <dgm:pt modelId="{E577D6C9-D0F3-4368-9D0B-DE56FBE27D14}" type="sibTrans" cxnId="{7124DEDC-192F-4CE9-91A5-DD4279712D20}">
      <dgm:prSet/>
      <dgm:spPr/>
      <dgm:t>
        <a:bodyPr/>
        <a:lstStyle/>
        <a:p>
          <a:endParaRPr lang="es-EC"/>
        </a:p>
      </dgm:t>
    </dgm:pt>
    <dgm:pt modelId="{EB1953FC-F132-450E-A4CF-1102B06C16AB}">
      <dgm:prSet/>
      <dgm:spPr/>
      <dgm:t>
        <a:bodyPr/>
        <a:lstStyle/>
        <a:p>
          <a:r>
            <a:rPr lang="es-EC" dirty="0" smtClean="0"/>
            <a:t>Determinar las resistencias del hormigón hidráulico convencional y hormigón hidráulico con escoria de acero, a compresión, tracción y a flexión, mediante la preparación de probetas cilíndricas y vigas de tres puntos.</a:t>
          </a:r>
          <a:endParaRPr lang="es-EC" dirty="0"/>
        </a:p>
      </dgm:t>
    </dgm:pt>
    <dgm:pt modelId="{7CA267E1-38FD-4962-8378-BC46F1D8247B}" type="parTrans" cxnId="{1133DF22-8745-4572-A382-933EF0AA0AA6}">
      <dgm:prSet/>
      <dgm:spPr/>
      <dgm:t>
        <a:bodyPr/>
        <a:lstStyle/>
        <a:p>
          <a:endParaRPr lang="es-EC"/>
        </a:p>
      </dgm:t>
    </dgm:pt>
    <dgm:pt modelId="{D786CA44-63D6-4001-8067-98F8A8BFA055}" type="sibTrans" cxnId="{1133DF22-8745-4572-A382-933EF0AA0AA6}">
      <dgm:prSet/>
      <dgm:spPr/>
      <dgm:t>
        <a:bodyPr/>
        <a:lstStyle/>
        <a:p>
          <a:endParaRPr lang="es-EC"/>
        </a:p>
      </dgm:t>
    </dgm:pt>
    <dgm:pt modelId="{C7404156-317B-48C9-8362-265FA280C8F6}" type="pres">
      <dgm:prSet presAssocID="{D3614242-FB26-4C20-B6A8-E677FE93C2CC}" presName="composite" presStyleCnt="0">
        <dgm:presLayoutVars>
          <dgm:chMax val="1"/>
          <dgm:dir/>
          <dgm:resizeHandles val="exact"/>
        </dgm:presLayoutVars>
      </dgm:prSet>
      <dgm:spPr/>
      <dgm:t>
        <a:bodyPr/>
        <a:lstStyle/>
        <a:p>
          <a:endParaRPr lang="es-EC"/>
        </a:p>
      </dgm:t>
    </dgm:pt>
    <dgm:pt modelId="{37B84BDE-0F03-42C4-B4AC-4CAF391AB764}" type="pres">
      <dgm:prSet presAssocID="{3BE8F31E-80D2-42BF-882B-CB4ED38BBB13}" presName="roof" presStyleLbl="dkBgShp" presStyleIdx="0" presStyleCnt="2" custLinFactNeighborX="407" custLinFactNeighborY="30061"/>
      <dgm:spPr/>
      <dgm:t>
        <a:bodyPr/>
        <a:lstStyle/>
        <a:p>
          <a:endParaRPr lang="es-EC"/>
        </a:p>
      </dgm:t>
    </dgm:pt>
    <dgm:pt modelId="{1BF4E16E-3BCF-4AC3-84E5-E8844B7DD039}" type="pres">
      <dgm:prSet presAssocID="{3BE8F31E-80D2-42BF-882B-CB4ED38BBB13}" presName="pillars" presStyleCnt="0"/>
      <dgm:spPr/>
    </dgm:pt>
    <dgm:pt modelId="{7063BE19-BBC3-4199-9CA0-219B7A48CE45}" type="pres">
      <dgm:prSet presAssocID="{3BE8F31E-80D2-42BF-882B-CB4ED38BBB13}" presName="pillar1" presStyleLbl="node1" presStyleIdx="0" presStyleCnt="2" custScaleY="73472" custLinFactNeighborX="813" custLinFactNeighborY="12736">
        <dgm:presLayoutVars>
          <dgm:bulletEnabled val="1"/>
        </dgm:presLayoutVars>
      </dgm:prSet>
      <dgm:spPr/>
      <dgm:t>
        <a:bodyPr/>
        <a:lstStyle/>
        <a:p>
          <a:endParaRPr lang="es-EC"/>
        </a:p>
      </dgm:t>
    </dgm:pt>
    <dgm:pt modelId="{7A4647E8-6295-4625-A188-B6C1A702AD66}" type="pres">
      <dgm:prSet presAssocID="{EB1953FC-F132-450E-A4CF-1102B06C16AB}" presName="pillarX" presStyleLbl="node1" presStyleIdx="1" presStyleCnt="2" custScaleY="72974" custLinFactNeighborY="13132">
        <dgm:presLayoutVars>
          <dgm:bulletEnabled val="1"/>
        </dgm:presLayoutVars>
      </dgm:prSet>
      <dgm:spPr/>
      <dgm:t>
        <a:bodyPr/>
        <a:lstStyle/>
        <a:p>
          <a:endParaRPr lang="es-EC"/>
        </a:p>
      </dgm:t>
    </dgm:pt>
    <dgm:pt modelId="{7A69A3A4-1BF6-479E-8DB5-769F323811CF}" type="pres">
      <dgm:prSet presAssocID="{3BE8F31E-80D2-42BF-882B-CB4ED38BBB13}" presName="base" presStyleLbl="dkBgShp" presStyleIdx="1" presStyleCnt="2"/>
      <dgm:spPr/>
    </dgm:pt>
  </dgm:ptLst>
  <dgm:cxnLst>
    <dgm:cxn modelId="{C0AAF688-4778-4FE4-9BB0-6DD0940DB127}" type="presOf" srcId="{EB1953FC-F132-450E-A4CF-1102B06C16AB}" destId="{7A4647E8-6295-4625-A188-B6C1A702AD66}" srcOrd="0" destOrd="0" presId="urn:microsoft.com/office/officeart/2005/8/layout/hList3"/>
    <dgm:cxn modelId="{7124DEDC-192F-4CE9-91A5-DD4279712D20}" srcId="{3BE8F31E-80D2-42BF-882B-CB4ED38BBB13}" destId="{FAE26C30-4CBD-44D3-AD25-20DA78639720}" srcOrd="0" destOrd="0" parTransId="{E1D2167C-9EE9-4F30-835B-44790DD3E5BF}" sibTransId="{E577D6C9-D0F3-4368-9D0B-DE56FBE27D14}"/>
    <dgm:cxn modelId="{B5F7C0C1-ED3C-4C79-B398-1E524335F375}" type="presOf" srcId="{D3614242-FB26-4C20-B6A8-E677FE93C2CC}" destId="{C7404156-317B-48C9-8362-265FA280C8F6}" srcOrd="0" destOrd="0" presId="urn:microsoft.com/office/officeart/2005/8/layout/hList3"/>
    <dgm:cxn modelId="{1133DF22-8745-4572-A382-933EF0AA0AA6}" srcId="{3BE8F31E-80D2-42BF-882B-CB4ED38BBB13}" destId="{EB1953FC-F132-450E-A4CF-1102B06C16AB}" srcOrd="1" destOrd="0" parTransId="{7CA267E1-38FD-4962-8378-BC46F1D8247B}" sibTransId="{D786CA44-63D6-4001-8067-98F8A8BFA055}"/>
    <dgm:cxn modelId="{7B5B18B8-46AF-4C58-A3E8-B3B6E18D1824}" type="presOf" srcId="{3BE8F31E-80D2-42BF-882B-CB4ED38BBB13}" destId="{37B84BDE-0F03-42C4-B4AC-4CAF391AB764}" srcOrd="0" destOrd="0" presId="urn:microsoft.com/office/officeart/2005/8/layout/hList3"/>
    <dgm:cxn modelId="{5A35D27E-F883-4272-B304-27E23AC1F9B0}" type="presOf" srcId="{FAE26C30-4CBD-44D3-AD25-20DA78639720}" destId="{7063BE19-BBC3-4199-9CA0-219B7A48CE45}" srcOrd="0" destOrd="0" presId="urn:microsoft.com/office/officeart/2005/8/layout/hList3"/>
    <dgm:cxn modelId="{7208EB54-76A7-42F3-A7CA-F7E582AC1505}" srcId="{D3614242-FB26-4C20-B6A8-E677FE93C2CC}" destId="{3BE8F31E-80D2-42BF-882B-CB4ED38BBB13}" srcOrd="0" destOrd="0" parTransId="{7CB4A29D-FEA5-4BBC-A251-FB2C9B1D0BCF}" sibTransId="{0A16EC45-F741-464E-9BEC-A027F16C8363}"/>
    <dgm:cxn modelId="{A971BC38-E1CA-48CF-889F-AEF339F54D51}" type="presParOf" srcId="{C7404156-317B-48C9-8362-265FA280C8F6}" destId="{37B84BDE-0F03-42C4-B4AC-4CAF391AB764}" srcOrd="0" destOrd="0" presId="urn:microsoft.com/office/officeart/2005/8/layout/hList3"/>
    <dgm:cxn modelId="{BED170AC-99F0-4D6A-877C-762C101F1BCA}" type="presParOf" srcId="{C7404156-317B-48C9-8362-265FA280C8F6}" destId="{1BF4E16E-3BCF-4AC3-84E5-E8844B7DD039}" srcOrd="1" destOrd="0" presId="urn:microsoft.com/office/officeart/2005/8/layout/hList3"/>
    <dgm:cxn modelId="{092A7815-090E-4C6B-AA32-1679EBE2CE12}" type="presParOf" srcId="{1BF4E16E-3BCF-4AC3-84E5-E8844B7DD039}" destId="{7063BE19-BBC3-4199-9CA0-219B7A48CE45}" srcOrd="0" destOrd="0" presId="urn:microsoft.com/office/officeart/2005/8/layout/hList3"/>
    <dgm:cxn modelId="{2FE8C9A2-F22E-4F85-842B-28D892D2F453}" type="presParOf" srcId="{1BF4E16E-3BCF-4AC3-84E5-E8844B7DD039}" destId="{7A4647E8-6295-4625-A188-B6C1A702AD66}" srcOrd="1" destOrd="0" presId="urn:microsoft.com/office/officeart/2005/8/layout/hList3"/>
    <dgm:cxn modelId="{42695890-3677-43BB-B783-2D9C8ECFFC19}" type="presParOf" srcId="{C7404156-317B-48C9-8362-265FA280C8F6}" destId="{7A69A3A4-1BF6-479E-8DB5-769F323811CF}"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37C96F-8058-4DD7-8805-FE459DF6F679}" type="doc">
      <dgm:prSet loTypeId="urn:microsoft.com/office/officeart/2005/8/layout/bProcess3" loCatId="process" qsTypeId="urn:microsoft.com/office/officeart/2005/8/quickstyle/simple5" qsCatId="simple" csTypeId="urn:microsoft.com/office/officeart/2005/8/colors/colorful4" csCatId="colorful" phldr="1"/>
      <dgm:spPr/>
      <dgm:t>
        <a:bodyPr/>
        <a:lstStyle/>
        <a:p>
          <a:endParaRPr lang="es-EC"/>
        </a:p>
      </dgm:t>
    </dgm:pt>
    <dgm:pt modelId="{EABCBF3F-71CA-4C0E-B1FB-5065B71C39A7}">
      <dgm:prSet phldrT="[Texto]"/>
      <dgm:spPr/>
      <dgm:t>
        <a:bodyPr/>
        <a:lstStyle/>
        <a:p>
          <a:r>
            <a:rPr lang="es-EC" b="1" smtClean="0"/>
            <a:t>1er paso. </a:t>
          </a:r>
          <a:r>
            <a:rPr lang="es-EC" b="1" dirty="0" smtClean="0"/>
            <a:t>Preselección e ingreso de la chatarra ferrosa al horno de arco eléctrico.</a:t>
          </a:r>
          <a:endParaRPr lang="es-EC" dirty="0"/>
        </a:p>
      </dgm:t>
    </dgm:pt>
    <dgm:pt modelId="{E52BB13E-015F-43B7-BCCE-6EA91AB4A243}" type="parTrans" cxnId="{9D924FBA-AB39-48E9-939F-0DF3B9B44EFA}">
      <dgm:prSet/>
      <dgm:spPr/>
      <dgm:t>
        <a:bodyPr/>
        <a:lstStyle/>
        <a:p>
          <a:endParaRPr lang="es-EC"/>
        </a:p>
      </dgm:t>
    </dgm:pt>
    <dgm:pt modelId="{43940028-1913-4601-BEDA-2A2B447548BE}" type="sibTrans" cxnId="{9D924FBA-AB39-48E9-939F-0DF3B9B44EFA}">
      <dgm:prSet/>
      <dgm:spPr/>
      <dgm:t>
        <a:bodyPr/>
        <a:lstStyle/>
        <a:p>
          <a:endParaRPr lang="es-EC"/>
        </a:p>
      </dgm:t>
    </dgm:pt>
    <dgm:pt modelId="{7886BF31-FD81-4C07-88BD-3787151501A9}">
      <dgm:prSet phldrT="[Texto]"/>
      <dgm:spPr/>
      <dgm:t>
        <a:bodyPr/>
        <a:lstStyle/>
        <a:p>
          <a:r>
            <a:rPr lang="es-EC" b="1" dirty="0" smtClean="0"/>
            <a:t>2do paso. Fundición de la chatarra ferrosa en el horno de arco eléctrico.</a:t>
          </a:r>
          <a:endParaRPr lang="es-EC" dirty="0"/>
        </a:p>
      </dgm:t>
    </dgm:pt>
    <dgm:pt modelId="{163CC05F-0748-4E5E-9AE7-8B478DF0BE1A}" type="parTrans" cxnId="{B04A8171-374E-4E34-A515-7BF20438AF9B}">
      <dgm:prSet/>
      <dgm:spPr/>
      <dgm:t>
        <a:bodyPr/>
        <a:lstStyle/>
        <a:p>
          <a:endParaRPr lang="es-EC"/>
        </a:p>
      </dgm:t>
    </dgm:pt>
    <dgm:pt modelId="{73128ED4-D378-4157-9FC0-4ABE51C47048}" type="sibTrans" cxnId="{B04A8171-374E-4E34-A515-7BF20438AF9B}">
      <dgm:prSet/>
      <dgm:spPr/>
      <dgm:t>
        <a:bodyPr/>
        <a:lstStyle/>
        <a:p>
          <a:endParaRPr lang="es-EC"/>
        </a:p>
      </dgm:t>
    </dgm:pt>
    <dgm:pt modelId="{FE541080-57F0-441D-B2F0-8E0173A5BCDD}">
      <dgm:prSet phldrT="[Texto]"/>
      <dgm:spPr/>
      <dgm:t>
        <a:bodyPr/>
        <a:lstStyle/>
        <a:p>
          <a:r>
            <a:rPr lang="es-EC" b="1" dirty="0" smtClean="0"/>
            <a:t>3er paso. Obtención de la escoria de acero.</a:t>
          </a:r>
          <a:endParaRPr lang="es-EC" dirty="0"/>
        </a:p>
      </dgm:t>
    </dgm:pt>
    <dgm:pt modelId="{583A0809-10FE-4160-B021-80473A36BA24}" type="parTrans" cxnId="{F742B6D8-9988-428D-9F4C-EA1D16759333}">
      <dgm:prSet/>
      <dgm:spPr/>
      <dgm:t>
        <a:bodyPr/>
        <a:lstStyle/>
        <a:p>
          <a:endParaRPr lang="es-EC"/>
        </a:p>
      </dgm:t>
    </dgm:pt>
    <dgm:pt modelId="{2E81FA04-483E-4F57-8BE4-FDCF80305876}" type="sibTrans" cxnId="{F742B6D8-9988-428D-9F4C-EA1D16759333}">
      <dgm:prSet/>
      <dgm:spPr/>
      <dgm:t>
        <a:bodyPr/>
        <a:lstStyle/>
        <a:p>
          <a:endParaRPr lang="es-EC"/>
        </a:p>
      </dgm:t>
    </dgm:pt>
    <dgm:pt modelId="{C061663E-F621-4D9C-B236-C1A05F28529B}" type="pres">
      <dgm:prSet presAssocID="{C137C96F-8058-4DD7-8805-FE459DF6F679}" presName="Name0" presStyleCnt="0">
        <dgm:presLayoutVars>
          <dgm:dir/>
          <dgm:resizeHandles val="exact"/>
        </dgm:presLayoutVars>
      </dgm:prSet>
      <dgm:spPr/>
      <dgm:t>
        <a:bodyPr/>
        <a:lstStyle/>
        <a:p>
          <a:endParaRPr lang="es-EC"/>
        </a:p>
      </dgm:t>
    </dgm:pt>
    <dgm:pt modelId="{4992F1B8-0805-46D3-BB3F-5FB8A0B4C479}" type="pres">
      <dgm:prSet presAssocID="{EABCBF3F-71CA-4C0E-B1FB-5065B71C39A7}" presName="node" presStyleLbl="node1" presStyleIdx="0" presStyleCnt="3" custScaleX="118185" custScaleY="123715">
        <dgm:presLayoutVars>
          <dgm:bulletEnabled val="1"/>
        </dgm:presLayoutVars>
      </dgm:prSet>
      <dgm:spPr/>
      <dgm:t>
        <a:bodyPr/>
        <a:lstStyle/>
        <a:p>
          <a:endParaRPr lang="es-EC"/>
        </a:p>
      </dgm:t>
    </dgm:pt>
    <dgm:pt modelId="{1B49C527-F9F0-4F3A-9471-D042C6F09C7F}" type="pres">
      <dgm:prSet presAssocID="{43940028-1913-4601-BEDA-2A2B447548BE}" presName="sibTrans" presStyleLbl="sibTrans1D1" presStyleIdx="0" presStyleCnt="2"/>
      <dgm:spPr/>
      <dgm:t>
        <a:bodyPr/>
        <a:lstStyle/>
        <a:p>
          <a:endParaRPr lang="es-EC"/>
        </a:p>
      </dgm:t>
    </dgm:pt>
    <dgm:pt modelId="{C9B02A55-49BB-47A3-B457-7B06A8C4165A}" type="pres">
      <dgm:prSet presAssocID="{43940028-1913-4601-BEDA-2A2B447548BE}" presName="connectorText" presStyleLbl="sibTrans1D1" presStyleIdx="0" presStyleCnt="2"/>
      <dgm:spPr/>
      <dgm:t>
        <a:bodyPr/>
        <a:lstStyle/>
        <a:p>
          <a:endParaRPr lang="es-EC"/>
        </a:p>
      </dgm:t>
    </dgm:pt>
    <dgm:pt modelId="{C3759213-A494-4B1F-98D1-80A901EABDD6}" type="pres">
      <dgm:prSet presAssocID="{7886BF31-FD81-4C07-88BD-3787151501A9}" presName="node" presStyleLbl="node1" presStyleIdx="1" presStyleCnt="3" custScaleX="127382" custScaleY="123371">
        <dgm:presLayoutVars>
          <dgm:bulletEnabled val="1"/>
        </dgm:presLayoutVars>
      </dgm:prSet>
      <dgm:spPr/>
      <dgm:t>
        <a:bodyPr/>
        <a:lstStyle/>
        <a:p>
          <a:endParaRPr lang="es-EC"/>
        </a:p>
      </dgm:t>
    </dgm:pt>
    <dgm:pt modelId="{1F58F35E-9D9B-45CC-97F4-EBF1165F3D12}" type="pres">
      <dgm:prSet presAssocID="{73128ED4-D378-4157-9FC0-4ABE51C47048}" presName="sibTrans" presStyleLbl="sibTrans1D1" presStyleIdx="1" presStyleCnt="2"/>
      <dgm:spPr/>
      <dgm:t>
        <a:bodyPr/>
        <a:lstStyle/>
        <a:p>
          <a:endParaRPr lang="es-EC"/>
        </a:p>
      </dgm:t>
    </dgm:pt>
    <dgm:pt modelId="{5859DAE7-B18C-476D-800B-2CECDBD4D06C}" type="pres">
      <dgm:prSet presAssocID="{73128ED4-D378-4157-9FC0-4ABE51C47048}" presName="connectorText" presStyleLbl="sibTrans1D1" presStyleIdx="1" presStyleCnt="2"/>
      <dgm:spPr/>
      <dgm:t>
        <a:bodyPr/>
        <a:lstStyle/>
        <a:p>
          <a:endParaRPr lang="es-EC"/>
        </a:p>
      </dgm:t>
    </dgm:pt>
    <dgm:pt modelId="{6B47E221-527B-4354-B308-76FDABEA42AB}" type="pres">
      <dgm:prSet presAssocID="{FE541080-57F0-441D-B2F0-8E0173A5BCDD}" presName="node" presStyleLbl="node1" presStyleIdx="2" presStyleCnt="3" custScaleX="109203" custScaleY="118005">
        <dgm:presLayoutVars>
          <dgm:bulletEnabled val="1"/>
        </dgm:presLayoutVars>
      </dgm:prSet>
      <dgm:spPr/>
      <dgm:t>
        <a:bodyPr/>
        <a:lstStyle/>
        <a:p>
          <a:endParaRPr lang="es-EC"/>
        </a:p>
      </dgm:t>
    </dgm:pt>
  </dgm:ptLst>
  <dgm:cxnLst>
    <dgm:cxn modelId="{834D2D76-750E-47E7-811F-F7E3094B56A0}" type="presOf" srcId="{EABCBF3F-71CA-4C0E-B1FB-5065B71C39A7}" destId="{4992F1B8-0805-46D3-BB3F-5FB8A0B4C479}" srcOrd="0" destOrd="0" presId="urn:microsoft.com/office/officeart/2005/8/layout/bProcess3"/>
    <dgm:cxn modelId="{84349BCA-79CA-4862-975F-D095E4E73BF9}" type="presOf" srcId="{C137C96F-8058-4DD7-8805-FE459DF6F679}" destId="{C061663E-F621-4D9C-B236-C1A05F28529B}" srcOrd="0" destOrd="0" presId="urn:microsoft.com/office/officeart/2005/8/layout/bProcess3"/>
    <dgm:cxn modelId="{5C1FE800-F267-40B4-9E71-130A01671185}" type="presOf" srcId="{73128ED4-D378-4157-9FC0-4ABE51C47048}" destId="{1F58F35E-9D9B-45CC-97F4-EBF1165F3D12}" srcOrd="0" destOrd="0" presId="urn:microsoft.com/office/officeart/2005/8/layout/bProcess3"/>
    <dgm:cxn modelId="{F742B6D8-9988-428D-9F4C-EA1D16759333}" srcId="{C137C96F-8058-4DD7-8805-FE459DF6F679}" destId="{FE541080-57F0-441D-B2F0-8E0173A5BCDD}" srcOrd="2" destOrd="0" parTransId="{583A0809-10FE-4160-B021-80473A36BA24}" sibTransId="{2E81FA04-483E-4F57-8BE4-FDCF80305876}"/>
    <dgm:cxn modelId="{BD9CA847-F2DA-4485-B6A3-27E12902C783}" type="presOf" srcId="{73128ED4-D378-4157-9FC0-4ABE51C47048}" destId="{5859DAE7-B18C-476D-800B-2CECDBD4D06C}" srcOrd="1" destOrd="0" presId="urn:microsoft.com/office/officeart/2005/8/layout/bProcess3"/>
    <dgm:cxn modelId="{65DA5D35-CE10-4A85-A1AE-F2D727FAF55D}" type="presOf" srcId="{7886BF31-FD81-4C07-88BD-3787151501A9}" destId="{C3759213-A494-4B1F-98D1-80A901EABDD6}" srcOrd="0" destOrd="0" presId="urn:microsoft.com/office/officeart/2005/8/layout/bProcess3"/>
    <dgm:cxn modelId="{D07663B7-BE09-4509-8D55-8339B7D5E9BE}" type="presOf" srcId="{43940028-1913-4601-BEDA-2A2B447548BE}" destId="{1B49C527-F9F0-4F3A-9471-D042C6F09C7F}" srcOrd="0" destOrd="0" presId="urn:microsoft.com/office/officeart/2005/8/layout/bProcess3"/>
    <dgm:cxn modelId="{5D15F158-EF0D-494D-B8DC-F48F4B8A38BC}" type="presOf" srcId="{FE541080-57F0-441D-B2F0-8E0173A5BCDD}" destId="{6B47E221-527B-4354-B308-76FDABEA42AB}" srcOrd="0" destOrd="0" presId="urn:microsoft.com/office/officeart/2005/8/layout/bProcess3"/>
    <dgm:cxn modelId="{DE4FE41A-70B7-4BF0-986F-10D9FD428A3A}" type="presOf" srcId="{43940028-1913-4601-BEDA-2A2B447548BE}" destId="{C9B02A55-49BB-47A3-B457-7B06A8C4165A}" srcOrd="1" destOrd="0" presId="urn:microsoft.com/office/officeart/2005/8/layout/bProcess3"/>
    <dgm:cxn modelId="{B04A8171-374E-4E34-A515-7BF20438AF9B}" srcId="{C137C96F-8058-4DD7-8805-FE459DF6F679}" destId="{7886BF31-FD81-4C07-88BD-3787151501A9}" srcOrd="1" destOrd="0" parTransId="{163CC05F-0748-4E5E-9AE7-8B478DF0BE1A}" sibTransId="{73128ED4-D378-4157-9FC0-4ABE51C47048}"/>
    <dgm:cxn modelId="{9D924FBA-AB39-48E9-939F-0DF3B9B44EFA}" srcId="{C137C96F-8058-4DD7-8805-FE459DF6F679}" destId="{EABCBF3F-71CA-4C0E-B1FB-5065B71C39A7}" srcOrd="0" destOrd="0" parTransId="{E52BB13E-015F-43B7-BCCE-6EA91AB4A243}" sibTransId="{43940028-1913-4601-BEDA-2A2B447548BE}"/>
    <dgm:cxn modelId="{BFDF7E8D-CB4E-42DB-8D25-9267D001ECDA}" type="presParOf" srcId="{C061663E-F621-4D9C-B236-C1A05F28529B}" destId="{4992F1B8-0805-46D3-BB3F-5FB8A0B4C479}" srcOrd="0" destOrd="0" presId="urn:microsoft.com/office/officeart/2005/8/layout/bProcess3"/>
    <dgm:cxn modelId="{5C227167-99D2-4E8B-99A3-94D1B01AD172}" type="presParOf" srcId="{C061663E-F621-4D9C-B236-C1A05F28529B}" destId="{1B49C527-F9F0-4F3A-9471-D042C6F09C7F}" srcOrd="1" destOrd="0" presId="urn:microsoft.com/office/officeart/2005/8/layout/bProcess3"/>
    <dgm:cxn modelId="{3F1C149B-6F6F-4EAC-B859-BBFA439DA29A}" type="presParOf" srcId="{1B49C527-F9F0-4F3A-9471-D042C6F09C7F}" destId="{C9B02A55-49BB-47A3-B457-7B06A8C4165A}" srcOrd="0" destOrd="0" presId="urn:microsoft.com/office/officeart/2005/8/layout/bProcess3"/>
    <dgm:cxn modelId="{3B3DEC73-BF74-4FD1-B1EB-E34ABCEFC48F}" type="presParOf" srcId="{C061663E-F621-4D9C-B236-C1A05F28529B}" destId="{C3759213-A494-4B1F-98D1-80A901EABDD6}" srcOrd="2" destOrd="0" presId="urn:microsoft.com/office/officeart/2005/8/layout/bProcess3"/>
    <dgm:cxn modelId="{62067210-175B-415B-9C93-1258C7BB61A8}" type="presParOf" srcId="{C061663E-F621-4D9C-B236-C1A05F28529B}" destId="{1F58F35E-9D9B-45CC-97F4-EBF1165F3D12}" srcOrd="3" destOrd="0" presId="urn:microsoft.com/office/officeart/2005/8/layout/bProcess3"/>
    <dgm:cxn modelId="{97EB6CB5-9E32-4B88-8452-7DC21D8F47D5}" type="presParOf" srcId="{1F58F35E-9D9B-45CC-97F4-EBF1165F3D12}" destId="{5859DAE7-B18C-476D-800B-2CECDBD4D06C}" srcOrd="0" destOrd="0" presId="urn:microsoft.com/office/officeart/2005/8/layout/bProcess3"/>
    <dgm:cxn modelId="{334DE400-28BE-4B14-8AB6-1339D0D8DFFF}" type="presParOf" srcId="{C061663E-F621-4D9C-B236-C1A05F28529B}" destId="{6B47E221-527B-4354-B308-76FDABEA42AB}" srcOrd="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F745D39-B2CD-49F5-869E-15E95F8A7F82}" type="doc">
      <dgm:prSet loTypeId="urn:microsoft.com/office/officeart/2005/8/layout/arrow4" loCatId="relationship" qsTypeId="urn:microsoft.com/office/officeart/2005/8/quickstyle/simple5" qsCatId="simple" csTypeId="urn:microsoft.com/office/officeart/2005/8/colors/colorful4" csCatId="colorful" phldr="1"/>
      <dgm:spPr/>
      <dgm:t>
        <a:bodyPr/>
        <a:lstStyle/>
        <a:p>
          <a:endParaRPr lang="es-EC"/>
        </a:p>
      </dgm:t>
    </dgm:pt>
    <dgm:pt modelId="{44323801-787C-4A01-869C-005CC387188F}">
      <dgm:prSet phldrT="[Texto]" custT="1">
        <dgm:style>
          <a:lnRef idx="1">
            <a:schemeClr val="accent2"/>
          </a:lnRef>
          <a:fillRef idx="3">
            <a:schemeClr val="accent2"/>
          </a:fillRef>
          <a:effectRef idx="2">
            <a:schemeClr val="accent2"/>
          </a:effectRef>
          <a:fontRef idx="minor">
            <a:schemeClr val="lt1"/>
          </a:fontRef>
        </dgm:style>
      </dgm:prSet>
      <dgm:spPr/>
      <dgm:t>
        <a:bodyPr/>
        <a:lstStyle/>
        <a:p>
          <a:r>
            <a:rPr lang="es-EC" sz="1800" b="1" dirty="0" smtClean="0">
              <a:solidFill>
                <a:schemeClr val="bg1"/>
              </a:solidFill>
            </a:rPr>
            <a:t>INENN 1855-1</a:t>
          </a:r>
        </a:p>
        <a:p>
          <a:r>
            <a:rPr lang="es-EC" sz="1800" dirty="0" smtClean="0">
              <a:solidFill>
                <a:schemeClr val="bg1"/>
              </a:solidFill>
            </a:rPr>
            <a:t>Temperatura mínima 13</a:t>
          </a:r>
          <a:r>
            <a:rPr lang="es-EC" sz="1800" dirty="0" smtClean="0">
              <a:solidFill>
                <a:schemeClr val="bg1"/>
              </a:solidFill>
              <a:latin typeface="Calibri"/>
              <a:cs typeface="Calibri"/>
            </a:rPr>
            <a:t>ᵒC; Temperatura máxima  32ᵒC</a:t>
          </a:r>
          <a:endParaRPr lang="es-EC" sz="1800" dirty="0">
            <a:solidFill>
              <a:schemeClr val="bg1"/>
            </a:solidFill>
          </a:endParaRPr>
        </a:p>
      </dgm:t>
    </dgm:pt>
    <dgm:pt modelId="{971C0E7D-CBB3-4875-A7C2-02A65D5B6831}" type="parTrans" cxnId="{6D7759D0-56EA-4A9D-B1C2-C064B89C34AF}">
      <dgm:prSet/>
      <dgm:spPr/>
      <dgm:t>
        <a:bodyPr/>
        <a:lstStyle/>
        <a:p>
          <a:endParaRPr lang="es-EC">
            <a:solidFill>
              <a:schemeClr val="bg1"/>
            </a:solidFill>
          </a:endParaRPr>
        </a:p>
      </dgm:t>
    </dgm:pt>
    <dgm:pt modelId="{92478139-15AC-40AF-8D75-99DC5C452AFA}" type="sibTrans" cxnId="{6D7759D0-56EA-4A9D-B1C2-C064B89C34AF}">
      <dgm:prSet/>
      <dgm:spPr/>
      <dgm:t>
        <a:bodyPr/>
        <a:lstStyle/>
        <a:p>
          <a:endParaRPr lang="es-EC">
            <a:solidFill>
              <a:schemeClr val="bg1"/>
            </a:solidFill>
          </a:endParaRPr>
        </a:p>
      </dgm:t>
    </dgm:pt>
    <dgm:pt modelId="{C6447C23-496B-4410-B01C-E948E763299B}">
      <dgm:prSet phldrT="[Texto]" custT="1">
        <dgm:style>
          <a:lnRef idx="0">
            <a:schemeClr val="accent2"/>
          </a:lnRef>
          <a:fillRef idx="3">
            <a:schemeClr val="accent2"/>
          </a:fillRef>
          <a:effectRef idx="3">
            <a:schemeClr val="accent2"/>
          </a:effectRef>
          <a:fontRef idx="minor">
            <a:schemeClr val="lt1"/>
          </a:fontRef>
        </dgm:style>
      </dgm:prSet>
      <dgm:spPr/>
      <dgm:t>
        <a:bodyPr/>
        <a:lstStyle/>
        <a:p>
          <a:r>
            <a:rPr lang="es-EC" sz="1800" b="1" dirty="0" smtClean="0">
              <a:solidFill>
                <a:schemeClr val="bg1"/>
              </a:solidFill>
            </a:rPr>
            <a:t>NEC-11</a:t>
          </a:r>
        </a:p>
        <a:p>
          <a:r>
            <a:rPr lang="es-EC" sz="1800" dirty="0" smtClean="0">
              <a:solidFill>
                <a:schemeClr val="bg1"/>
              </a:solidFill>
            </a:rPr>
            <a:t>Control de temperatura debe cumplir con lo especificado  en INEN 1855-1</a:t>
          </a:r>
          <a:endParaRPr lang="es-EC" sz="1800" dirty="0">
            <a:solidFill>
              <a:schemeClr val="bg1"/>
            </a:solidFill>
          </a:endParaRPr>
        </a:p>
      </dgm:t>
    </dgm:pt>
    <dgm:pt modelId="{7287E7F4-E0E9-4772-BA17-0687163C163E}" type="sibTrans" cxnId="{94A30110-C7F8-4A5C-A545-F9AB2DD66883}">
      <dgm:prSet/>
      <dgm:spPr/>
      <dgm:t>
        <a:bodyPr/>
        <a:lstStyle/>
        <a:p>
          <a:endParaRPr lang="es-EC">
            <a:solidFill>
              <a:schemeClr val="bg1"/>
            </a:solidFill>
          </a:endParaRPr>
        </a:p>
      </dgm:t>
    </dgm:pt>
    <dgm:pt modelId="{154BC23E-EC6A-4F55-A62A-A031C4430767}" type="parTrans" cxnId="{94A30110-C7F8-4A5C-A545-F9AB2DD66883}">
      <dgm:prSet/>
      <dgm:spPr/>
      <dgm:t>
        <a:bodyPr/>
        <a:lstStyle/>
        <a:p>
          <a:endParaRPr lang="es-EC">
            <a:solidFill>
              <a:schemeClr val="bg1"/>
            </a:solidFill>
          </a:endParaRPr>
        </a:p>
      </dgm:t>
    </dgm:pt>
    <dgm:pt modelId="{3F229B1A-94B1-404C-A122-F689C74DD6E6}">
      <dgm:prSet/>
      <dgm:spPr/>
      <dgm:t>
        <a:bodyPr/>
        <a:lstStyle/>
        <a:p>
          <a:endParaRPr lang="es-EC"/>
        </a:p>
      </dgm:t>
    </dgm:pt>
    <dgm:pt modelId="{79F4F82B-DEB8-4315-8A50-1E18F8DD67D9}" type="parTrans" cxnId="{68205CB0-677E-4894-87BE-764906568927}">
      <dgm:prSet/>
      <dgm:spPr/>
      <dgm:t>
        <a:bodyPr/>
        <a:lstStyle/>
        <a:p>
          <a:endParaRPr lang="es-EC"/>
        </a:p>
      </dgm:t>
    </dgm:pt>
    <dgm:pt modelId="{4C17C6B5-85EE-4D13-A998-25550E25D4EB}" type="sibTrans" cxnId="{68205CB0-677E-4894-87BE-764906568927}">
      <dgm:prSet/>
      <dgm:spPr/>
      <dgm:t>
        <a:bodyPr/>
        <a:lstStyle/>
        <a:p>
          <a:endParaRPr lang="es-EC"/>
        </a:p>
      </dgm:t>
    </dgm:pt>
    <dgm:pt modelId="{90AEBDE4-5C7B-4769-906F-69E64BB372D4}">
      <dgm:prSet/>
      <dgm:spPr/>
      <dgm:t>
        <a:bodyPr/>
        <a:lstStyle/>
        <a:p>
          <a:endParaRPr lang="es-EC"/>
        </a:p>
      </dgm:t>
    </dgm:pt>
    <dgm:pt modelId="{420FCF38-96D9-4DB4-AF93-B8FAFB38C841}" type="parTrans" cxnId="{29AA3B09-9E3F-4CA3-BBEE-DD27DF7B946E}">
      <dgm:prSet/>
      <dgm:spPr/>
      <dgm:t>
        <a:bodyPr/>
        <a:lstStyle/>
        <a:p>
          <a:endParaRPr lang="es-EC"/>
        </a:p>
      </dgm:t>
    </dgm:pt>
    <dgm:pt modelId="{2C955E75-0465-4390-8E74-5FF987959545}" type="sibTrans" cxnId="{29AA3B09-9E3F-4CA3-BBEE-DD27DF7B946E}">
      <dgm:prSet/>
      <dgm:spPr/>
      <dgm:t>
        <a:bodyPr/>
        <a:lstStyle/>
        <a:p>
          <a:endParaRPr lang="es-EC"/>
        </a:p>
      </dgm:t>
    </dgm:pt>
    <dgm:pt modelId="{ACAF959A-1D61-47B4-982A-12F28EBD9C8F}" type="pres">
      <dgm:prSet presAssocID="{3F745D39-B2CD-49F5-869E-15E95F8A7F82}" presName="compositeShape" presStyleCnt="0">
        <dgm:presLayoutVars>
          <dgm:chMax val="2"/>
          <dgm:dir/>
          <dgm:resizeHandles val="exact"/>
        </dgm:presLayoutVars>
      </dgm:prSet>
      <dgm:spPr/>
      <dgm:t>
        <a:bodyPr/>
        <a:lstStyle/>
        <a:p>
          <a:endParaRPr lang="es-EC"/>
        </a:p>
      </dgm:t>
    </dgm:pt>
    <dgm:pt modelId="{DBA45787-4C42-4FFE-8E0D-07933FAA97AF}" type="pres">
      <dgm:prSet presAssocID="{44323801-787C-4A01-869C-005CC387188F}" presName="upArrow" presStyleLbl="node1" presStyleIdx="0" presStyleCnt="2" custLinFactNeighborX="2412"/>
      <dgm:spPr/>
      <dgm:t>
        <a:bodyPr/>
        <a:lstStyle/>
        <a:p>
          <a:endParaRPr lang="es-EC"/>
        </a:p>
      </dgm:t>
    </dgm:pt>
    <dgm:pt modelId="{89C9BC13-F11B-4EAE-A277-899FEF76F895}" type="pres">
      <dgm:prSet presAssocID="{44323801-787C-4A01-869C-005CC387188F}" presName="upArrowText" presStyleLbl="revTx" presStyleIdx="0" presStyleCnt="2" custScaleX="84929">
        <dgm:presLayoutVars>
          <dgm:chMax val="0"/>
          <dgm:bulletEnabled val="1"/>
        </dgm:presLayoutVars>
      </dgm:prSet>
      <dgm:spPr/>
      <dgm:t>
        <a:bodyPr/>
        <a:lstStyle/>
        <a:p>
          <a:endParaRPr lang="es-EC"/>
        </a:p>
      </dgm:t>
    </dgm:pt>
    <dgm:pt modelId="{E4915C89-5290-4C89-A899-5A4E3B31A20A}" type="pres">
      <dgm:prSet presAssocID="{C6447C23-496B-4410-B01C-E948E763299B}" presName="downArrow" presStyleLbl="node1" presStyleIdx="1" presStyleCnt="2"/>
      <dgm:spPr/>
      <dgm:t>
        <a:bodyPr/>
        <a:lstStyle/>
        <a:p>
          <a:endParaRPr lang="es-EC"/>
        </a:p>
      </dgm:t>
    </dgm:pt>
    <dgm:pt modelId="{B06A4A50-DE35-4EAE-8639-558E59CB175E}" type="pres">
      <dgm:prSet presAssocID="{C6447C23-496B-4410-B01C-E948E763299B}" presName="downArrowText" presStyleLbl="revTx" presStyleIdx="1" presStyleCnt="2">
        <dgm:presLayoutVars>
          <dgm:chMax val="0"/>
          <dgm:bulletEnabled val="1"/>
        </dgm:presLayoutVars>
      </dgm:prSet>
      <dgm:spPr/>
      <dgm:t>
        <a:bodyPr/>
        <a:lstStyle/>
        <a:p>
          <a:endParaRPr lang="es-EC"/>
        </a:p>
      </dgm:t>
    </dgm:pt>
  </dgm:ptLst>
  <dgm:cxnLst>
    <dgm:cxn modelId="{6D7759D0-56EA-4A9D-B1C2-C064B89C34AF}" srcId="{3F745D39-B2CD-49F5-869E-15E95F8A7F82}" destId="{44323801-787C-4A01-869C-005CC387188F}" srcOrd="0" destOrd="0" parTransId="{971C0E7D-CBB3-4875-A7C2-02A65D5B6831}" sibTransId="{92478139-15AC-40AF-8D75-99DC5C452AFA}"/>
    <dgm:cxn modelId="{4B53BEB8-7D77-4661-A6C2-6513D9BFC553}" type="presOf" srcId="{C6447C23-496B-4410-B01C-E948E763299B}" destId="{B06A4A50-DE35-4EAE-8639-558E59CB175E}" srcOrd="0" destOrd="0" presId="urn:microsoft.com/office/officeart/2005/8/layout/arrow4"/>
    <dgm:cxn modelId="{29AA3B09-9E3F-4CA3-BBEE-DD27DF7B946E}" srcId="{3F745D39-B2CD-49F5-869E-15E95F8A7F82}" destId="{90AEBDE4-5C7B-4769-906F-69E64BB372D4}" srcOrd="3" destOrd="0" parTransId="{420FCF38-96D9-4DB4-AF93-B8FAFB38C841}" sibTransId="{2C955E75-0465-4390-8E74-5FF987959545}"/>
    <dgm:cxn modelId="{308306B4-235D-4D55-9544-1E5FA5448505}" type="presOf" srcId="{3F745D39-B2CD-49F5-869E-15E95F8A7F82}" destId="{ACAF959A-1D61-47B4-982A-12F28EBD9C8F}" srcOrd="0" destOrd="0" presId="urn:microsoft.com/office/officeart/2005/8/layout/arrow4"/>
    <dgm:cxn modelId="{CA777F40-1A2D-4C70-AC70-A1FA7F1D1134}" type="presOf" srcId="{44323801-787C-4A01-869C-005CC387188F}" destId="{89C9BC13-F11B-4EAE-A277-899FEF76F895}" srcOrd="0" destOrd="0" presId="urn:microsoft.com/office/officeart/2005/8/layout/arrow4"/>
    <dgm:cxn modelId="{94A30110-C7F8-4A5C-A545-F9AB2DD66883}" srcId="{3F745D39-B2CD-49F5-869E-15E95F8A7F82}" destId="{C6447C23-496B-4410-B01C-E948E763299B}" srcOrd="1" destOrd="0" parTransId="{154BC23E-EC6A-4F55-A62A-A031C4430767}" sibTransId="{7287E7F4-E0E9-4772-BA17-0687163C163E}"/>
    <dgm:cxn modelId="{68205CB0-677E-4894-87BE-764906568927}" srcId="{3F745D39-B2CD-49F5-869E-15E95F8A7F82}" destId="{3F229B1A-94B1-404C-A122-F689C74DD6E6}" srcOrd="2" destOrd="0" parTransId="{79F4F82B-DEB8-4315-8A50-1E18F8DD67D9}" sibTransId="{4C17C6B5-85EE-4D13-A998-25550E25D4EB}"/>
    <dgm:cxn modelId="{9C058AAC-0525-4B9A-A01F-763C7214DF74}" type="presParOf" srcId="{ACAF959A-1D61-47B4-982A-12F28EBD9C8F}" destId="{DBA45787-4C42-4FFE-8E0D-07933FAA97AF}" srcOrd="0" destOrd="0" presId="urn:microsoft.com/office/officeart/2005/8/layout/arrow4"/>
    <dgm:cxn modelId="{DBE21068-FD9B-43E3-8032-078856C55527}" type="presParOf" srcId="{ACAF959A-1D61-47B4-982A-12F28EBD9C8F}" destId="{89C9BC13-F11B-4EAE-A277-899FEF76F895}" srcOrd="1" destOrd="0" presId="urn:microsoft.com/office/officeart/2005/8/layout/arrow4"/>
    <dgm:cxn modelId="{10E05B85-E098-4565-918F-E847AE7E0AED}" type="presParOf" srcId="{ACAF959A-1D61-47B4-982A-12F28EBD9C8F}" destId="{E4915C89-5290-4C89-A899-5A4E3B31A20A}" srcOrd="2" destOrd="0" presId="urn:microsoft.com/office/officeart/2005/8/layout/arrow4"/>
    <dgm:cxn modelId="{84DA583E-4A5F-493E-8578-96FE62CA41E9}" type="presParOf" srcId="{ACAF959A-1D61-47B4-982A-12F28EBD9C8F}" destId="{B06A4A50-DE35-4EAE-8639-558E59CB175E}" srcOrd="3" destOrd="0" presId="urn:microsoft.com/office/officeart/2005/8/layout/arrow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F745D39-B2CD-49F5-869E-15E95F8A7F82}" type="doc">
      <dgm:prSet loTypeId="urn:microsoft.com/office/officeart/2005/8/layout/arrow4" loCatId="relationship" qsTypeId="urn:microsoft.com/office/officeart/2005/8/quickstyle/simple5" qsCatId="simple" csTypeId="urn:microsoft.com/office/officeart/2005/8/colors/colorful4" csCatId="colorful" phldr="1"/>
      <dgm:spPr/>
      <dgm:t>
        <a:bodyPr/>
        <a:lstStyle/>
        <a:p>
          <a:endParaRPr lang="es-EC"/>
        </a:p>
      </dgm:t>
    </dgm:pt>
    <dgm:pt modelId="{44323801-787C-4A01-869C-005CC387188F}">
      <dgm:prSet phldrT="[Texto]">
        <dgm:style>
          <a:lnRef idx="1">
            <a:schemeClr val="accent2"/>
          </a:lnRef>
          <a:fillRef idx="3">
            <a:schemeClr val="accent2"/>
          </a:fillRef>
          <a:effectRef idx="2">
            <a:schemeClr val="accent2"/>
          </a:effectRef>
          <a:fontRef idx="minor">
            <a:schemeClr val="lt1"/>
          </a:fontRef>
        </dgm:style>
      </dgm:prSet>
      <dgm:spPr/>
      <dgm:t>
        <a:bodyPr/>
        <a:lstStyle/>
        <a:p>
          <a:r>
            <a:rPr lang="es-EC" b="1" dirty="0" smtClean="0">
              <a:solidFill>
                <a:schemeClr val="bg1"/>
              </a:solidFill>
            </a:rPr>
            <a:t>INEN 1855-1</a:t>
          </a:r>
        </a:p>
        <a:p>
          <a:r>
            <a:rPr lang="es-EC" dirty="0" smtClean="0">
              <a:solidFill>
                <a:schemeClr val="bg1"/>
              </a:solidFill>
            </a:rPr>
            <a:t>+/- 15 mm</a:t>
          </a:r>
          <a:endParaRPr lang="es-EC" dirty="0">
            <a:solidFill>
              <a:schemeClr val="bg1"/>
            </a:solidFill>
          </a:endParaRPr>
        </a:p>
      </dgm:t>
    </dgm:pt>
    <dgm:pt modelId="{971C0E7D-CBB3-4875-A7C2-02A65D5B6831}" type="parTrans" cxnId="{6D7759D0-56EA-4A9D-B1C2-C064B89C34AF}">
      <dgm:prSet/>
      <dgm:spPr/>
      <dgm:t>
        <a:bodyPr/>
        <a:lstStyle/>
        <a:p>
          <a:endParaRPr lang="es-EC">
            <a:solidFill>
              <a:schemeClr val="bg1"/>
            </a:solidFill>
          </a:endParaRPr>
        </a:p>
      </dgm:t>
    </dgm:pt>
    <dgm:pt modelId="{92478139-15AC-40AF-8D75-99DC5C452AFA}" type="sibTrans" cxnId="{6D7759D0-56EA-4A9D-B1C2-C064B89C34AF}">
      <dgm:prSet/>
      <dgm:spPr/>
      <dgm:t>
        <a:bodyPr/>
        <a:lstStyle/>
        <a:p>
          <a:endParaRPr lang="es-EC">
            <a:solidFill>
              <a:schemeClr val="bg1"/>
            </a:solidFill>
          </a:endParaRPr>
        </a:p>
      </dgm:t>
    </dgm:pt>
    <dgm:pt modelId="{D0894DFB-14E7-4F9C-80D9-CABB6718D693}">
      <dgm:prSet phldrT="[Texto]">
        <dgm:style>
          <a:lnRef idx="1">
            <a:schemeClr val="accent2"/>
          </a:lnRef>
          <a:fillRef idx="3">
            <a:schemeClr val="accent2"/>
          </a:fillRef>
          <a:effectRef idx="2">
            <a:schemeClr val="accent2"/>
          </a:effectRef>
          <a:fontRef idx="minor">
            <a:schemeClr val="lt1"/>
          </a:fontRef>
        </dgm:style>
      </dgm:prSet>
      <dgm:spPr/>
      <dgm:t>
        <a:bodyPr/>
        <a:lstStyle/>
        <a:p>
          <a:r>
            <a:rPr lang="es-EC" b="1" dirty="0" smtClean="0">
              <a:solidFill>
                <a:schemeClr val="bg1"/>
              </a:solidFill>
            </a:rPr>
            <a:t>NEC-11</a:t>
          </a:r>
        </a:p>
        <a:p>
          <a:r>
            <a:rPr lang="es-EC" b="0" dirty="0" smtClean="0">
              <a:solidFill>
                <a:schemeClr val="bg1"/>
              </a:solidFill>
            </a:rPr>
            <a:t>+/- 25 mm</a:t>
          </a:r>
          <a:endParaRPr lang="es-EC" b="0" dirty="0">
            <a:solidFill>
              <a:schemeClr val="bg1"/>
            </a:solidFill>
          </a:endParaRPr>
        </a:p>
      </dgm:t>
    </dgm:pt>
    <dgm:pt modelId="{A3E04187-EED9-4891-A7C2-8DF3175AAE13}" type="parTrans" cxnId="{F2CD5C42-F87B-4077-A562-A9DCBFDB76BA}">
      <dgm:prSet/>
      <dgm:spPr/>
      <dgm:t>
        <a:bodyPr/>
        <a:lstStyle/>
        <a:p>
          <a:endParaRPr lang="es-EC"/>
        </a:p>
      </dgm:t>
    </dgm:pt>
    <dgm:pt modelId="{16261DC2-9CD8-4F6D-B27E-5B2F4D980E36}" type="sibTrans" cxnId="{F2CD5C42-F87B-4077-A562-A9DCBFDB76BA}">
      <dgm:prSet/>
      <dgm:spPr/>
      <dgm:t>
        <a:bodyPr/>
        <a:lstStyle/>
        <a:p>
          <a:endParaRPr lang="es-EC"/>
        </a:p>
      </dgm:t>
    </dgm:pt>
    <dgm:pt modelId="{ACAF959A-1D61-47B4-982A-12F28EBD9C8F}" type="pres">
      <dgm:prSet presAssocID="{3F745D39-B2CD-49F5-869E-15E95F8A7F82}" presName="compositeShape" presStyleCnt="0">
        <dgm:presLayoutVars>
          <dgm:chMax val="2"/>
          <dgm:dir/>
          <dgm:resizeHandles val="exact"/>
        </dgm:presLayoutVars>
      </dgm:prSet>
      <dgm:spPr/>
      <dgm:t>
        <a:bodyPr/>
        <a:lstStyle/>
        <a:p>
          <a:endParaRPr lang="es-EC"/>
        </a:p>
      </dgm:t>
    </dgm:pt>
    <dgm:pt modelId="{DBA45787-4C42-4FFE-8E0D-07933FAA97AF}" type="pres">
      <dgm:prSet presAssocID="{44323801-787C-4A01-869C-005CC387188F}" presName="upArrow" presStyleLbl="node1" presStyleIdx="0" presStyleCnt="2" custLinFactNeighborX="2412"/>
      <dgm:spPr/>
      <dgm:t>
        <a:bodyPr/>
        <a:lstStyle/>
        <a:p>
          <a:endParaRPr lang="es-EC"/>
        </a:p>
      </dgm:t>
    </dgm:pt>
    <dgm:pt modelId="{89C9BC13-F11B-4EAE-A277-899FEF76F895}" type="pres">
      <dgm:prSet presAssocID="{44323801-787C-4A01-869C-005CC387188F}" presName="upArrowText" presStyleLbl="revTx" presStyleIdx="0" presStyleCnt="2" custScaleX="84929">
        <dgm:presLayoutVars>
          <dgm:chMax val="0"/>
          <dgm:bulletEnabled val="1"/>
        </dgm:presLayoutVars>
      </dgm:prSet>
      <dgm:spPr/>
      <dgm:t>
        <a:bodyPr/>
        <a:lstStyle/>
        <a:p>
          <a:endParaRPr lang="es-EC"/>
        </a:p>
      </dgm:t>
    </dgm:pt>
    <dgm:pt modelId="{5EDCC766-5F5D-47F6-9C9F-E0745F4B7365}" type="pres">
      <dgm:prSet presAssocID="{D0894DFB-14E7-4F9C-80D9-CABB6718D693}" presName="downArrow" presStyleLbl="node1" presStyleIdx="1" presStyleCnt="2"/>
      <dgm:spPr/>
    </dgm:pt>
    <dgm:pt modelId="{EFCF1303-FACF-41D2-BD0E-0B9B8F06E6DD}" type="pres">
      <dgm:prSet presAssocID="{D0894DFB-14E7-4F9C-80D9-CABB6718D693}" presName="downArrowText" presStyleLbl="revTx" presStyleIdx="1" presStyleCnt="2" custScaleX="84929">
        <dgm:presLayoutVars>
          <dgm:chMax val="0"/>
          <dgm:bulletEnabled val="1"/>
        </dgm:presLayoutVars>
      </dgm:prSet>
      <dgm:spPr/>
      <dgm:t>
        <a:bodyPr/>
        <a:lstStyle/>
        <a:p>
          <a:endParaRPr lang="es-EC"/>
        </a:p>
      </dgm:t>
    </dgm:pt>
  </dgm:ptLst>
  <dgm:cxnLst>
    <dgm:cxn modelId="{BF945D1F-958B-45BF-ADE5-0E86A904CFBA}" type="presOf" srcId="{D0894DFB-14E7-4F9C-80D9-CABB6718D693}" destId="{EFCF1303-FACF-41D2-BD0E-0B9B8F06E6DD}" srcOrd="0" destOrd="0" presId="urn:microsoft.com/office/officeart/2005/8/layout/arrow4"/>
    <dgm:cxn modelId="{F2CD5C42-F87B-4077-A562-A9DCBFDB76BA}" srcId="{3F745D39-B2CD-49F5-869E-15E95F8A7F82}" destId="{D0894DFB-14E7-4F9C-80D9-CABB6718D693}" srcOrd="1" destOrd="0" parTransId="{A3E04187-EED9-4891-A7C2-8DF3175AAE13}" sibTransId="{16261DC2-9CD8-4F6D-B27E-5B2F4D980E36}"/>
    <dgm:cxn modelId="{6D7759D0-56EA-4A9D-B1C2-C064B89C34AF}" srcId="{3F745D39-B2CD-49F5-869E-15E95F8A7F82}" destId="{44323801-787C-4A01-869C-005CC387188F}" srcOrd="0" destOrd="0" parTransId="{971C0E7D-CBB3-4875-A7C2-02A65D5B6831}" sibTransId="{92478139-15AC-40AF-8D75-99DC5C452AFA}"/>
    <dgm:cxn modelId="{E52A900B-482F-4A52-B846-5EF182D0162B}" type="presOf" srcId="{3F745D39-B2CD-49F5-869E-15E95F8A7F82}" destId="{ACAF959A-1D61-47B4-982A-12F28EBD9C8F}" srcOrd="0" destOrd="0" presId="urn:microsoft.com/office/officeart/2005/8/layout/arrow4"/>
    <dgm:cxn modelId="{A89D4F6F-8342-412D-BC76-09922D1385DE}" type="presOf" srcId="{44323801-787C-4A01-869C-005CC387188F}" destId="{89C9BC13-F11B-4EAE-A277-899FEF76F895}" srcOrd="0" destOrd="0" presId="urn:microsoft.com/office/officeart/2005/8/layout/arrow4"/>
    <dgm:cxn modelId="{63CA88BB-0504-4F02-B79B-339581380E0A}" type="presParOf" srcId="{ACAF959A-1D61-47B4-982A-12F28EBD9C8F}" destId="{DBA45787-4C42-4FFE-8E0D-07933FAA97AF}" srcOrd="0" destOrd="0" presId="urn:microsoft.com/office/officeart/2005/8/layout/arrow4"/>
    <dgm:cxn modelId="{DD16B1D8-6CED-4B8D-AD0A-F5F02A0E382E}" type="presParOf" srcId="{ACAF959A-1D61-47B4-982A-12F28EBD9C8F}" destId="{89C9BC13-F11B-4EAE-A277-899FEF76F895}" srcOrd="1" destOrd="0" presId="urn:microsoft.com/office/officeart/2005/8/layout/arrow4"/>
    <dgm:cxn modelId="{C8C6FDE2-B732-4A63-BFA1-D14EFE24E30E}" type="presParOf" srcId="{ACAF959A-1D61-47B4-982A-12F28EBD9C8F}" destId="{5EDCC766-5F5D-47F6-9C9F-E0745F4B7365}" srcOrd="2" destOrd="0" presId="urn:microsoft.com/office/officeart/2005/8/layout/arrow4"/>
    <dgm:cxn modelId="{738FF9F1-06BC-4181-B8E3-43F5C9897588}" type="presParOf" srcId="{ACAF959A-1D61-47B4-982A-12F28EBD9C8F}" destId="{EFCF1303-FACF-41D2-BD0E-0B9B8F06E6DD}" srcOrd="3" destOrd="0" presId="urn:microsoft.com/office/officeart/2005/8/layout/arrow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2CCA7-8BD3-48F5-9BBB-F73CEECCF920}">
      <dsp:nvSpPr>
        <dsp:cNvPr id="0" name=""/>
        <dsp:cNvSpPr/>
      </dsp:nvSpPr>
      <dsp:spPr>
        <a:xfrm>
          <a:off x="0" y="73578"/>
          <a:ext cx="6336703" cy="695565"/>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s-EC" sz="2900" b="1" i="0" kern="1200" dirty="0" smtClean="0"/>
            <a:t>GENERALIDADES</a:t>
          </a:r>
          <a:endParaRPr lang="es-EC" sz="2900" b="1" i="0" kern="1200" dirty="0"/>
        </a:p>
      </dsp:txBody>
      <dsp:txXfrm>
        <a:off x="33955" y="107533"/>
        <a:ext cx="6268793" cy="627655"/>
      </dsp:txXfrm>
    </dsp:sp>
    <dsp:sp modelId="{A8B763DE-6182-4433-A1DE-59B00F9A9674}">
      <dsp:nvSpPr>
        <dsp:cNvPr id="0" name=""/>
        <dsp:cNvSpPr/>
      </dsp:nvSpPr>
      <dsp:spPr>
        <a:xfrm>
          <a:off x="0" y="852663"/>
          <a:ext cx="6336703" cy="695565"/>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s-EC" sz="2900" b="1" i="0" kern="1200" dirty="0" smtClean="0"/>
            <a:t>OBJETIVOS</a:t>
          </a:r>
          <a:endParaRPr lang="es-EC" sz="2900" b="1" i="0" kern="1200" dirty="0"/>
        </a:p>
      </dsp:txBody>
      <dsp:txXfrm>
        <a:off x="33955" y="886618"/>
        <a:ext cx="6268793" cy="627655"/>
      </dsp:txXfrm>
    </dsp:sp>
    <dsp:sp modelId="{DD0493AB-E7A9-4A97-9BC2-D54A4862D1F0}">
      <dsp:nvSpPr>
        <dsp:cNvPr id="0" name=""/>
        <dsp:cNvSpPr/>
      </dsp:nvSpPr>
      <dsp:spPr>
        <a:xfrm>
          <a:off x="0" y="1631748"/>
          <a:ext cx="6336703" cy="695565"/>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s-EC" sz="2900" b="1" i="0" kern="1200" dirty="0" smtClean="0"/>
            <a:t>CARACTERIZACIÓN DE LOS MATERIALES</a:t>
          </a:r>
          <a:endParaRPr lang="es-EC" sz="2900" b="1" i="0" kern="1200" dirty="0"/>
        </a:p>
      </dsp:txBody>
      <dsp:txXfrm>
        <a:off x="33955" y="1665703"/>
        <a:ext cx="6268793" cy="627655"/>
      </dsp:txXfrm>
    </dsp:sp>
    <dsp:sp modelId="{C997D3CA-B641-40C3-A234-3CDEB32B91FC}">
      <dsp:nvSpPr>
        <dsp:cNvPr id="0" name=""/>
        <dsp:cNvSpPr/>
      </dsp:nvSpPr>
      <dsp:spPr>
        <a:xfrm>
          <a:off x="0" y="2410833"/>
          <a:ext cx="6336703" cy="695565"/>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s-EC" sz="2900" b="1" i="0" kern="1200" dirty="0" smtClean="0"/>
            <a:t>DOSIFICACIÓN</a:t>
          </a:r>
          <a:endParaRPr lang="es-EC" sz="2900" b="1" i="0" kern="1200" dirty="0"/>
        </a:p>
      </dsp:txBody>
      <dsp:txXfrm>
        <a:off x="33955" y="2444788"/>
        <a:ext cx="6268793" cy="627655"/>
      </dsp:txXfrm>
    </dsp:sp>
    <dsp:sp modelId="{8D061A04-1E44-4131-A528-14A0A8E422B1}">
      <dsp:nvSpPr>
        <dsp:cNvPr id="0" name=""/>
        <dsp:cNvSpPr/>
      </dsp:nvSpPr>
      <dsp:spPr>
        <a:xfrm>
          <a:off x="0" y="3189918"/>
          <a:ext cx="6336703" cy="695565"/>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s-EC" sz="2900" b="1" i="0" kern="1200" dirty="0" smtClean="0"/>
            <a:t>ENSAYOS</a:t>
          </a:r>
          <a:endParaRPr lang="es-EC" sz="2900" b="1" i="0" kern="1200" dirty="0"/>
        </a:p>
      </dsp:txBody>
      <dsp:txXfrm>
        <a:off x="33955" y="3223873"/>
        <a:ext cx="6268793" cy="627655"/>
      </dsp:txXfrm>
    </dsp:sp>
    <dsp:sp modelId="{726544C3-E67F-4C4C-BDA5-1501289720BB}">
      <dsp:nvSpPr>
        <dsp:cNvPr id="0" name=""/>
        <dsp:cNvSpPr/>
      </dsp:nvSpPr>
      <dsp:spPr>
        <a:xfrm>
          <a:off x="0" y="3969003"/>
          <a:ext cx="6336703" cy="695565"/>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s-EC" sz="2900" b="1" i="0" kern="1200" dirty="0" smtClean="0"/>
            <a:t>RESULTADOS</a:t>
          </a:r>
          <a:endParaRPr lang="es-EC" sz="2900" b="1" i="0" kern="1200" dirty="0"/>
        </a:p>
      </dsp:txBody>
      <dsp:txXfrm>
        <a:off x="33955" y="4002958"/>
        <a:ext cx="6268793" cy="627655"/>
      </dsp:txXfrm>
    </dsp:sp>
    <dsp:sp modelId="{118BBBC7-E7CA-4BFE-BB22-3762A4DF6BAE}">
      <dsp:nvSpPr>
        <dsp:cNvPr id="0" name=""/>
        <dsp:cNvSpPr/>
      </dsp:nvSpPr>
      <dsp:spPr>
        <a:xfrm>
          <a:off x="0" y="4748088"/>
          <a:ext cx="6336703" cy="695565"/>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s-EC" sz="2900" b="1" i="0" kern="1200" dirty="0" smtClean="0"/>
            <a:t>CONCLUSIONES Y RECOMENDACIONES</a:t>
          </a:r>
          <a:endParaRPr lang="es-EC" sz="2900" b="1" i="0" kern="1200" dirty="0"/>
        </a:p>
      </dsp:txBody>
      <dsp:txXfrm>
        <a:off x="33955" y="4782043"/>
        <a:ext cx="6268793" cy="6276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0AE50-D6C3-4CD8-811A-3AE08F1AD165}">
      <dsp:nvSpPr>
        <dsp:cNvPr id="0" name=""/>
        <dsp:cNvSpPr/>
      </dsp:nvSpPr>
      <dsp:spPr>
        <a:xfrm>
          <a:off x="44" y="24280"/>
          <a:ext cx="4256268" cy="63360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s-EC" sz="2200" kern="1200" dirty="0" smtClean="0"/>
            <a:t>INTRODUCCIÓN</a:t>
          </a:r>
          <a:endParaRPr lang="es-EC" sz="2200" kern="1200" dirty="0"/>
        </a:p>
      </dsp:txBody>
      <dsp:txXfrm>
        <a:off x="44" y="24280"/>
        <a:ext cx="4256268" cy="633600"/>
      </dsp:txXfrm>
    </dsp:sp>
    <dsp:sp modelId="{4055D980-8573-4C8D-BAFC-196A88F90EA0}">
      <dsp:nvSpPr>
        <dsp:cNvPr id="0" name=""/>
        <dsp:cNvSpPr/>
      </dsp:nvSpPr>
      <dsp:spPr>
        <a:xfrm>
          <a:off x="44" y="657880"/>
          <a:ext cx="4256268" cy="3381840"/>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s-ES" sz="2200" kern="1200" dirty="0" smtClean="0"/>
            <a:t>El incremento vertiginoso de materiales residuos frente a el reciclaje es actualmente un gran contexto de investigación en el campo de la construcción, ya que hoy por hoy reciclar es generar nuevos materiales de construcción, un ejemplo de material reciclado es la escoria de acero.</a:t>
          </a:r>
          <a:endParaRPr lang="es-EC" sz="2200" kern="1200" dirty="0"/>
        </a:p>
      </dsp:txBody>
      <dsp:txXfrm>
        <a:off x="44" y="657880"/>
        <a:ext cx="4256268" cy="3381840"/>
      </dsp:txXfrm>
    </dsp:sp>
    <dsp:sp modelId="{4D2C08E3-2D95-449D-B704-0E130606A3CE}">
      <dsp:nvSpPr>
        <dsp:cNvPr id="0" name=""/>
        <dsp:cNvSpPr/>
      </dsp:nvSpPr>
      <dsp:spPr>
        <a:xfrm>
          <a:off x="4852190" y="24280"/>
          <a:ext cx="4256268" cy="633600"/>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es-EC" sz="2200" kern="1200" dirty="0" smtClean="0"/>
            <a:t>ANTECEDENTES</a:t>
          </a:r>
          <a:endParaRPr lang="es-EC" sz="2200" kern="1200" dirty="0"/>
        </a:p>
      </dsp:txBody>
      <dsp:txXfrm>
        <a:off x="4852190" y="24280"/>
        <a:ext cx="4256268" cy="633600"/>
      </dsp:txXfrm>
    </dsp:sp>
    <dsp:sp modelId="{C3E894A6-8BCD-4F26-8310-B3C1D33436A1}">
      <dsp:nvSpPr>
        <dsp:cNvPr id="0" name=""/>
        <dsp:cNvSpPr/>
      </dsp:nvSpPr>
      <dsp:spPr>
        <a:xfrm>
          <a:off x="4852235" y="682160"/>
          <a:ext cx="4256268" cy="3381840"/>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s-EC" sz="2200" kern="1200" dirty="0" smtClean="0"/>
            <a:t>Actualmente uno de los problemas medioambientales es la contaminación industrial. </a:t>
          </a:r>
          <a:endParaRPr lang="es-EC" sz="2200" kern="1200" dirty="0"/>
        </a:p>
        <a:p>
          <a:pPr marL="228600" lvl="1" indent="-228600" algn="l" defTabSz="977900">
            <a:lnSpc>
              <a:spcPct val="90000"/>
            </a:lnSpc>
            <a:spcBef>
              <a:spcPct val="0"/>
            </a:spcBef>
            <a:spcAft>
              <a:spcPct val="15000"/>
            </a:spcAft>
            <a:buChar char="••"/>
          </a:pPr>
          <a:r>
            <a:rPr lang="es-EC" sz="2200" kern="1200" dirty="0" smtClean="0"/>
            <a:t>Las industrias siderúrgicas producen 30 000.00 </a:t>
          </a:r>
          <a:r>
            <a:rPr lang="es-EC" sz="2200" kern="1200" dirty="0" err="1" smtClean="0"/>
            <a:t>Tn</a:t>
          </a:r>
          <a:r>
            <a:rPr lang="es-EC" sz="2200" kern="1200" dirty="0" smtClean="0"/>
            <a:t> de acero y 2 400.00 </a:t>
          </a:r>
          <a:r>
            <a:rPr lang="es-EC" sz="2200" kern="1200" dirty="0" err="1" smtClean="0"/>
            <a:t>Tn</a:t>
          </a:r>
          <a:r>
            <a:rPr lang="es-EC" sz="2200" kern="1200" dirty="0" smtClean="0"/>
            <a:t> de escoria mensuales.</a:t>
          </a:r>
          <a:endParaRPr lang="es-EC" sz="2200" kern="1200" dirty="0"/>
        </a:p>
      </dsp:txBody>
      <dsp:txXfrm>
        <a:off x="4852235" y="682160"/>
        <a:ext cx="4256268" cy="3381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84BDE-0F03-42C4-B4AC-4CAF391AB764}">
      <dsp:nvSpPr>
        <dsp:cNvPr id="0" name=""/>
        <dsp:cNvSpPr/>
      </dsp:nvSpPr>
      <dsp:spPr>
        <a:xfrm>
          <a:off x="0" y="504054"/>
          <a:ext cx="8856984" cy="1676772"/>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Determinar la utilidad de agregar escorias de acería en la dosificación y producción de hormigón hidráulico, de tal manera que se innove como un material provechoso en proyectos sostenibles a futuro, contribuyendo a la reducción del impacto ambiental.</a:t>
          </a:r>
          <a:endParaRPr lang="es-EC" sz="2400" kern="1200" dirty="0"/>
        </a:p>
      </dsp:txBody>
      <dsp:txXfrm>
        <a:off x="0" y="504054"/>
        <a:ext cx="8856984" cy="1676772"/>
      </dsp:txXfrm>
    </dsp:sp>
    <dsp:sp modelId="{7063BE19-BBC3-4199-9CA0-219B7A48CE45}">
      <dsp:nvSpPr>
        <dsp:cNvPr id="0" name=""/>
        <dsp:cNvSpPr/>
      </dsp:nvSpPr>
      <dsp:spPr>
        <a:xfrm>
          <a:off x="36003" y="2592289"/>
          <a:ext cx="4428491" cy="2587111"/>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dirty="0" smtClean="0"/>
            <a:t>Establecer la dosificación apropiada para diseñar el hormigón hidráulico convencional de f´c= 210 kg/cm² y el hormigón hidráulico con escoria siderúrgica, empleando el diseño de mezclas de concreto de peso normal (ACI 211.1-91).</a:t>
          </a:r>
          <a:endParaRPr lang="es-EC" sz="2300" kern="1200" dirty="0"/>
        </a:p>
      </dsp:txBody>
      <dsp:txXfrm>
        <a:off x="36003" y="2592289"/>
        <a:ext cx="4428491" cy="2587111"/>
      </dsp:txXfrm>
    </dsp:sp>
    <dsp:sp modelId="{7A4647E8-6295-4625-A188-B6C1A702AD66}">
      <dsp:nvSpPr>
        <dsp:cNvPr id="0" name=""/>
        <dsp:cNvSpPr/>
      </dsp:nvSpPr>
      <dsp:spPr>
        <a:xfrm>
          <a:off x="4428492" y="2615001"/>
          <a:ext cx="4428491" cy="256957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dirty="0" smtClean="0"/>
            <a:t>Determinar las resistencias del hormigón hidráulico convencional y hormigón hidráulico con escoria de acero, a compresión, tracción y a flexión, mediante la preparación de probetas cilíndricas y vigas de tres puntos.</a:t>
          </a:r>
          <a:endParaRPr lang="es-EC" sz="2300" kern="1200" dirty="0"/>
        </a:p>
      </dsp:txBody>
      <dsp:txXfrm>
        <a:off x="4428492" y="2615001"/>
        <a:ext cx="4428491" cy="2569575"/>
      </dsp:txXfrm>
    </dsp:sp>
    <dsp:sp modelId="{7A69A3A4-1BF6-479E-8DB5-769F323811CF}">
      <dsp:nvSpPr>
        <dsp:cNvPr id="0" name=""/>
        <dsp:cNvSpPr/>
      </dsp:nvSpPr>
      <dsp:spPr>
        <a:xfrm>
          <a:off x="0" y="5197993"/>
          <a:ext cx="8856984" cy="391246"/>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49C527-F9F0-4F3A-9471-D042C6F09C7F}">
      <dsp:nvSpPr>
        <dsp:cNvPr id="0" name=""/>
        <dsp:cNvSpPr/>
      </dsp:nvSpPr>
      <dsp:spPr>
        <a:xfrm>
          <a:off x="2610136" y="1294315"/>
          <a:ext cx="477681" cy="91440"/>
        </a:xfrm>
        <a:custGeom>
          <a:avLst/>
          <a:gdLst/>
          <a:ahLst/>
          <a:cxnLst/>
          <a:rect l="0" t="0" r="0" b="0"/>
          <a:pathLst>
            <a:path>
              <a:moveTo>
                <a:pt x="0" y="45720"/>
              </a:moveTo>
              <a:lnTo>
                <a:pt x="477681"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836270" y="1337494"/>
        <a:ext cx="25414" cy="5082"/>
      </dsp:txXfrm>
    </dsp:sp>
    <dsp:sp modelId="{4992F1B8-0805-46D3-BB3F-5FB8A0B4C479}">
      <dsp:nvSpPr>
        <dsp:cNvPr id="0" name=""/>
        <dsp:cNvSpPr/>
      </dsp:nvSpPr>
      <dsp:spPr>
        <a:xfrm>
          <a:off x="141" y="519834"/>
          <a:ext cx="2611795" cy="1640402"/>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b="1" kern="1200" smtClean="0"/>
            <a:t>1er paso. </a:t>
          </a:r>
          <a:r>
            <a:rPr lang="es-EC" sz="1800" b="1" kern="1200" dirty="0" smtClean="0"/>
            <a:t>Preselección e ingreso de la chatarra ferrosa al horno de arco eléctrico.</a:t>
          </a:r>
          <a:endParaRPr lang="es-EC" sz="1800" kern="1200" dirty="0"/>
        </a:p>
      </dsp:txBody>
      <dsp:txXfrm>
        <a:off x="141" y="519834"/>
        <a:ext cx="2611795" cy="1640402"/>
      </dsp:txXfrm>
    </dsp:sp>
    <dsp:sp modelId="{1F58F35E-9D9B-45CC-97F4-EBF1165F3D12}">
      <dsp:nvSpPr>
        <dsp:cNvPr id="0" name=""/>
        <dsp:cNvSpPr/>
      </dsp:nvSpPr>
      <dsp:spPr>
        <a:xfrm>
          <a:off x="5933460" y="1294315"/>
          <a:ext cx="477681" cy="91440"/>
        </a:xfrm>
        <a:custGeom>
          <a:avLst/>
          <a:gdLst/>
          <a:ahLst/>
          <a:cxnLst/>
          <a:rect l="0" t="0" r="0" b="0"/>
          <a:pathLst>
            <a:path>
              <a:moveTo>
                <a:pt x="0" y="45720"/>
              </a:moveTo>
              <a:lnTo>
                <a:pt x="477681" y="45720"/>
              </a:lnTo>
            </a:path>
          </a:pathLst>
        </a:custGeom>
        <a:noFill/>
        <a:ln w="9525" cap="flat" cmpd="sng" algn="ctr">
          <a:solidFill>
            <a:schemeClr val="accent4">
              <a:hueOff val="-4464770"/>
              <a:satOff val="26899"/>
              <a:lumOff val="215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6159594" y="1337494"/>
        <a:ext cx="25414" cy="5082"/>
      </dsp:txXfrm>
    </dsp:sp>
    <dsp:sp modelId="{C3759213-A494-4B1F-98D1-80A901EABDD6}">
      <dsp:nvSpPr>
        <dsp:cNvPr id="0" name=""/>
        <dsp:cNvSpPr/>
      </dsp:nvSpPr>
      <dsp:spPr>
        <a:xfrm>
          <a:off x="3120218" y="522115"/>
          <a:ext cx="2815041" cy="1635841"/>
        </a:xfrm>
        <a:prstGeom prst="rec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b="1" kern="1200" dirty="0" smtClean="0"/>
            <a:t>2do paso. Fundición de la chatarra ferrosa en el horno de arco eléctrico.</a:t>
          </a:r>
          <a:endParaRPr lang="es-EC" sz="1800" kern="1200" dirty="0"/>
        </a:p>
      </dsp:txBody>
      <dsp:txXfrm>
        <a:off x="3120218" y="522115"/>
        <a:ext cx="2815041" cy="1635841"/>
      </dsp:txXfrm>
    </dsp:sp>
    <dsp:sp modelId="{6B47E221-527B-4354-B308-76FDABEA42AB}">
      <dsp:nvSpPr>
        <dsp:cNvPr id="0" name=""/>
        <dsp:cNvSpPr/>
      </dsp:nvSpPr>
      <dsp:spPr>
        <a:xfrm>
          <a:off x="6443542" y="557690"/>
          <a:ext cx="2413300" cy="1564690"/>
        </a:xfrm>
        <a:prstGeom prst="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b="1" kern="1200" dirty="0" smtClean="0"/>
            <a:t>3er paso. Obtención de la escoria de acero.</a:t>
          </a:r>
          <a:endParaRPr lang="es-EC" sz="1800" kern="1200" dirty="0"/>
        </a:p>
      </dsp:txBody>
      <dsp:txXfrm>
        <a:off x="6443542" y="557690"/>
        <a:ext cx="2413300" cy="15646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D06289EA-E1A3-4CD1-AE58-E75B8C433625}" type="datetimeFigureOut">
              <a:rPr lang="es-EC" smtClean="0"/>
              <a:t>28/05/2015</a:t>
            </a:fld>
            <a:endParaRPr lang="es-EC"/>
          </a:p>
        </p:txBody>
      </p:sp>
      <p:sp>
        <p:nvSpPr>
          <p:cNvPr id="4" name="3 Marcador de pie de página"/>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s-EC"/>
          </a:p>
        </p:txBody>
      </p:sp>
      <p:sp>
        <p:nvSpPr>
          <p:cNvPr id="5" name="4 Marcador de número de diapositiva"/>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DCEE4827-3695-4040-A86E-799FB716E724}" type="slidenum">
              <a:rPr lang="es-EC" smtClean="0"/>
              <a:t>‹Nº›</a:t>
            </a:fld>
            <a:endParaRPr lang="es-EC"/>
          </a:p>
        </p:txBody>
      </p:sp>
    </p:spTree>
    <p:extLst>
      <p:ext uri="{BB962C8B-B14F-4D97-AF65-F5344CB8AC3E}">
        <p14:creationId xmlns:p14="http://schemas.microsoft.com/office/powerpoint/2010/main" val="3460735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AB178439-BF77-40C2-BCF2-E6AE9A0AA2BC}" type="datetimeFigureOut">
              <a:rPr lang="es-EC" smtClean="0"/>
              <a:t>28/05/2015</a:t>
            </a:fld>
            <a:endParaRPr lang="es-EC"/>
          </a:p>
        </p:txBody>
      </p:sp>
      <p:sp>
        <p:nvSpPr>
          <p:cNvPr id="4" name="3 Marcador de imagen de diapositiva"/>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CBD9985F-1E7F-4F36-8EC4-FC601F602484}" type="slidenum">
              <a:rPr lang="es-EC" smtClean="0"/>
              <a:t>‹Nº›</a:t>
            </a:fld>
            <a:endParaRPr lang="es-EC"/>
          </a:p>
        </p:txBody>
      </p:sp>
    </p:spTree>
    <p:extLst>
      <p:ext uri="{BB962C8B-B14F-4D97-AF65-F5344CB8AC3E}">
        <p14:creationId xmlns:p14="http://schemas.microsoft.com/office/powerpoint/2010/main" val="3309998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BD9985F-1E7F-4F36-8EC4-FC601F602484}" type="slidenum">
              <a:rPr lang="es-EC" smtClean="0"/>
              <a:t>34</a:t>
            </a:fld>
            <a:endParaRPr lang="es-EC"/>
          </a:p>
        </p:txBody>
      </p:sp>
    </p:spTree>
    <p:extLst>
      <p:ext uri="{BB962C8B-B14F-4D97-AF65-F5344CB8AC3E}">
        <p14:creationId xmlns:p14="http://schemas.microsoft.com/office/powerpoint/2010/main" val="43310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6085C862-6416-42DD-8E71-CD8A82E18B24}" type="datetimeFigureOut">
              <a:rPr lang="es-EC" smtClean="0"/>
              <a:t>28/05/2015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D40126DB-8662-4D69-8E63-79C1013AD47F}" type="slidenum">
              <a:rPr lang="es-EC" smtClean="0"/>
              <a:t>‹Nº›</a:t>
            </a:fld>
            <a:endParaRPr lang="es-EC"/>
          </a:p>
        </p:txBody>
      </p:sp>
    </p:spTree>
    <p:extLst>
      <p:ext uri="{BB962C8B-B14F-4D97-AF65-F5344CB8AC3E}">
        <p14:creationId xmlns:p14="http://schemas.microsoft.com/office/powerpoint/2010/main" val="633505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6085C862-6416-42DD-8E71-CD8A82E18B24}" type="datetimeFigureOut">
              <a:rPr lang="es-EC" smtClean="0"/>
              <a:t>28/05/2015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D40126DB-8662-4D69-8E63-79C1013AD47F}" type="slidenum">
              <a:rPr lang="es-EC" smtClean="0"/>
              <a:t>‹Nº›</a:t>
            </a:fld>
            <a:endParaRPr lang="es-EC"/>
          </a:p>
        </p:txBody>
      </p:sp>
    </p:spTree>
    <p:extLst>
      <p:ext uri="{BB962C8B-B14F-4D97-AF65-F5344CB8AC3E}">
        <p14:creationId xmlns:p14="http://schemas.microsoft.com/office/powerpoint/2010/main" val="1031376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6085C862-6416-42DD-8E71-CD8A82E18B24}" type="datetimeFigureOut">
              <a:rPr lang="es-EC" smtClean="0"/>
              <a:t>28/05/2015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D40126DB-8662-4D69-8E63-79C1013AD47F}" type="slidenum">
              <a:rPr lang="es-EC" smtClean="0"/>
              <a:t>‹Nº›</a:t>
            </a:fld>
            <a:endParaRPr lang="es-EC"/>
          </a:p>
        </p:txBody>
      </p:sp>
    </p:spTree>
    <p:extLst>
      <p:ext uri="{BB962C8B-B14F-4D97-AF65-F5344CB8AC3E}">
        <p14:creationId xmlns:p14="http://schemas.microsoft.com/office/powerpoint/2010/main" val="2998118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6085C862-6416-42DD-8E71-CD8A82E18B24}" type="datetimeFigureOut">
              <a:rPr lang="es-EC" smtClean="0"/>
              <a:t>28/05/2015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D40126DB-8662-4D69-8E63-79C1013AD47F}" type="slidenum">
              <a:rPr lang="es-EC" smtClean="0"/>
              <a:t>‹Nº›</a:t>
            </a:fld>
            <a:endParaRPr lang="es-EC"/>
          </a:p>
        </p:txBody>
      </p:sp>
    </p:spTree>
    <p:extLst>
      <p:ext uri="{BB962C8B-B14F-4D97-AF65-F5344CB8AC3E}">
        <p14:creationId xmlns:p14="http://schemas.microsoft.com/office/powerpoint/2010/main" val="1930465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6085C862-6416-42DD-8E71-CD8A82E18B24}" type="datetimeFigureOut">
              <a:rPr lang="es-EC" smtClean="0"/>
              <a:t>28/05/2015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D40126DB-8662-4D69-8E63-79C1013AD47F}" type="slidenum">
              <a:rPr lang="es-EC" smtClean="0"/>
              <a:t>‹Nº›</a:t>
            </a:fld>
            <a:endParaRPr lang="es-EC"/>
          </a:p>
        </p:txBody>
      </p:sp>
    </p:spTree>
    <p:extLst>
      <p:ext uri="{BB962C8B-B14F-4D97-AF65-F5344CB8AC3E}">
        <p14:creationId xmlns:p14="http://schemas.microsoft.com/office/powerpoint/2010/main" val="3587336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6085C862-6416-42DD-8E71-CD8A82E18B24}" type="datetimeFigureOut">
              <a:rPr lang="es-EC" smtClean="0"/>
              <a:t>28/05/2015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D40126DB-8662-4D69-8E63-79C1013AD47F}" type="slidenum">
              <a:rPr lang="es-EC" smtClean="0"/>
              <a:t>‹Nº›</a:t>
            </a:fld>
            <a:endParaRPr lang="es-EC"/>
          </a:p>
        </p:txBody>
      </p:sp>
    </p:spTree>
    <p:extLst>
      <p:ext uri="{BB962C8B-B14F-4D97-AF65-F5344CB8AC3E}">
        <p14:creationId xmlns:p14="http://schemas.microsoft.com/office/powerpoint/2010/main" val="2292591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6085C862-6416-42DD-8E71-CD8A82E18B24}" type="datetimeFigureOut">
              <a:rPr lang="es-EC" smtClean="0"/>
              <a:t>28/05/2015</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D40126DB-8662-4D69-8E63-79C1013AD47F}" type="slidenum">
              <a:rPr lang="es-EC" smtClean="0"/>
              <a:t>‹Nº›</a:t>
            </a:fld>
            <a:endParaRPr lang="es-EC"/>
          </a:p>
        </p:txBody>
      </p:sp>
    </p:spTree>
    <p:extLst>
      <p:ext uri="{BB962C8B-B14F-4D97-AF65-F5344CB8AC3E}">
        <p14:creationId xmlns:p14="http://schemas.microsoft.com/office/powerpoint/2010/main" val="4223386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6085C862-6416-42DD-8E71-CD8A82E18B24}" type="datetimeFigureOut">
              <a:rPr lang="es-EC" smtClean="0"/>
              <a:t>28/05/2015</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D40126DB-8662-4D69-8E63-79C1013AD47F}" type="slidenum">
              <a:rPr lang="es-EC" smtClean="0"/>
              <a:t>‹Nº›</a:t>
            </a:fld>
            <a:endParaRPr lang="es-EC"/>
          </a:p>
        </p:txBody>
      </p:sp>
    </p:spTree>
    <p:extLst>
      <p:ext uri="{BB962C8B-B14F-4D97-AF65-F5344CB8AC3E}">
        <p14:creationId xmlns:p14="http://schemas.microsoft.com/office/powerpoint/2010/main" val="639225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085C862-6416-42DD-8E71-CD8A82E18B24}" type="datetimeFigureOut">
              <a:rPr lang="es-EC" smtClean="0"/>
              <a:t>28/05/2015</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D40126DB-8662-4D69-8E63-79C1013AD47F}" type="slidenum">
              <a:rPr lang="es-EC" smtClean="0"/>
              <a:t>‹Nº›</a:t>
            </a:fld>
            <a:endParaRPr lang="es-EC"/>
          </a:p>
        </p:txBody>
      </p:sp>
    </p:spTree>
    <p:extLst>
      <p:ext uri="{BB962C8B-B14F-4D97-AF65-F5344CB8AC3E}">
        <p14:creationId xmlns:p14="http://schemas.microsoft.com/office/powerpoint/2010/main" val="3595929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085C862-6416-42DD-8E71-CD8A82E18B24}" type="datetimeFigureOut">
              <a:rPr lang="es-EC" smtClean="0"/>
              <a:t>28/05/2015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D40126DB-8662-4D69-8E63-79C1013AD47F}" type="slidenum">
              <a:rPr lang="es-EC" smtClean="0"/>
              <a:t>‹Nº›</a:t>
            </a:fld>
            <a:endParaRPr lang="es-EC"/>
          </a:p>
        </p:txBody>
      </p:sp>
    </p:spTree>
    <p:extLst>
      <p:ext uri="{BB962C8B-B14F-4D97-AF65-F5344CB8AC3E}">
        <p14:creationId xmlns:p14="http://schemas.microsoft.com/office/powerpoint/2010/main" val="2526343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085C862-6416-42DD-8E71-CD8A82E18B24}" type="datetimeFigureOut">
              <a:rPr lang="es-EC" smtClean="0"/>
              <a:t>28/05/2015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D40126DB-8662-4D69-8E63-79C1013AD47F}" type="slidenum">
              <a:rPr lang="es-EC" smtClean="0"/>
              <a:t>‹Nº›</a:t>
            </a:fld>
            <a:endParaRPr lang="es-EC"/>
          </a:p>
        </p:txBody>
      </p:sp>
    </p:spTree>
    <p:extLst>
      <p:ext uri="{BB962C8B-B14F-4D97-AF65-F5344CB8AC3E}">
        <p14:creationId xmlns:p14="http://schemas.microsoft.com/office/powerpoint/2010/main" val="133571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85C862-6416-42DD-8E71-CD8A82E18B24}" type="datetimeFigureOut">
              <a:rPr lang="es-EC" smtClean="0"/>
              <a:t>28/05/2015</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0126DB-8662-4D69-8E63-79C1013AD47F}" type="slidenum">
              <a:rPr lang="es-EC" smtClean="0"/>
              <a:t>‹Nº›</a:t>
            </a:fld>
            <a:endParaRPr lang="es-EC"/>
          </a:p>
        </p:txBody>
      </p:sp>
    </p:spTree>
    <p:extLst>
      <p:ext uri="{BB962C8B-B14F-4D97-AF65-F5344CB8AC3E}">
        <p14:creationId xmlns:p14="http://schemas.microsoft.com/office/powerpoint/2010/main" val="2191613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INFORME%20DE%20ENSAYO%20CONSISTENCIA.xlsx" TargetMode="External"/><Relationship Id="rId7" Type="http://schemas.openxmlformats.org/officeDocument/2006/relationships/image" Target="../media/image30.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8.wmf"/></Relationships>
</file>

<file path=ppt/slides/_rels/slide1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50.emf"/><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54.emf"/><Relationship Id="rId5" Type="http://schemas.openxmlformats.org/officeDocument/2006/relationships/image" Target="../media/image53.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DOSIFICACIONES/DOSIFICACI&#211;N%205%20JS%20HORMIGON%20CONVENCIONAL%20210%20REDACTAR.xlsx" TargetMode="External"/><Relationship Id="rId7" Type="http://schemas.openxmlformats.org/officeDocument/2006/relationships/hyperlink" Target="DOSIFICACIONES/DOSIFICACI&#211;N%205%20JS%20HORMIGON%20CON%20ESCORIA%20Y%20ADITIVO%20REDACTAR.xlsx" TargetMode="External"/><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hyperlink" Target="DOSIFICACIONES/DOSIFICACI&#211;N%205%20JS%20HORMIGON%20CON%20ESCORIA%20REDACTAR.xlsx" TargetMode="External"/><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hyperlink" Target="auxiliares%20JS.pptx"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4.emf"/><Relationship Id="rId7" Type="http://schemas.openxmlformats.org/officeDocument/2006/relationships/diagramColors" Target="../diagrams/colors5.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5.emf"/><Relationship Id="rId7" Type="http://schemas.openxmlformats.org/officeDocument/2006/relationships/diagramColors" Target="../diagrams/colors6.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 Id="rId9" Type="http://schemas.openxmlformats.org/officeDocument/2006/relationships/image" Target="../media/image72.jpe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3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3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auxiliares%20JS.pptx#6. DETERMINACI&#211;N DE LA RESISTENCIA A LA COMRPESI&#211;N DE ESPEC&#205;M..." TargetMode="External"/><Relationship Id="rId5" Type="http://schemas.openxmlformats.org/officeDocument/2006/relationships/chart" Target="../charts/chart5.xml"/><Relationship Id="rId4" Type="http://schemas.openxmlformats.org/officeDocument/2006/relationships/image" Target="../media/image79.emf"/></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6.png"/><Relationship Id="rId7" Type="http://schemas.openxmlformats.org/officeDocument/2006/relationships/image" Target="../media/image85.jpeg"/><Relationship Id="rId2" Type="http://schemas.openxmlformats.org/officeDocument/2006/relationships/hyperlink" Target="auxiliares%20JS.pptx#2. DETERMINACI&#211;N DEL M&#211;DULO DE ELASTICIDAD DEL  HORMIG&#211;N HIDR..." TargetMode="External"/><Relationship Id="rId1" Type="http://schemas.openxmlformats.org/officeDocument/2006/relationships/slideLayout" Target="../slideLayouts/slideLayout1.xml"/><Relationship Id="rId6" Type="http://schemas.openxmlformats.org/officeDocument/2006/relationships/hyperlink" Target="auxiliares%20JS.pptx#9. Presentaci&#243;n de PowerPoint" TargetMode="External"/><Relationship Id="rId11" Type="http://schemas.openxmlformats.org/officeDocument/2006/relationships/image" Target="../media/image80.png"/><Relationship Id="rId5" Type="http://schemas.openxmlformats.org/officeDocument/2006/relationships/image" Target="../media/image84.emf"/><Relationship Id="rId10" Type="http://schemas.openxmlformats.org/officeDocument/2006/relationships/hyperlink" Target="modulo%20de%20elasticidad%20JS.xlsx" TargetMode="External"/><Relationship Id="rId4" Type="http://schemas.openxmlformats.org/officeDocument/2006/relationships/chart" Target="../charts/chart6.xml"/><Relationship Id="rId9" Type="http://schemas.openxmlformats.org/officeDocument/2006/relationships/image" Target="../media/image87.jpeg"/></Relationships>
</file>

<file path=ppt/slides/_rels/slide3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38.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chart" Target="../charts/chart8.xml"/></Relationships>
</file>

<file path=ppt/slides/_rels/slide3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hyperlink" Target="auxiliares%20JS.pptx#8. DETERMINACI&#211;N DE LA RESISTENCIA A LA FLEXI&#211;N DEL HORMIG&#211;N ..." TargetMode="External"/><Relationship Id="rId4" Type="http://schemas.openxmlformats.org/officeDocument/2006/relationships/chart" Target="../charts/chart9.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9.jpeg"/></Relationships>
</file>

<file path=ppt/slides/_rels/slide4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emf"/><Relationship Id="rId7" Type="http://schemas.openxmlformats.org/officeDocument/2006/relationships/image" Target="../media/image9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6.jpeg"/><Relationship Id="rId4" Type="http://schemas.openxmlformats.org/officeDocument/2006/relationships/chart" Target="../charts/chart10.xml"/><Relationship Id="rId9" Type="http://schemas.openxmlformats.org/officeDocument/2006/relationships/hyperlink" Target="auxiliares%20JS.pptx#7. DETERMINACI&#211;N DE LA RESISTENCIA A LA TRACCI&#211;N INDIRECTA. E..."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9.jpeg"/><Relationship Id="rId4" Type="http://schemas.openxmlformats.org/officeDocument/2006/relationships/image" Target="../media/image98.jpeg"/></Relationships>
</file>

<file path=ppt/slides/_rels/slide4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14.png"/><Relationship Id="rId4" Type="http://schemas.openxmlformats.org/officeDocument/2006/relationships/diagramLayout" Target="../diagrams/layout4.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hyperlink" Target="auxiliares%20JS.pptx#10. Presentaci&#243;n de PowerPoint" TargetMode="Externa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2.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7"/>
          <p:cNvSpPr txBox="1">
            <a:spLocks/>
          </p:cNvSpPr>
          <p:nvPr/>
        </p:nvSpPr>
        <p:spPr bwMode="auto">
          <a:xfrm>
            <a:off x="827584" y="418083"/>
            <a:ext cx="73152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sz="3600" b="1" dirty="0" smtClean="0">
                <a:solidFill>
                  <a:schemeClr val="bg1"/>
                </a:solidFill>
              </a:rPr>
              <a:t>EVALUACIÓN DEL USO DE ESCORIAS DE ACERO EN LA PRODUCCIÓN DE HORMIGÓN</a:t>
            </a:r>
            <a:endParaRPr lang="en-US" sz="3600" b="1" dirty="0">
              <a:solidFill>
                <a:schemeClr val="bg1"/>
              </a:solidFill>
            </a:endParaRPr>
          </a:p>
        </p:txBody>
      </p:sp>
      <p:pic>
        <p:nvPicPr>
          <p:cNvPr id="6" name="Picture 3" descr="D:\DOCUMENTOS\CIVILES\the end\FOTOS\PICS PA CORRECCION\ESCORIA\IMG_53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501008"/>
            <a:ext cx="3600001" cy="2700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38 Grupo"/>
          <p:cNvGrpSpPr/>
          <p:nvPr/>
        </p:nvGrpSpPr>
        <p:grpSpPr>
          <a:xfrm>
            <a:off x="4283968" y="3501008"/>
            <a:ext cx="4176464" cy="2664296"/>
            <a:chOff x="0" y="0"/>
            <a:chExt cx="4465674" cy="2849526"/>
          </a:xfrm>
        </p:grpSpPr>
        <p:pic>
          <p:nvPicPr>
            <p:cNvPr id="8" name="7 Imagen"/>
            <p:cNvPicPr>
              <a:picLocks noChangeAspect="1"/>
            </p:cNvPicPr>
            <p:nvPr/>
          </p:nvPicPr>
          <p:blipFill rotWithShape="1">
            <a:blip r:embed="rId3" cstate="print">
              <a:extLst>
                <a:ext uri="{28A0092B-C50C-407E-A947-70E740481C1C}">
                  <a14:useLocalDpi xmlns:a14="http://schemas.microsoft.com/office/drawing/2010/main" val="0"/>
                </a:ext>
              </a:extLst>
            </a:blip>
            <a:srcRect l="22384" t="25303" r="17275" b="17084"/>
            <a:stretch/>
          </p:blipFill>
          <p:spPr bwMode="auto">
            <a:xfrm rot="5400000">
              <a:off x="2195623" y="568842"/>
              <a:ext cx="2838893" cy="1701209"/>
            </a:xfrm>
            <a:prstGeom prst="rect">
              <a:avLst/>
            </a:prstGeom>
            <a:ln>
              <a:noFill/>
            </a:ln>
            <a:extLst>
              <a:ext uri="{53640926-AAD7-44D8-BBD7-CCE9431645EC}">
                <a14:shadowObscured xmlns:a14="http://schemas.microsoft.com/office/drawing/2010/main"/>
              </a:ext>
            </a:extLst>
          </p:spPr>
        </p:pic>
        <p:pic>
          <p:nvPicPr>
            <p:cNvPr id="9" name="8 Imagen"/>
            <p:cNvPicPr>
              <a:picLocks noChangeAspect="1"/>
            </p:cNvPicPr>
            <p:nvPr/>
          </p:nvPicPr>
          <p:blipFill rotWithShape="1">
            <a:blip r:embed="rId4" cstate="print">
              <a:extLst>
                <a:ext uri="{28A0092B-C50C-407E-A947-70E740481C1C}">
                  <a14:useLocalDpi xmlns:a14="http://schemas.microsoft.com/office/drawing/2010/main" val="0"/>
                </a:ext>
              </a:extLst>
            </a:blip>
            <a:srcRect l="-135" t="22968" r="33921" b="17084"/>
            <a:stretch/>
          </p:blipFill>
          <p:spPr bwMode="auto">
            <a:xfrm>
              <a:off x="0" y="1339703"/>
              <a:ext cx="2668772" cy="1509823"/>
            </a:xfrm>
            <a:prstGeom prst="rect">
              <a:avLst/>
            </a:prstGeom>
            <a:ln>
              <a:noFill/>
            </a:ln>
            <a:extLst>
              <a:ext uri="{53640926-AAD7-44D8-BBD7-CCE9431645EC}">
                <a14:shadowObscured xmlns:a14="http://schemas.microsoft.com/office/drawing/2010/main"/>
              </a:ext>
            </a:extLst>
          </p:spPr>
        </p:pic>
        <p:pic>
          <p:nvPicPr>
            <p:cNvPr id="10" name="9 Imagen"/>
            <p:cNvPicPr>
              <a:picLocks noChangeAspect="1"/>
            </p:cNvPicPr>
            <p:nvPr/>
          </p:nvPicPr>
          <p:blipFill rotWithShape="1">
            <a:blip r:embed="rId5" cstate="print">
              <a:extLst>
                <a:ext uri="{28A0092B-C50C-407E-A947-70E740481C1C}">
                  <a14:useLocalDpi xmlns:a14="http://schemas.microsoft.com/office/drawing/2010/main" val="0"/>
                </a:ext>
              </a:extLst>
            </a:blip>
            <a:srcRect l="7545" t="11569" r="11076" b="26615"/>
            <a:stretch/>
          </p:blipFill>
          <p:spPr bwMode="auto">
            <a:xfrm>
              <a:off x="10632" y="0"/>
              <a:ext cx="2658140" cy="1254642"/>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45013411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07504" y="228600"/>
            <a:ext cx="7696200" cy="752128"/>
          </a:xfrm>
        </p:spPr>
        <p:txBody>
          <a:bodyPr>
            <a:normAutofit fontScale="90000"/>
          </a:bodyPr>
          <a:lstStyle/>
          <a:p>
            <a:pPr algn="l" eaLnBrk="1" hangingPunct="1"/>
            <a:r>
              <a:rPr lang="en-US" sz="4000" b="1" dirty="0" smtClean="0">
                <a:solidFill>
                  <a:schemeClr val="bg1"/>
                </a:solidFill>
              </a:rPr>
              <a:t>CARACTERÍSTICAS QUÍMICAS DE LA ESCORIA DE ACERO. TULAS</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6" name="15 CuadroTexto"/>
          <p:cNvSpPr txBox="1"/>
          <p:nvPr/>
        </p:nvSpPr>
        <p:spPr>
          <a:xfrm>
            <a:off x="776688" y="1340768"/>
            <a:ext cx="7539728" cy="95410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EC" sz="2800" b="1" dirty="0" smtClean="0"/>
              <a:t>TEST DE TCLP (PROCEDIMIENTO DE LIXIVIACIÓN CARACTERÍSTICA Y TOXICIDAD)</a:t>
            </a:r>
            <a:endParaRPr lang="es-EC" sz="2800" b="1" dirty="0"/>
          </a:p>
        </p:txBody>
      </p:sp>
      <p:graphicFrame>
        <p:nvGraphicFramePr>
          <p:cNvPr id="4" name="3 Tabla"/>
          <p:cNvGraphicFramePr>
            <a:graphicFrameLocks noGrp="1"/>
          </p:cNvGraphicFramePr>
          <p:nvPr>
            <p:extLst>
              <p:ext uri="{D42A27DB-BD31-4B8C-83A1-F6EECF244321}">
                <p14:modId xmlns:p14="http://schemas.microsoft.com/office/powerpoint/2010/main" val="179533178"/>
              </p:ext>
            </p:extLst>
          </p:nvPr>
        </p:nvGraphicFramePr>
        <p:xfrm>
          <a:off x="386662" y="2636912"/>
          <a:ext cx="8370675" cy="3587731"/>
        </p:xfrm>
        <a:graphic>
          <a:graphicData uri="http://schemas.openxmlformats.org/drawingml/2006/table">
            <a:tbl>
              <a:tblPr firstRow="1" firstCol="1" bandRow="1">
                <a:tableStyleId>{5C22544A-7EE6-4342-B048-85BDC9FD1C3A}</a:tableStyleId>
              </a:tblPr>
              <a:tblGrid>
                <a:gridCol w="1492602"/>
                <a:gridCol w="1048856"/>
                <a:gridCol w="948005"/>
                <a:gridCol w="1452262"/>
                <a:gridCol w="1815327"/>
                <a:gridCol w="1613623"/>
              </a:tblGrid>
              <a:tr h="1063987">
                <a:tc>
                  <a:txBody>
                    <a:bodyPr/>
                    <a:lstStyle/>
                    <a:p>
                      <a:pPr algn="ctr">
                        <a:lnSpc>
                          <a:spcPct val="115000"/>
                        </a:lnSpc>
                        <a:spcAft>
                          <a:spcPts val="0"/>
                        </a:spcAft>
                      </a:pPr>
                      <a:r>
                        <a:rPr lang="es-EC" sz="2000" dirty="0">
                          <a:effectLst/>
                        </a:rPr>
                        <a:t>Parámetros</a:t>
                      </a:r>
                      <a:endParaRPr lang="es-EC" sz="20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2000" dirty="0">
                          <a:effectLst/>
                        </a:rPr>
                        <a:t>Fórmula</a:t>
                      </a:r>
                      <a:endParaRPr lang="es-EC" sz="20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2000" dirty="0">
                          <a:effectLst/>
                        </a:rPr>
                        <a:t>Unidad</a:t>
                      </a:r>
                      <a:endParaRPr lang="es-EC" sz="20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2000" dirty="0">
                          <a:effectLst/>
                        </a:rPr>
                        <a:t>Escoria de acero</a:t>
                      </a:r>
                      <a:endParaRPr lang="es-EC" sz="20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2000" dirty="0">
                          <a:effectLst/>
                        </a:rPr>
                        <a:t>Límite máximo permisible TULAS</a:t>
                      </a:r>
                      <a:endParaRPr lang="es-EC" sz="20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2000" dirty="0">
                          <a:effectLst/>
                        </a:rPr>
                        <a:t>Comparativo</a:t>
                      </a:r>
                      <a:endParaRPr lang="es-EC" sz="2000" dirty="0">
                        <a:effectLst/>
                        <a:latin typeface="Calibri"/>
                        <a:ea typeface="Calibri"/>
                        <a:cs typeface="Times New Roman"/>
                      </a:endParaRPr>
                    </a:p>
                  </a:txBody>
                  <a:tcPr marL="68580" marR="68580" marT="0" marB="0" anchor="ctr"/>
                </a:tc>
              </a:tr>
              <a:tr h="287257">
                <a:tc>
                  <a:txBody>
                    <a:bodyPr/>
                    <a:lstStyle/>
                    <a:p>
                      <a:pPr>
                        <a:lnSpc>
                          <a:spcPct val="115000"/>
                        </a:lnSpc>
                        <a:spcAft>
                          <a:spcPts val="0"/>
                        </a:spcAft>
                      </a:pPr>
                      <a:r>
                        <a:rPr lang="es-EC" sz="1800">
                          <a:effectLst/>
                        </a:rPr>
                        <a:t>Cadmio</a:t>
                      </a:r>
                      <a:endParaRPr lang="es-EC"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Cd</a:t>
                      </a:r>
                      <a:endParaRPr lang="es-EC" sz="2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mg/l</a:t>
                      </a:r>
                      <a:endParaRPr lang="es-EC" sz="2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0.02</a:t>
                      </a:r>
                      <a:endParaRPr lang="es-EC" sz="2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0.02</a:t>
                      </a:r>
                      <a:endParaRPr lang="es-EC" sz="2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ok</a:t>
                      </a:r>
                      <a:endParaRPr lang="es-EC" sz="2400">
                        <a:effectLst/>
                        <a:latin typeface="Calibri"/>
                        <a:ea typeface="Calibri"/>
                        <a:cs typeface="Times New Roman"/>
                      </a:endParaRPr>
                    </a:p>
                  </a:txBody>
                  <a:tcPr marL="68580" marR="68580" marT="0" marB="0"/>
                </a:tc>
              </a:tr>
              <a:tr h="287257">
                <a:tc>
                  <a:txBody>
                    <a:bodyPr/>
                    <a:lstStyle/>
                    <a:p>
                      <a:pPr>
                        <a:lnSpc>
                          <a:spcPct val="115000"/>
                        </a:lnSpc>
                        <a:spcAft>
                          <a:spcPts val="0"/>
                        </a:spcAft>
                      </a:pPr>
                      <a:r>
                        <a:rPr lang="es-EC" sz="1800">
                          <a:effectLst/>
                        </a:rPr>
                        <a:t>Cromo</a:t>
                      </a:r>
                      <a:endParaRPr lang="es-EC"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Cr</a:t>
                      </a:r>
                      <a:endParaRPr lang="es-EC" sz="2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mg/l</a:t>
                      </a:r>
                      <a:endParaRPr lang="es-EC" sz="2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0.03</a:t>
                      </a:r>
                      <a:endParaRPr lang="es-EC" sz="2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0.50</a:t>
                      </a:r>
                      <a:endParaRPr lang="es-EC" sz="2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ok</a:t>
                      </a:r>
                      <a:endParaRPr lang="es-EC" sz="2400">
                        <a:effectLst/>
                        <a:latin typeface="Calibri"/>
                        <a:ea typeface="Calibri"/>
                        <a:cs typeface="Times New Roman"/>
                      </a:endParaRPr>
                    </a:p>
                  </a:txBody>
                  <a:tcPr marL="68580" marR="68580" marT="0" marB="0"/>
                </a:tc>
              </a:tr>
              <a:tr h="358384">
                <a:tc>
                  <a:txBody>
                    <a:bodyPr/>
                    <a:lstStyle/>
                    <a:p>
                      <a:pPr>
                        <a:lnSpc>
                          <a:spcPct val="115000"/>
                        </a:lnSpc>
                        <a:spcAft>
                          <a:spcPts val="0"/>
                        </a:spcAft>
                      </a:pPr>
                      <a:r>
                        <a:rPr lang="es-EC" sz="1800" dirty="0" smtClean="0">
                          <a:effectLst/>
                        </a:rPr>
                        <a:t>Hierro </a:t>
                      </a:r>
                      <a:r>
                        <a:rPr lang="es-EC" sz="1800" dirty="0">
                          <a:effectLst/>
                        </a:rPr>
                        <a:t>total</a:t>
                      </a:r>
                      <a:endParaRPr lang="es-EC"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Fe</a:t>
                      </a:r>
                      <a:endParaRPr lang="es-EC" sz="2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mg/l</a:t>
                      </a:r>
                      <a:endParaRPr lang="es-EC" sz="2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0.24</a:t>
                      </a:r>
                      <a:endParaRPr lang="es-EC" sz="2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25.00</a:t>
                      </a:r>
                      <a:endParaRPr lang="es-EC" sz="2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dirty="0">
                          <a:effectLst/>
                        </a:rPr>
                        <a:t>ok</a:t>
                      </a:r>
                      <a:endParaRPr lang="es-EC" sz="2400" dirty="0">
                        <a:effectLst/>
                        <a:latin typeface="Calibri"/>
                        <a:ea typeface="Calibri"/>
                        <a:cs typeface="Times New Roman"/>
                      </a:endParaRPr>
                    </a:p>
                  </a:txBody>
                  <a:tcPr marL="68580" marR="68580" marT="0" marB="0"/>
                </a:tc>
              </a:tr>
              <a:tr h="287257">
                <a:tc>
                  <a:txBody>
                    <a:bodyPr/>
                    <a:lstStyle/>
                    <a:p>
                      <a:pPr>
                        <a:lnSpc>
                          <a:spcPct val="115000"/>
                        </a:lnSpc>
                        <a:spcAft>
                          <a:spcPts val="0"/>
                        </a:spcAft>
                      </a:pPr>
                      <a:r>
                        <a:rPr lang="es-EC" sz="1800" dirty="0">
                          <a:effectLst/>
                        </a:rPr>
                        <a:t>Mercurio</a:t>
                      </a:r>
                      <a:endParaRPr lang="es-EC"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Hg</a:t>
                      </a:r>
                      <a:endParaRPr lang="es-EC" sz="2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mg/l</a:t>
                      </a:r>
                      <a:endParaRPr lang="es-EC" sz="2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0.00</a:t>
                      </a:r>
                      <a:endParaRPr lang="es-EC" sz="2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0.01</a:t>
                      </a:r>
                      <a:endParaRPr lang="es-EC" sz="2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ok</a:t>
                      </a:r>
                      <a:endParaRPr lang="es-EC" sz="2400">
                        <a:effectLst/>
                        <a:latin typeface="Calibri"/>
                        <a:ea typeface="Calibri"/>
                        <a:cs typeface="Times New Roman"/>
                      </a:endParaRPr>
                    </a:p>
                  </a:txBody>
                  <a:tcPr marL="68580" marR="68580" marT="0" marB="0"/>
                </a:tc>
              </a:tr>
              <a:tr h="287257">
                <a:tc>
                  <a:txBody>
                    <a:bodyPr/>
                    <a:lstStyle/>
                    <a:p>
                      <a:pPr>
                        <a:lnSpc>
                          <a:spcPct val="115000"/>
                        </a:lnSpc>
                        <a:spcAft>
                          <a:spcPts val="0"/>
                        </a:spcAft>
                      </a:pPr>
                      <a:r>
                        <a:rPr lang="es-EC" sz="1800">
                          <a:effectLst/>
                        </a:rPr>
                        <a:t>Plomo</a:t>
                      </a:r>
                      <a:endParaRPr lang="es-EC" sz="18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Pb</a:t>
                      </a:r>
                      <a:endParaRPr lang="es-EC" sz="2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mg/l</a:t>
                      </a:r>
                      <a:endParaRPr lang="es-EC" sz="2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0.30</a:t>
                      </a:r>
                      <a:endParaRPr lang="es-EC" sz="2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0.50</a:t>
                      </a:r>
                      <a:endParaRPr lang="es-EC" sz="2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ok</a:t>
                      </a:r>
                      <a:endParaRPr lang="es-EC" sz="2400">
                        <a:effectLst/>
                        <a:latin typeface="Calibri"/>
                        <a:ea typeface="Calibri"/>
                        <a:cs typeface="Times New Roman"/>
                      </a:endParaRPr>
                    </a:p>
                  </a:txBody>
                  <a:tcPr marL="68580" marR="68580" marT="0" marB="0"/>
                </a:tc>
              </a:tr>
              <a:tr h="287257">
                <a:tc>
                  <a:txBody>
                    <a:bodyPr/>
                    <a:lstStyle/>
                    <a:p>
                      <a:pPr>
                        <a:lnSpc>
                          <a:spcPct val="115000"/>
                        </a:lnSpc>
                        <a:spcAft>
                          <a:spcPts val="0"/>
                        </a:spcAft>
                      </a:pPr>
                      <a:r>
                        <a:rPr lang="es-EC" sz="1800" dirty="0">
                          <a:effectLst/>
                        </a:rPr>
                        <a:t>Zinc</a:t>
                      </a:r>
                      <a:endParaRPr lang="es-EC"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Zn</a:t>
                      </a:r>
                      <a:endParaRPr lang="es-EC" sz="2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dirty="0">
                          <a:effectLst/>
                        </a:rPr>
                        <a:t>mg/l</a:t>
                      </a:r>
                      <a:endParaRPr lang="es-EC" sz="2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0.27</a:t>
                      </a:r>
                      <a:endParaRPr lang="es-EC" sz="2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a:effectLst/>
                        </a:rPr>
                        <a:t>10.00</a:t>
                      </a:r>
                      <a:endParaRPr lang="es-EC" sz="2400">
                        <a:effectLst/>
                        <a:latin typeface="Calibri"/>
                        <a:ea typeface="Calibri"/>
                        <a:cs typeface="Times New Roman"/>
                      </a:endParaRPr>
                    </a:p>
                  </a:txBody>
                  <a:tcPr marL="68580" marR="68580" marT="0" marB="0"/>
                </a:tc>
                <a:tc>
                  <a:txBody>
                    <a:bodyPr/>
                    <a:lstStyle/>
                    <a:p>
                      <a:pPr algn="ctr">
                        <a:lnSpc>
                          <a:spcPct val="115000"/>
                        </a:lnSpc>
                        <a:spcAft>
                          <a:spcPts val="0"/>
                        </a:spcAft>
                      </a:pPr>
                      <a:r>
                        <a:rPr lang="es-EC" sz="2400" dirty="0">
                          <a:effectLst/>
                        </a:rPr>
                        <a:t>ok</a:t>
                      </a:r>
                      <a:endParaRPr lang="es-EC" sz="24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6941815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90872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84584"/>
            <a:ext cx="7696200" cy="752128"/>
          </a:xfrm>
        </p:spPr>
        <p:txBody>
          <a:bodyPr>
            <a:noAutofit/>
          </a:bodyPr>
          <a:lstStyle/>
          <a:p>
            <a:pPr algn="l" eaLnBrk="1" hangingPunct="1"/>
            <a:r>
              <a:rPr lang="en-US" sz="2800" b="1" dirty="0" smtClean="0">
                <a:solidFill>
                  <a:schemeClr val="bg1"/>
                </a:solidFill>
              </a:rPr>
              <a:t>CARACTERÍSTICAS MINERALÓGICAS DE LA ESCORIA DE ACERO.</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1682" y="-1"/>
            <a:ext cx="936822" cy="90872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6" name="15 CuadroTexto"/>
          <p:cNvSpPr txBox="1"/>
          <p:nvPr/>
        </p:nvSpPr>
        <p:spPr>
          <a:xfrm>
            <a:off x="35496" y="980728"/>
            <a:ext cx="615553" cy="5805264"/>
          </a:xfrm>
          <a:prstGeom prst="rect">
            <a:avLst/>
          </a:prstGeom>
        </p:spPr>
        <p:style>
          <a:lnRef idx="0">
            <a:schemeClr val="accent2"/>
          </a:lnRef>
          <a:fillRef idx="3">
            <a:schemeClr val="accent2"/>
          </a:fillRef>
          <a:effectRef idx="3">
            <a:schemeClr val="accent2"/>
          </a:effectRef>
          <a:fontRef idx="minor">
            <a:schemeClr val="lt1"/>
          </a:fontRef>
        </p:style>
        <p:txBody>
          <a:bodyPr vert="vert270" wrap="square" rtlCol="0">
            <a:spAutoFit/>
          </a:bodyPr>
          <a:lstStyle/>
          <a:p>
            <a:pPr algn="ctr"/>
            <a:r>
              <a:rPr lang="es-EC" sz="2800" b="1" dirty="0" smtClean="0"/>
              <a:t>ENSAYO DE DIFRACCIÓN DE RAYOS X</a:t>
            </a:r>
            <a:endParaRPr lang="es-EC" sz="2800" b="1" dirty="0"/>
          </a:p>
        </p:txBody>
      </p:sp>
      <p:graphicFrame>
        <p:nvGraphicFramePr>
          <p:cNvPr id="3" name="2 Tabla"/>
          <p:cNvGraphicFramePr>
            <a:graphicFrameLocks noGrp="1"/>
          </p:cNvGraphicFramePr>
          <p:nvPr>
            <p:extLst>
              <p:ext uri="{D42A27DB-BD31-4B8C-83A1-F6EECF244321}">
                <p14:modId xmlns:p14="http://schemas.microsoft.com/office/powerpoint/2010/main" val="1099954385"/>
              </p:ext>
            </p:extLst>
          </p:nvPr>
        </p:nvGraphicFramePr>
        <p:xfrm>
          <a:off x="651049" y="1001432"/>
          <a:ext cx="5184576" cy="6217920"/>
        </p:xfrm>
        <a:graphic>
          <a:graphicData uri="http://schemas.openxmlformats.org/drawingml/2006/table">
            <a:tbl>
              <a:tblPr firstRow="1" firstCol="1" bandRow="1">
                <a:tableStyleId>{5C22544A-7EE6-4342-B048-85BDC9FD1C3A}</a:tableStyleId>
              </a:tblPr>
              <a:tblGrid>
                <a:gridCol w="1001051"/>
                <a:gridCol w="644926"/>
                <a:gridCol w="833056"/>
                <a:gridCol w="314599"/>
                <a:gridCol w="965186"/>
                <a:gridCol w="622275"/>
                <a:gridCol w="803483"/>
              </a:tblGrid>
              <a:tr h="288806">
                <a:tc gridSpan="3">
                  <a:txBody>
                    <a:bodyPr/>
                    <a:lstStyle/>
                    <a:p>
                      <a:pPr algn="ctr">
                        <a:lnSpc>
                          <a:spcPct val="200000"/>
                        </a:lnSpc>
                        <a:spcAft>
                          <a:spcPts val="0"/>
                        </a:spcAft>
                      </a:pPr>
                      <a:r>
                        <a:rPr lang="es-EC" sz="1200" dirty="0">
                          <a:effectLst/>
                        </a:rPr>
                        <a:t>Muestra 1</a:t>
                      </a:r>
                      <a:endParaRPr lang="es-EC" sz="1200" dirty="0">
                        <a:effectLst/>
                        <a:latin typeface="Arial"/>
                        <a:ea typeface="Times New Roman"/>
                        <a:cs typeface="Times New Roman"/>
                      </a:endParaRPr>
                    </a:p>
                  </a:txBody>
                  <a:tcPr marL="35296" marR="35296" marT="0" marB="0" anchor="ctr"/>
                </a:tc>
                <a:tc hMerge="1">
                  <a:txBody>
                    <a:bodyPr/>
                    <a:lstStyle/>
                    <a:p>
                      <a:endParaRPr lang="es-EC"/>
                    </a:p>
                  </a:txBody>
                  <a:tcPr/>
                </a:tc>
                <a:tc hMerge="1">
                  <a:txBody>
                    <a:bodyPr/>
                    <a:lstStyle/>
                    <a:p>
                      <a:endParaRPr lang="es-EC"/>
                    </a:p>
                  </a:txBody>
                  <a:tcPr/>
                </a:tc>
                <a:tc>
                  <a:txBody>
                    <a:bodyPr/>
                    <a:lstStyle/>
                    <a:p>
                      <a:pPr algn="ctr">
                        <a:lnSpc>
                          <a:spcPct val="200000"/>
                        </a:lnSpc>
                        <a:spcAft>
                          <a:spcPts val="0"/>
                        </a:spcAft>
                      </a:pPr>
                      <a:r>
                        <a:rPr lang="es-EC" sz="1200" dirty="0">
                          <a:effectLst/>
                        </a:rPr>
                        <a:t> </a:t>
                      </a:r>
                      <a:endParaRPr lang="es-EC" sz="1200" dirty="0">
                        <a:effectLst/>
                        <a:latin typeface="Arial"/>
                        <a:ea typeface="Times New Roman"/>
                        <a:cs typeface="Times New Roman"/>
                      </a:endParaRPr>
                    </a:p>
                  </a:txBody>
                  <a:tcPr marL="35296" marR="35296" marT="0" marB="0" anchor="ctr"/>
                </a:tc>
                <a:tc gridSpan="3">
                  <a:txBody>
                    <a:bodyPr/>
                    <a:lstStyle/>
                    <a:p>
                      <a:pPr algn="ctr">
                        <a:lnSpc>
                          <a:spcPct val="200000"/>
                        </a:lnSpc>
                        <a:spcAft>
                          <a:spcPts val="0"/>
                        </a:spcAft>
                      </a:pPr>
                      <a:r>
                        <a:rPr lang="es-EC" sz="1200" dirty="0">
                          <a:effectLst/>
                        </a:rPr>
                        <a:t>Muestra 2</a:t>
                      </a:r>
                      <a:endParaRPr lang="es-EC" sz="1200" dirty="0">
                        <a:effectLst/>
                        <a:latin typeface="Arial"/>
                        <a:ea typeface="Times New Roman"/>
                        <a:cs typeface="Times New Roman"/>
                      </a:endParaRPr>
                    </a:p>
                  </a:txBody>
                  <a:tcPr marL="35296" marR="35296" marT="0" marB="0" anchor="ctr"/>
                </a:tc>
                <a:tc hMerge="1">
                  <a:txBody>
                    <a:bodyPr/>
                    <a:lstStyle/>
                    <a:p>
                      <a:endParaRPr lang="es-EC"/>
                    </a:p>
                  </a:txBody>
                  <a:tcPr/>
                </a:tc>
                <a:tc hMerge="1">
                  <a:txBody>
                    <a:bodyPr/>
                    <a:lstStyle/>
                    <a:p>
                      <a:endParaRPr lang="es-EC"/>
                    </a:p>
                  </a:txBody>
                  <a:tcPr/>
                </a:tc>
              </a:tr>
              <a:tr h="337086">
                <a:tc>
                  <a:txBody>
                    <a:bodyPr/>
                    <a:lstStyle/>
                    <a:p>
                      <a:pPr algn="ctr">
                        <a:lnSpc>
                          <a:spcPct val="200000"/>
                        </a:lnSpc>
                        <a:spcAft>
                          <a:spcPts val="0"/>
                        </a:spcAft>
                      </a:pPr>
                      <a:r>
                        <a:rPr lang="es-EC" sz="1200">
                          <a:effectLst/>
                        </a:rPr>
                        <a:t>Aleación</a:t>
                      </a:r>
                      <a:endParaRPr lang="es-EC" sz="1200">
                        <a:effectLst/>
                        <a:latin typeface="Arial"/>
                        <a:ea typeface="Times New Roman"/>
                        <a:cs typeface="Times New Roman"/>
                      </a:endParaRPr>
                    </a:p>
                  </a:txBody>
                  <a:tcPr marL="35296" marR="35296" marT="0" marB="0" anchor="ctr"/>
                </a:tc>
                <a:tc>
                  <a:txBody>
                    <a:bodyPr/>
                    <a:lstStyle/>
                    <a:p>
                      <a:pPr algn="ctr">
                        <a:lnSpc>
                          <a:spcPct val="200000"/>
                        </a:lnSpc>
                        <a:spcAft>
                          <a:spcPts val="0"/>
                        </a:spcAft>
                      </a:pPr>
                      <a:r>
                        <a:rPr lang="es-EC" sz="1200" dirty="0">
                          <a:effectLst/>
                        </a:rPr>
                        <a:t>Fórmula</a:t>
                      </a:r>
                      <a:endParaRPr lang="es-EC" sz="1200" dirty="0">
                        <a:effectLst/>
                        <a:latin typeface="Arial"/>
                        <a:ea typeface="Times New Roman"/>
                        <a:cs typeface="Times New Roman"/>
                      </a:endParaRPr>
                    </a:p>
                  </a:txBody>
                  <a:tcPr marL="35296" marR="35296" marT="0" marB="0" anchor="ctr"/>
                </a:tc>
                <a:tc>
                  <a:txBody>
                    <a:bodyPr/>
                    <a:lstStyle/>
                    <a:p>
                      <a:pPr algn="ctr">
                        <a:lnSpc>
                          <a:spcPct val="200000"/>
                        </a:lnSpc>
                        <a:spcAft>
                          <a:spcPts val="0"/>
                        </a:spcAft>
                      </a:pPr>
                      <a:r>
                        <a:rPr lang="es-EC" sz="1200">
                          <a:effectLst/>
                        </a:rPr>
                        <a:t>Porcentaje</a:t>
                      </a:r>
                      <a:endParaRPr lang="es-EC" sz="1200">
                        <a:effectLst/>
                        <a:latin typeface="Arial"/>
                        <a:ea typeface="Times New Roman"/>
                        <a:cs typeface="Times New Roman"/>
                      </a:endParaRPr>
                    </a:p>
                  </a:txBody>
                  <a:tcPr marL="35296" marR="35296" marT="0" marB="0" anchor="ctr"/>
                </a:tc>
                <a:tc>
                  <a:txBody>
                    <a:bodyPr/>
                    <a:lstStyle/>
                    <a:p>
                      <a:pPr algn="ctr">
                        <a:lnSpc>
                          <a:spcPct val="200000"/>
                        </a:lnSpc>
                        <a:spcAft>
                          <a:spcPts val="0"/>
                        </a:spcAft>
                      </a:pPr>
                      <a:r>
                        <a:rPr lang="es-EC" sz="1200">
                          <a:effectLst/>
                        </a:rPr>
                        <a:t> </a:t>
                      </a:r>
                      <a:endParaRPr lang="es-EC" sz="1200">
                        <a:effectLst/>
                        <a:latin typeface="Arial"/>
                        <a:ea typeface="Times New Roman"/>
                        <a:cs typeface="Times New Roman"/>
                      </a:endParaRPr>
                    </a:p>
                  </a:txBody>
                  <a:tcPr marL="35296" marR="35296" marT="0" marB="0" anchor="ctr"/>
                </a:tc>
                <a:tc>
                  <a:txBody>
                    <a:bodyPr/>
                    <a:lstStyle/>
                    <a:p>
                      <a:pPr algn="ctr">
                        <a:lnSpc>
                          <a:spcPct val="200000"/>
                        </a:lnSpc>
                        <a:spcAft>
                          <a:spcPts val="0"/>
                        </a:spcAft>
                      </a:pPr>
                      <a:r>
                        <a:rPr lang="es-EC" sz="1200">
                          <a:effectLst/>
                        </a:rPr>
                        <a:t>Aleación</a:t>
                      </a:r>
                      <a:endParaRPr lang="es-EC" sz="1200">
                        <a:effectLst/>
                        <a:latin typeface="Arial"/>
                        <a:ea typeface="Times New Roman"/>
                        <a:cs typeface="Times New Roman"/>
                      </a:endParaRPr>
                    </a:p>
                  </a:txBody>
                  <a:tcPr marL="35296" marR="35296" marT="0" marB="0" anchor="ctr"/>
                </a:tc>
                <a:tc>
                  <a:txBody>
                    <a:bodyPr/>
                    <a:lstStyle/>
                    <a:p>
                      <a:pPr algn="ctr">
                        <a:lnSpc>
                          <a:spcPct val="200000"/>
                        </a:lnSpc>
                        <a:spcAft>
                          <a:spcPts val="0"/>
                        </a:spcAft>
                      </a:pPr>
                      <a:r>
                        <a:rPr lang="es-EC" sz="1200">
                          <a:effectLst/>
                        </a:rPr>
                        <a:t>Fórmula</a:t>
                      </a:r>
                      <a:endParaRPr lang="es-EC" sz="1200">
                        <a:effectLst/>
                        <a:latin typeface="Arial"/>
                        <a:ea typeface="Times New Roman"/>
                        <a:cs typeface="Times New Roman"/>
                      </a:endParaRPr>
                    </a:p>
                  </a:txBody>
                  <a:tcPr marL="35296" marR="35296" marT="0" marB="0" anchor="ctr"/>
                </a:tc>
                <a:tc>
                  <a:txBody>
                    <a:bodyPr/>
                    <a:lstStyle/>
                    <a:p>
                      <a:pPr algn="ctr">
                        <a:lnSpc>
                          <a:spcPct val="200000"/>
                        </a:lnSpc>
                        <a:spcAft>
                          <a:spcPts val="0"/>
                        </a:spcAft>
                      </a:pPr>
                      <a:r>
                        <a:rPr lang="es-EC" sz="1200">
                          <a:effectLst/>
                        </a:rPr>
                        <a:t>Porcentaje</a:t>
                      </a:r>
                      <a:endParaRPr lang="es-EC" sz="1200">
                        <a:effectLst/>
                        <a:latin typeface="Arial"/>
                        <a:ea typeface="Times New Roman"/>
                        <a:cs typeface="Times New Roman"/>
                      </a:endParaRPr>
                    </a:p>
                  </a:txBody>
                  <a:tcPr marL="35296" marR="35296" marT="0" marB="0" anchor="ctr"/>
                </a:tc>
              </a:tr>
              <a:tr h="337086">
                <a:tc>
                  <a:txBody>
                    <a:bodyPr/>
                    <a:lstStyle/>
                    <a:p>
                      <a:pPr algn="l">
                        <a:lnSpc>
                          <a:spcPct val="200000"/>
                        </a:lnSpc>
                        <a:spcAft>
                          <a:spcPts val="0"/>
                        </a:spcAft>
                      </a:pPr>
                      <a:r>
                        <a:rPr lang="es-EC" sz="1200">
                          <a:effectLst/>
                        </a:rPr>
                        <a:t>Ilmenita</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FeTiO</a:t>
                      </a:r>
                      <a:r>
                        <a:rPr lang="es-EC" sz="1200" baseline="-25000">
                          <a:effectLst/>
                        </a:rPr>
                        <a:t>3</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dirty="0">
                          <a:effectLst/>
                        </a:rPr>
                        <a:t>22.8</a:t>
                      </a:r>
                      <a:endParaRPr lang="es-EC" sz="1200" dirty="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 </a:t>
                      </a:r>
                      <a:endParaRPr lang="es-EC" sz="1200">
                        <a:effectLst/>
                        <a:latin typeface="Arial"/>
                        <a:ea typeface="Times New Roman"/>
                        <a:cs typeface="Times New Roman"/>
                      </a:endParaRPr>
                    </a:p>
                  </a:txBody>
                  <a:tcPr marL="35296" marR="35296" marT="0" marB="0" anchor="b"/>
                </a:tc>
                <a:tc>
                  <a:txBody>
                    <a:bodyPr/>
                    <a:lstStyle/>
                    <a:p>
                      <a:pPr algn="l">
                        <a:lnSpc>
                          <a:spcPct val="200000"/>
                        </a:lnSpc>
                        <a:spcAft>
                          <a:spcPts val="0"/>
                        </a:spcAft>
                      </a:pPr>
                      <a:r>
                        <a:rPr lang="es-EC" sz="1200">
                          <a:effectLst/>
                        </a:rPr>
                        <a:t>Ilmenita</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FeTiO</a:t>
                      </a:r>
                      <a:r>
                        <a:rPr lang="es-EC" sz="1200" baseline="-25000">
                          <a:effectLst/>
                        </a:rPr>
                        <a:t>3</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dirty="0">
                          <a:effectLst/>
                        </a:rPr>
                        <a:t>23.05</a:t>
                      </a:r>
                      <a:endParaRPr lang="es-EC" sz="1200" dirty="0">
                        <a:effectLst/>
                        <a:latin typeface="Arial"/>
                        <a:ea typeface="Times New Roman"/>
                        <a:cs typeface="Times New Roman"/>
                      </a:endParaRPr>
                    </a:p>
                  </a:txBody>
                  <a:tcPr marL="35296" marR="35296" marT="0" marB="0" anchor="ctr"/>
                </a:tc>
              </a:tr>
              <a:tr h="337086">
                <a:tc>
                  <a:txBody>
                    <a:bodyPr/>
                    <a:lstStyle/>
                    <a:p>
                      <a:pPr algn="l">
                        <a:lnSpc>
                          <a:spcPct val="200000"/>
                        </a:lnSpc>
                        <a:spcAft>
                          <a:spcPts val="0"/>
                        </a:spcAft>
                      </a:pPr>
                      <a:r>
                        <a:rPr lang="es-EC" sz="1200">
                          <a:effectLst/>
                        </a:rPr>
                        <a:t>Periclasa</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MgO</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dirty="0">
                          <a:effectLst/>
                        </a:rPr>
                        <a:t>17.76</a:t>
                      </a:r>
                      <a:endParaRPr lang="es-EC" sz="1200" dirty="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 </a:t>
                      </a:r>
                      <a:endParaRPr lang="es-EC" sz="1200">
                        <a:effectLst/>
                        <a:latin typeface="Arial"/>
                        <a:ea typeface="Times New Roman"/>
                        <a:cs typeface="Times New Roman"/>
                      </a:endParaRPr>
                    </a:p>
                  </a:txBody>
                  <a:tcPr marL="35296" marR="35296" marT="0" marB="0" anchor="b"/>
                </a:tc>
                <a:tc>
                  <a:txBody>
                    <a:bodyPr/>
                    <a:lstStyle/>
                    <a:p>
                      <a:pPr algn="l">
                        <a:lnSpc>
                          <a:spcPct val="200000"/>
                        </a:lnSpc>
                        <a:spcAft>
                          <a:spcPts val="0"/>
                        </a:spcAft>
                      </a:pPr>
                      <a:r>
                        <a:rPr lang="es-EC" sz="1200">
                          <a:effectLst/>
                        </a:rPr>
                        <a:t>Periclasa</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MgO</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a:effectLst/>
                        </a:rPr>
                        <a:t>19.15</a:t>
                      </a:r>
                      <a:endParaRPr lang="es-EC" sz="1200">
                        <a:effectLst/>
                        <a:latin typeface="Arial"/>
                        <a:ea typeface="Times New Roman"/>
                        <a:cs typeface="Times New Roman"/>
                      </a:endParaRPr>
                    </a:p>
                  </a:txBody>
                  <a:tcPr marL="35296" marR="35296" marT="0" marB="0" anchor="ctr"/>
                </a:tc>
              </a:tr>
              <a:tr h="337086">
                <a:tc>
                  <a:txBody>
                    <a:bodyPr/>
                    <a:lstStyle/>
                    <a:p>
                      <a:pPr algn="l">
                        <a:lnSpc>
                          <a:spcPct val="200000"/>
                        </a:lnSpc>
                        <a:spcAft>
                          <a:spcPts val="0"/>
                        </a:spcAft>
                      </a:pPr>
                      <a:r>
                        <a:rPr lang="es-EC" sz="1200">
                          <a:effectLst/>
                        </a:rPr>
                        <a:t>Magnesita</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MgCO</a:t>
                      </a:r>
                      <a:r>
                        <a:rPr lang="es-EC" sz="1200" baseline="-25000">
                          <a:effectLst/>
                        </a:rPr>
                        <a:t>3</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a:effectLst/>
                        </a:rPr>
                        <a:t>17.27</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dirty="0">
                          <a:effectLst/>
                        </a:rPr>
                        <a:t> </a:t>
                      </a:r>
                      <a:endParaRPr lang="es-EC" sz="1200" dirty="0">
                        <a:effectLst/>
                        <a:latin typeface="Arial"/>
                        <a:ea typeface="Times New Roman"/>
                        <a:cs typeface="Times New Roman"/>
                      </a:endParaRPr>
                    </a:p>
                  </a:txBody>
                  <a:tcPr marL="35296" marR="35296" marT="0" marB="0" anchor="b"/>
                </a:tc>
                <a:tc>
                  <a:txBody>
                    <a:bodyPr/>
                    <a:lstStyle/>
                    <a:p>
                      <a:pPr algn="l">
                        <a:lnSpc>
                          <a:spcPct val="200000"/>
                        </a:lnSpc>
                        <a:spcAft>
                          <a:spcPts val="0"/>
                        </a:spcAft>
                      </a:pPr>
                      <a:r>
                        <a:rPr lang="es-EC" sz="1200" dirty="0">
                          <a:effectLst/>
                        </a:rPr>
                        <a:t>Magnesita</a:t>
                      </a:r>
                      <a:endParaRPr lang="es-EC" sz="1200" dirty="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MgCO</a:t>
                      </a:r>
                      <a:r>
                        <a:rPr lang="es-EC" sz="1200" baseline="-25000">
                          <a:effectLst/>
                        </a:rPr>
                        <a:t>3</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a:effectLst/>
                        </a:rPr>
                        <a:t>16.04</a:t>
                      </a:r>
                      <a:endParaRPr lang="es-EC" sz="1200">
                        <a:effectLst/>
                        <a:latin typeface="Arial"/>
                        <a:ea typeface="Times New Roman"/>
                        <a:cs typeface="Times New Roman"/>
                      </a:endParaRPr>
                    </a:p>
                  </a:txBody>
                  <a:tcPr marL="35296" marR="35296" marT="0" marB="0" anchor="ctr"/>
                </a:tc>
              </a:tr>
              <a:tr h="337086">
                <a:tc>
                  <a:txBody>
                    <a:bodyPr/>
                    <a:lstStyle/>
                    <a:p>
                      <a:pPr algn="l">
                        <a:lnSpc>
                          <a:spcPct val="200000"/>
                        </a:lnSpc>
                        <a:spcAft>
                          <a:spcPts val="0"/>
                        </a:spcAft>
                      </a:pPr>
                      <a:r>
                        <a:rPr lang="es-EC" sz="1200">
                          <a:effectLst/>
                        </a:rPr>
                        <a:t>Siderita</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FeCO</a:t>
                      </a:r>
                      <a:r>
                        <a:rPr lang="es-EC" sz="1200" baseline="-25000">
                          <a:effectLst/>
                        </a:rPr>
                        <a:t>3</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a:effectLst/>
                        </a:rPr>
                        <a:t>7.11</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 </a:t>
                      </a:r>
                      <a:endParaRPr lang="es-EC" sz="1200">
                        <a:effectLst/>
                        <a:latin typeface="Arial"/>
                        <a:ea typeface="Times New Roman"/>
                        <a:cs typeface="Times New Roman"/>
                      </a:endParaRPr>
                    </a:p>
                  </a:txBody>
                  <a:tcPr marL="35296" marR="35296" marT="0" marB="0" anchor="b"/>
                </a:tc>
                <a:tc>
                  <a:txBody>
                    <a:bodyPr/>
                    <a:lstStyle/>
                    <a:p>
                      <a:pPr algn="l">
                        <a:lnSpc>
                          <a:spcPct val="200000"/>
                        </a:lnSpc>
                        <a:spcAft>
                          <a:spcPts val="0"/>
                        </a:spcAft>
                      </a:pPr>
                      <a:r>
                        <a:rPr lang="es-EC" sz="1200" dirty="0" err="1">
                          <a:effectLst/>
                        </a:rPr>
                        <a:t>Wuestita</a:t>
                      </a:r>
                      <a:endParaRPr lang="es-EC" sz="1200" dirty="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FeO</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a:effectLst/>
                        </a:rPr>
                        <a:t>10.26</a:t>
                      </a:r>
                      <a:endParaRPr lang="es-EC" sz="1200">
                        <a:effectLst/>
                        <a:latin typeface="Arial"/>
                        <a:ea typeface="Times New Roman"/>
                        <a:cs typeface="Times New Roman"/>
                      </a:endParaRPr>
                    </a:p>
                  </a:txBody>
                  <a:tcPr marL="35296" marR="35296" marT="0" marB="0" anchor="ctr"/>
                </a:tc>
              </a:tr>
              <a:tr h="337086">
                <a:tc>
                  <a:txBody>
                    <a:bodyPr/>
                    <a:lstStyle/>
                    <a:p>
                      <a:pPr algn="l">
                        <a:lnSpc>
                          <a:spcPct val="200000"/>
                        </a:lnSpc>
                        <a:spcAft>
                          <a:spcPts val="0"/>
                        </a:spcAft>
                      </a:pPr>
                      <a:r>
                        <a:rPr lang="es-EC" sz="1200">
                          <a:effectLst/>
                        </a:rPr>
                        <a:t>Magnetita</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Fe</a:t>
                      </a:r>
                      <a:r>
                        <a:rPr lang="es-EC" sz="1200" baseline="-25000">
                          <a:effectLst/>
                        </a:rPr>
                        <a:t>3</a:t>
                      </a:r>
                      <a:r>
                        <a:rPr lang="es-EC" sz="1200">
                          <a:effectLst/>
                        </a:rPr>
                        <a:t>O</a:t>
                      </a:r>
                      <a:r>
                        <a:rPr lang="es-EC" sz="1200" baseline="-25000">
                          <a:effectLst/>
                        </a:rPr>
                        <a:t>4</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a:effectLst/>
                        </a:rPr>
                        <a:t>5.93</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 </a:t>
                      </a:r>
                      <a:endParaRPr lang="es-EC" sz="1200">
                        <a:effectLst/>
                        <a:latin typeface="Arial"/>
                        <a:ea typeface="Times New Roman"/>
                        <a:cs typeface="Times New Roman"/>
                      </a:endParaRPr>
                    </a:p>
                  </a:txBody>
                  <a:tcPr marL="35296" marR="35296" marT="0" marB="0" anchor="b"/>
                </a:tc>
                <a:tc>
                  <a:txBody>
                    <a:bodyPr/>
                    <a:lstStyle/>
                    <a:p>
                      <a:pPr algn="l">
                        <a:lnSpc>
                          <a:spcPct val="200000"/>
                        </a:lnSpc>
                        <a:spcAft>
                          <a:spcPts val="0"/>
                        </a:spcAft>
                      </a:pPr>
                      <a:r>
                        <a:rPr lang="es-EC" sz="1200" dirty="0">
                          <a:effectLst/>
                        </a:rPr>
                        <a:t>Carbón</a:t>
                      </a:r>
                      <a:endParaRPr lang="es-EC" sz="1200" dirty="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C</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a:effectLst/>
                        </a:rPr>
                        <a:t>8.65</a:t>
                      </a:r>
                      <a:endParaRPr lang="es-EC" sz="1200">
                        <a:effectLst/>
                        <a:latin typeface="Arial"/>
                        <a:ea typeface="Times New Roman"/>
                        <a:cs typeface="Times New Roman"/>
                      </a:endParaRPr>
                    </a:p>
                  </a:txBody>
                  <a:tcPr marL="35296" marR="35296" marT="0" marB="0" anchor="ctr"/>
                </a:tc>
              </a:tr>
              <a:tr h="337086">
                <a:tc>
                  <a:txBody>
                    <a:bodyPr/>
                    <a:lstStyle/>
                    <a:p>
                      <a:pPr algn="l">
                        <a:lnSpc>
                          <a:spcPct val="200000"/>
                        </a:lnSpc>
                        <a:spcAft>
                          <a:spcPts val="0"/>
                        </a:spcAft>
                      </a:pPr>
                      <a:r>
                        <a:rPr lang="es-EC" sz="1200">
                          <a:effectLst/>
                        </a:rPr>
                        <a:t>Cromita</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FeCr</a:t>
                      </a:r>
                      <a:r>
                        <a:rPr lang="es-EC" sz="1200" baseline="-25000">
                          <a:effectLst/>
                        </a:rPr>
                        <a:t>2</a:t>
                      </a:r>
                      <a:r>
                        <a:rPr lang="es-EC" sz="1200">
                          <a:effectLst/>
                        </a:rPr>
                        <a:t>O</a:t>
                      </a:r>
                      <a:r>
                        <a:rPr lang="es-EC" sz="1200" baseline="-25000">
                          <a:effectLst/>
                        </a:rPr>
                        <a:t>4</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a:effectLst/>
                        </a:rPr>
                        <a:t>5.23</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 </a:t>
                      </a:r>
                      <a:endParaRPr lang="es-EC" sz="1200">
                        <a:effectLst/>
                        <a:latin typeface="Arial"/>
                        <a:ea typeface="Times New Roman"/>
                        <a:cs typeface="Times New Roman"/>
                      </a:endParaRPr>
                    </a:p>
                  </a:txBody>
                  <a:tcPr marL="35296" marR="35296" marT="0" marB="0" anchor="b"/>
                </a:tc>
                <a:tc>
                  <a:txBody>
                    <a:bodyPr/>
                    <a:lstStyle/>
                    <a:p>
                      <a:pPr algn="l">
                        <a:lnSpc>
                          <a:spcPct val="200000"/>
                        </a:lnSpc>
                        <a:spcAft>
                          <a:spcPts val="0"/>
                        </a:spcAft>
                      </a:pPr>
                      <a:r>
                        <a:rPr lang="es-EC" sz="1200" dirty="0">
                          <a:effectLst/>
                        </a:rPr>
                        <a:t>Cromita</a:t>
                      </a:r>
                      <a:endParaRPr lang="es-EC" sz="1200" dirty="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FeCr</a:t>
                      </a:r>
                      <a:r>
                        <a:rPr lang="es-EC" sz="1200" baseline="-25000">
                          <a:effectLst/>
                        </a:rPr>
                        <a:t>2</a:t>
                      </a:r>
                      <a:r>
                        <a:rPr lang="es-EC" sz="1200">
                          <a:effectLst/>
                        </a:rPr>
                        <a:t>O</a:t>
                      </a:r>
                      <a:r>
                        <a:rPr lang="es-EC" sz="1200" baseline="-25000">
                          <a:effectLst/>
                        </a:rPr>
                        <a:t>4</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a:effectLst/>
                        </a:rPr>
                        <a:t>3.33</a:t>
                      </a:r>
                      <a:endParaRPr lang="es-EC" sz="1200">
                        <a:effectLst/>
                        <a:latin typeface="Arial"/>
                        <a:ea typeface="Times New Roman"/>
                        <a:cs typeface="Times New Roman"/>
                      </a:endParaRPr>
                    </a:p>
                  </a:txBody>
                  <a:tcPr marL="35296" marR="35296" marT="0" marB="0" anchor="ctr"/>
                </a:tc>
              </a:tr>
              <a:tr h="337086">
                <a:tc>
                  <a:txBody>
                    <a:bodyPr/>
                    <a:lstStyle/>
                    <a:p>
                      <a:pPr algn="l">
                        <a:lnSpc>
                          <a:spcPct val="200000"/>
                        </a:lnSpc>
                        <a:spcAft>
                          <a:spcPts val="0"/>
                        </a:spcAft>
                      </a:pPr>
                      <a:r>
                        <a:rPr lang="es-EC" sz="1200">
                          <a:effectLst/>
                        </a:rPr>
                        <a:t>Manganosita</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MnO</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a:effectLst/>
                        </a:rPr>
                        <a:t>4.76</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 </a:t>
                      </a:r>
                      <a:endParaRPr lang="es-EC" sz="1200">
                        <a:effectLst/>
                        <a:latin typeface="Arial"/>
                        <a:ea typeface="Times New Roman"/>
                        <a:cs typeface="Times New Roman"/>
                      </a:endParaRPr>
                    </a:p>
                  </a:txBody>
                  <a:tcPr marL="35296" marR="35296" marT="0" marB="0" anchor="b"/>
                </a:tc>
                <a:tc>
                  <a:txBody>
                    <a:bodyPr/>
                    <a:lstStyle/>
                    <a:p>
                      <a:pPr algn="l">
                        <a:lnSpc>
                          <a:spcPct val="200000"/>
                        </a:lnSpc>
                        <a:spcAft>
                          <a:spcPts val="0"/>
                        </a:spcAft>
                      </a:pPr>
                      <a:r>
                        <a:rPr lang="es-EC" sz="1200" dirty="0">
                          <a:effectLst/>
                        </a:rPr>
                        <a:t>Magnetita</a:t>
                      </a:r>
                      <a:endParaRPr lang="es-EC" sz="1200" dirty="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Fe</a:t>
                      </a:r>
                      <a:r>
                        <a:rPr lang="es-EC" sz="1200" baseline="-25000">
                          <a:effectLst/>
                        </a:rPr>
                        <a:t>3</a:t>
                      </a:r>
                      <a:r>
                        <a:rPr lang="es-EC" sz="1200">
                          <a:effectLst/>
                        </a:rPr>
                        <a:t>O</a:t>
                      </a:r>
                      <a:r>
                        <a:rPr lang="es-EC" sz="1200" baseline="-25000">
                          <a:effectLst/>
                        </a:rPr>
                        <a:t>4</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a:effectLst/>
                        </a:rPr>
                        <a:t>3.29</a:t>
                      </a:r>
                      <a:endParaRPr lang="es-EC" sz="1200">
                        <a:effectLst/>
                        <a:latin typeface="Arial"/>
                        <a:ea typeface="Times New Roman"/>
                        <a:cs typeface="Times New Roman"/>
                      </a:endParaRPr>
                    </a:p>
                  </a:txBody>
                  <a:tcPr marL="35296" marR="35296" marT="0" marB="0" anchor="ctr"/>
                </a:tc>
              </a:tr>
              <a:tr h="337086">
                <a:tc>
                  <a:txBody>
                    <a:bodyPr/>
                    <a:lstStyle/>
                    <a:p>
                      <a:pPr algn="l">
                        <a:lnSpc>
                          <a:spcPct val="200000"/>
                        </a:lnSpc>
                        <a:spcAft>
                          <a:spcPts val="0"/>
                        </a:spcAft>
                      </a:pPr>
                      <a:r>
                        <a:rPr lang="es-EC" sz="1200">
                          <a:effectLst/>
                        </a:rPr>
                        <a:t>Wuestita</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FeO</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a:effectLst/>
                        </a:rPr>
                        <a:t>3.62</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 </a:t>
                      </a:r>
                      <a:endParaRPr lang="es-EC" sz="1200">
                        <a:effectLst/>
                        <a:latin typeface="Arial"/>
                        <a:ea typeface="Times New Roman"/>
                        <a:cs typeface="Times New Roman"/>
                      </a:endParaRPr>
                    </a:p>
                  </a:txBody>
                  <a:tcPr marL="35296" marR="35296" marT="0" marB="0" anchor="b"/>
                </a:tc>
                <a:tc>
                  <a:txBody>
                    <a:bodyPr/>
                    <a:lstStyle/>
                    <a:p>
                      <a:pPr algn="l">
                        <a:lnSpc>
                          <a:spcPct val="200000"/>
                        </a:lnSpc>
                        <a:spcAft>
                          <a:spcPts val="0"/>
                        </a:spcAft>
                      </a:pPr>
                      <a:r>
                        <a:rPr lang="es-EC" sz="1200" dirty="0" err="1">
                          <a:effectLst/>
                        </a:rPr>
                        <a:t>Manganosita</a:t>
                      </a:r>
                      <a:endParaRPr lang="es-EC" sz="1200" dirty="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dirty="0" err="1">
                          <a:effectLst/>
                        </a:rPr>
                        <a:t>MnO</a:t>
                      </a:r>
                      <a:endParaRPr lang="es-EC" sz="1200" dirty="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a:effectLst/>
                        </a:rPr>
                        <a:t>2.76</a:t>
                      </a:r>
                      <a:endParaRPr lang="es-EC" sz="1200">
                        <a:effectLst/>
                        <a:latin typeface="Arial"/>
                        <a:ea typeface="Times New Roman"/>
                        <a:cs typeface="Times New Roman"/>
                      </a:endParaRPr>
                    </a:p>
                  </a:txBody>
                  <a:tcPr marL="35296" marR="35296" marT="0" marB="0" anchor="ctr"/>
                </a:tc>
              </a:tr>
              <a:tr h="337086">
                <a:tc>
                  <a:txBody>
                    <a:bodyPr/>
                    <a:lstStyle/>
                    <a:p>
                      <a:pPr algn="l">
                        <a:lnSpc>
                          <a:spcPct val="200000"/>
                        </a:lnSpc>
                        <a:spcAft>
                          <a:spcPts val="0"/>
                        </a:spcAft>
                      </a:pPr>
                      <a:r>
                        <a:rPr lang="es-EC" sz="1200">
                          <a:effectLst/>
                        </a:rPr>
                        <a:t>Carbón</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C</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a:effectLst/>
                        </a:rPr>
                        <a:t>3.3</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 </a:t>
                      </a:r>
                      <a:endParaRPr lang="es-EC" sz="1200">
                        <a:effectLst/>
                        <a:latin typeface="Arial"/>
                        <a:ea typeface="Times New Roman"/>
                        <a:cs typeface="Times New Roman"/>
                      </a:endParaRPr>
                    </a:p>
                  </a:txBody>
                  <a:tcPr marL="35296" marR="35296" marT="0" marB="0" anchor="b"/>
                </a:tc>
                <a:tc>
                  <a:txBody>
                    <a:bodyPr/>
                    <a:lstStyle/>
                    <a:p>
                      <a:pPr algn="l">
                        <a:lnSpc>
                          <a:spcPct val="200000"/>
                        </a:lnSpc>
                        <a:spcAft>
                          <a:spcPts val="0"/>
                        </a:spcAft>
                      </a:pPr>
                      <a:r>
                        <a:rPr lang="es-EC" sz="1200">
                          <a:effectLst/>
                        </a:rPr>
                        <a:t>Anatasa</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dirty="0">
                          <a:effectLst/>
                        </a:rPr>
                        <a:t>TiO</a:t>
                      </a:r>
                      <a:r>
                        <a:rPr lang="es-EC" sz="1200" baseline="-25000" dirty="0">
                          <a:effectLst/>
                        </a:rPr>
                        <a:t>2</a:t>
                      </a:r>
                      <a:endParaRPr lang="es-EC" sz="1200" dirty="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a:effectLst/>
                        </a:rPr>
                        <a:t>2.54</a:t>
                      </a:r>
                      <a:endParaRPr lang="es-EC" sz="1200">
                        <a:effectLst/>
                        <a:latin typeface="Arial"/>
                        <a:ea typeface="Times New Roman"/>
                        <a:cs typeface="Times New Roman"/>
                      </a:endParaRPr>
                    </a:p>
                  </a:txBody>
                  <a:tcPr marL="35296" marR="35296" marT="0" marB="0" anchor="ctr"/>
                </a:tc>
              </a:tr>
              <a:tr h="337086">
                <a:tc>
                  <a:txBody>
                    <a:bodyPr/>
                    <a:lstStyle/>
                    <a:p>
                      <a:pPr algn="l">
                        <a:lnSpc>
                          <a:spcPct val="200000"/>
                        </a:lnSpc>
                        <a:spcAft>
                          <a:spcPts val="0"/>
                        </a:spcAft>
                      </a:pPr>
                      <a:r>
                        <a:rPr lang="es-EC" sz="1200">
                          <a:effectLst/>
                        </a:rPr>
                        <a:t>Anatasa</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TiO</a:t>
                      </a:r>
                      <a:r>
                        <a:rPr lang="es-EC" sz="1200" baseline="-25000">
                          <a:effectLst/>
                        </a:rPr>
                        <a:t>2</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a:effectLst/>
                        </a:rPr>
                        <a:t>3.27</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 </a:t>
                      </a:r>
                      <a:endParaRPr lang="es-EC" sz="1200">
                        <a:effectLst/>
                        <a:latin typeface="Arial"/>
                        <a:ea typeface="Times New Roman"/>
                        <a:cs typeface="Times New Roman"/>
                      </a:endParaRPr>
                    </a:p>
                  </a:txBody>
                  <a:tcPr marL="35296" marR="35296" marT="0" marB="0" anchor="b"/>
                </a:tc>
                <a:tc>
                  <a:txBody>
                    <a:bodyPr/>
                    <a:lstStyle/>
                    <a:p>
                      <a:pPr algn="l">
                        <a:lnSpc>
                          <a:spcPct val="200000"/>
                        </a:lnSpc>
                        <a:spcAft>
                          <a:spcPts val="0"/>
                        </a:spcAft>
                      </a:pPr>
                      <a:r>
                        <a:rPr lang="es-EC" sz="1200">
                          <a:effectLst/>
                        </a:rPr>
                        <a:t>Cal </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dirty="0" err="1">
                          <a:effectLst/>
                        </a:rPr>
                        <a:t>CaO</a:t>
                      </a:r>
                      <a:endParaRPr lang="es-EC" sz="1200" dirty="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a:effectLst/>
                        </a:rPr>
                        <a:t>2.47</a:t>
                      </a:r>
                      <a:endParaRPr lang="es-EC" sz="1200">
                        <a:effectLst/>
                        <a:latin typeface="Arial"/>
                        <a:ea typeface="Times New Roman"/>
                        <a:cs typeface="Times New Roman"/>
                      </a:endParaRPr>
                    </a:p>
                  </a:txBody>
                  <a:tcPr marL="35296" marR="35296" marT="0" marB="0" anchor="ctr"/>
                </a:tc>
              </a:tr>
              <a:tr h="337086">
                <a:tc>
                  <a:txBody>
                    <a:bodyPr/>
                    <a:lstStyle/>
                    <a:p>
                      <a:pPr algn="l">
                        <a:lnSpc>
                          <a:spcPct val="200000"/>
                        </a:lnSpc>
                        <a:spcAft>
                          <a:spcPts val="0"/>
                        </a:spcAft>
                      </a:pPr>
                      <a:r>
                        <a:rPr lang="es-EC" sz="1200">
                          <a:effectLst/>
                        </a:rPr>
                        <a:t>Hematita</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Fe</a:t>
                      </a:r>
                      <a:r>
                        <a:rPr lang="es-EC" sz="1200" baseline="-25000">
                          <a:effectLst/>
                        </a:rPr>
                        <a:t>2</a:t>
                      </a:r>
                      <a:r>
                        <a:rPr lang="es-EC" sz="1200">
                          <a:effectLst/>
                        </a:rPr>
                        <a:t>O</a:t>
                      </a:r>
                      <a:r>
                        <a:rPr lang="es-EC" sz="1200" baseline="-25000">
                          <a:effectLst/>
                        </a:rPr>
                        <a:t>3</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a:effectLst/>
                        </a:rPr>
                        <a:t>2.96</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 </a:t>
                      </a:r>
                      <a:endParaRPr lang="es-EC" sz="1200">
                        <a:effectLst/>
                        <a:latin typeface="Arial"/>
                        <a:ea typeface="Times New Roman"/>
                        <a:cs typeface="Times New Roman"/>
                      </a:endParaRPr>
                    </a:p>
                  </a:txBody>
                  <a:tcPr marL="35296" marR="35296" marT="0" marB="0" anchor="b"/>
                </a:tc>
                <a:tc>
                  <a:txBody>
                    <a:bodyPr/>
                    <a:lstStyle/>
                    <a:p>
                      <a:pPr algn="l">
                        <a:lnSpc>
                          <a:spcPct val="200000"/>
                        </a:lnSpc>
                        <a:spcAft>
                          <a:spcPts val="0"/>
                        </a:spcAft>
                      </a:pPr>
                      <a:r>
                        <a:rPr lang="es-EC" sz="1200">
                          <a:effectLst/>
                        </a:rPr>
                        <a:t>Wustita</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dirty="0" err="1">
                          <a:effectLst/>
                        </a:rPr>
                        <a:t>FeO</a:t>
                      </a:r>
                      <a:endParaRPr lang="es-EC" sz="1200" dirty="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dirty="0">
                          <a:effectLst/>
                        </a:rPr>
                        <a:t>2.32</a:t>
                      </a:r>
                      <a:endParaRPr lang="es-EC" sz="1200" dirty="0">
                        <a:effectLst/>
                        <a:latin typeface="Arial"/>
                        <a:ea typeface="Times New Roman"/>
                        <a:cs typeface="Times New Roman"/>
                      </a:endParaRPr>
                    </a:p>
                  </a:txBody>
                  <a:tcPr marL="35296" marR="35296" marT="0" marB="0" anchor="ctr"/>
                </a:tc>
              </a:tr>
              <a:tr h="337086">
                <a:tc>
                  <a:txBody>
                    <a:bodyPr/>
                    <a:lstStyle/>
                    <a:p>
                      <a:pPr algn="l">
                        <a:lnSpc>
                          <a:spcPct val="200000"/>
                        </a:lnSpc>
                        <a:spcAft>
                          <a:spcPts val="0"/>
                        </a:spcAft>
                      </a:pPr>
                      <a:r>
                        <a:rPr lang="es-EC" sz="1200">
                          <a:effectLst/>
                        </a:rPr>
                        <a:t>Hierro</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Fe</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dirty="0">
                          <a:effectLst/>
                        </a:rPr>
                        <a:t>2.56</a:t>
                      </a:r>
                      <a:endParaRPr lang="es-EC" sz="1200" dirty="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 </a:t>
                      </a:r>
                      <a:endParaRPr lang="es-EC" sz="1200">
                        <a:effectLst/>
                        <a:latin typeface="Arial"/>
                        <a:ea typeface="Times New Roman"/>
                        <a:cs typeface="Times New Roman"/>
                      </a:endParaRPr>
                    </a:p>
                  </a:txBody>
                  <a:tcPr marL="35296" marR="35296" marT="0" marB="0" anchor="b"/>
                </a:tc>
                <a:tc>
                  <a:txBody>
                    <a:bodyPr/>
                    <a:lstStyle/>
                    <a:p>
                      <a:pPr algn="l">
                        <a:lnSpc>
                          <a:spcPct val="200000"/>
                        </a:lnSpc>
                        <a:spcAft>
                          <a:spcPts val="0"/>
                        </a:spcAft>
                      </a:pPr>
                      <a:r>
                        <a:rPr lang="es-EC" sz="1200">
                          <a:effectLst/>
                        </a:rPr>
                        <a:t>Siderita</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FeCO</a:t>
                      </a:r>
                      <a:r>
                        <a:rPr lang="es-EC" sz="1200" baseline="-25000">
                          <a:effectLst/>
                        </a:rPr>
                        <a:t>3</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dirty="0">
                          <a:effectLst/>
                        </a:rPr>
                        <a:t>2.24</a:t>
                      </a:r>
                      <a:endParaRPr lang="es-EC" sz="1200" dirty="0">
                        <a:effectLst/>
                        <a:latin typeface="Arial"/>
                        <a:ea typeface="Times New Roman"/>
                        <a:cs typeface="Times New Roman"/>
                      </a:endParaRPr>
                    </a:p>
                  </a:txBody>
                  <a:tcPr marL="35296" marR="35296" marT="0" marB="0" anchor="ctr"/>
                </a:tc>
              </a:tr>
              <a:tr h="337086">
                <a:tc>
                  <a:txBody>
                    <a:bodyPr/>
                    <a:lstStyle/>
                    <a:p>
                      <a:pPr algn="l">
                        <a:lnSpc>
                          <a:spcPct val="200000"/>
                        </a:lnSpc>
                        <a:spcAft>
                          <a:spcPts val="0"/>
                        </a:spcAft>
                      </a:pPr>
                      <a:r>
                        <a:rPr lang="es-EC" sz="1200">
                          <a:effectLst/>
                        </a:rPr>
                        <a:t>Wustita</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FeO</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a:effectLst/>
                        </a:rPr>
                        <a:t>1.84</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 </a:t>
                      </a:r>
                      <a:endParaRPr lang="es-EC" sz="1200">
                        <a:effectLst/>
                        <a:latin typeface="Arial"/>
                        <a:ea typeface="Times New Roman"/>
                        <a:cs typeface="Times New Roman"/>
                      </a:endParaRPr>
                    </a:p>
                  </a:txBody>
                  <a:tcPr marL="35296" marR="35296" marT="0" marB="0" anchor="b"/>
                </a:tc>
                <a:tc>
                  <a:txBody>
                    <a:bodyPr/>
                    <a:lstStyle/>
                    <a:p>
                      <a:pPr algn="l">
                        <a:lnSpc>
                          <a:spcPct val="200000"/>
                        </a:lnSpc>
                        <a:spcAft>
                          <a:spcPts val="0"/>
                        </a:spcAft>
                      </a:pPr>
                      <a:r>
                        <a:rPr lang="es-EC" sz="1200">
                          <a:effectLst/>
                        </a:rPr>
                        <a:t>Hematita</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Fe</a:t>
                      </a:r>
                      <a:r>
                        <a:rPr lang="es-EC" sz="1200" baseline="-25000">
                          <a:effectLst/>
                        </a:rPr>
                        <a:t>2</a:t>
                      </a:r>
                      <a:r>
                        <a:rPr lang="es-EC" sz="1200">
                          <a:effectLst/>
                        </a:rPr>
                        <a:t>O</a:t>
                      </a:r>
                      <a:r>
                        <a:rPr lang="es-EC" sz="1200" baseline="-25000">
                          <a:effectLst/>
                        </a:rPr>
                        <a:t>3</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dirty="0">
                          <a:effectLst/>
                        </a:rPr>
                        <a:t>2.08</a:t>
                      </a:r>
                      <a:endParaRPr lang="es-EC" sz="1200" dirty="0">
                        <a:effectLst/>
                        <a:latin typeface="Arial"/>
                        <a:ea typeface="Times New Roman"/>
                        <a:cs typeface="Times New Roman"/>
                      </a:endParaRPr>
                    </a:p>
                  </a:txBody>
                  <a:tcPr marL="35296" marR="35296" marT="0" marB="0" anchor="ctr"/>
                </a:tc>
              </a:tr>
              <a:tr h="337086">
                <a:tc>
                  <a:txBody>
                    <a:bodyPr/>
                    <a:lstStyle/>
                    <a:p>
                      <a:pPr algn="l">
                        <a:lnSpc>
                          <a:spcPct val="200000"/>
                        </a:lnSpc>
                        <a:spcAft>
                          <a:spcPts val="0"/>
                        </a:spcAft>
                      </a:pPr>
                      <a:r>
                        <a:rPr lang="es-EC" sz="1200">
                          <a:effectLst/>
                        </a:rPr>
                        <a:t>Cal </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CaO</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a:effectLst/>
                        </a:rPr>
                        <a:t>1.48</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 </a:t>
                      </a:r>
                      <a:endParaRPr lang="es-EC" sz="1200">
                        <a:effectLst/>
                        <a:latin typeface="Arial"/>
                        <a:ea typeface="Times New Roman"/>
                        <a:cs typeface="Times New Roman"/>
                      </a:endParaRPr>
                    </a:p>
                  </a:txBody>
                  <a:tcPr marL="35296" marR="35296" marT="0" marB="0" anchor="b"/>
                </a:tc>
                <a:tc>
                  <a:txBody>
                    <a:bodyPr/>
                    <a:lstStyle/>
                    <a:p>
                      <a:pPr algn="l">
                        <a:lnSpc>
                          <a:spcPct val="200000"/>
                        </a:lnSpc>
                        <a:spcAft>
                          <a:spcPts val="0"/>
                        </a:spcAft>
                      </a:pPr>
                      <a:r>
                        <a:rPr lang="es-EC" sz="1200">
                          <a:effectLst/>
                        </a:rPr>
                        <a:t>Calcopirita</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CuFeS</a:t>
                      </a:r>
                      <a:r>
                        <a:rPr lang="es-EC" sz="1200" baseline="-25000">
                          <a:effectLst/>
                        </a:rPr>
                        <a:t>2</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dirty="0">
                          <a:effectLst/>
                        </a:rPr>
                        <a:t>&lt; 1</a:t>
                      </a:r>
                      <a:endParaRPr lang="es-EC" sz="1200" dirty="0">
                        <a:effectLst/>
                        <a:latin typeface="Arial"/>
                        <a:ea typeface="Times New Roman"/>
                        <a:cs typeface="Times New Roman"/>
                      </a:endParaRPr>
                    </a:p>
                  </a:txBody>
                  <a:tcPr marL="35296" marR="35296" marT="0" marB="0" anchor="ctr"/>
                </a:tc>
              </a:tr>
              <a:tr h="337086">
                <a:tc>
                  <a:txBody>
                    <a:bodyPr/>
                    <a:lstStyle/>
                    <a:p>
                      <a:pPr algn="l">
                        <a:lnSpc>
                          <a:spcPct val="200000"/>
                        </a:lnSpc>
                        <a:spcAft>
                          <a:spcPts val="0"/>
                        </a:spcAft>
                      </a:pPr>
                      <a:r>
                        <a:rPr lang="es-EC" sz="1200" dirty="0">
                          <a:effectLst/>
                        </a:rPr>
                        <a:t>Calcopirita</a:t>
                      </a:r>
                      <a:endParaRPr lang="es-EC" sz="1200" dirty="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CuFeS</a:t>
                      </a:r>
                      <a:r>
                        <a:rPr lang="es-EC" sz="1200" baseline="-25000">
                          <a:effectLst/>
                        </a:rPr>
                        <a:t>2</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a:effectLst/>
                        </a:rPr>
                        <a:t>&lt; 1</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 </a:t>
                      </a:r>
                      <a:endParaRPr lang="es-EC" sz="1200">
                        <a:effectLst/>
                        <a:latin typeface="Arial"/>
                        <a:ea typeface="Times New Roman"/>
                        <a:cs typeface="Times New Roman"/>
                      </a:endParaRPr>
                    </a:p>
                  </a:txBody>
                  <a:tcPr marL="35296" marR="35296" marT="0" marB="0" anchor="b"/>
                </a:tc>
                <a:tc>
                  <a:txBody>
                    <a:bodyPr/>
                    <a:lstStyle/>
                    <a:p>
                      <a:pPr algn="l">
                        <a:lnSpc>
                          <a:spcPct val="200000"/>
                        </a:lnSpc>
                        <a:spcAft>
                          <a:spcPts val="0"/>
                        </a:spcAft>
                      </a:pPr>
                      <a:r>
                        <a:rPr lang="es-EC" sz="1200">
                          <a:effectLst/>
                        </a:rPr>
                        <a:t>Hierro</a:t>
                      </a:r>
                      <a:endParaRPr lang="es-EC" sz="1200">
                        <a:effectLst/>
                        <a:latin typeface="Arial"/>
                        <a:ea typeface="Times New Roman"/>
                        <a:cs typeface="Times New Roman"/>
                      </a:endParaRPr>
                    </a:p>
                  </a:txBody>
                  <a:tcPr marL="35296" marR="35296" marT="0" marB="0" anchor="ctr"/>
                </a:tc>
                <a:tc>
                  <a:txBody>
                    <a:bodyPr/>
                    <a:lstStyle/>
                    <a:p>
                      <a:pPr algn="l">
                        <a:lnSpc>
                          <a:spcPct val="200000"/>
                        </a:lnSpc>
                        <a:spcAft>
                          <a:spcPts val="0"/>
                        </a:spcAft>
                      </a:pPr>
                      <a:r>
                        <a:rPr lang="es-EC" sz="1200">
                          <a:effectLst/>
                        </a:rPr>
                        <a:t>Fe</a:t>
                      </a:r>
                      <a:endParaRPr lang="es-EC" sz="1200">
                        <a:effectLst/>
                        <a:latin typeface="Arial"/>
                        <a:ea typeface="Times New Roman"/>
                        <a:cs typeface="Times New Roman"/>
                      </a:endParaRPr>
                    </a:p>
                  </a:txBody>
                  <a:tcPr marL="35296" marR="35296" marT="0" marB="0" anchor="ctr"/>
                </a:tc>
                <a:tc>
                  <a:txBody>
                    <a:bodyPr/>
                    <a:lstStyle/>
                    <a:p>
                      <a:pPr algn="r">
                        <a:lnSpc>
                          <a:spcPct val="200000"/>
                        </a:lnSpc>
                        <a:spcAft>
                          <a:spcPts val="0"/>
                        </a:spcAft>
                      </a:pPr>
                      <a:r>
                        <a:rPr lang="es-EC" sz="1200" dirty="0">
                          <a:effectLst/>
                        </a:rPr>
                        <a:t>&lt;1</a:t>
                      </a:r>
                      <a:endParaRPr lang="es-EC" sz="1200" dirty="0">
                        <a:effectLst/>
                        <a:latin typeface="Arial"/>
                        <a:ea typeface="Times New Roman"/>
                        <a:cs typeface="Times New Roman"/>
                      </a:endParaRPr>
                    </a:p>
                  </a:txBody>
                  <a:tcPr marL="35296" marR="35296" marT="0" marB="0" anchor="ctr"/>
                </a:tc>
              </a:tr>
            </a:tbl>
          </a:graphicData>
        </a:graphic>
      </p:graphicFrame>
      <p:sp>
        <p:nvSpPr>
          <p:cNvPr id="9" name="8 Rectángulo redondeado"/>
          <p:cNvSpPr/>
          <p:nvPr/>
        </p:nvSpPr>
        <p:spPr>
          <a:xfrm>
            <a:off x="6196781" y="2924620"/>
            <a:ext cx="2478606" cy="1584176"/>
          </a:xfrm>
          <a:prstGeom prst="roundRect">
            <a:avLst/>
          </a:prstGeom>
        </p:spPr>
        <p:style>
          <a:lnRef idx="1">
            <a:schemeClr val="accent2"/>
          </a:lnRef>
          <a:fillRef idx="3">
            <a:schemeClr val="accent2"/>
          </a:fillRef>
          <a:effectRef idx="2">
            <a:schemeClr val="accent2"/>
          </a:effectRef>
          <a:fontRef idx="minor">
            <a:schemeClr val="lt1"/>
          </a:fontRef>
        </p:style>
        <p:txBody>
          <a:bodyPr/>
          <a:lstStyle/>
          <a:p>
            <a:r>
              <a:rPr lang="es-EC" dirty="0" smtClean="0"/>
              <a:t>Aleaciones </a:t>
            </a:r>
            <a:r>
              <a:rPr lang="es-EC" dirty="0" err="1" smtClean="0"/>
              <a:t>prominentnes</a:t>
            </a:r>
            <a:r>
              <a:rPr lang="es-EC" dirty="0" smtClean="0"/>
              <a:t>:</a:t>
            </a:r>
          </a:p>
          <a:p>
            <a:pPr marL="285750" indent="-285750">
              <a:buFontTx/>
              <a:buChar char="-"/>
            </a:pPr>
            <a:r>
              <a:rPr lang="es-EC" dirty="0" smtClean="0"/>
              <a:t>Ilmenita</a:t>
            </a:r>
          </a:p>
          <a:p>
            <a:pPr marL="285750" indent="-285750">
              <a:buFontTx/>
              <a:buChar char="-"/>
            </a:pPr>
            <a:r>
              <a:rPr lang="es-EC" dirty="0" err="1" smtClean="0"/>
              <a:t>Periclasa</a:t>
            </a:r>
            <a:endParaRPr lang="es-EC" dirty="0" smtClean="0"/>
          </a:p>
          <a:p>
            <a:pPr marL="285750" indent="-285750">
              <a:buFontTx/>
              <a:buChar char="-"/>
            </a:pPr>
            <a:r>
              <a:rPr lang="es-EC" dirty="0"/>
              <a:t>M</a:t>
            </a:r>
            <a:r>
              <a:rPr lang="es-EC" dirty="0" smtClean="0"/>
              <a:t>agnesita</a:t>
            </a:r>
            <a:endParaRPr lang="es-EC" dirty="0"/>
          </a:p>
        </p:txBody>
      </p:sp>
      <p:sp>
        <p:nvSpPr>
          <p:cNvPr id="10" name="9 Rectángulo redondeado"/>
          <p:cNvSpPr/>
          <p:nvPr/>
        </p:nvSpPr>
        <p:spPr>
          <a:xfrm>
            <a:off x="6228184" y="4725144"/>
            <a:ext cx="2478607" cy="1800200"/>
          </a:xfrm>
          <a:prstGeom prst="roundRect">
            <a:avLst/>
          </a:prstGeom>
        </p:spPr>
        <p:style>
          <a:lnRef idx="1">
            <a:schemeClr val="accent2"/>
          </a:lnRef>
          <a:fillRef idx="3">
            <a:schemeClr val="accent2"/>
          </a:fillRef>
          <a:effectRef idx="2">
            <a:schemeClr val="accent2"/>
          </a:effectRef>
          <a:fontRef idx="minor">
            <a:schemeClr val="lt1"/>
          </a:fontRef>
        </p:style>
        <p:txBody>
          <a:bodyPr/>
          <a:lstStyle/>
          <a:p>
            <a:r>
              <a:rPr lang="es-EC" dirty="0" smtClean="0"/>
              <a:t>Sometidas a 1580 y 1620</a:t>
            </a:r>
            <a:r>
              <a:rPr lang="es-EC" dirty="0" smtClean="0">
                <a:latin typeface="Calibri"/>
                <a:cs typeface="Calibri"/>
              </a:rPr>
              <a:t>ᵒC, pierden su estructura ya que han superado su punto de fusión. </a:t>
            </a:r>
            <a:r>
              <a:rPr lang="es-EC" dirty="0" smtClean="0"/>
              <a:t>No presenta toxicidad</a:t>
            </a:r>
            <a:endParaRPr lang="es-EC" dirty="0"/>
          </a:p>
        </p:txBody>
      </p:sp>
      <p:pic>
        <p:nvPicPr>
          <p:cNvPr id="3074" name="Picture 2" descr="D:\DOCUMENTOS\CIVILES\the end\ENSAYOS GENERALES JS\ENSAYOS QUIMICOS DE LA ESCORIA\ENSAYO DIFRACCION DE RAYOS X\FOTOS DE LAS MAQUINAS\20150120_1048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124744"/>
            <a:ext cx="2779801" cy="1563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1896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90872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123924"/>
            <a:ext cx="7696200" cy="712788"/>
          </a:xfrm>
        </p:spPr>
        <p:txBody>
          <a:bodyPr>
            <a:noAutofit/>
          </a:bodyPr>
          <a:lstStyle/>
          <a:p>
            <a:pPr algn="l" eaLnBrk="1" hangingPunct="1"/>
            <a:r>
              <a:rPr lang="en-US" sz="3200" b="1" dirty="0" smtClean="0">
                <a:solidFill>
                  <a:schemeClr val="bg1"/>
                </a:solidFill>
              </a:rPr>
              <a:t>GRANULOMETRÍA DE LA ESCORIA DE ACERO DIRECTA. ASTM C 136</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0"/>
            <a:ext cx="971600" cy="9424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aphicFrame>
        <p:nvGraphicFramePr>
          <p:cNvPr id="2" name="1 Tabla"/>
          <p:cNvGraphicFramePr>
            <a:graphicFrameLocks noGrp="1"/>
          </p:cNvGraphicFramePr>
          <p:nvPr>
            <p:extLst>
              <p:ext uri="{D42A27DB-BD31-4B8C-83A1-F6EECF244321}">
                <p14:modId xmlns:p14="http://schemas.microsoft.com/office/powerpoint/2010/main" val="3622856834"/>
              </p:ext>
            </p:extLst>
          </p:nvPr>
        </p:nvGraphicFramePr>
        <p:xfrm>
          <a:off x="251520" y="1052736"/>
          <a:ext cx="5112567" cy="2558796"/>
        </p:xfrm>
        <a:graphic>
          <a:graphicData uri="http://schemas.openxmlformats.org/drawingml/2006/table">
            <a:tbl>
              <a:tblPr firstRow="1" firstCol="1" bandRow="1">
                <a:tableStyleId>{5C22544A-7EE6-4342-B048-85BDC9FD1C3A}</a:tableStyleId>
              </a:tblPr>
              <a:tblGrid>
                <a:gridCol w="1166405"/>
                <a:gridCol w="1047703"/>
                <a:gridCol w="1047703"/>
                <a:gridCol w="906151"/>
                <a:gridCol w="944605"/>
              </a:tblGrid>
              <a:tr h="132227">
                <a:tc gridSpan="5">
                  <a:txBody>
                    <a:bodyPr/>
                    <a:lstStyle/>
                    <a:p>
                      <a:pPr algn="l">
                        <a:lnSpc>
                          <a:spcPct val="115000"/>
                        </a:lnSpc>
                        <a:spcAft>
                          <a:spcPts val="0"/>
                        </a:spcAft>
                      </a:pPr>
                      <a:r>
                        <a:rPr lang="es-EC" sz="1000" dirty="0">
                          <a:effectLst/>
                        </a:rPr>
                        <a:t>MUESTRA No. 1: Escoria fina directa de la empresa siderúrgica.</a:t>
                      </a:r>
                      <a:endParaRPr lang="es-EC" sz="1200" dirty="0">
                        <a:effectLst/>
                        <a:latin typeface="Arial"/>
                        <a:ea typeface="Times New Roman"/>
                        <a:cs typeface="Times New Roman"/>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38009">
                <a:tc>
                  <a:txBody>
                    <a:bodyPr/>
                    <a:lstStyle/>
                    <a:p>
                      <a:pPr algn="ctr">
                        <a:lnSpc>
                          <a:spcPct val="115000"/>
                        </a:lnSpc>
                        <a:spcAft>
                          <a:spcPts val="0"/>
                        </a:spcAft>
                      </a:pPr>
                      <a:r>
                        <a:rPr lang="es-EC" sz="1000">
                          <a:effectLst/>
                        </a:rPr>
                        <a:t>TAMICES</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900">
                          <a:effectLst/>
                        </a:rPr>
                        <a:t>PESO RETENIDO (g)</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900" dirty="0">
                          <a:effectLst/>
                        </a:rPr>
                        <a:t>RETENIDO ACUMULADO (g)</a:t>
                      </a:r>
                      <a:endParaRPr lang="es-EC" sz="1200" dirty="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900">
                          <a:effectLst/>
                        </a:rPr>
                        <a:t>% RETENIDO ACUMULADO</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900">
                          <a:effectLst/>
                        </a:rPr>
                        <a:t>% ACUMULADO PASA TOTAL</a:t>
                      </a:r>
                      <a:endParaRPr lang="es-EC" sz="1200">
                        <a:effectLst/>
                        <a:latin typeface="Arial"/>
                        <a:ea typeface="Times New Roman"/>
                        <a:cs typeface="Times New Roman"/>
                      </a:endParaRPr>
                    </a:p>
                  </a:txBody>
                  <a:tcPr marL="68580" marR="68580" marT="0" marB="0" anchor="ctr"/>
                </a:tc>
              </a:tr>
              <a:tr h="158672">
                <a:tc>
                  <a:txBody>
                    <a:bodyPr/>
                    <a:lstStyle/>
                    <a:p>
                      <a:pPr algn="ctr">
                        <a:lnSpc>
                          <a:spcPct val="115000"/>
                        </a:lnSpc>
                        <a:spcAft>
                          <a:spcPts val="0"/>
                        </a:spcAft>
                      </a:pPr>
                      <a:r>
                        <a:rPr lang="es-EC" sz="1000">
                          <a:effectLst/>
                        </a:rPr>
                        <a:t>3/8" (9.5 mm)</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0.00</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0.00</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0.00</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100.00</a:t>
                      </a:r>
                      <a:endParaRPr lang="es-EC" sz="1200">
                        <a:effectLst/>
                        <a:latin typeface="Arial"/>
                        <a:ea typeface="Times New Roman"/>
                        <a:cs typeface="Times New Roman"/>
                      </a:endParaRPr>
                    </a:p>
                  </a:txBody>
                  <a:tcPr marL="68580" marR="68580" marT="0" marB="0" anchor="ctr"/>
                </a:tc>
              </a:tr>
              <a:tr h="158672">
                <a:tc>
                  <a:txBody>
                    <a:bodyPr/>
                    <a:lstStyle/>
                    <a:p>
                      <a:pPr algn="ctr">
                        <a:lnSpc>
                          <a:spcPct val="115000"/>
                        </a:lnSpc>
                        <a:spcAft>
                          <a:spcPts val="0"/>
                        </a:spcAft>
                      </a:pPr>
                      <a:r>
                        <a:rPr lang="es-EC" sz="1000">
                          <a:effectLst/>
                        </a:rPr>
                        <a:t>No. 4 (4.76 mm)</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77.00</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dirty="0">
                          <a:effectLst/>
                        </a:rPr>
                        <a:t>77.00</a:t>
                      </a:r>
                      <a:endParaRPr lang="es-EC" sz="1200" dirty="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7.00</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93.00</a:t>
                      </a:r>
                      <a:endParaRPr lang="es-EC" sz="1200">
                        <a:effectLst/>
                        <a:latin typeface="Arial"/>
                        <a:ea typeface="Times New Roman"/>
                        <a:cs typeface="Times New Roman"/>
                      </a:endParaRPr>
                    </a:p>
                  </a:txBody>
                  <a:tcPr marL="68580" marR="68580" marT="0" marB="0" anchor="ctr"/>
                </a:tc>
              </a:tr>
              <a:tr h="158672">
                <a:tc>
                  <a:txBody>
                    <a:bodyPr/>
                    <a:lstStyle/>
                    <a:p>
                      <a:pPr algn="ctr">
                        <a:lnSpc>
                          <a:spcPct val="115000"/>
                        </a:lnSpc>
                        <a:spcAft>
                          <a:spcPts val="0"/>
                        </a:spcAft>
                      </a:pPr>
                      <a:r>
                        <a:rPr lang="es-EC" sz="1000">
                          <a:effectLst/>
                        </a:rPr>
                        <a:t>No. 8 (2.36 mm)</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dirty="0">
                          <a:effectLst/>
                        </a:rPr>
                        <a:t>277.00</a:t>
                      </a:r>
                      <a:endParaRPr lang="es-EC" sz="1200" dirty="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354.00</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32.18</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67.82</a:t>
                      </a:r>
                      <a:endParaRPr lang="es-EC" sz="1200">
                        <a:effectLst/>
                        <a:latin typeface="Arial"/>
                        <a:ea typeface="Times New Roman"/>
                        <a:cs typeface="Times New Roman"/>
                      </a:endParaRPr>
                    </a:p>
                  </a:txBody>
                  <a:tcPr marL="68580" marR="68580" marT="0" marB="0" anchor="ctr"/>
                </a:tc>
              </a:tr>
              <a:tr h="158672">
                <a:tc>
                  <a:txBody>
                    <a:bodyPr/>
                    <a:lstStyle/>
                    <a:p>
                      <a:pPr algn="ctr">
                        <a:lnSpc>
                          <a:spcPct val="115000"/>
                        </a:lnSpc>
                        <a:spcAft>
                          <a:spcPts val="0"/>
                        </a:spcAft>
                      </a:pPr>
                      <a:r>
                        <a:rPr lang="es-EC" sz="1000">
                          <a:effectLst/>
                        </a:rPr>
                        <a:t>No. 16 (1.18 mm)</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298.00</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652.00</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59.27</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41.73</a:t>
                      </a:r>
                      <a:endParaRPr lang="es-EC" sz="1200">
                        <a:effectLst/>
                        <a:latin typeface="Arial"/>
                        <a:ea typeface="Times New Roman"/>
                        <a:cs typeface="Times New Roman"/>
                      </a:endParaRPr>
                    </a:p>
                  </a:txBody>
                  <a:tcPr marL="68580" marR="68580" marT="0" marB="0" anchor="ctr"/>
                </a:tc>
              </a:tr>
              <a:tr h="158672">
                <a:tc>
                  <a:txBody>
                    <a:bodyPr/>
                    <a:lstStyle/>
                    <a:p>
                      <a:pPr algn="ctr">
                        <a:lnSpc>
                          <a:spcPct val="115000"/>
                        </a:lnSpc>
                        <a:spcAft>
                          <a:spcPts val="0"/>
                        </a:spcAft>
                      </a:pPr>
                      <a:r>
                        <a:rPr lang="es-EC" sz="1000">
                          <a:effectLst/>
                        </a:rPr>
                        <a:t>No. 30 (0.6 mm)</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183.00</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835.00</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75.91</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24.09</a:t>
                      </a:r>
                      <a:endParaRPr lang="es-EC" sz="1200">
                        <a:effectLst/>
                        <a:latin typeface="Arial"/>
                        <a:ea typeface="Times New Roman"/>
                        <a:cs typeface="Times New Roman"/>
                      </a:endParaRPr>
                    </a:p>
                  </a:txBody>
                  <a:tcPr marL="68580" marR="68580" marT="0" marB="0" anchor="ctr"/>
                </a:tc>
              </a:tr>
              <a:tr h="158672">
                <a:tc>
                  <a:txBody>
                    <a:bodyPr/>
                    <a:lstStyle/>
                    <a:p>
                      <a:pPr algn="ctr">
                        <a:lnSpc>
                          <a:spcPct val="115000"/>
                        </a:lnSpc>
                        <a:spcAft>
                          <a:spcPts val="0"/>
                        </a:spcAft>
                      </a:pPr>
                      <a:r>
                        <a:rPr lang="es-EC" sz="1000">
                          <a:effectLst/>
                        </a:rPr>
                        <a:t>No. 50 (0.30 mm)</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114.00</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949.00</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86.27</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13.73</a:t>
                      </a:r>
                      <a:endParaRPr lang="es-EC" sz="1200">
                        <a:effectLst/>
                        <a:latin typeface="Arial"/>
                        <a:ea typeface="Times New Roman"/>
                        <a:cs typeface="Times New Roman"/>
                      </a:endParaRPr>
                    </a:p>
                  </a:txBody>
                  <a:tcPr marL="68580" marR="68580" marT="0" marB="0" anchor="ctr"/>
                </a:tc>
              </a:tr>
              <a:tr h="158672">
                <a:tc>
                  <a:txBody>
                    <a:bodyPr/>
                    <a:lstStyle/>
                    <a:p>
                      <a:pPr algn="ctr">
                        <a:lnSpc>
                          <a:spcPct val="115000"/>
                        </a:lnSpc>
                        <a:spcAft>
                          <a:spcPts val="0"/>
                        </a:spcAft>
                      </a:pPr>
                      <a:r>
                        <a:rPr lang="es-EC" sz="1000">
                          <a:effectLst/>
                        </a:rPr>
                        <a:t>No. 100 (0.15 mm)</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62.00</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1 011.00</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91.91</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dirty="0">
                          <a:effectLst/>
                        </a:rPr>
                        <a:t>8.09</a:t>
                      </a:r>
                      <a:endParaRPr lang="es-EC" sz="1200" dirty="0">
                        <a:effectLst/>
                        <a:latin typeface="Arial"/>
                        <a:ea typeface="Times New Roman"/>
                        <a:cs typeface="Times New Roman"/>
                      </a:endParaRPr>
                    </a:p>
                  </a:txBody>
                  <a:tcPr marL="68580" marR="68580" marT="0" marB="0" anchor="ctr"/>
                </a:tc>
              </a:tr>
              <a:tr h="158672">
                <a:tc>
                  <a:txBody>
                    <a:bodyPr/>
                    <a:lstStyle/>
                    <a:p>
                      <a:pPr algn="ctr">
                        <a:lnSpc>
                          <a:spcPct val="115000"/>
                        </a:lnSpc>
                        <a:spcAft>
                          <a:spcPts val="0"/>
                        </a:spcAft>
                      </a:pPr>
                      <a:r>
                        <a:rPr lang="es-EC" sz="1000">
                          <a:effectLst/>
                        </a:rPr>
                        <a:t>Pasa No 100</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89.00</a:t>
                      </a:r>
                      <a:endParaRPr lang="es-EC" sz="1200">
                        <a:effectLst/>
                        <a:latin typeface="Arial"/>
                        <a:ea typeface="Times New Roman"/>
                        <a:cs typeface="Times New Roman"/>
                      </a:endParaRPr>
                    </a:p>
                  </a:txBody>
                  <a:tcPr marL="68580" marR="68580" marT="0" marB="0" anchor="ctr"/>
                </a:tc>
                <a:tc>
                  <a:txBody>
                    <a:bodyPr/>
                    <a:lstStyle/>
                    <a:p>
                      <a:pPr algn="ctr">
                        <a:lnSpc>
                          <a:spcPct val="115000"/>
                        </a:lnSpc>
                        <a:spcAft>
                          <a:spcPts val="0"/>
                        </a:spcAft>
                      </a:pPr>
                      <a:r>
                        <a:rPr lang="es-EC" sz="1200">
                          <a:effectLst/>
                        </a:rPr>
                        <a:t>1 100.00</a:t>
                      </a:r>
                      <a:endParaRPr lang="es-EC" sz="1200">
                        <a:effectLst/>
                        <a:latin typeface="Arial"/>
                        <a:ea typeface="Times New Roman"/>
                        <a:cs typeface="Times New Roman"/>
                      </a:endParaRPr>
                    </a:p>
                  </a:txBody>
                  <a:tcPr marL="68580" marR="68580" marT="0" marB="0" anchor="ctr"/>
                </a:tc>
                <a:tc>
                  <a:txBody>
                    <a:bodyPr/>
                    <a:lstStyle/>
                    <a:p>
                      <a:endParaRPr lang="es-EC" sz="1100">
                        <a:effectLst/>
                        <a:latin typeface="Calibri"/>
                        <a:cs typeface="Times New Roman"/>
                      </a:endParaRPr>
                    </a:p>
                  </a:txBody>
                  <a:tcPr marL="68580" marR="68580" marT="0" marB="0" anchor="ctr"/>
                </a:tc>
                <a:tc>
                  <a:txBody>
                    <a:bodyPr/>
                    <a:lstStyle/>
                    <a:p>
                      <a:endParaRPr lang="es-EC" sz="1100">
                        <a:effectLst/>
                        <a:latin typeface="Calibri"/>
                        <a:cs typeface="Times New Roman"/>
                      </a:endParaRPr>
                    </a:p>
                  </a:txBody>
                  <a:tcPr marL="68580" marR="68580" marT="0" marB="0" anchor="ctr"/>
                </a:tc>
              </a:tr>
              <a:tr h="158672">
                <a:tc gridSpan="2">
                  <a:txBody>
                    <a:bodyPr/>
                    <a:lstStyle/>
                    <a:p>
                      <a:pPr algn="ctr">
                        <a:lnSpc>
                          <a:spcPct val="115000"/>
                        </a:lnSpc>
                        <a:spcAft>
                          <a:spcPts val="0"/>
                        </a:spcAft>
                      </a:pPr>
                      <a:r>
                        <a:rPr lang="es-EC" sz="1000">
                          <a:effectLst/>
                        </a:rPr>
                        <a:t>PESO INICIAL DE LA MUESTRA (g):</a:t>
                      </a:r>
                      <a:endParaRPr lang="es-EC" sz="1200">
                        <a:effectLst/>
                        <a:latin typeface="Arial"/>
                        <a:ea typeface="Times New Roman"/>
                        <a:cs typeface="Times New Roman"/>
                      </a:endParaRPr>
                    </a:p>
                  </a:txBody>
                  <a:tcPr marL="68580" marR="68580" marT="0" marB="0" anchor="ctr"/>
                </a:tc>
                <a:tc hMerge="1">
                  <a:txBody>
                    <a:bodyPr/>
                    <a:lstStyle/>
                    <a:p>
                      <a:endParaRPr lang="es-EC"/>
                    </a:p>
                  </a:txBody>
                  <a:tcPr/>
                </a:tc>
                <a:tc gridSpan="3">
                  <a:txBody>
                    <a:bodyPr/>
                    <a:lstStyle/>
                    <a:p>
                      <a:pPr algn="ctr">
                        <a:lnSpc>
                          <a:spcPct val="115000"/>
                        </a:lnSpc>
                        <a:spcAft>
                          <a:spcPts val="0"/>
                        </a:spcAft>
                      </a:pPr>
                      <a:r>
                        <a:rPr lang="es-EC" sz="1200">
                          <a:effectLst/>
                        </a:rPr>
                        <a:t>1 100.00</a:t>
                      </a:r>
                      <a:endParaRPr lang="es-EC" sz="1200">
                        <a:effectLst/>
                        <a:latin typeface="Arial"/>
                        <a:ea typeface="Times New Roman"/>
                        <a:cs typeface="Times New Roman"/>
                      </a:endParaRPr>
                    </a:p>
                  </a:txBody>
                  <a:tcPr marL="68580" marR="68580" marT="0" marB="0" anchor="ctr"/>
                </a:tc>
                <a:tc hMerge="1">
                  <a:txBody>
                    <a:bodyPr/>
                    <a:lstStyle/>
                    <a:p>
                      <a:endParaRPr lang="es-EC"/>
                    </a:p>
                  </a:txBody>
                  <a:tcPr/>
                </a:tc>
                <a:tc hMerge="1">
                  <a:txBody>
                    <a:bodyPr/>
                    <a:lstStyle/>
                    <a:p>
                      <a:endParaRPr lang="es-EC"/>
                    </a:p>
                  </a:txBody>
                  <a:tcPr/>
                </a:tc>
              </a:tr>
              <a:tr h="132227">
                <a:tc gridSpan="2">
                  <a:txBody>
                    <a:bodyPr/>
                    <a:lstStyle/>
                    <a:p>
                      <a:pPr algn="ctr">
                        <a:lnSpc>
                          <a:spcPct val="115000"/>
                        </a:lnSpc>
                        <a:spcAft>
                          <a:spcPts val="0"/>
                        </a:spcAft>
                      </a:pPr>
                      <a:r>
                        <a:rPr lang="es-EC" sz="1000">
                          <a:effectLst/>
                        </a:rPr>
                        <a:t>MÓDULO DE FINURA</a:t>
                      </a:r>
                      <a:endParaRPr lang="es-EC" sz="1200">
                        <a:effectLst/>
                        <a:latin typeface="Arial"/>
                        <a:ea typeface="Times New Roman"/>
                        <a:cs typeface="Times New Roman"/>
                      </a:endParaRPr>
                    </a:p>
                  </a:txBody>
                  <a:tcPr marL="68580" marR="68580" marT="0" marB="0" anchor="ctr"/>
                </a:tc>
                <a:tc hMerge="1">
                  <a:txBody>
                    <a:bodyPr/>
                    <a:lstStyle/>
                    <a:p>
                      <a:endParaRPr lang="es-EC"/>
                    </a:p>
                  </a:txBody>
                  <a:tcPr/>
                </a:tc>
                <a:tc gridSpan="3">
                  <a:txBody>
                    <a:bodyPr/>
                    <a:lstStyle/>
                    <a:p>
                      <a:pPr algn="ctr">
                        <a:lnSpc>
                          <a:spcPct val="115000"/>
                        </a:lnSpc>
                        <a:spcAft>
                          <a:spcPts val="0"/>
                        </a:spcAft>
                      </a:pPr>
                      <a:r>
                        <a:rPr lang="es-EC" sz="1000" dirty="0">
                          <a:effectLst/>
                        </a:rPr>
                        <a:t>3.5</a:t>
                      </a:r>
                      <a:endParaRPr lang="es-EC" sz="1200" dirty="0">
                        <a:effectLst/>
                        <a:latin typeface="Arial"/>
                        <a:ea typeface="Times New Roman"/>
                        <a:cs typeface="Times New Roman"/>
                      </a:endParaRPr>
                    </a:p>
                  </a:txBody>
                  <a:tcPr marL="68580" marR="68580" marT="0" marB="0" anchor="ctr"/>
                </a:tc>
                <a:tc hMerge="1">
                  <a:txBody>
                    <a:bodyPr/>
                    <a:lstStyle/>
                    <a:p>
                      <a:endParaRPr lang="es-EC"/>
                    </a:p>
                  </a:txBody>
                  <a:tcPr/>
                </a:tc>
                <a:tc hMerge="1">
                  <a:txBody>
                    <a:bodyPr/>
                    <a:lstStyle/>
                    <a:p>
                      <a:endParaRPr lang="es-EC"/>
                    </a:p>
                  </a:txBody>
                  <a:tcPr/>
                </a:tc>
              </a:tr>
            </a:tbl>
          </a:graphicData>
        </a:graphic>
      </p:graphicFrame>
      <p:pic>
        <p:nvPicPr>
          <p:cNvPr id="19" name="18 Imagen"/>
          <p:cNvPicPr/>
          <p:nvPr/>
        </p:nvPicPr>
        <p:blipFill>
          <a:blip r:embed="rId3">
            <a:extLst>
              <a:ext uri="{28A0092B-C50C-407E-A947-70E740481C1C}">
                <a14:useLocalDpi xmlns:a14="http://schemas.microsoft.com/office/drawing/2010/main" val="0"/>
              </a:ext>
            </a:extLst>
          </a:blip>
          <a:srcRect/>
          <a:stretch>
            <a:fillRect/>
          </a:stretch>
        </p:blipFill>
        <p:spPr bwMode="auto">
          <a:xfrm>
            <a:off x="251520" y="3672408"/>
            <a:ext cx="5112568" cy="3140968"/>
          </a:xfrm>
          <a:prstGeom prst="rect">
            <a:avLst/>
          </a:prstGeom>
          <a:noFill/>
        </p:spPr>
      </p:pic>
      <p:sp>
        <p:nvSpPr>
          <p:cNvPr id="7" name="6 Rectángulo redondeado"/>
          <p:cNvSpPr/>
          <p:nvPr/>
        </p:nvSpPr>
        <p:spPr>
          <a:xfrm>
            <a:off x="5796136" y="3861047"/>
            <a:ext cx="1820483" cy="979323"/>
          </a:xfrm>
          <a:prstGeom prst="roundRect">
            <a:avLst/>
          </a:prstGeom>
        </p:spPr>
        <p:style>
          <a:lnRef idx="1">
            <a:schemeClr val="accent2"/>
          </a:lnRef>
          <a:fillRef idx="3">
            <a:schemeClr val="accent2"/>
          </a:fillRef>
          <a:effectRef idx="2">
            <a:schemeClr val="accent2"/>
          </a:effectRef>
          <a:fontRef idx="minor">
            <a:schemeClr val="lt1"/>
          </a:fontRef>
        </p:style>
        <p:txBody>
          <a:bodyPr/>
          <a:lstStyle/>
          <a:p>
            <a:pPr algn="ctr"/>
            <a:r>
              <a:rPr lang="es-EC" dirty="0" smtClean="0"/>
              <a:t>INEN 872,</a:t>
            </a:r>
          </a:p>
          <a:p>
            <a:pPr algn="ctr"/>
            <a:r>
              <a:rPr lang="es-EC" dirty="0" smtClean="0"/>
              <a:t>2.3 </a:t>
            </a:r>
            <a:r>
              <a:rPr lang="es-EC" dirty="0" smtClean="0">
                <a:latin typeface="Calibri"/>
                <a:cs typeface="Calibri"/>
              </a:rPr>
              <a:t>≤ MF ≤ 3.1</a:t>
            </a:r>
            <a:endParaRPr lang="es-EC" dirty="0"/>
          </a:p>
        </p:txBody>
      </p:sp>
      <p:sp>
        <p:nvSpPr>
          <p:cNvPr id="11" name="10 Rectángulo redondeado"/>
          <p:cNvSpPr/>
          <p:nvPr/>
        </p:nvSpPr>
        <p:spPr>
          <a:xfrm>
            <a:off x="5796136" y="5085183"/>
            <a:ext cx="1820483" cy="979323"/>
          </a:xfrm>
          <a:prstGeom prst="roundRect">
            <a:avLst/>
          </a:prstGeom>
        </p:spPr>
        <p:style>
          <a:lnRef idx="1">
            <a:schemeClr val="accent2"/>
          </a:lnRef>
          <a:fillRef idx="3">
            <a:schemeClr val="accent2"/>
          </a:fillRef>
          <a:effectRef idx="2">
            <a:schemeClr val="accent2"/>
          </a:effectRef>
          <a:fontRef idx="minor">
            <a:schemeClr val="lt1"/>
          </a:fontRef>
        </p:style>
        <p:txBody>
          <a:bodyPr/>
          <a:lstStyle/>
          <a:p>
            <a:pPr algn="ctr"/>
            <a:r>
              <a:rPr lang="es-EC" dirty="0" smtClean="0"/>
              <a:t>NEVI 12,</a:t>
            </a:r>
          </a:p>
          <a:p>
            <a:pPr algn="ctr"/>
            <a:r>
              <a:rPr lang="es-EC" dirty="0" smtClean="0"/>
              <a:t>REQUISITOS DE GRADACIÓN</a:t>
            </a:r>
            <a:endParaRPr lang="es-EC" dirty="0"/>
          </a:p>
        </p:txBody>
      </p:sp>
      <p:pic>
        <p:nvPicPr>
          <p:cNvPr id="2051" name="Picture 3" descr="D:\DOCUMENTOS\CIVILES\the end\ENSAYOS GENERALES JS\ENSAYOS CARACTERIZACION AGREGADOS\10 enero 2015\20150110_1319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1" y="1124744"/>
            <a:ext cx="1387276" cy="24662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DOCUMENTOS\CIVILES\the end\ENSAYOS GENERALES JS\ENSAYOS CARACTERIZACION AGREGADOS\31 enero 2015\20150131_1035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7147" y="1124744"/>
            <a:ext cx="1347301" cy="239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6213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228600"/>
            <a:ext cx="7696200" cy="712788"/>
          </a:xfrm>
        </p:spPr>
        <p:txBody>
          <a:bodyPr>
            <a:normAutofit fontScale="90000"/>
          </a:bodyPr>
          <a:lstStyle/>
          <a:p>
            <a:pPr algn="l" eaLnBrk="1" hangingPunct="1"/>
            <a:r>
              <a:rPr lang="en-US" sz="4000" b="1" dirty="0" smtClean="0">
                <a:solidFill>
                  <a:schemeClr val="bg1"/>
                </a:solidFill>
              </a:rPr>
              <a:t>RESUMEN DE CARACTERIZACIÓN DE LA ESCORIA DE ACERO DIRECTA.</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aphicFrame>
        <p:nvGraphicFramePr>
          <p:cNvPr id="3" name="2 Tabla"/>
          <p:cNvGraphicFramePr>
            <a:graphicFrameLocks noGrp="1"/>
          </p:cNvGraphicFramePr>
          <p:nvPr>
            <p:extLst>
              <p:ext uri="{D42A27DB-BD31-4B8C-83A1-F6EECF244321}">
                <p14:modId xmlns:p14="http://schemas.microsoft.com/office/powerpoint/2010/main" val="3588068718"/>
              </p:ext>
            </p:extLst>
          </p:nvPr>
        </p:nvGraphicFramePr>
        <p:xfrm>
          <a:off x="2965504" y="1268760"/>
          <a:ext cx="6070992" cy="5181600"/>
        </p:xfrm>
        <a:graphic>
          <a:graphicData uri="http://schemas.openxmlformats.org/drawingml/2006/table">
            <a:tbl>
              <a:tblPr firstRow="1" firstCol="1" bandRow="1">
                <a:tableStyleId>{5C22544A-7EE6-4342-B048-85BDC9FD1C3A}</a:tableStyleId>
              </a:tblPr>
              <a:tblGrid>
                <a:gridCol w="2830632"/>
                <a:gridCol w="1129808"/>
                <a:gridCol w="2110552"/>
              </a:tblGrid>
              <a:tr h="0">
                <a:tc>
                  <a:txBody>
                    <a:bodyPr/>
                    <a:lstStyle/>
                    <a:p>
                      <a:pPr algn="ctr">
                        <a:lnSpc>
                          <a:spcPct val="200000"/>
                        </a:lnSpc>
                        <a:spcAft>
                          <a:spcPts val="0"/>
                        </a:spcAft>
                      </a:pPr>
                      <a:r>
                        <a:rPr lang="es-EC" sz="1600" dirty="0">
                          <a:effectLst/>
                        </a:rPr>
                        <a:t>DESCRIPCIÓN</a:t>
                      </a:r>
                      <a:endParaRPr lang="es-EC" sz="2400" dirty="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600">
                          <a:effectLst/>
                        </a:rPr>
                        <a:t>UNIDADES</a:t>
                      </a:r>
                      <a:endParaRPr lang="es-EC" sz="24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600" dirty="0">
                          <a:effectLst/>
                        </a:rPr>
                        <a:t>ESCORIA DIRECTA</a:t>
                      </a:r>
                      <a:endParaRPr lang="es-EC" sz="2400" dirty="0">
                        <a:effectLst/>
                        <a:latin typeface="Arial"/>
                        <a:ea typeface="Times New Roman"/>
                        <a:cs typeface="Times New Roman"/>
                      </a:endParaRPr>
                    </a:p>
                  </a:txBody>
                  <a:tcPr marL="68580" marR="68580" marT="0" marB="0" anchor="ctr"/>
                </a:tc>
              </a:tr>
              <a:tr h="371475">
                <a:tc>
                  <a:txBody>
                    <a:bodyPr/>
                    <a:lstStyle/>
                    <a:p>
                      <a:pPr algn="l">
                        <a:lnSpc>
                          <a:spcPct val="200000"/>
                        </a:lnSpc>
                        <a:spcAft>
                          <a:spcPts val="0"/>
                        </a:spcAft>
                      </a:pPr>
                      <a:r>
                        <a:rPr lang="es-EC" sz="1200">
                          <a:effectLst/>
                        </a:rPr>
                        <a:t>GRAVEDAD ESPECÍFICA DE MASA</a:t>
                      </a:r>
                      <a:endParaRPr lang="es-EC" sz="18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200">
                          <a:effectLst/>
                        </a:rPr>
                        <a:t>Kg/m3</a:t>
                      </a:r>
                      <a:endParaRPr lang="es-EC" sz="18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800" dirty="0">
                          <a:effectLst/>
                        </a:rPr>
                        <a:t>3 405.71</a:t>
                      </a:r>
                      <a:endParaRPr lang="es-EC" sz="2800" dirty="0">
                        <a:effectLst/>
                        <a:latin typeface="Arial"/>
                        <a:ea typeface="Times New Roman"/>
                        <a:cs typeface="Times New Roman"/>
                      </a:endParaRPr>
                    </a:p>
                  </a:txBody>
                  <a:tcPr marL="68580" marR="68580" marT="0" marB="0" anchor="ctr"/>
                </a:tc>
              </a:tr>
              <a:tr h="371475">
                <a:tc>
                  <a:txBody>
                    <a:bodyPr/>
                    <a:lstStyle/>
                    <a:p>
                      <a:pPr algn="l">
                        <a:lnSpc>
                          <a:spcPct val="200000"/>
                        </a:lnSpc>
                        <a:spcAft>
                          <a:spcPts val="0"/>
                        </a:spcAft>
                      </a:pPr>
                      <a:r>
                        <a:rPr lang="es-EC" sz="1400" dirty="0">
                          <a:effectLst/>
                        </a:rPr>
                        <a:t>GRAVEDAD ESPECÍFICA SATURADA SUPERFICIE SECA</a:t>
                      </a:r>
                      <a:endParaRPr lang="es-EC" sz="2000" dirty="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200">
                          <a:effectLst/>
                        </a:rPr>
                        <a:t>Kg/m3</a:t>
                      </a:r>
                      <a:endParaRPr lang="es-EC" sz="18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800">
                          <a:effectLst/>
                        </a:rPr>
                        <a:t>3 479.47</a:t>
                      </a:r>
                      <a:endParaRPr lang="es-EC" sz="2800">
                        <a:effectLst/>
                        <a:latin typeface="Arial"/>
                        <a:ea typeface="Times New Roman"/>
                        <a:cs typeface="Times New Roman"/>
                      </a:endParaRPr>
                    </a:p>
                  </a:txBody>
                  <a:tcPr marL="68580" marR="68580" marT="0" marB="0" anchor="ctr"/>
                </a:tc>
              </a:tr>
              <a:tr h="371475">
                <a:tc>
                  <a:txBody>
                    <a:bodyPr/>
                    <a:lstStyle/>
                    <a:p>
                      <a:pPr algn="l">
                        <a:lnSpc>
                          <a:spcPct val="200000"/>
                        </a:lnSpc>
                        <a:spcAft>
                          <a:spcPts val="0"/>
                        </a:spcAft>
                      </a:pPr>
                      <a:r>
                        <a:rPr lang="es-EC" sz="1400">
                          <a:effectLst/>
                        </a:rPr>
                        <a:t>GRAVEDAD ESPECÍFICA APARENTE</a:t>
                      </a:r>
                      <a:endParaRPr lang="es-EC" sz="20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200">
                          <a:effectLst/>
                        </a:rPr>
                        <a:t>Kg/m3</a:t>
                      </a:r>
                      <a:endParaRPr lang="es-EC" sz="18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800">
                          <a:effectLst/>
                        </a:rPr>
                        <a:t>3 676.93</a:t>
                      </a:r>
                      <a:endParaRPr lang="es-EC" sz="2800">
                        <a:effectLst/>
                        <a:latin typeface="Arial"/>
                        <a:ea typeface="Times New Roman"/>
                        <a:cs typeface="Times New Roman"/>
                      </a:endParaRPr>
                    </a:p>
                  </a:txBody>
                  <a:tcPr marL="68580" marR="68580" marT="0" marB="0" anchor="ctr"/>
                </a:tc>
              </a:tr>
              <a:tr h="371475">
                <a:tc>
                  <a:txBody>
                    <a:bodyPr/>
                    <a:lstStyle/>
                    <a:p>
                      <a:pPr algn="l">
                        <a:lnSpc>
                          <a:spcPct val="200000"/>
                        </a:lnSpc>
                        <a:spcAft>
                          <a:spcPts val="0"/>
                        </a:spcAft>
                      </a:pPr>
                      <a:r>
                        <a:rPr lang="es-EC" sz="1400">
                          <a:effectLst/>
                        </a:rPr>
                        <a:t>ABSORCIÓN DE AGUA</a:t>
                      </a:r>
                      <a:endParaRPr lang="es-EC" sz="20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200">
                          <a:effectLst/>
                        </a:rPr>
                        <a:t>%</a:t>
                      </a:r>
                      <a:endParaRPr lang="es-EC" sz="18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800">
                          <a:effectLst/>
                        </a:rPr>
                        <a:t>2.17</a:t>
                      </a:r>
                      <a:endParaRPr lang="es-EC" sz="2800">
                        <a:effectLst/>
                        <a:latin typeface="Arial"/>
                        <a:ea typeface="Times New Roman"/>
                        <a:cs typeface="Times New Roman"/>
                      </a:endParaRPr>
                    </a:p>
                  </a:txBody>
                  <a:tcPr marL="68580" marR="68580" marT="0" marB="0" anchor="ctr"/>
                </a:tc>
              </a:tr>
              <a:tr h="371475">
                <a:tc>
                  <a:txBody>
                    <a:bodyPr/>
                    <a:lstStyle/>
                    <a:p>
                      <a:pPr algn="l">
                        <a:lnSpc>
                          <a:spcPct val="200000"/>
                        </a:lnSpc>
                        <a:spcAft>
                          <a:spcPts val="0"/>
                        </a:spcAft>
                      </a:pPr>
                      <a:r>
                        <a:rPr lang="es-EC" sz="1400">
                          <a:effectLst/>
                        </a:rPr>
                        <a:t>MÓDULO DE FINURA</a:t>
                      </a:r>
                      <a:endParaRPr lang="es-EC" sz="20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200">
                          <a:effectLst/>
                        </a:rPr>
                        <a:t>-</a:t>
                      </a:r>
                      <a:endParaRPr lang="es-EC" sz="18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800">
                          <a:effectLst/>
                        </a:rPr>
                        <a:t>3.50</a:t>
                      </a:r>
                      <a:endParaRPr lang="es-EC" sz="2800">
                        <a:effectLst/>
                        <a:latin typeface="Arial"/>
                        <a:ea typeface="Times New Roman"/>
                        <a:cs typeface="Times New Roman"/>
                      </a:endParaRPr>
                    </a:p>
                  </a:txBody>
                  <a:tcPr marL="68580" marR="68580" marT="0" marB="0" anchor="ctr"/>
                </a:tc>
              </a:tr>
              <a:tr h="371475">
                <a:tc>
                  <a:txBody>
                    <a:bodyPr/>
                    <a:lstStyle/>
                    <a:p>
                      <a:pPr algn="l">
                        <a:lnSpc>
                          <a:spcPct val="200000"/>
                        </a:lnSpc>
                        <a:spcAft>
                          <a:spcPts val="0"/>
                        </a:spcAft>
                      </a:pPr>
                      <a:r>
                        <a:rPr lang="es-EC" sz="1400">
                          <a:effectLst/>
                        </a:rPr>
                        <a:t>CONTENIDO DE HUMEDAD</a:t>
                      </a:r>
                      <a:endParaRPr lang="es-EC" sz="20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200">
                          <a:effectLst/>
                        </a:rPr>
                        <a:t>%</a:t>
                      </a:r>
                      <a:endParaRPr lang="es-EC" sz="18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800">
                          <a:effectLst/>
                        </a:rPr>
                        <a:t>0.15</a:t>
                      </a:r>
                      <a:endParaRPr lang="es-EC" sz="2800">
                        <a:effectLst/>
                        <a:latin typeface="Arial"/>
                        <a:ea typeface="Times New Roman"/>
                        <a:cs typeface="Times New Roman"/>
                      </a:endParaRPr>
                    </a:p>
                  </a:txBody>
                  <a:tcPr marL="68580" marR="68580" marT="0" marB="0" anchor="ctr"/>
                </a:tc>
              </a:tr>
              <a:tr h="371475">
                <a:tc>
                  <a:txBody>
                    <a:bodyPr/>
                    <a:lstStyle/>
                    <a:p>
                      <a:pPr algn="l">
                        <a:lnSpc>
                          <a:spcPct val="200000"/>
                        </a:lnSpc>
                        <a:spcAft>
                          <a:spcPts val="0"/>
                        </a:spcAft>
                      </a:pPr>
                      <a:r>
                        <a:rPr lang="es-EC" sz="1400">
                          <a:effectLst/>
                        </a:rPr>
                        <a:t>DENSIDAD SUELTA</a:t>
                      </a:r>
                      <a:endParaRPr lang="es-EC" sz="20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200">
                          <a:effectLst/>
                        </a:rPr>
                        <a:t>Kg/m3</a:t>
                      </a:r>
                      <a:endParaRPr lang="es-EC" sz="18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800">
                          <a:effectLst/>
                        </a:rPr>
                        <a:t>2 019.32</a:t>
                      </a:r>
                      <a:endParaRPr lang="es-EC" sz="2800">
                        <a:effectLst/>
                        <a:latin typeface="Arial"/>
                        <a:ea typeface="Times New Roman"/>
                        <a:cs typeface="Times New Roman"/>
                      </a:endParaRPr>
                    </a:p>
                  </a:txBody>
                  <a:tcPr marL="68580" marR="68580" marT="0" marB="0" anchor="ctr"/>
                </a:tc>
              </a:tr>
              <a:tr h="371475">
                <a:tc>
                  <a:txBody>
                    <a:bodyPr/>
                    <a:lstStyle/>
                    <a:p>
                      <a:pPr algn="l">
                        <a:lnSpc>
                          <a:spcPct val="200000"/>
                        </a:lnSpc>
                        <a:spcAft>
                          <a:spcPts val="0"/>
                        </a:spcAft>
                      </a:pPr>
                      <a:r>
                        <a:rPr lang="es-EC" sz="1400" dirty="0">
                          <a:effectLst/>
                        </a:rPr>
                        <a:t>DENSIDAD COMPACTADA</a:t>
                      </a:r>
                      <a:endParaRPr lang="es-EC" sz="2000" dirty="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200" dirty="0">
                          <a:effectLst/>
                        </a:rPr>
                        <a:t>Kg/m3</a:t>
                      </a:r>
                      <a:endParaRPr lang="es-EC" sz="1800" dirty="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800" dirty="0">
                          <a:effectLst/>
                        </a:rPr>
                        <a:t>2 165.95</a:t>
                      </a:r>
                      <a:endParaRPr lang="es-EC" sz="2800" dirty="0">
                        <a:effectLst/>
                        <a:latin typeface="Arial"/>
                        <a:ea typeface="Times New Roman"/>
                        <a:cs typeface="Times New Roman"/>
                      </a:endParaRPr>
                    </a:p>
                  </a:txBody>
                  <a:tcPr marL="68580" marR="68580" marT="0" marB="0" anchor="ctr"/>
                </a:tc>
              </a:tr>
            </a:tbl>
          </a:graphicData>
        </a:graphic>
      </p:graphicFrame>
      <p:pic>
        <p:nvPicPr>
          <p:cNvPr id="4098" name="Picture 2" descr="D:\DOCUMENTOS\CIVILES\the end\FOTOS\PICS PA CORRECCION\IMG_537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468"/>
          <a:stretch/>
        </p:blipFill>
        <p:spPr bwMode="auto">
          <a:xfrm>
            <a:off x="-36512" y="1196752"/>
            <a:ext cx="2952000" cy="19379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DOCUMENTOS\CIVILES\the end\FOTOS\PICS PA CORRECCION\ESCORIA\IMG_535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806" t="24478" r="39702" b="6269"/>
          <a:stretch/>
        </p:blipFill>
        <p:spPr bwMode="auto">
          <a:xfrm rot="5400000">
            <a:off x="579142" y="2496287"/>
            <a:ext cx="1764000" cy="29093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descr="D:\DOCUMENTOS\CIVILES\the end\FOTOS\PICS PA CORRECCION\ESCORIA\IMG_534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779150"/>
            <a:ext cx="2915815" cy="207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1815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228600"/>
            <a:ext cx="7696200" cy="712788"/>
          </a:xfrm>
        </p:spPr>
        <p:txBody>
          <a:bodyPr>
            <a:normAutofit fontScale="90000"/>
          </a:bodyPr>
          <a:lstStyle/>
          <a:p>
            <a:pPr algn="l" eaLnBrk="1" hangingPunct="1"/>
            <a:r>
              <a:rPr lang="en-US" sz="4000" b="1" dirty="0" smtClean="0">
                <a:solidFill>
                  <a:schemeClr val="bg1"/>
                </a:solidFill>
              </a:rPr>
              <a:t>ENSAYOS PARA LA CARACTERIZACIÓN DE MATERIALES </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107504" y="1340768"/>
            <a:ext cx="2592288"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lvl="2" algn="ctr"/>
            <a:r>
              <a:rPr lang="es-ES" sz="2800" b="1" dirty="0" smtClean="0"/>
              <a:t>CEMENTO</a:t>
            </a:r>
            <a:endParaRPr lang="es-EC" sz="2800" b="1" dirty="0"/>
          </a:p>
        </p:txBody>
      </p:sp>
      <p:sp>
        <p:nvSpPr>
          <p:cNvPr id="7" name="6 CuadroTexto"/>
          <p:cNvSpPr txBox="1"/>
          <p:nvPr/>
        </p:nvSpPr>
        <p:spPr>
          <a:xfrm>
            <a:off x="2835136" y="1352962"/>
            <a:ext cx="3003224" cy="70788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lvl="2" algn="ctr"/>
            <a:r>
              <a:rPr lang="es-ES" sz="2000" b="1" dirty="0" smtClean="0"/>
              <a:t>AGREGADO GRUESO (GRAVA)</a:t>
            </a:r>
            <a:endParaRPr lang="es-EC" sz="2000" b="1" dirty="0"/>
          </a:p>
        </p:txBody>
      </p:sp>
      <p:sp>
        <p:nvSpPr>
          <p:cNvPr id="8" name="7 CuadroTexto"/>
          <p:cNvSpPr txBox="1"/>
          <p:nvPr/>
        </p:nvSpPr>
        <p:spPr>
          <a:xfrm>
            <a:off x="6120680" y="1352962"/>
            <a:ext cx="2987824" cy="70788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lvl="2" algn="ctr"/>
            <a:r>
              <a:rPr lang="es-ES" sz="2000" b="1" dirty="0" smtClean="0"/>
              <a:t>AGREGADO FINO (ARENA - ESCORIA)</a:t>
            </a:r>
            <a:endParaRPr lang="es-EC" sz="2000" b="1" dirty="0"/>
          </a:p>
        </p:txBody>
      </p:sp>
      <p:sp>
        <p:nvSpPr>
          <p:cNvPr id="9" name="8 CuadroTexto"/>
          <p:cNvSpPr txBox="1"/>
          <p:nvPr/>
        </p:nvSpPr>
        <p:spPr>
          <a:xfrm>
            <a:off x="294032" y="2276872"/>
            <a:ext cx="2211136" cy="40011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DENSIDAD </a:t>
            </a:r>
            <a:endParaRPr lang="es-EC" sz="2000" b="1" dirty="0"/>
          </a:p>
        </p:txBody>
      </p:sp>
      <p:sp>
        <p:nvSpPr>
          <p:cNvPr id="12" name="11 CuadroTexto"/>
          <p:cNvSpPr txBox="1"/>
          <p:nvPr/>
        </p:nvSpPr>
        <p:spPr>
          <a:xfrm>
            <a:off x="293744" y="3945250"/>
            <a:ext cx="2262032"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TIEMPO DE FRAGUADO </a:t>
            </a:r>
            <a:endParaRPr lang="es-EC" sz="2000" b="1" dirty="0"/>
          </a:p>
        </p:txBody>
      </p:sp>
      <p:sp>
        <p:nvSpPr>
          <p:cNvPr id="13" name="12 CuadroTexto"/>
          <p:cNvSpPr txBox="1"/>
          <p:nvPr/>
        </p:nvSpPr>
        <p:spPr>
          <a:xfrm>
            <a:off x="179512" y="3100898"/>
            <a:ext cx="2418776" cy="40011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CONSISTENCIA</a:t>
            </a:r>
            <a:endParaRPr lang="es-EC" sz="2000" b="1" dirty="0"/>
          </a:p>
        </p:txBody>
      </p:sp>
      <p:sp>
        <p:nvSpPr>
          <p:cNvPr id="14" name="13 CuadroTexto"/>
          <p:cNvSpPr txBox="1"/>
          <p:nvPr/>
        </p:nvSpPr>
        <p:spPr>
          <a:xfrm>
            <a:off x="2915816" y="2452826"/>
            <a:ext cx="2880320" cy="40011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GRANULOMETRÍA</a:t>
            </a:r>
            <a:endParaRPr lang="es-EC" sz="2000" b="1" dirty="0"/>
          </a:p>
        </p:txBody>
      </p:sp>
      <p:sp>
        <p:nvSpPr>
          <p:cNvPr id="15" name="14 CuadroTexto"/>
          <p:cNvSpPr txBox="1"/>
          <p:nvPr/>
        </p:nvSpPr>
        <p:spPr>
          <a:xfrm>
            <a:off x="2915816" y="3212976"/>
            <a:ext cx="2888992"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PESO ESPECÍFICO Y ABSORCIÓN</a:t>
            </a:r>
            <a:endParaRPr lang="es-EC" sz="2000" b="1" dirty="0"/>
          </a:p>
        </p:txBody>
      </p:sp>
      <p:sp>
        <p:nvSpPr>
          <p:cNvPr id="16" name="15 CuadroTexto"/>
          <p:cNvSpPr txBox="1"/>
          <p:nvPr/>
        </p:nvSpPr>
        <p:spPr>
          <a:xfrm>
            <a:off x="2915816" y="4293096"/>
            <a:ext cx="2888992"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DENSIDAD SUELTA Y COMPACTADA</a:t>
            </a:r>
            <a:endParaRPr lang="es-EC" sz="2000" b="1" dirty="0"/>
          </a:p>
        </p:txBody>
      </p:sp>
      <p:sp>
        <p:nvSpPr>
          <p:cNvPr id="18" name="17 CuadroTexto"/>
          <p:cNvSpPr txBox="1"/>
          <p:nvPr/>
        </p:nvSpPr>
        <p:spPr>
          <a:xfrm>
            <a:off x="3275856" y="5301208"/>
            <a:ext cx="2262032"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CONTENIDO DE HUMEDAD</a:t>
            </a:r>
            <a:endParaRPr lang="es-EC" sz="2000" b="1" dirty="0"/>
          </a:p>
        </p:txBody>
      </p:sp>
      <p:sp>
        <p:nvSpPr>
          <p:cNvPr id="19" name="18 CuadroTexto"/>
          <p:cNvSpPr txBox="1"/>
          <p:nvPr/>
        </p:nvSpPr>
        <p:spPr>
          <a:xfrm>
            <a:off x="3203848" y="6381328"/>
            <a:ext cx="2262032" cy="40011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ABRASIÓN</a:t>
            </a:r>
            <a:endParaRPr lang="es-EC" sz="2000" b="1" dirty="0"/>
          </a:p>
        </p:txBody>
      </p:sp>
      <p:sp>
        <p:nvSpPr>
          <p:cNvPr id="20" name="19 CuadroTexto"/>
          <p:cNvSpPr txBox="1"/>
          <p:nvPr/>
        </p:nvSpPr>
        <p:spPr>
          <a:xfrm>
            <a:off x="6156176" y="2492896"/>
            <a:ext cx="2880320" cy="40011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GRANULOMETRÍA</a:t>
            </a:r>
            <a:endParaRPr lang="es-EC" sz="2000" b="1" dirty="0"/>
          </a:p>
        </p:txBody>
      </p:sp>
      <p:sp>
        <p:nvSpPr>
          <p:cNvPr id="21" name="20 CuadroTexto"/>
          <p:cNvSpPr txBox="1"/>
          <p:nvPr/>
        </p:nvSpPr>
        <p:spPr>
          <a:xfrm>
            <a:off x="6147504" y="3284984"/>
            <a:ext cx="2888992"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PESO ESPECÍFICO Y ABSORCIÓN</a:t>
            </a:r>
            <a:endParaRPr lang="es-EC" sz="2000" b="1" dirty="0"/>
          </a:p>
        </p:txBody>
      </p:sp>
      <p:sp>
        <p:nvSpPr>
          <p:cNvPr id="22" name="21 CuadroTexto"/>
          <p:cNvSpPr txBox="1"/>
          <p:nvPr/>
        </p:nvSpPr>
        <p:spPr>
          <a:xfrm>
            <a:off x="6147504" y="4437112"/>
            <a:ext cx="2888992"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DENSIDAD SUELTA Y COMPACTADA</a:t>
            </a:r>
            <a:endParaRPr lang="es-EC" sz="2000" b="1" dirty="0"/>
          </a:p>
        </p:txBody>
      </p:sp>
      <p:sp>
        <p:nvSpPr>
          <p:cNvPr id="23" name="22 CuadroTexto"/>
          <p:cNvSpPr txBox="1"/>
          <p:nvPr/>
        </p:nvSpPr>
        <p:spPr>
          <a:xfrm>
            <a:off x="6444208" y="5589240"/>
            <a:ext cx="2262032"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CONTENIDO DE HUMEDAD</a:t>
            </a:r>
            <a:endParaRPr lang="es-EC" sz="2000" b="1" dirty="0"/>
          </a:p>
        </p:txBody>
      </p:sp>
      <p:sp>
        <p:nvSpPr>
          <p:cNvPr id="24" name="23 Flecha derecha"/>
          <p:cNvSpPr/>
          <p:nvPr/>
        </p:nvSpPr>
        <p:spPr>
          <a:xfrm rot="5400000">
            <a:off x="1277620" y="1970852"/>
            <a:ext cx="360040" cy="2520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25" name="24 Flecha derecha"/>
          <p:cNvSpPr/>
          <p:nvPr/>
        </p:nvSpPr>
        <p:spPr>
          <a:xfrm rot="5400000">
            <a:off x="1241644" y="2762940"/>
            <a:ext cx="360040" cy="2520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26" name="25 Flecha derecha"/>
          <p:cNvSpPr/>
          <p:nvPr/>
        </p:nvSpPr>
        <p:spPr>
          <a:xfrm rot="5400000">
            <a:off x="1169608" y="3591032"/>
            <a:ext cx="432048" cy="2520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27" name="26 Flecha derecha"/>
          <p:cNvSpPr/>
          <p:nvPr/>
        </p:nvSpPr>
        <p:spPr>
          <a:xfrm rot="5400000">
            <a:off x="4156728" y="2123252"/>
            <a:ext cx="360040" cy="2520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28" name="27 Flecha derecha"/>
          <p:cNvSpPr/>
          <p:nvPr/>
        </p:nvSpPr>
        <p:spPr>
          <a:xfrm rot="5400000">
            <a:off x="4124603" y="2923936"/>
            <a:ext cx="360040" cy="2520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29" name="28 Flecha derecha"/>
          <p:cNvSpPr/>
          <p:nvPr/>
        </p:nvSpPr>
        <p:spPr>
          <a:xfrm rot="5400000">
            <a:off x="4085932" y="3987076"/>
            <a:ext cx="360040" cy="2520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30" name="29 Flecha derecha"/>
          <p:cNvSpPr/>
          <p:nvPr/>
        </p:nvSpPr>
        <p:spPr>
          <a:xfrm rot="5400000">
            <a:off x="4121964" y="5067196"/>
            <a:ext cx="360040" cy="2520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31" name="30 Flecha derecha"/>
          <p:cNvSpPr/>
          <p:nvPr/>
        </p:nvSpPr>
        <p:spPr>
          <a:xfrm rot="5400000">
            <a:off x="4121964" y="6075308"/>
            <a:ext cx="360040" cy="2520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32" name="31 Flecha derecha"/>
          <p:cNvSpPr/>
          <p:nvPr/>
        </p:nvSpPr>
        <p:spPr>
          <a:xfrm rot="5400000">
            <a:off x="7397088" y="2186876"/>
            <a:ext cx="360040" cy="2520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33" name="32 Flecha derecha"/>
          <p:cNvSpPr/>
          <p:nvPr/>
        </p:nvSpPr>
        <p:spPr>
          <a:xfrm rot="5400000">
            <a:off x="7364963" y="2978964"/>
            <a:ext cx="360040" cy="2520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34" name="33 Flecha derecha"/>
          <p:cNvSpPr/>
          <p:nvPr/>
        </p:nvSpPr>
        <p:spPr>
          <a:xfrm rot="5400000">
            <a:off x="7290288" y="4095088"/>
            <a:ext cx="432048" cy="2520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35" name="34 Flecha derecha"/>
          <p:cNvSpPr/>
          <p:nvPr/>
        </p:nvSpPr>
        <p:spPr>
          <a:xfrm rot="5400000">
            <a:off x="7362324" y="5211212"/>
            <a:ext cx="360040" cy="2520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6941815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228600"/>
            <a:ext cx="7696200" cy="712788"/>
          </a:xfrm>
        </p:spPr>
        <p:txBody>
          <a:bodyPr>
            <a:normAutofit fontScale="90000"/>
          </a:bodyPr>
          <a:lstStyle/>
          <a:p>
            <a:pPr algn="l" eaLnBrk="1" hangingPunct="1"/>
            <a:r>
              <a:rPr lang="en-US" sz="4000" b="1" dirty="0" smtClean="0">
                <a:solidFill>
                  <a:schemeClr val="bg1"/>
                </a:solidFill>
              </a:rPr>
              <a:t>ENSAYOS DE CARACTERIZACIÓN DEL CEMENTO.</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aphicFrame>
        <p:nvGraphicFramePr>
          <p:cNvPr id="3" name="2 Tabla"/>
          <p:cNvGraphicFramePr>
            <a:graphicFrameLocks noGrp="1"/>
          </p:cNvGraphicFramePr>
          <p:nvPr>
            <p:extLst>
              <p:ext uri="{D42A27DB-BD31-4B8C-83A1-F6EECF244321}">
                <p14:modId xmlns:p14="http://schemas.microsoft.com/office/powerpoint/2010/main" val="782345654"/>
              </p:ext>
            </p:extLst>
          </p:nvPr>
        </p:nvGraphicFramePr>
        <p:xfrm>
          <a:off x="1547664" y="1268760"/>
          <a:ext cx="6048671" cy="1752600"/>
        </p:xfrm>
        <a:graphic>
          <a:graphicData uri="http://schemas.openxmlformats.org/drawingml/2006/table">
            <a:tbl>
              <a:tblPr firstRow="1" firstCol="1" bandRow="1">
                <a:tableStyleId>{5C22544A-7EE6-4342-B048-85BDC9FD1C3A}</a:tableStyleId>
              </a:tblPr>
              <a:tblGrid>
                <a:gridCol w="1927498"/>
                <a:gridCol w="1294177"/>
                <a:gridCol w="1413498"/>
                <a:gridCol w="1413498"/>
              </a:tblGrid>
              <a:tr h="490728">
                <a:tc>
                  <a:txBody>
                    <a:bodyPr/>
                    <a:lstStyle/>
                    <a:p>
                      <a:pPr>
                        <a:lnSpc>
                          <a:spcPct val="115000"/>
                        </a:lnSpc>
                        <a:spcAft>
                          <a:spcPts val="0"/>
                        </a:spcAft>
                      </a:pPr>
                      <a:r>
                        <a:rPr lang="es-EC" sz="1600" dirty="0" smtClean="0">
                          <a:effectLst/>
                        </a:rPr>
                        <a:t>ENSAYOS</a:t>
                      </a:r>
                      <a:endParaRPr lang="es-EC" sz="16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a:effectLst/>
                        </a:rPr>
                        <a:t>NORMA</a:t>
                      </a:r>
                      <a:endParaRPr lang="es-EC" sz="14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a:effectLst/>
                        </a:rPr>
                        <a:t>UNIDAD</a:t>
                      </a:r>
                      <a:endParaRPr lang="es-EC" sz="14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400" dirty="0">
                          <a:effectLst/>
                        </a:rPr>
                        <a:t>RESULTADOS DEL CEMENTO</a:t>
                      </a:r>
                      <a:endParaRPr lang="es-EC" sz="1400" dirty="0">
                        <a:effectLst/>
                        <a:latin typeface="Calibri"/>
                        <a:ea typeface="Calibri"/>
                        <a:cs typeface="Times New Roman"/>
                      </a:endParaRPr>
                    </a:p>
                  </a:txBody>
                  <a:tcPr marL="68580" marR="68580" marT="0" marB="0" anchor="ctr"/>
                </a:tc>
              </a:tr>
              <a:tr h="190500">
                <a:tc>
                  <a:txBody>
                    <a:bodyPr/>
                    <a:lstStyle/>
                    <a:p>
                      <a:pPr>
                        <a:lnSpc>
                          <a:spcPct val="115000"/>
                        </a:lnSpc>
                        <a:spcAft>
                          <a:spcPts val="0"/>
                        </a:spcAft>
                      </a:pPr>
                      <a:r>
                        <a:rPr lang="es-EC" sz="1600">
                          <a:effectLst/>
                        </a:rPr>
                        <a:t>Densidad</a:t>
                      </a:r>
                      <a:endParaRPr lang="es-EC" sz="1600">
                        <a:effectLst/>
                        <a:latin typeface="Calibri"/>
                        <a:ea typeface="Calibri"/>
                        <a:cs typeface="Times New Roman"/>
                      </a:endParaRPr>
                    </a:p>
                  </a:txBody>
                  <a:tcPr marL="68580" marR="68580" marT="0" marB="0" anchor="ctr"/>
                </a:tc>
                <a:tc>
                  <a:txBody>
                    <a:bodyPr/>
                    <a:lstStyle/>
                    <a:p>
                      <a:pPr>
                        <a:lnSpc>
                          <a:spcPct val="115000"/>
                        </a:lnSpc>
                        <a:spcAft>
                          <a:spcPts val="0"/>
                        </a:spcAft>
                      </a:pPr>
                      <a:r>
                        <a:rPr lang="es-EC" sz="1800">
                          <a:effectLst/>
                        </a:rPr>
                        <a:t>ASTM C 188</a:t>
                      </a:r>
                      <a:endParaRPr lang="es-EC" sz="18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800">
                          <a:effectLst/>
                        </a:rPr>
                        <a:t>gr/cm³</a:t>
                      </a:r>
                      <a:endParaRPr lang="es-EC" sz="18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800">
                          <a:effectLst/>
                        </a:rPr>
                        <a:t>3.14</a:t>
                      </a:r>
                      <a:endParaRPr lang="es-EC" sz="1800">
                        <a:effectLst/>
                        <a:latin typeface="Calibri"/>
                        <a:ea typeface="Calibri"/>
                        <a:cs typeface="Times New Roman"/>
                      </a:endParaRPr>
                    </a:p>
                  </a:txBody>
                  <a:tcPr marL="68580" marR="68580" marT="0" marB="0" anchor="ctr"/>
                </a:tc>
              </a:tr>
              <a:tr h="190500">
                <a:tc>
                  <a:txBody>
                    <a:bodyPr/>
                    <a:lstStyle/>
                    <a:p>
                      <a:pPr>
                        <a:lnSpc>
                          <a:spcPct val="115000"/>
                        </a:lnSpc>
                        <a:spcAft>
                          <a:spcPts val="0"/>
                        </a:spcAft>
                      </a:pPr>
                      <a:r>
                        <a:rPr lang="es-EC" sz="1600">
                          <a:effectLst/>
                        </a:rPr>
                        <a:t>Consistencia normal</a:t>
                      </a:r>
                      <a:endParaRPr lang="es-EC" sz="1600">
                        <a:effectLst/>
                        <a:latin typeface="Calibri"/>
                        <a:ea typeface="Calibri"/>
                        <a:cs typeface="Times New Roman"/>
                      </a:endParaRPr>
                    </a:p>
                  </a:txBody>
                  <a:tcPr marL="68580" marR="68580" marT="0" marB="0" anchor="ctr"/>
                </a:tc>
                <a:tc>
                  <a:txBody>
                    <a:bodyPr/>
                    <a:lstStyle/>
                    <a:p>
                      <a:pPr>
                        <a:lnSpc>
                          <a:spcPct val="115000"/>
                        </a:lnSpc>
                        <a:spcAft>
                          <a:spcPts val="0"/>
                        </a:spcAft>
                      </a:pPr>
                      <a:r>
                        <a:rPr lang="es-EC" sz="1800">
                          <a:effectLst/>
                        </a:rPr>
                        <a:t>ASTM C 187</a:t>
                      </a:r>
                      <a:endParaRPr lang="es-EC" sz="18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800">
                          <a:effectLst/>
                        </a:rPr>
                        <a:t>%</a:t>
                      </a:r>
                      <a:endParaRPr lang="es-EC" sz="18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800" dirty="0">
                          <a:effectLst/>
                        </a:rPr>
                        <a:t>29.23</a:t>
                      </a:r>
                      <a:endParaRPr lang="es-EC" sz="1800" dirty="0">
                        <a:effectLst/>
                        <a:latin typeface="Calibri"/>
                        <a:ea typeface="Calibri"/>
                        <a:cs typeface="Times New Roman"/>
                      </a:endParaRPr>
                    </a:p>
                  </a:txBody>
                  <a:tcPr marL="68580" marR="68580" marT="0" marB="0" anchor="ctr"/>
                </a:tc>
              </a:tr>
              <a:tr h="190500">
                <a:tc rowSpan="2">
                  <a:txBody>
                    <a:bodyPr/>
                    <a:lstStyle/>
                    <a:p>
                      <a:pPr>
                        <a:lnSpc>
                          <a:spcPct val="115000"/>
                        </a:lnSpc>
                        <a:spcAft>
                          <a:spcPts val="0"/>
                        </a:spcAft>
                      </a:pPr>
                      <a:r>
                        <a:rPr lang="es-EC" sz="1600" dirty="0">
                          <a:effectLst/>
                        </a:rPr>
                        <a:t>Tiempo de fraguado</a:t>
                      </a:r>
                      <a:endParaRPr lang="es-EC" sz="1600" dirty="0">
                        <a:effectLst/>
                        <a:latin typeface="Calibri"/>
                        <a:ea typeface="Calibri"/>
                        <a:cs typeface="Times New Roman"/>
                      </a:endParaRPr>
                    </a:p>
                  </a:txBody>
                  <a:tcPr marL="68580" marR="68580" marT="0" marB="0" anchor="ctr"/>
                </a:tc>
                <a:tc rowSpan="2">
                  <a:txBody>
                    <a:bodyPr/>
                    <a:lstStyle/>
                    <a:p>
                      <a:pPr>
                        <a:lnSpc>
                          <a:spcPct val="115000"/>
                        </a:lnSpc>
                        <a:spcAft>
                          <a:spcPts val="0"/>
                        </a:spcAft>
                      </a:pPr>
                      <a:r>
                        <a:rPr lang="es-EC" sz="1800">
                          <a:effectLst/>
                        </a:rPr>
                        <a:t>ASTM C 191</a:t>
                      </a:r>
                      <a:endParaRPr lang="es-EC" sz="18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800">
                          <a:effectLst/>
                        </a:rPr>
                        <a:t>mins</a:t>
                      </a:r>
                      <a:endParaRPr lang="es-EC" sz="18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800">
                          <a:effectLst/>
                        </a:rPr>
                        <a:t>Ti= 165</a:t>
                      </a:r>
                      <a:endParaRPr lang="es-EC" sz="1800">
                        <a:effectLst/>
                        <a:latin typeface="Calibri"/>
                        <a:ea typeface="Calibri"/>
                        <a:cs typeface="Times New Roman"/>
                      </a:endParaRPr>
                    </a:p>
                  </a:txBody>
                  <a:tcPr marL="68580" marR="68580" marT="0" marB="0" anchor="ctr"/>
                </a:tc>
              </a:tr>
              <a:tr h="190500">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C" sz="1800">
                          <a:effectLst/>
                        </a:rPr>
                        <a:t>mins</a:t>
                      </a:r>
                      <a:endParaRPr lang="es-EC" sz="18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800" dirty="0" err="1">
                          <a:effectLst/>
                        </a:rPr>
                        <a:t>Tf</a:t>
                      </a:r>
                      <a:r>
                        <a:rPr lang="es-EC" sz="1800" dirty="0">
                          <a:effectLst/>
                        </a:rPr>
                        <a:t>= 350</a:t>
                      </a:r>
                      <a:endParaRPr lang="es-EC" sz="1800" dirty="0">
                        <a:effectLst/>
                        <a:latin typeface="Calibri"/>
                        <a:ea typeface="Calibri"/>
                        <a:cs typeface="Times New Roman"/>
                      </a:endParaRPr>
                    </a:p>
                  </a:txBody>
                  <a:tcPr marL="68580" marR="68580" marT="0" marB="0" anchor="ctr"/>
                </a:tc>
              </a:tr>
            </a:tbl>
          </a:graphicData>
        </a:graphic>
      </p:graphicFrame>
      <p:pic>
        <p:nvPicPr>
          <p:cNvPr id="2" name="Picture 2" descr="D:\DOCUMENTOS\CIVILES\the end\ENSAYOS GENERALES JS\ENSAYOS DEL CEMENTO\DENSIDAD DEL CEMENTO\FOTOS DENSIDAD DEL CEMENTO\20150408_093640.jpg">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3284984"/>
            <a:ext cx="2432270" cy="13681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DOCUMENTOS\CIVILES\the end\ENSAYOS GENERALES JS\ENSAYOS DEL CEMENTO\DENSIDAD DEL CEMENTO\FOTOS DENSIDAD DEL CEMENTO\20150408_1021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4797152"/>
            <a:ext cx="1254192" cy="198668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DOCUMENTOS\CIVILES\the end\ENSAYOS GENERALES JS\ENSAYOS DEL CEMENTO\CONSISTENCIA DEL CEMENTO\1 abril 2015 Registro fotografico consistencia del cemento\20150401_13130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6173" y="3284984"/>
            <a:ext cx="1979843" cy="35197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DOCUMENTOS\CIVILES\the end\ENSAYOS GENERALES JS\ENSAYOS DEL CEMENTO\CONSISTENCIA DEL CEMENTO\1 abril 2015 Registro fotografico consistencia del cemento\20150401_13131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42144" y="3284983"/>
            <a:ext cx="1990096" cy="353794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DOCUMENTOS\CIVILES\the end\ENSAYOS GENERALES JS\ENSAYOS DEL CEMENTO\TIEMPO DE FRAGUADO DEL CEMENTO\2 abril 2015 reg fotografico tiempos de fraguado cemento\20150402_15524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23783" y="3284984"/>
            <a:ext cx="1984721" cy="35283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3 Tabla"/>
          <p:cNvGraphicFramePr>
            <a:graphicFrameLocks noGrp="1"/>
          </p:cNvGraphicFramePr>
          <p:nvPr>
            <p:extLst>
              <p:ext uri="{D42A27DB-BD31-4B8C-83A1-F6EECF244321}">
                <p14:modId xmlns:p14="http://schemas.microsoft.com/office/powerpoint/2010/main" val="369428123"/>
              </p:ext>
            </p:extLst>
          </p:nvPr>
        </p:nvGraphicFramePr>
        <p:xfrm>
          <a:off x="7740352" y="2420888"/>
          <a:ext cx="1016000" cy="228600"/>
        </p:xfrm>
        <a:graphic>
          <a:graphicData uri="http://schemas.openxmlformats.org/drawingml/2006/table">
            <a:tbl>
              <a:tblPr>
                <a:tableStyleId>{D113A9D2-9D6B-4929-AA2D-F23B5EE8CBE7}</a:tableStyleId>
              </a:tblPr>
              <a:tblGrid>
                <a:gridCol w="1016000"/>
              </a:tblGrid>
              <a:tr h="228600">
                <a:tc>
                  <a:txBody>
                    <a:bodyPr/>
                    <a:lstStyle/>
                    <a:p>
                      <a:pPr algn="ctr" fontAlgn="ctr"/>
                      <a:r>
                        <a:rPr lang="es-EC" sz="1100" u="none" strike="noStrike" dirty="0" smtClean="0">
                          <a:effectLst/>
                        </a:rPr>
                        <a:t>2:45 </a:t>
                      </a:r>
                      <a:r>
                        <a:rPr lang="es-EC" sz="1100" u="none" strike="noStrike" dirty="0" err="1" smtClean="0">
                          <a:effectLst/>
                        </a:rPr>
                        <a:t>hrs</a:t>
                      </a:r>
                      <a:r>
                        <a:rPr lang="es-EC" sz="1100" u="none" strike="noStrike" dirty="0" smtClean="0">
                          <a:effectLst/>
                        </a:rPr>
                        <a:t>.</a:t>
                      </a:r>
                      <a:endParaRPr lang="es-EC" sz="1100" b="0" i="0" u="none" strike="noStrike" dirty="0">
                        <a:solidFill>
                          <a:srgbClr val="000000"/>
                        </a:solidFill>
                        <a:effectLst/>
                        <a:latin typeface="Arial"/>
                      </a:endParaRPr>
                    </a:p>
                  </a:txBody>
                  <a:tcPr marL="9525" marR="9525" marT="9525" marB="0" anchor="ctr"/>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2552338178"/>
              </p:ext>
            </p:extLst>
          </p:nvPr>
        </p:nvGraphicFramePr>
        <p:xfrm>
          <a:off x="7732464" y="2708920"/>
          <a:ext cx="1016000" cy="228600"/>
        </p:xfrm>
        <a:graphic>
          <a:graphicData uri="http://schemas.openxmlformats.org/drawingml/2006/table">
            <a:tbl>
              <a:tblPr>
                <a:tableStyleId>{D113A9D2-9D6B-4929-AA2D-F23B5EE8CBE7}</a:tableStyleId>
              </a:tblPr>
              <a:tblGrid>
                <a:gridCol w="1016000"/>
              </a:tblGrid>
              <a:tr h="228600">
                <a:tc>
                  <a:txBody>
                    <a:bodyPr/>
                    <a:lstStyle/>
                    <a:p>
                      <a:pPr algn="ctr" fontAlgn="ctr"/>
                      <a:r>
                        <a:rPr lang="es-EC" sz="1100" u="none" strike="noStrike" dirty="0" smtClean="0">
                          <a:effectLst/>
                        </a:rPr>
                        <a:t>5:50 </a:t>
                      </a:r>
                      <a:r>
                        <a:rPr lang="es-EC" sz="1100" u="none" strike="noStrike" dirty="0" err="1" smtClean="0">
                          <a:effectLst/>
                        </a:rPr>
                        <a:t>hrs</a:t>
                      </a:r>
                      <a:r>
                        <a:rPr lang="es-EC" sz="1100" u="none" strike="noStrike" dirty="0" smtClean="0">
                          <a:effectLst/>
                        </a:rPr>
                        <a:t>.</a:t>
                      </a:r>
                      <a:endParaRPr lang="es-EC" sz="1100" b="0" i="0" u="none" strike="noStrike" dirty="0">
                        <a:solidFill>
                          <a:srgbClr val="000000"/>
                        </a:solidFill>
                        <a:effectLst/>
                        <a:latin typeface="Arial"/>
                      </a:endParaRPr>
                    </a:p>
                  </a:txBody>
                  <a:tcPr marL="9525" marR="9525" marT="9525" marB="0" anchor="ctr"/>
                </a:tc>
              </a:tr>
            </a:tbl>
          </a:graphicData>
        </a:graphic>
      </p:graphicFrame>
    </p:spTree>
    <p:extLst>
      <p:ext uri="{BB962C8B-B14F-4D97-AF65-F5344CB8AC3E}">
        <p14:creationId xmlns:p14="http://schemas.microsoft.com/office/powerpoint/2010/main" val="16941815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980728"/>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116632"/>
            <a:ext cx="7696200" cy="712788"/>
          </a:xfrm>
        </p:spPr>
        <p:txBody>
          <a:bodyPr>
            <a:noAutofit/>
          </a:bodyPr>
          <a:lstStyle/>
          <a:p>
            <a:pPr algn="l" eaLnBrk="1" hangingPunct="1"/>
            <a:r>
              <a:rPr lang="en-US" sz="3200" b="1" dirty="0" smtClean="0">
                <a:solidFill>
                  <a:schemeClr val="bg1"/>
                </a:solidFill>
              </a:rPr>
              <a:t>CARACTERIZACIÓN DE LOS AGREGADOS: GRAVA, ARENA Y ESCORIA DE ACERO</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9456" y="0"/>
            <a:ext cx="1011056" cy="9807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1182" y="1052736"/>
            <a:ext cx="9025313"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lvl="2" algn="ctr"/>
            <a:r>
              <a:rPr lang="es-ES" sz="2000" b="1" dirty="0" smtClean="0"/>
              <a:t>ANÁLISIS GRANULOMÉTRICO POR TAMIZADO DEL AGREGADO GRUESO. ASTM C 136</a:t>
            </a:r>
            <a:endParaRPr lang="es-EC" sz="2000" b="1" dirty="0"/>
          </a:p>
        </p:txBody>
      </p:sp>
      <p:pic>
        <p:nvPicPr>
          <p:cNvPr id="307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079" y="1562547"/>
            <a:ext cx="3865881" cy="2226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3645024"/>
            <a:ext cx="4464496" cy="2596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1556792"/>
            <a:ext cx="3862669"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0858" y="3645024"/>
            <a:ext cx="4467646" cy="2582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418151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980728"/>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116632"/>
            <a:ext cx="7696200" cy="712788"/>
          </a:xfrm>
        </p:spPr>
        <p:txBody>
          <a:bodyPr>
            <a:noAutofit/>
          </a:bodyPr>
          <a:lstStyle/>
          <a:p>
            <a:pPr algn="l" eaLnBrk="1" hangingPunct="1"/>
            <a:r>
              <a:rPr lang="en-US" sz="3200" b="1" dirty="0" smtClean="0">
                <a:solidFill>
                  <a:schemeClr val="bg1"/>
                </a:solidFill>
              </a:rPr>
              <a:t>CARACTERIZACIÓN DE LOS AGREGADOS: GRAVA.</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9456" y="0"/>
            <a:ext cx="1011056" cy="9807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5496" y="1124744"/>
            <a:ext cx="9025313"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lvl="2" algn="ctr"/>
            <a:r>
              <a:rPr lang="es-ES" sz="2400" b="1" dirty="0" smtClean="0"/>
              <a:t>ESTABILIZACIÓN GRANULOMÉTRICA. MÉTODO GRÁFICO</a:t>
            </a:r>
          </a:p>
        </p:txBody>
      </p:sp>
      <p:pic>
        <p:nvPicPr>
          <p:cNvPr id="10" name="9 Imagen"/>
          <p:cNvPicPr/>
          <p:nvPr/>
        </p:nvPicPr>
        <p:blipFill rotWithShape="1">
          <a:blip r:embed="rId3" cstate="print">
            <a:extLst>
              <a:ext uri="{28A0092B-C50C-407E-A947-70E740481C1C}">
                <a14:useLocalDpi xmlns:a14="http://schemas.microsoft.com/office/drawing/2010/main" val="0"/>
              </a:ext>
            </a:extLst>
          </a:blip>
          <a:srcRect l="25192" t="-2400" r="24731"/>
          <a:stretch/>
        </p:blipFill>
        <p:spPr bwMode="auto">
          <a:xfrm>
            <a:off x="35496" y="2420888"/>
            <a:ext cx="4456472" cy="3744416"/>
          </a:xfrm>
          <a:prstGeom prst="rect">
            <a:avLst/>
          </a:prstGeom>
          <a:noFill/>
          <a:ln>
            <a:noFill/>
          </a:ln>
          <a:extLst>
            <a:ext uri="{53640926-AAD7-44D8-BBD7-CCE9431645EC}">
              <a14:shadowObscured xmlns:a14="http://schemas.microsoft.com/office/drawing/2010/main"/>
            </a:ext>
          </a:extLst>
        </p:spPr>
      </p:pic>
      <p:pic>
        <p:nvPicPr>
          <p:cNvPr id="11" name="10 Imagen"/>
          <p:cNvPicPr/>
          <p:nvPr/>
        </p:nvPicPr>
        <p:blipFill rotWithShape="1">
          <a:blip r:embed="rId4" cstate="print">
            <a:extLst>
              <a:ext uri="{28A0092B-C50C-407E-A947-70E740481C1C}">
                <a14:useLocalDpi xmlns:a14="http://schemas.microsoft.com/office/drawing/2010/main" val="0"/>
              </a:ext>
            </a:extLst>
          </a:blip>
          <a:srcRect l="22580" r="27804"/>
          <a:stretch/>
        </p:blipFill>
        <p:spPr bwMode="auto">
          <a:xfrm>
            <a:off x="5004048" y="2492896"/>
            <a:ext cx="4032448" cy="3672408"/>
          </a:xfrm>
          <a:prstGeom prst="rect">
            <a:avLst/>
          </a:prstGeom>
          <a:noFill/>
          <a:ln>
            <a:noFill/>
          </a:ln>
          <a:extLst>
            <a:ext uri="{53640926-AAD7-44D8-BBD7-CCE9431645EC}">
              <a14:shadowObscured xmlns:a14="http://schemas.microsoft.com/office/drawing/2010/main"/>
            </a:ext>
          </a:extLst>
        </p:spPr>
      </p:pic>
      <p:sp>
        <p:nvSpPr>
          <p:cNvPr id="2" name="1 Rectángulo"/>
          <p:cNvSpPr/>
          <p:nvPr/>
        </p:nvSpPr>
        <p:spPr>
          <a:xfrm>
            <a:off x="467544" y="1835532"/>
            <a:ext cx="3608424" cy="369332"/>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es-ES" b="1" dirty="0"/>
              <a:t>Primera estabilidad granulométrica.</a:t>
            </a:r>
            <a:endParaRPr lang="es-EC" b="1" dirty="0"/>
          </a:p>
        </p:txBody>
      </p:sp>
      <p:sp>
        <p:nvSpPr>
          <p:cNvPr id="13" name="12 Rectángulo"/>
          <p:cNvSpPr/>
          <p:nvPr/>
        </p:nvSpPr>
        <p:spPr>
          <a:xfrm>
            <a:off x="5149274" y="1835532"/>
            <a:ext cx="3671198" cy="369332"/>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es-ES" b="1" dirty="0" smtClean="0"/>
              <a:t>Segunda </a:t>
            </a:r>
            <a:r>
              <a:rPr lang="es-ES" b="1" dirty="0"/>
              <a:t>estabilidad granulométrica.</a:t>
            </a:r>
            <a:endParaRPr lang="es-EC" b="1" dirty="0"/>
          </a:p>
        </p:txBody>
      </p:sp>
    </p:spTree>
    <p:extLst>
      <p:ext uri="{BB962C8B-B14F-4D97-AF65-F5344CB8AC3E}">
        <p14:creationId xmlns:p14="http://schemas.microsoft.com/office/powerpoint/2010/main" val="4168655732"/>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836712"/>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116632"/>
            <a:ext cx="7696200" cy="712788"/>
          </a:xfrm>
        </p:spPr>
        <p:txBody>
          <a:bodyPr>
            <a:noAutofit/>
          </a:bodyPr>
          <a:lstStyle/>
          <a:p>
            <a:pPr algn="l" eaLnBrk="1" hangingPunct="1"/>
            <a:r>
              <a:rPr lang="en-US" sz="2800" b="1" dirty="0" smtClean="0">
                <a:solidFill>
                  <a:schemeClr val="bg1"/>
                </a:solidFill>
              </a:rPr>
              <a:t>CARACTERIZACIÓN DE LOS AGREGADOS: GRAVA. ESTABILIZACIÓN GRANULOMÉTRICA</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9456" y="0"/>
            <a:ext cx="862586" cy="8367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107504" y="908720"/>
            <a:ext cx="4356270" cy="646331"/>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s-ES" b="1" dirty="0"/>
              <a:t>Granulometría de la primera combinación 20% de 3/4" y 80% de 1/2</a:t>
            </a:r>
            <a:r>
              <a:rPr lang="es-ES" b="1" dirty="0" smtClean="0"/>
              <a:t>".</a:t>
            </a:r>
            <a:endParaRPr lang="es-EC" b="1" dirty="0"/>
          </a:p>
        </p:txBody>
      </p:sp>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698097"/>
            <a:ext cx="4392488" cy="237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3935766"/>
            <a:ext cx="4473498" cy="2733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4788024" y="910461"/>
            <a:ext cx="4231906" cy="646331"/>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s-ES" b="1" dirty="0"/>
              <a:t>Granulometría de la segunda combinación 30% de 3/4" y 70% de 1/2".</a:t>
            </a:r>
            <a:endParaRPr lang="es-EC" b="1" dirty="0"/>
          </a:p>
        </p:txBody>
      </p:sp>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2256" y="1700808"/>
            <a:ext cx="4294240" cy="237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3933056"/>
            <a:ext cx="4464496" cy="2748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0814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836712"/>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116632"/>
            <a:ext cx="8092008" cy="712788"/>
          </a:xfrm>
        </p:spPr>
        <p:txBody>
          <a:bodyPr>
            <a:noAutofit/>
          </a:bodyPr>
          <a:lstStyle/>
          <a:p>
            <a:pPr algn="l" eaLnBrk="1" hangingPunct="1"/>
            <a:r>
              <a:rPr lang="en-US" sz="2400" b="1" dirty="0" smtClean="0">
                <a:solidFill>
                  <a:schemeClr val="bg1"/>
                </a:solidFill>
              </a:rPr>
              <a:t>CARACTERIZACIÓN DE LOS AGREGADOS: ARENA. GRANULOMETRÍA Y ESTABILIZACIÓN GRANULOMÉTRICA</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9456" y="0"/>
            <a:ext cx="862586" cy="8367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107504" y="908720"/>
            <a:ext cx="4356270" cy="707886"/>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s-ES" sz="2000" b="1" dirty="0"/>
              <a:t>Granulometría de la </a:t>
            </a:r>
            <a:r>
              <a:rPr lang="es-ES" sz="2000" b="1" dirty="0" smtClean="0"/>
              <a:t>arena directa de la cantera</a:t>
            </a:r>
            <a:endParaRPr lang="es-EC" sz="2000" b="1" dirty="0"/>
          </a:p>
        </p:txBody>
      </p:sp>
      <p:sp>
        <p:nvSpPr>
          <p:cNvPr id="4" name="3 Rectángulo"/>
          <p:cNvSpPr/>
          <p:nvPr/>
        </p:nvSpPr>
        <p:spPr>
          <a:xfrm>
            <a:off x="4788024" y="910461"/>
            <a:ext cx="4231906" cy="707886"/>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s-ES" sz="2000" b="1" dirty="0" smtClean="0"/>
              <a:t>Estabilización granulométrica de la arena</a:t>
            </a:r>
            <a:endParaRPr lang="es-EC" sz="2000" b="1" dirty="0"/>
          </a:p>
        </p:txBody>
      </p:sp>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704520"/>
            <a:ext cx="4533179" cy="230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51" y="3894625"/>
            <a:ext cx="4429941" cy="277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1700808"/>
            <a:ext cx="4478498"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4687" y="3894624"/>
            <a:ext cx="4433817" cy="277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4258154"/>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7"/>
          <p:cNvSpPr txBox="1">
            <a:spLocks/>
          </p:cNvSpPr>
          <p:nvPr/>
        </p:nvSpPr>
        <p:spPr bwMode="auto">
          <a:xfrm>
            <a:off x="1143000" y="2094139"/>
            <a:ext cx="73152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sz="3600" b="1" dirty="0" smtClean="0"/>
              <a:t>EVALUACIÓN DEL USO DE ESCORIAS DE ACERO EN LA PRODUCCIÓN DE HORMIGÓN.</a:t>
            </a:r>
            <a:endParaRPr lang="en-US" sz="3600" b="1" dirty="0"/>
          </a:p>
        </p:txBody>
      </p:sp>
      <p:sp>
        <p:nvSpPr>
          <p:cNvPr id="3075" name="AutoShape 16" descr="data:image/jpeg;base64,/9j/4AAQSkZJRgABAQAAAQABAAD/2wCEAAkGBxQTEhQSExQWFhIXGR4XFhgYFx4aHxkaHR0bGxseHRscHDQgGB4mHSAdIzEhJTUrMC4uFyA/ODMsNygtLysBCgoKDg0OGxAQGy0fHyUtLC83Ly80LC0sKy0tLCwsLiwsNDcuLC0vLS81LCwwLCwsLC0yKywxLCwsLCwsNSwvLP/AABEIAKAAkAMBEQACEQEDEQH/xAAbAAEAAgMBAQAAAAAAAAAAAAAABQYDBAcCAf/EAD0QAAIBAgMGAwYCCQMFAAAAAAECAwARBBIhBQYTMUFRImFxByMyQoGRFFIkM2JygqGiwdEVsvBDU7HS4f/EABoBAQACAwEAAAAAAAAAAAAAAAABBQIDBAb/xAA7EQACAQIEAwUECAQHAAAAAAAAAQIDEQQhMUESUWEFE3GBkSKxwdEyQlJiocLh8BQjJHIzNENjgrLx/9oADAMBAAIRAxEAPwDuNAKAUAoBQCgFAKAUAoBQCgFAKAUAoBQCgFAKAUAoBQCgFAKAUAoBQCgFAKAUAoBQCgFAKAUAoBQCgFAKAUAoBQCgFAKAUAoBQCgFAKAUAoBQCgFAKAUAoBQCgFAKAUAoBQCgFAKAUAoBQCgNPEbTjW+t7fFbkPUnQfWgIrFbxgWIsASFBsWBJvbXRenegNCbe5BxAZUBjIEnjjUx5jZcw8VrnSgPse9S6gSKSMxPjjOiHK9/htlOh86AkIN4LjNoyHUMAQLd8y5l/mKAkYNqxsAb2B0BNrX7ZhpfyoDeoBQCgFAKAUAoBQCgFAYsTiFQXbroANST2A6mgKlt3eLLGZCSIrhRl8V2Y5VUWN5WJ00IUd2oCnY7efiRTtEQJIkSaAuR72O5EiBSLRyAgqVUXGnOgNGfYsrlZEDyCLEmWOSZxeSCWMMLNKCoZHUKdOvepBtHdWSRZYiYeFIzPdVZ3IeUSshcLoq+JRzve+lQDXO5c0aZeIj2BsHDpn9+JmDMVst1FiddelAbGG2VivxWDbhosETEWgc5FZwzyMV/KzFVF+WU6a0Bjk3zyYiaS6fhlEgOXRwsVlzFuRzynKEYfKTUguuxd4TYc10zGN/CVHLxKCcq35SJdD2HOoBb8Ji1kFxzHMHmL8voeh5GgM9AKAUAoBQCgFAYsTiAi5jr0AHMk8gPOgKBvHvLFG0ZxDMElLIpRS4Nhma5HKMDrzfU/CKAr77vLLi5ZZHM2DnhYLIrAhcxWyMb8ltePKNCWqQWrd7clVyuwOYMziWVVMpZrZiBbLFew5Ak+RNQCennwWGN5HiV+V3YFr/XUVhKpGOrJsSWB2jFMLxSK9ueUg29R0qYTjNXi7hqxlxOJSNc0jKi92IA+5rJuxBCnaGAnYrxYTIOdmCsL+eh6fyrVGtTl9GSZNmRe8G5yyDMBmswe6hRIGX4TcjLLa58LitpBWMKRgUnnlAklklEcXD0MnSKEIR7jKdMuvepBL7s4+fhLLKixtb5b2sfFcKQGUA3DRntdfOAXvBYoSLcaEaEXvY8+fUW1B6g0BsUAoBQCgFAKApe9217JI4VpBGrEIupcajKLdXII05IjfmoCimd8arQLLHNhpfemS+WTChWsSgUe8Um6x3ynTUGpB0zYewBFGCkaIw1jQjwx35khebnmT9BUAjNs7r4vFZl/wBUdFBsyRRBQDzsSJM3K2hPWsZRb0djOMorVXKFtL2QYmNWaGSKfUllylCfuSCfWtbpvW5tVaPKxW9lPJgZCriaCckKYg3BzJqdXsQEL2BK6i1YptTs15/D9TJxjJXRl3w2tJNNwEmlxGHGQrHn4gEuXxKjWzSgEkBjz1rKbTyMYQ3aJPYXstxc63kWPDRn/uC7G/7A/v3pwSepLqxWRe93/Z9isLYR7TkUAC8YizJ9FZzb6VlGDW5rlOL+qWHaGwGljYS8OVyLN4MqzKPldSSAezdK2Go5btPZ2IixEaiZmHjlimmt+jjNaWys1pJlzaliLKPCDc0BddzNuKyhxIsguQ5UWUW1ZVuASgBzo3UZxQF/BoBQCgFAKA09qzZYzrlvpfsOZP0Fz9KA5DvbilmMgJCjDASyK4ut3tlClDxY2RLDiDQC9AXDcPYBjF5ApcEPKy68STXJdrePIhHiPMm9AS3tD2hwcBM4Nmy6a2IsRdvPLzqHoa6zag+HUo2zxjBsqWWUm00he+qsFNyZL82LNYBe3rWirKaXsxv52sZ9nOUJKUs891r4knuPjJMNhgLZ2e8jBiFt0ayXuNefnVPU7YdGcoKm2lK177vRfR35FnjH31S7srK2lr23N7eLEfi4WhmwysraXBAZL/MpPIiku160k0qLT5vif5TljTSepq7uYaPBF+BhVBY3zMRpoBlTW6rpe3cmsYdr11dyot32SkrePs5kypppZnrfPHviMKyMBHa7izDUr+zfxAfyNqmPbMqsuB0ms0nm8r6X9k34RujVUo2b09eXUjdn47EwbKOIUMXizC9z4gScwYE3GVh/Ce4vV3TcrO6tn436nF2jPiqOay8FZeNuup0jYe1ExUEeIjN0kUMPLuPUHStxri7q5X99thLKp0FnI5qHCyj4HCnQnpr+zQk5/uhNJFwiqxxxSkowYnOksYHDzu5GdiTlyIuXVte4HXdh4gNGAOQtYdlOoH0+H+GgJGgFAKAUBA7yyjRT8IHi9Cdf6FagOXQ4KWbEQNifw88fEd72DEIFEmpNmQ5ShWMA2FyTqKA7FsaErCl/iIzN6tqf8fSgOX+03a06bQVI9bRqqKVDBi51sDzuQo+lYN5nFXqzhUSiWzebAtDssx2aSQBSzA3OfMGZyewNzSpfhdi37OUViIKel8/PIpO1nCwYYqAZXiNpreIAnMwt8wJ6VR4RQjUrVZZ/zLZ6KyVnbnnqWKw0cRUqOpLgUeWeraXkrFMmwzIcrAg9ie1XFKvGqrwdzxmKoTw8+CTvya0fUQwFzZQWPYeelTUrRpq83ZGunCpUyhdlk3bk4haCWMMVhcxu3xRrlHhA6A6EnnVd2goOl38HmmtNJZpZ87bci67NxFWFVQks1Z5+75nRvZ7BxdnlJUNpC+bN84fUsPI3q0gvZzLDtSMP4iUY6Ky8LK1ineyfbE0Mr7OVQ8STOWY6Mi3yiy/vi5/eqUynpTlxKNsjrOPw3EjdO40PY9D9DWR1HGN6cMFmaRWhimlTOrmKXEYi/XIo0hUNoCPPSpB0rdXFh8rqQUdbgjkbgOpHldn+1QCy0AoBQCgK1vFGGfK2qt4SO4yNcf1UBV8JuxhsOxliV1OUpbiMygOVViFY2BsAL9hUgu77yYYSPFxRnjIDqATlJ5XsNL/2rTVr0qVu8ko355XtqZcMuRynebaxfaLI0QaQTLHFJnIKI5TRQOWguD0Lk1k3mV86y7zha/eXzO0YiBXUo4DIRYg8iPOszvTazRxz2nWSPwiwVZMoGlgG0sRqPpVPg1xTqr/df/WJc4J/01f+xe9la3RljkeaN7s6AuQyA8mAUXLHLra4rT2g6lOnCUMk3a6b3Weyv0OFVIzpKlKN7Nu/jbL8D1vAyGWJUJVmAkyiMDUvlbkwzeQNY4OdTuZ8eava7b2V1s7dWc0qMe8jJZWvlbmbe4JvOx7xy+ddfaKtgmv7fejjwv8Am5+Z3MKmHgORAEjQsFGg0BNh2q1Z0yluzhu4m1su2eKysglaRWXqjSMCoPkDp9qwRxU5JWb3fv1OzS7z4VWVGlALtkS4PibTQG2vMfesYVqc24wkm1rbbbM7+CT2KttXYEE0hMqsSpZPC7JdcxIDBSAwBOl+5raYkrsOIRyKiKAi8NVUaBQBINPpagLZQCgFAKArm3T7weo/mrf+tAR2J+Ek8hr9iD/apIK3tlvw20sY75kXELFwnynK0gPwAkWzEE+lUvbeFniKNPgV+GUm/wC1xWflwnbF+zFrl6Z/G5j3pbDQ4rD4pwRLGiM0YsRKykqL9VK25638PY1Y0KsatONRbpMq66pwneWp1PAY5JkEkZzIwBB73F66Demmro5nvtG2dHCgopfNmGmraeuvSvPUoqr39NSs+8by1tZZ/qXOAiqidFy4eJR2ve18iCw+IctljiiLNpZY9T9ulaauCpwjxVKrSW7Z3VeyYUo8U6qS8P1PuLlljOWSGNXtoHTmPI9r9qxo4WjWjxU6ra6Mxpdl06ybp1U7dPfmfd0Y3fESTcIIgR0bLe2ewP00+ldeNUaOC7uU73ateyeqyXOx5yNCrDFS7yHA1k8736nbCgK2YXBGoPar96mJxf2bY6J9oY+aQC8iu8Qtz8ZdtenyfetXEo+09szlo8MpW8fxZvhmnxuBhW7tDO7YghbiMgLlDEaC4U+tqpOw6E497WkrKahbqryk36lw3a76SXnkrfiW1nuzt3dj/URXoDhM+yVJm8gU+ukh/wAVBJaaAUAoBQEFvIlrP5XP8Jv/ALS1ARjLzB5cj6VJBE+0h1k2Rdw2dGVcyi+V1OXMeoHXTuKmF+NWzz30fTz08zfR+svuv06eGpA727FnxEf4hF4jRZVbh68RGGbOqcx30vfMe1UfYt3huHRKTST1X3X4P8Njix9Hjaks3+9Cx+yvaXDgXDTZo5GZ2hEgy5lBswUHW4boe4q4jlkY4ZOEFGWTN/a+xbSCaS5FnRQHOUhiXu0drE20vXnsRha2EqvERmlGVSLeWdm7Wvy6HepKStvYoeyUdocRDE2TEuqiM5spIUnOgb5WP/OVTjXTpYmlVrx4qcXK+V0m9JNbpcj0Ha8ZShTms42Xwvntdbn2WGSHCCHEm8vFLxoXztFHlsczeZ5D/FYqrRxGN77DL2VC0pJcKnK+Vl0W5r7Ig3iXKCajnk3eyezfjmWnYWxTIkLICrxwm/vCqHiXHiUDxWsTr3pWwtbG1qkFNKMXFZq9rK74XtffmVFWaU3LW7fvJH2m71DA4XKtjNKCiC/wi3if0Gn1Ir0cmV9WVlZble3Y3bbDYLCS8MfiHJZyxtlDgFVPUgBQbDsaq+2JcOCm722fOz5dXoZYWjFTUtzb9l06x4XGTAl5DM5aS1llPylNb2N+vLNVnCLjGKceGyira8OSy8Vv1Oqs/Zgtret27vz26WJeNLALzsLeprM5yS3eS7lump/8Iv8Atb71BJYKAUAoBQGptSHNGbDMRrb83cfUXH1oCrxCwy3vl0v3HNT9VsakgyRxo4eCXWGcZG/ZfkD9eXqo71DV1YzhNwkpR1RVN38ZJgJ/9PxJBt4YWOiyxtf3ZPQ9VPckVWYmM8PVljKaun/iRXTSpH8y+eXRUpxcU4/RenR/Zfw5rwZXN7tkzQuZGLPBmyxycstuSkXujLy1/KNa7IzjUipwd09GihxVOpGV3p7i5bu76pPggMS2V1fhpM3wO6AEBiPhNjY3051hiaEcRQlSluv/ABnbQruMVKeXxIDbez/EHiGeKXVLa2bqDbz6/wCa4MLVlWi1PKpHKS/N4PW567s7tKnGg6dR6LJ7NcvFct0Ytn7HdpDHIAoXWRjyA9etZVsRTo0+++kvqpfWb0S+JnU7UX8IlFrjatllw8306cze3j3/APwo4WEKtIf1jcwnIIgtza1ybci1dGAw86FK03eTblJ/efy0PH1615WhoY92t2nxjy4zaokzEqVEi5QEBuRa9/FfKFtoL8ya7G0lxSyRrjDje/zJLfHbMmKmGBww9/IChF/1MZtmvb52HP8AKB561tH+tqRxEl/Ki/YT/wBSX2n92O3N+ZZ06Ss+LJLV8lyXV7euxYY8GmHjjwcX6uEXc/mk/wDnM+q1ao01ajnJyeXwWy8hITbw/EdF9Ty+nX6VJrLFsTDhYxbkbWv+UCy/fn/FUEkhQCgFAKAUBV9s4XhvnA8Jvy6jmR6qbsO4Zu1AazKCLHUEfcVJB42js6HHRjDYv4xpFN116X/N3B0a32jNO6dmtzbTquF909U9H4/vIr82xNpwgxmKPFcOzRyl8pYDTKy6lmtyPMdzVVU7KpufFSlKkm7tR0v9qOas+cdGuRu4oN5PLrt0b3XXXmiIxuzXx5zRrJFIhyyRSgWQnUkZfHY6fLb63rRLHVMJWVDFzi09J5x9Va34nJisD3i9l2a8Gv3+7GxuxsbEYZnzvGUKk8NZbMrD/qDMtgbXFuZv5VGPpxxaj3Mk5b7px+zJprJvb9TDB0ZUU+MkNubIOKQQLiEgiY3Ln3rSqpOVcqkFVB11JvpXN2fR4JxxGIajdXivqxb+lvk3ly6HTWTlFxiR0WwoNmni8KSdwQIpMouzH8kZ/V69bMfSuuXaLr1v4fCSi3a7k7tLwSWfqYUcLbOWb8kb8WztqTaph0w7zEkytJmMSgADwkXL6nxG58hW2PZMXO9apKpHLJ5KUucs37K2ivNnTeCdm/T3L5/gye2RseHZyGKA8TFN+tmbUi+tz59QvXmats27v99FyS2RpqVXJKKVorRfHq3uzMiWFh/kk9ST1J71JpM2y8Nxnv8AIBp+6eZ/i+EeWY9RUElroBQCgFAKAUBixMAdcp9QRzBHIg9CKAqmKw7QsVI8Op0GgHVlH5epX5fMHQDyygixsQfqCKkg28LtV4viOeP9o2ZfRjo3obHzqCSJ3k3YwmNlM6yvBiyAASxQm3Ien7tRJycXFWa5NXj6M3QqqKtKKa9H6rM0p/Z/jWUL/qOdO0kebmLHW9zpp9a412dhb8XdQT6Jr3M297Re0l/yT98T7FuDjsxJ2jkzfEUitfUt3HUn71C7NwlknSi7c7vpzHe0VtJ+aX5TLsPc/C4WZcRPO8+KQkoQxYjpy1OvY6V2U+KMOHJLlFcK9Pma51otWjFL8X6v4WJ/FbZeS6xkIoNiQQz37aaJ/M+lZGg00QAWA0/5f1PnUkCCEzEKoup/qHLpyTu3XkOpqCS1YTDCNbDU8ye5/t6dAKAz0AoBQCgFAKAUBixECuLMPMdCD0IPQ+dAV3GbJeMkpqvpofUDVD+0tweqigKhv3gpZ8OkSL4GkDSi63ZV1Cx5jkkJa1wSNB50BFxzSx4pcMJXgQCIQxiEtHMWu0xKm5VQBlFmshIqQa2C30bgmQpFYYaTEMFupuJMkKnK2mnPv5VAPOI3wlaGFk/DqzDEZywaROJARYLdxYMpuDQHl9pYnESiLNIqTGMCKMZU/DzRm7iwuGjkFy1+RFASu4ex5sNmZwtpEHGjULdZEJVWBXwhCuviIOtAXjCbMeXVrBO3y/W+snpov71AWPC4VYxZeZ5k8yfOgM9AKAUAoBQCgFAKAUAoDUn2ejEm1ieZGl/Ucm+tAR77Ct8DWHYXT/abfyoCOk3UU5gYks5BfRPEQbgn3YLa660B8bdNSxJiQksXJIj1c6En3Z1Nhr5UBIpsInRm07Esw+1wv8qAkINmRrbS9uV+Q9FGg+1AblAKAUAoBQCgFAKAh969vpgcM2JdSyqyqQCB8TBQbk2AF7k9qAjU3zBlw8IgcviEEkJVlZWXXiHODYZBlJ75xagI/Ee0dI4TPJhpEUYg4XxSRgZ1z5yWzWCgpa/XMKAyze0eBJZYWjcSRtCgF1tJxTGCUN/Fk4i5vJgetAZG3+jDYhTEwMEyQFcy5yXl4QYpzVbkMD1Uj0oDKu+Hvx7pxhDMcIJfDriAxU6XzZMwyA2+LysaAxbue0KDGNAiRyK8xkBDWBThhSC2uoYN4SNND2oCQxG9kaLjmKP+hsEYCxMjFFcBBfmcwGvWgNXD76h5MJGuHkJxOcfEnumibLKrjNzQ9r0BiPtAi/SQIZSYWVIxYfpBeRoRw9eXFGW5sNQaA94vfcQriuNh3WTDRxyOodWuJGZQFa9j8J52oDxhPaDBJOcOI5BKMUcLY2F7cT3g11S6MvcG16A+7O39ik8TIY4WieaJ2kS7ol9eHmzrmAJXncA3ynSgJjdfby4yHihGiYNleN7ZkNgwDWOl1Kt6MKAl6AUAoBQGhtvZEWKiMMwYpmVvCxUhkYMpDKbixANAR77o4dpFmbiPMmTJI0rFl4ZYgBibgHMc35gdb0AxG6GGZAlpFAnbFApIysJXzZmDA3HxNpy1oDzity8JISXjLMZUnzFyTxI1VFYG9x4VFx160Am3Nwru7uJHZ2ViWldsuSTjKFu3gXia5RpoOlAZhurhuPx8jZg/FC52yCQ83Ed8ofztzNAY9nbm4SB4JI4yHw6NHG2Yk5WNyGJPi8r8r0Bjx25WFleV5FkImdZJU4rhHZMoUlAbclH2oDLgN0MLC8bxIUMbSNGAxyqZQoey3tY5QbdDfuaA0ovZ1s9VCrBl8BQkOwLahgSb3LhgGDcweVAZsRuNhHIZxKxsqvmmkPECtmUSeL3gB5Br8zQGYbnYTiRy8M8SOaTEI2Y3Ekpu/XVSdcvKgNaTcHBMGUo+RlZQnEfKiuQXCLeyA26WoCU2Ju/h8IZPw8fDEhBZQTluBa4XkCRztzsO1ASlAKA//9k="/>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latin typeface="Arial" panose="020B0604020202020204" pitchFamily="34" charset="0"/>
            </a:endParaRPr>
          </a:p>
        </p:txBody>
      </p:sp>
      <p:pic>
        <p:nvPicPr>
          <p:cNvPr id="3076" name="Picture 18"/>
          <p:cNvPicPr>
            <a:picLocks noChangeAspect="1" noChangeArrowheads="1"/>
          </p:cNvPicPr>
          <p:nvPr/>
        </p:nvPicPr>
        <p:blipFill>
          <a:blip r:embed="rId2">
            <a:extLst>
              <a:ext uri="{28A0092B-C50C-407E-A947-70E740481C1C}">
                <a14:useLocalDpi xmlns:a14="http://schemas.microsoft.com/office/drawing/2010/main" val="0"/>
              </a:ext>
            </a:extLst>
          </a:blip>
          <a:srcRect b="15138"/>
          <a:stretch>
            <a:fillRect/>
          </a:stretch>
        </p:blipFill>
        <p:spPr bwMode="auto">
          <a:xfrm>
            <a:off x="638175" y="263525"/>
            <a:ext cx="7820025" cy="1581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7" name="Title 7"/>
          <p:cNvSpPr txBox="1">
            <a:spLocks/>
          </p:cNvSpPr>
          <p:nvPr/>
        </p:nvSpPr>
        <p:spPr bwMode="auto">
          <a:xfrm>
            <a:off x="5724128" y="5013176"/>
            <a:ext cx="3192016" cy="1317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sz="1600" b="1" dirty="0" smtClean="0"/>
              <a:t>JACQUELINE CUÁSQUER</a:t>
            </a:r>
          </a:p>
          <a:p>
            <a:pPr algn="ctr" eaLnBrk="1" hangingPunct="1">
              <a:spcBef>
                <a:spcPct val="0"/>
              </a:spcBef>
              <a:buFontTx/>
              <a:buNone/>
            </a:pPr>
            <a:r>
              <a:rPr lang="en-US" sz="1600" b="1" dirty="0" smtClean="0"/>
              <a:t>SANTIAGO ALTAMIRANO</a:t>
            </a:r>
            <a:endParaRPr lang="en-US" sz="1600" b="1" dirty="0"/>
          </a:p>
          <a:p>
            <a:pPr algn="ctr" eaLnBrk="1" hangingPunct="1">
              <a:spcBef>
                <a:spcPct val="0"/>
              </a:spcBef>
              <a:buFontTx/>
              <a:buNone/>
            </a:pPr>
            <a:r>
              <a:rPr lang="en-US" sz="1600" b="1" dirty="0" smtClean="0"/>
              <a:t>Sangolquí, </a:t>
            </a:r>
            <a:r>
              <a:rPr lang="en-US" sz="1600" b="1" dirty="0"/>
              <a:t>2015</a:t>
            </a:r>
          </a:p>
        </p:txBody>
      </p:sp>
    </p:spTree>
    <p:extLst>
      <p:ext uri="{BB962C8B-B14F-4D97-AF65-F5344CB8AC3E}">
        <p14:creationId xmlns:p14="http://schemas.microsoft.com/office/powerpoint/2010/main" val="2795194531"/>
      </p:ext>
    </p:extLst>
  </p:cSld>
  <p:clrMapOvr>
    <a:masterClrMapping/>
  </p:clrMapOvr>
  <mc:AlternateContent xmlns:mc="http://schemas.openxmlformats.org/markup-compatibility/2006" xmlns:p14="http://schemas.microsoft.com/office/powerpoint/2010/main">
    <mc:Choice Requires="p14">
      <p:transition spd="slow" p14:dur="2500">
        <p14:vortex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836712"/>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116632"/>
            <a:ext cx="8092008" cy="712788"/>
          </a:xfrm>
        </p:spPr>
        <p:txBody>
          <a:bodyPr>
            <a:noAutofit/>
          </a:bodyPr>
          <a:lstStyle/>
          <a:p>
            <a:pPr algn="l" eaLnBrk="1" hangingPunct="1"/>
            <a:r>
              <a:rPr lang="en-US" sz="2400" b="1" dirty="0" smtClean="0">
                <a:solidFill>
                  <a:schemeClr val="bg1"/>
                </a:solidFill>
              </a:rPr>
              <a:t>CARACTERIZACIÓN DE LOS AGREGADOS: ESCORIA DE ACERO. GRANULOMETRÍA Y ESTABILIZACIÓN GRANULOMÉTRICA</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9456" y="0"/>
            <a:ext cx="862586" cy="8367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107504" y="908720"/>
            <a:ext cx="4356270" cy="707886"/>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s-ES" sz="2000" b="1" dirty="0"/>
              <a:t>Granulometría de la </a:t>
            </a:r>
            <a:r>
              <a:rPr lang="es-ES" sz="2000" b="1" dirty="0" smtClean="0"/>
              <a:t>escoria directa de la empresa siderúrgica</a:t>
            </a:r>
            <a:endParaRPr lang="es-EC" sz="2000" b="1" dirty="0"/>
          </a:p>
        </p:txBody>
      </p:sp>
      <p:sp>
        <p:nvSpPr>
          <p:cNvPr id="4" name="3 Rectángulo"/>
          <p:cNvSpPr/>
          <p:nvPr/>
        </p:nvSpPr>
        <p:spPr>
          <a:xfrm>
            <a:off x="4788024" y="910461"/>
            <a:ext cx="4231906" cy="707886"/>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s-ES" sz="2000" b="1" dirty="0" smtClean="0"/>
              <a:t>Estabilización granulométrica de la escoria de acero</a:t>
            </a:r>
            <a:endParaRPr lang="es-EC" sz="2000" b="1" dirty="0"/>
          </a:p>
        </p:txBody>
      </p:sp>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700808"/>
            <a:ext cx="4207818"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678" y="3831794"/>
            <a:ext cx="4207818" cy="257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700808"/>
            <a:ext cx="4284262" cy="2275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17 Imagen"/>
          <p:cNvPicPr/>
          <p:nvPr/>
        </p:nvPicPr>
        <p:blipFill>
          <a:blip r:embed="rId6">
            <a:extLst>
              <a:ext uri="{28A0092B-C50C-407E-A947-70E740481C1C}">
                <a14:useLocalDpi xmlns:a14="http://schemas.microsoft.com/office/drawing/2010/main" val="0"/>
              </a:ext>
            </a:extLst>
          </a:blip>
          <a:srcRect/>
          <a:stretch>
            <a:fillRect/>
          </a:stretch>
        </p:blipFill>
        <p:spPr bwMode="auto">
          <a:xfrm>
            <a:off x="251520" y="3831794"/>
            <a:ext cx="4248472" cy="2578640"/>
          </a:xfrm>
          <a:prstGeom prst="rect">
            <a:avLst/>
          </a:prstGeom>
          <a:noFill/>
        </p:spPr>
      </p:pic>
    </p:spTree>
    <p:extLst>
      <p:ext uri="{BB962C8B-B14F-4D97-AF65-F5344CB8AC3E}">
        <p14:creationId xmlns:p14="http://schemas.microsoft.com/office/powerpoint/2010/main" val="748537981"/>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228600"/>
            <a:ext cx="7696200" cy="712788"/>
          </a:xfrm>
        </p:spPr>
        <p:txBody>
          <a:bodyPr>
            <a:noAutofit/>
          </a:bodyPr>
          <a:lstStyle/>
          <a:p>
            <a:pPr algn="l" eaLnBrk="1" hangingPunct="1"/>
            <a:r>
              <a:rPr lang="en-US" sz="2800" b="1" dirty="0" smtClean="0">
                <a:solidFill>
                  <a:schemeClr val="bg1"/>
                </a:solidFill>
              </a:rPr>
              <a:t>CURVAS GRANULOMÉTRICAS DE LAS COMBINACIONES DE ESCORIA DE ACERO Y ARENA.</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aphicFrame>
        <p:nvGraphicFramePr>
          <p:cNvPr id="7" name="Chart 4"/>
          <p:cNvGraphicFramePr>
            <a:graphicFrameLocks/>
          </p:cNvGraphicFramePr>
          <p:nvPr>
            <p:extLst>
              <p:ext uri="{D42A27DB-BD31-4B8C-83A1-F6EECF244321}">
                <p14:modId xmlns:p14="http://schemas.microsoft.com/office/powerpoint/2010/main" val="3739491898"/>
              </p:ext>
            </p:extLst>
          </p:nvPr>
        </p:nvGraphicFramePr>
        <p:xfrm>
          <a:off x="107504" y="1412776"/>
          <a:ext cx="8928992" cy="53285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88173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wipe(down)">
                                      <p:cBhvr>
                                        <p:cTn id="7" dur="1250"/>
                                        <p:tgtEl>
                                          <p:spTgt spid="7">
                                            <p:graphicEl>
                                              <a:chart seriesIdx="2" categoryIdx="-4" bldStep="series"/>
                                            </p:graphicEl>
                                          </p:spTgt>
                                        </p:tgtEl>
                                      </p:cBhvr>
                                    </p:animEffect>
                                  </p:childTnLst>
                                </p:cTn>
                              </p:par>
                              <p:par>
                                <p:cTn id="8" presetID="22" presetClass="entr" presetSubtype="4" fill="hold" grpId="0" nodeType="withEffect">
                                  <p:stCondLst>
                                    <p:cond delay="1750"/>
                                  </p:stCondLst>
                                  <p:childTnLst>
                                    <p:set>
                                      <p:cBhvr>
                                        <p:cTn id="9" dur="1" fill="hold">
                                          <p:stCondLst>
                                            <p:cond delay="0"/>
                                          </p:stCondLst>
                                        </p:cTn>
                                        <p:tgtEl>
                                          <p:spTgt spid="7">
                                            <p:graphicEl>
                                              <a:chart seriesIdx="3" categoryIdx="-4" bldStep="series"/>
                                            </p:graphicEl>
                                          </p:spTgt>
                                        </p:tgtEl>
                                        <p:attrNameLst>
                                          <p:attrName>style.visibility</p:attrName>
                                        </p:attrNameLst>
                                      </p:cBhvr>
                                      <p:to>
                                        <p:strVal val="visible"/>
                                      </p:to>
                                    </p:set>
                                    <p:animEffect transition="in" filter="wipe(down)">
                                      <p:cBhvr>
                                        <p:cTn id="10" dur="1500"/>
                                        <p:tgtEl>
                                          <p:spTgt spid="7">
                                            <p:graphicEl>
                                              <a:chart seriesIdx="3" categoryIdx="-4" bldStep="series"/>
                                            </p:graphicEl>
                                          </p:spTgt>
                                        </p:tgtEl>
                                      </p:cBhvr>
                                    </p:animEffect>
                                  </p:childTnLst>
                                </p:cTn>
                              </p:par>
                              <p:par>
                                <p:cTn id="11" presetID="22" presetClass="entr" presetSubtype="4" fill="hold" grpId="0" nodeType="withEffect">
                                  <p:stCondLst>
                                    <p:cond delay="3000"/>
                                  </p:stCondLst>
                                  <p:childTnLst>
                                    <p:set>
                                      <p:cBhvr>
                                        <p:cTn id="12" dur="1" fill="hold">
                                          <p:stCondLst>
                                            <p:cond delay="0"/>
                                          </p:stCondLst>
                                        </p:cTn>
                                        <p:tgtEl>
                                          <p:spTgt spid="7">
                                            <p:graphicEl>
                                              <a:chart seriesIdx="4" categoryIdx="-4" bldStep="series"/>
                                            </p:graphicEl>
                                          </p:spTgt>
                                        </p:tgtEl>
                                        <p:attrNameLst>
                                          <p:attrName>style.visibility</p:attrName>
                                        </p:attrNameLst>
                                      </p:cBhvr>
                                      <p:to>
                                        <p:strVal val="visible"/>
                                      </p:to>
                                    </p:set>
                                    <p:animEffect transition="in" filter="wipe(down)">
                                      <p:cBhvr>
                                        <p:cTn id="13" dur="1500"/>
                                        <p:tgtEl>
                                          <p:spTgt spid="7">
                                            <p:graphicEl>
                                              <a:chart seriesIdx="4" categoryIdx="-4" bldStep="series"/>
                                            </p:graphicEl>
                                          </p:spTgt>
                                        </p:tgtEl>
                                      </p:cBhvr>
                                    </p:animEffect>
                                  </p:childTnLst>
                                </p:cTn>
                              </p:par>
                              <p:par>
                                <p:cTn id="14" presetID="22" presetClass="entr" presetSubtype="4" fill="hold" grpId="0" nodeType="withEffect">
                                  <p:stCondLst>
                                    <p:cond delay="4500"/>
                                  </p:stCondLst>
                                  <p:childTnLst>
                                    <p:set>
                                      <p:cBhvr>
                                        <p:cTn id="15" dur="1" fill="hold">
                                          <p:stCondLst>
                                            <p:cond delay="0"/>
                                          </p:stCondLst>
                                        </p:cTn>
                                        <p:tgtEl>
                                          <p:spTgt spid="7">
                                            <p:graphicEl>
                                              <a:chart seriesIdx="5" categoryIdx="-4" bldStep="series"/>
                                            </p:graphicEl>
                                          </p:spTgt>
                                        </p:tgtEl>
                                        <p:attrNameLst>
                                          <p:attrName>style.visibility</p:attrName>
                                        </p:attrNameLst>
                                      </p:cBhvr>
                                      <p:to>
                                        <p:strVal val="visible"/>
                                      </p:to>
                                    </p:set>
                                    <p:animEffect transition="in" filter="wipe(down)">
                                      <p:cBhvr>
                                        <p:cTn id="16" dur="2000"/>
                                        <p:tgtEl>
                                          <p:spTgt spid="7">
                                            <p:graphicEl>
                                              <a:chart seriesIdx="5"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90872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116632"/>
            <a:ext cx="7696200" cy="712788"/>
          </a:xfrm>
        </p:spPr>
        <p:txBody>
          <a:bodyPr>
            <a:noAutofit/>
          </a:bodyPr>
          <a:lstStyle/>
          <a:p>
            <a:pPr algn="l" eaLnBrk="1" hangingPunct="1"/>
            <a:r>
              <a:rPr lang="en-US" sz="2400" b="1" dirty="0" smtClean="0">
                <a:solidFill>
                  <a:schemeClr val="bg1"/>
                </a:solidFill>
              </a:rPr>
              <a:t>CARACTERIZACIÓN DE LOS AGREGADOS: GRAVA, ARENA Y ESCORIA DE ACERO.</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7178" y="0"/>
            <a:ext cx="936821" cy="9087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aphicFrame>
        <p:nvGraphicFramePr>
          <p:cNvPr id="4" name="3 Tabla"/>
          <p:cNvGraphicFramePr>
            <a:graphicFrameLocks noGrp="1"/>
          </p:cNvGraphicFramePr>
          <p:nvPr>
            <p:extLst>
              <p:ext uri="{D42A27DB-BD31-4B8C-83A1-F6EECF244321}">
                <p14:modId xmlns:p14="http://schemas.microsoft.com/office/powerpoint/2010/main" val="210222868"/>
              </p:ext>
            </p:extLst>
          </p:nvPr>
        </p:nvGraphicFramePr>
        <p:xfrm>
          <a:off x="179512" y="980728"/>
          <a:ext cx="8712969" cy="3937316"/>
        </p:xfrm>
        <a:graphic>
          <a:graphicData uri="http://schemas.openxmlformats.org/drawingml/2006/table">
            <a:tbl>
              <a:tblPr firstRow="1" firstCol="1" bandRow="1">
                <a:tableStyleId>{5C22544A-7EE6-4342-B048-85BDC9FD1C3A}</a:tableStyleId>
              </a:tblPr>
              <a:tblGrid>
                <a:gridCol w="2656476"/>
                <a:gridCol w="821591"/>
                <a:gridCol w="821591"/>
                <a:gridCol w="821591"/>
                <a:gridCol w="821591"/>
                <a:gridCol w="178011"/>
                <a:gridCol w="916758"/>
                <a:gridCol w="916758"/>
                <a:gridCol w="758602"/>
              </a:tblGrid>
              <a:tr h="197043">
                <a:tc rowSpan="2">
                  <a:txBody>
                    <a:bodyPr/>
                    <a:lstStyle/>
                    <a:p>
                      <a:pPr algn="ctr">
                        <a:lnSpc>
                          <a:spcPct val="115000"/>
                        </a:lnSpc>
                        <a:spcAft>
                          <a:spcPts val="0"/>
                        </a:spcAft>
                      </a:pPr>
                      <a:r>
                        <a:rPr lang="es-EC" sz="1200" dirty="0">
                          <a:effectLst/>
                        </a:rPr>
                        <a:t>DESCRIPCIÓN</a:t>
                      </a:r>
                      <a:endParaRPr lang="es-EC" sz="1200" dirty="0">
                        <a:effectLst/>
                        <a:latin typeface="Calibri"/>
                        <a:ea typeface="Calibri"/>
                        <a:cs typeface="Times New Roman"/>
                      </a:endParaRPr>
                    </a:p>
                  </a:txBody>
                  <a:tcPr marL="68580" marR="68580" marT="0" marB="0" anchor="ctr"/>
                </a:tc>
                <a:tc rowSpan="2">
                  <a:txBody>
                    <a:bodyPr/>
                    <a:lstStyle/>
                    <a:p>
                      <a:pPr algn="ctr">
                        <a:lnSpc>
                          <a:spcPct val="115000"/>
                        </a:lnSpc>
                        <a:spcAft>
                          <a:spcPts val="0"/>
                        </a:spcAft>
                      </a:pPr>
                      <a:r>
                        <a:rPr lang="es-EC" sz="1200" dirty="0">
                          <a:effectLst/>
                        </a:rPr>
                        <a:t>UNIDADES</a:t>
                      </a:r>
                      <a:endParaRPr lang="es-EC" sz="1200" dirty="0">
                        <a:effectLst/>
                        <a:latin typeface="Calibri"/>
                        <a:ea typeface="Calibri"/>
                        <a:cs typeface="Times New Roman"/>
                      </a:endParaRPr>
                    </a:p>
                  </a:txBody>
                  <a:tcPr marL="68580" marR="68580" marT="0" marB="0" anchor="ctr"/>
                </a:tc>
                <a:tc gridSpan="3">
                  <a:txBody>
                    <a:bodyPr/>
                    <a:lstStyle/>
                    <a:p>
                      <a:pPr algn="ctr">
                        <a:lnSpc>
                          <a:spcPct val="115000"/>
                        </a:lnSpc>
                        <a:spcAft>
                          <a:spcPts val="0"/>
                        </a:spcAft>
                      </a:pPr>
                      <a:r>
                        <a:rPr lang="es-EC" sz="1200" dirty="0">
                          <a:effectLst/>
                        </a:rPr>
                        <a:t>AGREGADOS</a:t>
                      </a:r>
                      <a:endParaRPr lang="es-EC" sz="1200" dirty="0">
                        <a:effectLst/>
                        <a:latin typeface="Calibri"/>
                        <a:ea typeface="Calibri"/>
                        <a:cs typeface="Times New Roman"/>
                      </a:endParaRPr>
                    </a:p>
                  </a:txBody>
                  <a:tcPr marL="68580" marR="68580" marT="0" marB="0" anchor="ctr"/>
                </a:tc>
                <a:tc hMerge="1">
                  <a:txBody>
                    <a:bodyPr/>
                    <a:lstStyle/>
                    <a:p>
                      <a:endParaRPr lang="es-EC"/>
                    </a:p>
                  </a:txBody>
                  <a:tcPr/>
                </a:tc>
                <a:tc hMerge="1">
                  <a:txBody>
                    <a:bodyPr/>
                    <a:lstStyle/>
                    <a:p>
                      <a:endParaRPr lang="es-EC"/>
                    </a:p>
                  </a:txBody>
                  <a:tcPr/>
                </a:tc>
                <a:tc rowSpan="11">
                  <a:txBody>
                    <a:bodyPr/>
                    <a:lstStyle/>
                    <a:p>
                      <a:pPr algn="ctr">
                        <a:lnSpc>
                          <a:spcPct val="115000"/>
                        </a:lnSpc>
                        <a:spcAft>
                          <a:spcPts val="0"/>
                        </a:spcAft>
                      </a:pPr>
                      <a:r>
                        <a:rPr lang="es-EC" sz="1600">
                          <a:effectLst/>
                        </a:rPr>
                        <a:t> </a:t>
                      </a:r>
                      <a:endParaRPr lang="es-EC" sz="1600">
                        <a:effectLst/>
                        <a:latin typeface="Calibri"/>
                        <a:ea typeface="Calibri"/>
                        <a:cs typeface="Times New Roman"/>
                      </a:endParaRPr>
                    </a:p>
                  </a:txBody>
                  <a:tcPr marL="68580" marR="68580" marT="0" marB="0" anchor="ctr"/>
                </a:tc>
                <a:tc gridSpan="3">
                  <a:txBody>
                    <a:bodyPr/>
                    <a:lstStyle/>
                    <a:p>
                      <a:pPr algn="ctr">
                        <a:lnSpc>
                          <a:spcPct val="115000"/>
                        </a:lnSpc>
                        <a:spcAft>
                          <a:spcPts val="0"/>
                        </a:spcAft>
                      </a:pPr>
                      <a:r>
                        <a:rPr lang="es-EC" sz="1200" dirty="0">
                          <a:effectLst/>
                        </a:rPr>
                        <a:t>COMPARACIÓN</a:t>
                      </a:r>
                      <a:endParaRPr lang="es-EC" sz="1200" dirty="0">
                        <a:effectLst/>
                        <a:latin typeface="Calibri"/>
                        <a:ea typeface="Calibri"/>
                        <a:cs typeface="Times New Roman"/>
                      </a:endParaRPr>
                    </a:p>
                  </a:txBody>
                  <a:tcPr marL="68580" marR="68580" marT="0" marB="0" anchor="ctr"/>
                </a:tc>
                <a:tc hMerge="1">
                  <a:txBody>
                    <a:bodyPr/>
                    <a:lstStyle/>
                    <a:p>
                      <a:endParaRPr lang="es-EC"/>
                    </a:p>
                  </a:txBody>
                  <a:tcPr/>
                </a:tc>
                <a:tc hMerge="1">
                  <a:txBody>
                    <a:bodyPr/>
                    <a:lstStyle/>
                    <a:p>
                      <a:endParaRPr lang="es-EC"/>
                    </a:p>
                  </a:txBody>
                  <a:tcPr/>
                </a:tc>
              </a:tr>
              <a:tr h="266008">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C" sz="1100">
                          <a:effectLst/>
                        </a:rPr>
                        <a:t>ARENA</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dirty="0" smtClean="0">
                          <a:effectLst/>
                          <a:latin typeface="+mn-lt"/>
                          <a:ea typeface="+mn-ea"/>
                          <a:cs typeface="+mn-cs"/>
                        </a:rPr>
                        <a:t>GRAVA</a:t>
                      </a:r>
                      <a:endParaRPr lang="es-EC"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a:effectLst/>
                        </a:rPr>
                        <a:t>ESCORIA</a:t>
                      </a:r>
                      <a:endParaRPr lang="es-EC" sz="1100">
                        <a:effectLst/>
                        <a:latin typeface="Calibri"/>
                        <a:ea typeface="Calibri"/>
                        <a:cs typeface="Times New Roman"/>
                      </a:endParaRPr>
                    </a:p>
                  </a:txBody>
                  <a:tcPr marL="68580" marR="68580" marT="0" marB="0" anchor="ctr"/>
                </a:tc>
                <a:tc vMerge="1">
                  <a:txBody>
                    <a:bodyPr/>
                    <a:lstStyle/>
                    <a:p>
                      <a:endParaRPr lang="es-EC"/>
                    </a:p>
                  </a:txBody>
                  <a:tcPr/>
                </a:tc>
                <a:tc>
                  <a:txBody>
                    <a:bodyPr/>
                    <a:lstStyle/>
                    <a:p>
                      <a:pPr algn="ctr">
                        <a:lnSpc>
                          <a:spcPct val="115000"/>
                        </a:lnSpc>
                        <a:spcAft>
                          <a:spcPts val="0"/>
                        </a:spcAft>
                      </a:pPr>
                      <a:r>
                        <a:rPr lang="es-EC" sz="1100">
                          <a:effectLst/>
                        </a:rPr>
                        <a:t>veces</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dirty="0" err="1">
                          <a:effectLst/>
                        </a:rPr>
                        <a:t>cant</a:t>
                      </a:r>
                      <a:r>
                        <a:rPr lang="es-EC" sz="1100" dirty="0">
                          <a:effectLst/>
                        </a:rPr>
                        <a:t>.</a:t>
                      </a:r>
                      <a:endParaRPr lang="es-EC"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100" dirty="0">
                          <a:effectLst/>
                        </a:rPr>
                        <a:t>%</a:t>
                      </a:r>
                      <a:endParaRPr lang="es-EC" sz="1100" dirty="0">
                        <a:effectLst/>
                        <a:latin typeface="Calibri"/>
                        <a:ea typeface="Calibri"/>
                        <a:cs typeface="Times New Roman"/>
                      </a:endParaRPr>
                    </a:p>
                  </a:txBody>
                  <a:tcPr marL="68580" marR="68580" marT="0" marB="0" anchor="ctr"/>
                </a:tc>
              </a:tr>
              <a:tr h="384234">
                <a:tc>
                  <a:txBody>
                    <a:bodyPr/>
                    <a:lstStyle/>
                    <a:p>
                      <a:pPr>
                        <a:lnSpc>
                          <a:spcPct val="115000"/>
                        </a:lnSpc>
                        <a:spcAft>
                          <a:spcPts val="0"/>
                        </a:spcAft>
                      </a:pPr>
                      <a:r>
                        <a:rPr lang="es-EC" sz="1100">
                          <a:effectLst/>
                        </a:rPr>
                        <a:t>GRAVEDAD ESPECÍFICA DE MASA</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Kg/m3</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2 512.11</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2 469.80</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3 449.12</a:t>
                      </a:r>
                      <a:endParaRPr lang="es-EC" sz="1500">
                        <a:effectLst/>
                        <a:latin typeface="Calibri"/>
                        <a:ea typeface="Calibri"/>
                        <a:cs typeface="Times New Roman"/>
                      </a:endParaRPr>
                    </a:p>
                  </a:txBody>
                  <a:tcPr marL="68580" marR="68580" marT="0" marB="0" anchor="ctr"/>
                </a:tc>
                <a:tc vMerge="1">
                  <a:txBody>
                    <a:bodyPr/>
                    <a:lstStyle/>
                    <a:p>
                      <a:endParaRPr lang="es-EC"/>
                    </a:p>
                  </a:txBody>
                  <a:tcPr/>
                </a:tc>
                <a:tc>
                  <a:txBody>
                    <a:bodyPr/>
                    <a:lstStyle/>
                    <a:p>
                      <a:pPr algn="ctr">
                        <a:lnSpc>
                          <a:spcPct val="115000"/>
                        </a:lnSpc>
                        <a:spcAft>
                          <a:spcPts val="0"/>
                        </a:spcAft>
                      </a:pPr>
                      <a:r>
                        <a:rPr lang="es-EC" sz="1500">
                          <a:effectLst/>
                        </a:rPr>
                        <a:t>1.37</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937.02</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dirty="0">
                          <a:effectLst/>
                        </a:rPr>
                        <a:t>37.30</a:t>
                      </a:r>
                      <a:endParaRPr lang="es-EC" sz="1500" dirty="0">
                        <a:effectLst/>
                        <a:latin typeface="Calibri"/>
                        <a:ea typeface="Calibri"/>
                        <a:cs typeface="Times New Roman"/>
                      </a:endParaRPr>
                    </a:p>
                  </a:txBody>
                  <a:tcPr marL="68580" marR="68580" marT="0" marB="0" anchor="ctr"/>
                </a:tc>
              </a:tr>
              <a:tr h="387124">
                <a:tc>
                  <a:txBody>
                    <a:bodyPr/>
                    <a:lstStyle/>
                    <a:p>
                      <a:pPr>
                        <a:lnSpc>
                          <a:spcPct val="115000"/>
                        </a:lnSpc>
                        <a:spcAft>
                          <a:spcPts val="0"/>
                        </a:spcAft>
                      </a:pPr>
                      <a:r>
                        <a:rPr lang="es-EC" sz="1100">
                          <a:effectLst/>
                        </a:rPr>
                        <a:t>GRAVEDAD ESPECÍFICA SATURADA SUPERFICIE SECA</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Kg/m3</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2 575.99</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2 535.73</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3 508.77</a:t>
                      </a:r>
                      <a:endParaRPr lang="es-EC" sz="1500">
                        <a:effectLst/>
                        <a:latin typeface="Calibri"/>
                        <a:ea typeface="Calibri"/>
                        <a:cs typeface="Times New Roman"/>
                      </a:endParaRPr>
                    </a:p>
                  </a:txBody>
                  <a:tcPr marL="68580" marR="68580" marT="0" marB="0" anchor="ctr"/>
                </a:tc>
                <a:tc vMerge="1">
                  <a:txBody>
                    <a:bodyPr/>
                    <a:lstStyle/>
                    <a:p>
                      <a:endParaRPr lang="es-EC"/>
                    </a:p>
                  </a:txBody>
                  <a:tcPr/>
                </a:tc>
                <a:tc>
                  <a:txBody>
                    <a:bodyPr/>
                    <a:lstStyle/>
                    <a:p>
                      <a:pPr algn="ctr">
                        <a:lnSpc>
                          <a:spcPct val="115000"/>
                        </a:lnSpc>
                        <a:spcAft>
                          <a:spcPts val="0"/>
                        </a:spcAft>
                      </a:pPr>
                      <a:r>
                        <a:rPr lang="es-EC" sz="1500">
                          <a:effectLst/>
                        </a:rPr>
                        <a:t>1.36</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932.78</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dirty="0">
                          <a:effectLst/>
                        </a:rPr>
                        <a:t>36.21</a:t>
                      </a:r>
                      <a:endParaRPr lang="es-EC" sz="1500" dirty="0">
                        <a:effectLst/>
                        <a:latin typeface="Calibri"/>
                        <a:ea typeface="Calibri"/>
                        <a:cs typeface="Times New Roman"/>
                      </a:endParaRPr>
                    </a:p>
                  </a:txBody>
                  <a:tcPr marL="68580" marR="68580" marT="0" marB="0" anchor="ctr"/>
                </a:tc>
              </a:tr>
              <a:tr h="384234">
                <a:tc>
                  <a:txBody>
                    <a:bodyPr/>
                    <a:lstStyle/>
                    <a:p>
                      <a:pPr>
                        <a:lnSpc>
                          <a:spcPct val="115000"/>
                        </a:lnSpc>
                        <a:spcAft>
                          <a:spcPts val="0"/>
                        </a:spcAft>
                      </a:pPr>
                      <a:r>
                        <a:rPr lang="es-EC" sz="1100">
                          <a:effectLst/>
                        </a:rPr>
                        <a:t>GRAVEDAD ESPECÍFICA APARENTE</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Kg/m3</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2 683.54</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2 644.67</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3 667.91</a:t>
                      </a:r>
                      <a:endParaRPr lang="es-EC" sz="1500">
                        <a:effectLst/>
                        <a:latin typeface="Calibri"/>
                        <a:ea typeface="Calibri"/>
                        <a:cs typeface="Times New Roman"/>
                      </a:endParaRPr>
                    </a:p>
                  </a:txBody>
                  <a:tcPr marL="68580" marR="68580" marT="0" marB="0" anchor="ctr"/>
                </a:tc>
                <a:tc vMerge="1">
                  <a:txBody>
                    <a:bodyPr/>
                    <a:lstStyle/>
                    <a:p>
                      <a:endParaRPr lang="es-EC"/>
                    </a:p>
                  </a:txBody>
                  <a:tcPr/>
                </a:tc>
                <a:tc>
                  <a:txBody>
                    <a:bodyPr/>
                    <a:lstStyle/>
                    <a:p>
                      <a:pPr algn="ctr">
                        <a:lnSpc>
                          <a:spcPct val="115000"/>
                        </a:lnSpc>
                        <a:spcAft>
                          <a:spcPts val="0"/>
                        </a:spcAft>
                      </a:pPr>
                      <a:r>
                        <a:rPr lang="es-EC" sz="1500">
                          <a:effectLst/>
                        </a:rPr>
                        <a:t>1.37</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984.37</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36.68</a:t>
                      </a:r>
                      <a:endParaRPr lang="es-EC" sz="1500">
                        <a:effectLst/>
                        <a:latin typeface="Calibri"/>
                        <a:ea typeface="Calibri"/>
                        <a:cs typeface="Times New Roman"/>
                      </a:endParaRPr>
                    </a:p>
                  </a:txBody>
                  <a:tcPr marL="68580" marR="68580" marT="0" marB="0" anchor="ctr"/>
                </a:tc>
              </a:tr>
              <a:tr h="384234">
                <a:tc>
                  <a:txBody>
                    <a:bodyPr/>
                    <a:lstStyle/>
                    <a:p>
                      <a:pPr>
                        <a:lnSpc>
                          <a:spcPct val="115000"/>
                        </a:lnSpc>
                        <a:spcAft>
                          <a:spcPts val="0"/>
                        </a:spcAft>
                      </a:pPr>
                      <a:r>
                        <a:rPr lang="es-EC" sz="1100">
                          <a:effectLst/>
                        </a:rPr>
                        <a:t>ABSORCIÓN DE AGUA</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2.54</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2.67</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1.73</a:t>
                      </a:r>
                      <a:endParaRPr lang="es-EC" sz="1500">
                        <a:effectLst/>
                        <a:latin typeface="Calibri"/>
                        <a:ea typeface="Calibri"/>
                        <a:cs typeface="Times New Roman"/>
                      </a:endParaRPr>
                    </a:p>
                  </a:txBody>
                  <a:tcPr marL="68580" marR="68580" marT="0" marB="0" anchor="ctr"/>
                </a:tc>
                <a:tc vMerge="1">
                  <a:txBody>
                    <a:bodyPr/>
                    <a:lstStyle/>
                    <a:p>
                      <a:endParaRPr lang="es-EC"/>
                    </a:p>
                  </a:txBody>
                  <a:tcPr/>
                </a:tc>
                <a:tc>
                  <a:txBody>
                    <a:bodyPr/>
                    <a:lstStyle/>
                    <a:p>
                      <a:pPr algn="ctr">
                        <a:lnSpc>
                          <a:spcPct val="115000"/>
                        </a:lnSpc>
                        <a:spcAft>
                          <a:spcPts val="0"/>
                        </a:spcAft>
                      </a:pPr>
                      <a:r>
                        <a:rPr lang="es-EC" sz="1500">
                          <a:effectLst/>
                        </a:rPr>
                        <a:t>0.68</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0.81</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32.00</a:t>
                      </a:r>
                      <a:endParaRPr lang="es-EC" sz="1500">
                        <a:effectLst/>
                        <a:latin typeface="Calibri"/>
                        <a:ea typeface="Calibri"/>
                        <a:cs typeface="Times New Roman"/>
                      </a:endParaRPr>
                    </a:p>
                  </a:txBody>
                  <a:tcPr marL="68580" marR="68580" marT="0" marB="0" anchor="ctr"/>
                </a:tc>
              </a:tr>
              <a:tr h="384234">
                <a:tc>
                  <a:txBody>
                    <a:bodyPr/>
                    <a:lstStyle/>
                    <a:p>
                      <a:pPr>
                        <a:lnSpc>
                          <a:spcPct val="115000"/>
                        </a:lnSpc>
                        <a:spcAft>
                          <a:spcPts val="0"/>
                        </a:spcAft>
                      </a:pPr>
                      <a:r>
                        <a:rPr lang="es-EC" sz="1100">
                          <a:effectLst/>
                        </a:rPr>
                        <a:t>MÓDULO DE FINURA</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3.10</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3.10</a:t>
                      </a:r>
                      <a:endParaRPr lang="es-EC" sz="1500">
                        <a:effectLst/>
                        <a:latin typeface="Calibri"/>
                        <a:ea typeface="Calibri"/>
                        <a:cs typeface="Times New Roman"/>
                      </a:endParaRPr>
                    </a:p>
                  </a:txBody>
                  <a:tcPr marL="68580" marR="68580" marT="0" marB="0" anchor="ctr"/>
                </a:tc>
                <a:tc vMerge="1">
                  <a:txBody>
                    <a:bodyPr/>
                    <a:lstStyle/>
                    <a:p>
                      <a:endParaRPr lang="es-EC"/>
                    </a:p>
                  </a:txBody>
                  <a:tcPr/>
                </a:tc>
                <a:tc>
                  <a:txBody>
                    <a:bodyPr/>
                    <a:lstStyle/>
                    <a:p>
                      <a:pPr algn="ctr">
                        <a:lnSpc>
                          <a:spcPct val="115000"/>
                        </a:lnSpc>
                        <a:spcAft>
                          <a:spcPts val="0"/>
                        </a:spcAft>
                      </a:pPr>
                      <a:r>
                        <a:rPr lang="es-EC" sz="1500">
                          <a:effectLst/>
                        </a:rPr>
                        <a:t>1.00</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0.00</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0.00</a:t>
                      </a:r>
                      <a:endParaRPr lang="es-EC" sz="1500">
                        <a:effectLst/>
                        <a:latin typeface="Calibri"/>
                        <a:ea typeface="Calibri"/>
                        <a:cs typeface="Times New Roman"/>
                      </a:endParaRPr>
                    </a:p>
                  </a:txBody>
                  <a:tcPr marL="68580" marR="68580" marT="0" marB="0" anchor="ctr"/>
                </a:tc>
              </a:tr>
              <a:tr h="384234">
                <a:tc>
                  <a:txBody>
                    <a:bodyPr/>
                    <a:lstStyle/>
                    <a:p>
                      <a:pPr>
                        <a:lnSpc>
                          <a:spcPct val="115000"/>
                        </a:lnSpc>
                        <a:spcAft>
                          <a:spcPts val="0"/>
                        </a:spcAft>
                      </a:pPr>
                      <a:r>
                        <a:rPr lang="es-EC" sz="1100">
                          <a:effectLst/>
                        </a:rPr>
                        <a:t>CONTENIDO DE HUMEDAD</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6.05</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3.16</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0.06</a:t>
                      </a:r>
                      <a:endParaRPr lang="es-EC" sz="1500">
                        <a:effectLst/>
                        <a:latin typeface="Calibri"/>
                        <a:ea typeface="Calibri"/>
                        <a:cs typeface="Times New Roman"/>
                      </a:endParaRPr>
                    </a:p>
                  </a:txBody>
                  <a:tcPr marL="68580" marR="68580" marT="0" marB="0" anchor="ctr"/>
                </a:tc>
                <a:tc vMerge="1">
                  <a:txBody>
                    <a:bodyPr/>
                    <a:lstStyle/>
                    <a:p>
                      <a:endParaRPr lang="es-EC"/>
                    </a:p>
                  </a:txBody>
                  <a:tcPr/>
                </a:tc>
                <a:tc>
                  <a:txBody>
                    <a:bodyPr/>
                    <a:lstStyle/>
                    <a:p>
                      <a:pPr algn="ctr">
                        <a:lnSpc>
                          <a:spcPct val="115000"/>
                        </a:lnSpc>
                        <a:spcAft>
                          <a:spcPts val="0"/>
                        </a:spcAft>
                      </a:pPr>
                      <a:r>
                        <a:rPr lang="es-EC" sz="1500">
                          <a:effectLst/>
                        </a:rPr>
                        <a:t>-</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a:t>
                      </a:r>
                      <a:endParaRPr lang="es-EC" sz="1500">
                        <a:effectLst/>
                        <a:latin typeface="Calibri"/>
                        <a:ea typeface="Calibri"/>
                        <a:cs typeface="Times New Roman"/>
                      </a:endParaRPr>
                    </a:p>
                  </a:txBody>
                  <a:tcPr marL="68580" marR="68580" marT="0" marB="0" anchor="ctr"/>
                </a:tc>
              </a:tr>
              <a:tr h="384234">
                <a:tc>
                  <a:txBody>
                    <a:bodyPr/>
                    <a:lstStyle/>
                    <a:p>
                      <a:pPr>
                        <a:lnSpc>
                          <a:spcPct val="115000"/>
                        </a:lnSpc>
                        <a:spcAft>
                          <a:spcPts val="0"/>
                        </a:spcAft>
                      </a:pPr>
                      <a:r>
                        <a:rPr lang="es-EC" sz="1100">
                          <a:effectLst/>
                        </a:rPr>
                        <a:t>TAMAÑO MÁXIMO NOMINAL</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pulg</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 1/2</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a:t>
                      </a:r>
                      <a:endParaRPr lang="es-EC" sz="1500">
                        <a:effectLst/>
                        <a:latin typeface="Calibri"/>
                        <a:ea typeface="Calibri"/>
                        <a:cs typeface="Times New Roman"/>
                      </a:endParaRPr>
                    </a:p>
                  </a:txBody>
                  <a:tcPr marL="68580" marR="68580" marT="0" marB="0" anchor="ctr"/>
                </a:tc>
                <a:tc vMerge="1">
                  <a:txBody>
                    <a:bodyPr/>
                    <a:lstStyle/>
                    <a:p>
                      <a:endParaRPr lang="es-EC"/>
                    </a:p>
                  </a:txBody>
                  <a:tcPr/>
                </a:tc>
                <a:tc>
                  <a:txBody>
                    <a:bodyPr/>
                    <a:lstStyle/>
                    <a:p>
                      <a:pPr algn="ctr">
                        <a:lnSpc>
                          <a:spcPct val="115000"/>
                        </a:lnSpc>
                        <a:spcAft>
                          <a:spcPts val="0"/>
                        </a:spcAft>
                      </a:pPr>
                      <a:r>
                        <a:rPr lang="es-EC" sz="1500">
                          <a:effectLst/>
                        </a:rPr>
                        <a:t>-</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a:t>
                      </a:r>
                      <a:endParaRPr lang="es-EC" sz="1500">
                        <a:effectLst/>
                        <a:latin typeface="Calibri"/>
                        <a:ea typeface="Calibri"/>
                        <a:cs typeface="Times New Roman"/>
                      </a:endParaRPr>
                    </a:p>
                  </a:txBody>
                  <a:tcPr marL="68580" marR="68580" marT="0" marB="0" anchor="ctr"/>
                </a:tc>
              </a:tr>
              <a:tr h="384234">
                <a:tc>
                  <a:txBody>
                    <a:bodyPr/>
                    <a:lstStyle/>
                    <a:p>
                      <a:pPr>
                        <a:lnSpc>
                          <a:spcPct val="115000"/>
                        </a:lnSpc>
                        <a:spcAft>
                          <a:spcPts val="0"/>
                        </a:spcAft>
                      </a:pPr>
                      <a:r>
                        <a:rPr lang="es-EC" sz="1100">
                          <a:effectLst/>
                        </a:rPr>
                        <a:t>DENSIDAD SUELTA</a:t>
                      </a:r>
                      <a:endParaRPr lang="es-EC" sz="11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Kg/m3</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1 471.69</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1 387.20</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1 972.13</a:t>
                      </a:r>
                      <a:endParaRPr lang="es-EC" sz="1500">
                        <a:effectLst/>
                        <a:latin typeface="Calibri"/>
                        <a:ea typeface="Calibri"/>
                        <a:cs typeface="Times New Roman"/>
                      </a:endParaRPr>
                    </a:p>
                  </a:txBody>
                  <a:tcPr marL="68580" marR="68580" marT="0" marB="0" anchor="ctr"/>
                </a:tc>
                <a:tc vMerge="1">
                  <a:txBody>
                    <a:bodyPr/>
                    <a:lstStyle/>
                    <a:p>
                      <a:endParaRPr lang="es-EC"/>
                    </a:p>
                  </a:txBody>
                  <a:tcPr/>
                </a:tc>
                <a:tc>
                  <a:txBody>
                    <a:bodyPr/>
                    <a:lstStyle/>
                    <a:p>
                      <a:pPr algn="ctr">
                        <a:lnSpc>
                          <a:spcPct val="115000"/>
                        </a:lnSpc>
                        <a:spcAft>
                          <a:spcPts val="0"/>
                        </a:spcAft>
                      </a:pPr>
                      <a:r>
                        <a:rPr lang="es-EC" sz="1500">
                          <a:effectLst/>
                        </a:rPr>
                        <a:t>1.34</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500.44</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dirty="0">
                          <a:effectLst/>
                        </a:rPr>
                        <a:t>34.00</a:t>
                      </a:r>
                      <a:endParaRPr lang="es-EC" sz="1500" dirty="0">
                        <a:effectLst/>
                        <a:latin typeface="Calibri"/>
                        <a:ea typeface="Calibri"/>
                        <a:cs typeface="Times New Roman"/>
                      </a:endParaRPr>
                    </a:p>
                  </a:txBody>
                  <a:tcPr marL="68580" marR="68580" marT="0" marB="0" anchor="ctr"/>
                </a:tc>
              </a:tr>
              <a:tr h="384234">
                <a:tc>
                  <a:txBody>
                    <a:bodyPr/>
                    <a:lstStyle/>
                    <a:p>
                      <a:pPr>
                        <a:lnSpc>
                          <a:spcPct val="115000"/>
                        </a:lnSpc>
                        <a:spcAft>
                          <a:spcPts val="0"/>
                        </a:spcAft>
                      </a:pPr>
                      <a:r>
                        <a:rPr lang="es-EC" sz="1100" dirty="0">
                          <a:effectLst/>
                        </a:rPr>
                        <a:t>DENSIDAD COMPACTADA</a:t>
                      </a:r>
                      <a:endParaRPr lang="es-EC" sz="11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Kg/m3</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1 562.47</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1 507.14</a:t>
                      </a:r>
                      <a:endParaRPr lang="es-EC" sz="150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a:effectLst/>
                        </a:rPr>
                        <a:t>2 108.67</a:t>
                      </a:r>
                      <a:endParaRPr lang="es-EC" sz="1500">
                        <a:effectLst/>
                        <a:latin typeface="Calibri"/>
                        <a:ea typeface="Calibri"/>
                        <a:cs typeface="Times New Roman"/>
                      </a:endParaRPr>
                    </a:p>
                  </a:txBody>
                  <a:tcPr marL="68580" marR="68580" marT="0" marB="0" anchor="ctr"/>
                </a:tc>
                <a:tc vMerge="1">
                  <a:txBody>
                    <a:bodyPr/>
                    <a:lstStyle/>
                    <a:p>
                      <a:endParaRPr lang="es-EC"/>
                    </a:p>
                  </a:txBody>
                  <a:tcPr/>
                </a:tc>
                <a:tc>
                  <a:txBody>
                    <a:bodyPr/>
                    <a:lstStyle/>
                    <a:p>
                      <a:pPr algn="ctr">
                        <a:lnSpc>
                          <a:spcPct val="115000"/>
                        </a:lnSpc>
                        <a:spcAft>
                          <a:spcPts val="0"/>
                        </a:spcAft>
                      </a:pPr>
                      <a:r>
                        <a:rPr lang="es-EC" sz="1500" dirty="0">
                          <a:effectLst/>
                        </a:rPr>
                        <a:t>1.35</a:t>
                      </a:r>
                      <a:endParaRPr lang="es-EC" sz="15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dirty="0">
                          <a:effectLst/>
                        </a:rPr>
                        <a:t>546.20</a:t>
                      </a:r>
                      <a:endParaRPr lang="es-EC" sz="1500" dirty="0">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s-EC" sz="1500" dirty="0">
                          <a:effectLst/>
                        </a:rPr>
                        <a:t>34.96</a:t>
                      </a:r>
                      <a:endParaRPr lang="es-EC" sz="1500" dirty="0">
                        <a:effectLst/>
                        <a:latin typeface="Calibri"/>
                        <a:ea typeface="Calibri"/>
                        <a:cs typeface="Times New Roman"/>
                      </a:endParaRPr>
                    </a:p>
                  </a:txBody>
                  <a:tcPr marL="68580" marR="68580" marT="0" marB="0" anchor="ctr"/>
                </a:tc>
              </a:tr>
            </a:tbl>
          </a:graphicData>
        </a:graphic>
      </p:graphicFrame>
      <p:pic>
        <p:nvPicPr>
          <p:cNvPr id="6146" name="Picture 2" descr="D:\DOCUMENTOS\CIVILES\the end\FOTOS\PICS PA CORRECCION\20150408_09253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51" r="6935"/>
          <a:stretch/>
        </p:blipFill>
        <p:spPr bwMode="auto">
          <a:xfrm>
            <a:off x="3796976" y="5372742"/>
            <a:ext cx="2208037" cy="144063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DOCUMENTOS\CIVILES\the end\FOTOS\PICS PA CORRECCION\20150408_09250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462" t="5356" r="13433" b="1714"/>
          <a:stretch/>
        </p:blipFill>
        <p:spPr bwMode="auto">
          <a:xfrm>
            <a:off x="6156176" y="4944208"/>
            <a:ext cx="2811408" cy="185780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DOCUMENTOS\CIVILES\the end\ENSAYOS GENERALES JS\ENSAYOS CARACTERIZACION AGREGADOS\10 enero 2015\20150110_1035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5456113"/>
            <a:ext cx="2294546" cy="1429271"/>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761" y="4941168"/>
            <a:ext cx="4967785" cy="86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1731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764704"/>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44624"/>
            <a:ext cx="7696200" cy="712788"/>
          </a:xfrm>
        </p:spPr>
        <p:txBody>
          <a:bodyPr>
            <a:noAutofit/>
          </a:bodyPr>
          <a:lstStyle/>
          <a:p>
            <a:pPr algn="l" eaLnBrk="1" hangingPunct="1"/>
            <a:r>
              <a:rPr lang="en-US" sz="1800" b="1" dirty="0" smtClean="0">
                <a:solidFill>
                  <a:schemeClr val="bg1"/>
                </a:solidFill>
              </a:rPr>
              <a:t>DOSIFICACIÓN DE HORMIGÓN HIDRÁULICO CONVENCIONAL, CON ESCORIA DE ACERO, ESCORIA DE ACERO Y ADITIVO.</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6416" y="0"/>
            <a:ext cx="788351" cy="76470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aphicFrame>
        <p:nvGraphicFramePr>
          <p:cNvPr id="2" name="1 Tabla"/>
          <p:cNvGraphicFramePr>
            <a:graphicFrameLocks noGrp="1"/>
          </p:cNvGraphicFramePr>
          <p:nvPr>
            <p:extLst>
              <p:ext uri="{D42A27DB-BD31-4B8C-83A1-F6EECF244321}">
                <p14:modId xmlns:p14="http://schemas.microsoft.com/office/powerpoint/2010/main" val="2519120633"/>
              </p:ext>
            </p:extLst>
          </p:nvPr>
        </p:nvGraphicFramePr>
        <p:xfrm>
          <a:off x="72008" y="1772816"/>
          <a:ext cx="2915816" cy="1813550"/>
        </p:xfrm>
        <a:graphic>
          <a:graphicData uri="http://schemas.openxmlformats.org/drawingml/2006/table">
            <a:tbl>
              <a:tblPr>
                <a:tableStyleId>{18603FDC-E32A-4AB5-989C-0864C3EAD2B8}</a:tableStyleId>
              </a:tblPr>
              <a:tblGrid>
                <a:gridCol w="787160"/>
                <a:gridCol w="1093893"/>
                <a:gridCol w="1034763"/>
              </a:tblGrid>
              <a:tr h="263269">
                <a:tc>
                  <a:txBody>
                    <a:bodyPr/>
                    <a:lstStyle/>
                    <a:p>
                      <a:pPr algn="ctr" fontAlgn="ctr"/>
                      <a:r>
                        <a:rPr lang="es-EC" sz="1400" b="1" u="none" strike="noStrike" dirty="0">
                          <a:effectLst/>
                        </a:rPr>
                        <a:t>MATERIAL</a:t>
                      </a:r>
                      <a:endParaRPr lang="es-EC" sz="1400" b="1" i="0" u="none" strike="noStrike" dirty="0">
                        <a:solidFill>
                          <a:srgbClr val="000000"/>
                        </a:solidFill>
                        <a:effectLst/>
                        <a:latin typeface="Calibri"/>
                      </a:endParaRPr>
                    </a:p>
                  </a:txBody>
                  <a:tcPr marL="9525" marR="9525" marT="9525" marB="0" anchor="ctr"/>
                </a:tc>
                <a:tc>
                  <a:txBody>
                    <a:bodyPr/>
                    <a:lstStyle/>
                    <a:p>
                      <a:pPr algn="ctr" fontAlgn="ctr"/>
                      <a:r>
                        <a:rPr lang="es-EC" sz="1600" b="1" u="none" strike="noStrike" dirty="0">
                          <a:effectLst/>
                        </a:rPr>
                        <a:t>CANTIDAD (kg)</a:t>
                      </a:r>
                      <a:endParaRPr lang="es-EC" sz="1600" b="1" i="0" u="none" strike="noStrike" dirty="0">
                        <a:solidFill>
                          <a:srgbClr val="000000"/>
                        </a:solidFill>
                        <a:effectLst/>
                        <a:latin typeface="Calibri"/>
                      </a:endParaRPr>
                    </a:p>
                  </a:txBody>
                  <a:tcPr marL="9525" marR="9525" marT="9525" marB="0" anchor="ctr"/>
                </a:tc>
                <a:tc>
                  <a:txBody>
                    <a:bodyPr/>
                    <a:lstStyle/>
                    <a:p>
                      <a:pPr algn="ctr" fontAlgn="ctr"/>
                      <a:r>
                        <a:rPr lang="es-EC" sz="1600" b="1" u="none" strike="noStrike" dirty="0">
                          <a:effectLst/>
                        </a:rPr>
                        <a:t>Porcentaje (%)</a:t>
                      </a:r>
                      <a:endParaRPr lang="es-EC" sz="1600" b="1" i="0" u="none" strike="noStrike" dirty="0">
                        <a:solidFill>
                          <a:srgbClr val="000000"/>
                        </a:solidFill>
                        <a:effectLst/>
                        <a:latin typeface="Calibri"/>
                      </a:endParaRPr>
                    </a:p>
                  </a:txBody>
                  <a:tcPr marL="9525" marR="9525" marT="9525" marB="0" anchor="ctr"/>
                </a:tc>
              </a:tr>
              <a:tr h="263269">
                <a:tc>
                  <a:txBody>
                    <a:bodyPr/>
                    <a:lstStyle/>
                    <a:p>
                      <a:pPr algn="ctr" fontAlgn="ctr"/>
                      <a:r>
                        <a:rPr lang="es-EC" sz="1600" b="1" u="none" strike="noStrike">
                          <a:effectLst/>
                        </a:rPr>
                        <a:t>Cemento</a:t>
                      </a:r>
                      <a:endParaRPr lang="es-EC" sz="1600" b="1" i="0" u="none" strike="noStrike">
                        <a:solidFill>
                          <a:srgbClr val="000000"/>
                        </a:solidFill>
                        <a:effectLst/>
                        <a:latin typeface="Calibri"/>
                      </a:endParaRPr>
                    </a:p>
                  </a:txBody>
                  <a:tcPr marL="9525" marR="9525" marT="9525" marB="0" anchor="ctr"/>
                </a:tc>
                <a:tc>
                  <a:txBody>
                    <a:bodyPr/>
                    <a:lstStyle/>
                    <a:p>
                      <a:pPr algn="ctr" fontAlgn="ctr"/>
                      <a:r>
                        <a:rPr lang="es-EC" sz="1600" b="1" u="none" strike="noStrike" dirty="0">
                          <a:effectLst/>
                        </a:rPr>
                        <a:t>355.17</a:t>
                      </a:r>
                      <a:endParaRPr lang="es-EC" sz="1600" b="1" i="0" u="none" strike="noStrike" dirty="0">
                        <a:solidFill>
                          <a:srgbClr val="000000"/>
                        </a:solidFill>
                        <a:effectLst/>
                        <a:latin typeface="Calibri"/>
                      </a:endParaRPr>
                    </a:p>
                  </a:txBody>
                  <a:tcPr marL="9525" marR="9525" marT="9525" marB="0" anchor="ctr"/>
                </a:tc>
                <a:tc>
                  <a:txBody>
                    <a:bodyPr/>
                    <a:lstStyle/>
                    <a:p>
                      <a:pPr algn="ctr" fontAlgn="ctr"/>
                      <a:r>
                        <a:rPr lang="es-EC" sz="1600" b="1" u="none" strike="noStrike">
                          <a:effectLst/>
                        </a:rPr>
                        <a:t>15.08</a:t>
                      </a:r>
                      <a:endParaRPr lang="es-EC" sz="1600" b="1" i="0" u="none" strike="noStrike">
                        <a:solidFill>
                          <a:srgbClr val="000000"/>
                        </a:solidFill>
                        <a:effectLst/>
                        <a:latin typeface="Calibri"/>
                      </a:endParaRPr>
                    </a:p>
                  </a:txBody>
                  <a:tcPr marL="9525" marR="9525" marT="9525" marB="0" anchor="ctr"/>
                </a:tc>
              </a:tr>
              <a:tr h="263269">
                <a:tc>
                  <a:txBody>
                    <a:bodyPr/>
                    <a:lstStyle/>
                    <a:p>
                      <a:pPr algn="ctr" fontAlgn="ctr"/>
                      <a:r>
                        <a:rPr lang="es-EC" sz="1600" b="1" u="none" strike="noStrike">
                          <a:effectLst/>
                        </a:rPr>
                        <a:t>Agua</a:t>
                      </a:r>
                      <a:endParaRPr lang="es-EC" sz="1600" b="1" i="0" u="none" strike="noStrike">
                        <a:solidFill>
                          <a:srgbClr val="000000"/>
                        </a:solidFill>
                        <a:effectLst/>
                        <a:latin typeface="Calibri"/>
                      </a:endParaRPr>
                    </a:p>
                  </a:txBody>
                  <a:tcPr marL="9525" marR="9525" marT="9525" marB="0" anchor="ctr"/>
                </a:tc>
                <a:tc>
                  <a:txBody>
                    <a:bodyPr/>
                    <a:lstStyle/>
                    <a:p>
                      <a:pPr algn="ctr" fontAlgn="ctr"/>
                      <a:r>
                        <a:rPr lang="es-EC" sz="1600" b="1" u="none" strike="noStrike">
                          <a:effectLst/>
                        </a:rPr>
                        <a:t>251.47</a:t>
                      </a:r>
                      <a:endParaRPr lang="es-EC" sz="1600" b="1" i="0" u="none" strike="noStrike">
                        <a:solidFill>
                          <a:srgbClr val="000000"/>
                        </a:solidFill>
                        <a:effectLst/>
                        <a:latin typeface="Calibri"/>
                      </a:endParaRPr>
                    </a:p>
                  </a:txBody>
                  <a:tcPr marL="9525" marR="9525" marT="9525" marB="0" anchor="ctr"/>
                </a:tc>
                <a:tc>
                  <a:txBody>
                    <a:bodyPr/>
                    <a:lstStyle/>
                    <a:p>
                      <a:pPr algn="ctr" fontAlgn="ctr"/>
                      <a:r>
                        <a:rPr lang="es-EC" sz="1600" b="1" u="none" strike="noStrike" dirty="0">
                          <a:effectLst/>
                        </a:rPr>
                        <a:t>10.68</a:t>
                      </a:r>
                      <a:endParaRPr lang="es-EC" sz="1600" b="1" i="0" u="none" strike="noStrike" dirty="0">
                        <a:solidFill>
                          <a:srgbClr val="000000"/>
                        </a:solidFill>
                        <a:effectLst/>
                        <a:latin typeface="Calibri"/>
                      </a:endParaRPr>
                    </a:p>
                  </a:txBody>
                  <a:tcPr marL="9525" marR="9525" marT="9525" marB="0" anchor="ctr"/>
                </a:tc>
              </a:tr>
              <a:tr h="263269">
                <a:tc>
                  <a:txBody>
                    <a:bodyPr/>
                    <a:lstStyle/>
                    <a:p>
                      <a:pPr algn="ctr" fontAlgn="ctr"/>
                      <a:r>
                        <a:rPr lang="es-EC" sz="1600" b="1" u="none" strike="noStrike">
                          <a:effectLst/>
                        </a:rPr>
                        <a:t>Grava</a:t>
                      </a:r>
                      <a:endParaRPr lang="es-EC" sz="1600" b="1" i="0" u="none" strike="noStrike">
                        <a:solidFill>
                          <a:srgbClr val="000000"/>
                        </a:solidFill>
                        <a:effectLst/>
                        <a:latin typeface="Calibri"/>
                      </a:endParaRPr>
                    </a:p>
                  </a:txBody>
                  <a:tcPr marL="9525" marR="9525" marT="9525" marB="0" anchor="ctr"/>
                </a:tc>
                <a:tc>
                  <a:txBody>
                    <a:bodyPr/>
                    <a:lstStyle/>
                    <a:p>
                      <a:pPr algn="ctr" fontAlgn="ctr"/>
                      <a:r>
                        <a:rPr lang="es-EC" sz="1600" b="1" u="none" strike="noStrike">
                          <a:effectLst/>
                        </a:rPr>
                        <a:t>799.00</a:t>
                      </a:r>
                      <a:endParaRPr lang="es-EC" sz="1600" b="1" i="0" u="none" strike="noStrike">
                        <a:solidFill>
                          <a:srgbClr val="000000"/>
                        </a:solidFill>
                        <a:effectLst/>
                        <a:latin typeface="Calibri"/>
                      </a:endParaRPr>
                    </a:p>
                  </a:txBody>
                  <a:tcPr marL="9525" marR="9525" marT="9525" marB="0" anchor="ctr"/>
                </a:tc>
                <a:tc>
                  <a:txBody>
                    <a:bodyPr/>
                    <a:lstStyle/>
                    <a:p>
                      <a:pPr algn="ctr" fontAlgn="ctr"/>
                      <a:r>
                        <a:rPr lang="es-EC" sz="1600" b="1" u="none" strike="noStrike" dirty="0">
                          <a:effectLst/>
                        </a:rPr>
                        <a:t>33.92</a:t>
                      </a:r>
                      <a:endParaRPr lang="es-EC" sz="1600" b="1" i="0" u="none" strike="noStrike" dirty="0">
                        <a:solidFill>
                          <a:srgbClr val="000000"/>
                        </a:solidFill>
                        <a:effectLst/>
                        <a:latin typeface="Calibri"/>
                      </a:endParaRPr>
                    </a:p>
                  </a:txBody>
                  <a:tcPr marL="9525" marR="9525" marT="9525" marB="0" anchor="ctr"/>
                </a:tc>
              </a:tr>
              <a:tr h="263269">
                <a:tc>
                  <a:txBody>
                    <a:bodyPr/>
                    <a:lstStyle/>
                    <a:p>
                      <a:pPr algn="ctr" fontAlgn="ctr"/>
                      <a:r>
                        <a:rPr lang="es-EC" sz="1600" b="1" u="none" strike="noStrike">
                          <a:effectLst/>
                        </a:rPr>
                        <a:t>Arena</a:t>
                      </a:r>
                      <a:endParaRPr lang="es-EC" sz="1600" b="1" i="0" u="none" strike="noStrike">
                        <a:solidFill>
                          <a:srgbClr val="000000"/>
                        </a:solidFill>
                        <a:effectLst/>
                        <a:latin typeface="Calibri"/>
                      </a:endParaRPr>
                    </a:p>
                  </a:txBody>
                  <a:tcPr marL="9525" marR="9525" marT="9525" marB="0" anchor="ctr"/>
                </a:tc>
                <a:tc>
                  <a:txBody>
                    <a:bodyPr/>
                    <a:lstStyle/>
                    <a:p>
                      <a:pPr algn="ctr" fontAlgn="ctr"/>
                      <a:r>
                        <a:rPr lang="es-EC" sz="1600" b="1" u="none" strike="noStrike">
                          <a:effectLst/>
                        </a:rPr>
                        <a:t>950.00</a:t>
                      </a:r>
                      <a:endParaRPr lang="es-EC" sz="1600" b="1" i="0" u="none" strike="noStrike">
                        <a:solidFill>
                          <a:srgbClr val="000000"/>
                        </a:solidFill>
                        <a:effectLst/>
                        <a:latin typeface="Calibri"/>
                      </a:endParaRPr>
                    </a:p>
                  </a:txBody>
                  <a:tcPr marL="9525" marR="9525" marT="9525" marB="0" anchor="ctr"/>
                </a:tc>
                <a:tc>
                  <a:txBody>
                    <a:bodyPr/>
                    <a:lstStyle/>
                    <a:p>
                      <a:pPr algn="ctr" fontAlgn="ctr"/>
                      <a:r>
                        <a:rPr lang="es-EC" sz="1600" b="1" u="none" strike="noStrike">
                          <a:effectLst/>
                        </a:rPr>
                        <a:t>40.33</a:t>
                      </a:r>
                      <a:endParaRPr lang="es-EC" sz="1600" b="1" i="0" u="none" strike="noStrike">
                        <a:solidFill>
                          <a:srgbClr val="000000"/>
                        </a:solidFill>
                        <a:effectLst/>
                        <a:latin typeface="Calibri"/>
                      </a:endParaRPr>
                    </a:p>
                  </a:txBody>
                  <a:tcPr marL="9525" marR="9525" marT="9525" marB="0" anchor="ctr"/>
                </a:tc>
              </a:tr>
              <a:tr h="263269">
                <a:tc>
                  <a:txBody>
                    <a:bodyPr/>
                    <a:lstStyle/>
                    <a:p>
                      <a:pPr algn="ctr" fontAlgn="ctr"/>
                      <a:r>
                        <a:rPr lang="es-EC" sz="1600" b="1" u="none" strike="noStrike">
                          <a:effectLst/>
                        </a:rPr>
                        <a:t>TOTAL</a:t>
                      </a:r>
                      <a:endParaRPr lang="es-EC" sz="1600" b="1" i="0" u="none" strike="noStrike">
                        <a:solidFill>
                          <a:srgbClr val="000000"/>
                        </a:solidFill>
                        <a:effectLst/>
                        <a:latin typeface="Calibri"/>
                      </a:endParaRPr>
                    </a:p>
                  </a:txBody>
                  <a:tcPr marL="9525" marR="9525" marT="9525" marB="0" anchor="ctr"/>
                </a:tc>
                <a:tc>
                  <a:txBody>
                    <a:bodyPr/>
                    <a:lstStyle/>
                    <a:p>
                      <a:pPr algn="ctr" fontAlgn="ctr"/>
                      <a:r>
                        <a:rPr lang="es-EC" sz="1600" b="1" u="none" strike="noStrike" dirty="0" smtClean="0">
                          <a:effectLst/>
                        </a:rPr>
                        <a:t>2 355.64</a:t>
                      </a:r>
                      <a:endParaRPr lang="es-EC" sz="1600" b="1" i="0" u="none" strike="noStrike" dirty="0">
                        <a:solidFill>
                          <a:srgbClr val="000000"/>
                        </a:solidFill>
                        <a:effectLst/>
                        <a:latin typeface="Calibri"/>
                      </a:endParaRPr>
                    </a:p>
                  </a:txBody>
                  <a:tcPr marL="9525" marR="9525" marT="9525" marB="0" anchor="ctr"/>
                </a:tc>
                <a:tc>
                  <a:txBody>
                    <a:bodyPr/>
                    <a:lstStyle/>
                    <a:p>
                      <a:pPr algn="ctr" fontAlgn="ctr"/>
                      <a:r>
                        <a:rPr lang="es-EC" sz="1600" b="1" u="none" strike="noStrike" dirty="0">
                          <a:effectLst/>
                        </a:rPr>
                        <a:t>100.00</a:t>
                      </a:r>
                      <a:endParaRPr lang="es-EC" sz="1600" b="1" i="0" u="none" strike="noStrike" dirty="0">
                        <a:solidFill>
                          <a:srgbClr val="000000"/>
                        </a:solidFill>
                        <a:effectLst/>
                        <a:latin typeface="Calibri"/>
                      </a:endParaRPr>
                    </a:p>
                  </a:txBody>
                  <a:tcPr marL="9525" marR="9525" marT="9525" marB="0" anchor="ctr"/>
                </a:tc>
              </a:tr>
            </a:tbl>
          </a:graphicData>
        </a:graphic>
      </p:graphicFrame>
      <p:pic>
        <p:nvPicPr>
          <p:cNvPr id="11265" name="Picture 1">
            <a:hlinkClick r:id="rId3" action="ppaction://hlinkfile"/>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38" t="14963" r="5639"/>
          <a:stretch/>
        </p:blipFill>
        <p:spPr bwMode="auto">
          <a:xfrm>
            <a:off x="35496" y="3899212"/>
            <a:ext cx="2952328" cy="2800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3 Tabla"/>
          <p:cNvGraphicFramePr>
            <a:graphicFrameLocks noGrp="1"/>
          </p:cNvGraphicFramePr>
          <p:nvPr>
            <p:extLst>
              <p:ext uri="{D42A27DB-BD31-4B8C-83A1-F6EECF244321}">
                <p14:modId xmlns:p14="http://schemas.microsoft.com/office/powerpoint/2010/main" val="3899761173"/>
              </p:ext>
            </p:extLst>
          </p:nvPr>
        </p:nvGraphicFramePr>
        <p:xfrm>
          <a:off x="35496" y="908720"/>
          <a:ext cx="3024336" cy="741045"/>
        </p:xfrm>
        <a:graphic>
          <a:graphicData uri="http://schemas.openxmlformats.org/drawingml/2006/table">
            <a:tbl>
              <a:tblPr>
                <a:tableStyleId>{D113A9D2-9D6B-4929-AA2D-F23B5EE8CBE7}</a:tableStyleId>
              </a:tblPr>
              <a:tblGrid>
                <a:gridCol w="3024336"/>
              </a:tblGrid>
              <a:tr h="720081">
                <a:tc>
                  <a:txBody>
                    <a:bodyPr/>
                    <a:lstStyle/>
                    <a:p>
                      <a:pPr algn="ctr" fontAlgn="ctr"/>
                      <a:r>
                        <a:rPr lang="es-EC" sz="1600" b="1" u="none" strike="noStrike" dirty="0">
                          <a:effectLst/>
                        </a:rPr>
                        <a:t>DOSIFICACIÓN PARA 1 m³ DE HORMIGÓN </a:t>
                      </a:r>
                      <a:r>
                        <a:rPr lang="es-EC" sz="1600" b="1" u="none" strike="noStrike" dirty="0" smtClean="0">
                          <a:effectLst/>
                        </a:rPr>
                        <a:t>HIDRÁULICO CONVENCIONAL </a:t>
                      </a:r>
                      <a:endParaRPr lang="es-EC" sz="1600" b="1" i="0" u="none" strike="noStrike" dirty="0">
                        <a:solidFill>
                          <a:srgbClr val="000000"/>
                        </a:solidFill>
                        <a:effectLst/>
                        <a:latin typeface="Calibri"/>
                      </a:endParaRPr>
                    </a:p>
                  </a:txBody>
                  <a:tcPr marL="9525" marR="9525" marT="9525" marB="0" anchor="ctr"/>
                </a:tc>
              </a:tr>
            </a:tbl>
          </a:graphicData>
        </a:graphic>
      </p:graphicFrame>
      <p:graphicFrame>
        <p:nvGraphicFramePr>
          <p:cNvPr id="9" name="8 Tabla"/>
          <p:cNvGraphicFramePr>
            <a:graphicFrameLocks noGrp="1"/>
          </p:cNvGraphicFramePr>
          <p:nvPr>
            <p:extLst>
              <p:ext uri="{D42A27DB-BD31-4B8C-83A1-F6EECF244321}">
                <p14:modId xmlns:p14="http://schemas.microsoft.com/office/powerpoint/2010/main" val="2878410462"/>
              </p:ext>
            </p:extLst>
          </p:nvPr>
        </p:nvGraphicFramePr>
        <p:xfrm>
          <a:off x="3203848" y="908720"/>
          <a:ext cx="2736304" cy="741045"/>
        </p:xfrm>
        <a:graphic>
          <a:graphicData uri="http://schemas.openxmlformats.org/drawingml/2006/table">
            <a:tbl>
              <a:tblPr>
                <a:tableStyleId>{D113A9D2-9D6B-4929-AA2D-F23B5EE8CBE7}</a:tableStyleId>
              </a:tblPr>
              <a:tblGrid>
                <a:gridCol w="2736304"/>
              </a:tblGrid>
              <a:tr h="552314">
                <a:tc>
                  <a:txBody>
                    <a:bodyPr/>
                    <a:lstStyle/>
                    <a:p>
                      <a:pPr algn="ctr" fontAlgn="ctr"/>
                      <a:r>
                        <a:rPr lang="es-EC" sz="1600" b="1" u="none" strike="noStrike" dirty="0">
                          <a:effectLst/>
                        </a:rPr>
                        <a:t>DOSIFICACIÓN PARA 1 m³ DE HORMIGÓN </a:t>
                      </a:r>
                      <a:r>
                        <a:rPr lang="es-EC" sz="1600" b="1" u="none" strike="noStrike" dirty="0" smtClean="0">
                          <a:effectLst/>
                        </a:rPr>
                        <a:t>HIDRÁULICO CON ESCORIA DE ACERO</a:t>
                      </a:r>
                      <a:endParaRPr lang="es-EC" sz="1600" b="1" i="0" u="none" strike="noStrike" dirty="0">
                        <a:solidFill>
                          <a:srgbClr val="000000"/>
                        </a:solidFill>
                        <a:effectLst/>
                        <a:latin typeface="Calibri"/>
                      </a:endParaRPr>
                    </a:p>
                  </a:txBody>
                  <a:tcPr marL="9525" marR="9525" marT="9525" marB="0" anchor="ctr"/>
                </a:tc>
              </a:tr>
            </a:tbl>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3127977426"/>
              </p:ext>
            </p:extLst>
          </p:nvPr>
        </p:nvGraphicFramePr>
        <p:xfrm>
          <a:off x="3059832" y="1772816"/>
          <a:ext cx="2952327" cy="1811396"/>
        </p:xfrm>
        <a:graphic>
          <a:graphicData uri="http://schemas.openxmlformats.org/drawingml/2006/table">
            <a:tbl>
              <a:tblPr>
                <a:tableStyleId>{18603FDC-E32A-4AB5-989C-0864C3EAD2B8}</a:tableStyleId>
              </a:tblPr>
              <a:tblGrid>
                <a:gridCol w="881292"/>
                <a:gridCol w="990915"/>
                <a:gridCol w="1080120"/>
              </a:tblGrid>
              <a:tr h="440941">
                <a:tc>
                  <a:txBody>
                    <a:bodyPr/>
                    <a:lstStyle/>
                    <a:p>
                      <a:pPr algn="ctr" fontAlgn="ctr"/>
                      <a:r>
                        <a:rPr lang="es-EC" sz="1600" b="1" u="none" strike="noStrike" dirty="0">
                          <a:effectLst/>
                        </a:rPr>
                        <a:t>MATERIAL</a:t>
                      </a:r>
                      <a:endParaRPr lang="es-EC" sz="1600" b="1" i="0" u="none" strike="noStrike" dirty="0">
                        <a:solidFill>
                          <a:srgbClr val="000000"/>
                        </a:solidFill>
                        <a:effectLst/>
                        <a:latin typeface="Calibri"/>
                      </a:endParaRPr>
                    </a:p>
                  </a:txBody>
                  <a:tcPr marL="9525" marR="9525" marT="9525" marB="0" anchor="ctr"/>
                </a:tc>
                <a:tc>
                  <a:txBody>
                    <a:bodyPr/>
                    <a:lstStyle/>
                    <a:p>
                      <a:pPr algn="ctr" fontAlgn="ctr"/>
                      <a:r>
                        <a:rPr lang="es-EC" sz="1600" b="1" u="none" strike="noStrike" dirty="0">
                          <a:effectLst/>
                        </a:rPr>
                        <a:t>CANTIDAD (kg)</a:t>
                      </a:r>
                      <a:endParaRPr lang="es-EC" sz="1600" b="1" i="0" u="none" strike="noStrike" dirty="0">
                        <a:solidFill>
                          <a:srgbClr val="000000"/>
                        </a:solidFill>
                        <a:effectLst/>
                        <a:latin typeface="Calibri"/>
                      </a:endParaRPr>
                    </a:p>
                  </a:txBody>
                  <a:tcPr marL="9525" marR="9525" marT="9525" marB="0" anchor="ctr"/>
                </a:tc>
                <a:tc>
                  <a:txBody>
                    <a:bodyPr/>
                    <a:lstStyle/>
                    <a:p>
                      <a:pPr algn="ctr" fontAlgn="ctr"/>
                      <a:r>
                        <a:rPr lang="es-EC" sz="1600" b="1" u="none" strike="noStrike" dirty="0">
                          <a:effectLst/>
                        </a:rPr>
                        <a:t>Porcentaje (%)</a:t>
                      </a:r>
                      <a:endParaRPr lang="es-EC" sz="1600" b="1" i="0" u="none" strike="noStrike" dirty="0">
                        <a:solidFill>
                          <a:srgbClr val="000000"/>
                        </a:solidFill>
                        <a:effectLst/>
                        <a:latin typeface="Calibri"/>
                      </a:endParaRPr>
                    </a:p>
                  </a:txBody>
                  <a:tcPr marL="9525" marR="9525" marT="9525" marB="0" anchor="ctr"/>
                </a:tc>
              </a:tr>
              <a:tr h="240430">
                <a:tc>
                  <a:txBody>
                    <a:bodyPr/>
                    <a:lstStyle/>
                    <a:p>
                      <a:pPr algn="l" fontAlgn="ctr"/>
                      <a:r>
                        <a:rPr lang="es-EC" sz="1600" b="1" u="none" strike="noStrike">
                          <a:effectLst/>
                        </a:rPr>
                        <a:t>Cemento</a:t>
                      </a:r>
                      <a:endParaRPr lang="es-EC" sz="1600" b="1" i="0" u="none" strike="noStrike">
                        <a:solidFill>
                          <a:srgbClr val="000000"/>
                        </a:solidFill>
                        <a:effectLst/>
                        <a:latin typeface="Calibri"/>
                      </a:endParaRPr>
                    </a:p>
                  </a:txBody>
                  <a:tcPr marL="9525" marR="9525" marT="9525" marB="0" anchor="ctr"/>
                </a:tc>
                <a:tc>
                  <a:txBody>
                    <a:bodyPr/>
                    <a:lstStyle/>
                    <a:p>
                      <a:pPr algn="ctr" fontAlgn="ctr"/>
                      <a:r>
                        <a:rPr lang="es-EC" sz="1600" b="1" u="none" strike="noStrike">
                          <a:effectLst/>
                        </a:rPr>
                        <a:t>355.17</a:t>
                      </a:r>
                      <a:endParaRPr lang="es-EC" sz="1600" b="1" i="0" u="none" strike="noStrike">
                        <a:solidFill>
                          <a:srgbClr val="000000"/>
                        </a:solidFill>
                        <a:effectLst/>
                        <a:latin typeface="Calibri"/>
                      </a:endParaRPr>
                    </a:p>
                  </a:txBody>
                  <a:tcPr marL="9525" marR="9525" marT="9525" marB="0" anchor="ctr"/>
                </a:tc>
                <a:tc>
                  <a:txBody>
                    <a:bodyPr/>
                    <a:lstStyle/>
                    <a:p>
                      <a:pPr algn="ctr" fontAlgn="ctr"/>
                      <a:r>
                        <a:rPr lang="es-EC" sz="1600" b="1" u="none" strike="noStrike" dirty="0">
                          <a:effectLst/>
                        </a:rPr>
                        <a:t>13.14</a:t>
                      </a:r>
                      <a:endParaRPr lang="es-EC" sz="1600" b="1" i="0" u="none" strike="noStrike" dirty="0">
                        <a:solidFill>
                          <a:srgbClr val="000000"/>
                        </a:solidFill>
                        <a:effectLst/>
                        <a:latin typeface="Calibri"/>
                      </a:endParaRPr>
                    </a:p>
                  </a:txBody>
                  <a:tcPr marL="9525" marR="9525" marT="9525" marB="0" anchor="ctr"/>
                </a:tc>
              </a:tr>
              <a:tr h="224694">
                <a:tc>
                  <a:txBody>
                    <a:bodyPr/>
                    <a:lstStyle/>
                    <a:p>
                      <a:pPr algn="l" fontAlgn="ctr"/>
                      <a:r>
                        <a:rPr lang="es-EC" sz="1600" b="1" u="none" strike="noStrike">
                          <a:effectLst/>
                        </a:rPr>
                        <a:t>Agua</a:t>
                      </a:r>
                      <a:endParaRPr lang="es-EC" sz="1600" b="1" i="0" u="none" strike="noStrike">
                        <a:solidFill>
                          <a:srgbClr val="000000"/>
                        </a:solidFill>
                        <a:effectLst/>
                        <a:latin typeface="Calibri"/>
                      </a:endParaRPr>
                    </a:p>
                  </a:txBody>
                  <a:tcPr marL="9525" marR="9525" marT="9525" marB="0" anchor="ctr"/>
                </a:tc>
                <a:tc>
                  <a:txBody>
                    <a:bodyPr/>
                    <a:lstStyle/>
                    <a:p>
                      <a:pPr algn="ctr" fontAlgn="ctr"/>
                      <a:r>
                        <a:rPr lang="es-EC" sz="1600" b="1" u="none" strike="noStrike">
                          <a:effectLst/>
                        </a:rPr>
                        <a:t>249.80</a:t>
                      </a:r>
                      <a:endParaRPr lang="es-EC" sz="1600" b="1" i="0" u="none" strike="noStrike">
                        <a:solidFill>
                          <a:srgbClr val="000000"/>
                        </a:solidFill>
                        <a:effectLst/>
                        <a:latin typeface="Calibri"/>
                      </a:endParaRPr>
                    </a:p>
                  </a:txBody>
                  <a:tcPr marL="9525" marR="9525" marT="9525" marB="0" anchor="ctr"/>
                </a:tc>
                <a:tc>
                  <a:txBody>
                    <a:bodyPr/>
                    <a:lstStyle/>
                    <a:p>
                      <a:pPr algn="ctr" fontAlgn="ctr"/>
                      <a:r>
                        <a:rPr lang="es-EC" sz="1600" b="1" u="none" strike="noStrike" dirty="0">
                          <a:effectLst/>
                        </a:rPr>
                        <a:t>9.24</a:t>
                      </a:r>
                      <a:endParaRPr lang="es-EC" sz="1600" b="1" i="0" u="none" strike="noStrike" dirty="0">
                        <a:solidFill>
                          <a:srgbClr val="000000"/>
                        </a:solidFill>
                        <a:effectLst/>
                        <a:latin typeface="Calibri"/>
                      </a:endParaRPr>
                    </a:p>
                  </a:txBody>
                  <a:tcPr marL="9525" marR="9525" marT="9525" marB="0" anchor="ctr"/>
                </a:tc>
              </a:tr>
              <a:tr h="224694">
                <a:tc>
                  <a:txBody>
                    <a:bodyPr/>
                    <a:lstStyle/>
                    <a:p>
                      <a:pPr algn="l" fontAlgn="ctr"/>
                      <a:r>
                        <a:rPr lang="es-EC" sz="1600" b="1" u="none" strike="noStrike">
                          <a:effectLst/>
                        </a:rPr>
                        <a:t>Grava</a:t>
                      </a:r>
                      <a:endParaRPr lang="es-EC" sz="1600" b="1" i="0" u="none" strike="noStrike">
                        <a:solidFill>
                          <a:srgbClr val="000000"/>
                        </a:solidFill>
                        <a:effectLst/>
                        <a:latin typeface="Calibri"/>
                      </a:endParaRPr>
                    </a:p>
                  </a:txBody>
                  <a:tcPr marL="9525" marR="9525" marT="9525" marB="0" anchor="ctr"/>
                </a:tc>
                <a:tc>
                  <a:txBody>
                    <a:bodyPr/>
                    <a:lstStyle/>
                    <a:p>
                      <a:pPr algn="ctr" fontAlgn="ctr"/>
                      <a:r>
                        <a:rPr lang="es-EC" sz="1600" b="1" u="none" strike="noStrike">
                          <a:effectLst/>
                        </a:rPr>
                        <a:t>799.00</a:t>
                      </a:r>
                      <a:endParaRPr lang="es-EC" sz="1600" b="1" i="0" u="none" strike="noStrike">
                        <a:solidFill>
                          <a:srgbClr val="000000"/>
                        </a:solidFill>
                        <a:effectLst/>
                        <a:latin typeface="Calibri"/>
                      </a:endParaRPr>
                    </a:p>
                  </a:txBody>
                  <a:tcPr marL="9525" marR="9525" marT="9525" marB="0" anchor="ctr"/>
                </a:tc>
                <a:tc>
                  <a:txBody>
                    <a:bodyPr/>
                    <a:lstStyle/>
                    <a:p>
                      <a:pPr algn="ctr" fontAlgn="ctr"/>
                      <a:r>
                        <a:rPr lang="es-EC" sz="1600" b="1" u="none" strike="noStrike">
                          <a:effectLst/>
                        </a:rPr>
                        <a:t>29.56</a:t>
                      </a:r>
                      <a:endParaRPr lang="es-EC" sz="1600" b="1" i="0" u="none" strike="noStrike">
                        <a:solidFill>
                          <a:srgbClr val="000000"/>
                        </a:solidFill>
                        <a:effectLst/>
                        <a:latin typeface="Calibri"/>
                      </a:endParaRPr>
                    </a:p>
                  </a:txBody>
                  <a:tcPr marL="9525" marR="9525" marT="9525" marB="0" anchor="ctr"/>
                </a:tc>
              </a:tr>
              <a:tr h="300731">
                <a:tc>
                  <a:txBody>
                    <a:bodyPr/>
                    <a:lstStyle/>
                    <a:p>
                      <a:pPr algn="l" fontAlgn="ctr"/>
                      <a:r>
                        <a:rPr lang="es-EC" sz="1600" b="1" u="none" strike="noStrike" dirty="0" smtClean="0">
                          <a:effectLst/>
                        </a:rPr>
                        <a:t>Escoria</a:t>
                      </a:r>
                      <a:endParaRPr lang="es-EC" sz="1600" b="1" i="0" u="none" strike="noStrike" dirty="0">
                        <a:solidFill>
                          <a:srgbClr val="000000"/>
                        </a:solidFill>
                        <a:effectLst/>
                        <a:latin typeface="Calibri"/>
                      </a:endParaRPr>
                    </a:p>
                  </a:txBody>
                  <a:tcPr marL="9525" marR="9525" marT="9525" marB="0" anchor="ctr"/>
                </a:tc>
                <a:tc>
                  <a:txBody>
                    <a:bodyPr/>
                    <a:lstStyle/>
                    <a:p>
                      <a:pPr algn="ctr" fontAlgn="ctr"/>
                      <a:r>
                        <a:rPr lang="es-EC" sz="1600" b="1" u="none" strike="noStrike" dirty="0" smtClean="0">
                          <a:effectLst/>
                        </a:rPr>
                        <a:t>1 299.00</a:t>
                      </a:r>
                      <a:endParaRPr lang="es-EC" sz="1600" b="1" i="0" u="none" strike="noStrike" dirty="0">
                        <a:solidFill>
                          <a:srgbClr val="000000"/>
                        </a:solidFill>
                        <a:effectLst/>
                        <a:latin typeface="Calibri"/>
                      </a:endParaRPr>
                    </a:p>
                  </a:txBody>
                  <a:tcPr marL="9525" marR="9525" marT="9525" marB="0" anchor="ctr"/>
                </a:tc>
                <a:tc>
                  <a:txBody>
                    <a:bodyPr/>
                    <a:lstStyle/>
                    <a:p>
                      <a:pPr algn="ctr" fontAlgn="ctr"/>
                      <a:r>
                        <a:rPr lang="es-EC" sz="1600" b="1" u="none" strike="noStrike" dirty="0">
                          <a:effectLst/>
                        </a:rPr>
                        <a:t>48.06</a:t>
                      </a:r>
                      <a:endParaRPr lang="es-EC" sz="1600" b="1" i="0" u="none" strike="noStrike" dirty="0">
                        <a:solidFill>
                          <a:srgbClr val="000000"/>
                        </a:solidFill>
                        <a:effectLst/>
                        <a:latin typeface="Calibri"/>
                      </a:endParaRPr>
                    </a:p>
                  </a:txBody>
                  <a:tcPr marL="9525" marR="9525" marT="9525" marB="0" anchor="ctr"/>
                </a:tc>
              </a:tr>
              <a:tr h="224694">
                <a:tc>
                  <a:txBody>
                    <a:bodyPr/>
                    <a:lstStyle/>
                    <a:p>
                      <a:pPr algn="l" fontAlgn="ctr"/>
                      <a:r>
                        <a:rPr lang="es-EC" sz="1600" b="1" u="none" strike="noStrike">
                          <a:effectLst/>
                        </a:rPr>
                        <a:t>TOTAL</a:t>
                      </a:r>
                      <a:endParaRPr lang="es-EC" sz="1600" b="1" i="0" u="none" strike="noStrike">
                        <a:solidFill>
                          <a:srgbClr val="000000"/>
                        </a:solidFill>
                        <a:effectLst/>
                        <a:latin typeface="Calibri"/>
                      </a:endParaRPr>
                    </a:p>
                  </a:txBody>
                  <a:tcPr marL="9525" marR="9525" marT="9525" marB="0" anchor="ctr"/>
                </a:tc>
                <a:tc>
                  <a:txBody>
                    <a:bodyPr/>
                    <a:lstStyle/>
                    <a:p>
                      <a:pPr algn="ctr" fontAlgn="b"/>
                      <a:r>
                        <a:rPr lang="es-EC" sz="1600" b="1" u="none" strike="noStrike" dirty="0" smtClean="0">
                          <a:effectLst/>
                        </a:rPr>
                        <a:t>2 702.97</a:t>
                      </a:r>
                      <a:endParaRPr lang="es-EC" sz="1600" b="1" i="0" u="none" strike="noStrike" dirty="0">
                        <a:solidFill>
                          <a:srgbClr val="000000"/>
                        </a:solidFill>
                        <a:effectLst/>
                        <a:latin typeface="Calibri"/>
                      </a:endParaRPr>
                    </a:p>
                  </a:txBody>
                  <a:tcPr marL="9525" marR="9525" marT="9525" marB="0" anchor="b"/>
                </a:tc>
                <a:tc>
                  <a:txBody>
                    <a:bodyPr/>
                    <a:lstStyle/>
                    <a:p>
                      <a:pPr algn="ctr" fontAlgn="b"/>
                      <a:r>
                        <a:rPr lang="es-EC" sz="1600" b="1" u="none" strike="noStrike" dirty="0">
                          <a:effectLst/>
                        </a:rPr>
                        <a:t>100.00</a:t>
                      </a:r>
                      <a:endParaRPr lang="es-EC" sz="1600" b="1" i="0" u="none" strike="noStrike" dirty="0">
                        <a:solidFill>
                          <a:srgbClr val="000000"/>
                        </a:solidFill>
                        <a:effectLst/>
                        <a:latin typeface="Calibri"/>
                      </a:endParaRPr>
                    </a:p>
                  </a:txBody>
                  <a:tcPr marL="9525" marR="9525" marT="9525" marB="0" anchor="b"/>
                </a:tc>
              </a:tr>
            </a:tbl>
          </a:graphicData>
        </a:graphic>
      </p:graphicFrame>
      <p:pic>
        <p:nvPicPr>
          <p:cNvPr id="11" name="Picture 3">
            <a:hlinkClick r:id="rId5" action="ppaction://hlinkfile"/>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145" t="7517" r="28897"/>
          <a:stretch/>
        </p:blipFill>
        <p:spPr bwMode="auto">
          <a:xfrm>
            <a:off x="3059832" y="3857257"/>
            <a:ext cx="2952328" cy="288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11 Tabla"/>
          <p:cNvGraphicFramePr>
            <a:graphicFrameLocks noGrp="1"/>
          </p:cNvGraphicFramePr>
          <p:nvPr>
            <p:extLst>
              <p:ext uri="{D42A27DB-BD31-4B8C-83A1-F6EECF244321}">
                <p14:modId xmlns:p14="http://schemas.microsoft.com/office/powerpoint/2010/main" val="3411413235"/>
              </p:ext>
            </p:extLst>
          </p:nvPr>
        </p:nvGraphicFramePr>
        <p:xfrm>
          <a:off x="6156177" y="908720"/>
          <a:ext cx="2908520" cy="741045"/>
        </p:xfrm>
        <a:graphic>
          <a:graphicData uri="http://schemas.openxmlformats.org/drawingml/2006/table">
            <a:tbl>
              <a:tblPr>
                <a:tableStyleId>{D113A9D2-9D6B-4929-AA2D-F23B5EE8CBE7}</a:tableStyleId>
              </a:tblPr>
              <a:tblGrid>
                <a:gridCol w="2908520"/>
              </a:tblGrid>
              <a:tr h="720081">
                <a:tc>
                  <a:txBody>
                    <a:bodyPr/>
                    <a:lstStyle/>
                    <a:p>
                      <a:pPr algn="ctr" fontAlgn="ctr"/>
                      <a:r>
                        <a:rPr lang="es-EC" sz="1600" b="1" u="none" strike="noStrike" dirty="0">
                          <a:effectLst/>
                        </a:rPr>
                        <a:t>DOSIFICACIÓN PARA 1 m³ DE HORMIGÓN </a:t>
                      </a:r>
                      <a:r>
                        <a:rPr lang="es-EC" sz="1600" b="1" u="none" strike="noStrike" dirty="0" smtClean="0">
                          <a:effectLst/>
                        </a:rPr>
                        <a:t>HIDRÁULICO CON ESCORIA Y ADITIVO</a:t>
                      </a:r>
                      <a:endParaRPr lang="es-EC" sz="1600" b="1" i="0" u="none" strike="noStrike" dirty="0">
                        <a:solidFill>
                          <a:srgbClr val="000000"/>
                        </a:solidFill>
                        <a:effectLst/>
                        <a:latin typeface="Calibri"/>
                      </a:endParaRPr>
                    </a:p>
                  </a:txBody>
                  <a:tcPr marL="9525" marR="9525" marT="9525" marB="0" anchor="ctr"/>
                </a:tc>
              </a:tr>
            </a:tbl>
          </a:graphicData>
        </a:graphic>
      </p:graphicFrame>
      <p:graphicFrame>
        <p:nvGraphicFramePr>
          <p:cNvPr id="13" name="12 Tabla"/>
          <p:cNvGraphicFramePr>
            <a:graphicFrameLocks noGrp="1"/>
          </p:cNvGraphicFramePr>
          <p:nvPr>
            <p:extLst>
              <p:ext uri="{D42A27DB-BD31-4B8C-83A1-F6EECF244321}">
                <p14:modId xmlns:p14="http://schemas.microsoft.com/office/powerpoint/2010/main" val="1592560502"/>
              </p:ext>
            </p:extLst>
          </p:nvPr>
        </p:nvGraphicFramePr>
        <p:xfrm>
          <a:off x="6084168" y="1772817"/>
          <a:ext cx="2981237" cy="2029722"/>
        </p:xfrm>
        <a:graphic>
          <a:graphicData uri="http://schemas.openxmlformats.org/drawingml/2006/table">
            <a:tbl>
              <a:tblPr>
                <a:tableStyleId>{18603FDC-E32A-4AB5-989C-0864C3EAD2B8}</a:tableStyleId>
              </a:tblPr>
              <a:tblGrid>
                <a:gridCol w="881154"/>
                <a:gridCol w="1042698"/>
                <a:gridCol w="1057385"/>
              </a:tblGrid>
              <a:tr h="432512">
                <a:tc>
                  <a:txBody>
                    <a:bodyPr/>
                    <a:lstStyle/>
                    <a:p>
                      <a:pPr algn="ctr" fontAlgn="ctr"/>
                      <a:r>
                        <a:rPr lang="es-EC" sz="1600" b="1" u="none" strike="noStrike" dirty="0">
                          <a:effectLst/>
                        </a:rPr>
                        <a:t>MATERIAL</a:t>
                      </a:r>
                      <a:endParaRPr lang="es-EC" sz="1600" b="1" i="0" u="none" strike="noStrike" dirty="0">
                        <a:solidFill>
                          <a:srgbClr val="000000"/>
                        </a:solidFill>
                        <a:effectLst/>
                        <a:latin typeface="Calibri"/>
                      </a:endParaRPr>
                    </a:p>
                  </a:txBody>
                  <a:tcPr marL="9525" marR="9525" marT="9525" marB="0" anchor="ctr"/>
                </a:tc>
                <a:tc>
                  <a:txBody>
                    <a:bodyPr/>
                    <a:lstStyle/>
                    <a:p>
                      <a:pPr algn="ctr" fontAlgn="ctr"/>
                      <a:r>
                        <a:rPr lang="es-EC" sz="1600" b="1" u="none" strike="noStrike" dirty="0">
                          <a:effectLst/>
                        </a:rPr>
                        <a:t>CANTIDAD (kg)</a:t>
                      </a:r>
                      <a:endParaRPr lang="es-EC" sz="1600" b="1" i="0" u="none" strike="noStrike" dirty="0">
                        <a:solidFill>
                          <a:srgbClr val="000000"/>
                        </a:solidFill>
                        <a:effectLst/>
                        <a:latin typeface="Calibri"/>
                      </a:endParaRPr>
                    </a:p>
                  </a:txBody>
                  <a:tcPr marL="9525" marR="9525" marT="9525" marB="0" anchor="ctr"/>
                </a:tc>
                <a:tc>
                  <a:txBody>
                    <a:bodyPr/>
                    <a:lstStyle/>
                    <a:p>
                      <a:pPr algn="ctr" fontAlgn="ctr"/>
                      <a:r>
                        <a:rPr lang="es-EC" sz="1600" b="1" u="none" strike="noStrike">
                          <a:effectLst/>
                        </a:rPr>
                        <a:t>Porcentaje (%)</a:t>
                      </a:r>
                      <a:endParaRPr lang="es-EC" sz="1600" b="1" i="0" u="none" strike="noStrike">
                        <a:solidFill>
                          <a:srgbClr val="000000"/>
                        </a:solidFill>
                        <a:effectLst/>
                        <a:latin typeface="Calibri"/>
                      </a:endParaRPr>
                    </a:p>
                  </a:txBody>
                  <a:tcPr marL="9525" marR="9525" marT="9525" marB="0" anchor="ctr"/>
                </a:tc>
              </a:tr>
              <a:tr h="220399">
                <a:tc>
                  <a:txBody>
                    <a:bodyPr/>
                    <a:lstStyle/>
                    <a:p>
                      <a:pPr algn="l" fontAlgn="ctr"/>
                      <a:r>
                        <a:rPr lang="es-EC" sz="1600" b="1" u="none" strike="noStrike">
                          <a:effectLst/>
                        </a:rPr>
                        <a:t>Cemento</a:t>
                      </a:r>
                      <a:endParaRPr lang="es-EC" sz="1600" b="1" i="0" u="none" strike="noStrike">
                        <a:solidFill>
                          <a:srgbClr val="000000"/>
                        </a:solidFill>
                        <a:effectLst/>
                        <a:latin typeface="Calibri"/>
                      </a:endParaRPr>
                    </a:p>
                  </a:txBody>
                  <a:tcPr marL="9525" marR="9525" marT="9525" marB="0" anchor="ctr"/>
                </a:tc>
                <a:tc>
                  <a:txBody>
                    <a:bodyPr/>
                    <a:lstStyle/>
                    <a:p>
                      <a:pPr algn="ctr" fontAlgn="ctr"/>
                      <a:r>
                        <a:rPr lang="es-EC" sz="1600" b="1" u="none" strike="noStrike">
                          <a:effectLst/>
                        </a:rPr>
                        <a:t>355.17</a:t>
                      </a:r>
                      <a:endParaRPr lang="es-EC" sz="1600" b="1" i="0" u="none" strike="noStrike">
                        <a:solidFill>
                          <a:srgbClr val="000000"/>
                        </a:solidFill>
                        <a:effectLst/>
                        <a:latin typeface="Calibri"/>
                      </a:endParaRPr>
                    </a:p>
                  </a:txBody>
                  <a:tcPr marL="9525" marR="9525" marT="9525" marB="0" anchor="ctr"/>
                </a:tc>
                <a:tc>
                  <a:txBody>
                    <a:bodyPr/>
                    <a:lstStyle/>
                    <a:p>
                      <a:pPr algn="ctr" fontAlgn="ctr"/>
                      <a:r>
                        <a:rPr lang="es-EC" sz="1600" b="1" u="none" strike="noStrike" dirty="0">
                          <a:effectLst/>
                        </a:rPr>
                        <a:t>13.14</a:t>
                      </a:r>
                      <a:endParaRPr lang="es-EC" sz="1600" b="1" i="0" u="none" strike="noStrike" dirty="0">
                        <a:solidFill>
                          <a:srgbClr val="000000"/>
                        </a:solidFill>
                        <a:effectLst/>
                        <a:latin typeface="Calibri"/>
                      </a:endParaRPr>
                    </a:p>
                  </a:txBody>
                  <a:tcPr marL="9525" marR="9525" marT="9525" marB="0" anchor="ctr"/>
                </a:tc>
              </a:tr>
              <a:tr h="220399">
                <a:tc>
                  <a:txBody>
                    <a:bodyPr/>
                    <a:lstStyle/>
                    <a:p>
                      <a:pPr algn="l" fontAlgn="ctr"/>
                      <a:r>
                        <a:rPr lang="es-EC" sz="1600" b="1" u="none" strike="noStrike" dirty="0">
                          <a:effectLst/>
                        </a:rPr>
                        <a:t>Agua</a:t>
                      </a:r>
                      <a:endParaRPr lang="es-EC" sz="1600" b="1" i="0" u="none" strike="noStrike" dirty="0">
                        <a:solidFill>
                          <a:srgbClr val="000000"/>
                        </a:solidFill>
                        <a:effectLst/>
                        <a:latin typeface="Calibri"/>
                      </a:endParaRPr>
                    </a:p>
                  </a:txBody>
                  <a:tcPr marL="9525" marR="9525" marT="9525" marB="0" anchor="ctr"/>
                </a:tc>
                <a:tc>
                  <a:txBody>
                    <a:bodyPr/>
                    <a:lstStyle/>
                    <a:p>
                      <a:pPr algn="ctr" fontAlgn="ctr"/>
                      <a:r>
                        <a:rPr lang="es-EC" sz="1600" b="1" u="none" strike="noStrike">
                          <a:effectLst/>
                        </a:rPr>
                        <a:t>249.80</a:t>
                      </a:r>
                      <a:endParaRPr lang="es-EC" sz="1600" b="1" i="0" u="none" strike="noStrike">
                        <a:solidFill>
                          <a:srgbClr val="000000"/>
                        </a:solidFill>
                        <a:effectLst/>
                        <a:latin typeface="Calibri"/>
                      </a:endParaRPr>
                    </a:p>
                  </a:txBody>
                  <a:tcPr marL="9525" marR="9525" marT="9525" marB="0" anchor="ctr"/>
                </a:tc>
                <a:tc>
                  <a:txBody>
                    <a:bodyPr/>
                    <a:lstStyle/>
                    <a:p>
                      <a:pPr algn="ctr" fontAlgn="ctr"/>
                      <a:r>
                        <a:rPr lang="es-EC" sz="1600" b="1" u="none" strike="noStrike" dirty="0">
                          <a:effectLst/>
                        </a:rPr>
                        <a:t>9.24</a:t>
                      </a:r>
                      <a:endParaRPr lang="es-EC" sz="1600" b="1" i="0" u="none" strike="noStrike" dirty="0">
                        <a:solidFill>
                          <a:srgbClr val="000000"/>
                        </a:solidFill>
                        <a:effectLst/>
                        <a:latin typeface="Calibri"/>
                      </a:endParaRPr>
                    </a:p>
                  </a:txBody>
                  <a:tcPr marL="9525" marR="9525" marT="9525" marB="0" anchor="ctr"/>
                </a:tc>
              </a:tr>
              <a:tr h="220399">
                <a:tc>
                  <a:txBody>
                    <a:bodyPr/>
                    <a:lstStyle/>
                    <a:p>
                      <a:pPr algn="l" fontAlgn="ctr"/>
                      <a:r>
                        <a:rPr lang="es-EC" sz="1600" b="1" u="none" strike="noStrike">
                          <a:effectLst/>
                        </a:rPr>
                        <a:t>Grava</a:t>
                      </a:r>
                      <a:endParaRPr lang="es-EC" sz="1600" b="1" i="0" u="none" strike="noStrike">
                        <a:solidFill>
                          <a:srgbClr val="000000"/>
                        </a:solidFill>
                        <a:effectLst/>
                        <a:latin typeface="Calibri"/>
                      </a:endParaRPr>
                    </a:p>
                  </a:txBody>
                  <a:tcPr marL="9525" marR="9525" marT="9525" marB="0" anchor="ctr"/>
                </a:tc>
                <a:tc>
                  <a:txBody>
                    <a:bodyPr/>
                    <a:lstStyle/>
                    <a:p>
                      <a:pPr algn="ctr" fontAlgn="ctr"/>
                      <a:r>
                        <a:rPr lang="es-EC" sz="1600" b="1" u="none" strike="noStrike">
                          <a:effectLst/>
                        </a:rPr>
                        <a:t>799.00</a:t>
                      </a:r>
                      <a:endParaRPr lang="es-EC" sz="1600" b="1" i="0" u="none" strike="noStrike">
                        <a:solidFill>
                          <a:srgbClr val="000000"/>
                        </a:solidFill>
                        <a:effectLst/>
                        <a:latin typeface="Calibri"/>
                      </a:endParaRPr>
                    </a:p>
                  </a:txBody>
                  <a:tcPr marL="9525" marR="9525" marT="9525" marB="0" anchor="ctr"/>
                </a:tc>
                <a:tc>
                  <a:txBody>
                    <a:bodyPr/>
                    <a:lstStyle/>
                    <a:p>
                      <a:pPr algn="ctr" fontAlgn="ctr"/>
                      <a:r>
                        <a:rPr lang="es-EC" sz="1600" b="1" u="none" strike="noStrike">
                          <a:effectLst/>
                        </a:rPr>
                        <a:t>29.56</a:t>
                      </a:r>
                      <a:endParaRPr lang="es-EC" sz="1600" b="1" i="0" u="none" strike="noStrike">
                        <a:solidFill>
                          <a:srgbClr val="000000"/>
                        </a:solidFill>
                        <a:effectLst/>
                        <a:latin typeface="Calibri"/>
                      </a:endParaRPr>
                    </a:p>
                  </a:txBody>
                  <a:tcPr marL="9525" marR="9525" marT="9525" marB="0" anchor="ctr"/>
                </a:tc>
              </a:tr>
              <a:tr h="265692">
                <a:tc>
                  <a:txBody>
                    <a:bodyPr/>
                    <a:lstStyle/>
                    <a:p>
                      <a:pPr algn="l" fontAlgn="ctr"/>
                      <a:r>
                        <a:rPr lang="es-EC" sz="1600" b="1" u="none" strike="noStrike" dirty="0" smtClean="0">
                          <a:effectLst/>
                        </a:rPr>
                        <a:t>Escoria</a:t>
                      </a:r>
                      <a:endParaRPr lang="es-EC" sz="1600" b="1" i="0" u="none" strike="noStrike" dirty="0">
                        <a:solidFill>
                          <a:srgbClr val="000000"/>
                        </a:solidFill>
                        <a:effectLst/>
                        <a:latin typeface="Calibri"/>
                      </a:endParaRPr>
                    </a:p>
                  </a:txBody>
                  <a:tcPr marL="9525" marR="9525" marT="9525" marB="0" anchor="ctr"/>
                </a:tc>
                <a:tc>
                  <a:txBody>
                    <a:bodyPr/>
                    <a:lstStyle/>
                    <a:p>
                      <a:pPr algn="ctr" fontAlgn="ctr"/>
                      <a:r>
                        <a:rPr lang="es-EC" sz="1600" b="1" u="none" strike="noStrike" dirty="0">
                          <a:effectLst/>
                        </a:rPr>
                        <a:t>1 299.00</a:t>
                      </a:r>
                      <a:endParaRPr lang="es-EC" sz="1600" b="1" i="0" u="none" strike="noStrike" dirty="0">
                        <a:solidFill>
                          <a:srgbClr val="000000"/>
                        </a:solidFill>
                        <a:effectLst/>
                        <a:latin typeface="Calibri"/>
                      </a:endParaRPr>
                    </a:p>
                  </a:txBody>
                  <a:tcPr marL="9525" marR="9525" marT="9525" marB="0" anchor="ctr"/>
                </a:tc>
                <a:tc>
                  <a:txBody>
                    <a:bodyPr/>
                    <a:lstStyle/>
                    <a:p>
                      <a:pPr algn="ctr" fontAlgn="ctr"/>
                      <a:r>
                        <a:rPr lang="es-EC" sz="1600" b="1" u="none" strike="noStrike" dirty="0">
                          <a:effectLst/>
                        </a:rPr>
                        <a:t>48.06</a:t>
                      </a:r>
                      <a:endParaRPr lang="es-EC" sz="1600" b="1" i="0" u="none" strike="noStrike" dirty="0">
                        <a:solidFill>
                          <a:srgbClr val="000000"/>
                        </a:solidFill>
                        <a:effectLst/>
                        <a:latin typeface="Calibri"/>
                      </a:endParaRPr>
                    </a:p>
                  </a:txBody>
                  <a:tcPr marL="9525" marR="9525" marT="9525" marB="0" anchor="ctr"/>
                </a:tc>
              </a:tr>
              <a:tr h="220399">
                <a:tc>
                  <a:txBody>
                    <a:bodyPr/>
                    <a:lstStyle/>
                    <a:p>
                      <a:pPr algn="l" fontAlgn="ctr"/>
                      <a:r>
                        <a:rPr lang="es-EC" sz="1600" b="1" u="none" strike="noStrike">
                          <a:effectLst/>
                        </a:rPr>
                        <a:t>Aditivo</a:t>
                      </a:r>
                      <a:endParaRPr lang="es-EC" sz="1600" b="1" i="0" u="none" strike="noStrike">
                        <a:solidFill>
                          <a:srgbClr val="000000"/>
                        </a:solidFill>
                        <a:effectLst/>
                        <a:latin typeface="Calibri"/>
                      </a:endParaRPr>
                    </a:p>
                  </a:txBody>
                  <a:tcPr marL="9525" marR="9525" marT="9525" marB="0" anchor="ctr"/>
                </a:tc>
                <a:tc>
                  <a:txBody>
                    <a:bodyPr/>
                    <a:lstStyle/>
                    <a:p>
                      <a:pPr algn="ctr" fontAlgn="ctr"/>
                      <a:r>
                        <a:rPr lang="es-EC" sz="1600" b="1" u="none" strike="noStrike">
                          <a:effectLst/>
                        </a:rPr>
                        <a:t>1.50</a:t>
                      </a:r>
                      <a:endParaRPr lang="es-EC" sz="1600" b="1" i="0" u="none" strike="noStrike">
                        <a:solidFill>
                          <a:srgbClr val="000000"/>
                        </a:solidFill>
                        <a:effectLst/>
                        <a:latin typeface="Calibri"/>
                      </a:endParaRPr>
                    </a:p>
                  </a:txBody>
                  <a:tcPr marL="9525" marR="9525" marT="9525" marB="0" anchor="ctr"/>
                </a:tc>
                <a:tc>
                  <a:txBody>
                    <a:bodyPr/>
                    <a:lstStyle/>
                    <a:p>
                      <a:pPr algn="ctr" fontAlgn="ctr"/>
                      <a:r>
                        <a:rPr lang="es-EC" sz="1600" b="1" u="none" strike="noStrike" dirty="0">
                          <a:effectLst/>
                        </a:rPr>
                        <a:t>0.06</a:t>
                      </a:r>
                      <a:endParaRPr lang="es-EC" sz="1600" b="1" i="0" u="none" strike="noStrike" dirty="0">
                        <a:solidFill>
                          <a:srgbClr val="000000"/>
                        </a:solidFill>
                        <a:effectLst/>
                        <a:latin typeface="Calibri"/>
                      </a:endParaRPr>
                    </a:p>
                  </a:txBody>
                  <a:tcPr marL="9525" marR="9525" marT="9525" marB="0" anchor="ctr"/>
                </a:tc>
              </a:tr>
              <a:tr h="220399">
                <a:tc>
                  <a:txBody>
                    <a:bodyPr/>
                    <a:lstStyle/>
                    <a:p>
                      <a:pPr algn="l" fontAlgn="ctr"/>
                      <a:r>
                        <a:rPr lang="es-EC" sz="1600" b="1" u="none" strike="noStrike" dirty="0">
                          <a:effectLst/>
                        </a:rPr>
                        <a:t>TOTAL</a:t>
                      </a:r>
                      <a:endParaRPr lang="es-EC" sz="1600" b="1" i="0" u="none" strike="noStrike" dirty="0">
                        <a:solidFill>
                          <a:srgbClr val="000000"/>
                        </a:solidFill>
                        <a:effectLst/>
                        <a:latin typeface="Calibri"/>
                      </a:endParaRPr>
                    </a:p>
                  </a:txBody>
                  <a:tcPr marL="9525" marR="9525" marT="9525" marB="0" anchor="ctr"/>
                </a:tc>
                <a:tc>
                  <a:txBody>
                    <a:bodyPr/>
                    <a:lstStyle/>
                    <a:p>
                      <a:pPr algn="ctr" fontAlgn="b"/>
                      <a:r>
                        <a:rPr lang="es-EC" sz="1600" b="1" u="none" strike="noStrike" dirty="0">
                          <a:effectLst/>
                        </a:rPr>
                        <a:t>2 704.47</a:t>
                      </a:r>
                      <a:endParaRPr lang="es-EC" sz="1600" b="1" i="0" u="none" strike="noStrike" dirty="0">
                        <a:solidFill>
                          <a:srgbClr val="000000"/>
                        </a:solidFill>
                        <a:effectLst/>
                        <a:latin typeface="Calibri"/>
                      </a:endParaRPr>
                    </a:p>
                  </a:txBody>
                  <a:tcPr marL="9525" marR="9525" marT="9525" marB="0" anchor="b"/>
                </a:tc>
                <a:tc>
                  <a:txBody>
                    <a:bodyPr/>
                    <a:lstStyle/>
                    <a:p>
                      <a:pPr algn="ctr" fontAlgn="b"/>
                      <a:r>
                        <a:rPr lang="es-EC" sz="1600" b="1" u="none" strike="noStrike" dirty="0">
                          <a:effectLst/>
                        </a:rPr>
                        <a:t>100.00</a:t>
                      </a:r>
                      <a:endParaRPr lang="es-EC" sz="1600" b="1" i="0" u="none" strike="noStrike" dirty="0">
                        <a:solidFill>
                          <a:srgbClr val="000000"/>
                        </a:solidFill>
                        <a:effectLst/>
                        <a:latin typeface="Calibri"/>
                      </a:endParaRPr>
                    </a:p>
                  </a:txBody>
                  <a:tcPr marL="9525" marR="9525" marT="9525" marB="0" anchor="b"/>
                </a:tc>
              </a:tr>
            </a:tbl>
          </a:graphicData>
        </a:graphic>
      </p:graphicFrame>
      <p:pic>
        <p:nvPicPr>
          <p:cNvPr id="3" name="Picture 2">
            <a:hlinkClick r:id="rId7" action="ppaction://hlinkfile"/>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790" t="16109" r="26521"/>
          <a:stretch/>
        </p:blipFill>
        <p:spPr bwMode="auto">
          <a:xfrm>
            <a:off x="6228184" y="3933056"/>
            <a:ext cx="2889691" cy="2907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9" action="ppaction://hlinkpres?slideindex=1&amp;slidetitl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89178" y="3861048"/>
            <a:ext cx="571054" cy="615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8" name="27 Conector recto"/>
          <p:cNvCxnSpPr>
            <a:stCxn id="3" idx="0"/>
          </p:cNvCxnSpPr>
          <p:nvPr/>
        </p:nvCxnSpPr>
        <p:spPr>
          <a:xfrm flipH="1">
            <a:off x="6660232" y="3933056"/>
            <a:ext cx="1012798" cy="72008"/>
          </a:xfrm>
          <a:prstGeom prst="line">
            <a:avLst/>
          </a:prstGeom>
        </p:spPr>
        <p:style>
          <a:lnRef idx="2">
            <a:schemeClr val="dk1"/>
          </a:lnRef>
          <a:fillRef idx="0">
            <a:schemeClr val="dk1"/>
          </a:fillRef>
          <a:effectRef idx="1">
            <a:schemeClr val="dk1"/>
          </a:effectRef>
          <a:fontRef idx="minor">
            <a:schemeClr val="tx1"/>
          </a:fontRef>
        </p:style>
      </p:cxnSp>
      <p:cxnSp>
        <p:nvCxnSpPr>
          <p:cNvPr id="30" name="29 Conector recto"/>
          <p:cNvCxnSpPr>
            <a:endCxn id="3" idx="0"/>
          </p:cNvCxnSpPr>
          <p:nvPr/>
        </p:nvCxnSpPr>
        <p:spPr>
          <a:xfrm flipV="1">
            <a:off x="7673030" y="3933056"/>
            <a:ext cx="0" cy="145357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88173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228600"/>
            <a:ext cx="7696200" cy="712788"/>
          </a:xfrm>
        </p:spPr>
        <p:txBody>
          <a:bodyPr>
            <a:normAutofit fontScale="90000"/>
          </a:bodyPr>
          <a:lstStyle/>
          <a:p>
            <a:pPr algn="l"/>
            <a:r>
              <a:rPr lang="en-US" sz="4000" b="1" dirty="0">
                <a:solidFill>
                  <a:schemeClr val="bg1"/>
                </a:solidFill>
              </a:rPr>
              <a:t>ENSAYOS DE HORMIGÓN HIDRÁULICO EN ESTADO FRESCO</a:t>
            </a:r>
            <a:endParaRPr lang="en-US" sz="4000" b="1" dirty="0" smtClean="0">
              <a:solidFill>
                <a:schemeClr val="bg1"/>
              </a:solidFill>
            </a:endParaRP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5496" y="1342509"/>
            <a:ext cx="2808312"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lvl="2" algn="ctr"/>
            <a:r>
              <a:rPr lang="es-ES" b="1" dirty="0" smtClean="0"/>
              <a:t>HORMIGÓN HIDRÁULICO CONVENCIONAL</a:t>
            </a:r>
            <a:endParaRPr lang="es-EC" b="1" dirty="0"/>
          </a:p>
        </p:txBody>
      </p:sp>
      <p:sp>
        <p:nvSpPr>
          <p:cNvPr id="15" name="14 CuadroTexto"/>
          <p:cNvSpPr txBox="1"/>
          <p:nvPr/>
        </p:nvSpPr>
        <p:spPr>
          <a:xfrm>
            <a:off x="971600" y="4725144"/>
            <a:ext cx="7128792"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DETERMINACIÓN DEL ASENTAMIENTO DE HORMIGÓN DE CEMENTO HIDRÁULICO, ASTM C 143</a:t>
            </a:r>
            <a:endParaRPr lang="es-EC" sz="2000" b="1" dirty="0"/>
          </a:p>
        </p:txBody>
      </p:sp>
      <p:sp>
        <p:nvSpPr>
          <p:cNvPr id="16" name="15 CuadroTexto"/>
          <p:cNvSpPr txBox="1"/>
          <p:nvPr/>
        </p:nvSpPr>
        <p:spPr>
          <a:xfrm>
            <a:off x="899592" y="5961474"/>
            <a:ext cx="7272808"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ELABORACIÓN Y CURADO DE ESPECÍMINES PARA ENSAYO, ASTM C31</a:t>
            </a:r>
            <a:endParaRPr lang="es-EC" sz="2000" b="1" dirty="0"/>
          </a:p>
        </p:txBody>
      </p:sp>
      <p:sp>
        <p:nvSpPr>
          <p:cNvPr id="24" name="23 CuadroTexto"/>
          <p:cNvSpPr txBox="1"/>
          <p:nvPr/>
        </p:nvSpPr>
        <p:spPr>
          <a:xfrm>
            <a:off x="3131840" y="1342509"/>
            <a:ext cx="2787200"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lvl="2" algn="ctr"/>
            <a:r>
              <a:rPr lang="es-ES" b="1" dirty="0" smtClean="0"/>
              <a:t>HORMIGÓN HIDRÁULICO CON ESCORIA</a:t>
            </a:r>
            <a:endParaRPr lang="es-EC" b="1" dirty="0"/>
          </a:p>
        </p:txBody>
      </p:sp>
      <p:sp>
        <p:nvSpPr>
          <p:cNvPr id="25" name="24 CuadroTexto"/>
          <p:cNvSpPr txBox="1"/>
          <p:nvPr/>
        </p:nvSpPr>
        <p:spPr>
          <a:xfrm>
            <a:off x="6177288" y="1342509"/>
            <a:ext cx="2859208"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lvl="2" algn="ctr"/>
            <a:r>
              <a:rPr lang="es-ES" b="1" dirty="0" smtClean="0"/>
              <a:t>HORMIGÓN HIDRÁULICO CON ESCORIA Y ADITIVO</a:t>
            </a:r>
            <a:endParaRPr lang="es-EC" b="1" dirty="0"/>
          </a:p>
        </p:txBody>
      </p:sp>
      <p:sp>
        <p:nvSpPr>
          <p:cNvPr id="26" name="25 CuadroTexto"/>
          <p:cNvSpPr txBox="1"/>
          <p:nvPr/>
        </p:nvSpPr>
        <p:spPr>
          <a:xfrm>
            <a:off x="827584" y="2433082"/>
            <a:ext cx="7578588"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MUESTREO DEL HORMIGÓN HIDRÁULICO RECIÉN MEZCLADO, ASTM C172 </a:t>
            </a:r>
            <a:endParaRPr lang="es-EC" sz="2000" b="1" dirty="0"/>
          </a:p>
        </p:txBody>
      </p:sp>
      <p:sp>
        <p:nvSpPr>
          <p:cNvPr id="27" name="26 CuadroTexto"/>
          <p:cNvSpPr txBox="1"/>
          <p:nvPr/>
        </p:nvSpPr>
        <p:spPr>
          <a:xfrm>
            <a:off x="755576" y="3585210"/>
            <a:ext cx="7578588"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TEMPERATURA DEL HORMIGÓN HIDRÁULICO RECIÉN MEZCLADO, ASTM C 1064</a:t>
            </a:r>
            <a:endParaRPr lang="es-EC" sz="2000" b="1" dirty="0"/>
          </a:p>
        </p:txBody>
      </p:sp>
      <p:sp>
        <p:nvSpPr>
          <p:cNvPr id="2" name="1 Flecha derecha"/>
          <p:cNvSpPr/>
          <p:nvPr/>
        </p:nvSpPr>
        <p:spPr>
          <a:xfrm rot="2709750">
            <a:off x="1371485" y="2087655"/>
            <a:ext cx="597608" cy="278479"/>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28" name="27 Flecha derecha"/>
          <p:cNvSpPr/>
          <p:nvPr/>
        </p:nvSpPr>
        <p:spPr>
          <a:xfrm rot="7424649">
            <a:off x="6943761" y="2099855"/>
            <a:ext cx="597608" cy="278479"/>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29" name="28 Flecha derecha"/>
          <p:cNvSpPr/>
          <p:nvPr/>
        </p:nvSpPr>
        <p:spPr>
          <a:xfrm rot="5400000">
            <a:off x="4215320" y="2091338"/>
            <a:ext cx="525599" cy="277516"/>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30" name="29 Flecha derecha"/>
          <p:cNvSpPr/>
          <p:nvPr/>
        </p:nvSpPr>
        <p:spPr>
          <a:xfrm rot="5400000">
            <a:off x="4231935" y="3243466"/>
            <a:ext cx="525599" cy="277516"/>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32" name="31 Flecha derecha"/>
          <p:cNvSpPr/>
          <p:nvPr/>
        </p:nvSpPr>
        <p:spPr>
          <a:xfrm rot="5400000">
            <a:off x="4213803" y="4395594"/>
            <a:ext cx="525599" cy="277516"/>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33" name="32 Flecha derecha"/>
          <p:cNvSpPr/>
          <p:nvPr/>
        </p:nvSpPr>
        <p:spPr>
          <a:xfrm rot="5400000">
            <a:off x="4170442" y="5547722"/>
            <a:ext cx="525599" cy="277516"/>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733955379"/>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980728"/>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116632"/>
            <a:ext cx="7696200" cy="712788"/>
          </a:xfrm>
        </p:spPr>
        <p:txBody>
          <a:bodyPr>
            <a:noAutofit/>
          </a:bodyPr>
          <a:lstStyle/>
          <a:p>
            <a:pPr algn="l"/>
            <a:r>
              <a:rPr lang="es-EC" sz="2800" b="1" dirty="0">
                <a:solidFill>
                  <a:schemeClr val="bg1"/>
                </a:solidFill>
              </a:rPr>
              <a:t>MUESTREO DEL HORMIGÓN HIDRÁULICO RECIÉN </a:t>
            </a:r>
            <a:r>
              <a:rPr lang="es-EC" sz="2800" b="1" dirty="0" smtClean="0">
                <a:solidFill>
                  <a:schemeClr val="bg1"/>
                </a:solidFill>
              </a:rPr>
              <a:t>MEZCLADO. </a:t>
            </a:r>
            <a:r>
              <a:rPr lang="es-EC" sz="2800" b="1" dirty="0">
                <a:solidFill>
                  <a:schemeClr val="bg1"/>
                </a:solidFill>
              </a:rPr>
              <a:t>ASTM </a:t>
            </a:r>
            <a:r>
              <a:rPr lang="es-EC" sz="2800" b="1" dirty="0" smtClean="0">
                <a:solidFill>
                  <a:schemeClr val="bg1"/>
                </a:solidFill>
              </a:rPr>
              <a:t>C 172 </a:t>
            </a:r>
            <a:endParaRPr lang="es-EC" sz="2800" b="1" dirty="0">
              <a:solidFill>
                <a:schemeClr val="bg1"/>
              </a:solidFill>
            </a:endParaRP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9457" y="1"/>
            <a:ext cx="1011055" cy="9807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755577" y="1052736"/>
            <a:ext cx="7560839"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lvl="2" algn="ctr"/>
            <a:r>
              <a:rPr lang="es-ES" sz="2400" b="1" dirty="0" smtClean="0"/>
              <a:t>RESUMEN DE ACTAS DE MUESTREO</a:t>
            </a:r>
            <a:endParaRPr lang="es-EC" sz="2400" b="1" dirty="0"/>
          </a:p>
        </p:txBody>
      </p:sp>
      <p:pic>
        <p:nvPicPr>
          <p:cNvPr id="14" name="13 Imagen"/>
          <p:cNvPicPr/>
          <p:nvPr/>
        </p:nvPicPr>
        <p:blipFill>
          <a:blip r:embed="rId3">
            <a:extLst>
              <a:ext uri="{28A0092B-C50C-407E-A947-70E740481C1C}">
                <a14:useLocalDpi xmlns:a14="http://schemas.microsoft.com/office/drawing/2010/main" val="0"/>
              </a:ext>
            </a:extLst>
          </a:blip>
          <a:srcRect/>
          <a:stretch>
            <a:fillRect/>
          </a:stretch>
        </p:blipFill>
        <p:spPr bwMode="auto">
          <a:xfrm>
            <a:off x="755577" y="1598682"/>
            <a:ext cx="7560840" cy="3414494"/>
          </a:xfrm>
          <a:prstGeom prst="rect">
            <a:avLst/>
          </a:prstGeom>
          <a:noFill/>
          <a:ln>
            <a:noFill/>
          </a:ln>
          <a:effectLst>
            <a:outerShdw blurRad="50800" dist="38100" dir="8100000" algn="tr" rotWithShape="0">
              <a:prstClr val="black">
                <a:alpha val="40000"/>
              </a:prstClr>
            </a:outerShdw>
          </a:effectLst>
        </p:spPr>
      </p:pic>
      <p:pic>
        <p:nvPicPr>
          <p:cNvPr id="3074" name="Picture 2" descr="D:\DOCUMENTOS\CIVILES\the end\ENSAYOS GENERALES JS\FUNDICIONES Y ROTURAS\16 de abril 2015 fundicion 5\16 ABRIL2015REG FOTOGRAFICO FUNDICION FINAL\20150416_0905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2" y="5040560"/>
            <a:ext cx="3151673" cy="177281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DOCUMENTOS\CIVILES\the end\ENSAYOS GENERALES JS\FUNDICIONES Y ROTURAS\16 de abril 2015 fundicion 5\16 ABRIL2015REG FOTOGRAFICO FUNDICION FINAL\20150416_09480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1840" y="5085184"/>
            <a:ext cx="3072340" cy="172819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DOCUMENTOS\CIVILES\the end\ENSAYOS GENERALES JS\FUNDICIONES Y ROTURAS\16 de abril 2015 fundicion 5\16 ABRIL2015REG FOTOGRAFICO FUNDICION FINAL\20150416_10285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8184" y="5101222"/>
            <a:ext cx="2915816" cy="1640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173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339948"/>
            <a:ext cx="7696200" cy="712788"/>
          </a:xfrm>
        </p:spPr>
        <p:txBody>
          <a:bodyPr>
            <a:noAutofit/>
          </a:bodyPr>
          <a:lstStyle/>
          <a:p>
            <a:pPr algn="l"/>
            <a:r>
              <a:rPr lang="es-EC" sz="2800" b="1" dirty="0">
                <a:solidFill>
                  <a:schemeClr val="bg1"/>
                </a:solidFill>
              </a:rPr>
              <a:t>TEMPERATURA DEL HORMIGÓN HIDRÁULICO RECIÉN </a:t>
            </a:r>
            <a:r>
              <a:rPr lang="es-EC" sz="2800" b="1" dirty="0" smtClean="0">
                <a:solidFill>
                  <a:schemeClr val="bg1"/>
                </a:solidFill>
              </a:rPr>
              <a:t>MEZCLADO. </a:t>
            </a:r>
            <a:r>
              <a:rPr lang="es-EC" sz="2800" b="1" dirty="0">
                <a:solidFill>
                  <a:schemeClr val="bg1"/>
                </a:solidFill>
              </a:rPr>
              <a:t>ASTM C 1064</a:t>
            </a:r>
            <a:br>
              <a:rPr lang="es-EC" sz="2800" b="1" dirty="0">
                <a:solidFill>
                  <a:schemeClr val="bg1"/>
                </a:solidFill>
              </a:rPr>
            </a:br>
            <a:r>
              <a:rPr lang="en-US" sz="2800" b="1" dirty="0" smtClean="0">
                <a:solidFill>
                  <a:schemeClr val="bg1"/>
                </a:solidFill>
              </a:rPr>
              <a:t>.</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467544" y="1268760"/>
            <a:ext cx="4824536" cy="5267325"/>
          </a:xfrm>
          <a:prstGeom prst="rect">
            <a:avLst/>
          </a:prstGeom>
          <a:noFill/>
          <a:ln>
            <a:noFill/>
          </a:ln>
        </p:spPr>
      </p:pic>
      <p:graphicFrame>
        <p:nvGraphicFramePr>
          <p:cNvPr id="4" name="3 Diagrama"/>
          <p:cNvGraphicFramePr/>
          <p:nvPr>
            <p:extLst>
              <p:ext uri="{D42A27DB-BD31-4B8C-83A1-F6EECF244321}">
                <p14:modId xmlns:p14="http://schemas.microsoft.com/office/powerpoint/2010/main" val="2004097558"/>
              </p:ext>
            </p:extLst>
          </p:nvPr>
        </p:nvGraphicFramePr>
        <p:xfrm>
          <a:off x="5556448" y="1772816"/>
          <a:ext cx="3336032"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88173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339948"/>
            <a:ext cx="7696200" cy="712788"/>
          </a:xfrm>
        </p:spPr>
        <p:txBody>
          <a:bodyPr>
            <a:noAutofit/>
          </a:bodyPr>
          <a:lstStyle/>
          <a:p>
            <a:pPr algn="l"/>
            <a:r>
              <a:rPr lang="es-EC" sz="2700" b="1" dirty="0">
                <a:solidFill>
                  <a:schemeClr val="bg1"/>
                </a:solidFill>
              </a:rPr>
              <a:t>DETERMINACIÓN DEL ASENTAMIENTO DE HORMIGÓN DE CEMENTO </a:t>
            </a:r>
            <a:r>
              <a:rPr lang="es-EC" sz="2700" b="1" dirty="0" smtClean="0">
                <a:solidFill>
                  <a:schemeClr val="bg1"/>
                </a:solidFill>
              </a:rPr>
              <a:t>HIDRÁULICO. </a:t>
            </a:r>
            <a:r>
              <a:rPr lang="es-EC" sz="2700" b="1" dirty="0">
                <a:solidFill>
                  <a:schemeClr val="bg1"/>
                </a:solidFill>
              </a:rPr>
              <a:t>ASTM C143</a:t>
            </a:r>
            <a:br>
              <a:rPr lang="es-EC" sz="2700" b="1" dirty="0">
                <a:solidFill>
                  <a:schemeClr val="bg1"/>
                </a:solidFill>
              </a:rPr>
            </a:br>
            <a:r>
              <a:rPr lang="en-US" sz="2700" b="1" dirty="0" smtClean="0">
                <a:solidFill>
                  <a:schemeClr val="bg1"/>
                </a:solidFill>
              </a:rPr>
              <a:t>.</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224008"/>
            <a:ext cx="4032534" cy="5633992"/>
          </a:xfrm>
          <a:prstGeom prst="rect">
            <a:avLst/>
          </a:prstGeom>
          <a:noFill/>
          <a:ln>
            <a:noFill/>
          </a:ln>
        </p:spPr>
      </p:pic>
      <p:graphicFrame>
        <p:nvGraphicFramePr>
          <p:cNvPr id="8" name="7 Diagrama"/>
          <p:cNvGraphicFramePr/>
          <p:nvPr>
            <p:extLst>
              <p:ext uri="{D42A27DB-BD31-4B8C-83A1-F6EECF244321}">
                <p14:modId xmlns:p14="http://schemas.microsoft.com/office/powerpoint/2010/main" val="3081846528"/>
              </p:ext>
            </p:extLst>
          </p:nvPr>
        </p:nvGraphicFramePr>
        <p:xfrm>
          <a:off x="323528" y="2636912"/>
          <a:ext cx="3240360" cy="31278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8 Rectángulo redondeado"/>
          <p:cNvSpPr/>
          <p:nvPr/>
        </p:nvSpPr>
        <p:spPr>
          <a:xfrm>
            <a:off x="539552" y="1481962"/>
            <a:ext cx="2880320" cy="1008112"/>
          </a:xfrm>
          <a:prstGeom prst="roundRect">
            <a:avLst/>
          </a:prstGeom>
        </p:spPr>
        <p:style>
          <a:lnRef idx="0">
            <a:schemeClr val="accent1"/>
          </a:lnRef>
          <a:fillRef idx="3">
            <a:schemeClr val="accent1"/>
          </a:fillRef>
          <a:effectRef idx="3">
            <a:schemeClr val="accent1"/>
          </a:effectRef>
          <a:fontRef idx="minor">
            <a:schemeClr val="lt1"/>
          </a:fontRef>
        </p:style>
        <p:txBody>
          <a:bodyPr/>
          <a:lstStyle/>
          <a:p>
            <a:pPr algn="ctr"/>
            <a:r>
              <a:rPr lang="es-EC" sz="2000" dirty="0" smtClean="0"/>
              <a:t>Asentamiento de diseño: 50.00 mm</a:t>
            </a:r>
          </a:p>
          <a:p>
            <a:pPr algn="ctr"/>
            <a:endParaRPr lang="es-EC" sz="2000" dirty="0"/>
          </a:p>
        </p:txBody>
      </p:sp>
    </p:spTree>
    <p:extLst>
      <p:ext uri="{BB962C8B-B14F-4D97-AF65-F5344CB8AC3E}">
        <p14:creationId xmlns:p14="http://schemas.microsoft.com/office/powerpoint/2010/main" val="24881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483964"/>
            <a:ext cx="7696200" cy="712788"/>
          </a:xfrm>
        </p:spPr>
        <p:txBody>
          <a:bodyPr>
            <a:normAutofit fontScale="90000"/>
          </a:bodyPr>
          <a:lstStyle/>
          <a:p>
            <a:pPr algn="l"/>
            <a:r>
              <a:rPr lang="es-EC" sz="4000" b="1" dirty="0">
                <a:solidFill>
                  <a:schemeClr val="bg1"/>
                </a:solidFill>
              </a:rPr>
              <a:t>ELABORACIÓN Y CURADO DE ESPECÍMINES PARA </a:t>
            </a:r>
            <a:r>
              <a:rPr lang="es-EC" sz="4000" b="1" dirty="0" smtClean="0">
                <a:solidFill>
                  <a:schemeClr val="bg1"/>
                </a:solidFill>
              </a:rPr>
              <a:t>ENSAYO. </a:t>
            </a:r>
            <a:r>
              <a:rPr lang="es-EC" sz="4000" b="1" dirty="0">
                <a:solidFill>
                  <a:schemeClr val="bg1"/>
                </a:solidFill>
              </a:rPr>
              <a:t>ASTM </a:t>
            </a:r>
            <a:r>
              <a:rPr lang="es-EC" sz="4000" b="1" dirty="0" smtClean="0">
                <a:solidFill>
                  <a:schemeClr val="bg1"/>
                </a:solidFill>
              </a:rPr>
              <a:t>C 31</a:t>
            </a:r>
            <a:r>
              <a:rPr lang="es-EC" sz="4000" b="1" dirty="0">
                <a:solidFill>
                  <a:schemeClr val="bg1"/>
                </a:solidFill>
              </a:rPr>
              <a:t/>
            </a:r>
            <a:br>
              <a:rPr lang="es-EC" sz="4000" b="1" dirty="0">
                <a:solidFill>
                  <a:schemeClr val="bg1"/>
                </a:solidFill>
              </a:rPr>
            </a:br>
            <a:r>
              <a:rPr lang="en-US" sz="4000" b="1" dirty="0" smtClean="0">
                <a:solidFill>
                  <a:schemeClr val="bg1"/>
                </a:solidFill>
              </a:rPr>
              <a:t>.</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5" name="208 Grupo"/>
          <p:cNvGrpSpPr/>
          <p:nvPr/>
        </p:nvGrpSpPr>
        <p:grpSpPr>
          <a:xfrm>
            <a:off x="193284" y="2725269"/>
            <a:ext cx="4954780" cy="1639835"/>
            <a:chOff x="0" y="0"/>
            <a:chExt cx="4578824" cy="1317009"/>
          </a:xfrm>
        </p:grpSpPr>
        <p:pic>
          <p:nvPicPr>
            <p:cNvPr id="6" name="5 Imagen"/>
            <p:cNvPicPr>
              <a:picLocks noChangeAspect="1"/>
            </p:cNvPicPr>
            <p:nvPr/>
          </p:nvPicPr>
          <p:blipFill rotWithShape="1">
            <a:blip r:embed="rId3" cstate="print">
              <a:extLst>
                <a:ext uri="{28A0092B-C50C-407E-A947-70E740481C1C}">
                  <a14:useLocalDpi xmlns:a14="http://schemas.microsoft.com/office/drawing/2010/main" val="0"/>
                </a:ext>
              </a:extLst>
            </a:blip>
            <a:srcRect l="4311" t="7385" r="4923" b="12809"/>
            <a:stretch/>
          </p:blipFill>
          <p:spPr bwMode="auto">
            <a:xfrm>
              <a:off x="2292824" y="0"/>
              <a:ext cx="2286000" cy="1317009"/>
            </a:xfrm>
            <a:prstGeom prst="rect">
              <a:avLst/>
            </a:prstGeom>
            <a:ln>
              <a:noFill/>
            </a:ln>
            <a:extLst>
              <a:ext uri="{53640926-AAD7-44D8-BBD7-CCE9431645EC}">
                <a14:shadowObscured xmlns:a14="http://schemas.microsoft.com/office/drawing/2010/main"/>
              </a:ext>
            </a:extLst>
          </p:spPr>
        </p:pic>
        <p:pic>
          <p:nvPicPr>
            <p:cNvPr id="7" name="6 Imagen"/>
            <p:cNvPicPr>
              <a:picLocks noChangeAspect="1"/>
            </p:cNvPicPr>
            <p:nvPr/>
          </p:nvPicPr>
          <p:blipFill rotWithShape="1">
            <a:blip r:embed="rId4" cstate="print">
              <a:extLst>
                <a:ext uri="{28A0092B-C50C-407E-A947-70E740481C1C}">
                  <a14:useLocalDpi xmlns:a14="http://schemas.microsoft.com/office/drawing/2010/main" val="0"/>
                </a:ext>
              </a:extLst>
            </a:blip>
            <a:srcRect l="30792" t="11815" r="4267" b="27096"/>
            <a:stretch/>
          </p:blipFill>
          <p:spPr bwMode="auto">
            <a:xfrm>
              <a:off x="0" y="0"/>
              <a:ext cx="2238233" cy="1317009"/>
            </a:xfrm>
            <a:prstGeom prst="rect">
              <a:avLst/>
            </a:prstGeom>
            <a:ln>
              <a:noFill/>
            </a:ln>
            <a:extLst>
              <a:ext uri="{53640926-AAD7-44D8-BBD7-CCE9431645EC}">
                <a14:shadowObscured xmlns:a14="http://schemas.microsoft.com/office/drawing/2010/main"/>
              </a:ext>
            </a:extLst>
          </p:spPr>
        </p:pic>
      </p:grpSp>
      <p:sp>
        <p:nvSpPr>
          <p:cNvPr id="2" name="1 Rectángulo"/>
          <p:cNvSpPr/>
          <p:nvPr/>
        </p:nvSpPr>
        <p:spPr>
          <a:xfrm>
            <a:off x="67256" y="1772816"/>
            <a:ext cx="5008800" cy="830997"/>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r>
              <a:rPr lang="es-EC" sz="1600" b="1" dirty="0" smtClean="0"/>
              <a:t>Durante todo el proyecto se elaboró 62 cilindros y 28 vigas. Se elaboró 24 cilindros y 14 vigas en el último muestreo de hormigón hidráulico fresco.</a:t>
            </a:r>
            <a:endParaRPr lang="es-EC" sz="1600" b="1" dirty="0"/>
          </a:p>
        </p:txBody>
      </p:sp>
      <p:sp>
        <p:nvSpPr>
          <p:cNvPr id="9" name="8 CuadroTexto"/>
          <p:cNvSpPr txBox="1"/>
          <p:nvPr/>
        </p:nvSpPr>
        <p:spPr>
          <a:xfrm>
            <a:off x="35496" y="1268760"/>
            <a:ext cx="5040560"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lvl="2" algn="ctr"/>
            <a:r>
              <a:rPr lang="es-ES" sz="2000" b="1" dirty="0" smtClean="0"/>
              <a:t>1. ELABORACIÓN DE ESPECÍMENES</a:t>
            </a:r>
            <a:endParaRPr lang="es-EC" sz="2000" b="1" dirty="0"/>
          </a:p>
        </p:txBody>
      </p:sp>
      <p:sp>
        <p:nvSpPr>
          <p:cNvPr id="10" name="9 CuadroTexto"/>
          <p:cNvSpPr txBox="1"/>
          <p:nvPr/>
        </p:nvSpPr>
        <p:spPr>
          <a:xfrm>
            <a:off x="35496" y="4509120"/>
            <a:ext cx="9040814"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lvl="2" algn="ctr"/>
            <a:r>
              <a:rPr lang="es-ES" sz="2000" b="1" dirty="0"/>
              <a:t>2</a:t>
            </a:r>
            <a:r>
              <a:rPr lang="es-ES" sz="2000" b="1" dirty="0" smtClean="0"/>
              <a:t>. IDENTIFICACIÓN DE ESPECÍMENES</a:t>
            </a:r>
            <a:endParaRPr lang="es-EC" sz="2000" b="1" dirty="0"/>
          </a:p>
        </p:txBody>
      </p:sp>
      <p:grpSp>
        <p:nvGrpSpPr>
          <p:cNvPr id="11" name="200 Grupo"/>
          <p:cNvGrpSpPr/>
          <p:nvPr/>
        </p:nvGrpSpPr>
        <p:grpSpPr>
          <a:xfrm>
            <a:off x="5419715" y="1412776"/>
            <a:ext cx="3472765" cy="2958994"/>
            <a:chOff x="0" y="0"/>
            <a:chExt cx="4080295" cy="3381555"/>
          </a:xfrm>
        </p:grpSpPr>
        <p:pic>
          <p:nvPicPr>
            <p:cNvPr id="12" name="11 Imagen"/>
            <p:cNvPicPr>
              <a:picLocks noChangeAspect="1"/>
            </p:cNvPicPr>
            <p:nvPr/>
          </p:nvPicPr>
          <p:blipFill rotWithShape="1">
            <a:blip r:embed="rId5" cstate="print">
              <a:extLst>
                <a:ext uri="{28A0092B-C50C-407E-A947-70E740481C1C}">
                  <a14:useLocalDpi xmlns:a14="http://schemas.microsoft.com/office/drawing/2010/main" val="0"/>
                </a:ext>
              </a:extLst>
            </a:blip>
            <a:srcRect l="31385" t="27076" r="13643" b="14781"/>
            <a:stretch/>
          </p:blipFill>
          <p:spPr bwMode="auto">
            <a:xfrm>
              <a:off x="2406770" y="1535502"/>
              <a:ext cx="1664898" cy="1104181"/>
            </a:xfrm>
            <a:prstGeom prst="rect">
              <a:avLst/>
            </a:prstGeom>
            <a:ln>
              <a:noFill/>
            </a:ln>
            <a:extLst>
              <a:ext uri="{53640926-AAD7-44D8-BBD7-CCE9431645EC}">
                <a14:shadowObscured xmlns:a14="http://schemas.microsoft.com/office/drawing/2010/main"/>
              </a:ext>
            </a:extLst>
          </p:spPr>
        </p:pic>
        <p:pic>
          <p:nvPicPr>
            <p:cNvPr id="13" name="12 Imagen"/>
            <p:cNvPicPr>
              <a:picLocks noChangeAspect="1"/>
            </p:cNvPicPr>
            <p:nvPr/>
          </p:nvPicPr>
          <p:blipFill rotWithShape="1">
            <a:blip r:embed="rId6" cstate="print">
              <a:extLst>
                <a:ext uri="{28A0092B-C50C-407E-A947-70E740481C1C}">
                  <a14:useLocalDpi xmlns:a14="http://schemas.microsoft.com/office/drawing/2010/main" val="0"/>
                </a:ext>
              </a:extLst>
            </a:blip>
            <a:srcRect l="21910" t="13315" r="18984" b="12228"/>
            <a:stretch/>
          </p:blipFill>
          <p:spPr bwMode="auto">
            <a:xfrm>
              <a:off x="0" y="1526876"/>
              <a:ext cx="2355012" cy="1854679"/>
            </a:xfrm>
            <a:prstGeom prst="rect">
              <a:avLst/>
            </a:prstGeom>
            <a:ln>
              <a:noFill/>
            </a:ln>
            <a:extLst>
              <a:ext uri="{53640926-AAD7-44D8-BBD7-CCE9431645EC}">
                <a14:shadowObscured xmlns:a14="http://schemas.microsoft.com/office/drawing/2010/main"/>
              </a:ext>
            </a:extLst>
          </p:spPr>
        </p:pic>
        <p:pic>
          <p:nvPicPr>
            <p:cNvPr id="14" name="13 Imagen"/>
            <p:cNvPicPr>
              <a:picLocks noChangeAspect="1"/>
            </p:cNvPicPr>
            <p:nvPr/>
          </p:nvPicPr>
          <p:blipFill rotWithShape="1">
            <a:blip r:embed="rId7" cstate="print">
              <a:extLst>
                <a:ext uri="{28A0092B-C50C-407E-A947-70E740481C1C}">
                  <a14:useLocalDpi xmlns:a14="http://schemas.microsoft.com/office/drawing/2010/main" val="0"/>
                </a:ext>
              </a:extLst>
            </a:blip>
            <a:srcRect l="5095" t="22283" r="4548" b="25544"/>
            <a:stretch/>
          </p:blipFill>
          <p:spPr bwMode="auto">
            <a:xfrm>
              <a:off x="8628" y="0"/>
              <a:ext cx="4071667" cy="1466491"/>
            </a:xfrm>
            <a:prstGeom prst="rect">
              <a:avLst/>
            </a:prstGeom>
            <a:ln>
              <a:noFill/>
            </a:ln>
            <a:extLst>
              <a:ext uri="{53640926-AAD7-44D8-BBD7-CCE9431645EC}">
                <a14:shadowObscured xmlns:a14="http://schemas.microsoft.com/office/drawing/2010/main"/>
              </a:ext>
            </a:extLst>
          </p:spPr>
        </p:pic>
      </p:grpSp>
      <p:pic>
        <p:nvPicPr>
          <p:cNvPr id="4098" name="Picture 2" descr="D:\DOCUMENTOS\CIVILES\the end\ENSAYOS GENERALES JS\FUNDICIONES Y ROTURAS\16 de abril 2015 fundicion 5\17 ABRIL 2015 DESMOLDE 5\20150417_085252.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221" b="34371"/>
          <a:stretch/>
        </p:blipFill>
        <p:spPr bwMode="auto">
          <a:xfrm>
            <a:off x="58873" y="4989419"/>
            <a:ext cx="5112840" cy="18523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DOCUMENTOS\CIVILES\the end\ENSAYOS GENERALES JS\FUNDICIONES Y ROTURAS\16 de abril 2015 fundicion 5\16 ABRIL2015REG FOTOGRAFICO FUNDICION FINAL\20150416_130723.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1343" t="33957" r="1" b="5489"/>
          <a:stretch/>
        </p:blipFill>
        <p:spPr bwMode="auto">
          <a:xfrm>
            <a:off x="4932040" y="4989419"/>
            <a:ext cx="4211960" cy="1895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173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483964"/>
            <a:ext cx="7696200" cy="712788"/>
          </a:xfrm>
        </p:spPr>
        <p:txBody>
          <a:bodyPr>
            <a:normAutofit fontScale="90000"/>
          </a:bodyPr>
          <a:lstStyle/>
          <a:p>
            <a:pPr algn="l"/>
            <a:r>
              <a:rPr lang="es-EC" sz="4000" b="1" dirty="0">
                <a:solidFill>
                  <a:schemeClr val="bg1"/>
                </a:solidFill>
              </a:rPr>
              <a:t>ELABORACIÓN Y CURADO DE ESPECÍMINES PARA </a:t>
            </a:r>
            <a:r>
              <a:rPr lang="es-EC" sz="4000" b="1" dirty="0" smtClean="0">
                <a:solidFill>
                  <a:schemeClr val="bg1"/>
                </a:solidFill>
              </a:rPr>
              <a:t>ENSAYO. </a:t>
            </a:r>
            <a:r>
              <a:rPr lang="es-EC" sz="4000" b="1" dirty="0">
                <a:solidFill>
                  <a:schemeClr val="bg1"/>
                </a:solidFill>
              </a:rPr>
              <a:t>ASTM </a:t>
            </a:r>
            <a:r>
              <a:rPr lang="es-EC" sz="4000" b="1" dirty="0" smtClean="0">
                <a:solidFill>
                  <a:schemeClr val="bg1"/>
                </a:solidFill>
              </a:rPr>
              <a:t>C 31</a:t>
            </a:r>
            <a:r>
              <a:rPr lang="es-EC" sz="4000" b="1" dirty="0">
                <a:solidFill>
                  <a:schemeClr val="bg1"/>
                </a:solidFill>
              </a:rPr>
              <a:t/>
            </a:r>
            <a:br>
              <a:rPr lang="es-EC" sz="4000" b="1" dirty="0">
                <a:solidFill>
                  <a:schemeClr val="bg1"/>
                </a:solidFill>
              </a:rPr>
            </a:br>
            <a:r>
              <a:rPr lang="en-US" sz="4000" b="1" dirty="0" smtClean="0">
                <a:solidFill>
                  <a:schemeClr val="bg1"/>
                </a:solidFill>
              </a:rPr>
              <a:t>.</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35496" y="1268760"/>
            <a:ext cx="5328592"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lvl="2" algn="ctr"/>
            <a:r>
              <a:rPr lang="es-ES" sz="2000" b="1" dirty="0"/>
              <a:t>3</a:t>
            </a:r>
            <a:r>
              <a:rPr lang="es-ES" sz="2000" b="1" dirty="0" smtClean="0"/>
              <a:t>. CURADO INICIAL</a:t>
            </a:r>
            <a:endParaRPr lang="es-EC" sz="2000" b="1" dirty="0"/>
          </a:p>
        </p:txBody>
      </p:sp>
      <p:sp>
        <p:nvSpPr>
          <p:cNvPr id="10" name="9 CuadroTexto"/>
          <p:cNvSpPr txBox="1"/>
          <p:nvPr/>
        </p:nvSpPr>
        <p:spPr>
          <a:xfrm>
            <a:off x="73063" y="4414210"/>
            <a:ext cx="5328592" cy="40011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lvl="2" algn="ctr"/>
            <a:r>
              <a:rPr lang="es-ES" sz="2000" b="1" dirty="0"/>
              <a:t>4</a:t>
            </a:r>
            <a:r>
              <a:rPr lang="es-ES" sz="2000" b="1" dirty="0" smtClean="0"/>
              <a:t>. CURADO FINAL</a:t>
            </a:r>
            <a:endParaRPr lang="es-EC" sz="2000" b="1" dirty="0"/>
          </a:p>
        </p:txBody>
      </p:sp>
      <p:pic>
        <p:nvPicPr>
          <p:cNvPr id="11" name="Picture 3" descr="D:\DOCUMENTOS\CIVILES\the end\ENSAYOS GENERALES JS\FUNDICIONES Y ROTURAS\16 de abril 2015 fundicion 5\17 ABRIL 2015 DESMOLDE 5\20150417_0938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275"/>
          <a:stretch/>
        </p:blipFill>
        <p:spPr bwMode="auto">
          <a:xfrm>
            <a:off x="467544" y="4941168"/>
            <a:ext cx="3528802" cy="176115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DOCUMENTOS\CIVILES\the end\ENSAYOS GENERALES JS\FUNDICIONES Y ROTURAS\16 de abril 2015 fundicion 5\16 ABRIL2015REG FOTOGRAFICO FUNDICION FINAL\20150416_13110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779" b="38657"/>
          <a:stretch/>
        </p:blipFill>
        <p:spPr bwMode="auto">
          <a:xfrm>
            <a:off x="0" y="1805508"/>
            <a:ext cx="9144000" cy="2343572"/>
          </a:xfrm>
          <a:prstGeom prst="rect">
            <a:avLst/>
          </a:prstGeom>
          <a:noFill/>
          <a:extLst>
            <a:ext uri="{909E8E84-426E-40DD-AFC4-6F175D3DCCD1}">
              <a14:hiddenFill xmlns:a14="http://schemas.microsoft.com/office/drawing/2010/main">
                <a:solidFill>
                  <a:srgbClr val="FFFFFF"/>
                </a:solidFill>
              </a14:hiddenFill>
            </a:ext>
          </a:extLst>
        </p:spPr>
      </p:pic>
      <p:pic>
        <p:nvPicPr>
          <p:cNvPr id="15" name="14 Imagen"/>
          <p:cNvPicPr>
            <a:picLocks noChangeAspect="1"/>
          </p:cNvPicPr>
          <p:nvPr/>
        </p:nvPicPr>
        <p:blipFill rotWithShape="1">
          <a:blip r:embed="rId5" cstate="print">
            <a:extLst>
              <a:ext uri="{28A0092B-C50C-407E-A947-70E740481C1C}">
                <a14:useLocalDpi xmlns:a14="http://schemas.microsoft.com/office/drawing/2010/main" val="0"/>
              </a:ext>
            </a:extLst>
          </a:blip>
          <a:srcRect l="2273" t="7577" r="1511" b="15757"/>
          <a:stretch/>
        </p:blipFill>
        <p:spPr bwMode="auto">
          <a:xfrm>
            <a:off x="5237513" y="4869160"/>
            <a:ext cx="3438943" cy="190517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850949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228600"/>
            <a:ext cx="7696200" cy="712788"/>
          </a:xfrm>
        </p:spPr>
        <p:txBody>
          <a:bodyPr/>
          <a:lstStyle/>
          <a:p>
            <a:pPr algn="l" eaLnBrk="1" hangingPunct="1"/>
            <a:r>
              <a:rPr lang="en-US" sz="4000" b="1" smtClean="0">
                <a:solidFill>
                  <a:schemeClr val="bg1"/>
                </a:solidFill>
              </a:rPr>
              <a:t>CONTENIDO.</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aphicFrame>
        <p:nvGraphicFramePr>
          <p:cNvPr id="2" name="1 Diagrama"/>
          <p:cNvGraphicFramePr/>
          <p:nvPr>
            <p:extLst>
              <p:ext uri="{D42A27DB-BD31-4B8C-83A1-F6EECF244321}">
                <p14:modId xmlns:p14="http://schemas.microsoft.com/office/powerpoint/2010/main" val="1493008040"/>
              </p:ext>
            </p:extLst>
          </p:nvPr>
        </p:nvGraphicFramePr>
        <p:xfrm>
          <a:off x="179512" y="1196752"/>
          <a:ext cx="6336704" cy="5517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D:\DOCUMENTOS\CIVILES\the end\ENSAYOS GENERALES JS\FUNDICIONES Y ROTURAS\16 de abril 2015 fundicion 5\17 ABRIL 2015 DESMOLDE 5\20150417_08541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803" r="4998"/>
          <a:stretch/>
        </p:blipFill>
        <p:spPr bwMode="auto">
          <a:xfrm>
            <a:off x="6588224" y="1268760"/>
            <a:ext cx="2454383" cy="5472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89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90872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sz="1600" dirty="0"/>
          </a:p>
        </p:txBody>
      </p:sp>
      <p:sp>
        <p:nvSpPr>
          <p:cNvPr id="4101" name="Title 7"/>
          <p:cNvSpPr>
            <a:spLocks noGrp="1"/>
          </p:cNvSpPr>
          <p:nvPr>
            <p:ph type="ctrTitle"/>
          </p:nvPr>
        </p:nvSpPr>
        <p:spPr>
          <a:xfrm>
            <a:off x="152400" y="116632"/>
            <a:ext cx="7696200" cy="712788"/>
          </a:xfrm>
        </p:spPr>
        <p:txBody>
          <a:bodyPr>
            <a:noAutofit/>
          </a:bodyPr>
          <a:lstStyle/>
          <a:p>
            <a:pPr algn="l"/>
            <a:r>
              <a:rPr lang="en-US" sz="2800" b="1" dirty="0">
                <a:solidFill>
                  <a:schemeClr val="bg1"/>
                </a:solidFill>
              </a:rPr>
              <a:t>ENSAYOS DE HORMIGÓN HIDRÁULICO EN ESTADO </a:t>
            </a:r>
            <a:r>
              <a:rPr lang="en-US" sz="2800" b="1" dirty="0" smtClean="0">
                <a:solidFill>
                  <a:schemeClr val="bg1"/>
                </a:solidFill>
              </a:rPr>
              <a:t>ENDURECIDO.</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0"/>
            <a:ext cx="971600" cy="9424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5496" y="1052736"/>
            <a:ext cx="2808312"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lvl="2" algn="ctr"/>
            <a:r>
              <a:rPr lang="es-ES" b="1" dirty="0" smtClean="0"/>
              <a:t>HORMIGÓN HIDRÁULICO CONVENCIONAL</a:t>
            </a:r>
            <a:endParaRPr lang="es-EC" b="1" dirty="0"/>
          </a:p>
        </p:txBody>
      </p:sp>
      <p:sp>
        <p:nvSpPr>
          <p:cNvPr id="15" name="14 CuadroTexto"/>
          <p:cNvSpPr txBox="1"/>
          <p:nvPr/>
        </p:nvSpPr>
        <p:spPr>
          <a:xfrm>
            <a:off x="971600" y="4653136"/>
            <a:ext cx="7128792" cy="1015663"/>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DETERMINACIÓN DE LA RESISTENCIA A LA FLEXIÓN DEL HORMIGÓN (UTILIZANDO UNA VIGA CON CARGA EN LOS TERCIOS), ASTM C 78</a:t>
            </a:r>
            <a:endParaRPr lang="es-EC" sz="2000" b="1" dirty="0"/>
          </a:p>
        </p:txBody>
      </p:sp>
      <p:sp>
        <p:nvSpPr>
          <p:cNvPr id="16" name="15 CuadroTexto"/>
          <p:cNvSpPr txBox="1"/>
          <p:nvPr/>
        </p:nvSpPr>
        <p:spPr>
          <a:xfrm>
            <a:off x="899592" y="6105490"/>
            <a:ext cx="7272808"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DETERMINACIÓN DE LA RESISTENCIA A LA TRACCIÓN INDIRECTA. ENSAYO BRASILEÑO</a:t>
            </a:r>
            <a:endParaRPr lang="es-EC" sz="2000" b="1" dirty="0"/>
          </a:p>
        </p:txBody>
      </p:sp>
      <p:sp>
        <p:nvSpPr>
          <p:cNvPr id="24" name="23 CuadroTexto"/>
          <p:cNvSpPr txBox="1"/>
          <p:nvPr/>
        </p:nvSpPr>
        <p:spPr>
          <a:xfrm>
            <a:off x="3152952" y="1054477"/>
            <a:ext cx="2787200"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lvl="2" algn="ctr"/>
            <a:r>
              <a:rPr lang="es-ES" b="1" dirty="0" smtClean="0"/>
              <a:t>HORMIGÓN HIDRÁULICO CON ESCORIA</a:t>
            </a:r>
            <a:endParaRPr lang="es-EC" b="1" dirty="0"/>
          </a:p>
        </p:txBody>
      </p:sp>
      <p:sp>
        <p:nvSpPr>
          <p:cNvPr id="25" name="24 CuadroTexto"/>
          <p:cNvSpPr txBox="1"/>
          <p:nvPr/>
        </p:nvSpPr>
        <p:spPr>
          <a:xfrm>
            <a:off x="6177288" y="1052736"/>
            <a:ext cx="2859208"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lvl="2" algn="ctr"/>
            <a:r>
              <a:rPr lang="es-ES" b="1" dirty="0" smtClean="0"/>
              <a:t>HORMIGÓN HIDRÁULICO CON ESCORIA Y ADITIVO</a:t>
            </a:r>
            <a:endParaRPr lang="es-EC" b="1" dirty="0"/>
          </a:p>
        </p:txBody>
      </p:sp>
      <p:sp>
        <p:nvSpPr>
          <p:cNvPr id="26" name="25 CuadroTexto"/>
          <p:cNvSpPr txBox="1"/>
          <p:nvPr/>
        </p:nvSpPr>
        <p:spPr>
          <a:xfrm>
            <a:off x="827584" y="2132856"/>
            <a:ext cx="7578588" cy="1015663"/>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DETERMINACIÓN DE LA RESISTENCIA A LA COMRPESIÓN DE ESPECÍMENES CILÍNDRICOS DE HORMIGÓN DE CEMENTO HIDRÁULICO, ASTMC 39</a:t>
            </a:r>
            <a:endParaRPr lang="es-EC" sz="2000" b="1" dirty="0"/>
          </a:p>
        </p:txBody>
      </p:sp>
      <p:sp>
        <p:nvSpPr>
          <p:cNvPr id="27" name="26 CuadroTexto"/>
          <p:cNvSpPr txBox="1"/>
          <p:nvPr/>
        </p:nvSpPr>
        <p:spPr>
          <a:xfrm>
            <a:off x="755576" y="3513202"/>
            <a:ext cx="7578588" cy="70788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DETERMINACIÓN DEL MÓDULO DE ELASTICIDAD DEL  HORMIGÓN HIDRÁULICO A  COMPRESIÓN, ASTM C 469</a:t>
            </a:r>
            <a:endParaRPr lang="es-EC" sz="2000" b="1" dirty="0"/>
          </a:p>
        </p:txBody>
      </p:sp>
      <p:sp>
        <p:nvSpPr>
          <p:cNvPr id="12" name="11 Flecha derecha"/>
          <p:cNvSpPr/>
          <p:nvPr/>
        </p:nvSpPr>
        <p:spPr>
          <a:xfrm rot="2709750">
            <a:off x="1515501" y="1803170"/>
            <a:ext cx="597608" cy="278479"/>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13" name="12 Flecha derecha"/>
          <p:cNvSpPr/>
          <p:nvPr/>
        </p:nvSpPr>
        <p:spPr>
          <a:xfrm rot="7424649">
            <a:off x="7087777" y="1815370"/>
            <a:ext cx="597608" cy="278479"/>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14" name="13 Flecha derecha"/>
          <p:cNvSpPr/>
          <p:nvPr/>
        </p:nvSpPr>
        <p:spPr>
          <a:xfrm rot="5400000">
            <a:off x="4359336" y="1806853"/>
            <a:ext cx="525599" cy="277516"/>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18" name="17 Flecha derecha"/>
          <p:cNvSpPr/>
          <p:nvPr/>
        </p:nvSpPr>
        <p:spPr>
          <a:xfrm rot="5400000">
            <a:off x="4418195" y="3230318"/>
            <a:ext cx="424495" cy="260901"/>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19" name="18 Flecha derecha"/>
          <p:cNvSpPr/>
          <p:nvPr/>
        </p:nvSpPr>
        <p:spPr>
          <a:xfrm rot="5400000">
            <a:off x="4357819" y="4327133"/>
            <a:ext cx="525599" cy="277516"/>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
        <p:nvSpPr>
          <p:cNvPr id="20" name="19 Flecha derecha"/>
          <p:cNvSpPr/>
          <p:nvPr/>
        </p:nvSpPr>
        <p:spPr>
          <a:xfrm rot="5400000">
            <a:off x="4314458" y="5763746"/>
            <a:ext cx="525599" cy="277516"/>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5052235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24"/>
                                        </p:tgtEl>
                                      </p:cBhvr>
                                    </p:animEffect>
                                    <p:animScale>
                                      <p:cBhvr>
                                        <p:cTn id="10" dur="250" autoRev="1" fill="hold"/>
                                        <p:tgtEl>
                                          <p:spTgt spid="24"/>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25"/>
                                        </p:tgtEl>
                                      </p:cBhvr>
                                    </p:animEffect>
                                    <p:animScale>
                                      <p:cBhvr>
                                        <p:cTn id="13"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411956"/>
            <a:ext cx="7947992" cy="712788"/>
          </a:xfrm>
        </p:spPr>
        <p:txBody>
          <a:bodyPr>
            <a:noAutofit/>
          </a:bodyPr>
          <a:lstStyle/>
          <a:p>
            <a:pPr algn="l"/>
            <a:r>
              <a:rPr lang="es-EC" sz="2400" b="1" dirty="0">
                <a:solidFill>
                  <a:schemeClr val="bg1"/>
                </a:solidFill>
              </a:rPr>
              <a:t>DETERMINACIÓN DE LA RESISTENCIA A LA COMRPESIÓN DE ESPECÍMENES CILÍNDRICOS DE HORMIGÓN DE CEMENTO HIDRÁULICO, ASTMC 39</a:t>
            </a:r>
            <a:br>
              <a:rPr lang="es-EC" sz="2400" b="1" dirty="0">
                <a:solidFill>
                  <a:schemeClr val="bg1"/>
                </a:solidFill>
              </a:rPr>
            </a:br>
            <a:r>
              <a:rPr lang="en-US" sz="2400" b="1" dirty="0" smtClean="0">
                <a:solidFill>
                  <a:schemeClr val="bg1"/>
                </a:solidFill>
              </a:rPr>
              <a:t>.</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1916831"/>
            <a:ext cx="4536504" cy="3645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CuadroTexto"/>
          <p:cNvSpPr txBox="1"/>
          <p:nvPr/>
        </p:nvSpPr>
        <p:spPr>
          <a:xfrm>
            <a:off x="161764" y="1268760"/>
            <a:ext cx="8874732" cy="40011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A LOS 4 DÍAS (CURADO RÁPIDO)</a:t>
            </a:r>
            <a:endParaRPr lang="es-EC" sz="2000" b="1" dirty="0"/>
          </a:p>
        </p:txBody>
      </p:sp>
      <p:graphicFrame>
        <p:nvGraphicFramePr>
          <p:cNvPr id="9" name="2 Gráfico"/>
          <p:cNvGraphicFramePr>
            <a:graphicFrameLocks/>
          </p:cNvGraphicFramePr>
          <p:nvPr>
            <p:extLst>
              <p:ext uri="{D42A27DB-BD31-4B8C-83A1-F6EECF244321}">
                <p14:modId xmlns:p14="http://schemas.microsoft.com/office/powerpoint/2010/main" val="1628672823"/>
              </p:ext>
            </p:extLst>
          </p:nvPr>
        </p:nvGraphicFramePr>
        <p:xfrm>
          <a:off x="4355976" y="1916832"/>
          <a:ext cx="5040560" cy="37444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881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wipe(down)">
                                      <p:cBhvr>
                                        <p:cTn id="13" dur="1000"/>
                                        <p:tgtEl>
                                          <p:spTgt spid="9">
                                            <p:graphicEl>
                                              <a:chart seriesIdx="-3" categoryIdx="-3" bldStep="gridLegend"/>
                                            </p:graphicEl>
                                          </p:spTgt>
                                        </p:tgtEl>
                                      </p:cBhvr>
                                    </p:animEffect>
                                  </p:childTnLst>
                                </p:cTn>
                              </p:par>
                              <p:par>
                                <p:cTn id="14" presetID="22" presetClass="entr" presetSubtype="4" fill="hold" grpId="0" nodeType="withEffect">
                                  <p:stCondLst>
                                    <p:cond delay="250"/>
                                  </p:stCondLst>
                                  <p:childTnLst>
                                    <p:set>
                                      <p:cBhvr>
                                        <p:cTn id="15" dur="1" fill="hold">
                                          <p:stCondLst>
                                            <p:cond delay="0"/>
                                          </p:stCondLst>
                                        </p:cTn>
                                        <p:tgtEl>
                                          <p:spTgt spid="9">
                                            <p:graphicEl>
                                              <a:chart seriesIdx="-4" categoryIdx="0" bldStep="category"/>
                                            </p:graphicEl>
                                          </p:spTgt>
                                        </p:tgtEl>
                                        <p:attrNameLst>
                                          <p:attrName>style.visibility</p:attrName>
                                        </p:attrNameLst>
                                      </p:cBhvr>
                                      <p:to>
                                        <p:strVal val="visible"/>
                                      </p:to>
                                    </p:set>
                                    <p:animEffect transition="in" filter="wipe(down)">
                                      <p:cBhvr>
                                        <p:cTn id="16" dur="1000"/>
                                        <p:tgtEl>
                                          <p:spTgt spid="9">
                                            <p:graphicEl>
                                              <a:chart seriesIdx="-4" categoryIdx="0" bldStep="category"/>
                                            </p:graphicEl>
                                          </p:spTgt>
                                        </p:tgtEl>
                                      </p:cBhvr>
                                    </p:animEffect>
                                  </p:childTnLst>
                                </p:cTn>
                              </p:par>
                              <p:par>
                                <p:cTn id="17" presetID="22" presetClass="entr" presetSubtype="4" fill="hold" grpId="0" nodeType="withEffect">
                                  <p:stCondLst>
                                    <p:cond delay="1000"/>
                                  </p:stCondLst>
                                  <p:childTnLst>
                                    <p:set>
                                      <p:cBhvr>
                                        <p:cTn id="18" dur="1" fill="hold">
                                          <p:stCondLst>
                                            <p:cond delay="0"/>
                                          </p:stCondLst>
                                        </p:cTn>
                                        <p:tgtEl>
                                          <p:spTgt spid="9">
                                            <p:graphicEl>
                                              <a:chart seriesIdx="-4" categoryIdx="1" bldStep="category"/>
                                            </p:graphicEl>
                                          </p:spTgt>
                                        </p:tgtEl>
                                        <p:attrNameLst>
                                          <p:attrName>style.visibility</p:attrName>
                                        </p:attrNameLst>
                                      </p:cBhvr>
                                      <p:to>
                                        <p:strVal val="visible"/>
                                      </p:to>
                                    </p:set>
                                    <p:animEffect transition="in" filter="wipe(down)">
                                      <p:cBhvr>
                                        <p:cTn id="19" dur="1500"/>
                                        <p:tgtEl>
                                          <p:spTgt spid="9">
                                            <p:graphicEl>
                                              <a:chart seriesIdx="-4" categoryIdx="1" bldStep="category"/>
                                            </p:graphicEl>
                                          </p:spTgt>
                                        </p:tgtEl>
                                      </p:cBhvr>
                                    </p:animEffect>
                                  </p:childTnLst>
                                </p:cTn>
                              </p:par>
                              <p:par>
                                <p:cTn id="20" presetID="22" presetClass="entr" presetSubtype="4" fill="hold" grpId="0" nodeType="withEffect">
                                  <p:stCondLst>
                                    <p:cond delay="1750"/>
                                  </p:stCondLst>
                                  <p:childTnLst>
                                    <p:set>
                                      <p:cBhvr>
                                        <p:cTn id="21"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wipe(down)">
                                      <p:cBhvr>
                                        <p:cTn id="22" dur="2000"/>
                                        <p:tgtEl>
                                          <p:spTgt spid="9">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9" grpId="0" uiExpand="1">
        <p:bldSub>
          <a:bldChart bld="category"/>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411956"/>
            <a:ext cx="7947992" cy="712788"/>
          </a:xfrm>
        </p:spPr>
        <p:txBody>
          <a:bodyPr>
            <a:noAutofit/>
          </a:bodyPr>
          <a:lstStyle/>
          <a:p>
            <a:pPr algn="l"/>
            <a:r>
              <a:rPr lang="es-EC" sz="2400" b="1" dirty="0">
                <a:solidFill>
                  <a:schemeClr val="bg1"/>
                </a:solidFill>
              </a:rPr>
              <a:t>DETERMINACIÓN DE LA RESISTENCIA A LA COMRPESIÓN DE ESPECÍMENES CILÍNDRICOS DE HORMIGÓN DE CEMENTO HIDRÁULICO, ASTMC 39</a:t>
            </a:r>
            <a:br>
              <a:rPr lang="es-EC" sz="2400" b="1" dirty="0">
                <a:solidFill>
                  <a:schemeClr val="bg1"/>
                </a:solidFill>
              </a:rPr>
            </a:br>
            <a:r>
              <a:rPr lang="en-US" sz="2400" b="1" dirty="0" smtClean="0">
                <a:solidFill>
                  <a:schemeClr val="bg1"/>
                </a:solidFill>
              </a:rPr>
              <a:t>.</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61764" y="1372706"/>
            <a:ext cx="8874732" cy="40011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A LOS 7 DÍAS (CURADO NORMALIZADO)</a:t>
            </a:r>
            <a:endParaRPr lang="es-EC" sz="2000" b="1" dirty="0"/>
          </a:p>
        </p:txBody>
      </p:sp>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2" y="2060847"/>
            <a:ext cx="4851690" cy="40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2 Gráfico"/>
          <p:cNvGraphicFramePr>
            <a:graphicFrameLocks/>
          </p:cNvGraphicFramePr>
          <p:nvPr>
            <p:extLst>
              <p:ext uri="{D42A27DB-BD31-4B8C-83A1-F6EECF244321}">
                <p14:modId xmlns:p14="http://schemas.microsoft.com/office/powerpoint/2010/main" val="1186483835"/>
              </p:ext>
            </p:extLst>
          </p:nvPr>
        </p:nvGraphicFramePr>
        <p:xfrm>
          <a:off x="4680395" y="2060847"/>
          <a:ext cx="4702299" cy="374441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3884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22" presetClass="entr" presetSubtype="4" fill="hold" grpId="0" nodeType="withEffect">
                                  <p:stCondLst>
                                    <p:cond delay="250"/>
                                  </p:stCondLst>
                                  <p:childTnLst>
                                    <p:set>
                                      <p:cBhvr>
                                        <p:cTn id="12" dur="1" fill="hold">
                                          <p:stCondLst>
                                            <p:cond delay="0"/>
                                          </p:stCondLst>
                                        </p:cTn>
                                        <p:tgtEl>
                                          <p:spTgt spid="8">
                                            <p:graphicEl>
                                              <a:chart seriesIdx="-4" categoryIdx="0" bldStep="category"/>
                                            </p:graphicEl>
                                          </p:spTgt>
                                        </p:tgtEl>
                                        <p:attrNameLst>
                                          <p:attrName>style.visibility</p:attrName>
                                        </p:attrNameLst>
                                      </p:cBhvr>
                                      <p:to>
                                        <p:strVal val="visible"/>
                                      </p:to>
                                    </p:set>
                                    <p:animEffect transition="in" filter="wipe(down)">
                                      <p:cBhvr>
                                        <p:cTn id="13" dur="1250"/>
                                        <p:tgtEl>
                                          <p:spTgt spid="8">
                                            <p:graphicEl>
                                              <a:chart seriesIdx="-4" categoryIdx="0" bldStep="category"/>
                                            </p:graphicEl>
                                          </p:spTgt>
                                        </p:tgtEl>
                                      </p:cBhvr>
                                    </p:animEffect>
                                  </p:childTnLst>
                                </p:cTn>
                              </p:par>
                              <p:par>
                                <p:cTn id="14" presetID="22" presetClass="entr" presetSubtype="4" fill="hold" grpId="0" nodeType="withEffect">
                                  <p:stCondLst>
                                    <p:cond delay="1250"/>
                                  </p:stCondLst>
                                  <p:childTnLst>
                                    <p:set>
                                      <p:cBhvr>
                                        <p:cTn id="15" dur="1" fill="hold">
                                          <p:stCondLst>
                                            <p:cond delay="0"/>
                                          </p:stCondLst>
                                        </p:cTn>
                                        <p:tgtEl>
                                          <p:spTgt spid="8">
                                            <p:graphicEl>
                                              <a:chart seriesIdx="-4" categoryIdx="1" bldStep="category"/>
                                            </p:graphicEl>
                                          </p:spTgt>
                                        </p:tgtEl>
                                        <p:attrNameLst>
                                          <p:attrName>style.visibility</p:attrName>
                                        </p:attrNameLst>
                                      </p:cBhvr>
                                      <p:to>
                                        <p:strVal val="visible"/>
                                      </p:to>
                                    </p:set>
                                    <p:animEffect transition="in" filter="wipe(down)">
                                      <p:cBhvr>
                                        <p:cTn id="16" dur="1500"/>
                                        <p:tgtEl>
                                          <p:spTgt spid="8">
                                            <p:graphicEl>
                                              <a:chart seriesIdx="-4" categoryIdx="1" bldStep="category"/>
                                            </p:graphicEl>
                                          </p:spTgt>
                                        </p:tgtEl>
                                      </p:cBhvr>
                                    </p:animEffect>
                                  </p:childTnLst>
                                </p:cTn>
                              </p:par>
                              <p:par>
                                <p:cTn id="17" presetID="22" presetClass="entr" presetSubtype="4" fill="hold" grpId="0" nodeType="withEffect">
                                  <p:stCondLst>
                                    <p:cond delay="2500"/>
                                  </p:stCondLst>
                                  <p:childTnLst>
                                    <p:set>
                                      <p:cBhvr>
                                        <p:cTn id="18" dur="1" fill="hold">
                                          <p:stCondLst>
                                            <p:cond delay="0"/>
                                          </p:stCondLst>
                                        </p:cTn>
                                        <p:tgtEl>
                                          <p:spTgt spid="8">
                                            <p:graphicEl>
                                              <a:chart seriesIdx="-4" categoryIdx="2" bldStep="category"/>
                                            </p:graphicEl>
                                          </p:spTgt>
                                        </p:tgtEl>
                                        <p:attrNameLst>
                                          <p:attrName>style.visibility</p:attrName>
                                        </p:attrNameLst>
                                      </p:cBhvr>
                                      <p:to>
                                        <p:strVal val="visible"/>
                                      </p:to>
                                    </p:set>
                                    <p:animEffect transition="in" filter="wipe(down)">
                                      <p:cBhvr>
                                        <p:cTn id="19" dur="1500"/>
                                        <p:tgtEl>
                                          <p:spTgt spid="8">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8" grpId="0" uiExpand="1">
        <p:bldSub>
          <a:bldChart bld="category"/>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404664"/>
            <a:ext cx="7947992" cy="712788"/>
          </a:xfrm>
        </p:spPr>
        <p:txBody>
          <a:bodyPr>
            <a:noAutofit/>
          </a:bodyPr>
          <a:lstStyle/>
          <a:p>
            <a:pPr algn="l"/>
            <a:r>
              <a:rPr lang="es-EC" sz="2400" b="1" dirty="0">
                <a:solidFill>
                  <a:schemeClr val="bg1"/>
                </a:solidFill>
              </a:rPr>
              <a:t>DETERMINACIÓN DE LA RESISTENCIA A LA COMRPESIÓN DE ESPECÍMENES CILÍNDRICOS DE HORMIGÓN DE CEMENTO HIDRÁULICO, ASTMC 39</a:t>
            </a:r>
            <a:br>
              <a:rPr lang="es-EC" sz="2400" b="1" dirty="0">
                <a:solidFill>
                  <a:schemeClr val="bg1"/>
                </a:solidFill>
              </a:rPr>
            </a:br>
            <a:r>
              <a:rPr lang="en-US" sz="2400" b="1" dirty="0" smtClean="0">
                <a:solidFill>
                  <a:schemeClr val="bg1"/>
                </a:solidFill>
              </a:rPr>
              <a:t>.</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61764" y="1372706"/>
            <a:ext cx="8874732" cy="40011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A LOS 14 DÍAS</a:t>
            </a:r>
            <a:endParaRPr lang="es-EC" sz="2000" b="1" dirty="0"/>
          </a:p>
        </p:txBody>
      </p:sp>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1988838"/>
            <a:ext cx="5040560" cy="4009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1 Gráfico"/>
          <p:cNvGraphicFramePr>
            <a:graphicFrameLocks/>
          </p:cNvGraphicFramePr>
          <p:nvPr>
            <p:extLst>
              <p:ext uri="{D42A27DB-BD31-4B8C-83A1-F6EECF244321}">
                <p14:modId xmlns:p14="http://schemas.microsoft.com/office/powerpoint/2010/main" val="1424252325"/>
              </p:ext>
            </p:extLst>
          </p:nvPr>
        </p:nvGraphicFramePr>
        <p:xfrm>
          <a:off x="4860032" y="1931476"/>
          <a:ext cx="4641120" cy="38017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261404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wipe(down)">
                                      <p:cBhvr>
                                        <p:cTn id="13" dur="1000"/>
                                        <p:tgtEl>
                                          <p:spTgt spid="8">
                                            <p:graphicEl>
                                              <a:chart seriesIdx="-3" categoryIdx="-3" bldStep="gridLegend"/>
                                            </p:graphicEl>
                                          </p:spTgt>
                                        </p:tgtEl>
                                      </p:cBhvr>
                                    </p:animEffect>
                                  </p:childTnLst>
                                </p:cTn>
                              </p:par>
                              <p:par>
                                <p:cTn id="14" presetID="22" presetClass="entr" presetSubtype="4" fill="hold" grpId="0" nodeType="withEffect">
                                  <p:stCondLst>
                                    <p:cond delay="250"/>
                                  </p:stCondLst>
                                  <p:childTnLst>
                                    <p:set>
                                      <p:cBhvr>
                                        <p:cTn id="15" dur="1" fill="hold">
                                          <p:stCondLst>
                                            <p:cond delay="0"/>
                                          </p:stCondLst>
                                        </p:cTn>
                                        <p:tgtEl>
                                          <p:spTgt spid="8">
                                            <p:graphicEl>
                                              <a:chart seriesIdx="-4" categoryIdx="0" bldStep="category"/>
                                            </p:graphicEl>
                                          </p:spTgt>
                                        </p:tgtEl>
                                        <p:attrNameLst>
                                          <p:attrName>style.visibility</p:attrName>
                                        </p:attrNameLst>
                                      </p:cBhvr>
                                      <p:to>
                                        <p:strVal val="visible"/>
                                      </p:to>
                                    </p:set>
                                    <p:animEffect transition="in" filter="wipe(down)">
                                      <p:cBhvr>
                                        <p:cTn id="16" dur="1000"/>
                                        <p:tgtEl>
                                          <p:spTgt spid="8">
                                            <p:graphicEl>
                                              <a:chart seriesIdx="-4" categoryIdx="0" bldStep="category"/>
                                            </p:graphicEl>
                                          </p:spTgt>
                                        </p:tgtEl>
                                      </p:cBhvr>
                                    </p:animEffect>
                                  </p:childTnLst>
                                </p:cTn>
                              </p:par>
                              <p:par>
                                <p:cTn id="17" presetID="22" presetClass="entr" presetSubtype="4" fill="hold" grpId="0" nodeType="withEffect">
                                  <p:stCondLst>
                                    <p:cond delay="1000"/>
                                  </p:stCondLst>
                                  <p:childTnLst>
                                    <p:set>
                                      <p:cBhvr>
                                        <p:cTn id="18" dur="1" fill="hold">
                                          <p:stCondLst>
                                            <p:cond delay="0"/>
                                          </p:stCondLst>
                                        </p:cTn>
                                        <p:tgtEl>
                                          <p:spTgt spid="8">
                                            <p:graphicEl>
                                              <a:chart seriesIdx="-4" categoryIdx="1" bldStep="category"/>
                                            </p:graphicEl>
                                          </p:spTgt>
                                        </p:tgtEl>
                                        <p:attrNameLst>
                                          <p:attrName>style.visibility</p:attrName>
                                        </p:attrNameLst>
                                      </p:cBhvr>
                                      <p:to>
                                        <p:strVal val="visible"/>
                                      </p:to>
                                    </p:set>
                                    <p:animEffect transition="in" filter="wipe(down)">
                                      <p:cBhvr>
                                        <p:cTn id="19" dur="1500"/>
                                        <p:tgtEl>
                                          <p:spTgt spid="8">
                                            <p:graphicEl>
                                              <a:chart seriesIdx="-4" categoryIdx="1" bldStep="category"/>
                                            </p:graphicEl>
                                          </p:spTgt>
                                        </p:tgtEl>
                                      </p:cBhvr>
                                    </p:animEffect>
                                  </p:childTnLst>
                                </p:cTn>
                              </p:par>
                              <p:par>
                                <p:cTn id="20" presetID="22" presetClass="entr" presetSubtype="4" fill="hold" grpId="0" nodeType="withEffect">
                                  <p:stCondLst>
                                    <p:cond delay="1750"/>
                                  </p:stCondLst>
                                  <p:childTnLst>
                                    <p:set>
                                      <p:cBhvr>
                                        <p:cTn id="21" dur="1" fill="hold">
                                          <p:stCondLst>
                                            <p:cond delay="0"/>
                                          </p:stCondLst>
                                        </p:cTn>
                                        <p:tgtEl>
                                          <p:spTgt spid="8">
                                            <p:graphicEl>
                                              <a:chart seriesIdx="-4" categoryIdx="2" bldStep="category"/>
                                            </p:graphicEl>
                                          </p:spTgt>
                                        </p:tgtEl>
                                        <p:attrNameLst>
                                          <p:attrName>style.visibility</p:attrName>
                                        </p:attrNameLst>
                                      </p:cBhvr>
                                      <p:to>
                                        <p:strVal val="visible"/>
                                      </p:to>
                                    </p:set>
                                    <p:animEffect transition="in" filter="wipe(down)">
                                      <p:cBhvr>
                                        <p:cTn id="22" dur="2000"/>
                                        <p:tgtEl>
                                          <p:spTgt spid="8">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8" grpId="0" uiExpand="1">
        <p:bldSub>
          <a:bldChart bld="category"/>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411956"/>
            <a:ext cx="7947992" cy="712788"/>
          </a:xfrm>
        </p:spPr>
        <p:txBody>
          <a:bodyPr>
            <a:noAutofit/>
          </a:bodyPr>
          <a:lstStyle/>
          <a:p>
            <a:pPr algn="l"/>
            <a:r>
              <a:rPr lang="es-EC" sz="2400" b="1" dirty="0">
                <a:solidFill>
                  <a:schemeClr val="bg1"/>
                </a:solidFill>
              </a:rPr>
              <a:t>DETERMINACIÓN DE LA RESISTENCIA A LA COMRPESIÓN DE ESPECÍMENES CILÍNDRICOS DE HORMIGÓN DE CEMENTO HIDRÁULICO, ASTMC 39</a:t>
            </a:r>
            <a:br>
              <a:rPr lang="es-EC" sz="2400" b="1" dirty="0">
                <a:solidFill>
                  <a:schemeClr val="bg1"/>
                </a:solidFill>
              </a:rPr>
            </a:br>
            <a:r>
              <a:rPr lang="en-US" sz="2400" b="1" dirty="0" smtClean="0">
                <a:solidFill>
                  <a:schemeClr val="bg1"/>
                </a:solidFill>
              </a:rPr>
              <a:t>.</a:t>
            </a:r>
          </a:p>
        </p:txBody>
      </p:sp>
      <p:pic>
        <p:nvPicPr>
          <p:cNvPr id="1026" name="Picture 2" descr="C:\Users\JACQUI\Pictures\65b3fa4491761c849f7ad453da4ec7fe_400x4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07504" y="1372706"/>
            <a:ext cx="8928992" cy="40011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A LOS 28 DÍAS</a:t>
            </a:r>
            <a:endParaRPr lang="es-EC" sz="2000" b="1" dirty="0"/>
          </a:p>
        </p:txBody>
      </p:sp>
      <p:pic>
        <p:nvPicPr>
          <p:cNvPr id="8193"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21" y="1844823"/>
            <a:ext cx="5400601" cy="429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1 Gráfico"/>
          <p:cNvGraphicFramePr>
            <a:graphicFrameLocks/>
          </p:cNvGraphicFramePr>
          <p:nvPr>
            <p:extLst>
              <p:ext uri="{D42A27DB-BD31-4B8C-83A1-F6EECF244321}">
                <p14:modId xmlns:p14="http://schemas.microsoft.com/office/powerpoint/2010/main" val="1065570574"/>
              </p:ext>
            </p:extLst>
          </p:nvPr>
        </p:nvGraphicFramePr>
        <p:xfrm>
          <a:off x="5076056" y="1844823"/>
          <a:ext cx="4176464" cy="3960441"/>
        </p:xfrm>
        <a:graphic>
          <a:graphicData uri="http://schemas.openxmlformats.org/drawingml/2006/chart">
            <c:chart xmlns:c="http://schemas.openxmlformats.org/drawingml/2006/chart" xmlns:r="http://schemas.openxmlformats.org/officeDocument/2006/relationships" r:id="rId5"/>
          </a:graphicData>
        </a:graphic>
      </p:graphicFrame>
      <p:pic>
        <p:nvPicPr>
          <p:cNvPr id="9" name="Picture 2" descr="http://www.woodmizer.ca/Portals/10/icons/comparison_icon.png">
            <a:hlinkClick r:id="rId6" action="ppaction://hlinkpres?slideindex=6&amp;slidetitle=DETERMINACIÓN DE LA RESISTENCIA A LA COMRPESIÓN DE ESPECÍM..."/>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59825" y="6453336"/>
            <a:ext cx="476671" cy="476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1404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wipe(down)">
                                      <p:cBhvr>
                                        <p:cTn id="13" dur="1000"/>
                                        <p:tgtEl>
                                          <p:spTgt spid="8">
                                            <p:graphicEl>
                                              <a:chart seriesIdx="-3" categoryIdx="-3" bldStep="gridLegend"/>
                                            </p:graphicEl>
                                          </p:spTgt>
                                        </p:tgtEl>
                                      </p:cBhvr>
                                    </p:animEffect>
                                  </p:childTnLst>
                                </p:cTn>
                              </p:par>
                              <p:par>
                                <p:cTn id="14" presetID="22" presetClass="entr" presetSubtype="4" fill="hold" grpId="0" nodeType="withEffect">
                                  <p:stCondLst>
                                    <p:cond delay="250"/>
                                  </p:stCondLst>
                                  <p:childTnLst>
                                    <p:set>
                                      <p:cBhvr>
                                        <p:cTn id="15" dur="1" fill="hold">
                                          <p:stCondLst>
                                            <p:cond delay="0"/>
                                          </p:stCondLst>
                                        </p:cTn>
                                        <p:tgtEl>
                                          <p:spTgt spid="8">
                                            <p:graphicEl>
                                              <a:chart seriesIdx="-4" categoryIdx="0" bldStep="category"/>
                                            </p:graphicEl>
                                          </p:spTgt>
                                        </p:tgtEl>
                                        <p:attrNameLst>
                                          <p:attrName>style.visibility</p:attrName>
                                        </p:attrNameLst>
                                      </p:cBhvr>
                                      <p:to>
                                        <p:strVal val="visible"/>
                                      </p:to>
                                    </p:set>
                                    <p:animEffect transition="in" filter="wipe(down)">
                                      <p:cBhvr>
                                        <p:cTn id="16" dur="1000"/>
                                        <p:tgtEl>
                                          <p:spTgt spid="8">
                                            <p:graphicEl>
                                              <a:chart seriesIdx="-4" categoryIdx="0" bldStep="category"/>
                                            </p:graphicEl>
                                          </p:spTgt>
                                        </p:tgtEl>
                                      </p:cBhvr>
                                    </p:animEffect>
                                  </p:childTnLst>
                                </p:cTn>
                              </p:par>
                              <p:par>
                                <p:cTn id="17" presetID="22" presetClass="entr" presetSubtype="4" fill="hold" grpId="0" nodeType="withEffect">
                                  <p:stCondLst>
                                    <p:cond delay="1000"/>
                                  </p:stCondLst>
                                  <p:childTnLst>
                                    <p:set>
                                      <p:cBhvr>
                                        <p:cTn id="18" dur="1" fill="hold">
                                          <p:stCondLst>
                                            <p:cond delay="0"/>
                                          </p:stCondLst>
                                        </p:cTn>
                                        <p:tgtEl>
                                          <p:spTgt spid="8">
                                            <p:graphicEl>
                                              <a:chart seriesIdx="-4" categoryIdx="1" bldStep="category"/>
                                            </p:graphicEl>
                                          </p:spTgt>
                                        </p:tgtEl>
                                        <p:attrNameLst>
                                          <p:attrName>style.visibility</p:attrName>
                                        </p:attrNameLst>
                                      </p:cBhvr>
                                      <p:to>
                                        <p:strVal val="visible"/>
                                      </p:to>
                                    </p:set>
                                    <p:animEffect transition="in" filter="wipe(down)">
                                      <p:cBhvr>
                                        <p:cTn id="19" dur="1500"/>
                                        <p:tgtEl>
                                          <p:spTgt spid="8">
                                            <p:graphicEl>
                                              <a:chart seriesIdx="-4" categoryIdx="1" bldStep="category"/>
                                            </p:graphicEl>
                                          </p:spTgt>
                                        </p:tgtEl>
                                      </p:cBhvr>
                                    </p:animEffect>
                                  </p:childTnLst>
                                </p:cTn>
                              </p:par>
                              <p:par>
                                <p:cTn id="20" presetID="22" presetClass="entr" presetSubtype="4" fill="hold" grpId="0" nodeType="withEffect">
                                  <p:stCondLst>
                                    <p:cond delay="1750"/>
                                  </p:stCondLst>
                                  <p:childTnLst>
                                    <p:set>
                                      <p:cBhvr>
                                        <p:cTn id="21" dur="1" fill="hold">
                                          <p:stCondLst>
                                            <p:cond delay="0"/>
                                          </p:stCondLst>
                                        </p:cTn>
                                        <p:tgtEl>
                                          <p:spTgt spid="8">
                                            <p:graphicEl>
                                              <a:chart seriesIdx="-4" categoryIdx="2" bldStep="category"/>
                                            </p:graphicEl>
                                          </p:spTgt>
                                        </p:tgtEl>
                                        <p:attrNameLst>
                                          <p:attrName>style.visibility</p:attrName>
                                        </p:attrNameLst>
                                      </p:cBhvr>
                                      <p:to>
                                        <p:strVal val="visible"/>
                                      </p:to>
                                    </p:set>
                                    <p:animEffect transition="in" filter="wipe(down)">
                                      <p:cBhvr>
                                        <p:cTn id="22" dur="2000"/>
                                        <p:tgtEl>
                                          <p:spTgt spid="8">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8" grpId="0" uiExpand="1">
        <p:bldSub>
          <a:bldChart bld="category"/>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411956"/>
            <a:ext cx="7947992" cy="712788"/>
          </a:xfrm>
        </p:spPr>
        <p:txBody>
          <a:bodyPr>
            <a:noAutofit/>
          </a:bodyPr>
          <a:lstStyle/>
          <a:p>
            <a:pPr algn="l"/>
            <a:r>
              <a:rPr lang="es-EC" sz="2400" b="1" dirty="0">
                <a:solidFill>
                  <a:schemeClr val="bg1"/>
                </a:solidFill>
              </a:rPr>
              <a:t>DETERMINACIÓN DE LA RESISTENCIA A LA COMRPESIÓN DE ESPECÍMENES CILÍNDRICOS DE HORMIGÓN DE CEMENTO HIDRÁULICO, ASTMC 39</a:t>
            </a:r>
            <a:br>
              <a:rPr lang="es-EC" sz="2400" b="1" dirty="0">
                <a:solidFill>
                  <a:schemeClr val="bg1"/>
                </a:solidFill>
              </a:rPr>
            </a:br>
            <a:r>
              <a:rPr lang="en-US" sz="2400" b="1" dirty="0" smtClean="0">
                <a:solidFill>
                  <a:schemeClr val="bg1"/>
                </a:solidFill>
              </a:rPr>
              <a:t>.</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61764" y="1372706"/>
            <a:ext cx="8874732" cy="40011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FRACTURA DE LOS ESPECÍMENES CILÍNDRICOS: CORTE</a:t>
            </a:r>
            <a:endParaRPr lang="es-EC" sz="2000" b="1" dirty="0"/>
          </a:p>
        </p:txBody>
      </p:sp>
      <p:grpSp>
        <p:nvGrpSpPr>
          <p:cNvPr id="6" name="216 Grupo"/>
          <p:cNvGrpSpPr/>
          <p:nvPr/>
        </p:nvGrpSpPr>
        <p:grpSpPr>
          <a:xfrm>
            <a:off x="107504" y="1916832"/>
            <a:ext cx="6696744" cy="3456384"/>
            <a:chOff x="0" y="0"/>
            <a:chExt cx="5213267" cy="2818342"/>
          </a:xfrm>
        </p:grpSpPr>
        <p:pic>
          <p:nvPicPr>
            <p:cNvPr id="8" name="7 Imagen"/>
            <p:cNvPicPr>
              <a:picLocks noChangeAspect="1"/>
            </p:cNvPicPr>
            <p:nvPr/>
          </p:nvPicPr>
          <p:blipFill rotWithShape="1">
            <a:blip r:embed="rId3">
              <a:extLst>
                <a:ext uri="{28A0092B-C50C-407E-A947-70E740481C1C}">
                  <a14:useLocalDpi xmlns:a14="http://schemas.microsoft.com/office/drawing/2010/main" val="0"/>
                </a:ext>
              </a:extLst>
            </a:blip>
            <a:srcRect l="36230" t="6440" r="36650" b="20339"/>
            <a:stretch/>
          </p:blipFill>
          <p:spPr bwMode="auto">
            <a:xfrm>
              <a:off x="0" y="15766"/>
              <a:ext cx="1721922" cy="2802576"/>
            </a:xfrm>
            <a:prstGeom prst="rect">
              <a:avLst/>
            </a:prstGeom>
            <a:ln>
              <a:noFill/>
            </a:ln>
            <a:extLst>
              <a:ext uri="{53640926-AAD7-44D8-BBD7-CCE9431645EC}">
                <a14:shadowObscured xmlns:a14="http://schemas.microsoft.com/office/drawing/2010/main"/>
              </a:ext>
            </a:extLst>
          </p:spPr>
        </p:pic>
        <p:pic>
          <p:nvPicPr>
            <p:cNvPr id="9" name="8 Imagen"/>
            <p:cNvPicPr>
              <a:picLocks noChangeAspect="1"/>
            </p:cNvPicPr>
            <p:nvPr/>
          </p:nvPicPr>
          <p:blipFill rotWithShape="1">
            <a:blip r:embed="rId4">
              <a:extLst>
                <a:ext uri="{28A0092B-C50C-407E-A947-70E740481C1C}">
                  <a14:useLocalDpi xmlns:a14="http://schemas.microsoft.com/office/drawing/2010/main" val="0"/>
                </a:ext>
              </a:extLst>
            </a:blip>
            <a:srcRect l="36654" t="11187" r="36862" b="17288"/>
            <a:stretch/>
          </p:blipFill>
          <p:spPr bwMode="auto">
            <a:xfrm>
              <a:off x="1793174" y="0"/>
              <a:ext cx="1662545" cy="2802576"/>
            </a:xfrm>
            <a:prstGeom prst="rect">
              <a:avLst/>
            </a:prstGeom>
            <a:ln>
              <a:noFill/>
            </a:ln>
            <a:extLst>
              <a:ext uri="{53640926-AAD7-44D8-BBD7-CCE9431645EC}">
                <a14:shadowObscured xmlns:a14="http://schemas.microsoft.com/office/drawing/2010/main"/>
              </a:ext>
            </a:extLst>
          </p:spPr>
        </p:pic>
        <p:pic>
          <p:nvPicPr>
            <p:cNvPr id="10" name="9 Imagen"/>
            <p:cNvPicPr>
              <a:picLocks noChangeAspect="1"/>
            </p:cNvPicPr>
            <p:nvPr/>
          </p:nvPicPr>
          <p:blipFill rotWithShape="1">
            <a:blip r:embed="rId5">
              <a:extLst>
                <a:ext uri="{28A0092B-C50C-407E-A947-70E740481C1C}">
                  <a14:useLocalDpi xmlns:a14="http://schemas.microsoft.com/office/drawing/2010/main" val="0"/>
                </a:ext>
              </a:extLst>
            </a:blip>
            <a:srcRect l="36654" t="14916" r="36438" b="12542"/>
            <a:stretch/>
          </p:blipFill>
          <p:spPr bwMode="auto">
            <a:xfrm>
              <a:off x="3550722" y="11875"/>
              <a:ext cx="1662545" cy="2790701"/>
            </a:xfrm>
            <a:prstGeom prst="rect">
              <a:avLst/>
            </a:prstGeom>
            <a:ln>
              <a:noFill/>
            </a:ln>
            <a:extLst>
              <a:ext uri="{53640926-AAD7-44D8-BBD7-CCE9431645EC}">
                <a14:shadowObscured xmlns:a14="http://schemas.microsoft.com/office/drawing/2010/main"/>
              </a:ext>
            </a:extLst>
          </p:spPr>
        </p:pic>
      </p:grpSp>
      <p:sp>
        <p:nvSpPr>
          <p:cNvPr id="11" name="10 CuadroTexto"/>
          <p:cNvSpPr txBox="1"/>
          <p:nvPr/>
        </p:nvSpPr>
        <p:spPr>
          <a:xfrm>
            <a:off x="35496" y="5589240"/>
            <a:ext cx="2232248"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lvl="2" algn="ctr"/>
            <a:r>
              <a:rPr lang="es-ES" b="1" dirty="0" smtClean="0"/>
              <a:t>CILINDRO CONVENCIONAL</a:t>
            </a:r>
            <a:endParaRPr lang="es-EC" b="1" dirty="0"/>
          </a:p>
        </p:txBody>
      </p:sp>
      <p:sp>
        <p:nvSpPr>
          <p:cNvPr id="12" name="11 CuadroTexto"/>
          <p:cNvSpPr txBox="1"/>
          <p:nvPr/>
        </p:nvSpPr>
        <p:spPr>
          <a:xfrm>
            <a:off x="2314280" y="5590981"/>
            <a:ext cx="2329728"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lvl="2" algn="ctr"/>
            <a:r>
              <a:rPr lang="es-ES" b="1" dirty="0" smtClean="0"/>
              <a:t>CILINDRO CON ESCORIA</a:t>
            </a:r>
            <a:endParaRPr lang="es-EC" b="1" dirty="0"/>
          </a:p>
        </p:txBody>
      </p:sp>
      <p:sp>
        <p:nvSpPr>
          <p:cNvPr id="13" name="12 CuadroTexto"/>
          <p:cNvSpPr txBox="1"/>
          <p:nvPr/>
        </p:nvSpPr>
        <p:spPr>
          <a:xfrm>
            <a:off x="4716016" y="5589240"/>
            <a:ext cx="2088232"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lvl="2" algn="ctr"/>
            <a:r>
              <a:rPr lang="es-ES" b="1" dirty="0" smtClean="0"/>
              <a:t>CILINDRO CON ESCORIA Y ADITIVO</a:t>
            </a:r>
            <a:endParaRPr lang="es-EC" b="1" dirty="0"/>
          </a:p>
        </p:txBody>
      </p:sp>
      <p:sp>
        <p:nvSpPr>
          <p:cNvPr id="14" name="13 Rectángulo redondeado"/>
          <p:cNvSpPr/>
          <p:nvPr/>
        </p:nvSpPr>
        <p:spPr>
          <a:xfrm>
            <a:off x="6948264" y="2132856"/>
            <a:ext cx="2088232" cy="3240360"/>
          </a:xfrm>
          <a:prstGeom prst="roundRect">
            <a:avLst/>
          </a:prstGeom>
        </p:spPr>
        <p:style>
          <a:lnRef idx="0">
            <a:schemeClr val="accent1"/>
          </a:lnRef>
          <a:fillRef idx="3">
            <a:schemeClr val="accent1"/>
          </a:fillRef>
          <a:effectRef idx="3">
            <a:schemeClr val="accent1"/>
          </a:effectRef>
          <a:fontRef idx="minor">
            <a:schemeClr val="lt1"/>
          </a:fontRef>
        </p:style>
        <p:txBody>
          <a:bodyPr/>
          <a:lstStyle/>
          <a:p>
            <a:r>
              <a:rPr lang="es-EC" dirty="0" smtClean="0"/>
              <a:t>INEN 1573</a:t>
            </a:r>
          </a:p>
          <a:p>
            <a:pPr marL="342900" indent="-342900">
              <a:buFontTx/>
              <a:buChar char="-"/>
            </a:pPr>
            <a:r>
              <a:rPr lang="es-EC" dirty="0" smtClean="0"/>
              <a:t>Corte en los extremos superiores</a:t>
            </a:r>
          </a:p>
          <a:p>
            <a:pPr marL="342900" indent="-342900">
              <a:buFontTx/>
              <a:buChar char="-"/>
            </a:pPr>
            <a:r>
              <a:rPr lang="es-EC" dirty="0" smtClean="0"/>
              <a:t>Ocurre cuando se ensaya con cabezales no adherentes (neopreno)</a:t>
            </a:r>
          </a:p>
          <a:p>
            <a:endParaRPr lang="es-EC" dirty="0"/>
          </a:p>
        </p:txBody>
      </p:sp>
    </p:spTree>
    <p:extLst>
      <p:ext uri="{BB962C8B-B14F-4D97-AF65-F5344CB8AC3E}">
        <p14:creationId xmlns:p14="http://schemas.microsoft.com/office/powerpoint/2010/main" val="37552489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332656"/>
            <a:ext cx="7696200" cy="712788"/>
          </a:xfrm>
        </p:spPr>
        <p:txBody>
          <a:bodyPr>
            <a:noAutofit/>
          </a:bodyPr>
          <a:lstStyle/>
          <a:p>
            <a:pPr algn="l"/>
            <a:r>
              <a:rPr lang="es-EC" sz="2500" b="1" dirty="0">
                <a:solidFill>
                  <a:schemeClr val="bg1"/>
                </a:solidFill>
              </a:rPr>
              <a:t>DETERMINACIÓN DEL MÓDULO DE ELASTICIDAD DEL  HORMIGÓN HIDRÁULICO A  </a:t>
            </a:r>
            <a:r>
              <a:rPr lang="es-EC" sz="2500" b="1" dirty="0" smtClean="0">
                <a:solidFill>
                  <a:schemeClr val="bg1"/>
                </a:solidFill>
              </a:rPr>
              <a:t>COMPRESIÓN. </a:t>
            </a:r>
            <a:r>
              <a:rPr lang="es-EC" sz="2500" b="1" dirty="0">
                <a:solidFill>
                  <a:schemeClr val="bg1"/>
                </a:solidFill>
              </a:rPr>
              <a:t>ASTM C 469</a:t>
            </a:r>
            <a:br>
              <a:rPr lang="es-EC" sz="2500" b="1" dirty="0">
                <a:solidFill>
                  <a:schemeClr val="bg1"/>
                </a:solidFill>
              </a:rPr>
            </a:br>
            <a:r>
              <a:rPr lang="en-US" sz="2500" b="1" dirty="0" smtClean="0">
                <a:solidFill>
                  <a:schemeClr val="bg1"/>
                </a:solidFill>
              </a:rPr>
              <a:t>.</a:t>
            </a:r>
          </a:p>
        </p:txBody>
      </p:sp>
      <p:pic>
        <p:nvPicPr>
          <p:cNvPr id="1026" name="Picture 2" descr="C:\Users\JACQUI\Pictures\65b3fa4491761c849f7ad453da4ec7fe_400x400.png">
            <a:hlinkClick r:id="rId2" action="ppaction://hlinkpres?slideindex=2&amp;slidetitle=DETERMINACIÓN DEL MÓDULO DE ELASTICIDAD DEL  HORMIGÓN HIDR..."/>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aphicFrame>
        <p:nvGraphicFramePr>
          <p:cNvPr id="5" name="1 Gráfico"/>
          <p:cNvGraphicFramePr>
            <a:graphicFrameLocks/>
          </p:cNvGraphicFramePr>
          <p:nvPr>
            <p:extLst>
              <p:ext uri="{D42A27DB-BD31-4B8C-83A1-F6EECF244321}">
                <p14:modId xmlns:p14="http://schemas.microsoft.com/office/powerpoint/2010/main" val="3191763940"/>
              </p:ext>
            </p:extLst>
          </p:nvPr>
        </p:nvGraphicFramePr>
        <p:xfrm>
          <a:off x="0" y="2780928"/>
          <a:ext cx="6696744" cy="4248472"/>
        </p:xfrm>
        <a:graphic>
          <a:graphicData uri="http://schemas.openxmlformats.org/drawingml/2006/chart">
            <c:chart xmlns:c="http://schemas.openxmlformats.org/drawingml/2006/chart" xmlns:r="http://schemas.openxmlformats.org/officeDocument/2006/relationships" r:id="rId4"/>
          </a:graphicData>
        </a:graphic>
      </p:graphicFrame>
      <p:pic>
        <p:nvPicPr>
          <p:cNvPr id="11265"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528" y="1340767"/>
            <a:ext cx="6296358" cy="186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D:\DOCUMENTOS\CIVILES\the end\ENSAYOS GENERALES JS\FUNDICIONES Y ROTURAS\20 abril 2015 rotura 5\14 abril 2015 ref fotografico a los 28 dias\20150514_114742.jpg">
            <a:hlinkClick r:id="rId6" action="ppaction://hlinkpres?slideindex=9&amp;slidetitle=Presentación de PowerPoin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121"/>
          <a:stretch/>
        </p:blipFill>
        <p:spPr bwMode="auto">
          <a:xfrm rot="16200000">
            <a:off x="6944482" y="544898"/>
            <a:ext cx="1128180" cy="291183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DOCUMENTOS\CIVILES\the end\ENSAYOS GENERALES JS\FUNDICIONES Y ROTURAS\20 abril 2015 rotura 5\14 abril 2015 ref fotografico a los 28 dias\20150514_115017.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31365"/>
          <a:stretch/>
        </p:blipFill>
        <p:spPr bwMode="auto">
          <a:xfrm>
            <a:off x="6115830" y="2877270"/>
            <a:ext cx="1480506" cy="19918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DOCUMENTOS\CIVILES\the end\ENSAYOS GENERALES JS\FUNDICIONES Y ROTURAS\20 abril 2015 rotura 5\14 abril 2015 ref fotografico a los 28 dias\20150514_12490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38042" y="2877271"/>
            <a:ext cx="1470462" cy="26141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woodmizer.ca/Portals/10/icons/comparison_icon.png">
            <a:hlinkClick r:id="rId10" action="ppaction://hlinkfi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32440" y="6234848"/>
            <a:ext cx="623151" cy="623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173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wipe(down)">
                                      <p:cBhvr>
                                        <p:cTn id="7" dur="1000"/>
                                        <p:tgtEl>
                                          <p:spTgt spid="5">
                                            <p:graphicEl>
                                              <a:chart seriesIdx="-4" categoryIdx="0" bldStep="category"/>
                                            </p:graphicEl>
                                          </p:spTgt>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wipe(down)">
                                      <p:cBhvr>
                                        <p:cTn id="10" dur="1500"/>
                                        <p:tgtEl>
                                          <p:spTgt spid="5">
                                            <p:graphicEl>
                                              <a:chart seriesIdx="-4" categoryIdx="1" bldStep="category"/>
                                            </p:graphicEl>
                                          </p:spTgt>
                                        </p:tgtEl>
                                      </p:cBhvr>
                                    </p:animEffect>
                                  </p:childTnLst>
                                </p:cTn>
                              </p:par>
                              <p:par>
                                <p:cTn id="11" presetID="22" presetClass="entr" presetSubtype="4" fill="hold" grpId="0" nodeType="withEffect">
                                  <p:stCondLst>
                                    <p:cond delay="1750"/>
                                  </p:stCondLst>
                                  <p:childTnLst>
                                    <p:set>
                                      <p:cBhvr>
                                        <p:cTn id="12"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wipe(down)">
                                      <p:cBhvr>
                                        <p:cTn id="13" dur="2000"/>
                                        <p:tgtEl>
                                          <p:spTgt spid="5">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category"/>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404664"/>
            <a:ext cx="7696200" cy="712788"/>
          </a:xfrm>
        </p:spPr>
        <p:txBody>
          <a:bodyPr>
            <a:noAutofit/>
          </a:bodyPr>
          <a:lstStyle/>
          <a:p>
            <a:pPr algn="l"/>
            <a:r>
              <a:rPr lang="es-EC" sz="2500" b="1" dirty="0">
                <a:solidFill>
                  <a:schemeClr val="bg1"/>
                </a:solidFill>
              </a:rPr>
              <a:t>DETERMINACIÓN DE LA RESISTENCIA A LA FLEXIÓN DEL HORMIGÓN (UTILIZANDO UNA VIGA CON CARGA EN LOS TERCIOS</a:t>
            </a:r>
            <a:r>
              <a:rPr lang="es-EC" sz="2500" b="1" dirty="0" smtClean="0">
                <a:solidFill>
                  <a:schemeClr val="bg1"/>
                </a:solidFill>
              </a:rPr>
              <a:t>). </a:t>
            </a:r>
            <a:r>
              <a:rPr lang="es-EC" sz="2500" b="1" dirty="0">
                <a:solidFill>
                  <a:schemeClr val="bg1"/>
                </a:solidFill>
              </a:rPr>
              <a:t>ASTM C 78</a:t>
            </a:r>
            <a:br>
              <a:rPr lang="es-EC" sz="2500" b="1" dirty="0">
                <a:solidFill>
                  <a:schemeClr val="bg1"/>
                </a:solidFill>
              </a:rPr>
            </a:br>
            <a:r>
              <a:rPr lang="en-US" sz="2500" b="1" dirty="0" smtClean="0">
                <a:solidFill>
                  <a:schemeClr val="bg1"/>
                </a:solidFill>
              </a:rPr>
              <a:t>.</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35496" y="1340768"/>
            <a:ext cx="9036496" cy="40011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A LOS 7 DÍAS</a:t>
            </a:r>
            <a:endParaRPr lang="es-EC" sz="2000" b="1" dirty="0"/>
          </a:p>
        </p:txBody>
      </p:sp>
      <p:pic>
        <p:nvPicPr>
          <p:cNvPr id="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16832"/>
            <a:ext cx="5292080" cy="377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2 Gráfico"/>
          <p:cNvGraphicFramePr>
            <a:graphicFrameLocks/>
          </p:cNvGraphicFramePr>
          <p:nvPr>
            <p:extLst>
              <p:ext uri="{D42A27DB-BD31-4B8C-83A1-F6EECF244321}">
                <p14:modId xmlns:p14="http://schemas.microsoft.com/office/powerpoint/2010/main" val="1838985424"/>
              </p:ext>
            </p:extLst>
          </p:nvPr>
        </p:nvGraphicFramePr>
        <p:xfrm>
          <a:off x="5220072" y="1916832"/>
          <a:ext cx="4104455" cy="35283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88173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22" presetClass="entr" presetSubtype="4" fill="hold" grpId="0" nodeType="withEffect">
                                  <p:stCondLst>
                                    <p:cond delay="250"/>
                                  </p:stCondLst>
                                  <p:childTnLst>
                                    <p:set>
                                      <p:cBhvr>
                                        <p:cTn id="12" dur="1" fill="hold">
                                          <p:stCondLst>
                                            <p:cond delay="0"/>
                                          </p:stCondLst>
                                        </p:cTn>
                                        <p:tgtEl>
                                          <p:spTgt spid="8">
                                            <p:graphicEl>
                                              <a:chart seriesIdx="-4" categoryIdx="0" bldStep="category"/>
                                            </p:graphicEl>
                                          </p:spTgt>
                                        </p:tgtEl>
                                        <p:attrNameLst>
                                          <p:attrName>style.visibility</p:attrName>
                                        </p:attrNameLst>
                                      </p:cBhvr>
                                      <p:to>
                                        <p:strVal val="visible"/>
                                      </p:to>
                                    </p:set>
                                    <p:animEffect transition="in" filter="wipe(down)">
                                      <p:cBhvr>
                                        <p:cTn id="13" dur="1000"/>
                                        <p:tgtEl>
                                          <p:spTgt spid="8">
                                            <p:graphicEl>
                                              <a:chart seriesIdx="-4" categoryIdx="0" bldStep="category"/>
                                            </p:graphicEl>
                                          </p:spTgt>
                                        </p:tgtEl>
                                      </p:cBhvr>
                                    </p:animEffect>
                                  </p:childTnLst>
                                </p:cTn>
                              </p:par>
                              <p:par>
                                <p:cTn id="14" presetID="22" presetClass="entr" presetSubtype="4" fill="hold" grpId="0" nodeType="withEffect">
                                  <p:stCondLst>
                                    <p:cond delay="1000"/>
                                  </p:stCondLst>
                                  <p:childTnLst>
                                    <p:set>
                                      <p:cBhvr>
                                        <p:cTn id="15" dur="1" fill="hold">
                                          <p:stCondLst>
                                            <p:cond delay="0"/>
                                          </p:stCondLst>
                                        </p:cTn>
                                        <p:tgtEl>
                                          <p:spTgt spid="8">
                                            <p:graphicEl>
                                              <a:chart seriesIdx="-4" categoryIdx="1" bldStep="category"/>
                                            </p:graphicEl>
                                          </p:spTgt>
                                        </p:tgtEl>
                                        <p:attrNameLst>
                                          <p:attrName>style.visibility</p:attrName>
                                        </p:attrNameLst>
                                      </p:cBhvr>
                                      <p:to>
                                        <p:strVal val="visible"/>
                                      </p:to>
                                    </p:set>
                                    <p:animEffect transition="in" filter="wipe(down)">
                                      <p:cBhvr>
                                        <p:cTn id="16" dur="1500"/>
                                        <p:tgtEl>
                                          <p:spTgt spid="8">
                                            <p:graphicEl>
                                              <a:chart seriesIdx="-4" categoryIdx="1" bldStep="category"/>
                                            </p:graphicEl>
                                          </p:spTgt>
                                        </p:tgtEl>
                                      </p:cBhvr>
                                    </p:animEffect>
                                  </p:childTnLst>
                                </p:cTn>
                              </p:par>
                              <p:par>
                                <p:cTn id="17" presetID="22" presetClass="entr" presetSubtype="4" fill="hold" grpId="0" nodeType="withEffect">
                                  <p:stCondLst>
                                    <p:cond delay="1750"/>
                                  </p:stCondLst>
                                  <p:childTnLst>
                                    <p:set>
                                      <p:cBhvr>
                                        <p:cTn id="18" dur="1" fill="hold">
                                          <p:stCondLst>
                                            <p:cond delay="0"/>
                                          </p:stCondLst>
                                        </p:cTn>
                                        <p:tgtEl>
                                          <p:spTgt spid="8">
                                            <p:graphicEl>
                                              <a:chart seriesIdx="-4" categoryIdx="2" bldStep="category"/>
                                            </p:graphicEl>
                                          </p:spTgt>
                                        </p:tgtEl>
                                        <p:attrNameLst>
                                          <p:attrName>style.visibility</p:attrName>
                                        </p:attrNameLst>
                                      </p:cBhvr>
                                      <p:to>
                                        <p:strVal val="visible"/>
                                      </p:to>
                                    </p:set>
                                    <p:animEffect transition="in" filter="wipe(down)">
                                      <p:cBhvr>
                                        <p:cTn id="19" dur="2000"/>
                                        <p:tgtEl>
                                          <p:spTgt spid="8">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8" grpId="0" uiExpand="1">
        <p:bldSub>
          <a:bldChart bld="category"/>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27384"/>
            <a:ext cx="9144000" cy="1296144"/>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483964"/>
            <a:ext cx="7696200" cy="712788"/>
          </a:xfrm>
        </p:spPr>
        <p:txBody>
          <a:bodyPr>
            <a:noAutofit/>
          </a:bodyPr>
          <a:lstStyle/>
          <a:p>
            <a:pPr algn="l"/>
            <a:r>
              <a:rPr lang="es-EC" sz="2600" b="1" dirty="0">
                <a:solidFill>
                  <a:schemeClr val="bg1"/>
                </a:solidFill>
              </a:rPr>
              <a:t>DETERMINACIÓN DE LA RESISTENCIA A LA FLEXIÓN DEL HORMIGÓN (UTILIZANDO UNA VIGA CON CARGA EN LOS TERCIOS</a:t>
            </a:r>
            <a:r>
              <a:rPr lang="es-EC" sz="2600" b="1" dirty="0" smtClean="0">
                <a:solidFill>
                  <a:schemeClr val="bg1"/>
                </a:solidFill>
              </a:rPr>
              <a:t>). </a:t>
            </a:r>
            <a:r>
              <a:rPr lang="es-EC" sz="2600" b="1" dirty="0">
                <a:solidFill>
                  <a:schemeClr val="bg1"/>
                </a:solidFill>
              </a:rPr>
              <a:t>ASTM C 78</a:t>
            </a:r>
            <a:br>
              <a:rPr lang="es-EC" sz="2600" b="1" dirty="0">
                <a:solidFill>
                  <a:schemeClr val="bg1"/>
                </a:solidFill>
              </a:rPr>
            </a:br>
            <a:r>
              <a:rPr lang="en-US" sz="2600" b="1" dirty="0" smtClean="0">
                <a:solidFill>
                  <a:schemeClr val="bg1"/>
                </a:solidFill>
              </a:rPr>
              <a:t>.</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2360" y="0"/>
            <a:ext cx="1294635" cy="1255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19757" y="1405363"/>
            <a:ext cx="9108504" cy="40011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A LOS 14 DÍAS</a:t>
            </a:r>
            <a:endParaRPr lang="es-EC" sz="2000" b="1" dirty="0"/>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3" y="2132856"/>
            <a:ext cx="4903008"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1 Gráfico"/>
          <p:cNvGraphicFramePr>
            <a:graphicFrameLocks/>
          </p:cNvGraphicFramePr>
          <p:nvPr>
            <p:extLst>
              <p:ext uri="{D42A27DB-BD31-4B8C-83A1-F6EECF244321}">
                <p14:modId xmlns:p14="http://schemas.microsoft.com/office/powerpoint/2010/main" val="140067767"/>
              </p:ext>
            </p:extLst>
          </p:nvPr>
        </p:nvGraphicFramePr>
        <p:xfrm>
          <a:off x="4600518" y="1988840"/>
          <a:ext cx="4679011" cy="37444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13802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22" presetClass="entr" presetSubtype="4" fill="hold" grpId="0" nodeType="withEffect">
                                  <p:stCondLst>
                                    <p:cond delay="250"/>
                                  </p:stCondLst>
                                  <p:childTnLst>
                                    <p:set>
                                      <p:cBhvr>
                                        <p:cTn id="12" dur="1" fill="hold">
                                          <p:stCondLst>
                                            <p:cond delay="0"/>
                                          </p:stCondLst>
                                        </p:cTn>
                                        <p:tgtEl>
                                          <p:spTgt spid="8">
                                            <p:graphicEl>
                                              <a:chart seriesIdx="-4" categoryIdx="0" bldStep="category"/>
                                            </p:graphicEl>
                                          </p:spTgt>
                                        </p:tgtEl>
                                        <p:attrNameLst>
                                          <p:attrName>style.visibility</p:attrName>
                                        </p:attrNameLst>
                                      </p:cBhvr>
                                      <p:to>
                                        <p:strVal val="visible"/>
                                      </p:to>
                                    </p:set>
                                    <p:animEffect transition="in" filter="wipe(down)">
                                      <p:cBhvr>
                                        <p:cTn id="13" dur="1000"/>
                                        <p:tgtEl>
                                          <p:spTgt spid="8">
                                            <p:graphicEl>
                                              <a:chart seriesIdx="-4" categoryIdx="0" bldStep="category"/>
                                            </p:graphicEl>
                                          </p:spTgt>
                                        </p:tgtEl>
                                      </p:cBhvr>
                                    </p:animEffect>
                                  </p:childTnLst>
                                </p:cTn>
                              </p:par>
                              <p:par>
                                <p:cTn id="14" presetID="22" presetClass="entr" presetSubtype="4" fill="hold" grpId="0" nodeType="withEffect">
                                  <p:stCondLst>
                                    <p:cond delay="1000"/>
                                  </p:stCondLst>
                                  <p:childTnLst>
                                    <p:set>
                                      <p:cBhvr>
                                        <p:cTn id="15" dur="1" fill="hold">
                                          <p:stCondLst>
                                            <p:cond delay="0"/>
                                          </p:stCondLst>
                                        </p:cTn>
                                        <p:tgtEl>
                                          <p:spTgt spid="8">
                                            <p:graphicEl>
                                              <a:chart seriesIdx="-4" categoryIdx="1" bldStep="category"/>
                                            </p:graphicEl>
                                          </p:spTgt>
                                        </p:tgtEl>
                                        <p:attrNameLst>
                                          <p:attrName>style.visibility</p:attrName>
                                        </p:attrNameLst>
                                      </p:cBhvr>
                                      <p:to>
                                        <p:strVal val="visible"/>
                                      </p:to>
                                    </p:set>
                                    <p:animEffect transition="in" filter="wipe(down)">
                                      <p:cBhvr>
                                        <p:cTn id="16" dur="1500"/>
                                        <p:tgtEl>
                                          <p:spTgt spid="8">
                                            <p:graphicEl>
                                              <a:chart seriesIdx="-4" categoryIdx="1" bldStep="category"/>
                                            </p:graphicEl>
                                          </p:spTgt>
                                        </p:tgtEl>
                                      </p:cBhvr>
                                    </p:animEffect>
                                  </p:childTnLst>
                                </p:cTn>
                              </p:par>
                              <p:par>
                                <p:cTn id="17" presetID="22" presetClass="entr" presetSubtype="4" fill="hold" grpId="0" nodeType="withEffect">
                                  <p:stCondLst>
                                    <p:cond delay="1750"/>
                                  </p:stCondLst>
                                  <p:childTnLst>
                                    <p:set>
                                      <p:cBhvr>
                                        <p:cTn id="18" dur="1" fill="hold">
                                          <p:stCondLst>
                                            <p:cond delay="0"/>
                                          </p:stCondLst>
                                        </p:cTn>
                                        <p:tgtEl>
                                          <p:spTgt spid="8">
                                            <p:graphicEl>
                                              <a:chart seriesIdx="-4" categoryIdx="2" bldStep="category"/>
                                            </p:graphicEl>
                                          </p:spTgt>
                                        </p:tgtEl>
                                        <p:attrNameLst>
                                          <p:attrName>style.visibility</p:attrName>
                                        </p:attrNameLst>
                                      </p:cBhvr>
                                      <p:to>
                                        <p:strVal val="visible"/>
                                      </p:to>
                                    </p:set>
                                    <p:animEffect transition="in" filter="wipe(down)">
                                      <p:cBhvr>
                                        <p:cTn id="19" dur="2000"/>
                                        <p:tgtEl>
                                          <p:spTgt spid="8">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8" grpId="0" uiExpand="1">
        <p:bldSub>
          <a:bldChart bld="category"/>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404664"/>
            <a:ext cx="7696200" cy="712788"/>
          </a:xfrm>
        </p:spPr>
        <p:txBody>
          <a:bodyPr>
            <a:noAutofit/>
          </a:bodyPr>
          <a:lstStyle/>
          <a:p>
            <a:pPr algn="l"/>
            <a:r>
              <a:rPr lang="es-EC" sz="2600" b="1" dirty="0">
                <a:solidFill>
                  <a:schemeClr val="bg1"/>
                </a:solidFill>
              </a:rPr>
              <a:t>DETERMINACIÓN DE LA RESISTENCIA A LA FLEXIÓN DEL HORMIGÓN (UTILIZANDO UNA VIGA CON CARGA EN LOS TERCIOS</a:t>
            </a:r>
            <a:r>
              <a:rPr lang="es-EC" sz="2600" b="1" dirty="0" smtClean="0">
                <a:solidFill>
                  <a:schemeClr val="bg1"/>
                </a:solidFill>
              </a:rPr>
              <a:t>). </a:t>
            </a:r>
            <a:r>
              <a:rPr lang="es-EC" sz="2600" b="1" dirty="0">
                <a:solidFill>
                  <a:schemeClr val="bg1"/>
                </a:solidFill>
              </a:rPr>
              <a:t>ASTM C 78</a:t>
            </a:r>
            <a:br>
              <a:rPr lang="es-EC" sz="2600" b="1" dirty="0">
                <a:solidFill>
                  <a:schemeClr val="bg1"/>
                </a:solidFill>
              </a:rPr>
            </a:br>
            <a:r>
              <a:rPr lang="en-US" sz="2600" b="1" dirty="0" smtClean="0">
                <a:solidFill>
                  <a:schemeClr val="bg1"/>
                </a:solidFill>
              </a:rPr>
              <a:t>.</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72008" y="1268760"/>
            <a:ext cx="9036496" cy="40011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0" lvl="2" algn="ctr"/>
            <a:r>
              <a:rPr lang="es-ES" sz="2000" b="1" dirty="0" smtClean="0"/>
              <a:t>A LOS 28 DÍAS</a:t>
            </a:r>
            <a:endParaRPr lang="es-EC" sz="2000" b="1" dirty="0"/>
          </a:p>
        </p:txBody>
      </p:sp>
      <p:pic>
        <p:nvPicPr>
          <p:cNvPr id="1025"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246" b="6708"/>
          <a:stretch/>
        </p:blipFill>
        <p:spPr bwMode="auto">
          <a:xfrm>
            <a:off x="0" y="1844824"/>
            <a:ext cx="5001300" cy="3528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1 Gráfico"/>
          <p:cNvGraphicFramePr>
            <a:graphicFrameLocks/>
          </p:cNvGraphicFramePr>
          <p:nvPr>
            <p:extLst>
              <p:ext uri="{D42A27DB-BD31-4B8C-83A1-F6EECF244321}">
                <p14:modId xmlns:p14="http://schemas.microsoft.com/office/powerpoint/2010/main" val="2669070445"/>
              </p:ext>
            </p:extLst>
          </p:nvPr>
        </p:nvGraphicFramePr>
        <p:xfrm>
          <a:off x="4788024" y="1844823"/>
          <a:ext cx="4536504" cy="3672409"/>
        </p:xfrm>
        <a:graphic>
          <a:graphicData uri="http://schemas.openxmlformats.org/drawingml/2006/chart">
            <c:chart xmlns:c="http://schemas.openxmlformats.org/drawingml/2006/chart" xmlns:r="http://schemas.openxmlformats.org/officeDocument/2006/relationships" r:id="rId4"/>
          </a:graphicData>
        </a:graphic>
      </p:graphicFrame>
      <p:pic>
        <p:nvPicPr>
          <p:cNvPr id="9" name="Picture 2" descr="http://www.woodmizer.ca/Portals/10/icons/comparison_icon.png">
            <a:hlinkClick r:id="rId5" action="ppaction://hlinkpres?slideindex=8&amp;slidetitle=DETERMINACIÓN DE LA RESISTENCIA A LA FLEXIÓN DEL HORMIGÓN ..."/>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2440" y="6234848"/>
            <a:ext cx="623151" cy="623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1824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22" presetClass="entr" presetSubtype="4" fill="hold" grpId="0" nodeType="withEffect">
                                  <p:stCondLst>
                                    <p:cond delay="250"/>
                                  </p:stCondLst>
                                  <p:childTnLst>
                                    <p:set>
                                      <p:cBhvr>
                                        <p:cTn id="12" dur="1" fill="hold">
                                          <p:stCondLst>
                                            <p:cond delay="0"/>
                                          </p:stCondLst>
                                        </p:cTn>
                                        <p:tgtEl>
                                          <p:spTgt spid="8">
                                            <p:graphicEl>
                                              <a:chart seriesIdx="-4" categoryIdx="0" bldStep="category"/>
                                            </p:graphicEl>
                                          </p:spTgt>
                                        </p:tgtEl>
                                        <p:attrNameLst>
                                          <p:attrName>style.visibility</p:attrName>
                                        </p:attrNameLst>
                                      </p:cBhvr>
                                      <p:to>
                                        <p:strVal val="visible"/>
                                      </p:to>
                                    </p:set>
                                    <p:animEffect transition="in" filter="wipe(down)">
                                      <p:cBhvr>
                                        <p:cTn id="13" dur="1250"/>
                                        <p:tgtEl>
                                          <p:spTgt spid="8">
                                            <p:graphicEl>
                                              <a:chart seriesIdx="-4" categoryIdx="0" bldStep="category"/>
                                            </p:graphicEl>
                                          </p:spTgt>
                                        </p:tgtEl>
                                      </p:cBhvr>
                                    </p:animEffect>
                                  </p:childTnLst>
                                </p:cTn>
                              </p:par>
                              <p:par>
                                <p:cTn id="14" presetID="22" presetClass="entr" presetSubtype="4" fill="hold" grpId="0" nodeType="withEffect">
                                  <p:stCondLst>
                                    <p:cond delay="1250"/>
                                  </p:stCondLst>
                                  <p:childTnLst>
                                    <p:set>
                                      <p:cBhvr>
                                        <p:cTn id="15" dur="1" fill="hold">
                                          <p:stCondLst>
                                            <p:cond delay="0"/>
                                          </p:stCondLst>
                                        </p:cTn>
                                        <p:tgtEl>
                                          <p:spTgt spid="8">
                                            <p:graphicEl>
                                              <a:chart seriesIdx="-4" categoryIdx="1" bldStep="category"/>
                                            </p:graphicEl>
                                          </p:spTgt>
                                        </p:tgtEl>
                                        <p:attrNameLst>
                                          <p:attrName>style.visibility</p:attrName>
                                        </p:attrNameLst>
                                      </p:cBhvr>
                                      <p:to>
                                        <p:strVal val="visible"/>
                                      </p:to>
                                    </p:set>
                                    <p:animEffect transition="in" filter="wipe(down)">
                                      <p:cBhvr>
                                        <p:cTn id="16" dur="1500"/>
                                        <p:tgtEl>
                                          <p:spTgt spid="8">
                                            <p:graphicEl>
                                              <a:chart seriesIdx="-4" categoryIdx="1" bldStep="category"/>
                                            </p:graphicEl>
                                          </p:spTgt>
                                        </p:tgtEl>
                                      </p:cBhvr>
                                    </p:animEffect>
                                  </p:childTnLst>
                                </p:cTn>
                              </p:par>
                              <p:par>
                                <p:cTn id="17" presetID="22" presetClass="entr" presetSubtype="4" fill="hold" grpId="0" nodeType="withEffect">
                                  <p:stCondLst>
                                    <p:cond delay="2000"/>
                                  </p:stCondLst>
                                  <p:childTnLst>
                                    <p:set>
                                      <p:cBhvr>
                                        <p:cTn id="18" dur="1" fill="hold">
                                          <p:stCondLst>
                                            <p:cond delay="0"/>
                                          </p:stCondLst>
                                        </p:cTn>
                                        <p:tgtEl>
                                          <p:spTgt spid="8">
                                            <p:graphicEl>
                                              <a:chart seriesIdx="-4" categoryIdx="2" bldStep="category"/>
                                            </p:graphicEl>
                                          </p:spTgt>
                                        </p:tgtEl>
                                        <p:attrNameLst>
                                          <p:attrName>style.visibility</p:attrName>
                                        </p:attrNameLst>
                                      </p:cBhvr>
                                      <p:to>
                                        <p:strVal val="visible"/>
                                      </p:to>
                                    </p:set>
                                    <p:animEffect transition="in" filter="wipe(down)">
                                      <p:cBhvr>
                                        <p:cTn id="19" dur="1750"/>
                                        <p:tgtEl>
                                          <p:spTgt spid="8">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8" grpId="0" uiExpand="1">
        <p:bldSub>
          <a:bldChart bld="category"/>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228600"/>
            <a:ext cx="7696200" cy="712788"/>
          </a:xfrm>
        </p:spPr>
        <p:txBody>
          <a:bodyPr/>
          <a:lstStyle/>
          <a:p>
            <a:pPr algn="l" eaLnBrk="1" hangingPunct="1"/>
            <a:r>
              <a:rPr lang="en-US" sz="4000" b="1" dirty="0" smtClean="0">
                <a:solidFill>
                  <a:schemeClr val="bg1"/>
                </a:solidFill>
              </a:rPr>
              <a:t>GENERALIDADES.</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aphicFrame>
        <p:nvGraphicFramePr>
          <p:cNvPr id="2" name="1 Diagrama"/>
          <p:cNvGraphicFramePr/>
          <p:nvPr>
            <p:extLst>
              <p:ext uri="{D42A27DB-BD31-4B8C-83A1-F6EECF244321}">
                <p14:modId xmlns:p14="http://schemas.microsoft.com/office/powerpoint/2010/main" val="477980657"/>
              </p:ext>
            </p:extLst>
          </p:nvPr>
        </p:nvGraphicFramePr>
        <p:xfrm>
          <a:off x="0" y="1152000"/>
          <a:ext cx="9108504"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D:\DOCUMENTOS\CIVILES\the end\PERFIL\fotos para poner en el perfil\20140506_15584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7584" y="5152691"/>
            <a:ext cx="2952328" cy="16606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descr="D:\DOCUMENTOS\CIVILES\the end\PERFIL\fotos para poner en el perfil\20140506_15594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99992" y="4221089"/>
            <a:ext cx="4608512" cy="2592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1671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411956"/>
            <a:ext cx="7696200" cy="712788"/>
          </a:xfrm>
        </p:spPr>
        <p:txBody>
          <a:bodyPr>
            <a:noAutofit/>
          </a:bodyPr>
          <a:lstStyle/>
          <a:p>
            <a:pPr algn="l"/>
            <a:r>
              <a:rPr lang="es-EC" sz="3200" b="1" dirty="0">
                <a:solidFill>
                  <a:schemeClr val="bg1"/>
                </a:solidFill>
              </a:rPr>
              <a:t>DETERMINACIÓN DE LA RESISTENCIA A LA TRACCIÓN INDIRECTA</a:t>
            </a:r>
            <a:r>
              <a:rPr lang="es-EC" sz="3200" b="1" dirty="0" smtClean="0">
                <a:solidFill>
                  <a:schemeClr val="bg1"/>
                </a:solidFill>
              </a:rPr>
              <a:t>. ENSAYO </a:t>
            </a:r>
            <a:r>
              <a:rPr lang="es-EC" sz="3200" b="1" dirty="0">
                <a:solidFill>
                  <a:schemeClr val="bg1"/>
                </a:solidFill>
              </a:rPr>
              <a:t>BRASILEÑO</a:t>
            </a:r>
            <a:br>
              <a:rPr lang="es-EC" sz="3200" b="1" dirty="0">
                <a:solidFill>
                  <a:schemeClr val="bg1"/>
                </a:solidFill>
              </a:rPr>
            </a:br>
            <a:r>
              <a:rPr lang="en-US" sz="3200" b="1" dirty="0" smtClean="0">
                <a:solidFill>
                  <a:schemeClr val="bg1"/>
                </a:solidFill>
              </a:rPr>
              <a:t>.</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35496" y="1320418"/>
            <a:ext cx="5431790" cy="2180590"/>
          </a:xfrm>
          <a:prstGeom prst="rect">
            <a:avLst/>
          </a:prstGeom>
          <a:noFill/>
          <a:ln>
            <a:noFill/>
          </a:ln>
        </p:spPr>
      </p:pic>
      <p:graphicFrame>
        <p:nvGraphicFramePr>
          <p:cNvPr id="6" name="2 Gráfico"/>
          <p:cNvGraphicFramePr>
            <a:graphicFrameLocks/>
          </p:cNvGraphicFramePr>
          <p:nvPr>
            <p:extLst>
              <p:ext uri="{D42A27DB-BD31-4B8C-83A1-F6EECF244321}">
                <p14:modId xmlns:p14="http://schemas.microsoft.com/office/powerpoint/2010/main" val="2473393423"/>
              </p:ext>
            </p:extLst>
          </p:nvPr>
        </p:nvGraphicFramePr>
        <p:xfrm>
          <a:off x="-108520" y="3501008"/>
          <a:ext cx="6569623" cy="3356992"/>
        </p:xfrm>
        <a:graphic>
          <a:graphicData uri="http://schemas.openxmlformats.org/drawingml/2006/chart">
            <c:chart xmlns:c="http://schemas.openxmlformats.org/drawingml/2006/chart" xmlns:r="http://schemas.openxmlformats.org/officeDocument/2006/relationships" r:id="rId4"/>
          </a:graphicData>
        </a:graphic>
      </p:graphicFrame>
      <p:grpSp>
        <p:nvGrpSpPr>
          <p:cNvPr id="7" name="109 Grupo"/>
          <p:cNvGrpSpPr/>
          <p:nvPr/>
        </p:nvGrpSpPr>
        <p:grpSpPr>
          <a:xfrm>
            <a:off x="5979345" y="1196752"/>
            <a:ext cx="3057151" cy="2808312"/>
            <a:chOff x="0" y="0"/>
            <a:chExt cx="2955852" cy="2647507"/>
          </a:xfrm>
        </p:grpSpPr>
        <p:pic>
          <p:nvPicPr>
            <p:cNvPr id="8" name="7 Imagen"/>
            <p:cNvPicPr>
              <a:picLocks noChangeAspect="1"/>
            </p:cNvPicPr>
            <p:nvPr/>
          </p:nvPicPr>
          <p:blipFill rotWithShape="1">
            <a:blip r:embed="rId5" cstate="print">
              <a:extLst>
                <a:ext uri="{28A0092B-C50C-407E-A947-70E740481C1C}">
                  <a14:useLocalDpi xmlns:a14="http://schemas.microsoft.com/office/drawing/2010/main" val="0"/>
                </a:ext>
              </a:extLst>
            </a:blip>
            <a:srcRect l="36744" t="6970" r="36361" b="12121"/>
            <a:stretch/>
          </p:blipFill>
          <p:spPr bwMode="auto">
            <a:xfrm>
              <a:off x="0" y="0"/>
              <a:ext cx="1403498" cy="2636874"/>
            </a:xfrm>
            <a:prstGeom prst="rect">
              <a:avLst/>
            </a:prstGeom>
            <a:ln>
              <a:noFill/>
            </a:ln>
            <a:extLst>
              <a:ext uri="{53640926-AAD7-44D8-BBD7-CCE9431645EC}">
                <a14:shadowObscured xmlns:a14="http://schemas.microsoft.com/office/drawing/2010/main"/>
              </a:ext>
            </a:extLst>
          </p:spPr>
        </p:pic>
        <p:pic>
          <p:nvPicPr>
            <p:cNvPr id="9" name="8 Imagen"/>
            <p:cNvPicPr>
              <a:picLocks noChangeAspect="1"/>
            </p:cNvPicPr>
            <p:nvPr/>
          </p:nvPicPr>
          <p:blipFill rotWithShape="1">
            <a:blip r:embed="rId6">
              <a:extLst>
                <a:ext uri="{28A0092B-C50C-407E-A947-70E740481C1C}">
                  <a14:useLocalDpi xmlns:a14="http://schemas.microsoft.com/office/drawing/2010/main" val="0"/>
                </a:ext>
              </a:extLst>
            </a:blip>
            <a:srcRect l="36555" t="9697" r="37497" b="15151"/>
            <a:stretch/>
          </p:blipFill>
          <p:spPr bwMode="auto">
            <a:xfrm>
              <a:off x="1499191" y="10632"/>
              <a:ext cx="1456661" cy="2636875"/>
            </a:xfrm>
            <a:prstGeom prst="rect">
              <a:avLst/>
            </a:prstGeom>
            <a:ln>
              <a:noFill/>
            </a:ln>
            <a:extLst>
              <a:ext uri="{53640926-AAD7-44D8-BBD7-CCE9431645EC}">
                <a14:shadowObscured xmlns:a14="http://schemas.microsoft.com/office/drawing/2010/main"/>
              </a:ext>
            </a:extLst>
          </p:spPr>
        </p:pic>
      </p:grpSp>
      <p:pic>
        <p:nvPicPr>
          <p:cNvPr id="12" name="11 Imagen"/>
          <p:cNvPicPr>
            <a:picLocks noChangeAspect="1"/>
          </p:cNvPicPr>
          <p:nvPr/>
        </p:nvPicPr>
        <p:blipFill rotWithShape="1">
          <a:blip r:embed="rId7" cstate="print">
            <a:extLst>
              <a:ext uri="{28A0092B-C50C-407E-A947-70E740481C1C}">
                <a14:useLocalDpi xmlns:a14="http://schemas.microsoft.com/office/drawing/2010/main" val="0"/>
              </a:ext>
            </a:extLst>
          </a:blip>
          <a:srcRect l="7387" t="9394" r="18181" b="19394"/>
          <a:stretch/>
        </p:blipFill>
        <p:spPr bwMode="auto">
          <a:xfrm>
            <a:off x="6156176" y="4149080"/>
            <a:ext cx="1671933" cy="1055052"/>
          </a:xfrm>
          <a:prstGeom prst="rect">
            <a:avLst/>
          </a:prstGeom>
          <a:ln>
            <a:noFill/>
          </a:ln>
          <a:extLst>
            <a:ext uri="{53640926-AAD7-44D8-BBD7-CCE9431645EC}">
              <a14:shadowObscured xmlns:a14="http://schemas.microsoft.com/office/drawing/2010/main"/>
            </a:ext>
          </a:extLst>
        </p:spPr>
      </p:pic>
      <p:pic>
        <p:nvPicPr>
          <p:cNvPr id="13" name="12 Imagen"/>
          <p:cNvPicPr>
            <a:picLocks noChangeAspect="1"/>
          </p:cNvPicPr>
          <p:nvPr/>
        </p:nvPicPr>
        <p:blipFill rotWithShape="1">
          <a:blip r:embed="rId8" cstate="print">
            <a:extLst>
              <a:ext uri="{28A0092B-C50C-407E-A947-70E740481C1C}">
                <a14:useLocalDpi xmlns:a14="http://schemas.microsoft.com/office/drawing/2010/main" val="0"/>
              </a:ext>
            </a:extLst>
          </a:blip>
          <a:srcRect l="5492" t="9091" r="21791" b="20303"/>
          <a:stretch/>
        </p:blipFill>
        <p:spPr bwMode="auto">
          <a:xfrm>
            <a:off x="6228184" y="5301208"/>
            <a:ext cx="1496741" cy="957322"/>
          </a:xfrm>
          <a:prstGeom prst="rect">
            <a:avLst/>
          </a:prstGeom>
          <a:ln>
            <a:noFill/>
          </a:ln>
          <a:extLst>
            <a:ext uri="{53640926-AAD7-44D8-BBD7-CCE9431645EC}">
              <a14:shadowObscured xmlns:a14="http://schemas.microsoft.com/office/drawing/2010/main"/>
            </a:ext>
          </a:extLst>
        </p:spPr>
      </p:pic>
      <p:pic>
        <p:nvPicPr>
          <p:cNvPr id="2050" name="Picture 2" descr="D:\DOCUMENTOS\CIVILES\the end\ENSAYOS GENERALES JS\FUNDICIONES Y ROTURAS\20 abril 2015 rotura 5\14 abril 2015 ref fotografico a los 28 dias\20150514_095835.jpg">
            <a:hlinkClick r:id="rId9" action="ppaction://hlinkpres?slideindex=7&amp;slidetitle=DETERMINACIÓN DE LA RESISTENCIA A LA TRACCIÓN INDIRECTA. 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89820" y="4144821"/>
            <a:ext cx="1146676" cy="203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173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7" dur="1000"/>
                                        <p:tgtEl>
                                          <p:spTgt spid="6">
                                            <p:graphicEl>
                                              <a:chart seriesIdx="-4" categoryIdx="0" bldStep="category"/>
                                            </p:graphicEl>
                                          </p:spTgt>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0" dur="1500"/>
                                        <p:tgtEl>
                                          <p:spTgt spid="6">
                                            <p:graphicEl>
                                              <a:chart seriesIdx="-4" categoryIdx="1" bldStep="category"/>
                                            </p:graphicEl>
                                          </p:spTgt>
                                        </p:tgtEl>
                                      </p:cBhvr>
                                    </p:animEffect>
                                  </p:childTnLst>
                                </p:cTn>
                              </p:par>
                              <p:par>
                                <p:cTn id="11" presetID="22" presetClass="entr" presetSubtype="4" fill="hold" grpId="0" nodeType="withEffect">
                                  <p:stCondLst>
                                    <p:cond delay="1750"/>
                                  </p:stCondLst>
                                  <p:childTnLst>
                                    <p:set>
                                      <p:cBhvr>
                                        <p:cTn id="1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13" dur="2000"/>
                                        <p:tgtEl>
                                          <p:spTgt spid="6">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228600"/>
            <a:ext cx="7696200" cy="712788"/>
          </a:xfrm>
        </p:spPr>
        <p:txBody>
          <a:bodyPr>
            <a:noAutofit/>
          </a:bodyPr>
          <a:lstStyle/>
          <a:p>
            <a:pPr algn="l" eaLnBrk="1" hangingPunct="1"/>
            <a:r>
              <a:rPr lang="en-US" sz="2800" b="1" dirty="0" smtClean="0">
                <a:solidFill>
                  <a:schemeClr val="bg1"/>
                </a:solidFill>
              </a:rPr>
              <a:t>ANÁLISIS DEL HORMIGÓN HIDRÁULICO CON ESCORIA DE ACERO CON RESPECTO AL NEC-11.</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aphicFrame>
        <p:nvGraphicFramePr>
          <p:cNvPr id="2" name="1 Tabla"/>
          <p:cNvGraphicFramePr>
            <a:graphicFrameLocks noGrp="1"/>
          </p:cNvGraphicFramePr>
          <p:nvPr>
            <p:extLst>
              <p:ext uri="{D42A27DB-BD31-4B8C-83A1-F6EECF244321}">
                <p14:modId xmlns:p14="http://schemas.microsoft.com/office/powerpoint/2010/main" val="3022478212"/>
              </p:ext>
            </p:extLst>
          </p:nvPr>
        </p:nvGraphicFramePr>
        <p:xfrm>
          <a:off x="323528" y="1628800"/>
          <a:ext cx="8496943" cy="4389120"/>
        </p:xfrm>
        <a:graphic>
          <a:graphicData uri="http://schemas.openxmlformats.org/drawingml/2006/table">
            <a:tbl>
              <a:tblPr firstRow="1" firstCol="1" bandRow="1">
                <a:tableStyleId>{5C22544A-7EE6-4342-B048-85BDC9FD1C3A}</a:tableStyleId>
              </a:tblPr>
              <a:tblGrid>
                <a:gridCol w="2653637"/>
                <a:gridCol w="1521418"/>
                <a:gridCol w="1238363"/>
                <a:gridCol w="1680636"/>
                <a:gridCol w="1402889"/>
              </a:tblGrid>
              <a:tr h="345471">
                <a:tc gridSpan="5">
                  <a:txBody>
                    <a:bodyPr/>
                    <a:lstStyle/>
                    <a:p>
                      <a:pPr algn="l">
                        <a:lnSpc>
                          <a:spcPct val="200000"/>
                        </a:lnSpc>
                        <a:spcAft>
                          <a:spcPts val="0"/>
                        </a:spcAft>
                      </a:pPr>
                      <a:r>
                        <a:rPr lang="es-EC" sz="1800" dirty="0">
                          <a:effectLst/>
                        </a:rPr>
                        <a:t>NEC-SE-HA -ESTRUCTURAS DE HORMIGÓN ARMADO</a:t>
                      </a:r>
                      <a:endParaRPr lang="es-EC" sz="1800" dirty="0">
                        <a:effectLst/>
                        <a:latin typeface="Arial"/>
                        <a:ea typeface="Times New Roman"/>
                        <a:cs typeface="Times New Roman"/>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702814">
                <a:tc>
                  <a:txBody>
                    <a:bodyPr/>
                    <a:lstStyle/>
                    <a:p>
                      <a:pPr algn="l">
                        <a:lnSpc>
                          <a:spcPct val="200000"/>
                        </a:lnSpc>
                        <a:spcAft>
                          <a:spcPts val="0"/>
                        </a:spcAft>
                      </a:pPr>
                      <a:r>
                        <a:rPr lang="es-EC" sz="1400">
                          <a:effectLst/>
                        </a:rPr>
                        <a:t>DESCRIPCIÓN</a:t>
                      </a:r>
                      <a:endParaRPr lang="es-EC" sz="14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400">
                          <a:effectLst/>
                        </a:rPr>
                        <a:t>REQUISITO</a:t>
                      </a:r>
                      <a:endParaRPr lang="es-EC" sz="14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400">
                          <a:effectLst/>
                        </a:rPr>
                        <a:t>H. CON ESCORIA</a:t>
                      </a:r>
                      <a:endParaRPr lang="es-EC" sz="14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400">
                          <a:effectLst/>
                        </a:rPr>
                        <a:t>H. ESCORIA Y ADITIVO</a:t>
                      </a:r>
                      <a:endParaRPr lang="es-EC" sz="14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400">
                          <a:effectLst/>
                        </a:rPr>
                        <a:t>COMPARATIVO</a:t>
                      </a:r>
                      <a:endParaRPr lang="es-EC" sz="1400">
                        <a:effectLst/>
                        <a:latin typeface="Arial"/>
                        <a:ea typeface="Times New Roman"/>
                        <a:cs typeface="Times New Roman"/>
                      </a:endParaRPr>
                    </a:p>
                  </a:txBody>
                  <a:tcPr marL="68580" marR="68580" marT="0" marB="0" anchor="ctr"/>
                </a:tc>
              </a:tr>
              <a:tr h="702814">
                <a:tc>
                  <a:txBody>
                    <a:bodyPr/>
                    <a:lstStyle/>
                    <a:p>
                      <a:pPr algn="l">
                        <a:lnSpc>
                          <a:spcPct val="200000"/>
                        </a:lnSpc>
                        <a:spcAft>
                          <a:spcPts val="0"/>
                        </a:spcAft>
                      </a:pPr>
                      <a:r>
                        <a:rPr lang="es-EC" sz="1400">
                          <a:effectLst/>
                        </a:rPr>
                        <a:t>Valor mínimo de f´c del hormigón normal</a:t>
                      </a:r>
                      <a:endParaRPr lang="es-EC" sz="14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400">
                          <a:effectLst/>
                        </a:rPr>
                        <a:t>21.00 Mpa</a:t>
                      </a:r>
                      <a:endParaRPr lang="es-EC" sz="14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400">
                          <a:effectLst/>
                        </a:rPr>
                        <a:t>30. 51 Mpa</a:t>
                      </a:r>
                      <a:endParaRPr lang="es-EC" sz="14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400">
                          <a:effectLst/>
                        </a:rPr>
                        <a:t>33.82 Mpa</a:t>
                      </a:r>
                      <a:endParaRPr lang="es-EC" sz="14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400">
                          <a:effectLst/>
                        </a:rPr>
                        <a:t>ok</a:t>
                      </a:r>
                      <a:endParaRPr lang="es-EC" sz="1400">
                        <a:effectLst/>
                        <a:latin typeface="Arial"/>
                        <a:ea typeface="Times New Roman"/>
                        <a:cs typeface="Times New Roman"/>
                      </a:endParaRPr>
                    </a:p>
                  </a:txBody>
                  <a:tcPr marL="68580" marR="68580" marT="0" marB="0" anchor="ctr"/>
                </a:tc>
              </a:tr>
              <a:tr h="702814">
                <a:tc>
                  <a:txBody>
                    <a:bodyPr/>
                    <a:lstStyle/>
                    <a:p>
                      <a:pPr algn="l">
                        <a:lnSpc>
                          <a:spcPct val="200000"/>
                        </a:lnSpc>
                        <a:spcAft>
                          <a:spcPts val="0"/>
                        </a:spcAft>
                      </a:pPr>
                      <a:r>
                        <a:rPr lang="es-EC" sz="1400">
                          <a:effectLst/>
                        </a:rPr>
                        <a:t>Valor máximo de f´c del hormigón normal</a:t>
                      </a:r>
                      <a:endParaRPr lang="es-EC" sz="14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400">
                          <a:effectLst/>
                        </a:rPr>
                        <a:t>35.00 Mpa</a:t>
                      </a:r>
                      <a:endParaRPr lang="es-EC" sz="14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400">
                          <a:effectLst/>
                        </a:rPr>
                        <a:t>30. 51 Mpa</a:t>
                      </a:r>
                      <a:endParaRPr lang="es-EC" sz="14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400">
                          <a:effectLst/>
                        </a:rPr>
                        <a:t>33.82 Mpa</a:t>
                      </a:r>
                      <a:endParaRPr lang="es-EC" sz="14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400">
                          <a:effectLst/>
                        </a:rPr>
                        <a:t>ok</a:t>
                      </a:r>
                      <a:endParaRPr lang="es-EC" sz="1400">
                        <a:effectLst/>
                        <a:latin typeface="Arial"/>
                        <a:ea typeface="Times New Roman"/>
                        <a:cs typeface="Times New Roman"/>
                      </a:endParaRPr>
                    </a:p>
                  </a:txBody>
                  <a:tcPr marL="68580" marR="68580" marT="0" marB="0" anchor="ctr"/>
                </a:tc>
              </a:tr>
              <a:tr h="390364">
                <a:tc>
                  <a:txBody>
                    <a:bodyPr/>
                    <a:lstStyle/>
                    <a:p>
                      <a:pPr algn="l">
                        <a:lnSpc>
                          <a:spcPct val="200000"/>
                        </a:lnSpc>
                        <a:spcAft>
                          <a:spcPts val="0"/>
                        </a:spcAft>
                      </a:pPr>
                      <a:r>
                        <a:rPr lang="es-EC" sz="1400">
                          <a:effectLst/>
                        </a:rPr>
                        <a:t>Asentamiento</a:t>
                      </a:r>
                      <a:endParaRPr lang="es-EC" sz="14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400">
                          <a:effectLst/>
                        </a:rPr>
                        <a:t>50 mm ± 25 mm</a:t>
                      </a:r>
                      <a:endParaRPr lang="es-EC" sz="14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400">
                          <a:effectLst/>
                        </a:rPr>
                        <a:t>40.00 mm</a:t>
                      </a:r>
                      <a:endParaRPr lang="es-EC" sz="14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400">
                          <a:effectLst/>
                        </a:rPr>
                        <a:t>40.00 mm</a:t>
                      </a:r>
                      <a:endParaRPr lang="es-EC" sz="14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400">
                          <a:effectLst/>
                        </a:rPr>
                        <a:t>ok</a:t>
                      </a:r>
                      <a:endParaRPr lang="es-EC" sz="1400">
                        <a:effectLst/>
                        <a:latin typeface="Arial"/>
                        <a:ea typeface="Times New Roman"/>
                        <a:cs typeface="Times New Roman"/>
                      </a:endParaRPr>
                    </a:p>
                  </a:txBody>
                  <a:tcPr marL="68580" marR="68580" marT="0" marB="0" anchor="ctr"/>
                </a:tc>
              </a:tr>
              <a:tr h="702814">
                <a:tc>
                  <a:txBody>
                    <a:bodyPr/>
                    <a:lstStyle/>
                    <a:p>
                      <a:pPr algn="l">
                        <a:lnSpc>
                          <a:spcPct val="200000"/>
                        </a:lnSpc>
                        <a:spcAft>
                          <a:spcPts val="0"/>
                        </a:spcAft>
                      </a:pPr>
                      <a:r>
                        <a:rPr lang="es-EC" sz="1400">
                          <a:effectLst/>
                        </a:rPr>
                        <a:t>Temperatura del hormigón en estado fresco</a:t>
                      </a:r>
                      <a:endParaRPr lang="es-EC" sz="14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400">
                          <a:effectLst/>
                        </a:rPr>
                        <a:t>mín 13ºC - máx 32ºC</a:t>
                      </a:r>
                      <a:endParaRPr lang="es-EC" sz="14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400">
                          <a:effectLst/>
                        </a:rPr>
                        <a:t>23.50º</a:t>
                      </a:r>
                      <a:endParaRPr lang="es-EC" sz="14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400">
                          <a:effectLst/>
                        </a:rPr>
                        <a:t>23.10ºC</a:t>
                      </a:r>
                      <a:endParaRPr lang="es-EC" sz="1400">
                        <a:effectLst/>
                        <a:latin typeface="Arial"/>
                        <a:ea typeface="Times New Roman"/>
                        <a:cs typeface="Times New Roman"/>
                      </a:endParaRPr>
                    </a:p>
                  </a:txBody>
                  <a:tcPr marL="68580" marR="68580" marT="0" marB="0" anchor="ctr"/>
                </a:tc>
                <a:tc>
                  <a:txBody>
                    <a:bodyPr/>
                    <a:lstStyle/>
                    <a:p>
                      <a:pPr algn="ctr">
                        <a:lnSpc>
                          <a:spcPct val="200000"/>
                        </a:lnSpc>
                        <a:spcAft>
                          <a:spcPts val="0"/>
                        </a:spcAft>
                      </a:pPr>
                      <a:r>
                        <a:rPr lang="es-EC" sz="1400" dirty="0">
                          <a:effectLst/>
                        </a:rPr>
                        <a:t>ok</a:t>
                      </a:r>
                      <a:endParaRPr lang="es-EC" sz="1400" dirty="0">
                        <a:effectLst/>
                        <a:latin typeface="Arial"/>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488173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228600"/>
            <a:ext cx="7696200" cy="712788"/>
          </a:xfrm>
        </p:spPr>
        <p:txBody>
          <a:bodyPr/>
          <a:lstStyle/>
          <a:p>
            <a:pPr algn="l" eaLnBrk="1" hangingPunct="1"/>
            <a:r>
              <a:rPr lang="en-US" sz="4000" b="1" dirty="0" smtClean="0">
                <a:solidFill>
                  <a:schemeClr val="bg1"/>
                </a:solidFill>
              </a:rPr>
              <a:t>CONCLUSIONES.</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0" name="9 Grupo"/>
          <p:cNvGrpSpPr/>
          <p:nvPr/>
        </p:nvGrpSpPr>
        <p:grpSpPr>
          <a:xfrm>
            <a:off x="35496" y="1844824"/>
            <a:ext cx="5328597" cy="4752528"/>
            <a:chOff x="792085" y="1560756"/>
            <a:chExt cx="6912773" cy="3378927"/>
          </a:xfrm>
        </p:grpSpPr>
        <p:sp>
          <p:nvSpPr>
            <p:cNvPr id="11" name="10 Rectángulo redondeado"/>
            <p:cNvSpPr/>
            <p:nvPr/>
          </p:nvSpPr>
          <p:spPr>
            <a:xfrm>
              <a:off x="792085" y="1560756"/>
              <a:ext cx="6912773" cy="337892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2" name="11 Rectángulo"/>
            <p:cNvSpPr/>
            <p:nvPr/>
          </p:nvSpPr>
          <p:spPr>
            <a:xfrm>
              <a:off x="891050" y="1659721"/>
              <a:ext cx="6714843" cy="31809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s-EC" sz="2000" kern="1200" dirty="0" smtClean="0"/>
                <a:t>La escoria de acero es 1.37 veces más pesada que el agregado fino natural (arena), consecuentemente el hormigón hidráulico producido con dicha escoria  es 13.92% más pesado que el hormigón hidráulico convencional; debido a ello se proyectó que el hormigón con escoria de acero es de gran utilidad para fundir elementos estructurales sobre piso, entiéndase por ello las cimentaciones comunes de edificaciones, losas para: bases de tanques de crudo, </a:t>
              </a:r>
              <a:r>
                <a:rPr lang="es-EC" sz="2000" kern="1200" dirty="0" err="1" smtClean="0"/>
                <a:t>power</a:t>
              </a:r>
              <a:r>
                <a:rPr lang="es-EC" sz="2000" kern="1200" dirty="0" smtClean="0"/>
                <a:t> control </a:t>
              </a:r>
              <a:r>
                <a:rPr lang="es-EC" sz="2000" kern="1200" dirty="0" err="1" smtClean="0"/>
                <a:t>room</a:t>
              </a:r>
              <a:r>
                <a:rPr lang="es-EC" sz="2000" kern="1200" dirty="0" smtClean="0"/>
                <a:t>, losas industriales, antenas de telecomunicaciones, bombas y tanques de agua, etc. Losas en general en el nivel 0+00 </a:t>
              </a:r>
              <a:endParaRPr lang="es-EC" sz="2000" kern="1200" dirty="0"/>
            </a:p>
          </p:txBody>
        </p:sp>
      </p:grpSp>
      <p:sp>
        <p:nvSpPr>
          <p:cNvPr id="13" name="12 CuadroTexto"/>
          <p:cNvSpPr txBox="1"/>
          <p:nvPr/>
        </p:nvSpPr>
        <p:spPr>
          <a:xfrm>
            <a:off x="161764" y="1300698"/>
            <a:ext cx="8874732" cy="40011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342900" lvl="2" indent="-342900">
              <a:buFont typeface="Arial" pitchFamily="34" charset="0"/>
              <a:buChar char="•"/>
            </a:pPr>
            <a:r>
              <a:rPr lang="es-ES" sz="2000" b="1" dirty="0" smtClean="0"/>
              <a:t>ESCORIA DE ACERO VS ARENA</a:t>
            </a:r>
            <a:endParaRPr lang="es-EC" sz="2000" b="1" dirty="0"/>
          </a:p>
        </p:txBody>
      </p:sp>
      <p:pic>
        <p:nvPicPr>
          <p:cNvPr id="14338" name="Picture 2" descr="http://lito-gonella.com/es/wp-content/uploads/m_Manifold_0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3789040"/>
            <a:ext cx="3457564" cy="1988100"/>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D:\DOCUMENTOS\CIVILES\obra comercio 2\20140228_0940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3530" y="1772816"/>
            <a:ext cx="3592966" cy="20210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familysearch.org/learn/wiki/en/images/d/dc/Green_Check_with_person_ic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6416" y="5805264"/>
            <a:ext cx="768261" cy="1018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1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barn(inVertical)">
                                      <p:cBhvr>
                                        <p:cTn id="7" dur="500"/>
                                        <p:tgtEl>
                                          <p:spTgt spid="4101"/>
                                        </p:tgtEl>
                                      </p:cBhvr>
                                    </p:animEffect>
                                  </p:childTnLst>
                                </p:cTn>
                              </p:par>
                              <p:par>
                                <p:cTn id="8" presetID="26" presetClass="emph" presetSubtype="0" fill="hold" grpId="0" nodeType="withEffect">
                                  <p:stCondLst>
                                    <p:cond delay="50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fill="hold" nodeType="withEffect">
                                  <p:stCondLst>
                                    <p:cond delay="0"/>
                                  </p:stCondLst>
                                  <p:childTnLst>
                                    <p:animEffect transition="out" filter="fade">
                                      <p:cBhvr>
                                        <p:cTn id="12" dur="1250" tmFilter="0, 0; .2, .5; .8, .5; 1, 0"/>
                                        <p:tgtEl>
                                          <p:spTgt spid="14"/>
                                        </p:tgtEl>
                                      </p:cBhvr>
                                    </p:animEffect>
                                    <p:animScale>
                                      <p:cBhvr>
                                        <p:cTn id="13" dur="625"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836712"/>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sz="1600" dirty="0"/>
          </a:p>
        </p:txBody>
      </p:sp>
      <p:sp>
        <p:nvSpPr>
          <p:cNvPr id="4101" name="Title 7"/>
          <p:cNvSpPr>
            <a:spLocks noGrp="1"/>
          </p:cNvSpPr>
          <p:nvPr>
            <p:ph type="ctrTitle"/>
          </p:nvPr>
        </p:nvSpPr>
        <p:spPr>
          <a:xfrm>
            <a:off x="152400" y="116632"/>
            <a:ext cx="7696200" cy="712788"/>
          </a:xfrm>
        </p:spPr>
        <p:txBody>
          <a:bodyPr>
            <a:normAutofit/>
          </a:bodyPr>
          <a:lstStyle/>
          <a:p>
            <a:pPr algn="l" eaLnBrk="1" hangingPunct="1"/>
            <a:r>
              <a:rPr lang="en-US" sz="3600" b="1" dirty="0" smtClean="0">
                <a:solidFill>
                  <a:schemeClr val="bg1"/>
                </a:solidFill>
              </a:rPr>
              <a:t>CONCLUSIONES.</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408" y="0"/>
            <a:ext cx="899592" cy="8726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1520" y="908720"/>
            <a:ext cx="8352928" cy="452431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marL="285750" lvl="0" indent="-285750">
              <a:buFont typeface="Arial" pitchFamily="34" charset="0"/>
              <a:buChar char="•"/>
            </a:pPr>
            <a:r>
              <a:rPr lang="es-EC" sz="2400" dirty="0"/>
              <a:t>El hormigón con escoria de acero presenta un incremento de resistencia a la compresión de </a:t>
            </a:r>
            <a:r>
              <a:rPr lang="es-EC" sz="2400" dirty="0" smtClean="0"/>
              <a:t>33.17% </a:t>
            </a:r>
            <a:r>
              <a:rPr lang="es-EC" sz="2400" dirty="0"/>
              <a:t>de la resistencia de diseño.</a:t>
            </a:r>
          </a:p>
          <a:p>
            <a:pPr marL="285750" lvl="0" indent="-285750">
              <a:buFont typeface="Arial" pitchFamily="34" charset="0"/>
              <a:buChar char="•"/>
            </a:pPr>
            <a:r>
              <a:rPr lang="es-EC" sz="2400" dirty="0"/>
              <a:t>El hormigón con escoria de acero presenta un incremento de resistencia a la flexión de </a:t>
            </a:r>
            <a:r>
              <a:rPr lang="es-EC" sz="2400" dirty="0" smtClean="0"/>
              <a:t>26.77% </a:t>
            </a:r>
            <a:r>
              <a:rPr lang="es-EC" sz="2400" dirty="0"/>
              <a:t>de la resistencia a la flexión de diseño.</a:t>
            </a:r>
          </a:p>
          <a:p>
            <a:pPr marL="285750" lvl="0" indent="-285750">
              <a:buFont typeface="Arial" pitchFamily="34" charset="0"/>
              <a:buChar char="•"/>
            </a:pPr>
            <a:r>
              <a:rPr lang="es-EC" sz="2400" dirty="0"/>
              <a:t>El hormigón con escoria de acero presenta un incremento en su módulo de elasticidad de </a:t>
            </a:r>
            <a:r>
              <a:rPr lang="es-EC" sz="2400" dirty="0" smtClean="0"/>
              <a:t>26.87% </a:t>
            </a:r>
            <a:r>
              <a:rPr lang="es-EC" sz="2400" dirty="0"/>
              <a:t>en comparación con el resultado del hormigón convencional.</a:t>
            </a:r>
          </a:p>
          <a:p>
            <a:pPr marL="285750" lvl="0" indent="-285750">
              <a:buFont typeface="Arial" pitchFamily="34" charset="0"/>
              <a:buChar char="•"/>
            </a:pPr>
            <a:r>
              <a:rPr lang="es-EC" sz="2400" dirty="0"/>
              <a:t>El hormigón con escoria de acero presenta un incremento de la resistencia a la tracción de </a:t>
            </a:r>
            <a:r>
              <a:rPr lang="es-EC" sz="2400" dirty="0" smtClean="0"/>
              <a:t>39.72% </a:t>
            </a:r>
            <a:r>
              <a:rPr lang="es-EC" sz="2400" dirty="0"/>
              <a:t>en comparación con el resultado del hormigón convencional.</a:t>
            </a:r>
          </a:p>
        </p:txBody>
      </p:sp>
      <p:pic>
        <p:nvPicPr>
          <p:cNvPr id="6" name="Picture 2" descr="https://familysearch.org/learn/wiki/en/images/d/dc/Green_Check_with_person_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0392" y="5517232"/>
            <a:ext cx="1018698" cy="1350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17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228600"/>
            <a:ext cx="7696200" cy="712788"/>
          </a:xfrm>
        </p:spPr>
        <p:txBody>
          <a:bodyPr/>
          <a:lstStyle/>
          <a:p>
            <a:pPr algn="l" eaLnBrk="1" hangingPunct="1"/>
            <a:r>
              <a:rPr lang="en-US" sz="4000" b="1" dirty="0" smtClean="0">
                <a:solidFill>
                  <a:schemeClr val="bg1"/>
                </a:solidFill>
              </a:rPr>
              <a:t>CONCLUSIONES.</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323528" y="1916832"/>
            <a:ext cx="8352928" cy="3046988"/>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marL="342900" lvl="0" indent="-342900">
              <a:buFont typeface="Arial" pitchFamily="34" charset="0"/>
              <a:buChar char="•"/>
            </a:pPr>
            <a:r>
              <a:rPr lang="es-EC" sz="2400" dirty="0"/>
              <a:t>El hormigón </a:t>
            </a:r>
            <a:r>
              <a:rPr lang="es-EC" sz="2400" dirty="0" smtClean="0"/>
              <a:t>hidráulico con </a:t>
            </a:r>
            <a:r>
              <a:rPr lang="es-EC" sz="2400" dirty="0"/>
              <a:t>escoria de acero cumple con normalidad con los requisitos de asentamiento, temperatura, trabajabilidad estipuladas en las normas </a:t>
            </a:r>
            <a:r>
              <a:rPr lang="es-EC" sz="2400" dirty="0" smtClean="0"/>
              <a:t>INEN</a:t>
            </a:r>
            <a:r>
              <a:rPr lang="es-EC" sz="2400" dirty="0"/>
              <a:t> y</a:t>
            </a:r>
            <a:r>
              <a:rPr lang="es-EC" sz="2400" dirty="0" smtClean="0"/>
              <a:t> NEC-11.</a:t>
            </a:r>
          </a:p>
          <a:p>
            <a:pPr lvl="0"/>
            <a:endParaRPr lang="es-EC" sz="2400" dirty="0"/>
          </a:p>
          <a:p>
            <a:pPr marL="342900" lvl="0" indent="-342900">
              <a:buFont typeface="Arial" pitchFamily="34" charset="0"/>
              <a:buChar char="•"/>
            </a:pPr>
            <a:r>
              <a:rPr lang="es-EC" sz="2400" dirty="0"/>
              <a:t>La escoria de acero sí puede sustituir al agregado fino en la producción de hormigón hidráulico puesto que cumple con normalidad la caracterización para árido fino establecida en las normas INEN y NEVI-12.</a:t>
            </a:r>
          </a:p>
        </p:txBody>
      </p:sp>
      <p:pic>
        <p:nvPicPr>
          <p:cNvPr id="6" name="Picture 2" descr="https://familysearch.org/learn/wiki/en/images/d/dc/Green_Check_with_person_ic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0392" y="5445224"/>
            <a:ext cx="1018698" cy="1350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0577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barn(inVertical)">
                                      <p:cBhvr>
                                        <p:cTn id="7"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228600"/>
            <a:ext cx="7696200" cy="712788"/>
          </a:xfrm>
        </p:spPr>
        <p:txBody>
          <a:bodyPr/>
          <a:lstStyle/>
          <a:p>
            <a:pPr algn="l" eaLnBrk="1" hangingPunct="1"/>
            <a:r>
              <a:rPr lang="en-US" sz="4000" b="1" dirty="0" smtClean="0">
                <a:solidFill>
                  <a:schemeClr val="bg1"/>
                </a:solidFill>
              </a:rPr>
              <a:t>RECOMENDACIONES.</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1520" y="1556792"/>
            <a:ext cx="8496944" cy="378565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marL="285750" lvl="0" indent="-285750">
              <a:buFont typeface="Arial" pitchFamily="34" charset="0"/>
              <a:buChar char="•"/>
            </a:pPr>
            <a:r>
              <a:rPr lang="es-EC" sz="2400" dirty="0"/>
              <a:t>Se debería hacer un estudio químico detallado con respecto a la composición de la escoria de acero de tal manera que se determine el tiempo en el cual el hormigón con escoria de acero podría corroerse y por ende dar soluciones a las patologías que se presentaren conjuntamente a esta.</a:t>
            </a:r>
          </a:p>
          <a:p>
            <a:endParaRPr lang="es-EC" sz="2400" dirty="0"/>
          </a:p>
          <a:p>
            <a:pPr marL="285750" lvl="0" indent="-285750">
              <a:buFont typeface="Arial" pitchFamily="34" charset="0"/>
              <a:buChar char="•"/>
            </a:pPr>
            <a:r>
              <a:rPr lang="es-EC" sz="2400" dirty="0"/>
              <a:t>Sería conveniente hacer un estudio en el país  respecto al diseño de pavimentos rígidos con escoria de acero debido que en este campo no se necesita un hormigón liviano como en el caso de edificaciones.</a:t>
            </a:r>
          </a:p>
        </p:txBody>
      </p:sp>
      <p:pic>
        <p:nvPicPr>
          <p:cNvPr id="7" name="Picture 2" descr="https://onwengineering.files.wordpress.com/2013/03/folder-documents-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4761656"/>
            <a:ext cx="2195736" cy="2195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2237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228600"/>
            <a:ext cx="7696200" cy="712788"/>
          </a:xfrm>
        </p:spPr>
        <p:txBody>
          <a:bodyPr/>
          <a:lstStyle/>
          <a:p>
            <a:pPr algn="l" eaLnBrk="1" hangingPunct="1"/>
            <a:r>
              <a:rPr lang="en-US" sz="4000" b="1" dirty="0" smtClean="0">
                <a:solidFill>
                  <a:schemeClr val="bg1"/>
                </a:solidFill>
              </a:rPr>
              <a:t>RECOMENDACIONES.</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251520" y="1196752"/>
            <a:ext cx="8208912" cy="483209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marL="285750" lvl="0" indent="-285750">
              <a:buFont typeface="Arial" pitchFamily="34" charset="0"/>
              <a:buChar char="•"/>
            </a:pPr>
            <a:r>
              <a:rPr lang="es-EC" sz="2800" dirty="0"/>
              <a:t>Se recomienda realizar una investigación acerca de la reacción álcali-árido del hormigón con escoria de acero.</a:t>
            </a:r>
          </a:p>
          <a:p>
            <a:endParaRPr lang="es-EC" sz="2800" dirty="0"/>
          </a:p>
          <a:p>
            <a:pPr marL="285750" lvl="0" indent="-285750">
              <a:buFont typeface="Arial" pitchFamily="34" charset="0"/>
              <a:buChar char="•"/>
            </a:pPr>
            <a:r>
              <a:rPr lang="es-EC" sz="2800" dirty="0"/>
              <a:t>Finalmente se sugiere continuar realizando investigaciones de la producción de hormigón con escoria de acero de tal forma que cumpla con las normas de construcción, medioambientales y salubridad pública con el fin de contrarrestar los depósitos improductivos de la escoria de </a:t>
            </a:r>
            <a:r>
              <a:rPr lang="es-EC" sz="2800" dirty="0" smtClean="0"/>
              <a:t>acero, de esta manera </a:t>
            </a:r>
            <a:r>
              <a:rPr lang="es-EC" sz="2800" dirty="0"/>
              <a:t>impulsar y fomentar el reciclaje.</a:t>
            </a:r>
          </a:p>
        </p:txBody>
      </p:sp>
      <p:pic>
        <p:nvPicPr>
          <p:cNvPr id="5122" name="Picture 2" descr="https://onwengineering.files.wordpress.com/2013/03/folder-documents-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5256584"/>
            <a:ext cx="1700808" cy="1700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1757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7"/>
          <p:cNvSpPr txBox="1">
            <a:spLocks/>
          </p:cNvSpPr>
          <p:nvPr/>
        </p:nvSpPr>
        <p:spPr bwMode="auto">
          <a:xfrm>
            <a:off x="827584" y="1930251"/>
            <a:ext cx="73152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sz="3600" b="1" dirty="0" smtClean="0">
                <a:solidFill>
                  <a:srgbClr val="DDDDDD"/>
                </a:solidFill>
              </a:rPr>
              <a:t>EVALUACIÓN DEL USO DE ESCORIAS DE ACERO EN LA PRODUCCIÓN DE HORMIGÓN</a:t>
            </a:r>
          </a:p>
          <a:p>
            <a:pPr algn="ctr" eaLnBrk="1" hangingPunct="1">
              <a:spcBef>
                <a:spcPct val="0"/>
              </a:spcBef>
              <a:buFontTx/>
              <a:buNone/>
            </a:pPr>
            <a:endParaRPr lang="en-US" sz="3600" b="1" dirty="0">
              <a:solidFill>
                <a:srgbClr val="DDDDDD"/>
              </a:solidFill>
            </a:endParaRPr>
          </a:p>
          <a:p>
            <a:pPr algn="ctr" eaLnBrk="1" hangingPunct="1">
              <a:spcBef>
                <a:spcPct val="0"/>
              </a:spcBef>
              <a:buFontTx/>
              <a:buNone/>
            </a:pPr>
            <a:endParaRPr lang="en-US" sz="3600" b="1" dirty="0" smtClean="0">
              <a:solidFill>
                <a:srgbClr val="DDDDDD"/>
              </a:solidFill>
            </a:endParaRPr>
          </a:p>
          <a:p>
            <a:pPr algn="ctr" eaLnBrk="1" hangingPunct="1">
              <a:spcBef>
                <a:spcPct val="0"/>
              </a:spcBef>
              <a:buFontTx/>
              <a:buNone/>
            </a:pPr>
            <a:endParaRPr lang="en-US" sz="3600" b="1" dirty="0" smtClean="0">
              <a:solidFill>
                <a:srgbClr val="DDDDDD"/>
              </a:solidFill>
            </a:endParaRPr>
          </a:p>
          <a:p>
            <a:pPr algn="ctr" eaLnBrk="1" hangingPunct="1">
              <a:spcBef>
                <a:spcPct val="0"/>
              </a:spcBef>
              <a:buFontTx/>
              <a:buNone/>
            </a:pPr>
            <a:endParaRPr lang="en-US" sz="3600" b="1" dirty="0">
              <a:solidFill>
                <a:srgbClr val="DDDDDD"/>
              </a:solidFill>
            </a:endParaRPr>
          </a:p>
        </p:txBody>
      </p:sp>
      <p:sp>
        <p:nvSpPr>
          <p:cNvPr id="4" name="Title 7"/>
          <p:cNvSpPr txBox="1">
            <a:spLocks/>
          </p:cNvSpPr>
          <p:nvPr/>
        </p:nvSpPr>
        <p:spPr bwMode="auto">
          <a:xfrm>
            <a:off x="1963852" y="5127898"/>
            <a:ext cx="5034090" cy="1253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sz="6000" b="1" dirty="0" smtClean="0">
                <a:solidFill>
                  <a:srgbClr val="DDDDDD"/>
                </a:solidFill>
              </a:rPr>
              <a:t>GRACIAS.</a:t>
            </a:r>
          </a:p>
          <a:p>
            <a:pPr algn="ctr" eaLnBrk="1" hangingPunct="1">
              <a:spcBef>
                <a:spcPct val="0"/>
              </a:spcBef>
              <a:buFontTx/>
              <a:buNone/>
            </a:pPr>
            <a:endParaRPr lang="en-US" sz="6000" b="1" dirty="0">
              <a:solidFill>
                <a:srgbClr val="DDDDDD"/>
              </a:solidFill>
            </a:endParaRPr>
          </a:p>
        </p:txBody>
      </p:sp>
    </p:spTree>
    <p:extLst>
      <p:ext uri="{BB962C8B-B14F-4D97-AF65-F5344CB8AC3E}">
        <p14:creationId xmlns:p14="http://schemas.microsoft.com/office/powerpoint/2010/main" val="2251396394"/>
      </p:ext>
    </p:extLst>
  </p:cSld>
  <p:clrMapOvr>
    <a:masterClrMapping/>
  </p:clrMapOvr>
  <mc:AlternateContent xmlns:mc="http://schemas.openxmlformats.org/markup-compatibility/2006" xmlns:p14="http://schemas.microsoft.com/office/powerpoint/2010/main">
    <mc:Choice Requires="p14">
      <p:transition spd="slow" p14:dur="25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26" presetClass="emph" presetSubtype="0" fill="hold" grpId="0"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228600"/>
            <a:ext cx="7696200" cy="712788"/>
          </a:xfrm>
        </p:spPr>
        <p:txBody>
          <a:bodyPr/>
          <a:lstStyle/>
          <a:p>
            <a:pPr algn="l" eaLnBrk="1" hangingPunct="1"/>
            <a:r>
              <a:rPr lang="en-US" sz="4000" b="1" dirty="0" smtClean="0">
                <a:solidFill>
                  <a:schemeClr val="bg1"/>
                </a:solidFill>
              </a:rPr>
              <a:t>OBJETIVOS.</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aphicFrame>
        <p:nvGraphicFramePr>
          <p:cNvPr id="3" name="2 Diagrama"/>
          <p:cNvGraphicFramePr/>
          <p:nvPr>
            <p:extLst>
              <p:ext uri="{D42A27DB-BD31-4B8C-83A1-F6EECF244321}">
                <p14:modId xmlns:p14="http://schemas.microsoft.com/office/powerpoint/2010/main" val="2566002751"/>
              </p:ext>
            </p:extLst>
          </p:nvPr>
        </p:nvGraphicFramePr>
        <p:xfrm>
          <a:off x="107504" y="1268760"/>
          <a:ext cx="8856984" cy="5589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CuadroTexto"/>
          <p:cNvSpPr txBox="1"/>
          <p:nvPr/>
        </p:nvSpPr>
        <p:spPr>
          <a:xfrm>
            <a:off x="107504" y="1239143"/>
            <a:ext cx="8856984"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C" sz="2400" b="1" dirty="0" smtClean="0"/>
              <a:t>OBJETIVO GENERAL</a:t>
            </a:r>
            <a:endParaRPr lang="es-EC" sz="2400" b="1" dirty="0"/>
          </a:p>
        </p:txBody>
      </p:sp>
      <p:sp>
        <p:nvSpPr>
          <p:cNvPr id="9" name="8 CuadroTexto"/>
          <p:cNvSpPr txBox="1"/>
          <p:nvPr/>
        </p:nvSpPr>
        <p:spPr>
          <a:xfrm>
            <a:off x="107504" y="3429000"/>
            <a:ext cx="8856984"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C" sz="2400" b="1" dirty="0" smtClean="0"/>
              <a:t>OBJETIVOS ESPECÍFICOS</a:t>
            </a:r>
            <a:endParaRPr lang="es-EC" sz="2400" b="1" dirty="0"/>
          </a:p>
        </p:txBody>
      </p:sp>
    </p:spTree>
    <p:extLst>
      <p:ext uri="{BB962C8B-B14F-4D97-AF65-F5344CB8AC3E}">
        <p14:creationId xmlns:p14="http://schemas.microsoft.com/office/powerpoint/2010/main" val="38659521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228600"/>
            <a:ext cx="7696200" cy="712788"/>
          </a:xfrm>
        </p:spPr>
        <p:txBody>
          <a:bodyPr/>
          <a:lstStyle/>
          <a:p>
            <a:pPr algn="l" eaLnBrk="1" hangingPunct="1"/>
            <a:r>
              <a:rPr lang="en-US" sz="4000" b="1" dirty="0" smtClean="0">
                <a:solidFill>
                  <a:schemeClr val="bg1"/>
                </a:solidFill>
              </a:rPr>
              <a:t>OBJETIVOS ESPECÍFICOS.</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4" name="13 Grupo"/>
          <p:cNvGrpSpPr/>
          <p:nvPr/>
        </p:nvGrpSpPr>
        <p:grpSpPr>
          <a:xfrm>
            <a:off x="251532" y="1556789"/>
            <a:ext cx="8640934" cy="3703047"/>
            <a:chOff x="251532" y="1556789"/>
            <a:chExt cx="8640934" cy="3703047"/>
          </a:xfrm>
        </p:grpSpPr>
        <p:sp>
          <p:nvSpPr>
            <p:cNvPr id="15" name="14 Forma libre"/>
            <p:cNvSpPr/>
            <p:nvPr/>
          </p:nvSpPr>
          <p:spPr>
            <a:xfrm rot="16200000">
              <a:off x="2864939" y="1842905"/>
              <a:ext cx="3433348" cy="2861123"/>
            </a:xfrm>
            <a:custGeom>
              <a:avLst/>
              <a:gdLst>
                <a:gd name="connsiteX0" fmla="*/ 0 w 2861122"/>
                <a:gd name="connsiteY0" fmla="*/ 143056 h 3433347"/>
                <a:gd name="connsiteX1" fmla="*/ 143056 w 2861122"/>
                <a:gd name="connsiteY1" fmla="*/ 0 h 3433347"/>
                <a:gd name="connsiteX2" fmla="*/ 2718066 w 2861122"/>
                <a:gd name="connsiteY2" fmla="*/ 0 h 3433347"/>
                <a:gd name="connsiteX3" fmla="*/ 2861122 w 2861122"/>
                <a:gd name="connsiteY3" fmla="*/ 143056 h 3433347"/>
                <a:gd name="connsiteX4" fmla="*/ 2861122 w 2861122"/>
                <a:gd name="connsiteY4" fmla="*/ 3290291 h 3433347"/>
                <a:gd name="connsiteX5" fmla="*/ 2718066 w 2861122"/>
                <a:gd name="connsiteY5" fmla="*/ 3433347 h 3433347"/>
                <a:gd name="connsiteX6" fmla="*/ 143056 w 2861122"/>
                <a:gd name="connsiteY6" fmla="*/ 3433347 h 3433347"/>
                <a:gd name="connsiteX7" fmla="*/ 0 w 2861122"/>
                <a:gd name="connsiteY7" fmla="*/ 3290291 h 3433347"/>
                <a:gd name="connsiteX8" fmla="*/ 0 w 2861122"/>
                <a:gd name="connsiteY8" fmla="*/ 143056 h 34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122" h="3433347">
                  <a:moveTo>
                    <a:pt x="2741908" y="1"/>
                  </a:moveTo>
                  <a:cubicBezTo>
                    <a:pt x="2807748" y="1"/>
                    <a:pt x="2861122" y="76858"/>
                    <a:pt x="2861122" y="171668"/>
                  </a:cubicBezTo>
                  <a:lnTo>
                    <a:pt x="2861122" y="3261679"/>
                  </a:lnTo>
                  <a:cubicBezTo>
                    <a:pt x="2861122" y="3356489"/>
                    <a:pt x="2807748" y="3433346"/>
                    <a:pt x="2741908" y="3433346"/>
                  </a:cubicBezTo>
                  <a:lnTo>
                    <a:pt x="119214" y="3433346"/>
                  </a:lnTo>
                  <a:cubicBezTo>
                    <a:pt x="53374" y="3433346"/>
                    <a:pt x="0" y="3356489"/>
                    <a:pt x="0" y="3261679"/>
                  </a:cubicBezTo>
                  <a:lnTo>
                    <a:pt x="0" y="171668"/>
                  </a:lnTo>
                  <a:cubicBezTo>
                    <a:pt x="0" y="76858"/>
                    <a:pt x="53374" y="1"/>
                    <a:pt x="119214" y="1"/>
                  </a:cubicBezTo>
                  <a:lnTo>
                    <a:pt x="2741908" y="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8003" tIns="109728" rIns="142241" bIns="2288899" numCol="1" spcCol="1270" anchor="t" anchorCtr="0">
              <a:noAutofit/>
            </a:bodyPr>
            <a:lstStyle/>
            <a:p>
              <a:pPr lvl="0" algn="r" defTabSz="1422400">
                <a:lnSpc>
                  <a:spcPct val="90000"/>
                </a:lnSpc>
                <a:spcBef>
                  <a:spcPct val="0"/>
                </a:spcBef>
                <a:spcAft>
                  <a:spcPct val="35000"/>
                </a:spcAft>
              </a:pPr>
              <a:endParaRPr lang="es-EC" sz="3200" kern="1200" dirty="0"/>
            </a:p>
          </p:txBody>
        </p:sp>
        <p:sp>
          <p:nvSpPr>
            <p:cNvPr id="16" name="15 Forma libre"/>
            <p:cNvSpPr/>
            <p:nvPr/>
          </p:nvSpPr>
          <p:spPr>
            <a:xfrm>
              <a:off x="3370328" y="1700808"/>
              <a:ext cx="2484484" cy="2880323"/>
            </a:xfrm>
            <a:custGeom>
              <a:avLst/>
              <a:gdLst>
                <a:gd name="connsiteX0" fmla="*/ 0 w 2131536"/>
                <a:gd name="connsiteY0" fmla="*/ 0 h 3433347"/>
                <a:gd name="connsiteX1" fmla="*/ 2131536 w 2131536"/>
                <a:gd name="connsiteY1" fmla="*/ 0 h 3433347"/>
                <a:gd name="connsiteX2" fmla="*/ 2131536 w 2131536"/>
                <a:gd name="connsiteY2" fmla="*/ 3433347 h 3433347"/>
                <a:gd name="connsiteX3" fmla="*/ 0 w 2131536"/>
                <a:gd name="connsiteY3" fmla="*/ 3433347 h 3433347"/>
                <a:gd name="connsiteX4" fmla="*/ 0 w 2131536"/>
                <a:gd name="connsiteY4" fmla="*/ 0 h 3433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536" h="3433347">
                  <a:moveTo>
                    <a:pt x="0" y="0"/>
                  </a:moveTo>
                  <a:lnTo>
                    <a:pt x="2131536" y="0"/>
                  </a:lnTo>
                  <a:lnTo>
                    <a:pt x="2131536" y="3433347"/>
                  </a:lnTo>
                  <a:lnTo>
                    <a:pt x="0" y="343334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s-EC" sz="1800" kern="1200" dirty="0" smtClean="0"/>
                <a:t>Determinar si la producción del hormigón diseñado con escoria de acero cumple con lo estipulado en la NEC-11 (Norma Ecuatoriana de la Construcción).</a:t>
              </a:r>
              <a:endParaRPr lang="es-EC" sz="1800" kern="1200" dirty="0"/>
            </a:p>
          </p:txBody>
        </p:sp>
        <p:sp>
          <p:nvSpPr>
            <p:cNvPr id="18" name="17 Forma libre"/>
            <p:cNvSpPr/>
            <p:nvPr/>
          </p:nvSpPr>
          <p:spPr>
            <a:xfrm rot="16200000">
              <a:off x="5745231" y="1883964"/>
              <a:ext cx="3433348" cy="2861123"/>
            </a:xfrm>
            <a:custGeom>
              <a:avLst/>
              <a:gdLst>
                <a:gd name="connsiteX0" fmla="*/ 0 w 2861122"/>
                <a:gd name="connsiteY0" fmla="*/ 143056 h 3433347"/>
                <a:gd name="connsiteX1" fmla="*/ 143056 w 2861122"/>
                <a:gd name="connsiteY1" fmla="*/ 0 h 3433347"/>
                <a:gd name="connsiteX2" fmla="*/ 2718066 w 2861122"/>
                <a:gd name="connsiteY2" fmla="*/ 0 h 3433347"/>
                <a:gd name="connsiteX3" fmla="*/ 2861122 w 2861122"/>
                <a:gd name="connsiteY3" fmla="*/ 143056 h 3433347"/>
                <a:gd name="connsiteX4" fmla="*/ 2861122 w 2861122"/>
                <a:gd name="connsiteY4" fmla="*/ 3290291 h 3433347"/>
                <a:gd name="connsiteX5" fmla="*/ 2718066 w 2861122"/>
                <a:gd name="connsiteY5" fmla="*/ 3433347 h 3433347"/>
                <a:gd name="connsiteX6" fmla="*/ 143056 w 2861122"/>
                <a:gd name="connsiteY6" fmla="*/ 3433347 h 3433347"/>
                <a:gd name="connsiteX7" fmla="*/ 0 w 2861122"/>
                <a:gd name="connsiteY7" fmla="*/ 3290291 h 3433347"/>
                <a:gd name="connsiteX8" fmla="*/ 0 w 2861122"/>
                <a:gd name="connsiteY8" fmla="*/ 143056 h 34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122" h="3433347">
                  <a:moveTo>
                    <a:pt x="2741908" y="1"/>
                  </a:moveTo>
                  <a:cubicBezTo>
                    <a:pt x="2807748" y="1"/>
                    <a:pt x="2861122" y="76858"/>
                    <a:pt x="2861122" y="171668"/>
                  </a:cubicBezTo>
                  <a:lnTo>
                    <a:pt x="2861122" y="3261679"/>
                  </a:lnTo>
                  <a:cubicBezTo>
                    <a:pt x="2861122" y="3356489"/>
                    <a:pt x="2807748" y="3433346"/>
                    <a:pt x="2741908" y="3433346"/>
                  </a:cubicBezTo>
                  <a:lnTo>
                    <a:pt x="119214" y="3433346"/>
                  </a:lnTo>
                  <a:cubicBezTo>
                    <a:pt x="53374" y="3433346"/>
                    <a:pt x="0" y="3356489"/>
                    <a:pt x="0" y="3261679"/>
                  </a:cubicBezTo>
                  <a:lnTo>
                    <a:pt x="0" y="171668"/>
                  </a:lnTo>
                  <a:cubicBezTo>
                    <a:pt x="0" y="76858"/>
                    <a:pt x="53374" y="1"/>
                    <a:pt x="119214" y="1"/>
                  </a:cubicBezTo>
                  <a:lnTo>
                    <a:pt x="2741908" y="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8003" tIns="109727" rIns="142241" bIns="2288899" numCol="1" spcCol="1270" anchor="t" anchorCtr="0">
              <a:noAutofit/>
            </a:bodyPr>
            <a:lstStyle/>
            <a:p>
              <a:pPr lvl="0" algn="r" defTabSz="1422400">
                <a:lnSpc>
                  <a:spcPct val="90000"/>
                </a:lnSpc>
                <a:spcBef>
                  <a:spcPct val="0"/>
                </a:spcBef>
                <a:spcAft>
                  <a:spcPct val="35000"/>
                </a:spcAft>
              </a:pPr>
              <a:endParaRPr lang="es-EC" sz="3200" kern="1200"/>
            </a:p>
          </p:txBody>
        </p:sp>
        <p:sp>
          <p:nvSpPr>
            <p:cNvPr id="20" name="19 Forma libre"/>
            <p:cNvSpPr/>
            <p:nvPr/>
          </p:nvSpPr>
          <p:spPr>
            <a:xfrm>
              <a:off x="6331590" y="1772816"/>
              <a:ext cx="2403514" cy="3433347"/>
            </a:xfrm>
            <a:custGeom>
              <a:avLst/>
              <a:gdLst>
                <a:gd name="connsiteX0" fmla="*/ 0 w 2131536"/>
                <a:gd name="connsiteY0" fmla="*/ 0 h 3433347"/>
                <a:gd name="connsiteX1" fmla="*/ 2131536 w 2131536"/>
                <a:gd name="connsiteY1" fmla="*/ 0 h 3433347"/>
                <a:gd name="connsiteX2" fmla="*/ 2131536 w 2131536"/>
                <a:gd name="connsiteY2" fmla="*/ 3433347 h 3433347"/>
                <a:gd name="connsiteX3" fmla="*/ 0 w 2131536"/>
                <a:gd name="connsiteY3" fmla="*/ 3433347 h 3433347"/>
                <a:gd name="connsiteX4" fmla="*/ 0 w 2131536"/>
                <a:gd name="connsiteY4" fmla="*/ 0 h 3433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536" h="3433347">
                  <a:moveTo>
                    <a:pt x="0" y="0"/>
                  </a:moveTo>
                  <a:lnTo>
                    <a:pt x="2131536" y="0"/>
                  </a:lnTo>
                  <a:lnTo>
                    <a:pt x="2131536" y="3433347"/>
                  </a:lnTo>
                  <a:lnTo>
                    <a:pt x="0" y="343334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s-ES" sz="1800" kern="1200" dirty="0" smtClean="0"/>
                <a:t>Conocer</a:t>
              </a:r>
              <a:r>
                <a:rPr lang="es-EC" sz="1800" kern="1200" dirty="0" smtClean="0"/>
                <a:t> las características de la escoria triturada mediante los ensayos de granulometría, peso específico, densidad suelt</a:t>
              </a:r>
              <a:r>
                <a:rPr lang="es-EC" dirty="0" smtClean="0"/>
                <a:t>a y compactada</a:t>
              </a:r>
              <a:r>
                <a:rPr lang="es-EC" sz="1800" kern="1200" dirty="0" smtClean="0"/>
                <a:t>, contenido de humedad, difracción de rayos x, Test TCLP (Procedimiento de Lixiviación Característico de Toxicidad)</a:t>
              </a:r>
              <a:endParaRPr lang="es-EC" sz="1800" kern="1200" dirty="0"/>
            </a:p>
          </p:txBody>
        </p:sp>
        <p:sp>
          <p:nvSpPr>
            <p:cNvPr id="21" name="20 Forma libre"/>
            <p:cNvSpPr/>
            <p:nvPr/>
          </p:nvSpPr>
          <p:spPr>
            <a:xfrm rot="16200000">
              <a:off x="-34580" y="1842901"/>
              <a:ext cx="3433348" cy="2861123"/>
            </a:xfrm>
            <a:custGeom>
              <a:avLst/>
              <a:gdLst>
                <a:gd name="connsiteX0" fmla="*/ 0 w 2861122"/>
                <a:gd name="connsiteY0" fmla="*/ 143056 h 3433347"/>
                <a:gd name="connsiteX1" fmla="*/ 143056 w 2861122"/>
                <a:gd name="connsiteY1" fmla="*/ 0 h 3433347"/>
                <a:gd name="connsiteX2" fmla="*/ 2718066 w 2861122"/>
                <a:gd name="connsiteY2" fmla="*/ 0 h 3433347"/>
                <a:gd name="connsiteX3" fmla="*/ 2861122 w 2861122"/>
                <a:gd name="connsiteY3" fmla="*/ 143056 h 3433347"/>
                <a:gd name="connsiteX4" fmla="*/ 2861122 w 2861122"/>
                <a:gd name="connsiteY4" fmla="*/ 3290291 h 3433347"/>
                <a:gd name="connsiteX5" fmla="*/ 2718066 w 2861122"/>
                <a:gd name="connsiteY5" fmla="*/ 3433347 h 3433347"/>
                <a:gd name="connsiteX6" fmla="*/ 143056 w 2861122"/>
                <a:gd name="connsiteY6" fmla="*/ 3433347 h 3433347"/>
                <a:gd name="connsiteX7" fmla="*/ 0 w 2861122"/>
                <a:gd name="connsiteY7" fmla="*/ 3290291 h 3433347"/>
                <a:gd name="connsiteX8" fmla="*/ 0 w 2861122"/>
                <a:gd name="connsiteY8" fmla="*/ 143056 h 34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122" h="3433347">
                  <a:moveTo>
                    <a:pt x="2741908" y="1"/>
                  </a:moveTo>
                  <a:cubicBezTo>
                    <a:pt x="2807748" y="1"/>
                    <a:pt x="2861122" y="76858"/>
                    <a:pt x="2861122" y="171668"/>
                  </a:cubicBezTo>
                  <a:lnTo>
                    <a:pt x="2861122" y="3261679"/>
                  </a:lnTo>
                  <a:cubicBezTo>
                    <a:pt x="2861122" y="3356489"/>
                    <a:pt x="2807748" y="3433346"/>
                    <a:pt x="2741908" y="3433346"/>
                  </a:cubicBezTo>
                  <a:lnTo>
                    <a:pt x="119214" y="3433346"/>
                  </a:lnTo>
                  <a:cubicBezTo>
                    <a:pt x="53374" y="3433346"/>
                    <a:pt x="0" y="3356489"/>
                    <a:pt x="0" y="3261679"/>
                  </a:cubicBezTo>
                  <a:lnTo>
                    <a:pt x="0" y="171668"/>
                  </a:lnTo>
                  <a:cubicBezTo>
                    <a:pt x="0" y="76858"/>
                    <a:pt x="53374" y="1"/>
                    <a:pt x="119214" y="1"/>
                  </a:cubicBezTo>
                  <a:lnTo>
                    <a:pt x="2741908" y="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8003" tIns="109728" rIns="142241" bIns="2288898" numCol="1" spcCol="1270" anchor="t" anchorCtr="0">
              <a:noAutofit/>
            </a:bodyPr>
            <a:lstStyle/>
            <a:p>
              <a:pPr lvl="0" algn="r" defTabSz="1422400">
                <a:lnSpc>
                  <a:spcPct val="90000"/>
                </a:lnSpc>
                <a:spcBef>
                  <a:spcPct val="0"/>
                </a:spcBef>
                <a:spcAft>
                  <a:spcPct val="35000"/>
                </a:spcAft>
              </a:pPr>
              <a:endParaRPr lang="es-EC" sz="3200" kern="1200" dirty="0"/>
            </a:p>
          </p:txBody>
        </p:sp>
        <p:sp>
          <p:nvSpPr>
            <p:cNvPr id="22" name="21 Extracto"/>
            <p:cNvSpPr/>
            <p:nvPr/>
          </p:nvSpPr>
          <p:spPr>
            <a:xfrm rot="5400000">
              <a:off x="5864741" y="4792987"/>
              <a:ext cx="504530" cy="429168"/>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3" name="22 Forma libre"/>
            <p:cNvSpPr/>
            <p:nvPr/>
          </p:nvSpPr>
          <p:spPr>
            <a:xfrm>
              <a:off x="467544" y="1723845"/>
              <a:ext cx="2487749" cy="3433347"/>
            </a:xfrm>
            <a:custGeom>
              <a:avLst/>
              <a:gdLst>
                <a:gd name="connsiteX0" fmla="*/ 0 w 2131536"/>
                <a:gd name="connsiteY0" fmla="*/ 0 h 3433347"/>
                <a:gd name="connsiteX1" fmla="*/ 2131536 w 2131536"/>
                <a:gd name="connsiteY1" fmla="*/ 0 h 3433347"/>
                <a:gd name="connsiteX2" fmla="*/ 2131536 w 2131536"/>
                <a:gd name="connsiteY2" fmla="*/ 3433347 h 3433347"/>
                <a:gd name="connsiteX3" fmla="*/ 0 w 2131536"/>
                <a:gd name="connsiteY3" fmla="*/ 3433347 h 3433347"/>
                <a:gd name="connsiteX4" fmla="*/ 0 w 2131536"/>
                <a:gd name="connsiteY4" fmla="*/ 0 h 3433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536" h="3433347">
                  <a:moveTo>
                    <a:pt x="0" y="0"/>
                  </a:moveTo>
                  <a:lnTo>
                    <a:pt x="2131536" y="0"/>
                  </a:lnTo>
                  <a:lnTo>
                    <a:pt x="2131536" y="3433347"/>
                  </a:lnTo>
                  <a:lnTo>
                    <a:pt x="0" y="3433347"/>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s-EC" sz="1800" kern="1200" dirty="0" smtClean="0"/>
                <a:t>Evaluar y distinguir las diferencias entre el hormigón dosificado con agregados convencionales y el hormigón dosificado con escoria de acero en reemplazo del agregado fino de origen natural.</a:t>
              </a:r>
              <a:endParaRPr lang="es-EC" sz="1800" kern="1200" dirty="0"/>
            </a:p>
          </p:txBody>
        </p:sp>
      </p:grpSp>
      <p:sp>
        <p:nvSpPr>
          <p:cNvPr id="27" name="26 Extracto"/>
          <p:cNvSpPr/>
          <p:nvPr/>
        </p:nvSpPr>
        <p:spPr>
          <a:xfrm rot="5400000">
            <a:off x="2917612" y="4762351"/>
            <a:ext cx="504530" cy="429168"/>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6941815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228600"/>
            <a:ext cx="7696200" cy="712788"/>
          </a:xfrm>
        </p:spPr>
        <p:txBody>
          <a:bodyPr/>
          <a:lstStyle/>
          <a:p>
            <a:pPr algn="l" eaLnBrk="1" hangingPunct="1"/>
            <a:r>
              <a:rPr lang="en-US" sz="4000" b="1" dirty="0" smtClean="0">
                <a:solidFill>
                  <a:schemeClr val="bg1"/>
                </a:solidFill>
              </a:rPr>
              <a:t>ESCORIAS DE ACERO.</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539552" y="1931928"/>
            <a:ext cx="8064896" cy="1785104"/>
          </a:xfrm>
          <a:prstGeom prst="rect">
            <a:avLst/>
          </a:prstGeom>
          <a:ln/>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s-ES" sz="2200" dirty="0"/>
              <a:t>La escoria de acero negra es el conjunto de aleaciones ferrosas, siendo las más prominentes: </a:t>
            </a:r>
            <a:r>
              <a:rPr lang="es-ES" sz="2200" dirty="0" err="1" smtClean="0"/>
              <a:t>FeTiO</a:t>
            </a:r>
            <a:r>
              <a:rPr lang="es-ES" sz="2200" dirty="0" smtClean="0"/>
              <a:t>₃, </a:t>
            </a:r>
            <a:r>
              <a:rPr lang="es-ES" sz="2200" dirty="0" err="1" smtClean="0"/>
              <a:t>MgO</a:t>
            </a:r>
            <a:r>
              <a:rPr lang="es-ES" sz="2200" dirty="0" smtClean="0"/>
              <a:t>, </a:t>
            </a:r>
            <a:r>
              <a:rPr lang="es-ES" sz="2200" dirty="0" err="1" smtClean="0"/>
              <a:t>MgCO</a:t>
            </a:r>
            <a:r>
              <a:rPr lang="es-ES" sz="2200" dirty="0" smtClean="0"/>
              <a:t>₃ </a:t>
            </a:r>
            <a:r>
              <a:rPr lang="es-ES" sz="2200" dirty="0"/>
              <a:t> </a:t>
            </a:r>
            <a:r>
              <a:rPr lang="es-ES" sz="2200" dirty="0" smtClean="0"/>
              <a:t>y </a:t>
            </a:r>
            <a:r>
              <a:rPr lang="es-ES" sz="2200" dirty="0" err="1" smtClean="0"/>
              <a:t>FeO</a:t>
            </a:r>
            <a:r>
              <a:rPr lang="es-ES" sz="2200" dirty="0" smtClean="0"/>
              <a:t>; </a:t>
            </a:r>
            <a:r>
              <a:rPr lang="es-ES" sz="2200" dirty="0"/>
              <a:t>obtenidas en conjunto como un subproducto de la fundición de chatarra ferrosa para la producción de acero, sometidas a </a:t>
            </a:r>
            <a:r>
              <a:rPr lang="es-ES" sz="2200" dirty="0" smtClean="0"/>
              <a:t>1600</a:t>
            </a:r>
            <a:r>
              <a:rPr lang="es-ES" sz="2200" dirty="0" smtClean="0">
                <a:latin typeface="Calibri"/>
                <a:cs typeface="Calibri"/>
              </a:rPr>
              <a:t>ᵒ</a:t>
            </a:r>
            <a:r>
              <a:rPr lang="es-ES" sz="2200" dirty="0" smtClean="0"/>
              <a:t>C </a:t>
            </a:r>
            <a:r>
              <a:rPr lang="es-ES" sz="2200" dirty="0"/>
              <a:t>en el horno de arco eléctrico y afino</a:t>
            </a:r>
            <a:r>
              <a:rPr lang="es-ES" sz="2200" dirty="0" smtClean="0"/>
              <a:t>.</a:t>
            </a:r>
            <a:endParaRPr lang="es-EC" sz="2200" dirty="0"/>
          </a:p>
        </p:txBody>
      </p:sp>
      <p:sp>
        <p:nvSpPr>
          <p:cNvPr id="7" name="6 CuadroTexto"/>
          <p:cNvSpPr txBox="1"/>
          <p:nvPr/>
        </p:nvSpPr>
        <p:spPr>
          <a:xfrm>
            <a:off x="539552" y="1311151"/>
            <a:ext cx="806489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EC" sz="2400" b="1" dirty="0" smtClean="0"/>
              <a:t>DEFINICIÓN DE LA ESCORIA DE ACERO</a:t>
            </a:r>
            <a:endParaRPr lang="es-EC" sz="2400" b="1" dirty="0"/>
          </a:p>
        </p:txBody>
      </p:sp>
      <p:pic>
        <p:nvPicPr>
          <p:cNvPr id="8" name="7 Imagen"/>
          <p:cNvPicPr/>
          <p:nvPr/>
        </p:nvPicPr>
        <p:blipFill rotWithShape="1">
          <a:blip r:embed="rId3" cstate="print">
            <a:extLst>
              <a:ext uri="{28A0092B-C50C-407E-A947-70E740481C1C}">
                <a14:useLocalDpi xmlns:a14="http://schemas.microsoft.com/office/drawing/2010/main" val="0"/>
              </a:ext>
            </a:extLst>
          </a:blip>
          <a:srcRect l="8374" t="10326" r="13430" b="12500"/>
          <a:stretch/>
        </p:blipFill>
        <p:spPr bwMode="auto">
          <a:xfrm>
            <a:off x="251520" y="3805706"/>
            <a:ext cx="4410236" cy="286365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3" name="Picture 2" descr="D:\DOCUMENTOS\CIVILES\the end\FOTOS\PICS PA CORRECCION\20150408_09333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69" t="-1421" r="12988" b="1"/>
          <a:stretch/>
        </p:blipFill>
        <p:spPr bwMode="auto">
          <a:xfrm>
            <a:off x="5029768" y="3919035"/>
            <a:ext cx="3790704" cy="2678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1815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228600"/>
            <a:ext cx="7696200" cy="712788"/>
          </a:xfrm>
        </p:spPr>
        <p:txBody>
          <a:bodyPr>
            <a:normAutofit fontScale="90000"/>
          </a:bodyPr>
          <a:lstStyle/>
          <a:p>
            <a:pPr algn="l" eaLnBrk="1" hangingPunct="1"/>
            <a:r>
              <a:rPr lang="en-US" sz="4000" b="1" dirty="0" smtClean="0">
                <a:solidFill>
                  <a:schemeClr val="bg1"/>
                </a:solidFill>
              </a:rPr>
              <a:t>PROCESO DE OBTENCIÓN DE LA ESCORIA DE ACERO.</a:t>
            </a:r>
          </a:p>
        </p:txBody>
      </p:sp>
      <p:pic>
        <p:nvPicPr>
          <p:cNvPr id="1026" name="Picture 2" descr="C:\Users\JACQUI\Pictures\65b3fa4491761c849f7ad453da4ec7fe_400x4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aphicFrame>
        <p:nvGraphicFramePr>
          <p:cNvPr id="2" name="1 Diagrama"/>
          <p:cNvGraphicFramePr/>
          <p:nvPr>
            <p:extLst>
              <p:ext uri="{D42A27DB-BD31-4B8C-83A1-F6EECF244321}">
                <p14:modId xmlns:p14="http://schemas.microsoft.com/office/powerpoint/2010/main" val="1689467994"/>
              </p:ext>
            </p:extLst>
          </p:nvPr>
        </p:nvGraphicFramePr>
        <p:xfrm>
          <a:off x="107504" y="1397000"/>
          <a:ext cx="8856984" cy="2680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0 Imagen"/>
          <p:cNvPicPr/>
          <p:nvPr/>
        </p:nvPicPr>
        <p:blipFill rotWithShape="1">
          <a:blip r:embed="rId8" cstate="print">
            <a:extLst>
              <a:ext uri="{28A0092B-C50C-407E-A947-70E740481C1C}">
                <a14:useLocalDpi xmlns:a14="http://schemas.microsoft.com/office/drawing/2010/main" val="0"/>
              </a:ext>
            </a:extLst>
          </a:blip>
          <a:srcRect l="16866" r="20347" b="35601"/>
          <a:stretch/>
        </p:blipFill>
        <p:spPr bwMode="auto">
          <a:xfrm>
            <a:off x="107904" y="3861048"/>
            <a:ext cx="2807912" cy="172819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9" name="0 Imagen"/>
          <p:cNvPicPr/>
          <p:nvPr/>
        </p:nvPicPr>
        <p:blipFill rotWithShape="1">
          <a:blip r:embed="rId9" cstate="print">
            <a:extLst>
              <a:ext uri="{28A0092B-C50C-407E-A947-70E740481C1C}">
                <a14:useLocalDpi xmlns:a14="http://schemas.microsoft.com/office/drawing/2010/main" val="0"/>
              </a:ext>
            </a:extLst>
          </a:blip>
          <a:srcRect l="19554" t="16491" r="17940" b="20200"/>
          <a:stretch/>
        </p:blipFill>
        <p:spPr bwMode="auto">
          <a:xfrm>
            <a:off x="3131840" y="3861048"/>
            <a:ext cx="3024336" cy="172819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0" name="0 Imagen"/>
          <p:cNvPicPr/>
          <p:nvPr/>
        </p:nvPicPr>
        <p:blipFill rotWithShape="1">
          <a:blip r:embed="rId10" cstate="print">
            <a:extLst>
              <a:ext uri="{28A0092B-C50C-407E-A947-70E740481C1C}">
                <a14:useLocalDpi xmlns:a14="http://schemas.microsoft.com/office/drawing/2010/main" val="0"/>
              </a:ext>
            </a:extLst>
          </a:blip>
          <a:srcRect l="17397" t="9353" r="22461" b="34978"/>
          <a:stretch/>
        </p:blipFill>
        <p:spPr bwMode="auto">
          <a:xfrm>
            <a:off x="6300192" y="3861048"/>
            <a:ext cx="2736304" cy="172819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694181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9144000" cy="1143000"/>
          </a:xfrm>
          <a:prstGeom prst="rect">
            <a:avLst/>
          </a:prstGeom>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01" name="Title 7"/>
          <p:cNvSpPr>
            <a:spLocks noGrp="1"/>
          </p:cNvSpPr>
          <p:nvPr>
            <p:ph type="ctrTitle"/>
          </p:nvPr>
        </p:nvSpPr>
        <p:spPr>
          <a:xfrm>
            <a:off x="152400" y="228600"/>
            <a:ext cx="7696200" cy="712788"/>
          </a:xfrm>
        </p:spPr>
        <p:txBody>
          <a:bodyPr>
            <a:noAutofit/>
          </a:bodyPr>
          <a:lstStyle/>
          <a:p>
            <a:pPr algn="l" eaLnBrk="1" hangingPunct="1"/>
            <a:r>
              <a:rPr lang="en-US" sz="3200" b="1" dirty="0" smtClean="0">
                <a:solidFill>
                  <a:schemeClr val="bg1"/>
                </a:solidFill>
              </a:rPr>
              <a:t>CARACTERÍSTICAS FÍSICAS DE LA ESCORIA DE ACERO. INEN 872 Y MUNSELL</a:t>
            </a:r>
          </a:p>
        </p:txBody>
      </p:sp>
      <p:pic>
        <p:nvPicPr>
          <p:cNvPr id="1026" name="Picture 2" descr="C:\Users\JACQUI\Pictures\65b3fa4491761c849f7ad453da4ec7fe_400x400.png">
            <a:hlinkClick r:id="rId2" action="ppaction://hlinkpres?slideindex=10&amp;slidetitle=Presentación de PowerPoin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0"/>
            <a:ext cx="1187624" cy="115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13" name="12 Grupo"/>
          <p:cNvGrpSpPr/>
          <p:nvPr/>
        </p:nvGrpSpPr>
        <p:grpSpPr>
          <a:xfrm>
            <a:off x="395537" y="1772816"/>
            <a:ext cx="8352927" cy="2448272"/>
            <a:chOff x="1524461" y="2165583"/>
            <a:chExt cx="6095078" cy="2454636"/>
          </a:xfrm>
        </p:grpSpPr>
        <p:sp>
          <p:nvSpPr>
            <p:cNvPr id="14" name="13 Forma libre"/>
            <p:cNvSpPr/>
            <p:nvPr/>
          </p:nvSpPr>
          <p:spPr>
            <a:xfrm rot="16200000">
              <a:off x="1325924" y="2436315"/>
              <a:ext cx="2382441" cy="1985368"/>
            </a:xfrm>
            <a:custGeom>
              <a:avLst/>
              <a:gdLst>
                <a:gd name="connsiteX0" fmla="*/ 0 w 1985367"/>
                <a:gd name="connsiteY0" fmla="*/ 99268 h 2382440"/>
                <a:gd name="connsiteX1" fmla="*/ 99268 w 1985367"/>
                <a:gd name="connsiteY1" fmla="*/ 0 h 2382440"/>
                <a:gd name="connsiteX2" fmla="*/ 1886099 w 1985367"/>
                <a:gd name="connsiteY2" fmla="*/ 0 h 2382440"/>
                <a:gd name="connsiteX3" fmla="*/ 1985367 w 1985367"/>
                <a:gd name="connsiteY3" fmla="*/ 99268 h 2382440"/>
                <a:gd name="connsiteX4" fmla="*/ 1985367 w 1985367"/>
                <a:gd name="connsiteY4" fmla="*/ 2283172 h 2382440"/>
                <a:gd name="connsiteX5" fmla="*/ 1886099 w 1985367"/>
                <a:gd name="connsiteY5" fmla="*/ 2382440 h 2382440"/>
                <a:gd name="connsiteX6" fmla="*/ 99268 w 1985367"/>
                <a:gd name="connsiteY6" fmla="*/ 2382440 h 2382440"/>
                <a:gd name="connsiteX7" fmla="*/ 0 w 1985367"/>
                <a:gd name="connsiteY7" fmla="*/ 2283172 h 2382440"/>
                <a:gd name="connsiteX8" fmla="*/ 0 w 1985367"/>
                <a:gd name="connsiteY8" fmla="*/ 99268 h 23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382440">
                  <a:moveTo>
                    <a:pt x="1902643" y="1"/>
                  </a:moveTo>
                  <a:cubicBezTo>
                    <a:pt x="1948330" y="1"/>
                    <a:pt x="1985367" y="53333"/>
                    <a:pt x="1985367" y="119122"/>
                  </a:cubicBezTo>
                  <a:lnTo>
                    <a:pt x="1985367" y="2263318"/>
                  </a:lnTo>
                  <a:cubicBezTo>
                    <a:pt x="1985367" y="2329107"/>
                    <a:pt x="1948330" y="2382439"/>
                    <a:pt x="1902643" y="2382439"/>
                  </a:cubicBezTo>
                  <a:lnTo>
                    <a:pt x="82724" y="2382439"/>
                  </a:lnTo>
                  <a:cubicBezTo>
                    <a:pt x="37037" y="2382439"/>
                    <a:pt x="0" y="2329107"/>
                    <a:pt x="0" y="2263318"/>
                  </a:cubicBezTo>
                  <a:lnTo>
                    <a:pt x="0" y="119122"/>
                  </a:lnTo>
                  <a:cubicBezTo>
                    <a:pt x="0" y="53333"/>
                    <a:pt x="37037" y="1"/>
                    <a:pt x="82724" y="1"/>
                  </a:cubicBezTo>
                  <a:lnTo>
                    <a:pt x="1902643" y="1"/>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428839" tIns="75440" rIns="97791" bIns="1588293" numCol="1" spcCol="1270" anchor="t" anchorCtr="0">
              <a:noAutofit/>
            </a:bodyPr>
            <a:lstStyle/>
            <a:p>
              <a:pPr lvl="0" algn="r" defTabSz="977900">
                <a:lnSpc>
                  <a:spcPct val="90000"/>
                </a:lnSpc>
                <a:spcBef>
                  <a:spcPct val="0"/>
                </a:spcBef>
                <a:spcAft>
                  <a:spcPct val="35000"/>
                </a:spcAft>
              </a:pPr>
              <a:endParaRPr lang="es-EC" kern="1200" dirty="0"/>
            </a:p>
          </p:txBody>
        </p:sp>
        <p:sp>
          <p:nvSpPr>
            <p:cNvPr id="15" name="14 Forma libre"/>
            <p:cNvSpPr/>
            <p:nvPr/>
          </p:nvSpPr>
          <p:spPr>
            <a:xfrm>
              <a:off x="1619672" y="2237779"/>
              <a:ext cx="1780960" cy="2382440"/>
            </a:xfrm>
            <a:custGeom>
              <a:avLst/>
              <a:gdLst>
                <a:gd name="connsiteX0" fmla="*/ 0 w 1479098"/>
                <a:gd name="connsiteY0" fmla="*/ 0 h 2382440"/>
                <a:gd name="connsiteX1" fmla="*/ 1479098 w 1479098"/>
                <a:gd name="connsiteY1" fmla="*/ 0 h 2382440"/>
                <a:gd name="connsiteX2" fmla="*/ 1479098 w 1479098"/>
                <a:gd name="connsiteY2" fmla="*/ 2382440 h 2382440"/>
                <a:gd name="connsiteX3" fmla="*/ 0 w 1479098"/>
                <a:gd name="connsiteY3" fmla="*/ 2382440 h 2382440"/>
                <a:gd name="connsiteX4" fmla="*/ 0 w 1479098"/>
                <a:gd name="connsiteY4" fmla="*/ 0 h 2382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2382440">
                  <a:moveTo>
                    <a:pt x="0" y="0"/>
                  </a:moveTo>
                  <a:lnTo>
                    <a:pt x="1479098" y="0"/>
                  </a:lnTo>
                  <a:lnTo>
                    <a:pt x="1479098" y="2382440"/>
                  </a:lnTo>
                  <a:lnTo>
                    <a:pt x="0" y="2382440"/>
                  </a:lnTo>
                  <a:lnTo>
                    <a:pt x="0" y="0"/>
                  </a:lnTo>
                  <a:close/>
                </a:path>
              </a:pathLst>
            </a:custGeom>
            <a:noFill/>
            <a:ln>
              <a:noFill/>
            </a:ln>
            <a:sp3d/>
          </p:spPr>
          <p:style>
            <a:lnRef idx="2">
              <a:scrgbClr r="0" g="0" b="0"/>
            </a:lnRef>
            <a:fillRef idx="1">
              <a:scrgbClr r="0" g="0" b="0"/>
            </a:fillRef>
            <a:effectRef idx="0">
              <a:schemeClr val="dk2">
                <a:hueOff val="0"/>
                <a:satOff val="0"/>
                <a:lumOff val="0"/>
                <a:alphaOff val="0"/>
              </a:schemeClr>
            </a:effectRef>
            <a:fontRef idx="minor">
              <a:schemeClr val="lt1"/>
            </a:fontRef>
          </p:style>
          <p:txBody>
            <a:bodyPr spcFirstLastPara="0" vert="horz" wrap="square" lIns="0" tIns="85725" rIns="0" bIns="0" numCol="1" spcCol="1270" anchor="t" anchorCtr="0">
              <a:noAutofit/>
            </a:bodyPr>
            <a:lstStyle/>
            <a:p>
              <a:pPr defTabSz="1111250">
                <a:lnSpc>
                  <a:spcPct val="90000"/>
                </a:lnSpc>
                <a:spcBef>
                  <a:spcPct val="0"/>
                </a:spcBef>
                <a:spcAft>
                  <a:spcPct val="35000"/>
                </a:spcAft>
              </a:pPr>
              <a:r>
                <a:rPr lang="es-EC" sz="2000" kern="1200" dirty="0" smtClean="0"/>
                <a:t>ESCAMOSA Y ELONGADA, </a:t>
              </a:r>
              <a:r>
                <a:rPr lang="es-EC" sz="2000" dirty="0"/>
                <a:t>Material cuya longitud es considerablemente mayor que el ancho y este es considerablemente mayor que el espesor.</a:t>
              </a:r>
            </a:p>
            <a:p>
              <a:pPr lvl="0" algn="l" defTabSz="1111250">
                <a:lnSpc>
                  <a:spcPct val="90000"/>
                </a:lnSpc>
                <a:spcBef>
                  <a:spcPct val="0"/>
                </a:spcBef>
                <a:spcAft>
                  <a:spcPct val="35000"/>
                </a:spcAft>
              </a:pPr>
              <a:endParaRPr lang="es-EC" sz="2000" kern="1200" dirty="0" smtClean="0"/>
            </a:p>
            <a:p>
              <a:pPr lvl="0" algn="l" defTabSz="1111250">
                <a:lnSpc>
                  <a:spcPct val="90000"/>
                </a:lnSpc>
                <a:spcBef>
                  <a:spcPct val="0"/>
                </a:spcBef>
                <a:spcAft>
                  <a:spcPct val="35000"/>
                </a:spcAft>
              </a:pPr>
              <a:endParaRPr lang="es-EC" sz="2000" kern="1200" dirty="0"/>
            </a:p>
          </p:txBody>
        </p:sp>
        <p:sp>
          <p:nvSpPr>
            <p:cNvPr id="16" name="15 Forma libre"/>
            <p:cNvSpPr/>
            <p:nvPr/>
          </p:nvSpPr>
          <p:spPr>
            <a:xfrm rot="16200000">
              <a:off x="3380779" y="2436315"/>
              <a:ext cx="2382441" cy="1985368"/>
            </a:xfrm>
            <a:custGeom>
              <a:avLst/>
              <a:gdLst>
                <a:gd name="connsiteX0" fmla="*/ 0 w 1985367"/>
                <a:gd name="connsiteY0" fmla="*/ 99268 h 2382440"/>
                <a:gd name="connsiteX1" fmla="*/ 99268 w 1985367"/>
                <a:gd name="connsiteY1" fmla="*/ 0 h 2382440"/>
                <a:gd name="connsiteX2" fmla="*/ 1886099 w 1985367"/>
                <a:gd name="connsiteY2" fmla="*/ 0 h 2382440"/>
                <a:gd name="connsiteX3" fmla="*/ 1985367 w 1985367"/>
                <a:gd name="connsiteY3" fmla="*/ 99268 h 2382440"/>
                <a:gd name="connsiteX4" fmla="*/ 1985367 w 1985367"/>
                <a:gd name="connsiteY4" fmla="*/ 2283172 h 2382440"/>
                <a:gd name="connsiteX5" fmla="*/ 1886099 w 1985367"/>
                <a:gd name="connsiteY5" fmla="*/ 2382440 h 2382440"/>
                <a:gd name="connsiteX6" fmla="*/ 99268 w 1985367"/>
                <a:gd name="connsiteY6" fmla="*/ 2382440 h 2382440"/>
                <a:gd name="connsiteX7" fmla="*/ 0 w 1985367"/>
                <a:gd name="connsiteY7" fmla="*/ 2283172 h 2382440"/>
                <a:gd name="connsiteX8" fmla="*/ 0 w 1985367"/>
                <a:gd name="connsiteY8" fmla="*/ 99268 h 23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382440">
                  <a:moveTo>
                    <a:pt x="1902643" y="1"/>
                  </a:moveTo>
                  <a:cubicBezTo>
                    <a:pt x="1948330" y="1"/>
                    <a:pt x="1985367" y="53333"/>
                    <a:pt x="1985367" y="119122"/>
                  </a:cubicBezTo>
                  <a:lnTo>
                    <a:pt x="1985367" y="2263318"/>
                  </a:lnTo>
                  <a:cubicBezTo>
                    <a:pt x="1985367" y="2329107"/>
                    <a:pt x="1948330" y="2382439"/>
                    <a:pt x="1902643" y="2382439"/>
                  </a:cubicBezTo>
                  <a:lnTo>
                    <a:pt x="82724" y="2382439"/>
                  </a:lnTo>
                  <a:cubicBezTo>
                    <a:pt x="37037" y="2382439"/>
                    <a:pt x="0" y="2329107"/>
                    <a:pt x="0" y="2263318"/>
                  </a:cubicBezTo>
                  <a:lnTo>
                    <a:pt x="0" y="119122"/>
                  </a:lnTo>
                  <a:cubicBezTo>
                    <a:pt x="0" y="53333"/>
                    <a:pt x="37037" y="1"/>
                    <a:pt x="82724" y="1"/>
                  </a:cubicBezTo>
                  <a:lnTo>
                    <a:pt x="1902643" y="1"/>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428838" tIns="75439" rIns="97791" bIns="1588293" numCol="1" spcCol="1270" anchor="t" anchorCtr="0">
              <a:noAutofit/>
            </a:bodyPr>
            <a:lstStyle/>
            <a:p>
              <a:pPr lvl="0" algn="r" defTabSz="977900">
                <a:lnSpc>
                  <a:spcPct val="90000"/>
                </a:lnSpc>
                <a:spcBef>
                  <a:spcPct val="0"/>
                </a:spcBef>
                <a:spcAft>
                  <a:spcPct val="35000"/>
                </a:spcAft>
              </a:pPr>
              <a:endParaRPr lang="es-EC" kern="1200"/>
            </a:p>
          </p:txBody>
        </p:sp>
        <p:sp>
          <p:nvSpPr>
            <p:cNvPr id="19" name="18 Forma libre"/>
            <p:cNvSpPr/>
            <p:nvPr/>
          </p:nvSpPr>
          <p:spPr>
            <a:xfrm>
              <a:off x="3738144" y="2237779"/>
              <a:ext cx="1717343" cy="2382440"/>
            </a:xfrm>
            <a:custGeom>
              <a:avLst/>
              <a:gdLst>
                <a:gd name="connsiteX0" fmla="*/ 0 w 1479098"/>
                <a:gd name="connsiteY0" fmla="*/ 0 h 2382440"/>
                <a:gd name="connsiteX1" fmla="*/ 1479098 w 1479098"/>
                <a:gd name="connsiteY1" fmla="*/ 0 h 2382440"/>
                <a:gd name="connsiteX2" fmla="*/ 1479098 w 1479098"/>
                <a:gd name="connsiteY2" fmla="*/ 2382440 h 2382440"/>
                <a:gd name="connsiteX3" fmla="*/ 0 w 1479098"/>
                <a:gd name="connsiteY3" fmla="*/ 2382440 h 2382440"/>
                <a:gd name="connsiteX4" fmla="*/ 0 w 1479098"/>
                <a:gd name="connsiteY4" fmla="*/ 0 h 2382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2382440">
                  <a:moveTo>
                    <a:pt x="0" y="0"/>
                  </a:moveTo>
                  <a:lnTo>
                    <a:pt x="1479098" y="0"/>
                  </a:lnTo>
                  <a:lnTo>
                    <a:pt x="1479098" y="2382440"/>
                  </a:lnTo>
                  <a:lnTo>
                    <a:pt x="0" y="2382440"/>
                  </a:lnTo>
                  <a:lnTo>
                    <a:pt x="0" y="0"/>
                  </a:lnTo>
                  <a:close/>
                </a:path>
              </a:pathLst>
            </a:custGeom>
            <a:noFill/>
            <a:ln>
              <a:noFill/>
            </a:ln>
            <a:sp3d/>
          </p:spPr>
          <p:style>
            <a:lnRef idx="2">
              <a:scrgbClr r="0" g="0" b="0"/>
            </a:lnRef>
            <a:fillRef idx="1">
              <a:scrgbClr r="0" g="0" b="0"/>
            </a:fillRef>
            <a:effectRef idx="0">
              <a:schemeClr val="dk2">
                <a:hueOff val="0"/>
                <a:satOff val="0"/>
                <a:lumOff val="0"/>
                <a:alphaOff val="0"/>
              </a:schemeClr>
            </a:effectRef>
            <a:fontRef idx="minor">
              <a:schemeClr val="lt1"/>
            </a:fontRef>
          </p:style>
          <p:txBody>
            <a:bodyPr spcFirstLastPara="0" vert="horz" wrap="square" lIns="0" tIns="85725" rIns="0" bIns="0" numCol="1" spcCol="1270" anchor="t" anchorCtr="0">
              <a:noAutofit/>
            </a:bodyPr>
            <a:lstStyle/>
            <a:p>
              <a:pPr lvl="0" algn="l" defTabSz="1111250">
                <a:lnSpc>
                  <a:spcPct val="90000"/>
                </a:lnSpc>
                <a:spcBef>
                  <a:spcPct val="0"/>
                </a:spcBef>
                <a:spcAft>
                  <a:spcPct val="35000"/>
                </a:spcAft>
              </a:pPr>
              <a:r>
                <a:rPr lang="es-EC" sz="2400" dirty="0" smtClean="0"/>
                <a:t>PANALOIDE Y POROSA, Con poros y cavidades visibles. Como la piedra pómez, </a:t>
              </a:r>
              <a:r>
                <a:rPr lang="es-EC" sz="2400" dirty="0" err="1" smtClean="0"/>
                <a:t>trass</a:t>
              </a:r>
              <a:r>
                <a:rPr lang="es-EC" sz="2400" dirty="0" smtClean="0"/>
                <a:t> y escoria</a:t>
              </a:r>
              <a:endParaRPr lang="es-EC" sz="2400" kern="1200" dirty="0"/>
            </a:p>
          </p:txBody>
        </p:sp>
        <p:sp>
          <p:nvSpPr>
            <p:cNvPr id="20" name="19 Forma libre"/>
            <p:cNvSpPr/>
            <p:nvPr/>
          </p:nvSpPr>
          <p:spPr>
            <a:xfrm rot="16200000">
              <a:off x="5435634" y="2436315"/>
              <a:ext cx="2382441" cy="1985368"/>
            </a:xfrm>
            <a:custGeom>
              <a:avLst/>
              <a:gdLst>
                <a:gd name="connsiteX0" fmla="*/ 0 w 1985367"/>
                <a:gd name="connsiteY0" fmla="*/ 99268 h 2382440"/>
                <a:gd name="connsiteX1" fmla="*/ 99268 w 1985367"/>
                <a:gd name="connsiteY1" fmla="*/ 0 h 2382440"/>
                <a:gd name="connsiteX2" fmla="*/ 1886099 w 1985367"/>
                <a:gd name="connsiteY2" fmla="*/ 0 h 2382440"/>
                <a:gd name="connsiteX3" fmla="*/ 1985367 w 1985367"/>
                <a:gd name="connsiteY3" fmla="*/ 99268 h 2382440"/>
                <a:gd name="connsiteX4" fmla="*/ 1985367 w 1985367"/>
                <a:gd name="connsiteY4" fmla="*/ 2283172 h 2382440"/>
                <a:gd name="connsiteX5" fmla="*/ 1886099 w 1985367"/>
                <a:gd name="connsiteY5" fmla="*/ 2382440 h 2382440"/>
                <a:gd name="connsiteX6" fmla="*/ 99268 w 1985367"/>
                <a:gd name="connsiteY6" fmla="*/ 2382440 h 2382440"/>
                <a:gd name="connsiteX7" fmla="*/ 0 w 1985367"/>
                <a:gd name="connsiteY7" fmla="*/ 2283172 h 2382440"/>
                <a:gd name="connsiteX8" fmla="*/ 0 w 1985367"/>
                <a:gd name="connsiteY8" fmla="*/ 99268 h 238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367" h="2382440">
                  <a:moveTo>
                    <a:pt x="1902643" y="1"/>
                  </a:moveTo>
                  <a:cubicBezTo>
                    <a:pt x="1948330" y="1"/>
                    <a:pt x="1985367" y="53333"/>
                    <a:pt x="1985367" y="119122"/>
                  </a:cubicBezTo>
                  <a:lnTo>
                    <a:pt x="1985367" y="2263318"/>
                  </a:lnTo>
                  <a:cubicBezTo>
                    <a:pt x="1985367" y="2329107"/>
                    <a:pt x="1948330" y="2382439"/>
                    <a:pt x="1902643" y="2382439"/>
                  </a:cubicBezTo>
                  <a:lnTo>
                    <a:pt x="82724" y="2382439"/>
                  </a:lnTo>
                  <a:cubicBezTo>
                    <a:pt x="37037" y="2382439"/>
                    <a:pt x="0" y="2329107"/>
                    <a:pt x="0" y="2263318"/>
                  </a:cubicBezTo>
                  <a:lnTo>
                    <a:pt x="0" y="119122"/>
                  </a:lnTo>
                  <a:cubicBezTo>
                    <a:pt x="0" y="53333"/>
                    <a:pt x="37037" y="1"/>
                    <a:pt x="82724" y="1"/>
                  </a:cubicBezTo>
                  <a:lnTo>
                    <a:pt x="1902643" y="1"/>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428839" tIns="75438" rIns="97791" bIns="1588294" numCol="1" spcCol="1270" anchor="t" anchorCtr="0">
              <a:noAutofit/>
            </a:bodyPr>
            <a:lstStyle/>
            <a:p>
              <a:pPr lvl="0" algn="r" defTabSz="977900">
                <a:lnSpc>
                  <a:spcPct val="90000"/>
                </a:lnSpc>
                <a:spcBef>
                  <a:spcPct val="0"/>
                </a:spcBef>
                <a:spcAft>
                  <a:spcPct val="35000"/>
                </a:spcAft>
              </a:pPr>
              <a:endParaRPr lang="es-EC" kern="1200"/>
            </a:p>
          </p:txBody>
        </p:sp>
        <p:sp>
          <p:nvSpPr>
            <p:cNvPr id="22" name="21 Forma libre"/>
            <p:cNvSpPr/>
            <p:nvPr/>
          </p:nvSpPr>
          <p:spPr>
            <a:xfrm>
              <a:off x="5800022" y="2165583"/>
              <a:ext cx="1766974" cy="2382440"/>
            </a:xfrm>
            <a:custGeom>
              <a:avLst/>
              <a:gdLst>
                <a:gd name="connsiteX0" fmla="*/ 0 w 1479098"/>
                <a:gd name="connsiteY0" fmla="*/ 0 h 2382440"/>
                <a:gd name="connsiteX1" fmla="*/ 1479098 w 1479098"/>
                <a:gd name="connsiteY1" fmla="*/ 0 h 2382440"/>
                <a:gd name="connsiteX2" fmla="*/ 1479098 w 1479098"/>
                <a:gd name="connsiteY2" fmla="*/ 2382440 h 2382440"/>
                <a:gd name="connsiteX3" fmla="*/ 0 w 1479098"/>
                <a:gd name="connsiteY3" fmla="*/ 2382440 h 2382440"/>
                <a:gd name="connsiteX4" fmla="*/ 0 w 1479098"/>
                <a:gd name="connsiteY4" fmla="*/ 0 h 2382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098" h="2382440">
                  <a:moveTo>
                    <a:pt x="0" y="0"/>
                  </a:moveTo>
                  <a:lnTo>
                    <a:pt x="1479098" y="0"/>
                  </a:lnTo>
                  <a:lnTo>
                    <a:pt x="1479098" y="2382440"/>
                  </a:lnTo>
                  <a:lnTo>
                    <a:pt x="0" y="2382440"/>
                  </a:lnTo>
                  <a:lnTo>
                    <a:pt x="0" y="0"/>
                  </a:lnTo>
                  <a:close/>
                </a:path>
              </a:pathLst>
            </a:custGeom>
            <a:noFill/>
            <a:ln>
              <a:noFill/>
            </a:ln>
            <a:sp3d/>
          </p:spPr>
          <p:style>
            <a:lnRef idx="2">
              <a:scrgbClr r="0" g="0" b="0"/>
            </a:lnRef>
            <a:fillRef idx="1">
              <a:scrgbClr r="0" g="0" b="0"/>
            </a:fillRef>
            <a:effectRef idx="0">
              <a:schemeClr val="dk2">
                <a:hueOff val="0"/>
                <a:satOff val="0"/>
                <a:lumOff val="0"/>
                <a:alphaOff val="0"/>
              </a:schemeClr>
            </a:effectRef>
            <a:fontRef idx="minor">
              <a:schemeClr val="lt1"/>
            </a:fontRef>
          </p:style>
          <p:txBody>
            <a:bodyPr spcFirstLastPara="0" vert="horz" wrap="square" lIns="0" tIns="85725" rIns="0" bIns="0" numCol="1" spcCol="1270" anchor="t" anchorCtr="0">
              <a:noAutofit/>
            </a:bodyPr>
            <a:lstStyle/>
            <a:p>
              <a:pPr lvl="0" algn="l" defTabSz="1111250">
                <a:lnSpc>
                  <a:spcPct val="90000"/>
                </a:lnSpc>
                <a:spcBef>
                  <a:spcPct val="0"/>
                </a:spcBef>
                <a:spcAft>
                  <a:spcPct val="35000"/>
                </a:spcAft>
              </a:pPr>
              <a:r>
                <a:rPr lang="es-EC" sz="2400" dirty="0" smtClean="0"/>
                <a:t>5yr/5/1:</a:t>
              </a:r>
            </a:p>
            <a:p>
              <a:pPr lvl="0" algn="l" defTabSz="1111250">
                <a:lnSpc>
                  <a:spcPct val="90000"/>
                </a:lnSpc>
                <a:spcBef>
                  <a:spcPct val="0"/>
                </a:spcBef>
                <a:spcAft>
                  <a:spcPct val="35000"/>
                </a:spcAft>
              </a:pPr>
              <a:r>
                <a:rPr lang="es-EC" sz="2400" dirty="0"/>
                <a:t>M</a:t>
              </a:r>
              <a:r>
                <a:rPr lang="es-EC" sz="2400" dirty="0" smtClean="0"/>
                <a:t>atiz amarillo y rojo a un nivel de 5</a:t>
              </a:r>
            </a:p>
            <a:p>
              <a:pPr lvl="0" algn="l" defTabSz="1111250">
                <a:lnSpc>
                  <a:spcPct val="90000"/>
                </a:lnSpc>
                <a:spcBef>
                  <a:spcPct val="0"/>
                </a:spcBef>
                <a:spcAft>
                  <a:spcPct val="35000"/>
                </a:spcAft>
              </a:pPr>
              <a:r>
                <a:rPr lang="es-EC" sz="2400" kern="1200" dirty="0" smtClean="0"/>
                <a:t>Claridad nivel 5</a:t>
              </a:r>
            </a:p>
            <a:p>
              <a:pPr lvl="0" algn="l" defTabSz="1111250">
                <a:lnSpc>
                  <a:spcPct val="90000"/>
                </a:lnSpc>
                <a:spcBef>
                  <a:spcPct val="0"/>
                </a:spcBef>
                <a:spcAft>
                  <a:spcPct val="35000"/>
                </a:spcAft>
              </a:pPr>
              <a:r>
                <a:rPr lang="es-EC" sz="2400" dirty="0" smtClean="0"/>
                <a:t>Pureza o intensidad nivel 1</a:t>
              </a:r>
              <a:endParaRPr lang="es-EC" sz="2400" kern="1200" dirty="0" smtClean="0"/>
            </a:p>
            <a:p>
              <a:pPr lvl="0" algn="l" defTabSz="1111250">
                <a:lnSpc>
                  <a:spcPct val="90000"/>
                </a:lnSpc>
                <a:spcBef>
                  <a:spcPct val="0"/>
                </a:spcBef>
                <a:spcAft>
                  <a:spcPct val="35000"/>
                </a:spcAft>
              </a:pPr>
              <a:endParaRPr lang="es-EC" sz="2400" kern="1200" dirty="0"/>
            </a:p>
          </p:txBody>
        </p:sp>
      </p:grpSp>
      <p:sp>
        <p:nvSpPr>
          <p:cNvPr id="26" name="25 CuadroTexto"/>
          <p:cNvSpPr txBox="1"/>
          <p:nvPr/>
        </p:nvSpPr>
        <p:spPr>
          <a:xfrm>
            <a:off x="488656" y="1268760"/>
            <a:ext cx="2427160"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EC" sz="2800" b="1" dirty="0" smtClean="0"/>
              <a:t>FORMA</a:t>
            </a:r>
            <a:endParaRPr lang="es-EC" sz="2800" b="1" dirty="0"/>
          </a:p>
        </p:txBody>
      </p:sp>
      <p:sp>
        <p:nvSpPr>
          <p:cNvPr id="36" name="35 CuadroTexto"/>
          <p:cNvSpPr txBox="1"/>
          <p:nvPr/>
        </p:nvSpPr>
        <p:spPr>
          <a:xfrm>
            <a:off x="3368976" y="1268760"/>
            <a:ext cx="2427160"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EC" sz="2800" b="1" dirty="0" smtClean="0"/>
              <a:t>TEXTURA</a:t>
            </a:r>
            <a:endParaRPr lang="es-EC" sz="2800" b="1" dirty="0"/>
          </a:p>
        </p:txBody>
      </p:sp>
      <p:sp>
        <p:nvSpPr>
          <p:cNvPr id="37" name="36 CuadroTexto"/>
          <p:cNvSpPr txBox="1"/>
          <p:nvPr/>
        </p:nvSpPr>
        <p:spPr>
          <a:xfrm>
            <a:off x="6177288" y="1268760"/>
            <a:ext cx="2427160"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EC" sz="2800" b="1" dirty="0" smtClean="0"/>
              <a:t>COLOR</a:t>
            </a:r>
            <a:endParaRPr lang="es-EC" sz="2800" b="1" dirty="0"/>
          </a:p>
        </p:txBody>
      </p:sp>
      <p:pic>
        <p:nvPicPr>
          <p:cNvPr id="42" name="41 Imagen"/>
          <p:cNvPicPr>
            <a:picLocks noChangeAspect="1"/>
          </p:cNvPicPr>
          <p:nvPr/>
        </p:nvPicPr>
        <p:blipFill rotWithShape="1">
          <a:blip r:embed="rId4" cstate="print">
            <a:extLst>
              <a:ext uri="{28A0092B-C50C-407E-A947-70E740481C1C}">
                <a14:useLocalDpi xmlns:a14="http://schemas.microsoft.com/office/drawing/2010/main" val="0"/>
              </a:ext>
            </a:extLst>
          </a:blip>
          <a:srcRect l="26520" t="7784" r="20310" b="15916"/>
          <a:stretch/>
        </p:blipFill>
        <p:spPr bwMode="auto">
          <a:xfrm>
            <a:off x="395536" y="4293096"/>
            <a:ext cx="2794132" cy="2480751"/>
          </a:xfrm>
          <a:prstGeom prst="rect">
            <a:avLst/>
          </a:prstGeom>
          <a:ln>
            <a:noFill/>
          </a:ln>
          <a:extLst>
            <a:ext uri="{53640926-AAD7-44D8-BBD7-CCE9431645EC}">
              <a14:shadowObscured xmlns:a14="http://schemas.microsoft.com/office/drawing/2010/main"/>
            </a:ext>
          </a:extLst>
        </p:spPr>
      </p:pic>
      <p:pic>
        <p:nvPicPr>
          <p:cNvPr id="44" name="43 Imagen"/>
          <p:cNvPicPr>
            <a:picLocks noChangeAspect="1"/>
          </p:cNvPicPr>
          <p:nvPr/>
        </p:nvPicPr>
        <p:blipFill rotWithShape="1">
          <a:blip r:embed="rId5" cstate="print">
            <a:extLst>
              <a:ext uri="{28A0092B-C50C-407E-A947-70E740481C1C}">
                <a14:useLocalDpi xmlns:a14="http://schemas.microsoft.com/office/drawing/2010/main" val="0"/>
              </a:ext>
            </a:extLst>
          </a:blip>
          <a:srcRect l="22384" t="25303" r="17275" b="17084"/>
          <a:stretch/>
        </p:blipFill>
        <p:spPr bwMode="auto">
          <a:xfrm rot="5400000">
            <a:off x="2878410" y="4762550"/>
            <a:ext cx="2484512" cy="1545604"/>
          </a:xfrm>
          <a:prstGeom prst="rect">
            <a:avLst/>
          </a:prstGeom>
          <a:ln>
            <a:noFill/>
          </a:ln>
          <a:extLst>
            <a:ext uri="{53640926-AAD7-44D8-BBD7-CCE9431645EC}">
              <a14:shadowObscured xmlns:a14="http://schemas.microsoft.com/office/drawing/2010/main"/>
            </a:ext>
          </a:extLst>
        </p:spPr>
      </p:pic>
      <p:grpSp>
        <p:nvGrpSpPr>
          <p:cNvPr id="47" name="42 Grupo"/>
          <p:cNvGrpSpPr/>
          <p:nvPr/>
        </p:nvGrpSpPr>
        <p:grpSpPr>
          <a:xfrm>
            <a:off x="4996252" y="4221088"/>
            <a:ext cx="4112252" cy="2611803"/>
            <a:chOff x="0" y="-1"/>
            <a:chExt cx="4413596" cy="3168503"/>
          </a:xfrm>
        </p:grpSpPr>
        <p:pic>
          <p:nvPicPr>
            <p:cNvPr id="48" name="47 Imagen" descr="D:\DOCUMENTOS\CIVILES\the end\ENSAYOS GENERALES JS\ENSAYOS QUIMICOS DE LA ESCORIA\ENSAYO COLOR FORMA TEXTURA ESCORIA\color\IMG_5339.JPG"/>
            <p:cNvPicPr>
              <a:picLocks noChangeAspect="1"/>
            </p:cNvPicPr>
            <p:nvPr/>
          </p:nvPicPr>
          <p:blipFill rotWithShape="1">
            <a:blip r:embed="rId6" cstate="print">
              <a:extLst>
                <a:ext uri="{28A0092B-C50C-407E-A947-70E740481C1C}">
                  <a14:useLocalDpi xmlns:a14="http://schemas.microsoft.com/office/drawing/2010/main" val="0"/>
                </a:ext>
              </a:extLst>
            </a:blip>
            <a:srcRect l="6813" t="1460" r="14842"/>
            <a:stretch/>
          </p:blipFill>
          <p:spPr bwMode="auto">
            <a:xfrm>
              <a:off x="0" y="0"/>
              <a:ext cx="2041451" cy="3168502"/>
            </a:xfrm>
            <a:prstGeom prst="rect">
              <a:avLst/>
            </a:prstGeom>
            <a:noFill/>
            <a:ln>
              <a:noFill/>
            </a:ln>
            <a:extLst>
              <a:ext uri="{53640926-AAD7-44D8-BBD7-CCE9431645EC}">
                <a14:shadowObscured xmlns:a14="http://schemas.microsoft.com/office/drawing/2010/main"/>
              </a:ext>
            </a:extLst>
          </p:spPr>
        </p:pic>
        <p:pic>
          <p:nvPicPr>
            <p:cNvPr id="49" name="48 Imagen" descr="D:\DOCUMENTOS\CIVILES\the end\ENSAYOS GENERALES JS\ENSAYOS QUIMICOS DE LA ESCORIA\ENSAYO COLOR FORMA TEXTURA ESCORIA\color\IMG_5335.JPG"/>
            <p:cNvPicPr>
              <a:picLocks noChangeAspect="1"/>
            </p:cNvPicPr>
            <p:nvPr/>
          </p:nvPicPr>
          <p:blipFill rotWithShape="1">
            <a:blip r:embed="rId7" cstate="print">
              <a:extLst>
                <a:ext uri="{28A0092B-C50C-407E-A947-70E740481C1C}">
                  <a14:useLocalDpi xmlns:a14="http://schemas.microsoft.com/office/drawing/2010/main" val="0"/>
                </a:ext>
              </a:extLst>
            </a:blip>
            <a:srcRect l="1947"/>
            <a:stretch/>
          </p:blipFill>
          <p:spPr bwMode="auto">
            <a:xfrm>
              <a:off x="2158409" y="-1"/>
              <a:ext cx="2255187" cy="3168000"/>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69418151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2902</TotalTime>
  <Words>2817</Words>
  <Application>Microsoft Office PowerPoint</Application>
  <PresentationFormat>Presentación en pantalla (4:3)</PresentationFormat>
  <Paragraphs>679</Paragraphs>
  <Slides>47</Slides>
  <Notes>1</Notes>
  <HiddenSlides>0</HiddenSlides>
  <MMClips>0</MMClips>
  <ScaleCrop>false</ScaleCrop>
  <HeadingPairs>
    <vt:vector size="4" baseType="variant">
      <vt:variant>
        <vt:lpstr>Tema</vt:lpstr>
      </vt:variant>
      <vt:variant>
        <vt:i4>1</vt:i4>
      </vt:variant>
      <vt:variant>
        <vt:lpstr>Títulos de diapositiva</vt:lpstr>
      </vt:variant>
      <vt:variant>
        <vt:i4>47</vt:i4>
      </vt:variant>
    </vt:vector>
  </HeadingPairs>
  <TitlesOfParts>
    <vt:vector size="48" baseType="lpstr">
      <vt:lpstr>Tema de Office</vt:lpstr>
      <vt:lpstr>Presentación de PowerPoint</vt:lpstr>
      <vt:lpstr>Presentación de PowerPoint</vt:lpstr>
      <vt:lpstr>CONTENIDO.</vt:lpstr>
      <vt:lpstr>GENERALIDADES.</vt:lpstr>
      <vt:lpstr>OBJETIVOS.</vt:lpstr>
      <vt:lpstr>OBJETIVOS ESPECÍFICOS.</vt:lpstr>
      <vt:lpstr>ESCORIAS DE ACERO.</vt:lpstr>
      <vt:lpstr>PROCESO DE OBTENCIÓN DE LA ESCORIA DE ACERO.</vt:lpstr>
      <vt:lpstr>CARACTERÍSTICAS FÍSICAS DE LA ESCORIA DE ACERO. INEN 872 Y MUNSELL</vt:lpstr>
      <vt:lpstr>CARACTERÍSTICAS QUÍMICAS DE LA ESCORIA DE ACERO. TULAS</vt:lpstr>
      <vt:lpstr>CARACTERÍSTICAS MINERALÓGICAS DE LA ESCORIA DE ACERO.</vt:lpstr>
      <vt:lpstr>GRANULOMETRÍA DE LA ESCORIA DE ACERO DIRECTA. ASTM C 136</vt:lpstr>
      <vt:lpstr>RESUMEN DE CARACTERIZACIÓN DE LA ESCORIA DE ACERO DIRECTA.</vt:lpstr>
      <vt:lpstr>ENSAYOS PARA LA CARACTERIZACIÓN DE MATERIALES </vt:lpstr>
      <vt:lpstr>ENSAYOS DE CARACTERIZACIÓN DEL CEMENTO.</vt:lpstr>
      <vt:lpstr>CARACTERIZACIÓN DE LOS AGREGADOS: GRAVA, ARENA Y ESCORIA DE ACERO</vt:lpstr>
      <vt:lpstr>CARACTERIZACIÓN DE LOS AGREGADOS: GRAVA.</vt:lpstr>
      <vt:lpstr>CARACTERIZACIÓN DE LOS AGREGADOS: GRAVA. ESTABILIZACIÓN GRANULOMÉTRICA</vt:lpstr>
      <vt:lpstr>CARACTERIZACIÓN DE LOS AGREGADOS: ARENA. GRANULOMETRÍA Y ESTABILIZACIÓN GRANULOMÉTRICA</vt:lpstr>
      <vt:lpstr>CARACTERIZACIÓN DE LOS AGREGADOS: ESCORIA DE ACERO. GRANULOMETRÍA Y ESTABILIZACIÓN GRANULOMÉTRICA</vt:lpstr>
      <vt:lpstr>CURVAS GRANULOMÉTRICAS DE LAS COMBINACIONES DE ESCORIA DE ACERO Y ARENA.</vt:lpstr>
      <vt:lpstr>CARACTERIZACIÓN DE LOS AGREGADOS: GRAVA, ARENA Y ESCORIA DE ACERO.</vt:lpstr>
      <vt:lpstr>DOSIFICACIÓN DE HORMIGÓN HIDRÁULICO CONVENCIONAL, CON ESCORIA DE ACERO, ESCORIA DE ACERO Y ADITIVO.</vt:lpstr>
      <vt:lpstr>ENSAYOS DE HORMIGÓN HIDRÁULICO EN ESTADO FRESCO</vt:lpstr>
      <vt:lpstr>MUESTREO DEL HORMIGÓN HIDRÁULICO RECIÉN MEZCLADO. ASTM C 172 </vt:lpstr>
      <vt:lpstr>TEMPERATURA DEL HORMIGÓN HIDRÁULICO RECIÉN MEZCLADO. ASTM C 1064 .</vt:lpstr>
      <vt:lpstr>DETERMINACIÓN DEL ASENTAMIENTO DE HORMIGÓN DE CEMENTO HIDRÁULICO. ASTM C143 .</vt:lpstr>
      <vt:lpstr>ELABORACIÓN Y CURADO DE ESPECÍMINES PARA ENSAYO. ASTM C 31 .</vt:lpstr>
      <vt:lpstr>ELABORACIÓN Y CURADO DE ESPECÍMINES PARA ENSAYO. ASTM C 31 .</vt:lpstr>
      <vt:lpstr>ENSAYOS DE HORMIGÓN HIDRÁULICO EN ESTADO ENDURECIDO.</vt:lpstr>
      <vt:lpstr>DETERMINACIÓN DE LA RESISTENCIA A LA COMRPESIÓN DE ESPECÍMENES CILÍNDRICOS DE HORMIGÓN DE CEMENTO HIDRÁULICO, ASTMC 39 .</vt:lpstr>
      <vt:lpstr>DETERMINACIÓN DE LA RESISTENCIA A LA COMRPESIÓN DE ESPECÍMENES CILÍNDRICOS DE HORMIGÓN DE CEMENTO HIDRÁULICO, ASTMC 39 .</vt:lpstr>
      <vt:lpstr>DETERMINACIÓN DE LA RESISTENCIA A LA COMRPESIÓN DE ESPECÍMENES CILÍNDRICOS DE HORMIGÓN DE CEMENTO HIDRÁULICO, ASTMC 39 .</vt:lpstr>
      <vt:lpstr>DETERMINACIÓN DE LA RESISTENCIA A LA COMRPESIÓN DE ESPECÍMENES CILÍNDRICOS DE HORMIGÓN DE CEMENTO HIDRÁULICO, ASTMC 39 .</vt:lpstr>
      <vt:lpstr>DETERMINACIÓN DE LA RESISTENCIA A LA COMRPESIÓN DE ESPECÍMENES CILÍNDRICOS DE HORMIGÓN DE CEMENTO HIDRÁULICO, ASTMC 39 .</vt:lpstr>
      <vt:lpstr>DETERMINACIÓN DEL MÓDULO DE ELASTICIDAD DEL  HORMIGÓN HIDRÁULICO A  COMPRESIÓN. ASTM C 469 .</vt:lpstr>
      <vt:lpstr>DETERMINACIÓN DE LA RESISTENCIA A LA FLEXIÓN DEL HORMIGÓN (UTILIZANDO UNA VIGA CON CARGA EN LOS TERCIOS). ASTM C 78 .</vt:lpstr>
      <vt:lpstr>DETERMINACIÓN DE LA RESISTENCIA A LA FLEXIÓN DEL HORMIGÓN (UTILIZANDO UNA VIGA CON CARGA EN LOS TERCIOS). ASTM C 78 .</vt:lpstr>
      <vt:lpstr>DETERMINACIÓN DE LA RESISTENCIA A LA FLEXIÓN DEL HORMIGÓN (UTILIZANDO UNA VIGA CON CARGA EN LOS TERCIOS). ASTM C 78 .</vt:lpstr>
      <vt:lpstr>DETERMINACIÓN DE LA RESISTENCIA A LA TRACCIÓN INDIRECTA. ENSAYO BRASILEÑO .</vt:lpstr>
      <vt:lpstr>ANÁLISIS DEL HORMIGÓN HIDRÁULICO CON ESCORIA DE ACERO CON RESPECTO AL NEC-11.</vt:lpstr>
      <vt:lpstr>CONCLUSIONES.</vt:lpstr>
      <vt:lpstr>CONCLUSIONES.</vt:lpstr>
      <vt:lpstr>CONCLUSIONES.</vt:lpstr>
      <vt:lpstr>RECOMENDACIONES.</vt:lpstr>
      <vt:lpstr>RECOMENDACIONES.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JACQUI</dc:creator>
  <cp:lastModifiedBy>JACQUI</cp:lastModifiedBy>
  <cp:revision>235</cp:revision>
  <cp:lastPrinted>2015-05-19T13:35:38Z</cp:lastPrinted>
  <dcterms:created xsi:type="dcterms:W3CDTF">2015-05-05T01:55:53Z</dcterms:created>
  <dcterms:modified xsi:type="dcterms:W3CDTF">2015-05-29T01:58:28Z</dcterms:modified>
</cp:coreProperties>
</file>