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89" r:id="rId1"/>
  </p:sldMasterIdLst>
  <p:notesMasterIdLst>
    <p:notesMasterId r:id="rId53"/>
  </p:notesMasterIdLst>
  <p:sldIdLst>
    <p:sldId id="256" r:id="rId2"/>
    <p:sldId id="259" r:id="rId3"/>
    <p:sldId id="274" r:id="rId4"/>
    <p:sldId id="257" r:id="rId5"/>
    <p:sldId id="276" r:id="rId6"/>
    <p:sldId id="261" r:id="rId7"/>
    <p:sldId id="260" r:id="rId8"/>
    <p:sldId id="262" r:id="rId9"/>
    <p:sldId id="263" r:id="rId10"/>
    <p:sldId id="265" r:id="rId11"/>
    <p:sldId id="277" r:id="rId12"/>
    <p:sldId id="278" r:id="rId13"/>
    <p:sldId id="266" r:id="rId14"/>
    <p:sldId id="279" r:id="rId15"/>
    <p:sldId id="280" r:id="rId16"/>
    <p:sldId id="281" r:id="rId17"/>
    <p:sldId id="282" r:id="rId18"/>
    <p:sldId id="284" r:id="rId19"/>
    <p:sldId id="269" r:id="rId20"/>
    <p:sldId id="273" r:id="rId21"/>
    <p:sldId id="286" r:id="rId22"/>
    <p:sldId id="287" r:id="rId23"/>
    <p:sldId id="288" r:id="rId24"/>
    <p:sldId id="289" r:id="rId25"/>
    <p:sldId id="290" r:id="rId26"/>
    <p:sldId id="291" r:id="rId27"/>
    <p:sldId id="292" r:id="rId28"/>
    <p:sldId id="293" r:id="rId29"/>
    <p:sldId id="294" r:id="rId30"/>
    <p:sldId id="268" r:id="rId31"/>
    <p:sldId id="312" r:id="rId32"/>
    <p:sldId id="295" r:id="rId33"/>
    <p:sldId id="311" r:id="rId34"/>
    <p:sldId id="313" r:id="rId35"/>
    <p:sldId id="296" r:id="rId36"/>
    <p:sldId id="297" r:id="rId37"/>
    <p:sldId id="299" r:id="rId38"/>
    <p:sldId id="314" r:id="rId39"/>
    <p:sldId id="298" r:id="rId40"/>
    <p:sldId id="301" r:id="rId41"/>
    <p:sldId id="302" r:id="rId42"/>
    <p:sldId id="303" r:id="rId43"/>
    <p:sldId id="304" r:id="rId44"/>
    <p:sldId id="305" r:id="rId45"/>
    <p:sldId id="306" r:id="rId46"/>
    <p:sldId id="307" r:id="rId47"/>
    <p:sldId id="315" r:id="rId48"/>
    <p:sldId id="308" r:id="rId49"/>
    <p:sldId id="309" r:id="rId50"/>
    <p:sldId id="316" r:id="rId51"/>
    <p:sldId id="310" r:id="rId5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FF"/>
    <a:srgbClr val="D0D0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86" autoAdjust="0"/>
    <p:restoredTop sz="94660"/>
  </p:normalViewPr>
  <p:slideViewPr>
    <p:cSldViewPr snapToGrid="0">
      <p:cViewPr varScale="1">
        <p:scale>
          <a:sx n="69" d="100"/>
          <a:sy n="69" d="100"/>
        </p:scale>
        <p:origin x="156" y="66"/>
      </p:cViewPr>
      <p:guideLst>
        <p:guide orient="horz" pos="2160"/>
        <p:guide pos="2880"/>
      </p:guideLst>
    </p:cSldViewPr>
  </p:slideViewPr>
  <p:notesTextViewPr>
    <p:cViewPr>
      <p:scale>
        <a:sx n="1" d="1"/>
        <a:sy n="1" d="1"/>
      </p:scale>
      <p:origin x="0" y="0"/>
    </p:cViewPr>
  </p:notesTextViewPr>
  <p:sorterViewPr>
    <p:cViewPr>
      <p:scale>
        <a:sx n="100" d="100"/>
        <a:sy n="100" d="100"/>
      </p:scale>
      <p:origin x="0" y="-61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diagrams/_rels/data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C17DDA-60AD-4018-B4F0-F0D89F035465}" type="doc">
      <dgm:prSet loTypeId="urn:microsoft.com/office/officeart/2005/8/layout/list1" loCatId="list" qsTypeId="urn:microsoft.com/office/officeart/2005/8/quickstyle/3d3" qsCatId="3D" csTypeId="urn:microsoft.com/office/officeart/2005/8/colors/accent3_1" csCatId="accent3" phldr="1"/>
      <dgm:spPr/>
      <dgm:t>
        <a:bodyPr/>
        <a:lstStyle/>
        <a:p>
          <a:endParaRPr lang="es-ES"/>
        </a:p>
      </dgm:t>
    </dgm:pt>
    <dgm:pt modelId="{CE51ABA4-7154-4265-9F05-3FEFF6322DFA}">
      <dgm:prSet phldrT="[Texto]" custT="1"/>
      <dgm:spPr/>
      <dgm:t>
        <a:bodyPr/>
        <a:lstStyle/>
        <a:p>
          <a:pPr algn="ctr"/>
          <a:r>
            <a:rPr lang="es-EC" sz="2500" b="1" cap="none" spc="0" smtClean="0">
              <a:ln w="0"/>
              <a:effectLst>
                <a:outerShdw blurRad="38100" dist="19050" dir="2700000" algn="tl" rotWithShape="0">
                  <a:schemeClr val="dk1">
                    <a:alpha val="40000"/>
                  </a:schemeClr>
                </a:outerShdw>
              </a:effectLst>
              <a:latin typeface="+mj-lt"/>
            </a:rPr>
            <a:t>PLANTEAMIENTO DEL PROBLEMA</a:t>
          </a:r>
          <a:endParaRPr lang="es-ES" sz="2500" b="1" cap="none" spc="0" dirty="0">
            <a:ln w="0"/>
            <a:effectLst>
              <a:outerShdw blurRad="38100" dist="19050" dir="2700000" algn="tl" rotWithShape="0">
                <a:schemeClr val="dk1">
                  <a:alpha val="40000"/>
                </a:schemeClr>
              </a:outerShdw>
            </a:effectLst>
            <a:latin typeface="+mj-lt"/>
          </a:endParaRPr>
        </a:p>
      </dgm:t>
    </dgm:pt>
    <dgm:pt modelId="{FC89DC46-CFAC-4E7A-B049-F2194F2B37A8}" type="parTrans" cxnId="{3846C2A5-473C-452C-B9DF-F9D1F9D8ED28}">
      <dgm:prSet/>
      <dgm:spPr/>
      <dgm:t>
        <a:bodyPr/>
        <a:lstStyle/>
        <a:p>
          <a:endParaRPr lang="es-ES"/>
        </a:p>
      </dgm:t>
    </dgm:pt>
    <dgm:pt modelId="{4DD3A9CC-74C7-4431-A591-EA2B64BF5364}" type="sibTrans" cxnId="{3846C2A5-473C-452C-B9DF-F9D1F9D8ED28}">
      <dgm:prSet/>
      <dgm:spPr/>
      <dgm:t>
        <a:bodyPr/>
        <a:lstStyle/>
        <a:p>
          <a:endParaRPr lang="es-ES"/>
        </a:p>
      </dgm:t>
    </dgm:pt>
    <dgm:pt modelId="{118A5DEC-0638-4594-8C93-0F60F925E0F5}">
      <dgm:prSet custT="1"/>
      <dgm:spPr/>
      <dgm:t>
        <a:bodyPr/>
        <a:lstStyle/>
        <a:p>
          <a:pPr algn="ctr"/>
          <a:r>
            <a:rPr lang="es-EC" sz="2500" b="1" cap="none" spc="0" smtClean="0">
              <a:ln w="0"/>
              <a:effectLst>
                <a:outerShdw blurRad="38100" dist="19050" dir="2700000" algn="tl" rotWithShape="0">
                  <a:schemeClr val="dk1">
                    <a:alpha val="40000"/>
                  </a:schemeClr>
                </a:outerShdw>
              </a:effectLst>
              <a:latin typeface="+mj-lt"/>
            </a:rPr>
            <a:t>METODOLOGÍA DE LA INVESTIGACIÓN </a:t>
          </a:r>
          <a:endParaRPr lang="es-ES" sz="2500" b="1" cap="none" spc="0" dirty="0">
            <a:ln w="0"/>
            <a:effectLst>
              <a:outerShdw blurRad="38100" dist="19050" dir="2700000" algn="tl" rotWithShape="0">
                <a:schemeClr val="dk1">
                  <a:alpha val="40000"/>
                </a:schemeClr>
              </a:outerShdw>
            </a:effectLst>
            <a:latin typeface="+mj-lt"/>
          </a:endParaRPr>
        </a:p>
      </dgm:t>
    </dgm:pt>
    <dgm:pt modelId="{455B64E5-5B28-4094-AB14-3EA6FCF8C57C}" type="parTrans" cxnId="{CC069483-120E-4D7B-AF34-D05BF1591FF0}">
      <dgm:prSet/>
      <dgm:spPr/>
      <dgm:t>
        <a:bodyPr/>
        <a:lstStyle/>
        <a:p>
          <a:endParaRPr lang="es-ES"/>
        </a:p>
      </dgm:t>
    </dgm:pt>
    <dgm:pt modelId="{0D14A4A4-0F4E-4B88-920D-32E0CE0406DB}" type="sibTrans" cxnId="{CC069483-120E-4D7B-AF34-D05BF1591FF0}">
      <dgm:prSet/>
      <dgm:spPr/>
      <dgm:t>
        <a:bodyPr/>
        <a:lstStyle/>
        <a:p>
          <a:endParaRPr lang="es-ES"/>
        </a:p>
      </dgm:t>
    </dgm:pt>
    <dgm:pt modelId="{3E1C53F4-2F0A-4FE7-8B20-9060F8097A20}">
      <dgm:prSet custT="1"/>
      <dgm:spPr>
        <a:solidFill>
          <a:schemeClr val="tx2"/>
        </a:solidFill>
      </dgm:spPr>
      <dgm:t>
        <a:bodyPr/>
        <a:lstStyle/>
        <a:p>
          <a:pPr algn="ctr"/>
          <a:r>
            <a:rPr lang="es-ES" sz="3200" b="1" cap="none" spc="0" dirty="0" smtClean="0">
              <a:ln w="0"/>
              <a:solidFill>
                <a:schemeClr val="bg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PROPUESTA</a:t>
          </a:r>
        </a:p>
      </dgm:t>
    </dgm:pt>
    <dgm:pt modelId="{B5EC6BE5-EFF8-4E46-8752-4428C5F2DF87}" type="parTrans" cxnId="{3E943453-AFE1-458E-8096-149022916316}">
      <dgm:prSet/>
      <dgm:spPr/>
      <dgm:t>
        <a:bodyPr/>
        <a:lstStyle/>
        <a:p>
          <a:endParaRPr lang="es-ES"/>
        </a:p>
      </dgm:t>
    </dgm:pt>
    <dgm:pt modelId="{A0EA2DC1-397C-4CCF-A8DA-F89FC2DD60E1}" type="sibTrans" cxnId="{3E943453-AFE1-458E-8096-149022916316}">
      <dgm:prSet/>
      <dgm:spPr/>
      <dgm:t>
        <a:bodyPr/>
        <a:lstStyle/>
        <a:p>
          <a:endParaRPr lang="es-ES"/>
        </a:p>
      </dgm:t>
    </dgm:pt>
    <dgm:pt modelId="{02B3BCF3-5707-46BF-B6ED-F1AD095272DE}">
      <dgm:prSet phldrT="[Texto]" custT="1"/>
      <dgm:spPr/>
      <dgm:t>
        <a:bodyPr/>
        <a:lstStyle/>
        <a:p>
          <a:pPr algn="ctr"/>
          <a:r>
            <a:rPr lang="es-EC" sz="2500" b="1" cap="none" spc="0" smtClean="0">
              <a:ln w="0"/>
              <a:effectLst>
                <a:outerShdw blurRad="38100" dist="19050" dir="2700000" algn="tl" rotWithShape="0">
                  <a:schemeClr val="dk1">
                    <a:alpha val="40000"/>
                  </a:schemeClr>
                </a:outerShdw>
              </a:effectLst>
              <a:latin typeface="+mj-lt"/>
            </a:rPr>
            <a:t>CONCLUSIONES  Y  RECOMENDACIONES </a:t>
          </a:r>
          <a:endParaRPr lang="es-ES" sz="2500" b="1" cap="none" spc="0" dirty="0">
            <a:ln w="0"/>
            <a:effectLst>
              <a:outerShdw blurRad="38100" dist="19050" dir="2700000" algn="tl" rotWithShape="0">
                <a:schemeClr val="dk1">
                  <a:alpha val="40000"/>
                </a:schemeClr>
              </a:outerShdw>
            </a:effectLst>
            <a:latin typeface="+mj-lt"/>
          </a:endParaRPr>
        </a:p>
      </dgm:t>
    </dgm:pt>
    <dgm:pt modelId="{FC7D36C6-3E9D-4BD2-8680-57C9425CA843}" type="sibTrans" cxnId="{B543326B-D35E-4F74-AB79-1E5F52DA42AD}">
      <dgm:prSet/>
      <dgm:spPr/>
      <dgm:t>
        <a:bodyPr/>
        <a:lstStyle/>
        <a:p>
          <a:endParaRPr lang="es-ES"/>
        </a:p>
      </dgm:t>
    </dgm:pt>
    <dgm:pt modelId="{D7FA1FD1-4C11-49A3-885F-FE26DDC9D2CE}" type="parTrans" cxnId="{B543326B-D35E-4F74-AB79-1E5F52DA42AD}">
      <dgm:prSet/>
      <dgm:spPr/>
      <dgm:t>
        <a:bodyPr/>
        <a:lstStyle/>
        <a:p>
          <a:endParaRPr lang="es-ES"/>
        </a:p>
      </dgm:t>
    </dgm:pt>
    <dgm:pt modelId="{42B189F4-87B5-448D-8EAA-5EEE6E417D53}">
      <dgm:prSet phldrT="[Texto]" custT="1"/>
      <dgm:spPr/>
      <dgm:t>
        <a:bodyPr/>
        <a:lstStyle/>
        <a:p>
          <a:pPr algn="ctr"/>
          <a:r>
            <a:rPr lang="es-ES" sz="2500" b="1" cap="none" spc="0" smtClean="0">
              <a:ln w="0"/>
              <a:effectLst>
                <a:outerShdw blurRad="38100" dist="19050" dir="2700000" algn="tl" rotWithShape="0">
                  <a:schemeClr val="dk1">
                    <a:alpha val="40000"/>
                  </a:schemeClr>
                </a:outerShdw>
              </a:effectLst>
              <a:latin typeface="+mj-lt"/>
            </a:rPr>
            <a:t>INTRODUCCIÓN</a:t>
          </a:r>
          <a:endParaRPr lang="es-ES" sz="2500" b="1" cap="none" spc="0" dirty="0">
            <a:ln w="0"/>
            <a:effectLst>
              <a:outerShdw blurRad="38100" dist="19050" dir="2700000" algn="tl" rotWithShape="0">
                <a:schemeClr val="dk1">
                  <a:alpha val="40000"/>
                </a:schemeClr>
              </a:outerShdw>
            </a:effectLst>
            <a:latin typeface="+mj-lt"/>
          </a:endParaRPr>
        </a:p>
      </dgm:t>
    </dgm:pt>
    <dgm:pt modelId="{C844ED2C-D5CB-42A6-AA90-9DF10AAC4B79}" type="parTrans" cxnId="{281CD7CC-2F29-429C-AF0D-DD3213084BC0}">
      <dgm:prSet/>
      <dgm:spPr/>
      <dgm:t>
        <a:bodyPr/>
        <a:lstStyle/>
        <a:p>
          <a:endParaRPr lang="en-US"/>
        </a:p>
      </dgm:t>
    </dgm:pt>
    <dgm:pt modelId="{8017FBAE-3DC6-49D3-8B19-6E9AF0BE8434}" type="sibTrans" cxnId="{281CD7CC-2F29-429C-AF0D-DD3213084BC0}">
      <dgm:prSet/>
      <dgm:spPr/>
      <dgm:t>
        <a:bodyPr/>
        <a:lstStyle/>
        <a:p>
          <a:endParaRPr lang="en-US"/>
        </a:p>
      </dgm:t>
    </dgm:pt>
    <dgm:pt modelId="{6CC3A942-9236-4985-AB6A-A29EBAF23E4D}">
      <dgm:prSet phldrT="[Texto]" custT="1"/>
      <dgm:spPr/>
      <dgm:t>
        <a:bodyPr/>
        <a:lstStyle/>
        <a:p>
          <a:pPr algn="ctr"/>
          <a:r>
            <a:rPr lang="es-ES" sz="2500" b="1" cap="none" spc="0" smtClean="0">
              <a:ln w="0"/>
              <a:effectLst>
                <a:outerShdw blurRad="38100" dist="19050" dir="2700000" algn="tl" rotWithShape="0">
                  <a:schemeClr val="dk1">
                    <a:alpha val="40000"/>
                  </a:schemeClr>
                </a:outerShdw>
              </a:effectLst>
              <a:latin typeface="+mj-lt"/>
            </a:rPr>
            <a:t>MARCO DE REFERENCIA</a:t>
          </a:r>
          <a:endParaRPr lang="es-ES" sz="2500" b="1" cap="none" spc="0" dirty="0">
            <a:ln w="0"/>
            <a:effectLst>
              <a:outerShdw blurRad="38100" dist="19050" dir="2700000" algn="tl" rotWithShape="0">
                <a:schemeClr val="dk1">
                  <a:alpha val="40000"/>
                </a:schemeClr>
              </a:outerShdw>
            </a:effectLst>
            <a:latin typeface="+mj-lt"/>
          </a:endParaRPr>
        </a:p>
      </dgm:t>
    </dgm:pt>
    <dgm:pt modelId="{BFB0237A-B284-4438-B97C-D99F79EF6074}" type="parTrans" cxnId="{31B5E09E-47F9-4543-9597-19329A47D3AB}">
      <dgm:prSet/>
      <dgm:spPr/>
      <dgm:t>
        <a:bodyPr/>
        <a:lstStyle/>
        <a:p>
          <a:endParaRPr lang="es-EC"/>
        </a:p>
      </dgm:t>
    </dgm:pt>
    <dgm:pt modelId="{6DCBE890-46EA-4ECA-947E-15C19D703250}" type="sibTrans" cxnId="{31B5E09E-47F9-4543-9597-19329A47D3AB}">
      <dgm:prSet/>
      <dgm:spPr/>
      <dgm:t>
        <a:bodyPr/>
        <a:lstStyle/>
        <a:p>
          <a:endParaRPr lang="es-EC"/>
        </a:p>
      </dgm:t>
    </dgm:pt>
    <dgm:pt modelId="{50173B7E-503C-44C3-85C1-ACF99CAAA611}" type="pres">
      <dgm:prSet presAssocID="{34C17DDA-60AD-4018-B4F0-F0D89F035465}" presName="linear" presStyleCnt="0">
        <dgm:presLayoutVars>
          <dgm:dir/>
          <dgm:animLvl val="lvl"/>
          <dgm:resizeHandles val="exact"/>
        </dgm:presLayoutVars>
      </dgm:prSet>
      <dgm:spPr/>
      <dgm:t>
        <a:bodyPr/>
        <a:lstStyle/>
        <a:p>
          <a:endParaRPr lang="es-ES"/>
        </a:p>
      </dgm:t>
    </dgm:pt>
    <dgm:pt modelId="{E9FCF91F-DEB9-470A-B3EA-94CD7F5FE781}" type="pres">
      <dgm:prSet presAssocID="{42B189F4-87B5-448D-8EAA-5EEE6E417D53}" presName="parentLin" presStyleCnt="0"/>
      <dgm:spPr/>
      <dgm:t>
        <a:bodyPr/>
        <a:lstStyle/>
        <a:p>
          <a:endParaRPr lang="en-US"/>
        </a:p>
      </dgm:t>
    </dgm:pt>
    <dgm:pt modelId="{27D7DC34-0A91-4D30-8A1B-F15B59824CC9}" type="pres">
      <dgm:prSet presAssocID="{42B189F4-87B5-448D-8EAA-5EEE6E417D53}" presName="parentLeftMargin" presStyleLbl="node1" presStyleIdx="0" presStyleCnt="6"/>
      <dgm:spPr/>
      <dgm:t>
        <a:bodyPr/>
        <a:lstStyle/>
        <a:p>
          <a:endParaRPr lang="en-US"/>
        </a:p>
      </dgm:t>
    </dgm:pt>
    <dgm:pt modelId="{50D67860-E4B4-4705-A1A7-FA57CA3CFC04}" type="pres">
      <dgm:prSet presAssocID="{42B189F4-87B5-448D-8EAA-5EEE6E417D53}" presName="parentText" presStyleLbl="node1" presStyleIdx="0" presStyleCnt="6" custScaleX="126221">
        <dgm:presLayoutVars>
          <dgm:chMax val="0"/>
          <dgm:bulletEnabled val="1"/>
        </dgm:presLayoutVars>
      </dgm:prSet>
      <dgm:spPr/>
      <dgm:t>
        <a:bodyPr/>
        <a:lstStyle/>
        <a:p>
          <a:endParaRPr lang="en-US"/>
        </a:p>
      </dgm:t>
    </dgm:pt>
    <dgm:pt modelId="{8E941E03-2160-42F5-8E10-B5BDDD29844C}" type="pres">
      <dgm:prSet presAssocID="{42B189F4-87B5-448D-8EAA-5EEE6E417D53}" presName="negativeSpace" presStyleCnt="0"/>
      <dgm:spPr/>
      <dgm:t>
        <a:bodyPr/>
        <a:lstStyle/>
        <a:p>
          <a:endParaRPr lang="en-US"/>
        </a:p>
      </dgm:t>
    </dgm:pt>
    <dgm:pt modelId="{434FEC75-82CB-4D98-A18A-E0E0457F6100}" type="pres">
      <dgm:prSet presAssocID="{42B189F4-87B5-448D-8EAA-5EEE6E417D53}" presName="childText" presStyleLbl="conFgAcc1" presStyleIdx="0" presStyleCnt="6">
        <dgm:presLayoutVars>
          <dgm:bulletEnabled val="1"/>
        </dgm:presLayoutVars>
      </dgm:prSet>
      <dgm:spPr/>
      <dgm:t>
        <a:bodyPr/>
        <a:lstStyle/>
        <a:p>
          <a:endParaRPr lang="en-US"/>
        </a:p>
      </dgm:t>
    </dgm:pt>
    <dgm:pt modelId="{8AD05F27-83FF-4FC9-B70E-A3D77522510C}" type="pres">
      <dgm:prSet presAssocID="{8017FBAE-3DC6-49D3-8B19-6E9AF0BE8434}" presName="spaceBetweenRectangles" presStyleCnt="0"/>
      <dgm:spPr/>
      <dgm:t>
        <a:bodyPr/>
        <a:lstStyle/>
        <a:p>
          <a:endParaRPr lang="en-US"/>
        </a:p>
      </dgm:t>
    </dgm:pt>
    <dgm:pt modelId="{CAC14747-E8FB-4F60-B234-C1C929DF69AE}" type="pres">
      <dgm:prSet presAssocID="{CE51ABA4-7154-4265-9F05-3FEFF6322DFA}" presName="parentLin" presStyleCnt="0"/>
      <dgm:spPr/>
      <dgm:t>
        <a:bodyPr/>
        <a:lstStyle/>
        <a:p>
          <a:endParaRPr lang="en-US"/>
        </a:p>
      </dgm:t>
    </dgm:pt>
    <dgm:pt modelId="{07836DA3-72DA-4133-90D8-D301B013144B}" type="pres">
      <dgm:prSet presAssocID="{CE51ABA4-7154-4265-9F05-3FEFF6322DFA}" presName="parentLeftMargin" presStyleLbl="node1" presStyleIdx="0" presStyleCnt="6"/>
      <dgm:spPr/>
      <dgm:t>
        <a:bodyPr/>
        <a:lstStyle/>
        <a:p>
          <a:endParaRPr lang="es-ES"/>
        </a:p>
      </dgm:t>
    </dgm:pt>
    <dgm:pt modelId="{8E952E26-92E8-47BE-A75C-211BE35EEC7A}" type="pres">
      <dgm:prSet presAssocID="{CE51ABA4-7154-4265-9F05-3FEFF6322DFA}" presName="parentText" presStyleLbl="node1" presStyleIdx="1" presStyleCnt="6" custScaleX="126221">
        <dgm:presLayoutVars>
          <dgm:chMax val="0"/>
          <dgm:bulletEnabled val="1"/>
        </dgm:presLayoutVars>
      </dgm:prSet>
      <dgm:spPr/>
      <dgm:t>
        <a:bodyPr/>
        <a:lstStyle/>
        <a:p>
          <a:endParaRPr lang="es-ES"/>
        </a:p>
      </dgm:t>
    </dgm:pt>
    <dgm:pt modelId="{28A4CDE6-034B-43E6-B339-14D6EA735F88}" type="pres">
      <dgm:prSet presAssocID="{CE51ABA4-7154-4265-9F05-3FEFF6322DFA}" presName="negativeSpace" presStyleCnt="0"/>
      <dgm:spPr/>
      <dgm:t>
        <a:bodyPr/>
        <a:lstStyle/>
        <a:p>
          <a:endParaRPr lang="en-US"/>
        </a:p>
      </dgm:t>
    </dgm:pt>
    <dgm:pt modelId="{C2137D28-6EE8-4279-881B-6A49E52F5760}" type="pres">
      <dgm:prSet presAssocID="{CE51ABA4-7154-4265-9F05-3FEFF6322DFA}" presName="childText" presStyleLbl="conFgAcc1" presStyleIdx="1" presStyleCnt="6">
        <dgm:presLayoutVars>
          <dgm:bulletEnabled val="1"/>
        </dgm:presLayoutVars>
      </dgm:prSet>
      <dgm:spPr/>
      <dgm:t>
        <a:bodyPr/>
        <a:lstStyle/>
        <a:p>
          <a:endParaRPr lang="en-US"/>
        </a:p>
      </dgm:t>
    </dgm:pt>
    <dgm:pt modelId="{77372E0F-95D0-4CBF-B210-A53DD7B1292A}" type="pres">
      <dgm:prSet presAssocID="{4DD3A9CC-74C7-4431-A591-EA2B64BF5364}" presName="spaceBetweenRectangles" presStyleCnt="0"/>
      <dgm:spPr/>
      <dgm:t>
        <a:bodyPr/>
        <a:lstStyle/>
        <a:p>
          <a:endParaRPr lang="en-US"/>
        </a:p>
      </dgm:t>
    </dgm:pt>
    <dgm:pt modelId="{4278D0C6-CBC6-4427-BB28-8E29529FE873}" type="pres">
      <dgm:prSet presAssocID="{6CC3A942-9236-4985-AB6A-A29EBAF23E4D}" presName="parentLin" presStyleCnt="0"/>
      <dgm:spPr/>
      <dgm:t>
        <a:bodyPr/>
        <a:lstStyle/>
        <a:p>
          <a:endParaRPr lang="es-EC"/>
        </a:p>
      </dgm:t>
    </dgm:pt>
    <dgm:pt modelId="{B3615D70-AD60-4202-B3E2-F8A351EB712F}" type="pres">
      <dgm:prSet presAssocID="{6CC3A942-9236-4985-AB6A-A29EBAF23E4D}" presName="parentLeftMargin" presStyleLbl="node1" presStyleIdx="1" presStyleCnt="6"/>
      <dgm:spPr/>
      <dgm:t>
        <a:bodyPr/>
        <a:lstStyle/>
        <a:p>
          <a:endParaRPr lang="es-EC"/>
        </a:p>
      </dgm:t>
    </dgm:pt>
    <dgm:pt modelId="{4C503551-304A-4DB8-B7CC-A122AF03DED5}" type="pres">
      <dgm:prSet presAssocID="{6CC3A942-9236-4985-AB6A-A29EBAF23E4D}" presName="parentText" presStyleLbl="node1" presStyleIdx="2" presStyleCnt="6" custScaleX="127017">
        <dgm:presLayoutVars>
          <dgm:chMax val="0"/>
          <dgm:bulletEnabled val="1"/>
        </dgm:presLayoutVars>
      </dgm:prSet>
      <dgm:spPr/>
      <dgm:t>
        <a:bodyPr/>
        <a:lstStyle/>
        <a:p>
          <a:endParaRPr lang="es-EC"/>
        </a:p>
      </dgm:t>
    </dgm:pt>
    <dgm:pt modelId="{222846E4-00B0-4BFC-B93B-D5212192067A}" type="pres">
      <dgm:prSet presAssocID="{6CC3A942-9236-4985-AB6A-A29EBAF23E4D}" presName="negativeSpace" presStyleCnt="0"/>
      <dgm:spPr/>
      <dgm:t>
        <a:bodyPr/>
        <a:lstStyle/>
        <a:p>
          <a:endParaRPr lang="es-EC"/>
        </a:p>
      </dgm:t>
    </dgm:pt>
    <dgm:pt modelId="{DB77DEB4-96BD-4950-8395-FDD8506CEF49}" type="pres">
      <dgm:prSet presAssocID="{6CC3A942-9236-4985-AB6A-A29EBAF23E4D}" presName="childText" presStyleLbl="conFgAcc1" presStyleIdx="2" presStyleCnt="6" custLinFactNeighborX="-440" custLinFactNeighborY="17601">
        <dgm:presLayoutVars>
          <dgm:bulletEnabled val="1"/>
        </dgm:presLayoutVars>
      </dgm:prSet>
      <dgm:spPr/>
      <dgm:t>
        <a:bodyPr/>
        <a:lstStyle/>
        <a:p>
          <a:endParaRPr lang="es-EC"/>
        </a:p>
      </dgm:t>
    </dgm:pt>
    <dgm:pt modelId="{97B818B2-4EDE-4893-AF53-A42D811D9BC7}" type="pres">
      <dgm:prSet presAssocID="{6DCBE890-46EA-4ECA-947E-15C19D703250}" presName="spaceBetweenRectangles" presStyleCnt="0"/>
      <dgm:spPr/>
      <dgm:t>
        <a:bodyPr/>
        <a:lstStyle/>
        <a:p>
          <a:endParaRPr lang="es-EC"/>
        </a:p>
      </dgm:t>
    </dgm:pt>
    <dgm:pt modelId="{6AE4F7A3-EB95-46EA-9935-A06E04F238DD}" type="pres">
      <dgm:prSet presAssocID="{118A5DEC-0638-4594-8C93-0F60F925E0F5}" presName="parentLin" presStyleCnt="0"/>
      <dgm:spPr/>
      <dgm:t>
        <a:bodyPr/>
        <a:lstStyle/>
        <a:p>
          <a:endParaRPr lang="en-US"/>
        </a:p>
      </dgm:t>
    </dgm:pt>
    <dgm:pt modelId="{E32910E1-DC02-4A97-9607-6358A74BA30C}" type="pres">
      <dgm:prSet presAssocID="{118A5DEC-0638-4594-8C93-0F60F925E0F5}" presName="parentLeftMargin" presStyleLbl="node1" presStyleIdx="2" presStyleCnt="6"/>
      <dgm:spPr/>
      <dgm:t>
        <a:bodyPr/>
        <a:lstStyle/>
        <a:p>
          <a:endParaRPr lang="es-ES"/>
        </a:p>
      </dgm:t>
    </dgm:pt>
    <dgm:pt modelId="{9073501D-C9CE-4DCA-B221-952F307E5B1F}" type="pres">
      <dgm:prSet presAssocID="{118A5DEC-0638-4594-8C93-0F60F925E0F5}" presName="parentText" presStyleLbl="node1" presStyleIdx="3" presStyleCnt="6" custScaleX="126221">
        <dgm:presLayoutVars>
          <dgm:chMax val="0"/>
          <dgm:bulletEnabled val="1"/>
        </dgm:presLayoutVars>
      </dgm:prSet>
      <dgm:spPr/>
      <dgm:t>
        <a:bodyPr/>
        <a:lstStyle/>
        <a:p>
          <a:endParaRPr lang="es-ES"/>
        </a:p>
      </dgm:t>
    </dgm:pt>
    <dgm:pt modelId="{8B4FDABF-A242-43E7-8C79-484F5682F253}" type="pres">
      <dgm:prSet presAssocID="{118A5DEC-0638-4594-8C93-0F60F925E0F5}" presName="negativeSpace" presStyleCnt="0"/>
      <dgm:spPr/>
      <dgm:t>
        <a:bodyPr/>
        <a:lstStyle/>
        <a:p>
          <a:endParaRPr lang="en-US"/>
        </a:p>
      </dgm:t>
    </dgm:pt>
    <dgm:pt modelId="{87F6C894-6E7F-4FC4-816B-D352F9B37EF9}" type="pres">
      <dgm:prSet presAssocID="{118A5DEC-0638-4594-8C93-0F60F925E0F5}" presName="childText" presStyleLbl="conFgAcc1" presStyleIdx="3" presStyleCnt="6">
        <dgm:presLayoutVars>
          <dgm:bulletEnabled val="1"/>
        </dgm:presLayoutVars>
      </dgm:prSet>
      <dgm:spPr/>
      <dgm:t>
        <a:bodyPr/>
        <a:lstStyle/>
        <a:p>
          <a:endParaRPr lang="en-US"/>
        </a:p>
      </dgm:t>
    </dgm:pt>
    <dgm:pt modelId="{AD09C038-E913-4774-9FDA-7B1A29FF07A1}" type="pres">
      <dgm:prSet presAssocID="{0D14A4A4-0F4E-4B88-920D-32E0CE0406DB}" presName="spaceBetweenRectangles" presStyleCnt="0"/>
      <dgm:spPr/>
      <dgm:t>
        <a:bodyPr/>
        <a:lstStyle/>
        <a:p>
          <a:endParaRPr lang="en-US"/>
        </a:p>
      </dgm:t>
    </dgm:pt>
    <dgm:pt modelId="{81F23E14-9AAA-4170-8E72-3203E6E05B5B}" type="pres">
      <dgm:prSet presAssocID="{02B3BCF3-5707-46BF-B6ED-F1AD095272DE}" presName="parentLin" presStyleCnt="0"/>
      <dgm:spPr/>
      <dgm:t>
        <a:bodyPr/>
        <a:lstStyle/>
        <a:p>
          <a:endParaRPr lang="en-US"/>
        </a:p>
      </dgm:t>
    </dgm:pt>
    <dgm:pt modelId="{559160D6-63B1-4047-9D04-8E920A519580}" type="pres">
      <dgm:prSet presAssocID="{02B3BCF3-5707-46BF-B6ED-F1AD095272DE}" presName="parentLeftMargin" presStyleLbl="node1" presStyleIdx="3" presStyleCnt="6"/>
      <dgm:spPr/>
      <dgm:t>
        <a:bodyPr/>
        <a:lstStyle/>
        <a:p>
          <a:endParaRPr lang="es-ES"/>
        </a:p>
      </dgm:t>
    </dgm:pt>
    <dgm:pt modelId="{7960BEF6-A598-42AF-90EC-857D750E1D40}" type="pres">
      <dgm:prSet presAssocID="{02B3BCF3-5707-46BF-B6ED-F1AD095272DE}" presName="parentText" presStyleLbl="node1" presStyleIdx="4" presStyleCnt="6" custScaleX="126221">
        <dgm:presLayoutVars>
          <dgm:chMax val="0"/>
          <dgm:bulletEnabled val="1"/>
        </dgm:presLayoutVars>
      </dgm:prSet>
      <dgm:spPr/>
      <dgm:t>
        <a:bodyPr/>
        <a:lstStyle/>
        <a:p>
          <a:endParaRPr lang="es-ES"/>
        </a:p>
      </dgm:t>
    </dgm:pt>
    <dgm:pt modelId="{81817BA0-A015-4BB0-B9A3-D7054AE8ABC9}" type="pres">
      <dgm:prSet presAssocID="{02B3BCF3-5707-46BF-B6ED-F1AD095272DE}" presName="negativeSpace" presStyleCnt="0"/>
      <dgm:spPr/>
      <dgm:t>
        <a:bodyPr/>
        <a:lstStyle/>
        <a:p>
          <a:endParaRPr lang="en-US"/>
        </a:p>
      </dgm:t>
    </dgm:pt>
    <dgm:pt modelId="{68991FF9-7686-4E74-BE71-2115EE6C1C15}" type="pres">
      <dgm:prSet presAssocID="{02B3BCF3-5707-46BF-B6ED-F1AD095272DE}" presName="childText" presStyleLbl="conFgAcc1" presStyleIdx="4" presStyleCnt="6">
        <dgm:presLayoutVars>
          <dgm:bulletEnabled val="1"/>
        </dgm:presLayoutVars>
      </dgm:prSet>
      <dgm:spPr/>
      <dgm:t>
        <a:bodyPr/>
        <a:lstStyle/>
        <a:p>
          <a:endParaRPr lang="en-US"/>
        </a:p>
      </dgm:t>
    </dgm:pt>
    <dgm:pt modelId="{9D5DEC81-5E73-4D31-9327-4DEB50252A32}" type="pres">
      <dgm:prSet presAssocID="{FC7D36C6-3E9D-4BD2-8680-57C9425CA843}" presName="spaceBetweenRectangles" presStyleCnt="0"/>
      <dgm:spPr/>
      <dgm:t>
        <a:bodyPr/>
        <a:lstStyle/>
        <a:p>
          <a:endParaRPr lang="en-US"/>
        </a:p>
      </dgm:t>
    </dgm:pt>
    <dgm:pt modelId="{0180750A-F8CB-48F5-A80A-A61C3F7DED31}" type="pres">
      <dgm:prSet presAssocID="{3E1C53F4-2F0A-4FE7-8B20-9060F8097A20}" presName="parentLin" presStyleCnt="0"/>
      <dgm:spPr/>
      <dgm:t>
        <a:bodyPr/>
        <a:lstStyle/>
        <a:p>
          <a:endParaRPr lang="en-US"/>
        </a:p>
      </dgm:t>
    </dgm:pt>
    <dgm:pt modelId="{89EAA226-FA3E-4E98-A17D-14C079E763F2}" type="pres">
      <dgm:prSet presAssocID="{3E1C53F4-2F0A-4FE7-8B20-9060F8097A20}" presName="parentLeftMargin" presStyleLbl="node1" presStyleIdx="4" presStyleCnt="6"/>
      <dgm:spPr/>
      <dgm:t>
        <a:bodyPr/>
        <a:lstStyle/>
        <a:p>
          <a:endParaRPr lang="es-ES"/>
        </a:p>
      </dgm:t>
    </dgm:pt>
    <dgm:pt modelId="{45435769-444B-4485-9CB3-E7D8ADE02764}" type="pres">
      <dgm:prSet presAssocID="{3E1C53F4-2F0A-4FE7-8B20-9060F8097A20}" presName="parentText" presStyleLbl="node1" presStyleIdx="5" presStyleCnt="6" custScaleX="126221">
        <dgm:presLayoutVars>
          <dgm:chMax val="0"/>
          <dgm:bulletEnabled val="1"/>
        </dgm:presLayoutVars>
      </dgm:prSet>
      <dgm:spPr/>
      <dgm:t>
        <a:bodyPr/>
        <a:lstStyle/>
        <a:p>
          <a:endParaRPr lang="es-ES"/>
        </a:p>
      </dgm:t>
    </dgm:pt>
    <dgm:pt modelId="{95EA465F-44F0-4C5A-9419-7CC5C4082BF8}" type="pres">
      <dgm:prSet presAssocID="{3E1C53F4-2F0A-4FE7-8B20-9060F8097A20}" presName="negativeSpace" presStyleCnt="0"/>
      <dgm:spPr/>
      <dgm:t>
        <a:bodyPr/>
        <a:lstStyle/>
        <a:p>
          <a:endParaRPr lang="en-US"/>
        </a:p>
      </dgm:t>
    </dgm:pt>
    <dgm:pt modelId="{A41B82E2-0A9B-48D3-9CA4-6D9CA74F1669}" type="pres">
      <dgm:prSet presAssocID="{3E1C53F4-2F0A-4FE7-8B20-9060F8097A20}" presName="childText" presStyleLbl="conFgAcc1" presStyleIdx="5" presStyleCnt="6">
        <dgm:presLayoutVars>
          <dgm:bulletEnabled val="1"/>
        </dgm:presLayoutVars>
      </dgm:prSet>
      <dgm:spPr/>
      <dgm:t>
        <a:bodyPr/>
        <a:lstStyle/>
        <a:p>
          <a:endParaRPr lang="en-US"/>
        </a:p>
      </dgm:t>
    </dgm:pt>
  </dgm:ptLst>
  <dgm:cxnLst>
    <dgm:cxn modelId="{520E2091-2972-4B7C-A2E8-ED9F00E4DE24}" type="presOf" srcId="{42B189F4-87B5-448D-8EAA-5EEE6E417D53}" destId="{50D67860-E4B4-4705-A1A7-FA57CA3CFC04}" srcOrd="1" destOrd="0" presId="urn:microsoft.com/office/officeart/2005/8/layout/list1"/>
    <dgm:cxn modelId="{4DC8FB77-22E2-4F5C-A6DE-5CBFC88E4457}" type="presOf" srcId="{CE51ABA4-7154-4265-9F05-3FEFF6322DFA}" destId="{8E952E26-92E8-47BE-A75C-211BE35EEC7A}" srcOrd="1" destOrd="0" presId="urn:microsoft.com/office/officeart/2005/8/layout/list1"/>
    <dgm:cxn modelId="{02446753-846C-4470-9E28-839BA7A1344C}" type="presOf" srcId="{CE51ABA4-7154-4265-9F05-3FEFF6322DFA}" destId="{07836DA3-72DA-4133-90D8-D301B013144B}" srcOrd="0" destOrd="0" presId="urn:microsoft.com/office/officeart/2005/8/layout/list1"/>
    <dgm:cxn modelId="{1DB52446-EDA9-4303-895B-80B65F407C2C}" type="presOf" srcId="{6CC3A942-9236-4985-AB6A-A29EBAF23E4D}" destId="{4C503551-304A-4DB8-B7CC-A122AF03DED5}" srcOrd="1" destOrd="0" presId="urn:microsoft.com/office/officeart/2005/8/layout/list1"/>
    <dgm:cxn modelId="{2A96917D-A48B-4F7F-BCE7-3A0D7643785B}" type="presOf" srcId="{02B3BCF3-5707-46BF-B6ED-F1AD095272DE}" destId="{559160D6-63B1-4047-9D04-8E920A519580}" srcOrd="0" destOrd="0" presId="urn:microsoft.com/office/officeart/2005/8/layout/list1"/>
    <dgm:cxn modelId="{116CCAB3-749B-4B10-A88A-ACE505EC5A0A}" type="presOf" srcId="{118A5DEC-0638-4594-8C93-0F60F925E0F5}" destId="{9073501D-C9CE-4DCA-B221-952F307E5B1F}" srcOrd="1" destOrd="0" presId="urn:microsoft.com/office/officeart/2005/8/layout/list1"/>
    <dgm:cxn modelId="{F47C7ACD-CFCE-4D70-9FE1-6D3721826821}" type="presOf" srcId="{3E1C53F4-2F0A-4FE7-8B20-9060F8097A20}" destId="{45435769-444B-4485-9CB3-E7D8ADE02764}" srcOrd="1" destOrd="0" presId="urn:microsoft.com/office/officeart/2005/8/layout/list1"/>
    <dgm:cxn modelId="{D00151ED-1F66-4CC2-9B3C-6B3D716D7A6A}" type="presOf" srcId="{42B189F4-87B5-448D-8EAA-5EEE6E417D53}" destId="{27D7DC34-0A91-4D30-8A1B-F15B59824CC9}" srcOrd="0" destOrd="0" presId="urn:microsoft.com/office/officeart/2005/8/layout/list1"/>
    <dgm:cxn modelId="{CC069483-120E-4D7B-AF34-D05BF1591FF0}" srcId="{34C17DDA-60AD-4018-B4F0-F0D89F035465}" destId="{118A5DEC-0638-4594-8C93-0F60F925E0F5}" srcOrd="3" destOrd="0" parTransId="{455B64E5-5B28-4094-AB14-3EA6FCF8C57C}" sibTransId="{0D14A4A4-0F4E-4B88-920D-32E0CE0406DB}"/>
    <dgm:cxn modelId="{B543326B-D35E-4F74-AB79-1E5F52DA42AD}" srcId="{34C17DDA-60AD-4018-B4F0-F0D89F035465}" destId="{02B3BCF3-5707-46BF-B6ED-F1AD095272DE}" srcOrd="4" destOrd="0" parTransId="{D7FA1FD1-4C11-49A3-885F-FE26DDC9D2CE}" sibTransId="{FC7D36C6-3E9D-4BD2-8680-57C9425CA843}"/>
    <dgm:cxn modelId="{3846C2A5-473C-452C-B9DF-F9D1F9D8ED28}" srcId="{34C17DDA-60AD-4018-B4F0-F0D89F035465}" destId="{CE51ABA4-7154-4265-9F05-3FEFF6322DFA}" srcOrd="1" destOrd="0" parTransId="{FC89DC46-CFAC-4E7A-B049-F2194F2B37A8}" sibTransId="{4DD3A9CC-74C7-4431-A591-EA2B64BF5364}"/>
    <dgm:cxn modelId="{31B5E09E-47F9-4543-9597-19329A47D3AB}" srcId="{34C17DDA-60AD-4018-B4F0-F0D89F035465}" destId="{6CC3A942-9236-4985-AB6A-A29EBAF23E4D}" srcOrd="2" destOrd="0" parTransId="{BFB0237A-B284-4438-B97C-D99F79EF6074}" sibTransId="{6DCBE890-46EA-4ECA-947E-15C19D703250}"/>
    <dgm:cxn modelId="{3E943453-AFE1-458E-8096-149022916316}" srcId="{34C17DDA-60AD-4018-B4F0-F0D89F035465}" destId="{3E1C53F4-2F0A-4FE7-8B20-9060F8097A20}" srcOrd="5" destOrd="0" parTransId="{B5EC6BE5-EFF8-4E46-8752-4428C5F2DF87}" sibTransId="{A0EA2DC1-397C-4CCF-A8DA-F89FC2DD60E1}"/>
    <dgm:cxn modelId="{7C52A397-C105-4EFD-8898-F1254DEE009C}" type="presOf" srcId="{118A5DEC-0638-4594-8C93-0F60F925E0F5}" destId="{E32910E1-DC02-4A97-9607-6358A74BA30C}" srcOrd="0" destOrd="0" presId="urn:microsoft.com/office/officeart/2005/8/layout/list1"/>
    <dgm:cxn modelId="{0BC63AA2-29F7-4501-8F00-99950DA0B4EA}" type="presOf" srcId="{34C17DDA-60AD-4018-B4F0-F0D89F035465}" destId="{50173B7E-503C-44C3-85C1-ACF99CAAA611}" srcOrd="0" destOrd="0" presId="urn:microsoft.com/office/officeart/2005/8/layout/list1"/>
    <dgm:cxn modelId="{3284609D-D3AB-44EB-AB8C-7CA1A034F186}" type="presOf" srcId="{6CC3A942-9236-4985-AB6A-A29EBAF23E4D}" destId="{B3615D70-AD60-4202-B3E2-F8A351EB712F}" srcOrd="0" destOrd="0" presId="urn:microsoft.com/office/officeart/2005/8/layout/list1"/>
    <dgm:cxn modelId="{DA07974D-A828-4C24-A360-3A2BC02D5F6D}" type="presOf" srcId="{02B3BCF3-5707-46BF-B6ED-F1AD095272DE}" destId="{7960BEF6-A598-42AF-90EC-857D750E1D40}" srcOrd="1" destOrd="0" presId="urn:microsoft.com/office/officeart/2005/8/layout/list1"/>
    <dgm:cxn modelId="{281CD7CC-2F29-429C-AF0D-DD3213084BC0}" srcId="{34C17DDA-60AD-4018-B4F0-F0D89F035465}" destId="{42B189F4-87B5-448D-8EAA-5EEE6E417D53}" srcOrd="0" destOrd="0" parTransId="{C844ED2C-D5CB-42A6-AA90-9DF10AAC4B79}" sibTransId="{8017FBAE-3DC6-49D3-8B19-6E9AF0BE8434}"/>
    <dgm:cxn modelId="{52B2204E-0265-45BF-B827-0CB56A93B44F}" type="presOf" srcId="{3E1C53F4-2F0A-4FE7-8B20-9060F8097A20}" destId="{89EAA226-FA3E-4E98-A17D-14C079E763F2}" srcOrd="0" destOrd="0" presId="urn:microsoft.com/office/officeart/2005/8/layout/list1"/>
    <dgm:cxn modelId="{B217E107-2791-4E90-B254-48E98AAD3686}" type="presParOf" srcId="{50173B7E-503C-44C3-85C1-ACF99CAAA611}" destId="{E9FCF91F-DEB9-470A-B3EA-94CD7F5FE781}" srcOrd="0" destOrd="0" presId="urn:microsoft.com/office/officeart/2005/8/layout/list1"/>
    <dgm:cxn modelId="{4F771E29-455E-40F1-AFF1-5A8CCA50FD84}" type="presParOf" srcId="{E9FCF91F-DEB9-470A-B3EA-94CD7F5FE781}" destId="{27D7DC34-0A91-4D30-8A1B-F15B59824CC9}" srcOrd="0" destOrd="0" presId="urn:microsoft.com/office/officeart/2005/8/layout/list1"/>
    <dgm:cxn modelId="{E859DD87-8998-4353-8B7E-4D4619F4CA0E}" type="presParOf" srcId="{E9FCF91F-DEB9-470A-B3EA-94CD7F5FE781}" destId="{50D67860-E4B4-4705-A1A7-FA57CA3CFC04}" srcOrd="1" destOrd="0" presId="urn:microsoft.com/office/officeart/2005/8/layout/list1"/>
    <dgm:cxn modelId="{666067A4-BDEA-4B12-B03F-DF5FAF78F8FA}" type="presParOf" srcId="{50173B7E-503C-44C3-85C1-ACF99CAAA611}" destId="{8E941E03-2160-42F5-8E10-B5BDDD29844C}" srcOrd="1" destOrd="0" presId="urn:microsoft.com/office/officeart/2005/8/layout/list1"/>
    <dgm:cxn modelId="{7B1B294C-2046-4631-BE20-8AACAD506BD5}" type="presParOf" srcId="{50173B7E-503C-44C3-85C1-ACF99CAAA611}" destId="{434FEC75-82CB-4D98-A18A-E0E0457F6100}" srcOrd="2" destOrd="0" presId="urn:microsoft.com/office/officeart/2005/8/layout/list1"/>
    <dgm:cxn modelId="{308BA8E1-20B7-472C-B994-AA9CEA7DE733}" type="presParOf" srcId="{50173B7E-503C-44C3-85C1-ACF99CAAA611}" destId="{8AD05F27-83FF-4FC9-B70E-A3D77522510C}" srcOrd="3" destOrd="0" presId="urn:microsoft.com/office/officeart/2005/8/layout/list1"/>
    <dgm:cxn modelId="{21DCD9EE-98E7-4669-A08D-BF5C195C49F9}" type="presParOf" srcId="{50173B7E-503C-44C3-85C1-ACF99CAAA611}" destId="{CAC14747-E8FB-4F60-B234-C1C929DF69AE}" srcOrd="4" destOrd="0" presId="urn:microsoft.com/office/officeart/2005/8/layout/list1"/>
    <dgm:cxn modelId="{FD3B6476-DBF7-4C90-BC41-661DFA4949BD}" type="presParOf" srcId="{CAC14747-E8FB-4F60-B234-C1C929DF69AE}" destId="{07836DA3-72DA-4133-90D8-D301B013144B}" srcOrd="0" destOrd="0" presId="urn:microsoft.com/office/officeart/2005/8/layout/list1"/>
    <dgm:cxn modelId="{8E68F456-1DB8-4233-8C55-7259D2B47AC9}" type="presParOf" srcId="{CAC14747-E8FB-4F60-B234-C1C929DF69AE}" destId="{8E952E26-92E8-47BE-A75C-211BE35EEC7A}" srcOrd="1" destOrd="0" presId="urn:microsoft.com/office/officeart/2005/8/layout/list1"/>
    <dgm:cxn modelId="{1C9A0618-AF09-4948-8990-61767980F9F9}" type="presParOf" srcId="{50173B7E-503C-44C3-85C1-ACF99CAAA611}" destId="{28A4CDE6-034B-43E6-B339-14D6EA735F88}" srcOrd="5" destOrd="0" presId="urn:microsoft.com/office/officeart/2005/8/layout/list1"/>
    <dgm:cxn modelId="{0E0555BC-5AC5-4E00-8643-4A574BA76670}" type="presParOf" srcId="{50173B7E-503C-44C3-85C1-ACF99CAAA611}" destId="{C2137D28-6EE8-4279-881B-6A49E52F5760}" srcOrd="6" destOrd="0" presId="urn:microsoft.com/office/officeart/2005/8/layout/list1"/>
    <dgm:cxn modelId="{B9AAD861-4218-4A2F-B239-FEA08435F168}" type="presParOf" srcId="{50173B7E-503C-44C3-85C1-ACF99CAAA611}" destId="{77372E0F-95D0-4CBF-B210-A53DD7B1292A}" srcOrd="7" destOrd="0" presId="urn:microsoft.com/office/officeart/2005/8/layout/list1"/>
    <dgm:cxn modelId="{DE0B62ED-2611-40D5-A0AE-9E74835A9C92}" type="presParOf" srcId="{50173B7E-503C-44C3-85C1-ACF99CAAA611}" destId="{4278D0C6-CBC6-4427-BB28-8E29529FE873}" srcOrd="8" destOrd="0" presId="urn:microsoft.com/office/officeart/2005/8/layout/list1"/>
    <dgm:cxn modelId="{16CAFD3D-65B5-468A-82B2-1E4685550260}" type="presParOf" srcId="{4278D0C6-CBC6-4427-BB28-8E29529FE873}" destId="{B3615D70-AD60-4202-B3E2-F8A351EB712F}" srcOrd="0" destOrd="0" presId="urn:microsoft.com/office/officeart/2005/8/layout/list1"/>
    <dgm:cxn modelId="{6E3CD232-322B-4FA6-AD62-BFA6861E7CFF}" type="presParOf" srcId="{4278D0C6-CBC6-4427-BB28-8E29529FE873}" destId="{4C503551-304A-4DB8-B7CC-A122AF03DED5}" srcOrd="1" destOrd="0" presId="urn:microsoft.com/office/officeart/2005/8/layout/list1"/>
    <dgm:cxn modelId="{B6472A26-C9BE-46A5-BEC1-581049A905F3}" type="presParOf" srcId="{50173B7E-503C-44C3-85C1-ACF99CAAA611}" destId="{222846E4-00B0-4BFC-B93B-D5212192067A}" srcOrd="9" destOrd="0" presId="urn:microsoft.com/office/officeart/2005/8/layout/list1"/>
    <dgm:cxn modelId="{16D15BDE-FAC7-4007-9472-D7ACA2D9992D}" type="presParOf" srcId="{50173B7E-503C-44C3-85C1-ACF99CAAA611}" destId="{DB77DEB4-96BD-4950-8395-FDD8506CEF49}" srcOrd="10" destOrd="0" presId="urn:microsoft.com/office/officeart/2005/8/layout/list1"/>
    <dgm:cxn modelId="{42409704-AE6B-4B4E-AD8D-25525034EDE6}" type="presParOf" srcId="{50173B7E-503C-44C3-85C1-ACF99CAAA611}" destId="{97B818B2-4EDE-4893-AF53-A42D811D9BC7}" srcOrd="11" destOrd="0" presId="urn:microsoft.com/office/officeart/2005/8/layout/list1"/>
    <dgm:cxn modelId="{3ABF50BD-EB45-4E04-AFC0-9A67FE3BE2F1}" type="presParOf" srcId="{50173B7E-503C-44C3-85C1-ACF99CAAA611}" destId="{6AE4F7A3-EB95-46EA-9935-A06E04F238DD}" srcOrd="12" destOrd="0" presId="urn:microsoft.com/office/officeart/2005/8/layout/list1"/>
    <dgm:cxn modelId="{2BB64CBD-5537-4851-AEB7-3F854411FCDE}" type="presParOf" srcId="{6AE4F7A3-EB95-46EA-9935-A06E04F238DD}" destId="{E32910E1-DC02-4A97-9607-6358A74BA30C}" srcOrd="0" destOrd="0" presId="urn:microsoft.com/office/officeart/2005/8/layout/list1"/>
    <dgm:cxn modelId="{AE7D6F2D-8AFF-4F4B-8171-2750341D826F}" type="presParOf" srcId="{6AE4F7A3-EB95-46EA-9935-A06E04F238DD}" destId="{9073501D-C9CE-4DCA-B221-952F307E5B1F}" srcOrd="1" destOrd="0" presId="urn:microsoft.com/office/officeart/2005/8/layout/list1"/>
    <dgm:cxn modelId="{BBCABADA-E803-4D18-A277-D3A8E27A99B3}" type="presParOf" srcId="{50173B7E-503C-44C3-85C1-ACF99CAAA611}" destId="{8B4FDABF-A242-43E7-8C79-484F5682F253}" srcOrd="13" destOrd="0" presId="urn:microsoft.com/office/officeart/2005/8/layout/list1"/>
    <dgm:cxn modelId="{B6BF1685-61A7-4D8D-9FC7-15D59DE11BAF}" type="presParOf" srcId="{50173B7E-503C-44C3-85C1-ACF99CAAA611}" destId="{87F6C894-6E7F-4FC4-816B-D352F9B37EF9}" srcOrd="14" destOrd="0" presId="urn:microsoft.com/office/officeart/2005/8/layout/list1"/>
    <dgm:cxn modelId="{39463EAD-8E3C-4B76-BAEA-976F883002AD}" type="presParOf" srcId="{50173B7E-503C-44C3-85C1-ACF99CAAA611}" destId="{AD09C038-E913-4774-9FDA-7B1A29FF07A1}" srcOrd="15" destOrd="0" presId="urn:microsoft.com/office/officeart/2005/8/layout/list1"/>
    <dgm:cxn modelId="{F296523A-8B60-438A-AC58-DF0C070BBD3B}" type="presParOf" srcId="{50173B7E-503C-44C3-85C1-ACF99CAAA611}" destId="{81F23E14-9AAA-4170-8E72-3203E6E05B5B}" srcOrd="16" destOrd="0" presId="urn:microsoft.com/office/officeart/2005/8/layout/list1"/>
    <dgm:cxn modelId="{2E89EC16-77D9-4475-A2B9-357F74E55782}" type="presParOf" srcId="{81F23E14-9AAA-4170-8E72-3203E6E05B5B}" destId="{559160D6-63B1-4047-9D04-8E920A519580}" srcOrd="0" destOrd="0" presId="urn:microsoft.com/office/officeart/2005/8/layout/list1"/>
    <dgm:cxn modelId="{08C7C360-18F8-4099-8B90-F3FB75FEC950}" type="presParOf" srcId="{81F23E14-9AAA-4170-8E72-3203E6E05B5B}" destId="{7960BEF6-A598-42AF-90EC-857D750E1D40}" srcOrd="1" destOrd="0" presId="urn:microsoft.com/office/officeart/2005/8/layout/list1"/>
    <dgm:cxn modelId="{0BAAAB5F-128F-424F-AC54-6D919019161F}" type="presParOf" srcId="{50173B7E-503C-44C3-85C1-ACF99CAAA611}" destId="{81817BA0-A015-4BB0-B9A3-D7054AE8ABC9}" srcOrd="17" destOrd="0" presId="urn:microsoft.com/office/officeart/2005/8/layout/list1"/>
    <dgm:cxn modelId="{EC09EBEC-28B3-470C-B613-89662DE16B01}" type="presParOf" srcId="{50173B7E-503C-44C3-85C1-ACF99CAAA611}" destId="{68991FF9-7686-4E74-BE71-2115EE6C1C15}" srcOrd="18" destOrd="0" presId="urn:microsoft.com/office/officeart/2005/8/layout/list1"/>
    <dgm:cxn modelId="{318F1B35-1D13-431B-AA02-AF1A9C4E2BA2}" type="presParOf" srcId="{50173B7E-503C-44C3-85C1-ACF99CAAA611}" destId="{9D5DEC81-5E73-4D31-9327-4DEB50252A32}" srcOrd="19" destOrd="0" presId="urn:microsoft.com/office/officeart/2005/8/layout/list1"/>
    <dgm:cxn modelId="{19EF599D-09C0-45E5-B621-5ECFDEEB921A}" type="presParOf" srcId="{50173B7E-503C-44C3-85C1-ACF99CAAA611}" destId="{0180750A-F8CB-48F5-A80A-A61C3F7DED31}" srcOrd="20" destOrd="0" presId="urn:microsoft.com/office/officeart/2005/8/layout/list1"/>
    <dgm:cxn modelId="{1F92BC37-7626-4A4D-BDF7-0FA354C9855F}" type="presParOf" srcId="{0180750A-F8CB-48F5-A80A-A61C3F7DED31}" destId="{89EAA226-FA3E-4E98-A17D-14C079E763F2}" srcOrd="0" destOrd="0" presId="urn:microsoft.com/office/officeart/2005/8/layout/list1"/>
    <dgm:cxn modelId="{D62010D6-81F5-4F24-A950-3955F6D2591B}" type="presParOf" srcId="{0180750A-F8CB-48F5-A80A-A61C3F7DED31}" destId="{45435769-444B-4485-9CB3-E7D8ADE02764}" srcOrd="1" destOrd="0" presId="urn:microsoft.com/office/officeart/2005/8/layout/list1"/>
    <dgm:cxn modelId="{E98FC09D-A6BB-49BB-A818-310CB5CE51B7}" type="presParOf" srcId="{50173B7E-503C-44C3-85C1-ACF99CAAA611}" destId="{95EA465F-44F0-4C5A-9419-7CC5C4082BF8}" srcOrd="21" destOrd="0" presId="urn:microsoft.com/office/officeart/2005/8/layout/list1"/>
    <dgm:cxn modelId="{7F52ED25-CA7C-43A8-9072-39841E8F8295}" type="presParOf" srcId="{50173B7E-503C-44C3-85C1-ACF99CAAA611}" destId="{A41B82E2-0A9B-48D3-9CA4-6D9CA74F1669}"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0A8F3F-3F5A-4A11-9E4D-95898AAAAEF8}"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s-EC"/>
        </a:p>
      </dgm:t>
    </dgm:pt>
    <dgm:pt modelId="{8F78B472-E1D2-4023-9B7A-F790C77BFA38}">
      <dgm:prSet phldrT="[Texto]" custT="1">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1"/>
          <a:stretch>
            <a:fillRect/>
          </a:stretch>
        </a:blipFill>
      </dgm:spPr>
      <dgm:t>
        <a:bodyPr/>
        <a:lstStyle/>
        <a:p>
          <a:r>
            <a:rPr lang="es-EC" sz="1400" b="1" u="sng" dirty="0" smtClean="0">
              <a:solidFill>
                <a:schemeClr val="tx1"/>
              </a:solidFill>
              <a:latin typeface="Arial" panose="020B0604020202020204" pitchFamily="34" charset="0"/>
              <a:cs typeface="Arial" panose="020B0604020202020204" pitchFamily="34" charset="0"/>
            </a:rPr>
            <a:t>TÉCNICA</a:t>
          </a:r>
        </a:p>
        <a:p>
          <a:r>
            <a:rPr lang="es-EC" sz="1400" b="1" dirty="0" smtClean="0">
              <a:solidFill>
                <a:schemeClr val="tx1"/>
              </a:solidFill>
              <a:latin typeface="Arial" panose="020B0604020202020204" pitchFamily="34" charset="0"/>
              <a:cs typeface="Arial" panose="020B0604020202020204" pitchFamily="34" charset="0"/>
            </a:rPr>
            <a:t> </a:t>
          </a:r>
          <a:r>
            <a:rPr lang="es-EC" sz="1400" b="0" dirty="0" smtClean="0">
              <a:solidFill>
                <a:schemeClr val="tx1"/>
              </a:solidFill>
              <a:latin typeface="Arial" panose="020B0604020202020204" pitchFamily="34" charset="0"/>
              <a:cs typeface="Arial" panose="020B0604020202020204" pitchFamily="34" charset="0"/>
            </a:rPr>
            <a:t>Plan Técnico de Seguridad (Sistema de Seguridad Electrónica y Sistema de Seguridad Contraincendios).</a:t>
          </a:r>
          <a:endParaRPr lang="es-EC" sz="1400" b="0" dirty="0"/>
        </a:p>
      </dgm:t>
    </dgm:pt>
    <dgm:pt modelId="{CE433FE3-D9B7-4332-9A5C-2D4F611D4BAB}" type="parTrans" cxnId="{549B62F6-3DC6-4516-8B8B-083231036536}">
      <dgm:prSet/>
      <dgm:spPr/>
      <dgm:t>
        <a:bodyPr/>
        <a:lstStyle/>
        <a:p>
          <a:endParaRPr lang="es-EC"/>
        </a:p>
      </dgm:t>
    </dgm:pt>
    <dgm:pt modelId="{0A69398A-EE54-4D80-A1D2-134237BB8C2B}" type="sibTrans" cxnId="{549B62F6-3DC6-4516-8B8B-083231036536}">
      <dgm:prSet/>
      <dgm:spPr>
        <a:solidFill>
          <a:schemeClr val="tx1"/>
        </a:solidFill>
      </dgm:spPr>
      <dgm:t>
        <a:bodyPr/>
        <a:lstStyle/>
        <a:p>
          <a:endParaRPr lang="es-EC">
            <a:solidFill>
              <a:schemeClr val="tx1"/>
            </a:solidFill>
          </a:endParaRPr>
        </a:p>
      </dgm:t>
    </dgm:pt>
    <dgm:pt modelId="{29D5C933-828C-49DB-837C-14DC8B614580}">
      <dgm:prSet phldrT="[Texto]" custT="1">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2"/>
          <a:stretch>
            <a:fillRect/>
          </a:stretch>
        </a:blipFill>
      </dgm:spPr>
      <dgm:t>
        <a:bodyPr/>
        <a:lstStyle/>
        <a:p>
          <a:r>
            <a:rPr lang="es-EC" sz="1400" b="1" u="sng" dirty="0" smtClean="0">
              <a:latin typeface="Arial" panose="020B0604020202020204" pitchFamily="34" charset="0"/>
              <a:cs typeface="Arial" panose="020B0604020202020204" pitchFamily="34" charset="0"/>
            </a:rPr>
            <a:t>AMBIENTAL</a:t>
          </a:r>
        </a:p>
        <a:p>
          <a:r>
            <a:rPr lang="es-EC" sz="1400" b="0" dirty="0" smtClean="0">
              <a:latin typeface="Arial" panose="020B0604020202020204" pitchFamily="34" charset="0"/>
              <a:cs typeface="Arial" panose="020B0604020202020204" pitchFamily="34" charset="0"/>
            </a:rPr>
            <a:t>La ejecución de este proyecto no afecta directamente ningún espacio natural protegido o espacio critico ambiental.</a:t>
          </a:r>
          <a:endParaRPr lang="es-EC" sz="1400" b="0" dirty="0"/>
        </a:p>
      </dgm:t>
    </dgm:pt>
    <dgm:pt modelId="{6BB9ECC8-C0FB-4829-9CE4-438E332DB899}" type="parTrans" cxnId="{1E8DDDBC-B5C0-4071-A273-49C23904281C}">
      <dgm:prSet/>
      <dgm:spPr/>
      <dgm:t>
        <a:bodyPr/>
        <a:lstStyle/>
        <a:p>
          <a:endParaRPr lang="es-EC"/>
        </a:p>
      </dgm:t>
    </dgm:pt>
    <dgm:pt modelId="{DC822A16-19FD-4F10-9BDD-1EE183AD6B34}" type="sibTrans" cxnId="{1E8DDDBC-B5C0-4071-A273-49C23904281C}">
      <dgm:prSet/>
      <dgm:spPr/>
      <dgm:t>
        <a:bodyPr/>
        <a:lstStyle/>
        <a:p>
          <a:endParaRPr lang="es-EC"/>
        </a:p>
      </dgm:t>
    </dgm:pt>
    <dgm:pt modelId="{F3AACBB0-73A0-40AC-897A-3B697884EACB}">
      <dgm:prSet phldrT="[Texto]">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3"/>
          <a:stretch>
            <a:fillRect/>
          </a:stretch>
        </a:blipFill>
      </dgm:spPr>
      <dgm:t>
        <a:bodyPr/>
        <a:lstStyle/>
        <a:p>
          <a:r>
            <a:rPr lang="es-EC" b="1" u="sng" dirty="0" smtClean="0">
              <a:latin typeface="Arial" panose="020B0604020202020204" pitchFamily="34" charset="0"/>
              <a:cs typeface="Arial" panose="020B0604020202020204" pitchFamily="34" charset="0"/>
            </a:rPr>
            <a:t>SOCIAL</a:t>
          </a:r>
        </a:p>
        <a:p>
          <a:r>
            <a:rPr lang="es-EC" b="1" dirty="0" smtClean="0">
              <a:latin typeface="Arial" panose="020B0604020202020204" pitchFamily="34" charset="0"/>
              <a:cs typeface="Arial" panose="020B0604020202020204" pitchFamily="34" charset="0"/>
            </a:rPr>
            <a:t> </a:t>
          </a:r>
          <a:r>
            <a:rPr lang="es-EC" dirty="0" smtClean="0">
              <a:latin typeface="Arial" panose="020B0604020202020204" pitchFamily="34" charset="0"/>
              <a:cs typeface="Arial" panose="020B0604020202020204" pitchFamily="34" charset="0"/>
            </a:rPr>
            <a:t>habitantes de los Bloques y del Sector beneficiados, con mejores condiciones de seguridad. </a:t>
          </a:r>
          <a:endParaRPr lang="es-EC" dirty="0"/>
        </a:p>
      </dgm:t>
    </dgm:pt>
    <dgm:pt modelId="{9C5FE09B-B2FE-4860-9629-76A9342C06E5}" type="sibTrans" cxnId="{4C330058-8410-4418-BC98-7B859C7A7E8F}">
      <dgm:prSet/>
      <dgm:spPr/>
      <dgm:t>
        <a:bodyPr/>
        <a:lstStyle/>
        <a:p>
          <a:endParaRPr lang="es-EC"/>
        </a:p>
      </dgm:t>
    </dgm:pt>
    <dgm:pt modelId="{1F7C0262-CBA7-4781-9DAF-5F09C4269C01}" type="parTrans" cxnId="{4C330058-8410-4418-BC98-7B859C7A7E8F}">
      <dgm:prSet/>
      <dgm:spPr/>
      <dgm:t>
        <a:bodyPr/>
        <a:lstStyle/>
        <a:p>
          <a:endParaRPr lang="es-EC"/>
        </a:p>
      </dgm:t>
    </dgm:pt>
    <dgm:pt modelId="{FF2CF0F5-3997-4131-8469-8031FF2D1C04}">
      <dgm:prSet phldrT="[Texto]">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4"/>
          <a:stretch>
            <a:fillRect/>
          </a:stretch>
        </a:blipFill>
      </dgm:spPr>
      <dgm:t>
        <a:bodyPr/>
        <a:lstStyle/>
        <a:p>
          <a:r>
            <a:rPr lang="es-EC" b="1" u="sng" dirty="0" smtClean="0">
              <a:latin typeface="Arial" panose="020B0604020202020204" pitchFamily="34" charset="0"/>
              <a:cs typeface="Arial" panose="020B0604020202020204" pitchFamily="34" charset="0"/>
            </a:rPr>
            <a:t>POLÍTICA</a:t>
          </a:r>
        </a:p>
        <a:p>
          <a:r>
            <a:rPr lang="es-EC" b="1" dirty="0" smtClean="0">
              <a:latin typeface="Arial" panose="020B0604020202020204" pitchFamily="34" charset="0"/>
              <a:cs typeface="Arial" panose="020B0604020202020204" pitchFamily="34" charset="0"/>
            </a:rPr>
            <a:t>  </a:t>
          </a:r>
          <a:r>
            <a:rPr lang="es-EC" dirty="0" smtClean="0">
              <a:latin typeface="Arial" panose="020B0604020202020204" pitchFamily="34" charset="0"/>
              <a:cs typeface="Arial" panose="020B0604020202020204" pitchFamily="34" charset="0"/>
            </a:rPr>
            <a:t>Constitución, Ley de Seguridad Pública y del Estado, Autorización de la FAE.</a:t>
          </a:r>
          <a:endParaRPr lang="es-EC" dirty="0"/>
        </a:p>
      </dgm:t>
    </dgm:pt>
    <dgm:pt modelId="{2CBA13BD-42DE-46D5-83F6-CE4D9572FDD4}" type="parTrans" cxnId="{2675F694-32AB-4AE2-904E-293118E95439}">
      <dgm:prSet/>
      <dgm:spPr/>
      <dgm:t>
        <a:bodyPr/>
        <a:lstStyle/>
        <a:p>
          <a:endParaRPr lang="es-EC"/>
        </a:p>
      </dgm:t>
    </dgm:pt>
    <dgm:pt modelId="{1FD65566-09D1-4317-9DEF-1E8FF97CD111}" type="sibTrans" cxnId="{2675F694-32AB-4AE2-904E-293118E95439}">
      <dgm:prSet/>
      <dgm:spPr/>
      <dgm:t>
        <a:bodyPr/>
        <a:lstStyle/>
        <a:p>
          <a:endParaRPr lang="es-EC"/>
        </a:p>
      </dgm:t>
    </dgm:pt>
    <dgm:pt modelId="{8F068669-5B64-4F44-8AFE-E89A174C7B32}">
      <dgm:prSet custT="1">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5"/>
          <a:stretch>
            <a:fillRect/>
          </a:stretch>
        </a:blipFill>
      </dgm:spPr>
      <dgm:t>
        <a:bodyPr/>
        <a:lstStyle/>
        <a:p>
          <a:r>
            <a:rPr lang="es-EC" sz="1400" b="1" u="sng" dirty="0" smtClean="0">
              <a:latin typeface="Arial" panose="020B0604020202020204" pitchFamily="34" charset="0"/>
              <a:cs typeface="Arial" panose="020B0604020202020204" pitchFamily="34" charset="0"/>
            </a:rPr>
            <a:t>ECONÓMICA</a:t>
          </a:r>
        </a:p>
        <a:p>
          <a:r>
            <a:rPr lang="es-EC" sz="1400" b="1" dirty="0" smtClean="0">
              <a:latin typeface="Arial" panose="020B0604020202020204" pitchFamily="34" charset="0"/>
              <a:cs typeface="Arial" panose="020B0604020202020204" pitchFamily="34" charset="0"/>
            </a:rPr>
            <a:t> </a:t>
          </a:r>
          <a:r>
            <a:rPr lang="es-EC" sz="1400" dirty="0" smtClean="0">
              <a:latin typeface="Arial" panose="020B0604020202020204" pitchFamily="34" charset="0"/>
              <a:cs typeface="Arial" panose="020B0604020202020204" pitchFamily="34" charset="0"/>
            </a:rPr>
            <a:t>Desarrollo del Plan Integral de Seguridad.</a:t>
          </a:r>
          <a:endParaRPr lang="es-EC" sz="1400" dirty="0"/>
        </a:p>
      </dgm:t>
    </dgm:pt>
    <dgm:pt modelId="{F448B9AB-7FD0-4CC1-B573-BC6E3ADCFBF2}" type="parTrans" cxnId="{DD02EFE4-8CA8-47E6-9F6B-ECE3138E6690}">
      <dgm:prSet/>
      <dgm:spPr/>
      <dgm:t>
        <a:bodyPr/>
        <a:lstStyle/>
        <a:p>
          <a:endParaRPr lang="es-EC"/>
        </a:p>
      </dgm:t>
    </dgm:pt>
    <dgm:pt modelId="{BFAE3507-29A4-455A-AD33-55CF26158214}" type="sibTrans" cxnId="{DD02EFE4-8CA8-47E6-9F6B-ECE3138E6690}">
      <dgm:prSet/>
      <dgm:spPr/>
      <dgm:t>
        <a:bodyPr/>
        <a:lstStyle/>
        <a:p>
          <a:endParaRPr lang="es-EC"/>
        </a:p>
      </dgm:t>
    </dgm:pt>
    <dgm:pt modelId="{369E5274-186E-44A0-8581-871DDC8AA05F}" type="pres">
      <dgm:prSet presAssocID="{830A8F3F-3F5A-4A11-9E4D-95898AAAAEF8}" presName="cycle" presStyleCnt="0">
        <dgm:presLayoutVars>
          <dgm:dir/>
          <dgm:resizeHandles val="exact"/>
        </dgm:presLayoutVars>
      </dgm:prSet>
      <dgm:spPr/>
      <dgm:t>
        <a:bodyPr/>
        <a:lstStyle/>
        <a:p>
          <a:endParaRPr lang="es-EC"/>
        </a:p>
      </dgm:t>
    </dgm:pt>
    <dgm:pt modelId="{DD02C3FE-D174-49FD-BFB9-EED1D3531305}" type="pres">
      <dgm:prSet presAssocID="{8F78B472-E1D2-4023-9B7A-F790C77BFA38}" presName="node" presStyleLbl="node1" presStyleIdx="0" presStyleCnt="5" custScaleX="120117" custScaleY="116031" custRadScaleRad="90372" custRadScaleInc="-1702">
        <dgm:presLayoutVars>
          <dgm:bulletEnabled val="1"/>
        </dgm:presLayoutVars>
      </dgm:prSet>
      <dgm:spPr/>
      <dgm:t>
        <a:bodyPr/>
        <a:lstStyle/>
        <a:p>
          <a:endParaRPr lang="es-EC"/>
        </a:p>
      </dgm:t>
    </dgm:pt>
    <dgm:pt modelId="{BBDC2E71-8DC6-416A-BCBA-BCAE6B5D99BC}" type="pres">
      <dgm:prSet presAssocID="{8F78B472-E1D2-4023-9B7A-F790C77BFA38}" presName="spNode" presStyleCnt="0"/>
      <dgm:spPr/>
    </dgm:pt>
    <dgm:pt modelId="{88CF655F-1DF4-457E-9C23-554EB73C9906}" type="pres">
      <dgm:prSet presAssocID="{0A69398A-EE54-4D80-A1D2-134237BB8C2B}" presName="sibTrans" presStyleLbl="sibTrans1D1" presStyleIdx="0" presStyleCnt="5"/>
      <dgm:spPr/>
      <dgm:t>
        <a:bodyPr/>
        <a:lstStyle/>
        <a:p>
          <a:endParaRPr lang="es-EC"/>
        </a:p>
      </dgm:t>
    </dgm:pt>
    <dgm:pt modelId="{D0E2029B-33FA-49D7-A2BA-503523C5429B}" type="pres">
      <dgm:prSet presAssocID="{8F068669-5B64-4F44-8AFE-E89A174C7B32}" presName="node" presStyleLbl="node1" presStyleIdx="1" presStyleCnt="5" custScaleX="115431" custScaleY="118361" custRadScaleRad="98480" custRadScaleInc="24007">
        <dgm:presLayoutVars>
          <dgm:bulletEnabled val="1"/>
        </dgm:presLayoutVars>
      </dgm:prSet>
      <dgm:spPr/>
      <dgm:t>
        <a:bodyPr/>
        <a:lstStyle/>
        <a:p>
          <a:endParaRPr lang="es-EC"/>
        </a:p>
      </dgm:t>
    </dgm:pt>
    <dgm:pt modelId="{FACD7309-E0E3-48B0-AB5A-B71B5DB898A2}" type="pres">
      <dgm:prSet presAssocID="{8F068669-5B64-4F44-8AFE-E89A174C7B32}" presName="spNode" presStyleCnt="0"/>
      <dgm:spPr/>
    </dgm:pt>
    <dgm:pt modelId="{F587745F-4EE4-4554-929B-F80CED844DB8}" type="pres">
      <dgm:prSet presAssocID="{BFAE3507-29A4-455A-AD33-55CF26158214}" presName="sibTrans" presStyleLbl="sibTrans1D1" presStyleIdx="1" presStyleCnt="5"/>
      <dgm:spPr/>
      <dgm:t>
        <a:bodyPr/>
        <a:lstStyle/>
        <a:p>
          <a:endParaRPr lang="es-EC"/>
        </a:p>
      </dgm:t>
    </dgm:pt>
    <dgm:pt modelId="{989652BD-4D86-4278-9860-FE3614CA3FB5}" type="pres">
      <dgm:prSet presAssocID="{FF2CF0F5-3997-4131-8469-8031FF2D1C04}" presName="node" presStyleLbl="node1" presStyleIdx="2" presStyleCnt="5" custScaleX="121237" custScaleY="118983" custRadScaleRad="97031" custRadScaleInc="-28385">
        <dgm:presLayoutVars>
          <dgm:bulletEnabled val="1"/>
        </dgm:presLayoutVars>
      </dgm:prSet>
      <dgm:spPr/>
      <dgm:t>
        <a:bodyPr/>
        <a:lstStyle/>
        <a:p>
          <a:endParaRPr lang="es-EC"/>
        </a:p>
      </dgm:t>
    </dgm:pt>
    <dgm:pt modelId="{06518745-BE86-4A69-8035-839808113062}" type="pres">
      <dgm:prSet presAssocID="{FF2CF0F5-3997-4131-8469-8031FF2D1C04}" presName="spNode" presStyleCnt="0"/>
      <dgm:spPr/>
    </dgm:pt>
    <dgm:pt modelId="{71074FA6-DF20-4946-AA75-E0AE5062073C}" type="pres">
      <dgm:prSet presAssocID="{1FD65566-09D1-4317-9DEF-1E8FF97CD111}" presName="sibTrans" presStyleLbl="sibTrans1D1" presStyleIdx="2" presStyleCnt="5"/>
      <dgm:spPr/>
      <dgm:t>
        <a:bodyPr/>
        <a:lstStyle/>
        <a:p>
          <a:endParaRPr lang="es-EC"/>
        </a:p>
      </dgm:t>
    </dgm:pt>
    <dgm:pt modelId="{E58DF8D2-D506-4472-99B0-189AD59E668A}" type="pres">
      <dgm:prSet presAssocID="{F3AACBB0-73A0-40AC-897A-3B697884EACB}" presName="node" presStyleLbl="node1" presStyleIdx="3" presStyleCnt="5" custScaleX="120847" custScaleY="121962" custRadScaleRad="98836" custRadScaleInc="36988">
        <dgm:presLayoutVars>
          <dgm:bulletEnabled val="1"/>
        </dgm:presLayoutVars>
      </dgm:prSet>
      <dgm:spPr/>
      <dgm:t>
        <a:bodyPr/>
        <a:lstStyle/>
        <a:p>
          <a:endParaRPr lang="es-EC"/>
        </a:p>
      </dgm:t>
    </dgm:pt>
    <dgm:pt modelId="{3D3EB8D7-A0A7-4D87-94DC-233329B5AA1A}" type="pres">
      <dgm:prSet presAssocID="{F3AACBB0-73A0-40AC-897A-3B697884EACB}" presName="spNode" presStyleCnt="0"/>
      <dgm:spPr/>
    </dgm:pt>
    <dgm:pt modelId="{EDD34FC3-8435-49BA-866A-F0A58B42B125}" type="pres">
      <dgm:prSet presAssocID="{9C5FE09B-B2FE-4860-9629-76A9342C06E5}" presName="sibTrans" presStyleLbl="sibTrans1D1" presStyleIdx="3" presStyleCnt="5"/>
      <dgm:spPr/>
      <dgm:t>
        <a:bodyPr/>
        <a:lstStyle/>
        <a:p>
          <a:endParaRPr lang="es-EC"/>
        </a:p>
      </dgm:t>
    </dgm:pt>
    <dgm:pt modelId="{506B02F9-3171-4D1A-B77C-A1C62CF16D7C}" type="pres">
      <dgm:prSet presAssocID="{29D5C933-828C-49DB-837C-14DC8B614580}" presName="node" presStyleLbl="node1" presStyleIdx="4" presStyleCnt="5" custScaleX="116216" custScaleY="117874" custRadScaleRad="98789" custRadScaleInc="-24170">
        <dgm:presLayoutVars>
          <dgm:bulletEnabled val="1"/>
        </dgm:presLayoutVars>
      </dgm:prSet>
      <dgm:spPr/>
      <dgm:t>
        <a:bodyPr/>
        <a:lstStyle/>
        <a:p>
          <a:endParaRPr lang="es-EC"/>
        </a:p>
      </dgm:t>
    </dgm:pt>
    <dgm:pt modelId="{2ABF8957-46CF-4A74-8622-97A695C40957}" type="pres">
      <dgm:prSet presAssocID="{29D5C933-828C-49DB-837C-14DC8B614580}" presName="spNode" presStyleCnt="0"/>
      <dgm:spPr/>
    </dgm:pt>
    <dgm:pt modelId="{0BC564E6-9042-4830-923F-C16238B5D36A}" type="pres">
      <dgm:prSet presAssocID="{DC822A16-19FD-4F10-9BDD-1EE183AD6B34}" presName="sibTrans" presStyleLbl="sibTrans1D1" presStyleIdx="4" presStyleCnt="5"/>
      <dgm:spPr/>
      <dgm:t>
        <a:bodyPr/>
        <a:lstStyle/>
        <a:p>
          <a:endParaRPr lang="es-EC"/>
        </a:p>
      </dgm:t>
    </dgm:pt>
  </dgm:ptLst>
  <dgm:cxnLst>
    <dgm:cxn modelId="{97FD99A0-D909-4D99-A8D0-70B6811EDB95}" type="presOf" srcId="{830A8F3F-3F5A-4A11-9E4D-95898AAAAEF8}" destId="{369E5274-186E-44A0-8581-871DDC8AA05F}" srcOrd="0" destOrd="0" presId="urn:microsoft.com/office/officeart/2005/8/layout/cycle5"/>
    <dgm:cxn modelId="{50A1A8A6-7961-4ED6-8D70-0D90E46A33C9}" type="presOf" srcId="{BFAE3507-29A4-455A-AD33-55CF26158214}" destId="{F587745F-4EE4-4554-929B-F80CED844DB8}" srcOrd="0" destOrd="0" presId="urn:microsoft.com/office/officeart/2005/8/layout/cycle5"/>
    <dgm:cxn modelId="{793D2C2E-5D46-4CB6-AAB7-2A8086251E49}" type="presOf" srcId="{FF2CF0F5-3997-4131-8469-8031FF2D1C04}" destId="{989652BD-4D86-4278-9860-FE3614CA3FB5}" srcOrd="0" destOrd="0" presId="urn:microsoft.com/office/officeart/2005/8/layout/cycle5"/>
    <dgm:cxn modelId="{800C86B4-4D56-4315-BE69-B4B7122B009B}" type="presOf" srcId="{8F78B472-E1D2-4023-9B7A-F790C77BFA38}" destId="{DD02C3FE-D174-49FD-BFB9-EED1D3531305}" srcOrd="0" destOrd="0" presId="urn:microsoft.com/office/officeart/2005/8/layout/cycle5"/>
    <dgm:cxn modelId="{DD02EFE4-8CA8-47E6-9F6B-ECE3138E6690}" srcId="{830A8F3F-3F5A-4A11-9E4D-95898AAAAEF8}" destId="{8F068669-5B64-4F44-8AFE-E89A174C7B32}" srcOrd="1" destOrd="0" parTransId="{F448B9AB-7FD0-4CC1-B573-BC6E3ADCFBF2}" sibTransId="{BFAE3507-29A4-455A-AD33-55CF26158214}"/>
    <dgm:cxn modelId="{A2E87464-8FC6-4DD0-A34A-08D63D1ECA1F}" type="presOf" srcId="{F3AACBB0-73A0-40AC-897A-3B697884EACB}" destId="{E58DF8D2-D506-4472-99B0-189AD59E668A}" srcOrd="0" destOrd="0" presId="urn:microsoft.com/office/officeart/2005/8/layout/cycle5"/>
    <dgm:cxn modelId="{E4BB1DA5-1479-49ED-85A0-AAE41A9FF671}" type="presOf" srcId="{9C5FE09B-B2FE-4860-9629-76A9342C06E5}" destId="{EDD34FC3-8435-49BA-866A-F0A58B42B125}" srcOrd="0" destOrd="0" presId="urn:microsoft.com/office/officeart/2005/8/layout/cycle5"/>
    <dgm:cxn modelId="{EDF928B9-4AD3-4BD9-B6FC-3449FF986103}" type="presOf" srcId="{DC822A16-19FD-4F10-9BDD-1EE183AD6B34}" destId="{0BC564E6-9042-4830-923F-C16238B5D36A}" srcOrd="0" destOrd="0" presId="urn:microsoft.com/office/officeart/2005/8/layout/cycle5"/>
    <dgm:cxn modelId="{1E8DDDBC-B5C0-4071-A273-49C23904281C}" srcId="{830A8F3F-3F5A-4A11-9E4D-95898AAAAEF8}" destId="{29D5C933-828C-49DB-837C-14DC8B614580}" srcOrd="4" destOrd="0" parTransId="{6BB9ECC8-C0FB-4829-9CE4-438E332DB899}" sibTransId="{DC822A16-19FD-4F10-9BDD-1EE183AD6B34}"/>
    <dgm:cxn modelId="{4C330058-8410-4418-BC98-7B859C7A7E8F}" srcId="{830A8F3F-3F5A-4A11-9E4D-95898AAAAEF8}" destId="{F3AACBB0-73A0-40AC-897A-3B697884EACB}" srcOrd="3" destOrd="0" parTransId="{1F7C0262-CBA7-4781-9DAF-5F09C4269C01}" sibTransId="{9C5FE09B-B2FE-4860-9629-76A9342C06E5}"/>
    <dgm:cxn modelId="{466D0F8C-86C5-4290-98C9-F5BD49400A35}" type="presOf" srcId="{1FD65566-09D1-4317-9DEF-1E8FF97CD111}" destId="{71074FA6-DF20-4946-AA75-E0AE5062073C}" srcOrd="0" destOrd="0" presId="urn:microsoft.com/office/officeart/2005/8/layout/cycle5"/>
    <dgm:cxn modelId="{F5F83219-78BB-41E8-BDD6-F0278E03AA57}" type="presOf" srcId="{29D5C933-828C-49DB-837C-14DC8B614580}" destId="{506B02F9-3171-4D1A-B77C-A1C62CF16D7C}" srcOrd="0" destOrd="0" presId="urn:microsoft.com/office/officeart/2005/8/layout/cycle5"/>
    <dgm:cxn modelId="{2675F694-32AB-4AE2-904E-293118E95439}" srcId="{830A8F3F-3F5A-4A11-9E4D-95898AAAAEF8}" destId="{FF2CF0F5-3997-4131-8469-8031FF2D1C04}" srcOrd="2" destOrd="0" parTransId="{2CBA13BD-42DE-46D5-83F6-CE4D9572FDD4}" sibTransId="{1FD65566-09D1-4317-9DEF-1E8FF97CD111}"/>
    <dgm:cxn modelId="{23C675C0-D93B-4010-9D63-B859B5DE1BCB}" type="presOf" srcId="{0A69398A-EE54-4D80-A1D2-134237BB8C2B}" destId="{88CF655F-1DF4-457E-9C23-554EB73C9906}" srcOrd="0" destOrd="0" presId="urn:microsoft.com/office/officeart/2005/8/layout/cycle5"/>
    <dgm:cxn modelId="{549B62F6-3DC6-4516-8B8B-083231036536}" srcId="{830A8F3F-3F5A-4A11-9E4D-95898AAAAEF8}" destId="{8F78B472-E1D2-4023-9B7A-F790C77BFA38}" srcOrd="0" destOrd="0" parTransId="{CE433FE3-D9B7-4332-9A5C-2D4F611D4BAB}" sibTransId="{0A69398A-EE54-4D80-A1D2-134237BB8C2B}"/>
    <dgm:cxn modelId="{E0719EEC-975B-4AE2-9BB0-4B23530DAFA4}" type="presOf" srcId="{8F068669-5B64-4F44-8AFE-E89A174C7B32}" destId="{D0E2029B-33FA-49D7-A2BA-503523C5429B}" srcOrd="0" destOrd="0" presId="urn:microsoft.com/office/officeart/2005/8/layout/cycle5"/>
    <dgm:cxn modelId="{2FD4BC6D-2D2C-45A7-B02C-ED098ADB30DC}" type="presParOf" srcId="{369E5274-186E-44A0-8581-871DDC8AA05F}" destId="{DD02C3FE-D174-49FD-BFB9-EED1D3531305}" srcOrd="0" destOrd="0" presId="urn:microsoft.com/office/officeart/2005/8/layout/cycle5"/>
    <dgm:cxn modelId="{7C34C86B-4C80-4915-A445-E5A4007EAFB6}" type="presParOf" srcId="{369E5274-186E-44A0-8581-871DDC8AA05F}" destId="{BBDC2E71-8DC6-416A-BCBA-BCAE6B5D99BC}" srcOrd="1" destOrd="0" presId="urn:microsoft.com/office/officeart/2005/8/layout/cycle5"/>
    <dgm:cxn modelId="{A1766043-360C-43E8-94F2-AA4D93F28E01}" type="presParOf" srcId="{369E5274-186E-44A0-8581-871DDC8AA05F}" destId="{88CF655F-1DF4-457E-9C23-554EB73C9906}" srcOrd="2" destOrd="0" presId="urn:microsoft.com/office/officeart/2005/8/layout/cycle5"/>
    <dgm:cxn modelId="{350C9FD9-DDF4-4D0C-A752-62C2624BDDD6}" type="presParOf" srcId="{369E5274-186E-44A0-8581-871DDC8AA05F}" destId="{D0E2029B-33FA-49D7-A2BA-503523C5429B}" srcOrd="3" destOrd="0" presId="urn:microsoft.com/office/officeart/2005/8/layout/cycle5"/>
    <dgm:cxn modelId="{66FCB55B-6433-451B-9D1A-CC94C9F1E08E}" type="presParOf" srcId="{369E5274-186E-44A0-8581-871DDC8AA05F}" destId="{FACD7309-E0E3-48B0-AB5A-B71B5DB898A2}" srcOrd="4" destOrd="0" presId="urn:microsoft.com/office/officeart/2005/8/layout/cycle5"/>
    <dgm:cxn modelId="{AA5B198E-BABA-40E3-8B60-754E6CCAA8C9}" type="presParOf" srcId="{369E5274-186E-44A0-8581-871DDC8AA05F}" destId="{F587745F-4EE4-4554-929B-F80CED844DB8}" srcOrd="5" destOrd="0" presId="urn:microsoft.com/office/officeart/2005/8/layout/cycle5"/>
    <dgm:cxn modelId="{82B04EBC-AF57-403A-97B2-262534376E6D}" type="presParOf" srcId="{369E5274-186E-44A0-8581-871DDC8AA05F}" destId="{989652BD-4D86-4278-9860-FE3614CA3FB5}" srcOrd="6" destOrd="0" presId="urn:microsoft.com/office/officeart/2005/8/layout/cycle5"/>
    <dgm:cxn modelId="{A5420B47-80AD-4785-9C6D-044ACA296F7F}" type="presParOf" srcId="{369E5274-186E-44A0-8581-871DDC8AA05F}" destId="{06518745-BE86-4A69-8035-839808113062}" srcOrd="7" destOrd="0" presId="urn:microsoft.com/office/officeart/2005/8/layout/cycle5"/>
    <dgm:cxn modelId="{2D93948E-EC35-4BEE-A360-696FF533A388}" type="presParOf" srcId="{369E5274-186E-44A0-8581-871DDC8AA05F}" destId="{71074FA6-DF20-4946-AA75-E0AE5062073C}" srcOrd="8" destOrd="0" presId="urn:microsoft.com/office/officeart/2005/8/layout/cycle5"/>
    <dgm:cxn modelId="{D6F1777E-A2B1-4C0C-9F51-E925E503D3F7}" type="presParOf" srcId="{369E5274-186E-44A0-8581-871DDC8AA05F}" destId="{E58DF8D2-D506-4472-99B0-189AD59E668A}" srcOrd="9" destOrd="0" presId="urn:microsoft.com/office/officeart/2005/8/layout/cycle5"/>
    <dgm:cxn modelId="{9E84ED6B-7AA1-4795-A457-2CB5916A4C89}" type="presParOf" srcId="{369E5274-186E-44A0-8581-871DDC8AA05F}" destId="{3D3EB8D7-A0A7-4D87-94DC-233329B5AA1A}" srcOrd="10" destOrd="0" presId="urn:microsoft.com/office/officeart/2005/8/layout/cycle5"/>
    <dgm:cxn modelId="{FB06BF4B-F5CD-447B-9B31-8795041D3D34}" type="presParOf" srcId="{369E5274-186E-44A0-8581-871DDC8AA05F}" destId="{EDD34FC3-8435-49BA-866A-F0A58B42B125}" srcOrd="11" destOrd="0" presId="urn:microsoft.com/office/officeart/2005/8/layout/cycle5"/>
    <dgm:cxn modelId="{07E50282-A9FE-4B1F-BAB5-716AB3F8EA6E}" type="presParOf" srcId="{369E5274-186E-44A0-8581-871DDC8AA05F}" destId="{506B02F9-3171-4D1A-B77C-A1C62CF16D7C}" srcOrd="12" destOrd="0" presId="urn:microsoft.com/office/officeart/2005/8/layout/cycle5"/>
    <dgm:cxn modelId="{80449602-CA87-4C4C-BA69-52A85C2BC460}" type="presParOf" srcId="{369E5274-186E-44A0-8581-871DDC8AA05F}" destId="{2ABF8957-46CF-4A74-8622-97A695C40957}" srcOrd="13" destOrd="0" presId="urn:microsoft.com/office/officeart/2005/8/layout/cycle5"/>
    <dgm:cxn modelId="{21EE734A-B4EA-45E6-910F-CD0654B5699E}" type="presParOf" srcId="{369E5274-186E-44A0-8581-871DDC8AA05F}" destId="{0BC564E6-9042-4830-923F-C16238B5D36A}"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6A34FA-D516-42A0-85D8-9AA7DFB65A6B}" type="doc">
      <dgm:prSet loTypeId="urn:microsoft.com/office/officeart/2005/8/layout/chart3" loCatId="relationship" qsTypeId="urn:microsoft.com/office/officeart/2005/8/quickstyle/simple5" qsCatId="simple" csTypeId="urn:microsoft.com/office/officeart/2005/8/colors/colorful1" csCatId="colorful" phldr="1"/>
      <dgm:spPr/>
    </dgm:pt>
    <dgm:pt modelId="{67847890-EB3E-407D-9633-5453C1C850C9}">
      <dgm:prSet phldrT="[Texto]"/>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PLAN TÉCNICO</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C8D6ADA3-3DD6-449A-8961-F210E228FE3D}" type="parTrans" cxnId="{E55A8ABA-21AE-4EA7-835A-5889BA45ED6C}">
      <dgm:prSet/>
      <dgm:spPr/>
      <dgm:t>
        <a:bodyPr/>
        <a:lstStyle/>
        <a:p>
          <a:endParaRPr lang="es-EC"/>
        </a:p>
      </dgm:t>
    </dgm:pt>
    <dgm:pt modelId="{58219B4E-900A-4B1E-894C-E138350BA444}" type="sibTrans" cxnId="{E55A8ABA-21AE-4EA7-835A-5889BA45ED6C}">
      <dgm:prSet/>
      <dgm:spPr/>
      <dgm:t>
        <a:bodyPr/>
        <a:lstStyle/>
        <a:p>
          <a:endParaRPr lang="es-EC"/>
        </a:p>
      </dgm:t>
    </dgm:pt>
    <dgm:pt modelId="{F9112688-2A49-4D10-A4F7-E31A698119B6}">
      <dgm:prSet phldrT="[Texto]"/>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PLAN OPERATIVO</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AD1A47D9-3F0B-44A1-B521-12B43E13A283}" type="parTrans" cxnId="{00318949-D4B0-4EEA-BF17-F05A3BC228B1}">
      <dgm:prSet/>
      <dgm:spPr/>
      <dgm:t>
        <a:bodyPr/>
        <a:lstStyle/>
        <a:p>
          <a:endParaRPr lang="es-EC"/>
        </a:p>
      </dgm:t>
    </dgm:pt>
    <dgm:pt modelId="{0EF670AC-6477-4B12-80C6-849A4CA44FC3}" type="sibTrans" cxnId="{00318949-D4B0-4EEA-BF17-F05A3BC228B1}">
      <dgm:prSet/>
      <dgm:spPr/>
      <dgm:t>
        <a:bodyPr/>
        <a:lstStyle/>
        <a:p>
          <a:endParaRPr lang="es-EC"/>
        </a:p>
      </dgm:t>
    </dgm:pt>
    <dgm:pt modelId="{AB868D05-5279-4D60-B2A1-17124E90C5F9}">
      <dgm:prSet phldrT="[Texto]"/>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PLAN DE MANTENIMIENTO</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B4BB8D53-60BC-4380-8CF9-7F36DC88880C}" type="parTrans" cxnId="{40DBC8D6-CACF-4787-9DA9-C82183F6F570}">
      <dgm:prSet/>
      <dgm:spPr/>
      <dgm:t>
        <a:bodyPr/>
        <a:lstStyle/>
        <a:p>
          <a:endParaRPr lang="es-EC"/>
        </a:p>
      </dgm:t>
    </dgm:pt>
    <dgm:pt modelId="{3A7ADF03-CE9A-4C3B-A8C9-F8D725876B4E}" type="sibTrans" cxnId="{40DBC8D6-CACF-4787-9DA9-C82183F6F570}">
      <dgm:prSet/>
      <dgm:spPr/>
      <dgm:t>
        <a:bodyPr/>
        <a:lstStyle/>
        <a:p>
          <a:endParaRPr lang="es-EC"/>
        </a:p>
      </dgm:t>
    </dgm:pt>
    <dgm:pt modelId="{B8DCF362-FA7E-4A74-AC0C-13DAA5329BB3}">
      <dgm:prSet phldrT="[Texto]"/>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PLAN DE EMERGENCIA Y EVACUACIÓN</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D530191B-396D-4F45-8A7F-2501EC8FE8A2}" type="parTrans" cxnId="{3D546D41-6704-419A-A2B7-AE85F0AB1987}">
      <dgm:prSet/>
      <dgm:spPr/>
      <dgm:t>
        <a:bodyPr/>
        <a:lstStyle/>
        <a:p>
          <a:endParaRPr lang="es-EC"/>
        </a:p>
      </dgm:t>
    </dgm:pt>
    <dgm:pt modelId="{BA516374-3FFB-443D-B096-AF88F4B705E2}" type="sibTrans" cxnId="{3D546D41-6704-419A-A2B7-AE85F0AB1987}">
      <dgm:prSet/>
      <dgm:spPr/>
      <dgm:t>
        <a:bodyPr/>
        <a:lstStyle/>
        <a:p>
          <a:endParaRPr lang="es-EC"/>
        </a:p>
      </dgm:t>
    </dgm:pt>
    <dgm:pt modelId="{88A62EC9-F306-4D30-940A-E37619F6BBE7}">
      <dgm:prSet phldrT="[Texto]"/>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PLAN DE INSTALACIÓN</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C1BEBBD7-A111-441A-937A-7C2FA77A5215}" type="parTrans" cxnId="{49CC4191-1359-4EF3-9BA7-FD22AE28F5B1}">
      <dgm:prSet/>
      <dgm:spPr/>
      <dgm:t>
        <a:bodyPr/>
        <a:lstStyle/>
        <a:p>
          <a:endParaRPr lang="es-EC"/>
        </a:p>
      </dgm:t>
    </dgm:pt>
    <dgm:pt modelId="{25091C60-C1B4-4BE5-802C-3AB2766978BF}" type="sibTrans" cxnId="{49CC4191-1359-4EF3-9BA7-FD22AE28F5B1}">
      <dgm:prSet/>
      <dgm:spPr/>
      <dgm:t>
        <a:bodyPr/>
        <a:lstStyle/>
        <a:p>
          <a:endParaRPr lang="es-EC"/>
        </a:p>
      </dgm:t>
    </dgm:pt>
    <dgm:pt modelId="{073B9F62-4BC2-454C-A71F-4F3A714CA10D}" type="pres">
      <dgm:prSet presAssocID="{E56A34FA-D516-42A0-85D8-9AA7DFB65A6B}" presName="compositeShape" presStyleCnt="0">
        <dgm:presLayoutVars>
          <dgm:chMax val="7"/>
          <dgm:dir/>
          <dgm:resizeHandles val="exact"/>
        </dgm:presLayoutVars>
      </dgm:prSet>
      <dgm:spPr/>
    </dgm:pt>
    <dgm:pt modelId="{1BE81FD3-1586-48DE-BFC4-2D973943A9AE}" type="pres">
      <dgm:prSet presAssocID="{E56A34FA-D516-42A0-85D8-9AA7DFB65A6B}" presName="wedge1" presStyleLbl="node1" presStyleIdx="0" presStyleCnt="5" custLinFactNeighborX="-3826" custLinFactNeighborY="4593"/>
      <dgm:spPr/>
      <dgm:t>
        <a:bodyPr/>
        <a:lstStyle/>
        <a:p>
          <a:endParaRPr lang="es-EC"/>
        </a:p>
      </dgm:t>
    </dgm:pt>
    <dgm:pt modelId="{5CCB4A1E-6F34-4295-B494-16D821143726}" type="pres">
      <dgm:prSet presAssocID="{E56A34FA-D516-42A0-85D8-9AA7DFB65A6B}" presName="wedge1Tx" presStyleLbl="node1" presStyleIdx="0" presStyleCnt="5">
        <dgm:presLayoutVars>
          <dgm:chMax val="0"/>
          <dgm:chPref val="0"/>
          <dgm:bulletEnabled val="1"/>
        </dgm:presLayoutVars>
      </dgm:prSet>
      <dgm:spPr/>
      <dgm:t>
        <a:bodyPr/>
        <a:lstStyle/>
        <a:p>
          <a:endParaRPr lang="es-EC"/>
        </a:p>
      </dgm:t>
    </dgm:pt>
    <dgm:pt modelId="{C66CB3FA-41D8-4D14-94A2-4E2AB2AF9CCE}" type="pres">
      <dgm:prSet presAssocID="{E56A34FA-D516-42A0-85D8-9AA7DFB65A6B}" presName="wedge2" presStyleLbl="node1" presStyleIdx="1" presStyleCnt="5" custLinFactNeighborY="-310"/>
      <dgm:spPr/>
      <dgm:t>
        <a:bodyPr/>
        <a:lstStyle/>
        <a:p>
          <a:endParaRPr lang="es-EC"/>
        </a:p>
      </dgm:t>
    </dgm:pt>
    <dgm:pt modelId="{338090A2-2938-4F13-88A0-0A500DEAD815}" type="pres">
      <dgm:prSet presAssocID="{E56A34FA-D516-42A0-85D8-9AA7DFB65A6B}" presName="wedge2Tx" presStyleLbl="node1" presStyleIdx="1" presStyleCnt="5">
        <dgm:presLayoutVars>
          <dgm:chMax val="0"/>
          <dgm:chPref val="0"/>
          <dgm:bulletEnabled val="1"/>
        </dgm:presLayoutVars>
      </dgm:prSet>
      <dgm:spPr/>
      <dgm:t>
        <a:bodyPr/>
        <a:lstStyle/>
        <a:p>
          <a:endParaRPr lang="es-EC"/>
        </a:p>
      </dgm:t>
    </dgm:pt>
    <dgm:pt modelId="{CFFB7F59-52E4-458D-920F-03C66BD70B24}" type="pres">
      <dgm:prSet presAssocID="{E56A34FA-D516-42A0-85D8-9AA7DFB65A6B}" presName="wedge3" presStyleLbl="node1" presStyleIdx="2" presStyleCnt="5"/>
      <dgm:spPr/>
      <dgm:t>
        <a:bodyPr/>
        <a:lstStyle/>
        <a:p>
          <a:endParaRPr lang="es-EC"/>
        </a:p>
      </dgm:t>
    </dgm:pt>
    <dgm:pt modelId="{0370FFF3-C56B-41AE-8376-C7C78FEEEBF1}" type="pres">
      <dgm:prSet presAssocID="{E56A34FA-D516-42A0-85D8-9AA7DFB65A6B}" presName="wedge3Tx" presStyleLbl="node1" presStyleIdx="2" presStyleCnt="5">
        <dgm:presLayoutVars>
          <dgm:chMax val="0"/>
          <dgm:chPref val="0"/>
          <dgm:bulletEnabled val="1"/>
        </dgm:presLayoutVars>
      </dgm:prSet>
      <dgm:spPr/>
      <dgm:t>
        <a:bodyPr/>
        <a:lstStyle/>
        <a:p>
          <a:endParaRPr lang="es-EC"/>
        </a:p>
      </dgm:t>
    </dgm:pt>
    <dgm:pt modelId="{2C9B2348-33B0-435F-BC11-A0AB7331DE83}" type="pres">
      <dgm:prSet presAssocID="{E56A34FA-D516-42A0-85D8-9AA7DFB65A6B}" presName="wedge4" presStyleLbl="node1" presStyleIdx="3" presStyleCnt="5" custLinFactNeighborX="-310" custLinFactNeighborY="-310"/>
      <dgm:spPr/>
      <dgm:t>
        <a:bodyPr/>
        <a:lstStyle/>
        <a:p>
          <a:endParaRPr lang="es-EC"/>
        </a:p>
      </dgm:t>
    </dgm:pt>
    <dgm:pt modelId="{A3FA2AC7-D095-4E31-9724-5769DAB94744}" type="pres">
      <dgm:prSet presAssocID="{E56A34FA-D516-42A0-85D8-9AA7DFB65A6B}" presName="wedge4Tx" presStyleLbl="node1" presStyleIdx="3" presStyleCnt="5">
        <dgm:presLayoutVars>
          <dgm:chMax val="0"/>
          <dgm:chPref val="0"/>
          <dgm:bulletEnabled val="1"/>
        </dgm:presLayoutVars>
      </dgm:prSet>
      <dgm:spPr/>
      <dgm:t>
        <a:bodyPr/>
        <a:lstStyle/>
        <a:p>
          <a:endParaRPr lang="es-EC"/>
        </a:p>
      </dgm:t>
    </dgm:pt>
    <dgm:pt modelId="{994BC9EA-C913-4EEC-A4D5-00B8473ED112}" type="pres">
      <dgm:prSet presAssocID="{E56A34FA-D516-42A0-85D8-9AA7DFB65A6B}" presName="wedge5" presStyleLbl="node1" presStyleIdx="4" presStyleCnt="5" custLinFactNeighborX="-373" custLinFactNeighborY="-310"/>
      <dgm:spPr/>
      <dgm:t>
        <a:bodyPr/>
        <a:lstStyle/>
        <a:p>
          <a:endParaRPr lang="es-EC"/>
        </a:p>
      </dgm:t>
    </dgm:pt>
    <dgm:pt modelId="{490417D9-1C57-473F-819A-91C9D6AFCA42}" type="pres">
      <dgm:prSet presAssocID="{E56A34FA-D516-42A0-85D8-9AA7DFB65A6B}" presName="wedge5Tx" presStyleLbl="node1" presStyleIdx="4" presStyleCnt="5">
        <dgm:presLayoutVars>
          <dgm:chMax val="0"/>
          <dgm:chPref val="0"/>
          <dgm:bulletEnabled val="1"/>
        </dgm:presLayoutVars>
      </dgm:prSet>
      <dgm:spPr/>
      <dgm:t>
        <a:bodyPr/>
        <a:lstStyle/>
        <a:p>
          <a:endParaRPr lang="es-EC"/>
        </a:p>
      </dgm:t>
    </dgm:pt>
  </dgm:ptLst>
  <dgm:cxnLst>
    <dgm:cxn modelId="{40DBC8D6-CACF-4787-9DA9-C82183F6F570}" srcId="{E56A34FA-D516-42A0-85D8-9AA7DFB65A6B}" destId="{AB868D05-5279-4D60-B2A1-17124E90C5F9}" srcOrd="4" destOrd="0" parTransId="{B4BB8D53-60BC-4380-8CF9-7F36DC88880C}" sibTransId="{3A7ADF03-CE9A-4C3B-A8C9-F8D725876B4E}"/>
    <dgm:cxn modelId="{09FBA8E5-A192-4DF2-924E-BC7508F347B8}" type="presOf" srcId="{67847890-EB3E-407D-9633-5453C1C850C9}" destId="{1BE81FD3-1586-48DE-BFC4-2D973943A9AE}" srcOrd="0" destOrd="0" presId="urn:microsoft.com/office/officeart/2005/8/layout/chart3"/>
    <dgm:cxn modelId="{15A7C9D8-0366-427F-8A1C-FA38C6C0D4B3}" type="presOf" srcId="{AB868D05-5279-4D60-B2A1-17124E90C5F9}" destId="{994BC9EA-C913-4EEC-A4D5-00B8473ED112}" srcOrd="0" destOrd="0" presId="urn:microsoft.com/office/officeart/2005/8/layout/chart3"/>
    <dgm:cxn modelId="{C3F33D4F-3020-4E29-B54D-299D5A3582A4}" type="presOf" srcId="{88A62EC9-F306-4D30-940A-E37619F6BBE7}" destId="{2C9B2348-33B0-435F-BC11-A0AB7331DE83}" srcOrd="0" destOrd="0" presId="urn:microsoft.com/office/officeart/2005/8/layout/chart3"/>
    <dgm:cxn modelId="{47ED6AED-98B1-404E-BCA5-F8DB87659815}" type="presOf" srcId="{AB868D05-5279-4D60-B2A1-17124E90C5F9}" destId="{490417D9-1C57-473F-819A-91C9D6AFCA42}" srcOrd="1" destOrd="0" presId="urn:microsoft.com/office/officeart/2005/8/layout/chart3"/>
    <dgm:cxn modelId="{6C6D75A4-BBCB-4793-8D19-6512964659FC}" type="presOf" srcId="{B8DCF362-FA7E-4A74-AC0C-13DAA5329BB3}" destId="{0370FFF3-C56B-41AE-8376-C7C78FEEEBF1}" srcOrd="1" destOrd="0" presId="urn:microsoft.com/office/officeart/2005/8/layout/chart3"/>
    <dgm:cxn modelId="{AA3AFD3F-4B8B-4520-99D8-D44C81F7AE10}" type="presOf" srcId="{88A62EC9-F306-4D30-940A-E37619F6BBE7}" destId="{A3FA2AC7-D095-4E31-9724-5769DAB94744}" srcOrd="1" destOrd="0" presId="urn:microsoft.com/office/officeart/2005/8/layout/chart3"/>
    <dgm:cxn modelId="{0DCF1827-3175-42C1-A699-83AB80F963C1}" type="presOf" srcId="{E56A34FA-D516-42A0-85D8-9AA7DFB65A6B}" destId="{073B9F62-4BC2-454C-A71F-4F3A714CA10D}" srcOrd="0" destOrd="0" presId="urn:microsoft.com/office/officeart/2005/8/layout/chart3"/>
    <dgm:cxn modelId="{E55A8ABA-21AE-4EA7-835A-5889BA45ED6C}" srcId="{E56A34FA-D516-42A0-85D8-9AA7DFB65A6B}" destId="{67847890-EB3E-407D-9633-5453C1C850C9}" srcOrd="0" destOrd="0" parTransId="{C8D6ADA3-3DD6-449A-8961-F210E228FE3D}" sibTransId="{58219B4E-900A-4B1E-894C-E138350BA444}"/>
    <dgm:cxn modelId="{49CC4191-1359-4EF3-9BA7-FD22AE28F5B1}" srcId="{E56A34FA-D516-42A0-85D8-9AA7DFB65A6B}" destId="{88A62EC9-F306-4D30-940A-E37619F6BBE7}" srcOrd="3" destOrd="0" parTransId="{C1BEBBD7-A111-441A-937A-7C2FA77A5215}" sibTransId="{25091C60-C1B4-4BE5-802C-3AB2766978BF}"/>
    <dgm:cxn modelId="{9DC6039E-4547-4932-AAAC-BC1976A8EE14}" type="presOf" srcId="{B8DCF362-FA7E-4A74-AC0C-13DAA5329BB3}" destId="{CFFB7F59-52E4-458D-920F-03C66BD70B24}" srcOrd="0" destOrd="0" presId="urn:microsoft.com/office/officeart/2005/8/layout/chart3"/>
    <dgm:cxn modelId="{00318949-D4B0-4EEA-BF17-F05A3BC228B1}" srcId="{E56A34FA-D516-42A0-85D8-9AA7DFB65A6B}" destId="{F9112688-2A49-4D10-A4F7-E31A698119B6}" srcOrd="1" destOrd="0" parTransId="{AD1A47D9-3F0B-44A1-B521-12B43E13A283}" sibTransId="{0EF670AC-6477-4B12-80C6-849A4CA44FC3}"/>
    <dgm:cxn modelId="{7E6BB3A0-50A6-4900-8811-5E0595CE6B55}" type="presOf" srcId="{F9112688-2A49-4D10-A4F7-E31A698119B6}" destId="{338090A2-2938-4F13-88A0-0A500DEAD815}" srcOrd="1" destOrd="0" presId="urn:microsoft.com/office/officeart/2005/8/layout/chart3"/>
    <dgm:cxn modelId="{3D546D41-6704-419A-A2B7-AE85F0AB1987}" srcId="{E56A34FA-D516-42A0-85D8-9AA7DFB65A6B}" destId="{B8DCF362-FA7E-4A74-AC0C-13DAA5329BB3}" srcOrd="2" destOrd="0" parTransId="{D530191B-396D-4F45-8A7F-2501EC8FE8A2}" sibTransId="{BA516374-3FFB-443D-B096-AF88F4B705E2}"/>
    <dgm:cxn modelId="{FF0434E9-EAD7-4815-9731-1C1FF8FE93A2}" type="presOf" srcId="{F9112688-2A49-4D10-A4F7-E31A698119B6}" destId="{C66CB3FA-41D8-4D14-94A2-4E2AB2AF9CCE}" srcOrd="0" destOrd="0" presId="urn:microsoft.com/office/officeart/2005/8/layout/chart3"/>
    <dgm:cxn modelId="{134A439F-C5F3-4D91-85EC-589A9235A9E1}" type="presOf" srcId="{67847890-EB3E-407D-9633-5453C1C850C9}" destId="{5CCB4A1E-6F34-4295-B494-16D821143726}" srcOrd="1" destOrd="0" presId="urn:microsoft.com/office/officeart/2005/8/layout/chart3"/>
    <dgm:cxn modelId="{365BAA42-815B-4AAE-908F-48BD2A2535C5}" type="presParOf" srcId="{073B9F62-4BC2-454C-A71F-4F3A714CA10D}" destId="{1BE81FD3-1586-48DE-BFC4-2D973943A9AE}" srcOrd="0" destOrd="0" presId="urn:microsoft.com/office/officeart/2005/8/layout/chart3"/>
    <dgm:cxn modelId="{6E12295C-A886-4662-9846-A56A59355831}" type="presParOf" srcId="{073B9F62-4BC2-454C-A71F-4F3A714CA10D}" destId="{5CCB4A1E-6F34-4295-B494-16D821143726}" srcOrd="1" destOrd="0" presId="urn:microsoft.com/office/officeart/2005/8/layout/chart3"/>
    <dgm:cxn modelId="{B1053028-2601-4982-8A64-0BA670DA2053}" type="presParOf" srcId="{073B9F62-4BC2-454C-A71F-4F3A714CA10D}" destId="{C66CB3FA-41D8-4D14-94A2-4E2AB2AF9CCE}" srcOrd="2" destOrd="0" presId="urn:microsoft.com/office/officeart/2005/8/layout/chart3"/>
    <dgm:cxn modelId="{7C05E8A7-7A3B-4997-8358-6489471448F5}" type="presParOf" srcId="{073B9F62-4BC2-454C-A71F-4F3A714CA10D}" destId="{338090A2-2938-4F13-88A0-0A500DEAD815}" srcOrd="3" destOrd="0" presId="urn:microsoft.com/office/officeart/2005/8/layout/chart3"/>
    <dgm:cxn modelId="{7D1A2183-15C0-4645-AD2A-997BBF39BA59}" type="presParOf" srcId="{073B9F62-4BC2-454C-A71F-4F3A714CA10D}" destId="{CFFB7F59-52E4-458D-920F-03C66BD70B24}" srcOrd="4" destOrd="0" presId="urn:microsoft.com/office/officeart/2005/8/layout/chart3"/>
    <dgm:cxn modelId="{633604D3-9A61-48CF-ADDA-C18193765238}" type="presParOf" srcId="{073B9F62-4BC2-454C-A71F-4F3A714CA10D}" destId="{0370FFF3-C56B-41AE-8376-C7C78FEEEBF1}" srcOrd="5" destOrd="0" presId="urn:microsoft.com/office/officeart/2005/8/layout/chart3"/>
    <dgm:cxn modelId="{5DA4E831-B342-42DD-A1DA-D3B8F02329ED}" type="presParOf" srcId="{073B9F62-4BC2-454C-A71F-4F3A714CA10D}" destId="{2C9B2348-33B0-435F-BC11-A0AB7331DE83}" srcOrd="6" destOrd="0" presId="urn:microsoft.com/office/officeart/2005/8/layout/chart3"/>
    <dgm:cxn modelId="{A57C5B13-E4C7-44BC-9B93-D1C372C7B077}" type="presParOf" srcId="{073B9F62-4BC2-454C-A71F-4F3A714CA10D}" destId="{A3FA2AC7-D095-4E31-9724-5769DAB94744}" srcOrd="7" destOrd="0" presId="urn:microsoft.com/office/officeart/2005/8/layout/chart3"/>
    <dgm:cxn modelId="{1518A2A5-ECDF-48ED-88F0-99A72B296649}" type="presParOf" srcId="{073B9F62-4BC2-454C-A71F-4F3A714CA10D}" destId="{994BC9EA-C913-4EEC-A4D5-00B8473ED112}" srcOrd="8" destOrd="0" presId="urn:microsoft.com/office/officeart/2005/8/layout/chart3"/>
    <dgm:cxn modelId="{AF23A19B-8EC6-4084-A3A9-73291F2153DE}" type="presParOf" srcId="{073B9F62-4BC2-454C-A71F-4F3A714CA10D}" destId="{490417D9-1C57-473F-819A-91C9D6AFCA42}" srcOrd="9"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AC6EAF-E4BC-4B1A-AC62-052EA6CD8182}" type="doc">
      <dgm:prSet loTypeId="urn:microsoft.com/office/officeart/2005/8/layout/equation2" loCatId="relationship" qsTypeId="urn:microsoft.com/office/officeart/2005/8/quickstyle/simple3" qsCatId="simple" csTypeId="urn:microsoft.com/office/officeart/2005/8/colors/colorful4" csCatId="colorful" phldr="1"/>
      <dgm:spPr/>
    </dgm:pt>
    <dgm:pt modelId="{1E6F79D2-C434-4279-8F89-2FD1994C8E91}">
      <dgm:prSet phldrT="[Texto]" custT="1"/>
      <dgm:spPr>
        <a:ln>
          <a:solidFill>
            <a:srgbClr val="000000"/>
          </a:solidFill>
        </a:ln>
      </dgm:spPr>
      <dgm:t>
        <a:bodyPr/>
        <a:lstStyle/>
        <a:p>
          <a:r>
            <a:rPr lang="es-EC" sz="1400" b="1" dirty="0" smtClean="0"/>
            <a:t>AMENAZA</a:t>
          </a:r>
          <a:r>
            <a:rPr lang="es-EC" sz="1000" b="1" dirty="0" smtClean="0"/>
            <a:t> </a:t>
          </a:r>
        </a:p>
        <a:p>
          <a:r>
            <a:rPr lang="es-ES" sz="1000" b="1" dirty="0" smtClean="0"/>
            <a:t>“</a:t>
          </a:r>
          <a:r>
            <a:rPr lang="es-ES" sz="1000" dirty="0" smtClean="0"/>
            <a:t>Factor de Origen natural o humano al que está expuesto un sistema, que puede poner en peligro la vida, los bienes, o incluso el funcionar del propio sistema”. </a:t>
          </a:r>
          <a:r>
            <a:rPr lang="es-EC" sz="1000" dirty="0" smtClean="0"/>
            <a:t>(Salazar, 2013, pág. 123)</a:t>
          </a:r>
          <a:endParaRPr lang="es-EC" sz="1000" b="1" dirty="0"/>
        </a:p>
      </dgm:t>
    </dgm:pt>
    <dgm:pt modelId="{D26DF268-B54F-4271-BE54-7E788C03FE73}" type="parTrans" cxnId="{240A7755-F28B-4FD0-9A37-6BE9201F7D0E}">
      <dgm:prSet/>
      <dgm:spPr/>
      <dgm:t>
        <a:bodyPr/>
        <a:lstStyle/>
        <a:p>
          <a:endParaRPr lang="es-EC"/>
        </a:p>
      </dgm:t>
    </dgm:pt>
    <dgm:pt modelId="{D18BE9B9-325F-42C2-8C38-41BF55F98A50}" type="sibTrans" cxnId="{240A7755-F28B-4FD0-9A37-6BE9201F7D0E}">
      <dgm:prSet/>
      <dgm:spPr>
        <a:ln>
          <a:solidFill>
            <a:srgbClr val="000000"/>
          </a:solidFill>
        </a:ln>
      </dgm:spPr>
      <dgm:t>
        <a:bodyPr/>
        <a:lstStyle/>
        <a:p>
          <a:endParaRPr lang="es-EC"/>
        </a:p>
      </dgm:t>
    </dgm:pt>
    <dgm:pt modelId="{50CECDCF-06B5-42F1-88B1-10CDF1924D68}">
      <dgm:prSet phldrT="[Texto]" custT="1"/>
      <dgm:spPr>
        <a:ln>
          <a:solidFill>
            <a:srgbClr val="000000"/>
          </a:solidFill>
        </a:ln>
      </dgm:spPr>
      <dgm:t>
        <a:bodyPr/>
        <a:lstStyle/>
        <a:p>
          <a:r>
            <a:rPr lang="es-EC" sz="1400" b="1" dirty="0" smtClean="0"/>
            <a:t>VULNERABILIDAD</a:t>
          </a:r>
        </a:p>
        <a:p>
          <a:r>
            <a:rPr lang="es-EC" sz="1100" dirty="0" smtClean="0"/>
            <a:t>“Es la susceptibilidad de que un bien reciba un daño. Es sinónimo de debilidad o fragilidad..(</a:t>
          </a:r>
          <a:r>
            <a:rPr lang="es-EC" sz="1100" dirty="0" err="1" smtClean="0"/>
            <a:t>Baez</a:t>
          </a:r>
          <a:r>
            <a:rPr lang="es-EC" sz="1100" dirty="0" smtClean="0"/>
            <a:t>, 2009, pág. 7) </a:t>
          </a:r>
          <a:endParaRPr lang="es-EC" sz="1100" b="1" dirty="0"/>
        </a:p>
      </dgm:t>
    </dgm:pt>
    <dgm:pt modelId="{7911F402-A6EB-4615-8DF1-438C3B1F1F2D}" type="parTrans" cxnId="{6C6D7704-D252-46F7-AFFA-BE04E40A2782}">
      <dgm:prSet/>
      <dgm:spPr/>
      <dgm:t>
        <a:bodyPr/>
        <a:lstStyle/>
        <a:p>
          <a:endParaRPr lang="es-EC"/>
        </a:p>
      </dgm:t>
    </dgm:pt>
    <dgm:pt modelId="{456F0C67-B98A-427E-8AC2-AD1AD076056C}" type="sibTrans" cxnId="{6C6D7704-D252-46F7-AFFA-BE04E40A2782}">
      <dgm:prSet/>
      <dgm:spPr>
        <a:ln>
          <a:solidFill>
            <a:srgbClr val="000000"/>
          </a:solidFill>
        </a:ln>
      </dgm:spPr>
      <dgm:t>
        <a:bodyPr/>
        <a:lstStyle/>
        <a:p>
          <a:endParaRPr lang="es-EC"/>
        </a:p>
      </dgm:t>
    </dgm:pt>
    <dgm:pt modelId="{37A4C3B0-E4C8-4709-88DD-8BA95AEAB223}">
      <dgm:prSet phldrT="[Texto]"/>
      <dgm:spPr>
        <a:ln>
          <a:solidFill>
            <a:srgbClr val="000000"/>
          </a:solidFill>
        </a:ln>
      </dgm:spPr>
      <dgm:t>
        <a:bodyPr/>
        <a:lstStyle/>
        <a:p>
          <a:r>
            <a:rPr lang="es-EC" b="1" dirty="0" smtClean="0"/>
            <a:t>RIESGO</a:t>
          </a:r>
        </a:p>
        <a:p>
          <a:r>
            <a:rPr lang="es-EC" b="1" dirty="0" smtClean="0"/>
            <a:t>“</a:t>
          </a:r>
          <a:r>
            <a:rPr lang="es-EC" dirty="0" smtClean="0"/>
            <a:t>Es la probabilidad de que se produzca un hecho con consecuencias negativas sobre un bien”. (</a:t>
          </a:r>
          <a:r>
            <a:rPr lang="es-EC" dirty="0" err="1" smtClean="0"/>
            <a:t>Baez</a:t>
          </a:r>
          <a:r>
            <a:rPr lang="es-EC" dirty="0" smtClean="0"/>
            <a:t>, 2009, pág. 8) </a:t>
          </a:r>
          <a:endParaRPr lang="es-EC" b="1" dirty="0"/>
        </a:p>
      </dgm:t>
    </dgm:pt>
    <dgm:pt modelId="{4357B3CA-1E3A-4322-847C-48100CFFF84C}" type="parTrans" cxnId="{542D5383-2583-4680-A758-9834DDD0C8DE}">
      <dgm:prSet/>
      <dgm:spPr/>
      <dgm:t>
        <a:bodyPr/>
        <a:lstStyle/>
        <a:p>
          <a:endParaRPr lang="es-EC"/>
        </a:p>
      </dgm:t>
    </dgm:pt>
    <dgm:pt modelId="{57C9AFF4-8E59-47DF-BC22-EAF2ABB6E09E}" type="sibTrans" cxnId="{542D5383-2583-4680-A758-9834DDD0C8DE}">
      <dgm:prSet/>
      <dgm:spPr/>
      <dgm:t>
        <a:bodyPr/>
        <a:lstStyle/>
        <a:p>
          <a:endParaRPr lang="es-EC"/>
        </a:p>
      </dgm:t>
    </dgm:pt>
    <dgm:pt modelId="{47BA6AE5-2826-48D0-BBA8-83CCBCF7ADC4}" type="pres">
      <dgm:prSet presAssocID="{11AC6EAF-E4BC-4B1A-AC62-052EA6CD8182}" presName="Name0" presStyleCnt="0">
        <dgm:presLayoutVars>
          <dgm:dir/>
          <dgm:resizeHandles val="exact"/>
        </dgm:presLayoutVars>
      </dgm:prSet>
      <dgm:spPr/>
    </dgm:pt>
    <dgm:pt modelId="{84555C86-31C3-4AED-AC12-D112BD288FF4}" type="pres">
      <dgm:prSet presAssocID="{11AC6EAF-E4BC-4B1A-AC62-052EA6CD8182}" presName="vNodes" presStyleCnt="0"/>
      <dgm:spPr/>
    </dgm:pt>
    <dgm:pt modelId="{369210C1-9953-4ACF-9BA5-3475E75B2E5C}" type="pres">
      <dgm:prSet presAssocID="{1E6F79D2-C434-4279-8F89-2FD1994C8E91}" presName="node" presStyleLbl="node1" presStyleIdx="0" presStyleCnt="3" custScaleX="135087" custScaleY="119755" custLinFactNeighborX="-3785" custLinFactNeighborY="-19776">
        <dgm:presLayoutVars>
          <dgm:bulletEnabled val="1"/>
        </dgm:presLayoutVars>
      </dgm:prSet>
      <dgm:spPr/>
      <dgm:t>
        <a:bodyPr/>
        <a:lstStyle/>
        <a:p>
          <a:endParaRPr lang="es-EC"/>
        </a:p>
      </dgm:t>
    </dgm:pt>
    <dgm:pt modelId="{17EEBFBA-C8D8-4DF9-A884-7AFFFCC943C0}" type="pres">
      <dgm:prSet presAssocID="{D18BE9B9-325F-42C2-8C38-41BF55F98A50}" presName="spacerT" presStyleCnt="0"/>
      <dgm:spPr/>
    </dgm:pt>
    <dgm:pt modelId="{EDA611AE-E0B8-4898-AAFD-4CC62D55653B}" type="pres">
      <dgm:prSet presAssocID="{D18BE9B9-325F-42C2-8C38-41BF55F98A50}" presName="sibTrans" presStyleLbl="sibTrans2D1" presStyleIdx="0" presStyleCnt="2"/>
      <dgm:spPr/>
      <dgm:t>
        <a:bodyPr/>
        <a:lstStyle/>
        <a:p>
          <a:endParaRPr lang="es-EC"/>
        </a:p>
      </dgm:t>
    </dgm:pt>
    <dgm:pt modelId="{AE09BB63-DA6B-4D12-9ED8-A6F1C4169BB3}" type="pres">
      <dgm:prSet presAssocID="{D18BE9B9-325F-42C2-8C38-41BF55F98A50}" presName="spacerB" presStyleCnt="0"/>
      <dgm:spPr/>
    </dgm:pt>
    <dgm:pt modelId="{7F17C3CA-DBFB-4E89-A02B-960FEFE80C15}" type="pres">
      <dgm:prSet presAssocID="{50CECDCF-06B5-42F1-88B1-10CDF1924D68}" presName="node" presStyleLbl="node1" presStyleIdx="1" presStyleCnt="3" custScaleX="138412" custScaleY="119789" custLinFactNeighborX="-2535">
        <dgm:presLayoutVars>
          <dgm:bulletEnabled val="1"/>
        </dgm:presLayoutVars>
      </dgm:prSet>
      <dgm:spPr/>
      <dgm:t>
        <a:bodyPr/>
        <a:lstStyle/>
        <a:p>
          <a:endParaRPr lang="es-EC"/>
        </a:p>
      </dgm:t>
    </dgm:pt>
    <dgm:pt modelId="{2A151A7A-5F40-4970-BD10-4E78F33EF533}" type="pres">
      <dgm:prSet presAssocID="{11AC6EAF-E4BC-4B1A-AC62-052EA6CD8182}" presName="sibTransLast" presStyleLbl="sibTrans2D1" presStyleIdx="1" presStyleCnt="2" custScaleX="149270" custLinFactNeighborX="-15279" custLinFactNeighborY="4354"/>
      <dgm:spPr/>
      <dgm:t>
        <a:bodyPr/>
        <a:lstStyle/>
        <a:p>
          <a:endParaRPr lang="es-EC"/>
        </a:p>
      </dgm:t>
    </dgm:pt>
    <dgm:pt modelId="{B8DECF33-FF25-4845-B7FA-943FF6DE3D04}" type="pres">
      <dgm:prSet presAssocID="{11AC6EAF-E4BC-4B1A-AC62-052EA6CD8182}" presName="connectorText" presStyleLbl="sibTrans2D1" presStyleIdx="1" presStyleCnt="2"/>
      <dgm:spPr/>
      <dgm:t>
        <a:bodyPr/>
        <a:lstStyle/>
        <a:p>
          <a:endParaRPr lang="es-EC"/>
        </a:p>
      </dgm:t>
    </dgm:pt>
    <dgm:pt modelId="{311FDC32-842C-4BD1-B89A-73D95DCE7455}" type="pres">
      <dgm:prSet presAssocID="{11AC6EAF-E4BC-4B1A-AC62-052EA6CD8182}" presName="lastNode" presStyleLbl="node1" presStyleIdx="2" presStyleCnt="3">
        <dgm:presLayoutVars>
          <dgm:bulletEnabled val="1"/>
        </dgm:presLayoutVars>
      </dgm:prSet>
      <dgm:spPr/>
      <dgm:t>
        <a:bodyPr/>
        <a:lstStyle/>
        <a:p>
          <a:endParaRPr lang="es-EC"/>
        </a:p>
      </dgm:t>
    </dgm:pt>
  </dgm:ptLst>
  <dgm:cxnLst>
    <dgm:cxn modelId="{653DBBD2-3283-448A-86A9-B6D1AC053AD4}" type="presOf" srcId="{50CECDCF-06B5-42F1-88B1-10CDF1924D68}" destId="{7F17C3CA-DBFB-4E89-A02B-960FEFE80C15}" srcOrd="0" destOrd="0" presId="urn:microsoft.com/office/officeart/2005/8/layout/equation2"/>
    <dgm:cxn modelId="{3F7B4D8D-D248-4058-99A7-C8FFFE62BE6B}" type="presOf" srcId="{1E6F79D2-C434-4279-8F89-2FD1994C8E91}" destId="{369210C1-9953-4ACF-9BA5-3475E75B2E5C}" srcOrd="0" destOrd="0" presId="urn:microsoft.com/office/officeart/2005/8/layout/equation2"/>
    <dgm:cxn modelId="{ACE1C51D-8015-4BDD-887A-6CB2566795D5}" type="presOf" srcId="{D18BE9B9-325F-42C2-8C38-41BF55F98A50}" destId="{EDA611AE-E0B8-4898-AAFD-4CC62D55653B}" srcOrd="0" destOrd="0" presId="urn:microsoft.com/office/officeart/2005/8/layout/equation2"/>
    <dgm:cxn modelId="{6C6D7704-D252-46F7-AFFA-BE04E40A2782}" srcId="{11AC6EAF-E4BC-4B1A-AC62-052EA6CD8182}" destId="{50CECDCF-06B5-42F1-88B1-10CDF1924D68}" srcOrd="1" destOrd="0" parTransId="{7911F402-A6EB-4615-8DF1-438C3B1F1F2D}" sibTransId="{456F0C67-B98A-427E-8AC2-AD1AD076056C}"/>
    <dgm:cxn modelId="{6F03AA7E-E123-4909-BD19-9F7AD3407424}" type="presOf" srcId="{11AC6EAF-E4BC-4B1A-AC62-052EA6CD8182}" destId="{47BA6AE5-2826-48D0-BBA8-83CCBCF7ADC4}" srcOrd="0" destOrd="0" presId="urn:microsoft.com/office/officeart/2005/8/layout/equation2"/>
    <dgm:cxn modelId="{240A7755-F28B-4FD0-9A37-6BE9201F7D0E}" srcId="{11AC6EAF-E4BC-4B1A-AC62-052EA6CD8182}" destId="{1E6F79D2-C434-4279-8F89-2FD1994C8E91}" srcOrd="0" destOrd="0" parTransId="{D26DF268-B54F-4271-BE54-7E788C03FE73}" sibTransId="{D18BE9B9-325F-42C2-8C38-41BF55F98A50}"/>
    <dgm:cxn modelId="{62F6BFD6-7375-44A5-861B-59E53F109F0C}" type="presOf" srcId="{456F0C67-B98A-427E-8AC2-AD1AD076056C}" destId="{B8DECF33-FF25-4845-B7FA-943FF6DE3D04}" srcOrd="1" destOrd="0" presId="urn:microsoft.com/office/officeart/2005/8/layout/equation2"/>
    <dgm:cxn modelId="{542D5383-2583-4680-A758-9834DDD0C8DE}" srcId="{11AC6EAF-E4BC-4B1A-AC62-052EA6CD8182}" destId="{37A4C3B0-E4C8-4709-88DD-8BA95AEAB223}" srcOrd="2" destOrd="0" parTransId="{4357B3CA-1E3A-4322-847C-48100CFFF84C}" sibTransId="{57C9AFF4-8E59-47DF-BC22-EAF2ABB6E09E}"/>
    <dgm:cxn modelId="{221157F2-C609-44F2-817F-989859ABF364}" type="presOf" srcId="{456F0C67-B98A-427E-8AC2-AD1AD076056C}" destId="{2A151A7A-5F40-4970-BD10-4E78F33EF533}" srcOrd="0" destOrd="0" presId="urn:microsoft.com/office/officeart/2005/8/layout/equation2"/>
    <dgm:cxn modelId="{C7A7B29E-75B5-4DBC-8560-50BABCF051CB}" type="presOf" srcId="{37A4C3B0-E4C8-4709-88DD-8BA95AEAB223}" destId="{311FDC32-842C-4BD1-B89A-73D95DCE7455}" srcOrd="0" destOrd="0" presId="urn:microsoft.com/office/officeart/2005/8/layout/equation2"/>
    <dgm:cxn modelId="{402F73C1-EA8A-46AB-8C60-EE124718528E}" type="presParOf" srcId="{47BA6AE5-2826-48D0-BBA8-83CCBCF7ADC4}" destId="{84555C86-31C3-4AED-AC12-D112BD288FF4}" srcOrd="0" destOrd="0" presId="urn:microsoft.com/office/officeart/2005/8/layout/equation2"/>
    <dgm:cxn modelId="{AD0B57F4-3656-4D5E-9488-C213F2A6D423}" type="presParOf" srcId="{84555C86-31C3-4AED-AC12-D112BD288FF4}" destId="{369210C1-9953-4ACF-9BA5-3475E75B2E5C}" srcOrd="0" destOrd="0" presId="urn:microsoft.com/office/officeart/2005/8/layout/equation2"/>
    <dgm:cxn modelId="{AE6409A3-4C94-4F11-92A4-84A45EB04F71}" type="presParOf" srcId="{84555C86-31C3-4AED-AC12-D112BD288FF4}" destId="{17EEBFBA-C8D8-4DF9-A884-7AFFFCC943C0}" srcOrd="1" destOrd="0" presId="urn:microsoft.com/office/officeart/2005/8/layout/equation2"/>
    <dgm:cxn modelId="{CCA27712-AC2D-4E04-ABA9-771D8E136839}" type="presParOf" srcId="{84555C86-31C3-4AED-AC12-D112BD288FF4}" destId="{EDA611AE-E0B8-4898-AAFD-4CC62D55653B}" srcOrd="2" destOrd="0" presId="urn:microsoft.com/office/officeart/2005/8/layout/equation2"/>
    <dgm:cxn modelId="{6A977405-78D1-48F0-B8D1-58A81CFB8BC4}" type="presParOf" srcId="{84555C86-31C3-4AED-AC12-D112BD288FF4}" destId="{AE09BB63-DA6B-4D12-9ED8-A6F1C4169BB3}" srcOrd="3" destOrd="0" presId="urn:microsoft.com/office/officeart/2005/8/layout/equation2"/>
    <dgm:cxn modelId="{B6FDDB62-711D-4A51-A99F-F71E326C9EF3}" type="presParOf" srcId="{84555C86-31C3-4AED-AC12-D112BD288FF4}" destId="{7F17C3CA-DBFB-4E89-A02B-960FEFE80C15}" srcOrd="4" destOrd="0" presId="urn:microsoft.com/office/officeart/2005/8/layout/equation2"/>
    <dgm:cxn modelId="{01185EA4-49B4-46AD-A3BC-75FB6B810D14}" type="presParOf" srcId="{47BA6AE5-2826-48D0-BBA8-83CCBCF7ADC4}" destId="{2A151A7A-5F40-4970-BD10-4E78F33EF533}" srcOrd="1" destOrd="0" presId="urn:microsoft.com/office/officeart/2005/8/layout/equation2"/>
    <dgm:cxn modelId="{9C362371-026D-42A3-B3A5-C25CDF4330B6}" type="presParOf" srcId="{2A151A7A-5F40-4970-BD10-4E78F33EF533}" destId="{B8DECF33-FF25-4845-B7FA-943FF6DE3D04}" srcOrd="0" destOrd="0" presId="urn:microsoft.com/office/officeart/2005/8/layout/equation2"/>
    <dgm:cxn modelId="{16A2075A-C540-4264-A806-EAE0988D530D}" type="presParOf" srcId="{47BA6AE5-2826-48D0-BBA8-83CCBCF7ADC4}" destId="{311FDC32-842C-4BD1-B89A-73D95DCE7455}"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5DBEAB-D190-4A4E-8B5C-E3CBDDDB0B42}"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C"/>
        </a:p>
      </dgm:t>
    </dgm:pt>
    <dgm:pt modelId="{C678C1DF-7D77-40DF-90F7-581DC0048ED6}">
      <dgm:prSet phldrT="[Texto]">
        <dgm:style>
          <a:lnRef idx="1">
            <a:schemeClr val="accent5"/>
          </a:lnRef>
          <a:fillRef idx="2">
            <a:schemeClr val="accent5"/>
          </a:fillRef>
          <a:effectRef idx="1">
            <a:schemeClr val="accent5"/>
          </a:effectRef>
          <a:fontRef idx="minor">
            <a:schemeClr val="dk1"/>
          </a:fontRef>
        </dgm:style>
      </dgm:prSet>
      <dgm:spPr/>
      <dgm:t>
        <a:bodyPr/>
        <a:lstStyle/>
        <a:p>
          <a:r>
            <a:rPr lang="es-EC" b="1" dirty="0" smtClean="0"/>
            <a:t>Constitución de la República del Ecuador</a:t>
          </a:r>
        </a:p>
        <a:p>
          <a:r>
            <a:rPr lang="es-ES" b="1" i="1" dirty="0" smtClean="0"/>
            <a:t>Art. 389 </a:t>
          </a:r>
          <a:r>
            <a:rPr lang="es-ES" i="1" dirty="0" smtClean="0"/>
            <a:t>“El Estado protegerá a las personas, las colectividades y la naturaleza frente a los efectos negativos de los desastres de origen natural o antrópico mediante la prevención ante el riesgo, la mitigación de desastres, la recuperación y mejoramiento de las condiciones sociales, económicas y ambientales, con el objetivo de minimizar la condición de vulnerabilidad.”</a:t>
          </a:r>
        </a:p>
        <a:p>
          <a:endParaRPr lang="es-ES" i="1" dirty="0" smtClean="0"/>
        </a:p>
        <a:p>
          <a:r>
            <a:rPr lang="es-ES" b="1" i="1" dirty="0" smtClean="0"/>
            <a:t>Art. 390 “Art. 390.- </a:t>
          </a:r>
          <a:r>
            <a:rPr lang="es-ES" i="1" dirty="0" smtClean="0"/>
            <a:t>Los riesgos se gestionarán bajo el principio de descentralización subsidiaria, que implicará la responsabilidad directa de las instituciones dentro de su ámbito geográfico. Cuando sus capacidades para la gestión del riesgo sean insuficientes, las instancias de mayor ámbito territorial y mayor capacidad técnica y financiera brindarán el apoyo necesario con respeto a su autoridad en el territorio y sin relevarlos de su responsabilidad.”</a:t>
          </a:r>
        </a:p>
        <a:p>
          <a:endParaRPr lang="es-ES" b="1" i="1" dirty="0" smtClean="0"/>
        </a:p>
        <a:p>
          <a:r>
            <a:rPr lang="es-ES" b="1" i="1" dirty="0" smtClean="0"/>
            <a:t>Art. 393 </a:t>
          </a:r>
          <a:r>
            <a:rPr lang="es-ES" i="1" dirty="0" smtClean="0"/>
            <a:t>“El Estado garantizará la seguridad humana a través de políticas y acciones integradas, para asegurar la convivencia pacífica de las personas, promover una cultura de paz y prevenir las formas de violencia y discriminación y la comisión de infracciones y delitos”. </a:t>
          </a:r>
          <a:endParaRPr lang="es-EC" dirty="0"/>
        </a:p>
      </dgm:t>
    </dgm:pt>
    <dgm:pt modelId="{B9F81A4E-1273-4F71-A14F-690CB357903F}" type="parTrans" cxnId="{84642B35-FD5C-43C2-8639-B1620518D981}">
      <dgm:prSet/>
      <dgm:spPr/>
      <dgm:t>
        <a:bodyPr/>
        <a:lstStyle/>
        <a:p>
          <a:endParaRPr lang="es-EC"/>
        </a:p>
      </dgm:t>
    </dgm:pt>
    <dgm:pt modelId="{187BD5B0-0F40-43D5-AF88-90A962EE554D}" type="sibTrans" cxnId="{84642B35-FD5C-43C2-8639-B1620518D981}">
      <dgm:prSet/>
      <dgm:spPr/>
      <dgm:t>
        <a:bodyPr/>
        <a:lstStyle/>
        <a:p>
          <a:endParaRPr lang="es-EC"/>
        </a:p>
      </dgm:t>
    </dgm:pt>
    <dgm:pt modelId="{59FBDCA5-AE10-463E-84F5-55955F0C669B}">
      <dgm:prSet phldrT="[Texto]">
        <dgm:style>
          <a:lnRef idx="1">
            <a:schemeClr val="accent6"/>
          </a:lnRef>
          <a:fillRef idx="2">
            <a:schemeClr val="accent6"/>
          </a:fillRef>
          <a:effectRef idx="1">
            <a:schemeClr val="accent6"/>
          </a:effectRef>
          <a:fontRef idx="minor">
            <a:schemeClr val="dk1"/>
          </a:fontRef>
        </dgm:style>
      </dgm:prSet>
      <dgm:spPr/>
      <dgm:t>
        <a:bodyPr/>
        <a:lstStyle/>
        <a:p>
          <a:r>
            <a:rPr lang="es-EC" b="1" dirty="0" smtClean="0"/>
            <a:t>Código Orgánico de Organización Territorial, autonomía y descentralización</a:t>
          </a:r>
        </a:p>
        <a:p>
          <a:r>
            <a:rPr lang="es-EC" b="1" dirty="0" smtClean="0"/>
            <a:t> </a:t>
          </a:r>
        </a:p>
        <a:p>
          <a:r>
            <a:rPr lang="es-ES" b="1" i="1" dirty="0" smtClean="0"/>
            <a:t>Art. 140 </a:t>
          </a:r>
          <a:r>
            <a:rPr lang="es-ES" i="1" dirty="0" smtClean="0"/>
            <a:t>“La gestión de riesgos que incluye las acciones de prevención, reacción, mitigación, reconstrucción y transferencia, para enfrentar las amenazas de origen natural o antrópico que afecten al cantón se gestionaran de manera concurrente y de forma articulada con las políticas y planes emitidos por el organismo nacional responsable de acuerdo con la Constitución y la Ley”</a:t>
          </a:r>
          <a:endParaRPr lang="es-EC" dirty="0"/>
        </a:p>
      </dgm:t>
    </dgm:pt>
    <dgm:pt modelId="{DC6D20FF-0FF3-4A59-BEC6-29A66F4E08E5}" type="parTrans" cxnId="{36E1141C-1D0F-43EE-A774-A1CF9BDF0276}">
      <dgm:prSet/>
      <dgm:spPr/>
      <dgm:t>
        <a:bodyPr/>
        <a:lstStyle/>
        <a:p>
          <a:endParaRPr lang="es-EC"/>
        </a:p>
      </dgm:t>
    </dgm:pt>
    <dgm:pt modelId="{91ABE7CD-A7AC-46AA-8AFF-85C702D15646}" type="sibTrans" cxnId="{36E1141C-1D0F-43EE-A774-A1CF9BDF0276}">
      <dgm:prSet/>
      <dgm:spPr/>
      <dgm:t>
        <a:bodyPr/>
        <a:lstStyle/>
        <a:p>
          <a:endParaRPr lang="es-EC"/>
        </a:p>
      </dgm:t>
    </dgm:pt>
    <dgm:pt modelId="{C729961E-BFDA-447D-A136-6EB34B63AAA0}">
      <dgm:prSet phldrT="[Texto]">
        <dgm:style>
          <a:lnRef idx="1">
            <a:schemeClr val="accent4"/>
          </a:lnRef>
          <a:fillRef idx="2">
            <a:schemeClr val="accent4"/>
          </a:fillRef>
          <a:effectRef idx="1">
            <a:schemeClr val="accent4"/>
          </a:effectRef>
          <a:fontRef idx="minor">
            <a:schemeClr val="dk1"/>
          </a:fontRef>
        </dgm:style>
      </dgm:prSet>
      <dgm:spPr/>
      <dgm:t>
        <a:bodyPr/>
        <a:lstStyle/>
        <a:p>
          <a:r>
            <a:rPr lang="es-EC" b="1" dirty="0" smtClean="0"/>
            <a:t>Ley de Seguridad Pública y del Estado</a:t>
          </a:r>
          <a:r>
            <a:rPr lang="es-EC" dirty="0" smtClean="0"/>
            <a:t> </a:t>
          </a:r>
        </a:p>
        <a:p>
          <a:endParaRPr lang="es-EC" dirty="0" smtClean="0"/>
        </a:p>
        <a:p>
          <a:r>
            <a:rPr lang="es-ES" b="1" i="1" dirty="0" smtClean="0"/>
            <a:t>Art. 11 Lit. d</a:t>
          </a:r>
          <a:r>
            <a:rPr lang="es-ES" i="1" dirty="0" smtClean="0"/>
            <a:t> “La prevención y las medidas para contrarrestar, reducir y mitigar los riesgos de origen natural y antrópico o para reducir la vulnerabilidad, corresponden a las entidades públicas y privadas, nacionales, regionales y locales…”</a:t>
          </a:r>
        </a:p>
        <a:p>
          <a:endParaRPr lang="es-ES" b="1" i="1" dirty="0" smtClean="0"/>
        </a:p>
        <a:p>
          <a:r>
            <a:rPr lang="es-ES" b="1" i="1" dirty="0" smtClean="0"/>
            <a:t>Art. 3 </a:t>
          </a:r>
          <a:r>
            <a:rPr lang="es-ES" b="1" i="1" dirty="0" err="1" smtClean="0"/>
            <a:t>Lit</a:t>
          </a:r>
          <a:r>
            <a:rPr lang="es-ES" b="1" i="1" dirty="0" smtClean="0"/>
            <a:t> d </a:t>
          </a:r>
          <a:r>
            <a:rPr lang="es-ES" i="1" dirty="0" smtClean="0"/>
            <a:t>“Fortalecer en la ciudadanía y en las entidades públicas y privadas capacidades para identificar los riesgos inherentes a sus respectivos ámbitos de acción”.</a:t>
          </a:r>
        </a:p>
        <a:p>
          <a:endParaRPr lang="es-ES" b="1" i="1" dirty="0" smtClean="0"/>
        </a:p>
        <a:p>
          <a:r>
            <a:rPr lang="es-ES" b="1" i="1" dirty="0" smtClean="0"/>
            <a:t>Art. 3 </a:t>
          </a:r>
          <a:r>
            <a:rPr lang="es-ES" b="1" i="1" dirty="0" err="1" smtClean="0"/>
            <a:t>Lit</a:t>
          </a:r>
          <a:r>
            <a:rPr lang="es-ES" b="1" i="1" dirty="0" smtClean="0"/>
            <a:t> g </a:t>
          </a:r>
          <a:r>
            <a:rPr lang="es-ES" i="1" dirty="0" smtClean="0"/>
            <a:t>“Diseñar programas de educación, capacitación y difusión orientados a fortalecer las capacidades de las instituciones y ciudadanos para la gestión de riesgos”.</a:t>
          </a:r>
          <a:r>
            <a:rPr lang="es-ES" dirty="0" smtClean="0"/>
            <a:t> </a:t>
          </a:r>
          <a:endParaRPr lang="es-EC" dirty="0"/>
        </a:p>
      </dgm:t>
    </dgm:pt>
    <dgm:pt modelId="{F85CB9EB-89C1-4169-A00D-3D52B168B5F4}" type="parTrans" cxnId="{FFCF435E-7186-4098-8EA1-137B6ADCA957}">
      <dgm:prSet/>
      <dgm:spPr/>
      <dgm:t>
        <a:bodyPr/>
        <a:lstStyle/>
        <a:p>
          <a:endParaRPr lang="es-EC"/>
        </a:p>
      </dgm:t>
    </dgm:pt>
    <dgm:pt modelId="{8E417382-1082-499D-81C2-790C4B1FA5F9}" type="sibTrans" cxnId="{FFCF435E-7186-4098-8EA1-137B6ADCA957}">
      <dgm:prSet/>
      <dgm:spPr/>
      <dgm:t>
        <a:bodyPr/>
        <a:lstStyle/>
        <a:p>
          <a:endParaRPr lang="es-EC"/>
        </a:p>
      </dgm:t>
    </dgm:pt>
    <dgm:pt modelId="{B009F0A1-3CD5-4871-A875-8176C2467F8E}" type="pres">
      <dgm:prSet presAssocID="{8D5DBEAB-D190-4A4E-8B5C-E3CBDDDB0B42}" presName="linear" presStyleCnt="0">
        <dgm:presLayoutVars>
          <dgm:dir/>
          <dgm:resizeHandles val="exact"/>
        </dgm:presLayoutVars>
      </dgm:prSet>
      <dgm:spPr/>
      <dgm:t>
        <a:bodyPr/>
        <a:lstStyle/>
        <a:p>
          <a:endParaRPr lang="es-EC"/>
        </a:p>
      </dgm:t>
    </dgm:pt>
    <dgm:pt modelId="{250D7D72-1271-4F4E-B6D5-2A949C3F5C60}" type="pres">
      <dgm:prSet presAssocID="{C678C1DF-7D77-40DF-90F7-581DC0048ED6}" presName="comp" presStyleCnt="0"/>
      <dgm:spPr/>
    </dgm:pt>
    <dgm:pt modelId="{82E2DB59-001D-4E3D-A9E3-855F1B0A1013}" type="pres">
      <dgm:prSet presAssocID="{C678C1DF-7D77-40DF-90F7-581DC0048ED6}" presName="box" presStyleLbl="node1" presStyleIdx="0" presStyleCnt="3"/>
      <dgm:spPr/>
      <dgm:t>
        <a:bodyPr/>
        <a:lstStyle/>
        <a:p>
          <a:endParaRPr lang="es-EC"/>
        </a:p>
      </dgm:t>
    </dgm:pt>
    <dgm:pt modelId="{23B1A58C-6105-4EC3-B470-E9BC4EC84F10}" type="pres">
      <dgm:prSet presAssocID="{C678C1DF-7D77-40DF-90F7-581DC0048ED6}" presName="img" presStyleLbl="fgImgPlace1" presStyleIdx="0" presStyleCnt="3"/>
      <dgm:spPr>
        <a:blipFill rotWithShape="1">
          <a:blip xmlns:r="http://schemas.openxmlformats.org/officeDocument/2006/relationships" r:embed="rId1"/>
          <a:stretch>
            <a:fillRect/>
          </a:stretch>
        </a:blipFill>
      </dgm:spPr>
    </dgm:pt>
    <dgm:pt modelId="{DEC5F960-C299-484A-A30A-83BC0FEB1DB0}" type="pres">
      <dgm:prSet presAssocID="{C678C1DF-7D77-40DF-90F7-581DC0048ED6}" presName="text" presStyleLbl="node1" presStyleIdx="0" presStyleCnt="3">
        <dgm:presLayoutVars>
          <dgm:bulletEnabled val="1"/>
        </dgm:presLayoutVars>
      </dgm:prSet>
      <dgm:spPr/>
      <dgm:t>
        <a:bodyPr/>
        <a:lstStyle/>
        <a:p>
          <a:endParaRPr lang="es-EC"/>
        </a:p>
      </dgm:t>
    </dgm:pt>
    <dgm:pt modelId="{164DB13C-5F1E-49B3-B2B3-AF4A4F00FDA7}" type="pres">
      <dgm:prSet presAssocID="{187BD5B0-0F40-43D5-AF88-90A962EE554D}" presName="spacer" presStyleCnt="0"/>
      <dgm:spPr/>
    </dgm:pt>
    <dgm:pt modelId="{9654357C-7A7B-49E7-89CA-5F7167AFF8C8}" type="pres">
      <dgm:prSet presAssocID="{59FBDCA5-AE10-463E-84F5-55955F0C669B}" presName="comp" presStyleCnt="0"/>
      <dgm:spPr/>
    </dgm:pt>
    <dgm:pt modelId="{1AB3D426-44FC-4FA2-ABED-E066E03A1B40}" type="pres">
      <dgm:prSet presAssocID="{59FBDCA5-AE10-463E-84F5-55955F0C669B}" presName="box" presStyleLbl="node1" presStyleIdx="1" presStyleCnt="3"/>
      <dgm:spPr/>
      <dgm:t>
        <a:bodyPr/>
        <a:lstStyle/>
        <a:p>
          <a:endParaRPr lang="es-EC"/>
        </a:p>
      </dgm:t>
    </dgm:pt>
    <dgm:pt modelId="{990D8C67-A1E9-4D27-A783-0DB510C4AA77}" type="pres">
      <dgm:prSet presAssocID="{59FBDCA5-AE10-463E-84F5-55955F0C669B}" presName="img" presStyleLbl="fgImgPlace1" presStyleIdx="1" presStyleCnt="3"/>
      <dgm:spPr>
        <a:blipFill rotWithShape="1">
          <a:blip xmlns:r="http://schemas.openxmlformats.org/officeDocument/2006/relationships" r:embed="rId2"/>
          <a:stretch>
            <a:fillRect/>
          </a:stretch>
        </a:blipFill>
      </dgm:spPr>
    </dgm:pt>
    <dgm:pt modelId="{35EA3251-9CAF-4253-A4C8-A870625299AA}" type="pres">
      <dgm:prSet presAssocID="{59FBDCA5-AE10-463E-84F5-55955F0C669B}" presName="text" presStyleLbl="node1" presStyleIdx="1" presStyleCnt="3">
        <dgm:presLayoutVars>
          <dgm:bulletEnabled val="1"/>
        </dgm:presLayoutVars>
      </dgm:prSet>
      <dgm:spPr/>
      <dgm:t>
        <a:bodyPr/>
        <a:lstStyle/>
        <a:p>
          <a:endParaRPr lang="es-EC"/>
        </a:p>
      </dgm:t>
    </dgm:pt>
    <dgm:pt modelId="{0049993E-6A4A-4C25-A193-3E605203AFD8}" type="pres">
      <dgm:prSet presAssocID="{91ABE7CD-A7AC-46AA-8AFF-85C702D15646}" presName="spacer" presStyleCnt="0"/>
      <dgm:spPr/>
    </dgm:pt>
    <dgm:pt modelId="{416D4D84-540D-4EBE-87C6-08A8B738131D}" type="pres">
      <dgm:prSet presAssocID="{C729961E-BFDA-447D-A136-6EB34B63AAA0}" presName="comp" presStyleCnt="0"/>
      <dgm:spPr/>
    </dgm:pt>
    <dgm:pt modelId="{6EFCE664-DAF2-431A-A385-0060265E9095}" type="pres">
      <dgm:prSet presAssocID="{C729961E-BFDA-447D-A136-6EB34B63AAA0}" presName="box" presStyleLbl="node1" presStyleIdx="2" presStyleCnt="3"/>
      <dgm:spPr/>
      <dgm:t>
        <a:bodyPr/>
        <a:lstStyle/>
        <a:p>
          <a:endParaRPr lang="es-EC"/>
        </a:p>
      </dgm:t>
    </dgm:pt>
    <dgm:pt modelId="{D94697F5-BA4A-4BE5-837F-A96085089F43}" type="pres">
      <dgm:prSet presAssocID="{C729961E-BFDA-447D-A136-6EB34B63AAA0}" presName="img" presStyleLbl="fgImgPlace1" presStyleIdx="2" presStyleCnt="3"/>
      <dgm:spPr>
        <a:blipFill rotWithShape="1">
          <a:blip xmlns:r="http://schemas.openxmlformats.org/officeDocument/2006/relationships" r:embed="rId3"/>
          <a:stretch>
            <a:fillRect/>
          </a:stretch>
        </a:blipFill>
      </dgm:spPr>
    </dgm:pt>
    <dgm:pt modelId="{677A3AA3-DA1E-45CF-983D-DA567CEDC6EC}" type="pres">
      <dgm:prSet presAssocID="{C729961E-BFDA-447D-A136-6EB34B63AAA0}" presName="text" presStyleLbl="node1" presStyleIdx="2" presStyleCnt="3">
        <dgm:presLayoutVars>
          <dgm:bulletEnabled val="1"/>
        </dgm:presLayoutVars>
      </dgm:prSet>
      <dgm:spPr/>
      <dgm:t>
        <a:bodyPr/>
        <a:lstStyle/>
        <a:p>
          <a:endParaRPr lang="es-EC"/>
        </a:p>
      </dgm:t>
    </dgm:pt>
  </dgm:ptLst>
  <dgm:cxnLst>
    <dgm:cxn modelId="{96D672F3-9EA3-4EB5-8548-192B92F1B9E4}" type="presOf" srcId="{59FBDCA5-AE10-463E-84F5-55955F0C669B}" destId="{1AB3D426-44FC-4FA2-ABED-E066E03A1B40}" srcOrd="0" destOrd="0" presId="urn:microsoft.com/office/officeart/2005/8/layout/vList4"/>
    <dgm:cxn modelId="{152EFD24-0127-4240-AD8E-7BB8DE804D60}" type="presOf" srcId="{C729961E-BFDA-447D-A136-6EB34B63AAA0}" destId="{677A3AA3-DA1E-45CF-983D-DA567CEDC6EC}" srcOrd="1" destOrd="0" presId="urn:microsoft.com/office/officeart/2005/8/layout/vList4"/>
    <dgm:cxn modelId="{CE0E0B07-7907-4AB7-959B-BD481C6CFD8B}" type="presOf" srcId="{C729961E-BFDA-447D-A136-6EB34B63AAA0}" destId="{6EFCE664-DAF2-431A-A385-0060265E9095}" srcOrd="0" destOrd="0" presId="urn:microsoft.com/office/officeart/2005/8/layout/vList4"/>
    <dgm:cxn modelId="{749F83D4-4BC8-4213-A05E-3846F9E10B01}" type="presOf" srcId="{59FBDCA5-AE10-463E-84F5-55955F0C669B}" destId="{35EA3251-9CAF-4253-A4C8-A870625299AA}" srcOrd="1" destOrd="0" presId="urn:microsoft.com/office/officeart/2005/8/layout/vList4"/>
    <dgm:cxn modelId="{36E1141C-1D0F-43EE-A774-A1CF9BDF0276}" srcId="{8D5DBEAB-D190-4A4E-8B5C-E3CBDDDB0B42}" destId="{59FBDCA5-AE10-463E-84F5-55955F0C669B}" srcOrd="1" destOrd="0" parTransId="{DC6D20FF-0FF3-4A59-BEC6-29A66F4E08E5}" sibTransId="{91ABE7CD-A7AC-46AA-8AFF-85C702D15646}"/>
    <dgm:cxn modelId="{FFCF435E-7186-4098-8EA1-137B6ADCA957}" srcId="{8D5DBEAB-D190-4A4E-8B5C-E3CBDDDB0B42}" destId="{C729961E-BFDA-447D-A136-6EB34B63AAA0}" srcOrd="2" destOrd="0" parTransId="{F85CB9EB-89C1-4169-A00D-3D52B168B5F4}" sibTransId="{8E417382-1082-499D-81C2-790C4B1FA5F9}"/>
    <dgm:cxn modelId="{E95C1188-3D7F-447C-95D1-5FF3283DDE22}" type="presOf" srcId="{C678C1DF-7D77-40DF-90F7-581DC0048ED6}" destId="{DEC5F960-C299-484A-A30A-83BC0FEB1DB0}" srcOrd="1" destOrd="0" presId="urn:microsoft.com/office/officeart/2005/8/layout/vList4"/>
    <dgm:cxn modelId="{64B2A041-5F0D-44F2-94A3-396C6836B319}" type="presOf" srcId="{8D5DBEAB-D190-4A4E-8B5C-E3CBDDDB0B42}" destId="{B009F0A1-3CD5-4871-A875-8176C2467F8E}" srcOrd="0" destOrd="0" presId="urn:microsoft.com/office/officeart/2005/8/layout/vList4"/>
    <dgm:cxn modelId="{BD70BAFE-283C-4BBF-9CF8-9612D3579EF9}" type="presOf" srcId="{C678C1DF-7D77-40DF-90F7-581DC0048ED6}" destId="{82E2DB59-001D-4E3D-A9E3-855F1B0A1013}" srcOrd="0" destOrd="0" presId="urn:microsoft.com/office/officeart/2005/8/layout/vList4"/>
    <dgm:cxn modelId="{84642B35-FD5C-43C2-8639-B1620518D981}" srcId="{8D5DBEAB-D190-4A4E-8B5C-E3CBDDDB0B42}" destId="{C678C1DF-7D77-40DF-90F7-581DC0048ED6}" srcOrd="0" destOrd="0" parTransId="{B9F81A4E-1273-4F71-A14F-690CB357903F}" sibTransId="{187BD5B0-0F40-43D5-AF88-90A962EE554D}"/>
    <dgm:cxn modelId="{AF9AC8C0-9674-4960-B087-DCEBC5D08910}" type="presParOf" srcId="{B009F0A1-3CD5-4871-A875-8176C2467F8E}" destId="{250D7D72-1271-4F4E-B6D5-2A949C3F5C60}" srcOrd="0" destOrd="0" presId="urn:microsoft.com/office/officeart/2005/8/layout/vList4"/>
    <dgm:cxn modelId="{D3D29292-82D3-425F-813C-6C1CBE58A391}" type="presParOf" srcId="{250D7D72-1271-4F4E-B6D5-2A949C3F5C60}" destId="{82E2DB59-001D-4E3D-A9E3-855F1B0A1013}" srcOrd="0" destOrd="0" presId="urn:microsoft.com/office/officeart/2005/8/layout/vList4"/>
    <dgm:cxn modelId="{9713353C-9810-4EE6-AE26-0871E27DDDAE}" type="presParOf" srcId="{250D7D72-1271-4F4E-B6D5-2A949C3F5C60}" destId="{23B1A58C-6105-4EC3-B470-E9BC4EC84F10}" srcOrd="1" destOrd="0" presId="urn:microsoft.com/office/officeart/2005/8/layout/vList4"/>
    <dgm:cxn modelId="{6B13C66A-3D46-4743-9187-572CDA072114}" type="presParOf" srcId="{250D7D72-1271-4F4E-B6D5-2A949C3F5C60}" destId="{DEC5F960-C299-484A-A30A-83BC0FEB1DB0}" srcOrd="2" destOrd="0" presId="urn:microsoft.com/office/officeart/2005/8/layout/vList4"/>
    <dgm:cxn modelId="{CC57F2D8-7D1E-4717-812C-FFD7E575FFB8}" type="presParOf" srcId="{B009F0A1-3CD5-4871-A875-8176C2467F8E}" destId="{164DB13C-5F1E-49B3-B2B3-AF4A4F00FDA7}" srcOrd="1" destOrd="0" presId="urn:microsoft.com/office/officeart/2005/8/layout/vList4"/>
    <dgm:cxn modelId="{235A1EE4-405B-4739-A670-B9E4DCF26CB7}" type="presParOf" srcId="{B009F0A1-3CD5-4871-A875-8176C2467F8E}" destId="{9654357C-7A7B-49E7-89CA-5F7167AFF8C8}" srcOrd="2" destOrd="0" presId="urn:microsoft.com/office/officeart/2005/8/layout/vList4"/>
    <dgm:cxn modelId="{97F82B43-A240-454A-B615-FB57EA32CE18}" type="presParOf" srcId="{9654357C-7A7B-49E7-89CA-5F7167AFF8C8}" destId="{1AB3D426-44FC-4FA2-ABED-E066E03A1B40}" srcOrd="0" destOrd="0" presId="urn:microsoft.com/office/officeart/2005/8/layout/vList4"/>
    <dgm:cxn modelId="{EECDD7A9-E610-4D37-8D36-5CE0B1D4F8D2}" type="presParOf" srcId="{9654357C-7A7B-49E7-89CA-5F7167AFF8C8}" destId="{990D8C67-A1E9-4D27-A783-0DB510C4AA77}" srcOrd="1" destOrd="0" presId="urn:microsoft.com/office/officeart/2005/8/layout/vList4"/>
    <dgm:cxn modelId="{FC6ECB45-354C-4069-B34B-3E59DEF43724}" type="presParOf" srcId="{9654357C-7A7B-49E7-89CA-5F7167AFF8C8}" destId="{35EA3251-9CAF-4253-A4C8-A870625299AA}" srcOrd="2" destOrd="0" presId="urn:microsoft.com/office/officeart/2005/8/layout/vList4"/>
    <dgm:cxn modelId="{41436F9B-10AC-4652-96FF-7730B9D86ED0}" type="presParOf" srcId="{B009F0A1-3CD5-4871-A875-8176C2467F8E}" destId="{0049993E-6A4A-4C25-A193-3E605203AFD8}" srcOrd="3" destOrd="0" presId="urn:microsoft.com/office/officeart/2005/8/layout/vList4"/>
    <dgm:cxn modelId="{54AB6CC3-7462-4B58-8548-A99BA6322941}" type="presParOf" srcId="{B009F0A1-3CD5-4871-A875-8176C2467F8E}" destId="{416D4D84-540D-4EBE-87C6-08A8B738131D}" srcOrd="4" destOrd="0" presId="urn:microsoft.com/office/officeart/2005/8/layout/vList4"/>
    <dgm:cxn modelId="{504AF3DA-531E-4B70-90A6-C4B1F629E80F}" type="presParOf" srcId="{416D4D84-540D-4EBE-87C6-08A8B738131D}" destId="{6EFCE664-DAF2-431A-A385-0060265E9095}" srcOrd="0" destOrd="0" presId="urn:microsoft.com/office/officeart/2005/8/layout/vList4"/>
    <dgm:cxn modelId="{01D4547D-C8E5-4E28-8AF9-41240E672E1F}" type="presParOf" srcId="{416D4D84-540D-4EBE-87C6-08A8B738131D}" destId="{D94697F5-BA4A-4BE5-837F-A96085089F43}" srcOrd="1" destOrd="0" presId="urn:microsoft.com/office/officeart/2005/8/layout/vList4"/>
    <dgm:cxn modelId="{96DF3B79-BFC9-4CE2-B2CA-2113560F886B}" type="presParOf" srcId="{416D4D84-540D-4EBE-87C6-08A8B738131D}" destId="{677A3AA3-DA1E-45CF-983D-DA567CEDC6EC}"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44C74-F4A6-49CF-AF77-CE1784ED8DE9}" type="datetimeFigureOut">
              <a:rPr lang="es-EC" smtClean="0"/>
              <a:t>27/05/2015</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62683-95C1-4C6C-9F41-0CF37E7CA8E8}" type="slidenum">
              <a:rPr lang="es-EC" smtClean="0"/>
              <a:t>‹Nº›</a:t>
            </a:fld>
            <a:endParaRPr lang="es-EC"/>
          </a:p>
        </p:txBody>
      </p:sp>
    </p:spTree>
    <p:extLst>
      <p:ext uri="{BB962C8B-B14F-4D97-AF65-F5344CB8AC3E}">
        <p14:creationId xmlns:p14="http://schemas.microsoft.com/office/powerpoint/2010/main" val="1772795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462683-95C1-4C6C-9F41-0CF37E7CA8E8}" type="slidenum">
              <a:rPr lang="es-EC" smtClean="0"/>
              <a:t>1</a:t>
            </a:fld>
            <a:endParaRPr lang="es-EC"/>
          </a:p>
        </p:txBody>
      </p:sp>
    </p:spTree>
    <p:extLst>
      <p:ext uri="{BB962C8B-B14F-4D97-AF65-F5344CB8AC3E}">
        <p14:creationId xmlns:p14="http://schemas.microsoft.com/office/powerpoint/2010/main" val="157826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462683-95C1-4C6C-9F41-0CF37E7CA8E8}" type="slidenum">
              <a:rPr lang="es-EC" smtClean="0"/>
              <a:t>34</a:t>
            </a:fld>
            <a:endParaRPr lang="es-EC"/>
          </a:p>
        </p:txBody>
      </p:sp>
    </p:spTree>
    <p:extLst>
      <p:ext uri="{BB962C8B-B14F-4D97-AF65-F5344CB8AC3E}">
        <p14:creationId xmlns:p14="http://schemas.microsoft.com/office/powerpoint/2010/main" val="2036379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462683-95C1-4C6C-9F41-0CF37E7CA8E8}" type="slidenum">
              <a:rPr lang="es-EC" smtClean="0"/>
              <a:t>48</a:t>
            </a:fld>
            <a:endParaRPr lang="es-EC"/>
          </a:p>
        </p:txBody>
      </p:sp>
    </p:spTree>
    <p:extLst>
      <p:ext uri="{BB962C8B-B14F-4D97-AF65-F5344CB8AC3E}">
        <p14:creationId xmlns:p14="http://schemas.microsoft.com/office/powerpoint/2010/main" val="600862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462683-95C1-4C6C-9F41-0CF37E7CA8E8}" type="slidenum">
              <a:rPr lang="es-EC" smtClean="0"/>
              <a:t>50</a:t>
            </a:fld>
            <a:endParaRPr lang="es-EC"/>
          </a:p>
        </p:txBody>
      </p:sp>
    </p:spTree>
    <p:extLst>
      <p:ext uri="{BB962C8B-B14F-4D97-AF65-F5344CB8AC3E}">
        <p14:creationId xmlns:p14="http://schemas.microsoft.com/office/powerpoint/2010/main" val="2591903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b="1" i="1" u="none" strike="noStrike" baseline="0" dirty="0" smtClean="0">
                <a:latin typeface="Times New Roman" panose="02020603050405020304" pitchFamily="18" charset="0"/>
                <a:cs typeface="Times New Roman" panose="02020603050405020304" pitchFamily="18" charset="0"/>
              </a:rPr>
              <a:t>“No habrá jamás en el mundo patrimonio más preciado que la vida y la seguridad”.</a:t>
            </a:r>
          </a:p>
          <a:p>
            <a:endParaRPr lang="es-EC" dirty="0"/>
          </a:p>
        </p:txBody>
      </p:sp>
      <p:sp>
        <p:nvSpPr>
          <p:cNvPr id="4" name="Marcador de número de diapositiva 3"/>
          <p:cNvSpPr>
            <a:spLocks noGrp="1"/>
          </p:cNvSpPr>
          <p:nvPr>
            <p:ph type="sldNum" sz="quarter" idx="10"/>
          </p:nvPr>
        </p:nvSpPr>
        <p:spPr/>
        <p:txBody>
          <a:bodyPr/>
          <a:lstStyle/>
          <a:p>
            <a:fld id="{C5462683-95C1-4C6C-9F41-0CF37E7CA8E8}" type="slidenum">
              <a:rPr lang="es-EC" smtClean="0"/>
              <a:t>51</a:t>
            </a:fld>
            <a:endParaRPr lang="es-EC"/>
          </a:p>
        </p:txBody>
      </p:sp>
    </p:spTree>
    <p:extLst>
      <p:ext uri="{BB962C8B-B14F-4D97-AF65-F5344CB8AC3E}">
        <p14:creationId xmlns:p14="http://schemas.microsoft.com/office/powerpoint/2010/main" val="224362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462683-95C1-4C6C-9F41-0CF37E7CA8E8}" type="slidenum">
              <a:rPr lang="es-EC" smtClean="0"/>
              <a:t>3</a:t>
            </a:fld>
            <a:endParaRPr lang="es-EC"/>
          </a:p>
        </p:txBody>
      </p:sp>
    </p:spTree>
    <p:extLst>
      <p:ext uri="{BB962C8B-B14F-4D97-AF65-F5344CB8AC3E}">
        <p14:creationId xmlns:p14="http://schemas.microsoft.com/office/powerpoint/2010/main" val="3207573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462683-95C1-4C6C-9F41-0CF37E7CA8E8}" type="slidenum">
              <a:rPr lang="es-EC" smtClean="0"/>
              <a:t>5</a:t>
            </a:fld>
            <a:endParaRPr lang="es-EC"/>
          </a:p>
        </p:txBody>
      </p:sp>
    </p:spTree>
    <p:extLst>
      <p:ext uri="{BB962C8B-B14F-4D97-AF65-F5344CB8AC3E}">
        <p14:creationId xmlns:p14="http://schemas.microsoft.com/office/powerpoint/2010/main" val="525705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462683-95C1-4C6C-9F41-0CF37E7CA8E8}" type="slidenum">
              <a:rPr lang="es-EC" smtClean="0"/>
              <a:t>7</a:t>
            </a:fld>
            <a:endParaRPr lang="es-EC"/>
          </a:p>
        </p:txBody>
      </p:sp>
    </p:spTree>
    <p:extLst>
      <p:ext uri="{BB962C8B-B14F-4D97-AF65-F5344CB8AC3E}">
        <p14:creationId xmlns:p14="http://schemas.microsoft.com/office/powerpoint/2010/main" val="1381466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462683-95C1-4C6C-9F41-0CF37E7CA8E8}" type="slidenum">
              <a:rPr lang="es-EC" smtClean="0"/>
              <a:t>11</a:t>
            </a:fld>
            <a:endParaRPr lang="es-EC"/>
          </a:p>
        </p:txBody>
      </p:sp>
    </p:spTree>
    <p:extLst>
      <p:ext uri="{BB962C8B-B14F-4D97-AF65-F5344CB8AC3E}">
        <p14:creationId xmlns:p14="http://schemas.microsoft.com/office/powerpoint/2010/main" val="3688473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462683-95C1-4C6C-9F41-0CF37E7CA8E8}" type="slidenum">
              <a:rPr lang="es-EC" smtClean="0"/>
              <a:t>16</a:t>
            </a:fld>
            <a:endParaRPr lang="es-EC"/>
          </a:p>
        </p:txBody>
      </p:sp>
    </p:spTree>
    <p:extLst>
      <p:ext uri="{BB962C8B-B14F-4D97-AF65-F5344CB8AC3E}">
        <p14:creationId xmlns:p14="http://schemas.microsoft.com/office/powerpoint/2010/main" val="3990399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462683-95C1-4C6C-9F41-0CF37E7CA8E8}" type="slidenum">
              <a:rPr lang="es-EC" smtClean="0"/>
              <a:t>18</a:t>
            </a:fld>
            <a:endParaRPr lang="es-EC"/>
          </a:p>
        </p:txBody>
      </p:sp>
    </p:spTree>
    <p:extLst>
      <p:ext uri="{BB962C8B-B14F-4D97-AF65-F5344CB8AC3E}">
        <p14:creationId xmlns:p14="http://schemas.microsoft.com/office/powerpoint/2010/main" val="1679693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462683-95C1-4C6C-9F41-0CF37E7CA8E8}" type="slidenum">
              <a:rPr lang="es-EC" smtClean="0"/>
              <a:t>24</a:t>
            </a:fld>
            <a:endParaRPr lang="es-EC"/>
          </a:p>
        </p:txBody>
      </p:sp>
    </p:spTree>
    <p:extLst>
      <p:ext uri="{BB962C8B-B14F-4D97-AF65-F5344CB8AC3E}">
        <p14:creationId xmlns:p14="http://schemas.microsoft.com/office/powerpoint/2010/main" val="3590541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5462683-95C1-4C6C-9F41-0CF37E7CA8E8}" type="slidenum">
              <a:rPr lang="es-EC" smtClean="0"/>
              <a:t>27</a:t>
            </a:fld>
            <a:endParaRPr lang="es-EC"/>
          </a:p>
        </p:txBody>
      </p:sp>
    </p:spTree>
    <p:extLst>
      <p:ext uri="{BB962C8B-B14F-4D97-AF65-F5344CB8AC3E}">
        <p14:creationId xmlns:p14="http://schemas.microsoft.com/office/powerpoint/2010/main" val="2679401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DCA90D94-0181-42D8-9383-1759E552B663}" type="datetimeFigureOut">
              <a:rPr lang="es-EC" smtClean="0"/>
              <a:t>27/05/2015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1E79D95-83B7-429E-A531-A3732ABA9E74}" type="slidenum">
              <a:rPr lang="es-EC" smtClean="0"/>
              <a:t>‹Nº›</a:t>
            </a:fld>
            <a:endParaRPr lang="es-EC"/>
          </a:p>
        </p:txBody>
      </p:sp>
    </p:spTree>
    <p:extLst>
      <p:ext uri="{BB962C8B-B14F-4D97-AF65-F5344CB8AC3E}">
        <p14:creationId xmlns:p14="http://schemas.microsoft.com/office/powerpoint/2010/main" val="1439680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CA90D94-0181-42D8-9383-1759E552B663}" type="datetimeFigureOut">
              <a:rPr lang="es-EC" smtClean="0"/>
              <a:t>27/05/2015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1E79D95-83B7-429E-A531-A3732ABA9E74}" type="slidenum">
              <a:rPr lang="es-EC" smtClean="0"/>
              <a:t>‹Nº›</a:t>
            </a:fld>
            <a:endParaRPr lang="es-EC"/>
          </a:p>
        </p:txBody>
      </p:sp>
    </p:spTree>
    <p:extLst>
      <p:ext uri="{BB962C8B-B14F-4D97-AF65-F5344CB8AC3E}">
        <p14:creationId xmlns:p14="http://schemas.microsoft.com/office/powerpoint/2010/main" val="152759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CA90D94-0181-42D8-9383-1759E552B663}" type="datetimeFigureOut">
              <a:rPr lang="es-EC" smtClean="0"/>
              <a:t>27/05/2015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1E79D95-83B7-429E-A531-A3732ABA9E74}" type="slidenum">
              <a:rPr lang="es-EC" smtClean="0"/>
              <a:t>‹Nº›</a:t>
            </a:fld>
            <a:endParaRPr lang="es-EC"/>
          </a:p>
        </p:txBody>
      </p:sp>
    </p:spTree>
    <p:extLst>
      <p:ext uri="{BB962C8B-B14F-4D97-AF65-F5344CB8AC3E}">
        <p14:creationId xmlns:p14="http://schemas.microsoft.com/office/powerpoint/2010/main" val="3574061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CA90D94-0181-42D8-9383-1759E552B663}" type="datetimeFigureOut">
              <a:rPr lang="es-EC" smtClean="0"/>
              <a:t>27/05/2015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1E79D95-83B7-429E-A531-A3732ABA9E74}" type="slidenum">
              <a:rPr lang="es-EC" smtClean="0"/>
              <a:t>‹Nº›</a:t>
            </a:fld>
            <a:endParaRPr lang="es-EC"/>
          </a:p>
        </p:txBody>
      </p:sp>
    </p:spTree>
    <p:extLst>
      <p:ext uri="{BB962C8B-B14F-4D97-AF65-F5344CB8AC3E}">
        <p14:creationId xmlns:p14="http://schemas.microsoft.com/office/powerpoint/2010/main" val="866575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DCA90D94-0181-42D8-9383-1759E552B663}" type="datetimeFigureOut">
              <a:rPr lang="es-EC" smtClean="0"/>
              <a:t>27/05/2015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1E79D95-83B7-429E-A531-A3732ABA9E74}" type="slidenum">
              <a:rPr lang="es-EC" smtClean="0"/>
              <a:t>‹Nº›</a:t>
            </a:fld>
            <a:endParaRPr lang="es-EC"/>
          </a:p>
        </p:txBody>
      </p:sp>
    </p:spTree>
    <p:extLst>
      <p:ext uri="{BB962C8B-B14F-4D97-AF65-F5344CB8AC3E}">
        <p14:creationId xmlns:p14="http://schemas.microsoft.com/office/powerpoint/2010/main" val="1033036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DCA90D94-0181-42D8-9383-1759E552B663}" type="datetimeFigureOut">
              <a:rPr lang="es-EC" smtClean="0"/>
              <a:t>27/05/2015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1E79D95-83B7-429E-A531-A3732ABA9E74}" type="slidenum">
              <a:rPr lang="es-EC" smtClean="0"/>
              <a:t>‹Nº›</a:t>
            </a:fld>
            <a:endParaRPr lang="es-EC"/>
          </a:p>
        </p:txBody>
      </p:sp>
    </p:spTree>
    <p:extLst>
      <p:ext uri="{BB962C8B-B14F-4D97-AF65-F5344CB8AC3E}">
        <p14:creationId xmlns:p14="http://schemas.microsoft.com/office/powerpoint/2010/main" val="2011525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DCA90D94-0181-42D8-9383-1759E552B663}" type="datetimeFigureOut">
              <a:rPr lang="es-EC" smtClean="0"/>
              <a:t>27/05/2015</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B1E79D95-83B7-429E-A531-A3732ABA9E74}" type="slidenum">
              <a:rPr lang="es-EC" smtClean="0"/>
              <a:t>‹Nº›</a:t>
            </a:fld>
            <a:endParaRPr lang="es-EC"/>
          </a:p>
        </p:txBody>
      </p:sp>
    </p:spTree>
    <p:extLst>
      <p:ext uri="{BB962C8B-B14F-4D97-AF65-F5344CB8AC3E}">
        <p14:creationId xmlns:p14="http://schemas.microsoft.com/office/powerpoint/2010/main" val="386855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DCA90D94-0181-42D8-9383-1759E552B663}" type="datetimeFigureOut">
              <a:rPr lang="es-EC" smtClean="0"/>
              <a:t>27/05/2015</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B1E79D95-83B7-429E-A531-A3732ABA9E74}" type="slidenum">
              <a:rPr lang="es-EC" smtClean="0"/>
              <a:t>‹Nº›</a:t>
            </a:fld>
            <a:endParaRPr lang="es-EC"/>
          </a:p>
        </p:txBody>
      </p:sp>
    </p:spTree>
    <p:extLst>
      <p:ext uri="{BB962C8B-B14F-4D97-AF65-F5344CB8AC3E}">
        <p14:creationId xmlns:p14="http://schemas.microsoft.com/office/powerpoint/2010/main" val="1030091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CA90D94-0181-42D8-9383-1759E552B663}" type="datetimeFigureOut">
              <a:rPr lang="es-EC" smtClean="0"/>
              <a:t>27/05/2015</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B1E79D95-83B7-429E-A531-A3732ABA9E74}" type="slidenum">
              <a:rPr lang="es-EC" smtClean="0"/>
              <a:t>‹Nº›</a:t>
            </a:fld>
            <a:endParaRPr lang="es-EC"/>
          </a:p>
        </p:txBody>
      </p:sp>
    </p:spTree>
    <p:extLst>
      <p:ext uri="{BB962C8B-B14F-4D97-AF65-F5344CB8AC3E}">
        <p14:creationId xmlns:p14="http://schemas.microsoft.com/office/powerpoint/2010/main" val="2426405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CA90D94-0181-42D8-9383-1759E552B663}" type="datetimeFigureOut">
              <a:rPr lang="es-EC" smtClean="0"/>
              <a:t>27/05/2015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1E79D95-83B7-429E-A531-A3732ABA9E74}" type="slidenum">
              <a:rPr lang="es-EC" smtClean="0"/>
              <a:t>‹Nº›</a:t>
            </a:fld>
            <a:endParaRPr lang="es-EC"/>
          </a:p>
        </p:txBody>
      </p:sp>
    </p:spTree>
    <p:extLst>
      <p:ext uri="{BB962C8B-B14F-4D97-AF65-F5344CB8AC3E}">
        <p14:creationId xmlns:p14="http://schemas.microsoft.com/office/powerpoint/2010/main" val="287215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C"/>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CA90D94-0181-42D8-9383-1759E552B663}" type="datetimeFigureOut">
              <a:rPr lang="es-EC" smtClean="0"/>
              <a:t>27/05/2015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1E79D95-83B7-429E-A531-A3732ABA9E74}" type="slidenum">
              <a:rPr lang="es-EC" smtClean="0"/>
              <a:t>‹Nº›</a:t>
            </a:fld>
            <a:endParaRPr lang="es-EC"/>
          </a:p>
        </p:txBody>
      </p:sp>
    </p:spTree>
    <p:extLst>
      <p:ext uri="{BB962C8B-B14F-4D97-AF65-F5344CB8AC3E}">
        <p14:creationId xmlns:p14="http://schemas.microsoft.com/office/powerpoint/2010/main" val="3032996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CA90D94-0181-42D8-9383-1759E552B663}" type="datetimeFigureOut">
              <a:rPr lang="es-EC" smtClean="0"/>
              <a:t>27/05/2015</a:t>
            </a:fld>
            <a:endParaRPr lang="es-EC"/>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1E79D95-83B7-429E-A531-A3732ABA9E74}" type="slidenum">
              <a:rPr lang="es-EC" smtClean="0"/>
              <a:t>‹Nº›</a:t>
            </a:fld>
            <a:endParaRPr lang="es-EC"/>
          </a:p>
        </p:txBody>
      </p:sp>
    </p:spTree>
    <p:extLst>
      <p:ext uri="{BB962C8B-B14F-4D97-AF65-F5344CB8AC3E}">
        <p14:creationId xmlns:p14="http://schemas.microsoft.com/office/powerpoint/2010/main" val="203718094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8.png"/><Relationship Id="rId7" Type="http://schemas.openxmlformats.org/officeDocument/2006/relationships/diagramQuickStyle" Target="../diagrams/quickStyle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jpeg"/><Relationship Id="rId7" Type="http://schemas.openxmlformats.org/officeDocument/2006/relationships/diagramColors" Target="../diagrams/colors5.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8.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wmf"/><Relationship Id="rId5" Type="http://schemas.openxmlformats.org/officeDocument/2006/relationships/oleObject" Target="../embeddings/oleObject1.bin"/><Relationship Id="rId10" Type="http://schemas.openxmlformats.org/officeDocument/2006/relationships/image" Target="../media/image29.wmf"/><Relationship Id="rId4" Type="http://schemas.openxmlformats.org/officeDocument/2006/relationships/image" Target="../media/image2.jpeg"/><Relationship Id="rId9"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jpeg"/><Relationship Id="rId7" Type="http://schemas.openxmlformats.org/officeDocument/2006/relationships/image" Target="../media/image5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2.wdp"/><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http://blogs.espe.edu.ec/wp-content/uploads/2013/09/LOGO-PRINCIPAL7.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6816" y="294465"/>
            <a:ext cx="5348864" cy="1247783"/>
          </a:xfrm>
          <a:prstGeom prst="rect">
            <a:avLst/>
          </a:prstGeom>
          <a:noFill/>
          <a:ln>
            <a:noFill/>
          </a:ln>
        </p:spPr>
      </p:pic>
      <p:sp>
        <p:nvSpPr>
          <p:cNvPr id="5" name="Rectángulo 4"/>
          <p:cNvSpPr/>
          <p:nvPr/>
        </p:nvSpPr>
        <p:spPr>
          <a:xfrm>
            <a:off x="770687" y="2984075"/>
            <a:ext cx="7981122"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1000"/>
              </a:spcAft>
            </a:pPr>
            <a:r>
              <a:rPr lang="es-ES" sz="1600" b="1" dirty="0" smtClean="0">
                <a:effectLst/>
                <a:latin typeface="Arial" panose="020B0604020202020204" pitchFamily="34" charset="0"/>
                <a:ea typeface="Times New Roman" panose="02020603050405020304" pitchFamily="18" charset="0"/>
                <a:cs typeface="Times New Roman" panose="02020603050405020304" pitchFamily="18" charset="0"/>
              </a:rPr>
              <a:t>“PROPUESTA DE UN PLAN INTEGRAL</a:t>
            </a:r>
            <a:r>
              <a:rPr lang="es-ES" sz="1600" b="1" dirty="0" smtClean="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1600" b="1" dirty="0" smtClean="0">
                <a:effectLst/>
                <a:latin typeface="Arial" panose="020B0604020202020204" pitchFamily="34" charset="0"/>
                <a:ea typeface="Times New Roman" panose="02020603050405020304" pitchFamily="18" charset="0"/>
                <a:cs typeface="Times New Roman" panose="02020603050405020304" pitchFamily="18" charset="0"/>
              </a:rPr>
              <a:t>DE SEGURIDAD PARA CONTRARRESTAR LOS RIESGOS DE ORIGEN NATURAL Y ANTRÓPICO EN LOS BLOQUES MULTIFAMILIARES DE LA FUERZA AÉREA ECUATORIANA UBICADOS EN EL BARRIO SAN JUAN DE LA CIUDAD DE QUITO”.</a:t>
            </a:r>
            <a:endParaRPr lang="es-EC"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696539" y="4488728"/>
            <a:ext cx="7991060" cy="1617815"/>
          </a:xfrm>
          <a:prstGeom prst="rect">
            <a:avLst/>
          </a:prstGeom>
        </p:spPr>
        <p:txBody>
          <a:bodyPr wrap="square">
            <a:spAutoFit/>
          </a:bodyPr>
          <a:lstStyle/>
          <a:p>
            <a:pPr marL="250825" algn="ctr">
              <a:lnSpc>
                <a:spcPct val="115000"/>
              </a:lnSpc>
              <a:spcBef>
                <a:spcPts val="600"/>
              </a:spcBef>
              <a:spcAft>
                <a:spcPts val="0"/>
              </a:spcAft>
            </a:pPr>
            <a:r>
              <a:rPr lang="es-ES" sz="1400" b="1" dirty="0" smtClean="0">
                <a:effectLst/>
                <a:latin typeface="Arial" panose="020B0604020202020204" pitchFamily="34" charset="0"/>
                <a:ea typeface="Times New Roman" panose="02020603050405020304" pitchFamily="18" charset="0"/>
                <a:cs typeface="Arial" panose="020B0604020202020204" pitchFamily="34" charset="0"/>
              </a:rPr>
              <a:t>AUTOR: </a:t>
            </a:r>
            <a:r>
              <a:rPr lang="es-ES" sz="1400" dirty="0" smtClean="0">
                <a:effectLst/>
                <a:latin typeface="Arial" panose="020B0604020202020204" pitchFamily="34" charset="0"/>
                <a:ea typeface="Times New Roman" panose="02020603050405020304" pitchFamily="18" charset="0"/>
                <a:cs typeface="Arial" panose="020B0604020202020204" pitchFamily="34" charset="0"/>
              </a:rPr>
              <a:t>FREDDY EDUARDO LAICA CHACÓN</a:t>
            </a:r>
            <a:endParaRPr lang="es-EC" sz="1400" dirty="0" smtClean="0">
              <a:effectLst/>
              <a:latin typeface="Arial" panose="020B0604020202020204" pitchFamily="34" charset="0"/>
              <a:ea typeface="Calibri" panose="020F0502020204030204" pitchFamily="34" charset="0"/>
              <a:cs typeface="Arial" panose="020B0604020202020204" pitchFamily="34" charset="0"/>
            </a:endParaRPr>
          </a:p>
          <a:p>
            <a:pPr marL="250825" algn="ctr">
              <a:lnSpc>
                <a:spcPct val="115000"/>
              </a:lnSpc>
              <a:spcBef>
                <a:spcPts val="600"/>
              </a:spcBef>
              <a:spcAft>
                <a:spcPts val="0"/>
              </a:spcAft>
            </a:pPr>
            <a:r>
              <a:rPr lang="es-ES" sz="1400" b="1" dirty="0" smtClean="0">
                <a:effectLst/>
                <a:latin typeface="Arial" panose="020B0604020202020204" pitchFamily="34" charset="0"/>
                <a:ea typeface="Times New Roman" panose="02020603050405020304" pitchFamily="18" charset="0"/>
                <a:cs typeface="Arial" panose="020B0604020202020204" pitchFamily="34" charset="0"/>
              </a:rPr>
              <a:t>DIRECTOR: </a:t>
            </a:r>
            <a:r>
              <a:rPr lang="es-ES" sz="1400" dirty="0" smtClean="0">
                <a:effectLst/>
                <a:latin typeface="Arial" panose="020B0604020202020204" pitchFamily="34" charset="0"/>
                <a:ea typeface="Times New Roman" panose="02020603050405020304" pitchFamily="18" charset="0"/>
                <a:cs typeface="Arial" panose="020B0604020202020204" pitchFamily="34" charset="0"/>
              </a:rPr>
              <a:t>CRNL. DR. MANOLO CRUZ ORDOÑEZ</a:t>
            </a:r>
            <a:endParaRPr lang="es-EC" sz="1400" dirty="0" smtClean="0">
              <a:effectLst/>
              <a:latin typeface="Arial" panose="020B0604020202020204" pitchFamily="34" charset="0"/>
              <a:ea typeface="Calibri" panose="020F0502020204030204" pitchFamily="34" charset="0"/>
              <a:cs typeface="Arial" panose="020B0604020202020204" pitchFamily="34" charset="0"/>
            </a:endParaRPr>
          </a:p>
          <a:p>
            <a:pPr marL="250825" algn="ctr">
              <a:lnSpc>
                <a:spcPct val="115000"/>
              </a:lnSpc>
              <a:spcBef>
                <a:spcPts val="600"/>
              </a:spcBef>
              <a:spcAft>
                <a:spcPts val="0"/>
              </a:spcAft>
            </a:pPr>
            <a:r>
              <a:rPr lang="es-ES" sz="1400" b="1" dirty="0" smtClean="0">
                <a:effectLst/>
                <a:latin typeface="Arial" panose="020B0604020202020204" pitchFamily="34" charset="0"/>
                <a:ea typeface="Times New Roman" panose="02020603050405020304" pitchFamily="18" charset="0"/>
                <a:cs typeface="Arial" panose="020B0604020202020204" pitchFamily="34" charset="0"/>
              </a:rPr>
              <a:t>CODIRECTORA: </a:t>
            </a:r>
            <a:r>
              <a:rPr lang="es-ES" sz="1400" dirty="0" smtClean="0">
                <a:effectLst/>
                <a:latin typeface="Arial" panose="020B0604020202020204" pitchFamily="34" charset="0"/>
                <a:ea typeface="Times New Roman" panose="02020603050405020304" pitchFamily="18" charset="0"/>
                <a:cs typeface="Arial" panose="020B0604020202020204" pitchFamily="34" charset="0"/>
              </a:rPr>
              <a:t>MSC. MARÍA FERNANDA SERRANO</a:t>
            </a:r>
            <a:endParaRPr lang="es-EC" sz="1400" dirty="0" smtClean="0">
              <a:effectLst/>
              <a:latin typeface="Arial" panose="020B0604020202020204" pitchFamily="34" charset="0"/>
              <a:ea typeface="Calibri" panose="020F0502020204030204" pitchFamily="34" charset="0"/>
              <a:cs typeface="Arial" panose="020B0604020202020204" pitchFamily="34" charset="0"/>
            </a:endParaRPr>
          </a:p>
          <a:p>
            <a:pPr marL="250825" algn="ctr">
              <a:lnSpc>
                <a:spcPct val="115000"/>
              </a:lnSpc>
              <a:spcBef>
                <a:spcPts val="600"/>
              </a:spcBef>
              <a:spcAft>
                <a:spcPts val="0"/>
              </a:spcAft>
            </a:pPr>
            <a:r>
              <a:rPr lang="es-ES" sz="1400" b="1" dirty="0" smtClean="0">
                <a:effectLst/>
                <a:latin typeface="Arial" panose="020B0604020202020204" pitchFamily="34" charset="0"/>
                <a:ea typeface="Times New Roman" panose="02020603050405020304" pitchFamily="18" charset="0"/>
                <a:cs typeface="Arial" panose="020B0604020202020204" pitchFamily="34" charset="0"/>
              </a:rPr>
              <a:t> </a:t>
            </a:r>
          </a:p>
          <a:p>
            <a:pPr marL="250825" algn="ctr">
              <a:lnSpc>
                <a:spcPct val="115000"/>
              </a:lnSpc>
              <a:spcBef>
                <a:spcPts val="600"/>
              </a:spcBef>
              <a:spcAft>
                <a:spcPts val="0"/>
              </a:spcAft>
            </a:pPr>
            <a:r>
              <a:rPr lang="es-ES" sz="1400" b="1" dirty="0" smtClean="0">
                <a:effectLst/>
                <a:latin typeface="Arial" panose="020B0604020202020204" pitchFamily="34" charset="0"/>
                <a:ea typeface="Times New Roman" panose="02020603050405020304" pitchFamily="18" charset="0"/>
                <a:cs typeface="Arial" panose="020B0604020202020204" pitchFamily="34" charset="0"/>
              </a:rPr>
              <a:t>2015</a:t>
            </a:r>
            <a:endParaRPr lang="es-EC" sz="1400" dirty="0">
              <a:latin typeface="Arial" panose="020B0604020202020204" pitchFamily="34" charset="0"/>
              <a:cs typeface="Arial" panose="020B0604020202020204" pitchFamily="34" charset="0"/>
            </a:endParaRPr>
          </a:p>
        </p:txBody>
      </p:sp>
      <p:pic>
        <p:nvPicPr>
          <p:cNvPr id="1026" name="Picture 2" descr="http://ued.espe.edu.ec/wp-content/uploads/2012/04/ING_SE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1793" y="5216502"/>
            <a:ext cx="1526599" cy="1317476"/>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2425014" y="1783101"/>
            <a:ext cx="4901069" cy="967957"/>
          </a:xfrm>
          <a:prstGeom prst="rect">
            <a:avLst/>
          </a:prstGeom>
        </p:spPr>
        <p:txBody>
          <a:bodyPr wrap="square">
            <a:spAutoFit/>
          </a:bodyPr>
          <a:lstStyle/>
          <a:p>
            <a:pPr algn="ctr">
              <a:lnSpc>
                <a:spcPct val="150000"/>
              </a:lnSpc>
            </a:pPr>
            <a:r>
              <a:rPr lang="es-EC" sz="2000" b="1" dirty="0" smtClean="0"/>
              <a:t>DEPARTAMENTO DE SEGURIDAD Y DEFENSA</a:t>
            </a:r>
            <a:br>
              <a:rPr lang="es-EC" sz="2000" b="1" dirty="0" smtClean="0"/>
            </a:br>
            <a:r>
              <a:rPr lang="es-EC" sz="2000" b="1" dirty="0" smtClean="0"/>
              <a:t>CARRERA DE INGENIERÍA EN SEGURIDAD</a:t>
            </a:r>
            <a:endParaRPr lang="es-EC" sz="2000" dirty="0"/>
          </a:p>
        </p:txBody>
      </p:sp>
    </p:spTree>
    <p:extLst>
      <p:ext uri="{BB962C8B-B14F-4D97-AF65-F5344CB8AC3E}">
        <p14:creationId xmlns:p14="http://schemas.microsoft.com/office/powerpoint/2010/main" val="40951276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http://ued.espe.edu.ec/wp-content/uploads/2012/04/ING_SE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0893" y="19878"/>
            <a:ext cx="898319" cy="8448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1352487118"/>
              </p:ext>
            </p:extLst>
          </p:nvPr>
        </p:nvGraphicFramePr>
        <p:xfrm>
          <a:off x="449990" y="967740"/>
          <a:ext cx="8273143" cy="5949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7" name="Grupo 36"/>
          <p:cNvGrpSpPr/>
          <p:nvPr/>
        </p:nvGrpSpPr>
        <p:grpSpPr>
          <a:xfrm>
            <a:off x="-14910" y="0"/>
            <a:ext cx="9144000" cy="967740"/>
            <a:chOff x="-14910" y="0"/>
            <a:chExt cx="9144000" cy="967740"/>
          </a:xfrm>
        </p:grpSpPr>
        <p:sp>
          <p:nvSpPr>
            <p:cNvPr id="38" name="Rectángulo 37"/>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9" name="CuadroTexto 38"/>
            <p:cNvSpPr txBox="1"/>
            <p:nvPr/>
          </p:nvSpPr>
          <p:spPr>
            <a:xfrm>
              <a:off x="1252856" y="233690"/>
              <a:ext cx="6629273" cy="523220"/>
            </a:xfrm>
            <a:prstGeom prst="rect">
              <a:avLst/>
            </a:prstGeom>
            <a:noFill/>
          </p:spPr>
          <p:txBody>
            <a:bodyPr wrap="square" rtlCol="0">
              <a:spAutoFit/>
            </a:bodyPr>
            <a:lstStyle/>
            <a:p>
              <a:pPr algn="ctr"/>
              <a:r>
                <a:rPr lang="es-EC" sz="2800" b="1" dirty="0" smtClean="0">
                  <a:solidFill>
                    <a:srgbClr val="002060"/>
                  </a:solidFill>
                  <a:latin typeface="Times New Roman" panose="02020603050405020304" pitchFamily="18" charset="0"/>
                  <a:cs typeface="Times New Roman" panose="02020603050405020304" pitchFamily="18" charset="0"/>
                </a:rPr>
                <a:t>FACTIBILIDAD</a:t>
              </a:r>
              <a:endParaRPr lang="es-EC" sz="2800" b="1" dirty="0">
                <a:solidFill>
                  <a:srgbClr val="002060"/>
                </a:solidFill>
                <a:latin typeface="Times New Roman" panose="02020603050405020304" pitchFamily="18" charset="0"/>
                <a:cs typeface="Times New Roman" panose="02020603050405020304" pitchFamily="18" charset="0"/>
              </a:endParaRPr>
            </a:p>
          </p:txBody>
        </p:sp>
        <p:sp>
          <p:nvSpPr>
            <p:cNvPr id="40"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41" name="Imagen 40" descr="http://blogs.espe.edu.ec/wp-content/uploads/2013/09/LOGO-PRINCIPAL7.png"/>
            <p:cNvPicPr/>
            <p:nvPr/>
          </p:nvPicPr>
          <p:blipFill rotWithShape="1">
            <a:blip r:embed="rId8"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42" name="Picture 2" descr="http://ued.espe.edu.ec/wp-content/uploads/2012/04/ING_SEG.jpg"/>
            <p:cNvPicPr>
              <a:picLocks noChangeAspect="1" noChangeArrowheads="1"/>
            </p:cNvPicPr>
            <p:nvPr/>
          </p:nvPicPr>
          <p:blipFill rotWithShape="1">
            <a:blip r:embed="rId2">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56408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32000"/>
          </a:schemeClr>
        </a:solidFill>
        <a:effectLst/>
      </p:bgPr>
    </p:bg>
    <p:spTree>
      <p:nvGrpSpPr>
        <p:cNvPr id="1" name=""/>
        <p:cNvGrpSpPr/>
        <p:nvPr/>
      </p:nvGrpSpPr>
      <p:grpSpPr>
        <a:xfrm>
          <a:off x="0" y="0"/>
          <a:ext cx="0" cy="0"/>
          <a:chOff x="0" y="0"/>
          <a:chExt cx="0" cy="0"/>
        </a:xfrm>
      </p:grpSpPr>
      <p:sp>
        <p:nvSpPr>
          <p:cNvPr id="7" name="CuadroTexto 6"/>
          <p:cNvSpPr txBox="1"/>
          <p:nvPr/>
        </p:nvSpPr>
        <p:spPr>
          <a:xfrm>
            <a:off x="2852908" y="4863747"/>
            <a:ext cx="6015321" cy="646331"/>
          </a:xfrm>
          <a:prstGeom prst="rect">
            <a:avLst/>
          </a:prstGeom>
          <a:noFill/>
        </p:spPr>
        <p:txBody>
          <a:bodyPr wrap="square" rtlCol="0">
            <a:spAutoFit/>
          </a:bodyPr>
          <a:lstStyle/>
          <a:p>
            <a:pPr algn="r"/>
            <a:r>
              <a:rPr lang="es-EC" sz="3600" b="1" u="sng" dirty="0" smtClean="0">
                <a:solidFill>
                  <a:srgbClr val="002060"/>
                </a:solidFill>
                <a:latin typeface="Times New Roman" panose="02020603050405020304" pitchFamily="18" charset="0"/>
                <a:cs typeface="Times New Roman" panose="02020603050405020304" pitchFamily="18" charset="0"/>
              </a:rPr>
              <a:t>MARCO DE REFERENCIA</a:t>
            </a:r>
            <a:endParaRPr lang="es-EC" sz="3600" b="1" u="sng" dirty="0">
              <a:solidFill>
                <a:srgbClr val="002060"/>
              </a:solidFill>
              <a:latin typeface="Times New Roman" panose="02020603050405020304" pitchFamily="18" charset="0"/>
              <a:cs typeface="Times New Roman" panose="02020603050405020304" pitchFamily="18" charset="0"/>
            </a:endParaRPr>
          </a:p>
        </p:txBody>
      </p:sp>
      <p:sp>
        <p:nvSpPr>
          <p:cNvPr id="8"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9" name="Imagen 8" descr="http://blogs.espe.edu.ec/wp-content/uploads/2013/09/LOGO-PRINCIPAL7.png"/>
          <p:cNvPicPr/>
          <p:nvPr/>
        </p:nvPicPr>
        <p:blipFill rotWithShape="1">
          <a:blip r:embed="rId3" cstate="print">
            <a:extLst>
              <a:ext uri="{BEBA8EAE-BF5A-486C-A8C5-ECC9F3942E4B}">
                <a14:imgProps xmlns:a14="http://schemas.microsoft.com/office/drawing/2010/main">
                  <a14:imgLayer r:embed="rId4">
                    <a14:imgEffect>
                      <a14:saturation sat="166000"/>
                    </a14:imgEffect>
                  </a14:imgLayer>
                </a14:imgProps>
              </a:ext>
              <a:ext uri="{28A0092B-C50C-407E-A947-70E740481C1C}">
                <a14:useLocalDpi xmlns:a14="http://schemas.microsoft.com/office/drawing/2010/main" val="0"/>
              </a:ext>
            </a:extLst>
          </a:blip>
          <a:srcRect r="74510"/>
          <a:stretch/>
        </p:blipFill>
        <p:spPr bwMode="auto">
          <a:xfrm>
            <a:off x="754743" y="733702"/>
            <a:ext cx="3193143" cy="3345543"/>
          </a:xfrm>
          <a:prstGeom prst="rect">
            <a:avLst/>
          </a:prstGeom>
          <a:noFill/>
          <a:ln>
            <a:noFill/>
          </a:ln>
          <a:effectLst>
            <a:outerShdw blurRad="50800" dist="50800" dir="5400000" sx="96000" sy="96000" algn="ctr" rotWithShape="0">
              <a:srgbClr val="000000">
                <a:alpha val="11000"/>
              </a:srgbClr>
            </a:outerShdw>
          </a:effectLst>
        </p:spPr>
      </p:pic>
      <p:sp>
        <p:nvSpPr>
          <p:cNvPr id="11" name="Rectángulo 10"/>
          <p:cNvSpPr/>
          <p:nvPr/>
        </p:nvSpPr>
        <p:spPr>
          <a:xfrm>
            <a:off x="261257" y="5820229"/>
            <a:ext cx="8606972" cy="827314"/>
          </a:xfrm>
          <a:prstGeom prst="rect">
            <a:avLst/>
          </a:prstGeom>
          <a:gradFill>
            <a:gsLst>
              <a:gs pos="0">
                <a:schemeClr val="dk2">
                  <a:tint val="93000"/>
                  <a:satMod val="150000"/>
                  <a:shade val="98000"/>
                  <a:alpha val="50000"/>
                  <a:lumMod val="75000"/>
                </a:schemeClr>
              </a:gs>
              <a:gs pos="50000">
                <a:schemeClr val="dk2">
                  <a:tint val="98000"/>
                  <a:satMod val="130000"/>
                  <a:shade val="90000"/>
                  <a:lumMod val="103000"/>
                </a:schemeClr>
              </a:gs>
              <a:gs pos="100000">
                <a:schemeClr val="dk2">
                  <a:shade val="63000"/>
                  <a:satMod val="120000"/>
                </a:schemeClr>
              </a:gs>
            </a:gsLst>
          </a:gradFill>
          <a:ln>
            <a:solidFill>
              <a:srgbClr val="002060"/>
            </a:solid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76202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18" name="Grupo 17"/>
          <p:cNvGrpSpPr/>
          <p:nvPr/>
        </p:nvGrpSpPr>
        <p:grpSpPr>
          <a:xfrm>
            <a:off x="926759" y="1410308"/>
            <a:ext cx="7006281" cy="4347939"/>
            <a:chOff x="0" y="0"/>
            <a:chExt cx="5668369" cy="3147695"/>
          </a:xfrm>
        </p:grpSpPr>
        <p:sp>
          <p:nvSpPr>
            <p:cNvPr id="20" name="2 Extracto"/>
            <p:cNvSpPr>
              <a:spLocks/>
            </p:cNvSpPr>
            <p:nvPr/>
          </p:nvSpPr>
          <p:spPr>
            <a:xfrm>
              <a:off x="0" y="0"/>
              <a:ext cx="2113280" cy="3147695"/>
            </a:xfrm>
            <a:prstGeom prst="flowChartExtra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1" name="3 Extracto"/>
            <p:cNvSpPr>
              <a:spLocks/>
            </p:cNvSpPr>
            <p:nvPr/>
          </p:nvSpPr>
          <p:spPr>
            <a:xfrm>
              <a:off x="3038475" y="9525"/>
              <a:ext cx="2068195" cy="3132455"/>
            </a:xfrm>
            <a:prstGeom prst="flowChartExtra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3" name="4 Rectángulo redondeado"/>
            <p:cNvSpPr>
              <a:spLocks/>
            </p:cNvSpPr>
            <p:nvPr/>
          </p:nvSpPr>
          <p:spPr>
            <a:xfrm>
              <a:off x="1028700" y="581025"/>
              <a:ext cx="1198880" cy="450850"/>
            </a:xfrm>
            <a:prstGeom prst="roundRect">
              <a:avLst/>
            </a:prstGeom>
            <a:solidFill>
              <a:sysClr val="window" lastClr="FFFFFF"/>
            </a:solidFill>
            <a:ln w="25400" cap="flat" cmpd="sng" algn="ctr">
              <a:solidFill>
                <a:srgbClr val="4BACC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Seguridad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5 Rectángulo redondeado"/>
            <p:cNvSpPr>
              <a:spLocks/>
            </p:cNvSpPr>
            <p:nvPr/>
          </p:nvSpPr>
          <p:spPr>
            <a:xfrm>
              <a:off x="1028700" y="1466850"/>
              <a:ext cx="1198880" cy="541655"/>
            </a:xfrm>
            <a:prstGeom prst="roundRect">
              <a:avLst/>
            </a:prstGeom>
            <a:solidFill>
              <a:sysClr val="window" lastClr="FFFFFF"/>
            </a:solidFill>
            <a:ln w="25400" cap="flat" cmpd="sng" algn="ctr">
              <a:solidFill>
                <a:srgbClr val="4BACC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Seguridad Integral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1 Rectángulo redondeado"/>
            <p:cNvSpPr>
              <a:spLocks/>
            </p:cNvSpPr>
            <p:nvPr/>
          </p:nvSpPr>
          <p:spPr>
            <a:xfrm>
              <a:off x="1066800" y="2324100"/>
              <a:ext cx="1198880" cy="613410"/>
            </a:xfrm>
            <a:prstGeom prst="roundRect">
              <a:avLst/>
            </a:prstGeom>
            <a:solidFill>
              <a:sysClr val="window" lastClr="FFFFFF"/>
            </a:solidFill>
            <a:ln w="25400" cap="flat" cmpd="sng" algn="ctr">
              <a:solidFill>
                <a:srgbClr val="4BACC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US" sz="1300" dirty="0">
                  <a:effectLst/>
                  <a:latin typeface="Arial" panose="020B0604020202020204" pitchFamily="34" charset="0"/>
                  <a:ea typeface="Calibri" panose="020F0502020204030204" pitchFamily="34" charset="0"/>
                  <a:cs typeface="Times New Roman" panose="02020603050405020304" pitchFamily="18" charset="0"/>
                </a:rPr>
                <a:t>Plan Integral de Seguridad</a:t>
              </a:r>
              <a:endParaRPr lang="es-EC" sz="13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7 Rectángulo redondeado"/>
            <p:cNvSpPr>
              <a:spLocks/>
            </p:cNvSpPr>
            <p:nvPr/>
          </p:nvSpPr>
          <p:spPr>
            <a:xfrm>
              <a:off x="4048125" y="552450"/>
              <a:ext cx="1471930" cy="474980"/>
            </a:xfrm>
            <a:prstGeom prst="roundRect">
              <a:avLst/>
            </a:prstGeom>
            <a:solidFill>
              <a:sysClr val="window" lastClr="FFFFFF"/>
            </a:solidFill>
            <a:ln w="25400" cap="flat" cmpd="sng" algn="ctr">
              <a:solidFill>
                <a:srgbClr val="4BACC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endParaRPr lang="en-US" sz="600" dirty="0" smtClean="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Aft>
                  <a:spcPts val="1000"/>
                </a:spcAft>
              </a:pPr>
              <a:r>
                <a:rPr lang="en-US" sz="1300" dirty="0" smtClean="0">
                  <a:effectLst/>
                  <a:latin typeface="Arial" panose="020B0604020202020204" pitchFamily="34" charset="0"/>
                  <a:ea typeface="Calibri" panose="020F0502020204030204" pitchFamily="34" charset="0"/>
                  <a:cs typeface="Times New Roman" panose="02020603050405020304" pitchFamily="18" charset="0"/>
                </a:rPr>
                <a:t>Riesgo</a:t>
              </a:r>
              <a:endParaRPr lang="es-EC" sz="13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9" name="8 Rectángulo redondeado"/>
            <p:cNvSpPr>
              <a:spLocks/>
            </p:cNvSpPr>
            <p:nvPr/>
          </p:nvSpPr>
          <p:spPr>
            <a:xfrm>
              <a:off x="4067176" y="1409700"/>
              <a:ext cx="1601193" cy="594995"/>
            </a:xfrm>
            <a:prstGeom prst="roundRect">
              <a:avLst/>
            </a:prstGeom>
            <a:solidFill>
              <a:sysClr val="window" lastClr="FFFFFF"/>
            </a:solidFill>
            <a:ln w="25400" cap="flat" cmpd="sng" algn="ctr">
              <a:solidFill>
                <a:srgbClr val="4BACC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endParaRPr lang="es-EC" sz="800" dirty="0" smtClean="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Aft>
                  <a:spcPts val="1000"/>
                </a:spcAft>
              </a:pPr>
              <a:r>
                <a:rPr lang="es-EC" sz="1300" dirty="0" smtClean="0">
                  <a:effectLst/>
                  <a:latin typeface="Arial" panose="020B0604020202020204" pitchFamily="34" charset="0"/>
                  <a:ea typeface="Calibri" panose="020F0502020204030204" pitchFamily="34" charset="0"/>
                  <a:cs typeface="Times New Roman" panose="02020603050405020304" pitchFamily="18" charset="0"/>
                </a:rPr>
                <a:t>Análisis </a:t>
              </a:r>
              <a:r>
                <a:rPr lang="es-EC" sz="1300" dirty="0">
                  <a:effectLst/>
                  <a:latin typeface="Arial" panose="020B0604020202020204" pitchFamily="34" charset="0"/>
                  <a:ea typeface="Calibri" panose="020F0502020204030204" pitchFamily="34" charset="0"/>
                  <a:cs typeface="Times New Roman" panose="02020603050405020304" pitchFamily="18" charset="0"/>
                </a:rPr>
                <a:t>y Evaluación de Riesgos</a:t>
              </a:r>
              <a:endParaRPr lang="es-EC" sz="13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0" name="9 Rectángulo redondeado"/>
            <p:cNvSpPr>
              <a:spLocks/>
            </p:cNvSpPr>
            <p:nvPr/>
          </p:nvSpPr>
          <p:spPr>
            <a:xfrm>
              <a:off x="4057650" y="2314575"/>
              <a:ext cx="1527175" cy="613410"/>
            </a:xfrm>
            <a:prstGeom prst="roundRect">
              <a:avLst/>
            </a:prstGeom>
            <a:solidFill>
              <a:sysClr val="window" lastClr="FFFFFF"/>
            </a:solidFill>
            <a:ln w="25400" cap="flat" cmpd="sng" algn="ctr">
              <a:solidFill>
                <a:srgbClr val="4BACC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s-EC" sz="1300" dirty="0">
                  <a:effectLst/>
                  <a:latin typeface="Arial" panose="020B0604020202020204" pitchFamily="34" charset="0"/>
                  <a:ea typeface="Calibri" panose="020F0502020204030204" pitchFamily="34" charset="0"/>
                  <a:cs typeface="Times New Roman" panose="02020603050405020304" pitchFamily="18" charset="0"/>
                </a:rPr>
                <a:t>Riesgos de Origen Natural y Antrópico</a:t>
              </a:r>
              <a:endParaRPr lang="es-EC" sz="13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1" name="Rectángulo 30"/>
          <p:cNvSpPr>
            <a:spLocks/>
          </p:cNvSpPr>
          <p:nvPr/>
        </p:nvSpPr>
        <p:spPr>
          <a:xfrm>
            <a:off x="2311954" y="5880924"/>
            <a:ext cx="3916680" cy="333048"/>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es-EC" sz="1100" b="1" dirty="0" smtClean="0">
                <a:effectLst/>
                <a:latin typeface="Arial" panose="020B0604020202020204" pitchFamily="34" charset="0"/>
                <a:ea typeface="Calibri" panose="020F0502020204030204" pitchFamily="34" charset="0"/>
                <a:cs typeface="Times New Roman" panose="02020603050405020304" pitchFamily="18" charset="0"/>
              </a:rPr>
              <a:t>ELABORADO </a:t>
            </a:r>
            <a:r>
              <a:rPr lang="es-EC" sz="1100" b="1" dirty="0">
                <a:effectLst/>
                <a:latin typeface="Arial" panose="020B0604020202020204" pitchFamily="34" charset="0"/>
                <a:ea typeface="Calibri" panose="020F0502020204030204" pitchFamily="34" charset="0"/>
                <a:cs typeface="Times New Roman" panose="02020603050405020304" pitchFamily="18" charset="0"/>
              </a:rPr>
              <a:t>POR:</a:t>
            </a:r>
            <a:r>
              <a:rPr lang="es-EC" sz="1100" dirty="0">
                <a:effectLst/>
                <a:latin typeface="Arial" panose="020B0604020202020204" pitchFamily="34" charset="0"/>
                <a:ea typeface="Calibri" panose="020F0502020204030204" pitchFamily="34" charset="0"/>
                <a:cs typeface="Times New Roman" panose="02020603050405020304" pitchFamily="18" charset="0"/>
              </a:rPr>
              <a:t> Freddy </a:t>
            </a:r>
            <a:r>
              <a:rPr lang="es-EC" sz="1100" dirty="0" smtClean="0">
                <a:effectLst/>
                <a:latin typeface="Arial" panose="020B0604020202020204" pitchFamily="34" charset="0"/>
                <a:ea typeface="Calibri" panose="020F0502020204030204" pitchFamily="34" charset="0"/>
                <a:cs typeface="Times New Roman" panose="02020603050405020304" pitchFamily="18" charset="0"/>
              </a:rPr>
              <a:t>Laica</a:t>
            </a:r>
            <a:r>
              <a:rPr lang="es-EC" sz="1100" dirty="0">
                <a:effectLst/>
                <a:latin typeface="Calibri" panose="020F0502020204030204" pitchFamily="34" charset="0"/>
                <a:ea typeface="Calibri" panose="020F0502020204030204" pitchFamily="34" charset="0"/>
                <a:cs typeface="Times New Roman" panose="02020603050405020304" pitchFamily="18" charset="0"/>
              </a:rPr>
              <a:t> </a:t>
            </a:r>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1252856" y="233690"/>
              <a:ext cx="6629273" cy="523220"/>
            </a:xfrm>
            <a:prstGeom prst="rect">
              <a:avLst/>
            </a:prstGeom>
            <a:noFill/>
          </p:spPr>
          <p:txBody>
            <a:bodyPr wrap="square" rtlCol="0">
              <a:spAutoFit/>
            </a:bodyPr>
            <a:lstStyle/>
            <a:p>
              <a:pPr algn="ctr"/>
              <a:r>
                <a:rPr lang="es-EC" sz="2800" b="1" dirty="0" smtClean="0">
                  <a:solidFill>
                    <a:srgbClr val="002060"/>
                  </a:solidFill>
                  <a:latin typeface="Times New Roman" panose="02020603050405020304" pitchFamily="18" charset="0"/>
                  <a:cs typeface="Times New Roman" panose="02020603050405020304" pitchFamily="18" charset="0"/>
                </a:rPr>
                <a:t>FUNDAMENTOS TEÓRICOS</a:t>
              </a:r>
              <a:endParaRPr lang="es-EC" sz="2800" b="1" dirty="0">
                <a:solidFill>
                  <a:srgbClr val="002060"/>
                </a:solidFill>
                <a:latin typeface="Times New Roman" panose="02020603050405020304" pitchFamily="18"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32651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1" name="Rectángulo 30"/>
          <p:cNvSpPr>
            <a:spLocks/>
          </p:cNvSpPr>
          <p:nvPr/>
        </p:nvSpPr>
        <p:spPr>
          <a:xfrm>
            <a:off x="2311954" y="5880924"/>
            <a:ext cx="3916680" cy="333048"/>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0"/>
              </a:spcAft>
            </a:pPr>
            <a:r>
              <a:rPr lang="es-EC" sz="1100" b="1" dirty="0" smtClean="0">
                <a:effectLst/>
                <a:latin typeface="Arial" panose="020B0604020202020204" pitchFamily="34" charset="0"/>
                <a:ea typeface="Calibri" panose="020F0502020204030204" pitchFamily="34" charset="0"/>
                <a:cs typeface="Times New Roman" panose="02020603050405020304" pitchFamily="18" charset="0"/>
              </a:rPr>
              <a:t>ELABORADO </a:t>
            </a:r>
            <a:r>
              <a:rPr lang="es-EC" sz="1100" b="1" dirty="0">
                <a:effectLst/>
                <a:latin typeface="Arial" panose="020B0604020202020204" pitchFamily="34" charset="0"/>
                <a:ea typeface="Calibri" panose="020F0502020204030204" pitchFamily="34" charset="0"/>
                <a:cs typeface="Times New Roman" panose="02020603050405020304" pitchFamily="18" charset="0"/>
              </a:rPr>
              <a:t>POR:</a:t>
            </a:r>
            <a:r>
              <a:rPr lang="es-EC" sz="1100" dirty="0">
                <a:effectLst/>
                <a:latin typeface="Arial" panose="020B0604020202020204" pitchFamily="34" charset="0"/>
                <a:ea typeface="Calibri" panose="020F0502020204030204" pitchFamily="34" charset="0"/>
                <a:cs typeface="Times New Roman" panose="02020603050405020304" pitchFamily="18" charset="0"/>
              </a:rPr>
              <a:t> Freddy </a:t>
            </a:r>
            <a:r>
              <a:rPr lang="es-EC" sz="1100" dirty="0" smtClean="0">
                <a:effectLst/>
                <a:latin typeface="Arial" panose="020B0604020202020204" pitchFamily="34" charset="0"/>
                <a:ea typeface="Calibri" panose="020F0502020204030204" pitchFamily="34" charset="0"/>
                <a:cs typeface="Times New Roman" panose="02020603050405020304" pitchFamily="18" charset="0"/>
              </a:rPr>
              <a:t>Laica</a:t>
            </a:r>
            <a:r>
              <a:rPr lang="es-EC" sz="1100" dirty="0">
                <a:effectLst/>
                <a:latin typeface="Calibri" panose="020F0502020204030204" pitchFamily="34" charset="0"/>
                <a:ea typeface="Calibri" panose="020F0502020204030204" pitchFamily="34" charset="0"/>
                <a:cs typeface="Times New Roman" panose="02020603050405020304" pitchFamily="18" charset="0"/>
              </a:rPr>
              <a:t> </a:t>
            </a:r>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1252856" y="233690"/>
              <a:ext cx="6629273" cy="523220"/>
            </a:xfrm>
            <a:prstGeom prst="rect">
              <a:avLst/>
            </a:prstGeom>
            <a:noFill/>
          </p:spPr>
          <p:txBody>
            <a:bodyPr wrap="square" rtlCol="0">
              <a:spAutoFit/>
            </a:bodyPr>
            <a:lstStyle/>
            <a:p>
              <a:pPr algn="ctr"/>
              <a:r>
                <a:rPr lang="es-EC" sz="2800" b="1" dirty="0" smtClean="0">
                  <a:solidFill>
                    <a:srgbClr val="002060"/>
                  </a:solidFill>
                  <a:latin typeface="Times New Roman" panose="02020603050405020304" pitchFamily="18" charset="0"/>
                  <a:cs typeface="Times New Roman" panose="02020603050405020304" pitchFamily="18" charset="0"/>
                </a:rPr>
                <a:t>PIRAMIDE DE MASLOW</a:t>
              </a:r>
              <a:endParaRPr lang="es-EC" sz="2800" b="1" dirty="0">
                <a:solidFill>
                  <a:srgbClr val="002060"/>
                </a:solidFill>
                <a:latin typeface="Times New Roman" panose="02020603050405020304" pitchFamily="18"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Imagen 37" descr="http://upload.wikimedia.org/wikipedia/commons/thumb/7/76/Pir%C3%A1mide_de_Maslow.svg/800px-Pir%C3%A1mide_de_Maslow.svg.png"/>
          <p:cNvPicPr/>
          <p:nvPr/>
        </p:nvPicPr>
        <p:blipFill>
          <a:blip r:embed="rId4">
            <a:extLst>
              <a:ext uri="{28A0092B-C50C-407E-A947-70E740481C1C}">
                <a14:useLocalDpi xmlns:a14="http://schemas.microsoft.com/office/drawing/2010/main" val="0"/>
              </a:ext>
            </a:extLst>
          </a:blip>
          <a:srcRect/>
          <a:stretch>
            <a:fillRect/>
          </a:stretch>
        </p:blipFill>
        <p:spPr bwMode="auto">
          <a:xfrm>
            <a:off x="1042416" y="1248229"/>
            <a:ext cx="6967728" cy="5094514"/>
          </a:xfrm>
          <a:prstGeom prst="rect">
            <a:avLst/>
          </a:prstGeom>
          <a:noFill/>
          <a:ln>
            <a:noFill/>
          </a:ln>
        </p:spPr>
      </p:pic>
      <p:sp>
        <p:nvSpPr>
          <p:cNvPr id="2" name="1 Rectángulo"/>
          <p:cNvSpPr/>
          <p:nvPr/>
        </p:nvSpPr>
        <p:spPr>
          <a:xfrm>
            <a:off x="1042415" y="6352916"/>
            <a:ext cx="6839713" cy="246221"/>
          </a:xfrm>
          <a:prstGeom prst="rect">
            <a:avLst/>
          </a:prstGeom>
        </p:spPr>
        <p:txBody>
          <a:bodyPr wrap="square">
            <a:spAutoFit/>
          </a:bodyPr>
          <a:lstStyle/>
          <a:p>
            <a:r>
              <a:rPr lang="es-ES" sz="1000" b="1" dirty="0"/>
              <a:t>Fuente:</a:t>
            </a:r>
            <a:r>
              <a:rPr lang="es-ES" sz="1000" dirty="0"/>
              <a:t> SALMON. (2011). </a:t>
            </a:r>
            <a:r>
              <a:rPr lang="es-ES" sz="1000" dirty="0" smtClean="0"/>
              <a:t>Recuperado de www.elblogsalmon.com </a:t>
            </a:r>
            <a:endParaRPr lang="es-EC" sz="1000" dirty="0"/>
          </a:p>
        </p:txBody>
      </p:sp>
    </p:spTree>
    <p:extLst>
      <p:ext uri="{BB962C8B-B14F-4D97-AF65-F5344CB8AC3E}">
        <p14:creationId xmlns:p14="http://schemas.microsoft.com/office/powerpoint/2010/main" val="657576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9" name="Picture 15" descr="http://www.g-services.es/wp-content/uploads/2014/10/Snap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51" y="1141499"/>
            <a:ext cx="8742799" cy="518899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1252856" y="233690"/>
              <a:ext cx="6629273" cy="523220"/>
            </a:xfrm>
            <a:prstGeom prst="rect">
              <a:avLst/>
            </a:prstGeom>
            <a:noFill/>
          </p:spPr>
          <p:txBody>
            <a:bodyPr wrap="square" rtlCol="0">
              <a:spAutoFit/>
            </a:bodyPr>
            <a:lstStyle/>
            <a:p>
              <a:pPr algn="ctr"/>
              <a:r>
                <a:rPr lang="es-EC" sz="2800" b="1" dirty="0" smtClean="0">
                  <a:solidFill>
                    <a:srgbClr val="002060"/>
                  </a:solidFill>
                  <a:latin typeface="Times New Roman" panose="02020603050405020304" pitchFamily="18" charset="0"/>
                  <a:cs typeface="Times New Roman" panose="02020603050405020304" pitchFamily="18" charset="0"/>
                </a:rPr>
                <a:t>SISTEMA DE SEGURIDAD</a:t>
              </a:r>
              <a:endParaRPr lang="es-EC" sz="2800" b="1" dirty="0">
                <a:solidFill>
                  <a:srgbClr val="002060"/>
                </a:solidFill>
                <a:latin typeface="Times New Roman" panose="02020603050405020304" pitchFamily="18"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3"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4">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ángulo 11"/>
          <p:cNvSpPr>
            <a:spLocks/>
          </p:cNvSpPr>
          <p:nvPr/>
        </p:nvSpPr>
        <p:spPr bwMode="auto">
          <a:xfrm>
            <a:off x="3482665" y="2549532"/>
            <a:ext cx="2169660" cy="1139668"/>
          </a:xfrm>
          <a:prstGeom prst="rect">
            <a:avLst/>
          </a:prstGeom>
          <a:noFill/>
          <a:ln w="25400">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50000"/>
              </a:lnSpc>
              <a:spcBef>
                <a:spcPct val="0"/>
              </a:spcBef>
              <a:spcAft>
                <a:spcPct val="0"/>
              </a:spcAft>
              <a:buClrTx/>
              <a:buSzTx/>
              <a:buFontTx/>
              <a:buNone/>
              <a:tabLst/>
            </a:pPr>
            <a:r>
              <a:rPr lang="es-EC" altLang="es-EC" sz="1100" dirty="0" smtClean="0">
                <a:latin typeface="Arial" panose="020B0604020202020204" pitchFamily="34" charset="0"/>
                <a:ea typeface="Calibri" panose="020F0502020204030204" pitchFamily="34" charset="0"/>
                <a:cs typeface="Arial" panose="020B0604020202020204" pitchFamily="34" charset="0"/>
              </a:rPr>
              <a:t>Seguridad Pública</a:t>
            </a:r>
          </a:p>
          <a:p>
            <a:pPr marL="0" marR="0" lvl="0" indent="0" algn="ctr" defTabSz="914400" rtl="0" eaLnBrk="0" fontAlgn="base" latinLnBrk="0" hangingPunct="0">
              <a:lnSpc>
                <a:spcPct val="150000"/>
              </a:lnSpc>
              <a:spcBef>
                <a:spcPct val="0"/>
              </a:spcBef>
              <a:spcAft>
                <a:spcPct val="0"/>
              </a:spcAft>
              <a:buClrTx/>
              <a:buSzTx/>
              <a:buFontTx/>
              <a:buNone/>
              <a:tabLst/>
            </a:pPr>
            <a:r>
              <a:rPr kumimoji="0" lang="es-EC" altLang="es-EC" sz="110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Seguridad</a:t>
            </a:r>
            <a:r>
              <a:rPr kumimoji="0" lang="es-EC" altLang="es-EC" sz="1100" i="0" u="none" strike="noStrike" cap="none" normalizeH="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Privada</a:t>
            </a:r>
            <a:endParaRPr kumimoji="0" lang="es-EC" altLang="es-EC" sz="110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ángulo 13"/>
          <p:cNvSpPr>
            <a:spLocks/>
          </p:cNvSpPr>
          <p:nvPr/>
        </p:nvSpPr>
        <p:spPr bwMode="auto">
          <a:xfrm>
            <a:off x="4952255" y="3927559"/>
            <a:ext cx="2091487" cy="1372010"/>
          </a:xfrm>
          <a:prstGeom prst="rect">
            <a:avLst/>
          </a:prstGeom>
          <a:noFill/>
          <a:ln w="25400">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50000"/>
              </a:lnSpc>
              <a:spcBef>
                <a:spcPct val="0"/>
              </a:spcBef>
              <a:spcAft>
                <a:spcPct val="0"/>
              </a:spcAft>
              <a:buClrTx/>
              <a:buSzTx/>
              <a:tabLst/>
            </a:pPr>
            <a:r>
              <a:rPr kumimoji="0" lang="es-EC" altLang="es-EC"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Pasivos.- (Físicos y Mecánicos)</a:t>
            </a:r>
            <a:endParaRPr kumimoji="0" lang="es-EC" altLang="es-EC" sz="11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tabLst/>
            </a:pPr>
            <a:r>
              <a:rPr kumimoji="0" lang="es-EC" altLang="es-EC"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Activos.- (Seguridad Electrónica)</a:t>
            </a:r>
            <a:endParaRPr kumimoji="0" lang="es-EC" altLang="es-EC" sz="11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4" name="Rectángulo 15"/>
          <p:cNvSpPr>
            <a:spLocks/>
          </p:cNvSpPr>
          <p:nvPr/>
        </p:nvSpPr>
        <p:spPr bwMode="auto">
          <a:xfrm>
            <a:off x="3078953" y="4183317"/>
            <a:ext cx="1625600" cy="983184"/>
          </a:xfrm>
          <a:prstGeom prst="rect">
            <a:avLst/>
          </a:prstGeom>
          <a:noFill/>
          <a:ln w="25400">
            <a:noFill/>
            <a:miter lim="800000"/>
            <a:headEnd/>
            <a:tailEnd/>
          </a:ln>
        </p:spPr>
        <p:txBody>
          <a:bodyPr vert="horz" wrap="square" lIns="91440" tIns="45720" rIns="91440" bIns="45720" numCol="1" anchor="ctr" anchorCtr="0" compatLnSpc="1">
            <a:prstTxWarp prst="textNoShape">
              <a:avLst/>
            </a:prstTxWarp>
          </a:bodyPr>
          <a:lstStyle/>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s-EC" altLang="es-EC"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Planificación </a:t>
            </a:r>
            <a:endParaRPr lang="es-EC" altLang="es-EC" sz="110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s-EC" altLang="es-EC"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Asignación de Recursos</a:t>
            </a:r>
            <a:endParaRPr kumimoji="0" lang="es-EC" altLang="es-EC" sz="11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s-EC" altLang="es-EC"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Normas de Seguridad</a:t>
            </a:r>
            <a:endParaRPr kumimoji="0" lang="es-EC" altLang="es-EC" sz="11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8" name="Rectangle 13"/>
          <p:cNvSpPr>
            <a:spLocks noChangeArrowheads="1"/>
          </p:cNvSpPr>
          <p:nvPr/>
        </p:nvSpPr>
        <p:spPr bwMode="auto">
          <a:xfrm>
            <a:off x="1845129" y="226422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1166501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1252856" y="233690"/>
              <a:ext cx="6629273" cy="523220"/>
            </a:xfrm>
            <a:prstGeom prst="rect">
              <a:avLst/>
            </a:prstGeom>
            <a:noFill/>
          </p:spPr>
          <p:txBody>
            <a:bodyPr wrap="square" rtlCol="0">
              <a:spAutoFit/>
            </a:bodyPr>
            <a:lstStyle/>
            <a:p>
              <a:pPr algn="ctr"/>
              <a:r>
                <a:rPr lang="es-EC" sz="2800" b="1" dirty="0" smtClean="0">
                  <a:solidFill>
                    <a:srgbClr val="002060"/>
                  </a:solidFill>
                  <a:latin typeface="Times New Roman" panose="02020603050405020304" pitchFamily="18" charset="0"/>
                  <a:cs typeface="Times New Roman" panose="02020603050405020304" pitchFamily="18" charset="0"/>
                </a:rPr>
                <a:t>PLAN INTEGRAL DE SEGURIDAD</a:t>
              </a:r>
              <a:endParaRPr lang="es-EC" sz="2800" b="1" dirty="0">
                <a:solidFill>
                  <a:srgbClr val="002060"/>
                </a:solidFill>
                <a:latin typeface="Times New Roman" panose="02020603050405020304" pitchFamily="18"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13"/>
          <p:cNvSpPr>
            <a:spLocks noChangeArrowheads="1"/>
          </p:cNvSpPr>
          <p:nvPr/>
        </p:nvSpPr>
        <p:spPr bwMode="auto">
          <a:xfrm>
            <a:off x="1845129" y="226422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Diagrama 4"/>
          <p:cNvGraphicFramePr/>
          <p:nvPr>
            <p:extLst>
              <p:ext uri="{D42A27DB-BD31-4B8C-83A1-F6EECF244321}">
                <p14:modId xmlns:p14="http://schemas.microsoft.com/office/powerpoint/2010/main" val="1143931775"/>
              </p:ext>
            </p:extLst>
          </p:nvPr>
        </p:nvGraphicFramePr>
        <p:xfrm>
          <a:off x="189816" y="756910"/>
          <a:ext cx="5209498" cy="5573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ángulo 5"/>
          <p:cNvSpPr/>
          <p:nvPr/>
        </p:nvSpPr>
        <p:spPr>
          <a:xfrm>
            <a:off x="5232400" y="1879600"/>
            <a:ext cx="3693933" cy="369331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R="179705" algn="just">
              <a:spcBef>
                <a:spcPts val="500"/>
              </a:spcBef>
              <a:spcAft>
                <a:spcPts val="500"/>
              </a:spcAft>
            </a:pPr>
            <a:r>
              <a:rPr lang="es-ES" b="1" i="1" dirty="0" smtClean="0">
                <a:solidFill>
                  <a:srgbClr val="000000"/>
                </a:solidFill>
                <a:effectLst/>
                <a:latin typeface="Arial" panose="020B0604020202020204" pitchFamily="34" charset="0"/>
                <a:ea typeface="Times New Roman" panose="02020603050405020304" pitchFamily="18" charset="0"/>
              </a:rPr>
              <a:t>“Cuando en el análisis se contemplan todas las </a:t>
            </a:r>
            <a:r>
              <a:rPr lang="es-ES" b="1" i="1" dirty="0" smtClean="0">
                <a:solidFill>
                  <a:srgbClr val="FF0000"/>
                </a:solidFill>
                <a:effectLst/>
                <a:latin typeface="Arial" panose="020B0604020202020204" pitchFamily="34" charset="0"/>
                <a:ea typeface="Times New Roman" panose="02020603050405020304" pitchFamily="18" charset="0"/>
              </a:rPr>
              <a:t>amenazas realmente potenciales</a:t>
            </a:r>
            <a:r>
              <a:rPr lang="es-ES" b="1" i="1" dirty="0" smtClean="0">
                <a:solidFill>
                  <a:srgbClr val="000000"/>
                </a:solidFill>
                <a:effectLst/>
                <a:latin typeface="Arial" panose="020B0604020202020204" pitchFamily="34" charset="0"/>
                <a:ea typeface="Times New Roman" panose="02020603050405020304" pitchFamily="18" charset="0"/>
              </a:rPr>
              <a:t>, y se aplican a las vulnerabilidades resultantes coordinadamente todos los </a:t>
            </a:r>
            <a:r>
              <a:rPr lang="es-ES" b="1" i="1" dirty="0" smtClean="0">
                <a:solidFill>
                  <a:srgbClr val="FF0000"/>
                </a:solidFill>
                <a:effectLst/>
                <a:latin typeface="Arial" panose="020B0604020202020204" pitchFamily="34" charset="0"/>
                <a:ea typeface="Times New Roman" panose="02020603050405020304" pitchFamily="18" charset="0"/>
              </a:rPr>
              <a:t>medios técnicos y humanos </a:t>
            </a:r>
            <a:r>
              <a:rPr lang="es-ES" b="1" i="1" dirty="0" smtClean="0">
                <a:solidFill>
                  <a:srgbClr val="000000"/>
                </a:solidFill>
                <a:effectLst/>
                <a:latin typeface="Arial" panose="020B0604020202020204" pitchFamily="34" charset="0"/>
                <a:ea typeface="Times New Roman" panose="02020603050405020304" pitchFamily="18" charset="0"/>
              </a:rPr>
              <a:t>de protección necesarios, así como las correspondientes </a:t>
            </a:r>
            <a:r>
              <a:rPr lang="es-ES" b="1" i="1" dirty="0" smtClean="0">
                <a:solidFill>
                  <a:srgbClr val="FF0000"/>
                </a:solidFill>
                <a:effectLst/>
                <a:latin typeface="Arial" panose="020B0604020202020204" pitchFamily="34" charset="0"/>
                <a:ea typeface="Times New Roman" panose="02020603050405020304" pitchFamily="18" charset="0"/>
              </a:rPr>
              <a:t>medidas organizativas</a:t>
            </a:r>
            <a:r>
              <a:rPr lang="es-ES" b="1" i="1" dirty="0" smtClean="0">
                <a:solidFill>
                  <a:srgbClr val="000000"/>
                </a:solidFill>
                <a:effectLst/>
                <a:latin typeface="Arial" panose="020B0604020202020204" pitchFamily="34" charset="0"/>
                <a:ea typeface="Times New Roman" panose="02020603050405020304" pitchFamily="18" charset="0"/>
              </a:rPr>
              <a:t>, se tratará de un Plan Integral de Seguridad”. </a:t>
            </a:r>
            <a:r>
              <a:rPr lang="es-EC" b="1" i="0" dirty="0" smtClean="0">
                <a:solidFill>
                  <a:srgbClr val="000000"/>
                </a:solidFill>
                <a:effectLst/>
                <a:latin typeface="Arial" panose="020B0604020202020204" pitchFamily="34" charset="0"/>
                <a:ea typeface="Times New Roman" panose="02020603050405020304" pitchFamily="18" charset="0"/>
              </a:rPr>
              <a:t>(Miño, 2010, pág. 76)</a:t>
            </a:r>
            <a:endParaRPr lang="es-EC"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37979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1252856" y="233690"/>
              <a:ext cx="6629273" cy="523220"/>
            </a:xfrm>
            <a:prstGeom prst="rect">
              <a:avLst/>
            </a:prstGeom>
            <a:noFill/>
          </p:spPr>
          <p:txBody>
            <a:bodyPr wrap="square" rtlCol="0">
              <a:spAutoFit/>
            </a:bodyPr>
            <a:lstStyle/>
            <a:p>
              <a:pPr algn="ctr"/>
              <a:r>
                <a:rPr lang="es-EC" sz="2800" b="1" dirty="0" smtClean="0">
                  <a:solidFill>
                    <a:srgbClr val="002060"/>
                  </a:solidFill>
                  <a:latin typeface="Times New Roman" panose="02020603050405020304" pitchFamily="18" charset="0"/>
                  <a:cs typeface="Times New Roman" panose="02020603050405020304" pitchFamily="18" charset="0"/>
                </a:rPr>
                <a:t>RIESGO</a:t>
              </a:r>
              <a:endParaRPr lang="es-EC" sz="2800" b="1" dirty="0">
                <a:solidFill>
                  <a:srgbClr val="002060"/>
                </a:solidFill>
                <a:latin typeface="Times New Roman" panose="02020603050405020304" pitchFamily="18"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3"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4">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13"/>
          <p:cNvSpPr>
            <a:spLocks noChangeArrowheads="1"/>
          </p:cNvSpPr>
          <p:nvPr/>
        </p:nvSpPr>
        <p:spPr bwMode="auto">
          <a:xfrm>
            <a:off x="1845129" y="226422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 name="Diagrama 1"/>
          <p:cNvGraphicFramePr/>
          <p:nvPr>
            <p:extLst>
              <p:ext uri="{D42A27DB-BD31-4B8C-83A1-F6EECF244321}">
                <p14:modId xmlns:p14="http://schemas.microsoft.com/office/powerpoint/2010/main" val="3233652452"/>
              </p:ext>
            </p:extLst>
          </p:nvPr>
        </p:nvGraphicFramePr>
        <p:xfrm>
          <a:off x="1469675" y="1393371"/>
          <a:ext cx="6658325" cy="50509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61484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1252856" y="233690"/>
              <a:ext cx="6629273" cy="523220"/>
            </a:xfrm>
            <a:prstGeom prst="rect">
              <a:avLst/>
            </a:prstGeom>
            <a:noFill/>
          </p:spPr>
          <p:txBody>
            <a:bodyPr wrap="square" rtlCol="0">
              <a:spAutoFit/>
            </a:bodyPr>
            <a:lstStyle/>
            <a:p>
              <a:pPr algn="ctr"/>
              <a:r>
                <a:rPr lang="es-EC" sz="2800" b="1" dirty="0" smtClean="0">
                  <a:solidFill>
                    <a:srgbClr val="002060"/>
                  </a:solidFill>
                  <a:latin typeface="Times New Roman" panose="02020603050405020304" pitchFamily="18" charset="0"/>
                  <a:cs typeface="Times New Roman" panose="02020603050405020304" pitchFamily="18" charset="0"/>
                </a:rPr>
                <a:t>MARCO LEGAL</a:t>
              </a:r>
              <a:endParaRPr lang="es-EC" sz="2800" b="1" dirty="0">
                <a:solidFill>
                  <a:srgbClr val="002060"/>
                </a:solidFill>
                <a:latin typeface="Times New Roman" panose="02020603050405020304" pitchFamily="18"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 name="Diagrama 2"/>
          <p:cNvGraphicFramePr/>
          <p:nvPr>
            <p:extLst>
              <p:ext uri="{D42A27DB-BD31-4B8C-83A1-F6EECF244321}">
                <p14:modId xmlns:p14="http://schemas.microsoft.com/office/powerpoint/2010/main" val="4064176423"/>
              </p:ext>
            </p:extLst>
          </p:nvPr>
        </p:nvGraphicFramePr>
        <p:xfrm>
          <a:off x="333829" y="1080407"/>
          <a:ext cx="8432800" cy="56823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200008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32000"/>
          </a:schemeClr>
        </a:solidFill>
        <a:effectLst/>
      </p:bgPr>
    </p:bg>
    <p:spTree>
      <p:nvGrpSpPr>
        <p:cNvPr id="1" name=""/>
        <p:cNvGrpSpPr/>
        <p:nvPr/>
      </p:nvGrpSpPr>
      <p:grpSpPr>
        <a:xfrm>
          <a:off x="0" y="0"/>
          <a:ext cx="0" cy="0"/>
          <a:chOff x="0" y="0"/>
          <a:chExt cx="0" cy="0"/>
        </a:xfrm>
      </p:grpSpPr>
      <p:sp>
        <p:nvSpPr>
          <p:cNvPr id="7" name="CuadroTexto 6"/>
          <p:cNvSpPr txBox="1"/>
          <p:nvPr/>
        </p:nvSpPr>
        <p:spPr>
          <a:xfrm>
            <a:off x="2852908" y="4431460"/>
            <a:ext cx="6015321" cy="1200329"/>
          </a:xfrm>
          <a:prstGeom prst="rect">
            <a:avLst/>
          </a:prstGeom>
          <a:noFill/>
        </p:spPr>
        <p:txBody>
          <a:bodyPr wrap="square" rtlCol="0">
            <a:spAutoFit/>
          </a:bodyPr>
          <a:lstStyle/>
          <a:p>
            <a:pPr algn="r"/>
            <a:r>
              <a:rPr lang="es-EC" sz="3600" b="1" u="sng" dirty="0" smtClean="0">
                <a:solidFill>
                  <a:srgbClr val="002060"/>
                </a:solidFill>
                <a:latin typeface="Times New Roman" panose="02020603050405020304" pitchFamily="18" charset="0"/>
                <a:cs typeface="Times New Roman" panose="02020603050405020304" pitchFamily="18" charset="0"/>
              </a:rPr>
              <a:t>METODOLOGÍA DE INVESTIGACIÓN</a:t>
            </a:r>
            <a:endParaRPr lang="es-EC" sz="3600" b="1" u="sng" dirty="0">
              <a:solidFill>
                <a:srgbClr val="002060"/>
              </a:solidFill>
              <a:latin typeface="Times New Roman" panose="02020603050405020304" pitchFamily="18" charset="0"/>
              <a:cs typeface="Times New Roman" panose="02020603050405020304" pitchFamily="18" charset="0"/>
            </a:endParaRPr>
          </a:p>
        </p:txBody>
      </p:sp>
      <p:sp>
        <p:nvSpPr>
          <p:cNvPr id="8"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9" name="Imagen 8" descr="http://blogs.espe.edu.ec/wp-content/uploads/2013/09/LOGO-PRINCIPAL7.png"/>
          <p:cNvPicPr/>
          <p:nvPr/>
        </p:nvPicPr>
        <p:blipFill rotWithShape="1">
          <a:blip r:embed="rId3" cstate="print">
            <a:extLst>
              <a:ext uri="{BEBA8EAE-BF5A-486C-A8C5-ECC9F3942E4B}">
                <a14:imgProps xmlns:a14="http://schemas.microsoft.com/office/drawing/2010/main">
                  <a14:imgLayer r:embed="rId4">
                    <a14:imgEffect>
                      <a14:saturation sat="166000"/>
                    </a14:imgEffect>
                  </a14:imgLayer>
                </a14:imgProps>
              </a:ext>
              <a:ext uri="{28A0092B-C50C-407E-A947-70E740481C1C}">
                <a14:useLocalDpi xmlns:a14="http://schemas.microsoft.com/office/drawing/2010/main" val="0"/>
              </a:ext>
            </a:extLst>
          </a:blip>
          <a:srcRect r="74510"/>
          <a:stretch/>
        </p:blipFill>
        <p:spPr bwMode="auto">
          <a:xfrm>
            <a:off x="754743" y="733702"/>
            <a:ext cx="3193143" cy="3345543"/>
          </a:xfrm>
          <a:prstGeom prst="rect">
            <a:avLst/>
          </a:prstGeom>
          <a:noFill/>
          <a:ln>
            <a:noFill/>
          </a:ln>
          <a:effectLst>
            <a:outerShdw blurRad="50800" dist="50800" dir="5400000" sx="96000" sy="96000" algn="ctr" rotWithShape="0">
              <a:srgbClr val="000000">
                <a:alpha val="11000"/>
              </a:srgbClr>
            </a:outerShdw>
          </a:effectLst>
        </p:spPr>
      </p:pic>
      <p:sp>
        <p:nvSpPr>
          <p:cNvPr id="11" name="Rectángulo 10"/>
          <p:cNvSpPr/>
          <p:nvPr/>
        </p:nvSpPr>
        <p:spPr>
          <a:xfrm>
            <a:off x="261257" y="5820229"/>
            <a:ext cx="8606972" cy="827314"/>
          </a:xfrm>
          <a:prstGeom prst="rect">
            <a:avLst/>
          </a:prstGeom>
          <a:gradFill>
            <a:gsLst>
              <a:gs pos="0">
                <a:schemeClr val="dk2">
                  <a:tint val="93000"/>
                  <a:satMod val="150000"/>
                  <a:shade val="98000"/>
                  <a:alpha val="50000"/>
                  <a:lumMod val="75000"/>
                </a:schemeClr>
              </a:gs>
              <a:gs pos="50000">
                <a:schemeClr val="dk2">
                  <a:tint val="98000"/>
                  <a:satMod val="130000"/>
                  <a:shade val="90000"/>
                  <a:lumMod val="103000"/>
                </a:schemeClr>
              </a:gs>
              <a:gs pos="100000">
                <a:schemeClr val="dk2">
                  <a:shade val="63000"/>
                  <a:satMod val="120000"/>
                </a:schemeClr>
              </a:gs>
            </a:gsLst>
          </a:gradFill>
          <a:ln>
            <a:solidFill>
              <a:srgbClr val="002060"/>
            </a:solid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2245332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16115" y="1679513"/>
            <a:ext cx="6160123" cy="3293209"/>
          </a:xfrm>
          <a:prstGeom prst="rect">
            <a:avLst/>
          </a:prstGeom>
          <a:noFill/>
        </p:spPr>
        <p:txBody>
          <a:bodyPr wrap="square" rtlCol="0">
            <a:spAutoFit/>
          </a:bodyPr>
          <a:lstStyle/>
          <a:p>
            <a:pPr algn="just"/>
            <a:r>
              <a:rPr lang="es-EC" sz="1600" b="1" dirty="0" smtClean="0">
                <a:latin typeface="Arial" panose="020B0604020202020204" pitchFamily="34" charset="0"/>
                <a:cs typeface="Arial" panose="020B0604020202020204" pitchFamily="34" charset="0"/>
              </a:rPr>
              <a:t>Observación de Campo</a:t>
            </a:r>
            <a:r>
              <a:rPr lang="es-EC" sz="1600" dirty="0" smtClean="0">
                <a:latin typeface="Arial" panose="020B0604020202020204" pitchFamily="34" charset="0"/>
                <a:cs typeface="Arial" panose="020B0604020202020204" pitchFamily="34" charset="0"/>
              </a:rPr>
              <a:t>.- Fichas de Observación</a:t>
            </a:r>
          </a:p>
          <a:p>
            <a:pPr algn="just"/>
            <a:endParaRPr lang="es-EC" sz="1600" b="1" dirty="0" smtClean="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Ø"/>
            </a:pPr>
            <a:r>
              <a:rPr lang="es-ES" sz="1600" dirty="0">
                <a:latin typeface="Arial" panose="020B0604020202020204" pitchFamily="34" charset="0"/>
                <a:cs typeface="Arial" panose="020B0604020202020204" pitchFamily="34" charset="0"/>
              </a:rPr>
              <a:t>Ficha de Observación de Seguridad Física </a:t>
            </a:r>
            <a:endParaRPr lang="es-ES" sz="1600" dirty="0" smtClean="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Ø"/>
            </a:pPr>
            <a:r>
              <a:rPr lang="es-ES" sz="1600" dirty="0" smtClean="0">
                <a:latin typeface="Arial" panose="020B0604020202020204" pitchFamily="34" charset="0"/>
                <a:cs typeface="Arial" panose="020B0604020202020204" pitchFamily="34" charset="0"/>
              </a:rPr>
              <a:t>Ficha </a:t>
            </a:r>
            <a:r>
              <a:rPr lang="es-ES" sz="1600" dirty="0">
                <a:latin typeface="Arial" panose="020B0604020202020204" pitchFamily="34" charset="0"/>
                <a:cs typeface="Arial" panose="020B0604020202020204" pitchFamily="34" charset="0"/>
              </a:rPr>
              <a:t>de Observación de Seguridad Electrónica </a:t>
            </a:r>
            <a:endParaRPr lang="es-ES" sz="1600" dirty="0" smtClean="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Ø"/>
            </a:pPr>
            <a:r>
              <a:rPr lang="es-ES" sz="1600" dirty="0" smtClean="0">
                <a:latin typeface="Arial" panose="020B0604020202020204" pitchFamily="34" charset="0"/>
                <a:cs typeface="Arial" panose="020B0604020202020204" pitchFamily="34" charset="0"/>
              </a:rPr>
              <a:t>Ficha </a:t>
            </a:r>
            <a:r>
              <a:rPr lang="es-ES" sz="1600" dirty="0">
                <a:latin typeface="Arial" panose="020B0604020202020204" pitchFamily="34" charset="0"/>
                <a:cs typeface="Arial" panose="020B0604020202020204" pitchFamily="34" charset="0"/>
              </a:rPr>
              <a:t>de Observación Seguridad Contra incendios </a:t>
            </a:r>
            <a:endParaRPr lang="es-ES" sz="1600" dirty="0" smtClean="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Ø"/>
            </a:pPr>
            <a:r>
              <a:rPr lang="es-ES" sz="1600" dirty="0" smtClean="0">
                <a:latin typeface="Arial" panose="020B0604020202020204" pitchFamily="34" charset="0"/>
                <a:cs typeface="Arial" panose="020B0604020202020204" pitchFamily="34" charset="0"/>
              </a:rPr>
              <a:t>Ficha </a:t>
            </a:r>
            <a:r>
              <a:rPr lang="es-ES" sz="1600" dirty="0">
                <a:latin typeface="Arial" panose="020B0604020202020204" pitchFamily="34" charset="0"/>
                <a:cs typeface="Arial" panose="020B0604020202020204" pitchFamily="34" charset="0"/>
              </a:rPr>
              <a:t>de Observación de Seguridad de </a:t>
            </a:r>
            <a:r>
              <a:rPr lang="es-ES" sz="1600" dirty="0" smtClean="0">
                <a:latin typeface="Arial" panose="020B0604020202020204" pitchFamily="34" charset="0"/>
                <a:cs typeface="Arial" panose="020B0604020202020204" pitchFamily="34" charset="0"/>
              </a:rPr>
              <a:t>Personal</a:t>
            </a:r>
            <a:endParaRPr lang="es-EC" sz="1600" dirty="0">
              <a:latin typeface="Arial" panose="020B0604020202020204" pitchFamily="34" charset="0"/>
              <a:cs typeface="Arial" panose="020B0604020202020204" pitchFamily="34" charset="0"/>
            </a:endParaRPr>
          </a:p>
          <a:p>
            <a:pPr algn="just"/>
            <a:endParaRPr lang="es-EC" sz="1600" b="1" dirty="0">
              <a:latin typeface="Arial" panose="020B0604020202020204" pitchFamily="34" charset="0"/>
              <a:cs typeface="Arial" panose="020B0604020202020204" pitchFamily="34" charset="0"/>
            </a:endParaRPr>
          </a:p>
          <a:p>
            <a:pPr algn="just"/>
            <a:r>
              <a:rPr lang="es-EC" sz="1600" b="1" dirty="0" smtClean="0">
                <a:latin typeface="Arial" panose="020B0604020202020204" pitchFamily="34" charset="0"/>
                <a:cs typeface="Arial" panose="020B0604020202020204" pitchFamily="34" charset="0"/>
              </a:rPr>
              <a:t>Observación Documental.- </a:t>
            </a:r>
            <a:r>
              <a:rPr lang="es-EC" sz="1600" dirty="0" smtClean="0">
                <a:latin typeface="Arial" panose="020B0604020202020204" pitchFamily="34" charset="0"/>
                <a:cs typeface="Arial" panose="020B0604020202020204" pitchFamily="34" charset="0"/>
              </a:rPr>
              <a:t>Libros, publicaciones, internet, encuestas y entrevistas.</a:t>
            </a:r>
          </a:p>
          <a:p>
            <a:pPr algn="just"/>
            <a:endParaRPr lang="es-EC" sz="1600"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s-EC" sz="1600" dirty="0">
                <a:latin typeface="Arial" panose="020B0604020202020204" pitchFamily="34" charset="0"/>
                <a:cs typeface="Arial" panose="020B0604020202020204" pitchFamily="34" charset="0"/>
              </a:rPr>
              <a:t>Encuesta dirigida a los habitantes</a:t>
            </a:r>
          </a:p>
          <a:p>
            <a:pPr marL="285750" indent="-285750" algn="just">
              <a:buFont typeface="Wingdings" panose="05000000000000000000" pitchFamily="2" charset="2"/>
              <a:buChar char="Ø"/>
            </a:pPr>
            <a:r>
              <a:rPr lang="es-EC" sz="1600" dirty="0">
                <a:latin typeface="Arial" panose="020B0604020202020204" pitchFamily="34" charset="0"/>
                <a:cs typeface="Arial" panose="020B0604020202020204" pitchFamily="34" charset="0"/>
              </a:rPr>
              <a:t>Entrevista realizada al presidente y a la Administradora</a:t>
            </a:r>
          </a:p>
          <a:p>
            <a:pPr algn="just"/>
            <a:endParaRPr lang="es-EC" sz="1600" dirty="0"/>
          </a:p>
        </p:txBody>
      </p:sp>
      <p:grpSp>
        <p:nvGrpSpPr>
          <p:cNvPr id="11" name="Grupo 10"/>
          <p:cNvGrpSpPr/>
          <p:nvPr/>
        </p:nvGrpSpPr>
        <p:grpSpPr>
          <a:xfrm>
            <a:off x="-14910" y="0"/>
            <a:ext cx="9144000" cy="993999"/>
            <a:chOff x="-14910" y="0"/>
            <a:chExt cx="9144000" cy="993999"/>
          </a:xfrm>
        </p:grpSpPr>
        <p:sp>
          <p:nvSpPr>
            <p:cNvPr id="12" name="Rectángulo 11"/>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3" name="CuadroTexto 12"/>
            <p:cNvSpPr txBox="1"/>
            <p:nvPr/>
          </p:nvSpPr>
          <p:spPr>
            <a:xfrm>
              <a:off x="1242453" y="33671"/>
              <a:ext cx="6629273" cy="960328"/>
            </a:xfrm>
            <a:prstGeom prst="rect">
              <a:avLst/>
            </a:prstGeom>
            <a:noFill/>
          </p:spPr>
          <p:txBody>
            <a:bodyPr wrap="square" rtlCol="0">
              <a:spAutoFit/>
            </a:bodyPr>
            <a:lstStyle/>
            <a:p>
              <a:pPr lvl="0" algn="ctr">
                <a:lnSpc>
                  <a:spcPct val="150000"/>
                </a:lnSpc>
                <a:spcAft>
                  <a:spcPts val="0"/>
                </a:spcAft>
                <a:tabLst>
                  <a:tab pos="1170305" algn="l"/>
                </a:tabLst>
              </a:pPr>
              <a:r>
                <a:rPr lang="es-EC" sz="2000" b="1" u="none" strike="noStrike"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TÉCNICAS</a:t>
              </a:r>
              <a:r>
                <a:rPr lang="es-EC" sz="20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 INSTRUMENTOS DE RECOLECCIÓN DE INFORMACIÓN.</a:t>
              </a:r>
              <a:endParaRPr lang="es-EC"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5" name="Imagen 14"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16"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9" descr="http://t0.gstatic.com/images?q=tbn:ANd9GcRX6qeQrfUrDf6SE_W5HwLxBdQcMCTnof70d69tddAeOE7nGRUItg"/>
          <p:cNvPicPr>
            <a:picLocks noChangeAspect="1" noChangeArrowheads="1"/>
          </p:cNvPicPr>
          <p:nvPr/>
        </p:nvPicPr>
        <p:blipFill>
          <a:blip r:embed="rId4" cstate="print"/>
          <a:srcRect/>
          <a:stretch>
            <a:fillRect/>
          </a:stretch>
        </p:blipFill>
        <p:spPr bwMode="auto">
          <a:xfrm>
            <a:off x="6776238" y="1679513"/>
            <a:ext cx="1692000" cy="1574235"/>
          </a:xfrm>
          <a:prstGeom prst="rect">
            <a:avLst/>
          </a:prstGeom>
          <a:noFill/>
        </p:spPr>
      </p:pic>
      <p:pic>
        <p:nvPicPr>
          <p:cNvPr id="20" name="Picture 5" descr="http://us.123rf.com/400wm/400/400/Krisdog/Krisdog1109/Krisdog110900049/10675245-concepto-de-retroalimentacion-de-caricatura-metalico-mascota-caracter-encuesta.jpg"/>
          <p:cNvPicPr>
            <a:picLocks noChangeAspect="1" noChangeArrowheads="1"/>
          </p:cNvPicPr>
          <p:nvPr/>
        </p:nvPicPr>
        <p:blipFill>
          <a:blip r:embed="rId5" cstate="print"/>
          <a:srcRect/>
          <a:stretch>
            <a:fillRect/>
          </a:stretch>
        </p:blipFill>
        <p:spPr bwMode="auto">
          <a:xfrm>
            <a:off x="7025906" y="4433751"/>
            <a:ext cx="1691640" cy="1659383"/>
          </a:xfrm>
          <a:prstGeom prst="rect">
            <a:avLst/>
          </a:prstGeom>
          <a:noFill/>
        </p:spPr>
      </p:pic>
    </p:spTree>
    <p:extLst>
      <p:ext uri="{BB962C8B-B14F-4D97-AF65-F5344CB8AC3E}">
        <p14:creationId xmlns:p14="http://schemas.microsoft.com/office/powerpoint/2010/main" val="824837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4 Diagrama"/>
          <p:cNvGraphicFramePr/>
          <p:nvPr>
            <p:extLst>
              <p:ext uri="{D42A27DB-BD31-4B8C-83A1-F6EECF244321}">
                <p14:modId xmlns:p14="http://schemas.microsoft.com/office/powerpoint/2010/main" val="2724543606"/>
              </p:ext>
            </p:extLst>
          </p:nvPr>
        </p:nvGraphicFramePr>
        <p:xfrm>
          <a:off x="419924" y="1150929"/>
          <a:ext cx="8427720" cy="5558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p:cNvSpPr txBox="1"/>
          <p:nvPr/>
        </p:nvSpPr>
        <p:spPr>
          <a:xfrm>
            <a:off x="2198881" y="264170"/>
            <a:ext cx="5019260" cy="523220"/>
          </a:xfrm>
          <a:prstGeom prst="rect">
            <a:avLst/>
          </a:prstGeom>
          <a:noFill/>
        </p:spPr>
        <p:txBody>
          <a:bodyPr wrap="square" rtlCol="0">
            <a:spAutoFit/>
          </a:bodyPr>
          <a:lstStyle/>
          <a:p>
            <a:pPr algn="ctr"/>
            <a:r>
              <a:rPr lang="es-EC" sz="2800" b="1" dirty="0" smtClean="0">
                <a:solidFill>
                  <a:srgbClr val="002060"/>
                </a:solidFill>
                <a:latin typeface="Times New Roman" panose="02020603050405020304" pitchFamily="18" charset="0"/>
                <a:cs typeface="Times New Roman" panose="02020603050405020304" pitchFamily="18" charset="0"/>
              </a:rPr>
              <a:t>CONTENIDO</a:t>
            </a:r>
            <a:endParaRPr lang="es-EC" sz="2800" b="1" dirty="0">
              <a:solidFill>
                <a:srgbClr val="002060"/>
              </a:solidFill>
              <a:latin typeface="Times New Roman" panose="02020603050405020304" pitchFamily="18" charset="0"/>
              <a:cs typeface="Times New Roman" panose="02020603050405020304" pitchFamily="18" charset="0"/>
            </a:endParaRPr>
          </a:p>
        </p:txBody>
      </p:sp>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6" name="Imagen 25" descr="http://blogs.espe.edu.ec/wp-content/uploads/2013/09/LOGO-PRINCIPAL7.png"/>
          <p:cNvPicPr/>
          <p:nvPr/>
        </p:nvPicPr>
        <p:blipFill rotWithShape="1">
          <a:blip r:embed="rId7" cstate="print">
            <a:extLst>
              <a:ext uri="{28A0092B-C50C-407E-A947-70E740481C1C}">
                <a14:useLocalDpi xmlns:a14="http://schemas.microsoft.com/office/drawing/2010/main" val="0"/>
              </a:ext>
            </a:extLst>
          </a:blip>
          <a:srcRect r="74510"/>
          <a:stretch/>
        </p:blipFill>
        <p:spPr bwMode="auto">
          <a:xfrm>
            <a:off x="189815" y="141732"/>
            <a:ext cx="852601" cy="809840"/>
          </a:xfrm>
          <a:prstGeom prst="rect">
            <a:avLst/>
          </a:prstGeom>
          <a:noFill/>
          <a:ln>
            <a:noFill/>
          </a:ln>
        </p:spPr>
      </p:pic>
      <p:pic>
        <p:nvPicPr>
          <p:cNvPr id="28" name="Picture 2" descr="http://ued.espe.edu.ec/wp-content/uploads/2012/04/ING_SEG.jpg"/>
          <p:cNvPicPr>
            <a:picLocks noChangeAspect="1" noChangeArrowheads="1"/>
          </p:cNvPicPr>
          <p:nvPr/>
        </p:nvPicPr>
        <p:blipFill rotWithShape="1">
          <a:blip r:embed="rId8">
            <a:extLst>
              <a:ext uri="{28A0092B-C50C-407E-A947-70E740481C1C}">
                <a14:useLocalDpi xmlns:a14="http://schemas.microsoft.com/office/drawing/2010/main" val="0"/>
              </a:ext>
            </a:extLst>
          </a:blip>
          <a:srcRect t="13861"/>
          <a:stretch/>
        </p:blipFill>
        <p:spPr bwMode="auto">
          <a:xfrm>
            <a:off x="8010144" y="156972"/>
            <a:ext cx="916189" cy="79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4915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p:nvPr/>
        </p:nvPicPr>
        <p:blipFill rotWithShape="1">
          <a:blip r:embed="rId2"/>
          <a:srcRect t="5530"/>
          <a:stretch/>
        </p:blipFill>
        <p:spPr bwMode="auto">
          <a:xfrm>
            <a:off x="1125636" y="1552204"/>
            <a:ext cx="7085257" cy="473941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2" name="Rectangle 24"/>
          <p:cNvSpPr>
            <a:spLocks noChangeArrowheads="1"/>
          </p:cNvSpPr>
          <p:nvPr/>
        </p:nvSpPr>
        <p:spPr bwMode="auto">
          <a:xfrm>
            <a:off x="-14910" y="520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ángulo 9"/>
          <p:cNvSpPr>
            <a:spLocks/>
          </p:cNvSpPr>
          <p:nvPr/>
        </p:nvSpPr>
        <p:spPr>
          <a:xfrm>
            <a:off x="2166747" y="6422035"/>
            <a:ext cx="5633077" cy="438150"/>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Aft>
                <a:spcPts val="0"/>
              </a:spcAft>
            </a:pPr>
            <a:r>
              <a:rPr lang="es-EC" sz="1100" b="1" dirty="0">
                <a:effectLst/>
                <a:latin typeface="Arial" panose="020B0604020202020204" pitchFamily="34" charset="0"/>
                <a:ea typeface="Calibri" panose="020F0502020204030204" pitchFamily="34" charset="0"/>
                <a:cs typeface="Times New Roman" panose="02020603050405020304" pitchFamily="18" charset="0"/>
              </a:rPr>
              <a:t>Fuente:</a:t>
            </a:r>
            <a:r>
              <a:rPr lang="es-EC" sz="1100" dirty="0">
                <a:effectLst/>
                <a:latin typeface="Arial" panose="020B0604020202020204" pitchFamily="34" charset="0"/>
                <a:ea typeface="Calibri" panose="020F0502020204030204" pitchFamily="34" charset="0"/>
                <a:cs typeface="Times New Roman" panose="02020603050405020304" pitchFamily="18" charset="0"/>
              </a:rPr>
              <a:t> Ficha de Observación realizada en </a:t>
            </a:r>
            <a:r>
              <a:rPr lang="es-EC" sz="1100" dirty="0" smtClean="0">
                <a:effectLst/>
                <a:latin typeface="Arial" panose="020B0604020202020204" pitchFamily="34" charset="0"/>
                <a:ea typeface="Calibri" panose="020F0502020204030204" pitchFamily="34" charset="0"/>
                <a:cs typeface="Times New Roman" panose="02020603050405020304" pitchFamily="18" charset="0"/>
              </a:rPr>
              <a:t>los Bloques Multifamiliares </a:t>
            </a:r>
            <a:r>
              <a:rPr lang="es-EC" sz="1100" dirty="0">
                <a:effectLst/>
                <a:latin typeface="Arial" panose="020B0604020202020204" pitchFamily="34" charset="0"/>
                <a:ea typeface="Calibri" panose="020F0502020204030204" pitchFamily="34" charset="0"/>
                <a:cs typeface="Times New Roman" panose="02020603050405020304" pitchFamily="18" charset="0"/>
              </a:rPr>
              <a:t>el 09-ENE-15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C" sz="1100" b="1" dirty="0">
                <a:effectLst/>
                <a:latin typeface="Arial" panose="020B0604020202020204" pitchFamily="34" charset="0"/>
                <a:ea typeface="Calibri" panose="020F0502020204030204" pitchFamily="34" charset="0"/>
                <a:cs typeface="Times New Roman" panose="02020603050405020304" pitchFamily="18" charset="0"/>
              </a:rPr>
              <a:t>Elaborado por:</a:t>
            </a:r>
            <a:r>
              <a:rPr lang="es-EC" sz="1100" dirty="0">
                <a:effectLst/>
                <a:latin typeface="Arial" panose="020B0604020202020204" pitchFamily="34" charset="0"/>
                <a:ea typeface="Calibri" panose="020F0502020204030204" pitchFamily="34" charset="0"/>
                <a:cs typeface="Times New Roman" panose="02020603050405020304" pitchFamily="18" charset="0"/>
              </a:rPr>
              <a:t> Freddy Laica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1" name="CuadroTexto 10"/>
          <p:cNvSpPr txBox="1"/>
          <p:nvPr/>
        </p:nvSpPr>
        <p:spPr>
          <a:xfrm>
            <a:off x="1855193" y="1201008"/>
            <a:ext cx="5571551" cy="369332"/>
          </a:xfrm>
          <a:prstGeom prst="rect">
            <a:avLst/>
          </a:prstGeom>
          <a:noFill/>
        </p:spPr>
        <p:txBody>
          <a:bodyPr wrap="square" rtlCol="0">
            <a:spAutoFit/>
          </a:bodyPr>
          <a:lstStyle/>
          <a:p>
            <a:pPr algn="ctr"/>
            <a:r>
              <a:rPr lang="es-EC" b="1" dirty="0" smtClean="0">
                <a:latin typeface="Arial" panose="020B0604020202020204" pitchFamily="34" charset="0"/>
                <a:cs typeface="Arial" panose="020B0604020202020204" pitchFamily="34" charset="0"/>
              </a:rPr>
              <a:t>SEGURIDAD FÍSICA</a:t>
            </a:r>
            <a:endParaRPr lang="es-EC" b="1" dirty="0">
              <a:latin typeface="Arial" panose="020B0604020202020204" pitchFamily="34" charset="0"/>
              <a:cs typeface="Arial" panose="020B0604020202020204" pitchFamily="34" charset="0"/>
            </a:endParaRPr>
          </a:p>
        </p:txBody>
      </p:sp>
      <p:cxnSp>
        <p:nvCxnSpPr>
          <p:cNvPr id="12" name="Conector recto 11"/>
          <p:cNvCxnSpPr/>
          <p:nvPr/>
        </p:nvCxnSpPr>
        <p:spPr>
          <a:xfrm>
            <a:off x="1425864" y="3937985"/>
            <a:ext cx="6609806" cy="261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Cuadro de texto 91"/>
          <p:cNvSpPr txBox="1"/>
          <p:nvPr/>
        </p:nvSpPr>
        <p:spPr>
          <a:xfrm>
            <a:off x="6975169" y="1637245"/>
            <a:ext cx="1115093" cy="21761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000" dirty="0" smtClean="0">
                <a:solidFill>
                  <a:srgbClr val="FF0000"/>
                </a:solidFill>
                <a:effectLst/>
                <a:ea typeface="Calibri" panose="020F0502020204030204" pitchFamily="34" charset="0"/>
                <a:cs typeface="Times New Roman" panose="02020603050405020304" pitchFamily="18" charset="0"/>
              </a:rPr>
              <a:t>PROMEDIO = 34%</a:t>
            </a:r>
            <a:endParaRPr lang="es-EC" sz="1400" dirty="0">
              <a:effectLst/>
              <a:ea typeface="Calibri" panose="020F0502020204030204" pitchFamily="34" charset="0"/>
              <a:cs typeface="Times New Roman" panose="02020603050405020304" pitchFamily="18" charset="0"/>
            </a:endParaRPr>
          </a:p>
        </p:txBody>
      </p:sp>
      <p:grpSp>
        <p:nvGrpSpPr>
          <p:cNvPr id="16" name="Grupo 15"/>
          <p:cNvGrpSpPr/>
          <p:nvPr/>
        </p:nvGrpSpPr>
        <p:grpSpPr>
          <a:xfrm>
            <a:off x="-14910" y="0"/>
            <a:ext cx="9144000" cy="967740"/>
            <a:chOff x="-14910" y="0"/>
            <a:chExt cx="9144000" cy="967740"/>
          </a:xfrm>
        </p:grpSpPr>
        <p:sp>
          <p:nvSpPr>
            <p:cNvPr id="17" name="Rectángulo 16"/>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8" name="CuadroTexto 17"/>
            <p:cNvSpPr txBox="1"/>
            <p:nvPr/>
          </p:nvSpPr>
          <p:spPr>
            <a:xfrm>
              <a:off x="1211643" y="88093"/>
              <a:ext cx="6629273" cy="661207"/>
            </a:xfrm>
            <a:prstGeom prst="rect">
              <a:avLst/>
            </a:prstGeom>
            <a:noFill/>
          </p:spPr>
          <p:txBody>
            <a:bodyPr wrap="square" rtlCol="0">
              <a:spAutoFit/>
            </a:bodyPr>
            <a:lstStyle/>
            <a:p>
              <a:pPr lvl="0" algn="ctr">
                <a:lnSpc>
                  <a:spcPct val="150000"/>
                </a:lnSpc>
                <a:spcAft>
                  <a:spcPts val="0"/>
                </a:spcAft>
                <a:tabLst>
                  <a:tab pos="1170305" algn="l"/>
                </a:tabLst>
              </a:pPr>
              <a:r>
                <a:rPr lang="es-EC" sz="2800" b="1" u="none" strike="noStrike"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FICHA DE OBSERVACIÓN</a:t>
              </a:r>
              <a:endParaRPr lang="es-EC"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1" name="Imagen 20" descr="http://blogs.espe.edu.ec/wp-content/uploads/2013/09/LOGO-PRINCIPAL7.png"/>
            <p:cNvPicPr/>
            <p:nvPr/>
          </p:nvPicPr>
          <p:blipFill rotWithShape="1">
            <a:blip r:embed="rId3"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23" name="Picture 2" descr="http://ued.espe.edu.ec/wp-content/uploads/2012/04/ING_SEG.jpg"/>
            <p:cNvPicPr>
              <a:picLocks noChangeAspect="1" noChangeArrowheads="1"/>
            </p:cNvPicPr>
            <p:nvPr/>
          </p:nvPicPr>
          <p:blipFill rotWithShape="1">
            <a:blip r:embed="rId4">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61082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p:nvPr/>
        </p:nvPicPr>
        <p:blipFill>
          <a:blip r:embed="rId2"/>
          <a:stretch>
            <a:fillRect/>
          </a:stretch>
        </p:blipFill>
        <p:spPr>
          <a:xfrm>
            <a:off x="1125637" y="1483965"/>
            <a:ext cx="7085256" cy="476541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2" name="Rectangle 24"/>
          <p:cNvSpPr>
            <a:spLocks noChangeArrowheads="1"/>
          </p:cNvSpPr>
          <p:nvPr/>
        </p:nvSpPr>
        <p:spPr bwMode="auto">
          <a:xfrm>
            <a:off x="-14910" y="520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ángulo 9"/>
          <p:cNvSpPr>
            <a:spLocks/>
          </p:cNvSpPr>
          <p:nvPr/>
        </p:nvSpPr>
        <p:spPr>
          <a:xfrm>
            <a:off x="2137719" y="6408387"/>
            <a:ext cx="5633077" cy="438150"/>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Aft>
                <a:spcPts val="0"/>
              </a:spcAft>
            </a:pPr>
            <a:r>
              <a:rPr lang="es-EC" sz="1100" b="1" dirty="0">
                <a:effectLst/>
                <a:latin typeface="Arial" panose="020B0604020202020204" pitchFamily="34" charset="0"/>
                <a:ea typeface="Calibri" panose="020F0502020204030204" pitchFamily="34" charset="0"/>
                <a:cs typeface="Times New Roman" panose="02020603050405020304" pitchFamily="18" charset="0"/>
              </a:rPr>
              <a:t>Fuente:</a:t>
            </a:r>
            <a:r>
              <a:rPr lang="es-EC" sz="1100" dirty="0">
                <a:effectLst/>
                <a:latin typeface="Arial" panose="020B0604020202020204" pitchFamily="34" charset="0"/>
                <a:ea typeface="Calibri" panose="020F0502020204030204" pitchFamily="34" charset="0"/>
                <a:cs typeface="Times New Roman" panose="02020603050405020304" pitchFamily="18" charset="0"/>
              </a:rPr>
              <a:t> Ficha de Observación realizada en </a:t>
            </a:r>
            <a:r>
              <a:rPr lang="es-EC" sz="1100" dirty="0" smtClean="0">
                <a:effectLst/>
                <a:latin typeface="Arial" panose="020B0604020202020204" pitchFamily="34" charset="0"/>
                <a:ea typeface="Calibri" panose="020F0502020204030204" pitchFamily="34" charset="0"/>
                <a:cs typeface="Times New Roman" panose="02020603050405020304" pitchFamily="18" charset="0"/>
              </a:rPr>
              <a:t>los Bloques Multifamiliares </a:t>
            </a:r>
            <a:r>
              <a:rPr lang="es-EC" sz="1100" dirty="0">
                <a:effectLst/>
                <a:latin typeface="Arial" panose="020B0604020202020204" pitchFamily="34" charset="0"/>
                <a:ea typeface="Calibri" panose="020F0502020204030204" pitchFamily="34" charset="0"/>
                <a:cs typeface="Times New Roman" panose="02020603050405020304" pitchFamily="18" charset="0"/>
              </a:rPr>
              <a:t>el 09-ENE-15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C" sz="1100" b="1" dirty="0">
                <a:effectLst/>
                <a:latin typeface="Arial" panose="020B0604020202020204" pitchFamily="34" charset="0"/>
                <a:ea typeface="Calibri" panose="020F0502020204030204" pitchFamily="34" charset="0"/>
                <a:cs typeface="Times New Roman" panose="02020603050405020304" pitchFamily="18" charset="0"/>
              </a:rPr>
              <a:t>Elaborado por:</a:t>
            </a:r>
            <a:r>
              <a:rPr lang="es-EC" sz="1100" dirty="0">
                <a:effectLst/>
                <a:latin typeface="Arial" panose="020B0604020202020204" pitchFamily="34" charset="0"/>
                <a:ea typeface="Calibri" panose="020F0502020204030204" pitchFamily="34" charset="0"/>
                <a:cs typeface="Times New Roman" panose="02020603050405020304" pitchFamily="18" charset="0"/>
              </a:rPr>
              <a:t> Freddy Laica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1" name="CuadroTexto 10"/>
          <p:cNvSpPr txBox="1"/>
          <p:nvPr/>
        </p:nvSpPr>
        <p:spPr>
          <a:xfrm>
            <a:off x="1882489" y="1146416"/>
            <a:ext cx="5571551" cy="369332"/>
          </a:xfrm>
          <a:prstGeom prst="rect">
            <a:avLst/>
          </a:prstGeom>
          <a:noFill/>
        </p:spPr>
        <p:txBody>
          <a:bodyPr wrap="square" rtlCol="0">
            <a:spAutoFit/>
          </a:bodyPr>
          <a:lstStyle/>
          <a:p>
            <a:pPr algn="ctr"/>
            <a:r>
              <a:rPr lang="es-EC" b="1" dirty="0" smtClean="0">
                <a:latin typeface="Arial" panose="020B0604020202020204" pitchFamily="34" charset="0"/>
                <a:cs typeface="Arial" panose="020B0604020202020204" pitchFamily="34" charset="0"/>
              </a:rPr>
              <a:t>SEGURIDAD ELECTRÓNICA</a:t>
            </a:r>
            <a:endParaRPr lang="es-EC" b="1" dirty="0">
              <a:latin typeface="Arial" panose="020B0604020202020204" pitchFamily="34" charset="0"/>
              <a:cs typeface="Arial" panose="020B0604020202020204" pitchFamily="34" charset="0"/>
            </a:endParaRPr>
          </a:p>
        </p:txBody>
      </p:sp>
      <p:cxnSp>
        <p:nvCxnSpPr>
          <p:cNvPr id="12" name="Conector recto 11"/>
          <p:cNvCxnSpPr/>
          <p:nvPr/>
        </p:nvCxnSpPr>
        <p:spPr>
          <a:xfrm>
            <a:off x="1480457" y="4084278"/>
            <a:ext cx="6609806" cy="261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Cuadro de texto 91"/>
          <p:cNvSpPr txBox="1"/>
          <p:nvPr/>
        </p:nvSpPr>
        <p:spPr>
          <a:xfrm>
            <a:off x="6975169" y="1637245"/>
            <a:ext cx="1115093" cy="21761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000" dirty="0" smtClean="0">
                <a:solidFill>
                  <a:srgbClr val="FF0000"/>
                </a:solidFill>
                <a:effectLst/>
                <a:ea typeface="Calibri" panose="020F0502020204030204" pitchFamily="34" charset="0"/>
                <a:cs typeface="Times New Roman" panose="02020603050405020304" pitchFamily="18" charset="0"/>
              </a:rPr>
              <a:t>PROMEDIO = 26%</a:t>
            </a:r>
            <a:endParaRPr lang="es-EC" sz="1400" dirty="0">
              <a:effectLst/>
              <a:ea typeface="Calibri" panose="020F0502020204030204" pitchFamily="34" charset="0"/>
              <a:cs typeface="Times New Roman" panose="02020603050405020304" pitchFamily="18" charset="0"/>
            </a:endParaRPr>
          </a:p>
        </p:txBody>
      </p:sp>
      <p:grpSp>
        <p:nvGrpSpPr>
          <p:cNvPr id="13" name="Grupo 12"/>
          <p:cNvGrpSpPr/>
          <p:nvPr/>
        </p:nvGrpSpPr>
        <p:grpSpPr>
          <a:xfrm>
            <a:off x="-14910" y="0"/>
            <a:ext cx="9144000" cy="967740"/>
            <a:chOff x="-14910" y="0"/>
            <a:chExt cx="9144000" cy="967740"/>
          </a:xfrm>
        </p:grpSpPr>
        <p:sp>
          <p:nvSpPr>
            <p:cNvPr id="15" name="Rectángulo 14"/>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6" name="CuadroTexto 15"/>
            <p:cNvSpPr txBox="1"/>
            <p:nvPr/>
          </p:nvSpPr>
          <p:spPr>
            <a:xfrm>
              <a:off x="1211643" y="88093"/>
              <a:ext cx="6629273" cy="661207"/>
            </a:xfrm>
            <a:prstGeom prst="rect">
              <a:avLst/>
            </a:prstGeom>
            <a:noFill/>
          </p:spPr>
          <p:txBody>
            <a:bodyPr wrap="square" rtlCol="0">
              <a:spAutoFit/>
            </a:bodyPr>
            <a:lstStyle/>
            <a:p>
              <a:pPr lvl="0" algn="ctr">
                <a:lnSpc>
                  <a:spcPct val="150000"/>
                </a:lnSpc>
                <a:spcAft>
                  <a:spcPts val="0"/>
                </a:spcAft>
                <a:tabLst>
                  <a:tab pos="1170305" algn="l"/>
                </a:tabLst>
              </a:pPr>
              <a:r>
                <a:rPr lang="es-EC" sz="2800" b="1" u="none" strike="noStrike"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OBSERVACIÓN</a:t>
              </a:r>
              <a:endParaRPr lang="es-EC"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8" name="Imagen 17" descr="http://blogs.espe.edu.ec/wp-content/uploads/2013/09/LOGO-PRINCIPAL7.png"/>
            <p:cNvPicPr/>
            <p:nvPr/>
          </p:nvPicPr>
          <p:blipFill rotWithShape="1">
            <a:blip r:embed="rId3"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20" name="Picture 2" descr="http://ued.espe.edu.ec/wp-content/uploads/2012/04/ING_SEG.jpg"/>
            <p:cNvPicPr>
              <a:picLocks noChangeAspect="1" noChangeArrowheads="1"/>
            </p:cNvPicPr>
            <p:nvPr/>
          </p:nvPicPr>
          <p:blipFill rotWithShape="1">
            <a:blip r:embed="rId4">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87195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2" name="Rectangle 24"/>
          <p:cNvSpPr>
            <a:spLocks noChangeArrowheads="1"/>
          </p:cNvSpPr>
          <p:nvPr/>
        </p:nvSpPr>
        <p:spPr bwMode="auto">
          <a:xfrm>
            <a:off x="-14910" y="520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CuadroTexto 10"/>
          <p:cNvSpPr txBox="1"/>
          <p:nvPr/>
        </p:nvSpPr>
        <p:spPr>
          <a:xfrm>
            <a:off x="873457" y="1146416"/>
            <a:ext cx="7356142" cy="830997"/>
          </a:xfrm>
          <a:prstGeom prst="rect">
            <a:avLst/>
          </a:prstGeom>
          <a:noFill/>
        </p:spPr>
        <p:txBody>
          <a:bodyPr wrap="square" rtlCol="0">
            <a:spAutoFit/>
          </a:bodyPr>
          <a:lstStyle/>
          <a:p>
            <a:pPr algn="just"/>
            <a:r>
              <a:rPr lang="es-ES" sz="1600" dirty="0">
                <a:latin typeface="Arial" panose="020B0604020202020204" pitchFamily="34" charset="0"/>
                <a:cs typeface="Arial" panose="020B0604020202020204" pitchFamily="34" charset="0"/>
              </a:rPr>
              <a:t>En el proyecto, la recolección de información se efectúa directamente a los involucrados, aproximadamente a 60 familias, lo que significa la población que actualmente habitan en los Bloques Multifamiliares.</a:t>
            </a:r>
            <a:endParaRPr lang="es-EC" sz="1600" dirty="0">
              <a:latin typeface="Arial" panose="020B0604020202020204" pitchFamily="34" charset="0"/>
              <a:cs typeface="Arial" panose="020B0604020202020204" pitchFamily="34" charset="0"/>
            </a:endParaRPr>
          </a:p>
        </p:txBody>
      </p:sp>
      <p:grpSp>
        <p:nvGrpSpPr>
          <p:cNvPr id="13" name="Grupo 12"/>
          <p:cNvGrpSpPr/>
          <p:nvPr/>
        </p:nvGrpSpPr>
        <p:grpSpPr>
          <a:xfrm>
            <a:off x="-14910" y="0"/>
            <a:ext cx="9144000" cy="967740"/>
            <a:chOff x="-14910" y="0"/>
            <a:chExt cx="9144000" cy="967740"/>
          </a:xfrm>
        </p:grpSpPr>
        <p:sp>
          <p:nvSpPr>
            <p:cNvPr id="15" name="Rectángulo 14"/>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6" name="CuadroTexto 15"/>
            <p:cNvSpPr txBox="1"/>
            <p:nvPr/>
          </p:nvSpPr>
          <p:spPr>
            <a:xfrm>
              <a:off x="1211643" y="88093"/>
              <a:ext cx="6629273" cy="661207"/>
            </a:xfrm>
            <a:prstGeom prst="rect">
              <a:avLst/>
            </a:prstGeom>
            <a:noFill/>
          </p:spPr>
          <p:txBody>
            <a:bodyPr wrap="square" rtlCol="0">
              <a:spAutoFit/>
            </a:bodyPr>
            <a:lstStyle/>
            <a:p>
              <a:pPr lvl="0" algn="ctr">
                <a:lnSpc>
                  <a:spcPct val="150000"/>
                </a:lnSpc>
                <a:spcAft>
                  <a:spcPts val="0"/>
                </a:spcAft>
                <a:tabLst>
                  <a:tab pos="1170305" algn="l"/>
                </a:tabLst>
              </a:pPr>
              <a:r>
                <a:rPr lang="es-EC" sz="2800" b="1" u="none" strike="noStrike"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ENCUESTA</a:t>
              </a:r>
              <a:endParaRPr lang="es-EC"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8" name="Imagen 17" descr="http://blogs.espe.edu.ec/wp-content/uploads/2013/09/LOGO-PRINCIPAL7.png"/>
            <p:cNvPicPr/>
            <p:nvPr/>
          </p:nvPicPr>
          <p:blipFill rotWithShape="1">
            <a:blip r:embed="rId3"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20" name="Picture 2" descr="http://ued.espe.edu.ec/wp-content/uploads/2012/04/ING_SEG.jpg"/>
            <p:cNvPicPr>
              <a:picLocks noChangeAspect="1" noChangeArrowheads="1"/>
            </p:cNvPicPr>
            <p:nvPr/>
          </p:nvPicPr>
          <p:blipFill rotWithShape="1">
            <a:blip r:embed="rId4">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2"/>
          <p:cNvSpPr>
            <a:spLocks noChangeArrowheads="1"/>
          </p:cNvSpPr>
          <p:nvPr/>
        </p:nvSpPr>
        <p:spPr bwMode="auto">
          <a:xfrm>
            <a:off x="873457" y="2138595"/>
            <a:ext cx="735614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169988" algn="l"/>
              </a:tabLst>
              <a:defRPr>
                <a:solidFill>
                  <a:schemeClr val="tx1"/>
                </a:solidFill>
                <a:latin typeface="Arial" panose="020B0604020202020204" pitchFamily="34" charset="0"/>
              </a:defRPr>
            </a:lvl1pPr>
            <a:lvl2pPr eaLnBrk="0" fontAlgn="base" hangingPunct="0">
              <a:spcBef>
                <a:spcPct val="0"/>
              </a:spcBef>
              <a:spcAft>
                <a:spcPct val="0"/>
              </a:spcAft>
              <a:tabLst>
                <a:tab pos="1169988" algn="l"/>
              </a:tabLst>
              <a:defRPr>
                <a:solidFill>
                  <a:schemeClr val="tx1"/>
                </a:solidFill>
                <a:latin typeface="Arial" panose="020B0604020202020204" pitchFamily="34" charset="0"/>
              </a:defRPr>
            </a:lvl2pPr>
            <a:lvl3pPr eaLnBrk="0" fontAlgn="base" hangingPunct="0">
              <a:spcBef>
                <a:spcPct val="0"/>
              </a:spcBef>
              <a:spcAft>
                <a:spcPct val="0"/>
              </a:spcAft>
              <a:tabLst>
                <a:tab pos="1169988" algn="l"/>
              </a:tabLst>
              <a:defRPr>
                <a:solidFill>
                  <a:schemeClr val="tx1"/>
                </a:solidFill>
                <a:latin typeface="Arial" panose="020B0604020202020204" pitchFamily="34" charset="0"/>
              </a:defRPr>
            </a:lvl3pPr>
            <a:lvl4pPr eaLnBrk="0" fontAlgn="base" hangingPunct="0">
              <a:spcBef>
                <a:spcPct val="0"/>
              </a:spcBef>
              <a:spcAft>
                <a:spcPct val="0"/>
              </a:spcAft>
              <a:tabLst>
                <a:tab pos="1169988" algn="l"/>
              </a:tabLst>
              <a:defRPr>
                <a:solidFill>
                  <a:schemeClr val="tx1"/>
                </a:solidFill>
                <a:latin typeface="Arial" panose="020B0604020202020204" pitchFamily="34" charset="0"/>
              </a:defRPr>
            </a:lvl4pPr>
            <a:lvl5pPr eaLnBrk="0" fontAlgn="base" hangingPunct="0">
              <a:spcBef>
                <a:spcPct val="0"/>
              </a:spcBef>
              <a:spcAft>
                <a:spcPct val="0"/>
              </a:spcAft>
              <a:tabLst>
                <a:tab pos="1169988" algn="l"/>
              </a:tabLst>
              <a:defRPr>
                <a:solidFill>
                  <a:schemeClr val="tx1"/>
                </a:solidFill>
                <a:latin typeface="Arial" panose="020B0604020202020204" pitchFamily="34" charset="0"/>
              </a:defRPr>
            </a:lvl5pPr>
            <a:lvl6pPr eaLnBrk="0" fontAlgn="base" hangingPunct="0">
              <a:spcBef>
                <a:spcPct val="0"/>
              </a:spcBef>
              <a:spcAft>
                <a:spcPct val="0"/>
              </a:spcAft>
              <a:tabLst>
                <a:tab pos="1169988" algn="l"/>
              </a:tabLst>
              <a:defRPr>
                <a:solidFill>
                  <a:schemeClr val="tx1"/>
                </a:solidFill>
                <a:latin typeface="Arial" panose="020B0604020202020204" pitchFamily="34" charset="0"/>
              </a:defRPr>
            </a:lvl6pPr>
            <a:lvl7pPr eaLnBrk="0" fontAlgn="base" hangingPunct="0">
              <a:spcBef>
                <a:spcPct val="0"/>
              </a:spcBef>
              <a:spcAft>
                <a:spcPct val="0"/>
              </a:spcAft>
              <a:tabLst>
                <a:tab pos="1169988" algn="l"/>
              </a:tabLst>
              <a:defRPr>
                <a:solidFill>
                  <a:schemeClr val="tx1"/>
                </a:solidFill>
                <a:latin typeface="Arial" panose="020B0604020202020204" pitchFamily="34" charset="0"/>
              </a:defRPr>
            </a:lvl7pPr>
            <a:lvl8pPr eaLnBrk="0" fontAlgn="base" hangingPunct="0">
              <a:spcBef>
                <a:spcPct val="0"/>
              </a:spcBef>
              <a:spcAft>
                <a:spcPct val="0"/>
              </a:spcAft>
              <a:tabLst>
                <a:tab pos="1169988" algn="l"/>
              </a:tabLst>
              <a:defRPr>
                <a:solidFill>
                  <a:schemeClr val="tx1"/>
                </a:solidFill>
                <a:latin typeface="Arial" panose="020B0604020202020204" pitchFamily="34" charset="0"/>
              </a:defRPr>
            </a:lvl8pPr>
            <a:lvl9pPr eaLnBrk="0" fontAlgn="base" hangingPunct="0">
              <a:spcBef>
                <a:spcPct val="0"/>
              </a:spcBef>
              <a:spcAft>
                <a:spcPct val="0"/>
              </a:spcAft>
              <a:tabLst>
                <a:tab pos="1169988"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169988" algn="l"/>
              </a:tabLst>
            </a:pPr>
            <a:r>
              <a:rPr kumimoji="0" lang="es-ES" altLang="es-EC" sz="1600" b="0" i="0" u="none" strike="noStrike" cap="none" normalizeH="0" baseline="0" dirty="0" smtClean="0">
                <a:ln>
                  <a:noFill/>
                </a:ln>
                <a:solidFill>
                  <a:schemeClr val="tx1"/>
                </a:solidFill>
                <a:effectLst/>
                <a:ea typeface="Calibri" panose="020F0502020204030204" pitchFamily="34" charset="0"/>
                <a:cs typeface="Arial" panose="020B0604020202020204" pitchFamily="34" charset="0"/>
              </a:rPr>
              <a:t>Con este antecedente se procedió a calcular el tamaño de la muestra a través de la siguiente formula:</a:t>
            </a:r>
            <a:endParaRPr kumimoji="0" lang="es-EC" altLang="es-EC"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169988" algn="l"/>
              </a:tabLst>
            </a:pPr>
            <a:endParaRPr kumimoji="0" lang="es-EC" altLang="es-EC" sz="1600" b="0" i="0" u="none" strike="noStrike" cap="none" normalizeH="0" baseline="0" dirty="0" smtClean="0">
              <a:ln>
                <a:noFill/>
              </a:ln>
              <a:solidFill>
                <a:schemeClr val="tx1"/>
              </a:solidFill>
              <a:effectLst/>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2820704682"/>
              </p:ext>
            </p:extLst>
          </p:nvPr>
        </p:nvGraphicFramePr>
        <p:xfrm>
          <a:off x="1001705" y="3434559"/>
          <a:ext cx="2272027" cy="1049833"/>
        </p:xfrm>
        <a:graphic>
          <a:graphicData uri="http://schemas.openxmlformats.org/presentationml/2006/ole">
            <mc:AlternateContent xmlns:mc="http://schemas.openxmlformats.org/markup-compatibility/2006">
              <mc:Choice xmlns:v="urn:schemas-microsoft-com:vml" Requires="v">
                <p:oleObj spid="_x0000_s25665" name="Ecuación" r:id="rId5" imgW="1397000" imgH="660400" progId="Equation.3">
                  <p:embed/>
                </p:oleObj>
              </mc:Choice>
              <mc:Fallback>
                <p:oleObj name="Ecuación" r:id="rId5" imgW="1397000" imgH="6604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705" y="3434559"/>
                        <a:ext cx="2272027" cy="1049833"/>
                      </a:xfrm>
                      <a:prstGeom prst="rect">
                        <a:avLst/>
                      </a:prstGeom>
                      <a:noFill/>
                    </p:spPr>
                  </p:pic>
                </p:oleObj>
              </mc:Fallback>
            </mc:AlternateContent>
          </a:graphicData>
        </a:graphic>
      </p:graphicFrame>
      <p:sp>
        <p:nvSpPr>
          <p:cNvPr id="4" name="Rectangle 3"/>
          <p:cNvSpPr>
            <a:spLocks noChangeArrowheads="1"/>
          </p:cNvSpPr>
          <p:nvPr/>
        </p:nvSpPr>
        <p:spPr bwMode="auto">
          <a:xfrm>
            <a:off x="668741" y="348436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Rectangle 2"/>
          <p:cNvSpPr>
            <a:spLocks noChangeArrowheads="1"/>
          </p:cNvSpPr>
          <p:nvPr/>
        </p:nvSpPr>
        <p:spPr bwMode="auto">
          <a:xfrm>
            <a:off x="3573433" y="3037044"/>
            <a:ext cx="489480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169988" algn="l"/>
              </a:tabLst>
              <a:defRPr>
                <a:solidFill>
                  <a:schemeClr val="tx1"/>
                </a:solidFill>
                <a:latin typeface="Arial" panose="020B0604020202020204" pitchFamily="34" charset="0"/>
              </a:defRPr>
            </a:lvl1pPr>
            <a:lvl2pPr eaLnBrk="0" fontAlgn="base" hangingPunct="0">
              <a:spcBef>
                <a:spcPct val="0"/>
              </a:spcBef>
              <a:spcAft>
                <a:spcPct val="0"/>
              </a:spcAft>
              <a:tabLst>
                <a:tab pos="1169988" algn="l"/>
              </a:tabLst>
              <a:defRPr>
                <a:solidFill>
                  <a:schemeClr val="tx1"/>
                </a:solidFill>
                <a:latin typeface="Arial" panose="020B0604020202020204" pitchFamily="34" charset="0"/>
              </a:defRPr>
            </a:lvl2pPr>
            <a:lvl3pPr eaLnBrk="0" fontAlgn="base" hangingPunct="0">
              <a:spcBef>
                <a:spcPct val="0"/>
              </a:spcBef>
              <a:spcAft>
                <a:spcPct val="0"/>
              </a:spcAft>
              <a:tabLst>
                <a:tab pos="1169988" algn="l"/>
              </a:tabLst>
              <a:defRPr>
                <a:solidFill>
                  <a:schemeClr val="tx1"/>
                </a:solidFill>
                <a:latin typeface="Arial" panose="020B0604020202020204" pitchFamily="34" charset="0"/>
              </a:defRPr>
            </a:lvl3pPr>
            <a:lvl4pPr eaLnBrk="0" fontAlgn="base" hangingPunct="0">
              <a:spcBef>
                <a:spcPct val="0"/>
              </a:spcBef>
              <a:spcAft>
                <a:spcPct val="0"/>
              </a:spcAft>
              <a:tabLst>
                <a:tab pos="1169988" algn="l"/>
              </a:tabLst>
              <a:defRPr>
                <a:solidFill>
                  <a:schemeClr val="tx1"/>
                </a:solidFill>
                <a:latin typeface="Arial" panose="020B0604020202020204" pitchFamily="34" charset="0"/>
              </a:defRPr>
            </a:lvl4pPr>
            <a:lvl5pPr eaLnBrk="0" fontAlgn="base" hangingPunct="0">
              <a:spcBef>
                <a:spcPct val="0"/>
              </a:spcBef>
              <a:spcAft>
                <a:spcPct val="0"/>
              </a:spcAft>
              <a:tabLst>
                <a:tab pos="1169988" algn="l"/>
              </a:tabLst>
              <a:defRPr>
                <a:solidFill>
                  <a:schemeClr val="tx1"/>
                </a:solidFill>
                <a:latin typeface="Arial" panose="020B0604020202020204" pitchFamily="34" charset="0"/>
              </a:defRPr>
            </a:lvl5pPr>
            <a:lvl6pPr eaLnBrk="0" fontAlgn="base" hangingPunct="0">
              <a:spcBef>
                <a:spcPct val="0"/>
              </a:spcBef>
              <a:spcAft>
                <a:spcPct val="0"/>
              </a:spcAft>
              <a:tabLst>
                <a:tab pos="1169988" algn="l"/>
              </a:tabLst>
              <a:defRPr>
                <a:solidFill>
                  <a:schemeClr val="tx1"/>
                </a:solidFill>
                <a:latin typeface="Arial" panose="020B0604020202020204" pitchFamily="34" charset="0"/>
              </a:defRPr>
            </a:lvl6pPr>
            <a:lvl7pPr eaLnBrk="0" fontAlgn="base" hangingPunct="0">
              <a:spcBef>
                <a:spcPct val="0"/>
              </a:spcBef>
              <a:spcAft>
                <a:spcPct val="0"/>
              </a:spcAft>
              <a:tabLst>
                <a:tab pos="1169988" algn="l"/>
              </a:tabLst>
              <a:defRPr>
                <a:solidFill>
                  <a:schemeClr val="tx1"/>
                </a:solidFill>
                <a:latin typeface="Arial" panose="020B0604020202020204" pitchFamily="34" charset="0"/>
              </a:defRPr>
            </a:lvl7pPr>
            <a:lvl8pPr eaLnBrk="0" fontAlgn="base" hangingPunct="0">
              <a:spcBef>
                <a:spcPct val="0"/>
              </a:spcBef>
              <a:spcAft>
                <a:spcPct val="0"/>
              </a:spcAft>
              <a:tabLst>
                <a:tab pos="1169988" algn="l"/>
              </a:tabLst>
              <a:defRPr>
                <a:solidFill>
                  <a:schemeClr val="tx1"/>
                </a:solidFill>
                <a:latin typeface="Arial" panose="020B0604020202020204" pitchFamily="34" charset="0"/>
              </a:defRPr>
            </a:lvl8pPr>
            <a:lvl9pPr eaLnBrk="0" fontAlgn="base" hangingPunct="0">
              <a:spcBef>
                <a:spcPct val="0"/>
              </a:spcBef>
              <a:spcAft>
                <a:spcPct val="0"/>
              </a:spcAft>
              <a:tabLst>
                <a:tab pos="11699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169988" algn="l"/>
              </a:tabLst>
            </a:pPr>
            <a:r>
              <a:rPr lang="es-EC" altLang="es-EC" sz="1600" dirty="0" smtClean="0">
                <a:cs typeface="Arial" panose="020B0604020202020204" pitchFamily="34" charset="0"/>
              </a:rPr>
              <a:t>n = Tamaño de la muestra</a:t>
            </a:r>
          </a:p>
          <a:p>
            <a:pPr marL="0" marR="0" lvl="0" indent="0" algn="l" defTabSz="914400" rtl="0" eaLnBrk="0" fontAlgn="base" latinLnBrk="0" hangingPunct="0">
              <a:lnSpc>
                <a:spcPct val="100000"/>
              </a:lnSpc>
              <a:spcBef>
                <a:spcPct val="0"/>
              </a:spcBef>
              <a:spcAft>
                <a:spcPct val="0"/>
              </a:spcAft>
              <a:buClrTx/>
              <a:buSzTx/>
              <a:buFontTx/>
              <a:buNone/>
              <a:tabLst>
                <a:tab pos="1169988" algn="l"/>
              </a:tabLst>
            </a:pPr>
            <a:r>
              <a:rPr kumimoji="0" lang="es-EC" altLang="es-EC" sz="1600" b="0" i="0" u="none" strike="noStrike" cap="none" normalizeH="0" baseline="0" dirty="0" smtClean="0">
                <a:ln>
                  <a:noFill/>
                </a:ln>
                <a:solidFill>
                  <a:schemeClr val="tx1"/>
                </a:solidFill>
                <a:effectLst/>
                <a:cs typeface="Arial" panose="020B0604020202020204" pitchFamily="34" charset="0"/>
              </a:rPr>
              <a:t>P y Q = El nivel de heterogeneidad,</a:t>
            </a:r>
            <a:r>
              <a:rPr kumimoji="0" lang="es-EC" altLang="es-EC" sz="1600" b="0" i="0" u="none" strike="noStrike" cap="none" normalizeH="0" dirty="0" smtClean="0">
                <a:ln>
                  <a:noFill/>
                </a:ln>
                <a:solidFill>
                  <a:schemeClr val="tx1"/>
                </a:solidFill>
                <a:effectLst/>
                <a:cs typeface="Arial" panose="020B0604020202020204" pitchFamily="34" charset="0"/>
              </a:rPr>
              <a:t> es lo diverso del universo (0,5)</a:t>
            </a:r>
          </a:p>
          <a:p>
            <a:pPr marL="0" marR="0" lvl="0" indent="0" algn="l" defTabSz="914400" rtl="0" eaLnBrk="0" fontAlgn="base" latinLnBrk="0" hangingPunct="0">
              <a:lnSpc>
                <a:spcPct val="100000"/>
              </a:lnSpc>
              <a:spcBef>
                <a:spcPct val="0"/>
              </a:spcBef>
              <a:spcAft>
                <a:spcPct val="0"/>
              </a:spcAft>
              <a:buClrTx/>
              <a:buSzTx/>
              <a:buFontTx/>
              <a:buNone/>
              <a:tabLst>
                <a:tab pos="1169988" algn="l"/>
              </a:tabLst>
            </a:pPr>
            <a:r>
              <a:rPr lang="es-EC" altLang="es-EC" sz="1600" baseline="0" dirty="0" smtClean="0">
                <a:cs typeface="Arial" panose="020B0604020202020204" pitchFamily="34" charset="0"/>
              </a:rPr>
              <a:t>N= Tamaño de la Población</a:t>
            </a:r>
            <a:r>
              <a:rPr lang="es-EC" altLang="es-EC" sz="1600" dirty="0" smtClean="0">
                <a:cs typeface="Arial" panose="020B0604020202020204" pitchFamily="34" charset="0"/>
              </a:rPr>
              <a:t> (60)</a:t>
            </a:r>
          </a:p>
          <a:p>
            <a:pPr lvl="0"/>
            <a:r>
              <a:rPr kumimoji="0" lang="es-EC" altLang="es-EC" sz="1600" b="0" i="0" u="none" strike="noStrike" cap="none" normalizeH="0" baseline="0" dirty="0" smtClean="0">
                <a:ln>
                  <a:noFill/>
                </a:ln>
                <a:solidFill>
                  <a:schemeClr val="tx1"/>
                </a:solidFill>
                <a:effectLst/>
                <a:cs typeface="Arial" panose="020B0604020202020204" pitchFamily="34" charset="0"/>
              </a:rPr>
              <a:t>E = </a:t>
            </a:r>
            <a:r>
              <a:rPr lang="es-EC" sz="1600" dirty="0"/>
              <a:t>Error </a:t>
            </a:r>
            <a:r>
              <a:rPr lang="es-EC" sz="1600" dirty="0" err="1"/>
              <a:t>muestral</a:t>
            </a:r>
            <a:r>
              <a:rPr lang="es-EC" sz="1600" dirty="0"/>
              <a:t> </a:t>
            </a:r>
            <a:r>
              <a:rPr lang="es-EC" sz="1600" dirty="0" smtClean="0"/>
              <a:t>deseado (0,08)</a:t>
            </a:r>
          </a:p>
          <a:p>
            <a:pPr lvl="0"/>
            <a:r>
              <a:rPr kumimoji="0" lang="es-EC" altLang="es-EC" sz="1600" b="0" i="0" u="none" strike="noStrike" cap="none" normalizeH="0" baseline="0" dirty="0" smtClean="0">
                <a:ln>
                  <a:noFill/>
                </a:ln>
                <a:solidFill>
                  <a:schemeClr val="tx1"/>
                </a:solidFill>
                <a:effectLst/>
              </a:rPr>
              <a:t>K=  </a:t>
            </a:r>
            <a:r>
              <a:rPr lang="es-EC" sz="1600" dirty="0" smtClean="0"/>
              <a:t>Número </a:t>
            </a:r>
            <a:r>
              <a:rPr lang="es-EC" sz="1600" dirty="0"/>
              <a:t>de unidades de desviación estándar (2)</a:t>
            </a:r>
            <a:endParaRPr kumimoji="0" lang="es-EC" altLang="es-EC"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169988" algn="l"/>
              </a:tabLst>
            </a:pPr>
            <a:endParaRPr kumimoji="0" lang="es-EC" altLang="es-EC" sz="1600" b="0" i="0" u="none" strike="noStrike" cap="none" normalizeH="0" baseline="0" dirty="0" smtClean="0">
              <a:ln>
                <a:noFill/>
              </a:ln>
              <a:solidFill>
                <a:schemeClr val="tx1"/>
              </a:solidFill>
              <a:effectLst/>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2881228580"/>
              </p:ext>
            </p:extLst>
          </p:nvPr>
        </p:nvGraphicFramePr>
        <p:xfrm>
          <a:off x="1001706" y="5118323"/>
          <a:ext cx="2342130" cy="873024"/>
        </p:xfrm>
        <a:graphic>
          <a:graphicData uri="http://schemas.openxmlformats.org/presentationml/2006/ole">
            <mc:AlternateContent xmlns:mc="http://schemas.openxmlformats.org/markup-compatibility/2006">
              <mc:Choice xmlns:v="urn:schemas-microsoft-com:vml" Requires="v">
                <p:oleObj spid="_x0000_s25666" name="Ecuación" r:id="rId7" imgW="1612800" imgH="660240" progId="Equation.3">
                  <p:embed/>
                </p:oleObj>
              </mc:Choice>
              <mc:Fallback>
                <p:oleObj name="Ecuación" r:id="rId7" imgW="1612800" imgH="660240" progId="Equation.3">
                  <p:embed/>
                  <p:pic>
                    <p:nvPicPr>
                      <p:cNvPr id="0" name=""/>
                      <p:cNvPicPr/>
                      <p:nvPr/>
                    </p:nvPicPr>
                    <p:blipFill>
                      <a:blip r:embed="rId8"/>
                      <a:stretch>
                        <a:fillRect/>
                      </a:stretch>
                    </p:blipFill>
                    <p:spPr>
                      <a:xfrm>
                        <a:off x="1001706" y="5118323"/>
                        <a:ext cx="2342130" cy="873024"/>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378706021"/>
              </p:ext>
            </p:extLst>
          </p:nvPr>
        </p:nvGraphicFramePr>
        <p:xfrm>
          <a:off x="5240741" y="5168875"/>
          <a:ext cx="1070645" cy="440854"/>
        </p:xfrm>
        <a:graphic>
          <a:graphicData uri="http://schemas.openxmlformats.org/presentationml/2006/ole">
            <mc:AlternateContent xmlns:mc="http://schemas.openxmlformats.org/markup-compatibility/2006">
              <mc:Choice xmlns:v="urn:schemas-microsoft-com:vml" Requires="v">
                <p:oleObj spid="_x0000_s25667" name="Ecuación" r:id="rId9" imgW="431640" imgH="177480" progId="Equation.3">
                  <p:embed/>
                </p:oleObj>
              </mc:Choice>
              <mc:Fallback>
                <p:oleObj name="Ecuación" r:id="rId9" imgW="431640" imgH="177480" progId="Equation.3">
                  <p:embed/>
                  <p:pic>
                    <p:nvPicPr>
                      <p:cNvPr id="0" name=""/>
                      <p:cNvPicPr/>
                      <p:nvPr/>
                    </p:nvPicPr>
                    <p:blipFill>
                      <a:blip r:embed="rId10"/>
                      <a:stretch>
                        <a:fillRect/>
                      </a:stretch>
                    </p:blipFill>
                    <p:spPr>
                      <a:xfrm>
                        <a:off x="5240741" y="5168875"/>
                        <a:ext cx="1070645" cy="440854"/>
                      </a:xfrm>
                      <a:prstGeom prst="rect">
                        <a:avLst/>
                      </a:prstGeom>
                    </p:spPr>
                  </p:pic>
                </p:oleObj>
              </mc:Fallback>
            </mc:AlternateContent>
          </a:graphicData>
        </a:graphic>
      </p:graphicFrame>
      <p:sp>
        <p:nvSpPr>
          <p:cNvPr id="7" name="Abrir llave 6"/>
          <p:cNvSpPr/>
          <p:nvPr/>
        </p:nvSpPr>
        <p:spPr>
          <a:xfrm>
            <a:off x="3285924" y="2954669"/>
            <a:ext cx="275317" cy="1826042"/>
          </a:xfrm>
          <a:prstGeom prst="leftBrace">
            <a:avLst>
              <a:gd name="adj1" fmla="val 91364"/>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C"/>
          </a:p>
        </p:txBody>
      </p:sp>
      <p:sp>
        <p:nvSpPr>
          <p:cNvPr id="8" name="Flecha derecha 7"/>
          <p:cNvSpPr/>
          <p:nvPr/>
        </p:nvSpPr>
        <p:spPr>
          <a:xfrm>
            <a:off x="3840811" y="5168875"/>
            <a:ext cx="902954" cy="544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426692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2" name="Rectangle 24"/>
          <p:cNvSpPr>
            <a:spLocks noChangeArrowheads="1"/>
          </p:cNvSpPr>
          <p:nvPr/>
        </p:nvSpPr>
        <p:spPr bwMode="auto">
          <a:xfrm>
            <a:off x="-14910" y="520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13" name="Grupo 12"/>
          <p:cNvGrpSpPr/>
          <p:nvPr/>
        </p:nvGrpSpPr>
        <p:grpSpPr>
          <a:xfrm>
            <a:off x="-14910" y="0"/>
            <a:ext cx="9144000" cy="967740"/>
            <a:chOff x="-14910" y="0"/>
            <a:chExt cx="9144000" cy="967740"/>
          </a:xfrm>
        </p:grpSpPr>
        <p:sp>
          <p:nvSpPr>
            <p:cNvPr id="15" name="Rectángulo 14"/>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6" name="CuadroTexto 15"/>
            <p:cNvSpPr txBox="1"/>
            <p:nvPr/>
          </p:nvSpPr>
          <p:spPr>
            <a:xfrm>
              <a:off x="1211643" y="88093"/>
              <a:ext cx="6629273" cy="661207"/>
            </a:xfrm>
            <a:prstGeom prst="rect">
              <a:avLst/>
            </a:prstGeom>
            <a:noFill/>
          </p:spPr>
          <p:txBody>
            <a:bodyPr wrap="square" rtlCol="0">
              <a:spAutoFit/>
            </a:bodyPr>
            <a:lstStyle/>
            <a:p>
              <a:pPr lvl="0" algn="ctr">
                <a:lnSpc>
                  <a:spcPct val="150000"/>
                </a:lnSpc>
                <a:spcAft>
                  <a:spcPts val="0"/>
                </a:spcAft>
                <a:tabLst>
                  <a:tab pos="1170305" algn="l"/>
                </a:tabLst>
              </a:pPr>
              <a:r>
                <a:rPr lang="es-EC"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ANÁLISIS DE RIESGOS</a:t>
              </a:r>
              <a:endParaRPr lang="es-EC"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8" name="Imagen 17"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20"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Imagen 9"/>
          <p:cNvPicPr>
            <a:picLocks noChangeAspect="1"/>
          </p:cNvPicPr>
          <p:nvPr/>
        </p:nvPicPr>
        <p:blipFill rotWithShape="1">
          <a:blip r:embed="rId4"/>
          <a:srcRect l="6666" t="36666" r="44375" b="22222"/>
          <a:stretch/>
        </p:blipFill>
        <p:spPr>
          <a:xfrm>
            <a:off x="49529" y="1041400"/>
            <a:ext cx="8953500" cy="4155440"/>
          </a:xfrm>
          <a:prstGeom prst="rect">
            <a:avLst/>
          </a:prstGeom>
        </p:spPr>
      </p:pic>
      <p:graphicFrame>
        <p:nvGraphicFramePr>
          <p:cNvPr id="12" name="Tabla 11"/>
          <p:cNvGraphicFramePr>
            <a:graphicFrameLocks noGrp="1"/>
          </p:cNvGraphicFramePr>
          <p:nvPr>
            <p:extLst>
              <p:ext uri="{D42A27DB-BD31-4B8C-83A1-F6EECF244321}">
                <p14:modId xmlns:p14="http://schemas.microsoft.com/office/powerpoint/2010/main" val="3875306158"/>
              </p:ext>
            </p:extLst>
          </p:nvPr>
        </p:nvGraphicFramePr>
        <p:xfrm>
          <a:off x="755825" y="5208860"/>
          <a:ext cx="2916289" cy="1605171"/>
        </p:xfrm>
        <a:graphic>
          <a:graphicData uri="http://schemas.openxmlformats.org/drawingml/2006/table">
            <a:tbl>
              <a:tblPr firstRow="1" firstCol="1" bandRow="1">
                <a:tableStyleId>{5940675A-B579-460E-94D1-54222C63F5DA}</a:tableStyleId>
              </a:tblPr>
              <a:tblGrid>
                <a:gridCol w="1419225"/>
                <a:gridCol w="1497064"/>
              </a:tblGrid>
              <a:tr h="343299">
                <a:tc gridSpan="2">
                  <a:txBody>
                    <a:bodyPr/>
                    <a:lstStyle/>
                    <a:p>
                      <a:pPr algn="ctr">
                        <a:lnSpc>
                          <a:spcPct val="115000"/>
                        </a:lnSpc>
                        <a:spcAft>
                          <a:spcPts val="0"/>
                        </a:spcAft>
                        <a:tabLst>
                          <a:tab pos="209550" algn="l"/>
                        </a:tabLst>
                      </a:pPr>
                      <a:r>
                        <a:rPr lang="es-EC" sz="1200" b="1" dirty="0">
                          <a:solidFill>
                            <a:schemeClr val="bg1"/>
                          </a:solidFill>
                          <a:effectLst/>
                        </a:rPr>
                        <a:t>GRADUACIÓN</a:t>
                      </a:r>
                      <a:endParaRPr lang="es-EC"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tc hMerge="1">
                  <a:txBody>
                    <a:bodyPr/>
                    <a:lstStyle/>
                    <a:p>
                      <a:endParaRPr lang="es-EC"/>
                    </a:p>
                  </a:txBody>
                  <a:tcPr/>
                </a:tc>
              </a:tr>
              <a:tr h="0">
                <a:tc>
                  <a:txBody>
                    <a:bodyPr/>
                    <a:lstStyle/>
                    <a:p>
                      <a:pPr algn="ctr">
                        <a:lnSpc>
                          <a:spcPct val="115000"/>
                        </a:lnSpc>
                        <a:spcAft>
                          <a:spcPts val="0"/>
                        </a:spcAft>
                        <a:tabLst>
                          <a:tab pos="209550" algn="l"/>
                        </a:tabLst>
                      </a:pPr>
                      <a:r>
                        <a:rPr lang="es-EC" sz="1200" b="1">
                          <a:solidFill>
                            <a:schemeClr val="bg1"/>
                          </a:solidFill>
                          <a:effectLst/>
                        </a:rPr>
                        <a:t>Valor entre</a:t>
                      </a:r>
                      <a:endParaRPr lang="es-EC"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algn="ctr">
                        <a:lnSpc>
                          <a:spcPct val="115000"/>
                        </a:lnSpc>
                        <a:spcAft>
                          <a:spcPts val="0"/>
                        </a:spcAft>
                        <a:tabLst>
                          <a:tab pos="209550" algn="l"/>
                        </a:tabLst>
                      </a:pPr>
                      <a:r>
                        <a:rPr lang="es-EC" sz="1200" b="1" dirty="0">
                          <a:solidFill>
                            <a:schemeClr val="bg1"/>
                          </a:solidFill>
                          <a:effectLst/>
                        </a:rPr>
                        <a:t>Clase de riesgo</a:t>
                      </a:r>
                      <a:endParaRPr lang="es-EC"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tr>
              <a:tr h="0">
                <a:tc>
                  <a:txBody>
                    <a:bodyPr/>
                    <a:lstStyle/>
                    <a:p>
                      <a:pPr algn="ctr">
                        <a:lnSpc>
                          <a:spcPct val="115000"/>
                        </a:lnSpc>
                        <a:spcAft>
                          <a:spcPts val="0"/>
                        </a:spcAft>
                        <a:tabLst>
                          <a:tab pos="209550" algn="l"/>
                        </a:tabLst>
                      </a:pPr>
                      <a:r>
                        <a:rPr lang="es-EC" sz="1200">
                          <a:effectLst/>
                        </a:rPr>
                        <a:t>2 y 250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209550" algn="l"/>
                        </a:tabLst>
                      </a:pPr>
                      <a:r>
                        <a:rPr lang="es-EC" sz="1200">
                          <a:effectLst/>
                        </a:rPr>
                        <a:t>Muy Reducido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15000"/>
                        </a:lnSpc>
                        <a:spcAft>
                          <a:spcPts val="0"/>
                        </a:spcAft>
                        <a:tabLst>
                          <a:tab pos="209550" algn="l"/>
                        </a:tabLst>
                      </a:pPr>
                      <a:r>
                        <a:rPr lang="es-EC" sz="1200">
                          <a:effectLst/>
                        </a:rPr>
                        <a:t>251 y 500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209550" algn="l"/>
                        </a:tabLst>
                      </a:pPr>
                      <a:r>
                        <a:rPr lang="es-EC" sz="1200">
                          <a:effectLst/>
                        </a:rPr>
                        <a:t>Reducido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15000"/>
                        </a:lnSpc>
                        <a:spcAft>
                          <a:spcPts val="0"/>
                        </a:spcAft>
                        <a:tabLst>
                          <a:tab pos="209550" algn="l"/>
                        </a:tabLst>
                      </a:pPr>
                      <a:r>
                        <a:rPr lang="es-EC" sz="1200">
                          <a:effectLst/>
                        </a:rPr>
                        <a:t>501 y 750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209550" algn="l"/>
                        </a:tabLst>
                      </a:pPr>
                      <a:r>
                        <a:rPr lang="es-EC" sz="1200">
                          <a:effectLst/>
                        </a:rPr>
                        <a:t>Normal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450">
                <a:tc>
                  <a:txBody>
                    <a:bodyPr/>
                    <a:lstStyle/>
                    <a:p>
                      <a:pPr algn="ctr">
                        <a:lnSpc>
                          <a:spcPct val="115000"/>
                        </a:lnSpc>
                        <a:spcAft>
                          <a:spcPts val="0"/>
                        </a:spcAft>
                        <a:tabLst>
                          <a:tab pos="209550" algn="l"/>
                        </a:tabLst>
                      </a:pPr>
                      <a:r>
                        <a:rPr lang="es-EC" sz="1200">
                          <a:effectLst/>
                        </a:rPr>
                        <a:t>751 y 1000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209550" algn="l"/>
                        </a:tabLst>
                      </a:pPr>
                      <a:r>
                        <a:rPr lang="es-EC" sz="1200" dirty="0">
                          <a:effectLst/>
                        </a:rPr>
                        <a:t>Elevado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15000"/>
                        </a:lnSpc>
                        <a:spcAft>
                          <a:spcPts val="0"/>
                        </a:spcAft>
                        <a:tabLst>
                          <a:tab pos="209550" algn="l"/>
                        </a:tabLst>
                      </a:pPr>
                      <a:r>
                        <a:rPr lang="es-EC" sz="1200">
                          <a:effectLst/>
                        </a:rPr>
                        <a:t>1001 y 1250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209550" algn="l"/>
                        </a:tabLst>
                      </a:pPr>
                      <a:r>
                        <a:rPr lang="es-EC" sz="1200" dirty="0">
                          <a:effectLst/>
                        </a:rPr>
                        <a:t>Muy Elevado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2192284088"/>
              </p:ext>
            </p:extLst>
          </p:nvPr>
        </p:nvGraphicFramePr>
        <p:xfrm>
          <a:off x="4716485" y="5216000"/>
          <a:ext cx="3415030" cy="1682496"/>
        </p:xfrm>
        <a:graphic>
          <a:graphicData uri="http://schemas.openxmlformats.org/drawingml/2006/table">
            <a:tbl>
              <a:tblPr firstRow="1" firstCol="1" bandRow="1">
                <a:tableStyleId>{5940675A-B579-460E-94D1-54222C63F5DA}</a:tableStyleId>
              </a:tblPr>
              <a:tblGrid>
                <a:gridCol w="2228850"/>
                <a:gridCol w="1186180"/>
              </a:tblGrid>
              <a:tr h="0">
                <a:tc>
                  <a:txBody>
                    <a:bodyPr/>
                    <a:lstStyle/>
                    <a:p>
                      <a:pPr algn="ctr">
                        <a:lnSpc>
                          <a:spcPct val="115000"/>
                        </a:lnSpc>
                        <a:spcAft>
                          <a:spcPts val="0"/>
                        </a:spcAft>
                      </a:pPr>
                      <a:r>
                        <a:rPr lang="es-EC" sz="1200" b="1" dirty="0">
                          <a:solidFill>
                            <a:schemeClr val="bg1"/>
                          </a:solidFill>
                          <a:effectLst/>
                        </a:rPr>
                        <a:t>RIESGO</a:t>
                      </a:r>
                      <a:endParaRPr lang="es-EC"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algn="ctr">
                        <a:lnSpc>
                          <a:spcPct val="115000"/>
                        </a:lnSpc>
                        <a:spcAft>
                          <a:spcPts val="0"/>
                        </a:spcAft>
                      </a:pPr>
                      <a:r>
                        <a:rPr lang="es-EC" sz="1200" b="1" dirty="0">
                          <a:solidFill>
                            <a:schemeClr val="bg1"/>
                          </a:solidFill>
                          <a:effectLst/>
                        </a:rPr>
                        <a:t>CÁLCULO</a:t>
                      </a:r>
                      <a:endParaRPr lang="es-EC"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tr>
              <a:tr h="0">
                <a:tc>
                  <a:txBody>
                    <a:bodyPr/>
                    <a:lstStyle/>
                    <a:p>
                      <a:pPr algn="ctr">
                        <a:lnSpc>
                          <a:spcPct val="115000"/>
                        </a:lnSpc>
                        <a:spcAft>
                          <a:spcPts val="0"/>
                        </a:spcAft>
                      </a:pPr>
                      <a:r>
                        <a:rPr lang="es-EC" sz="1200" dirty="0">
                          <a:effectLst/>
                        </a:rPr>
                        <a:t>Sismos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algn="ctr">
                        <a:lnSpc>
                          <a:spcPct val="115000"/>
                        </a:lnSpc>
                        <a:spcAft>
                          <a:spcPts val="0"/>
                        </a:spcAft>
                      </a:pPr>
                      <a:r>
                        <a:rPr lang="es-EC" sz="1200" dirty="0">
                          <a:effectLst/>
                        </a:rPr>
                        <a:t>Elevado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r>
              <a:tr h="0">
                <a:tc>
                  <a:txBody>
                    <a:bodyPr/>
                    <a:lstStyle/>
                    <a:p>
                      <a:pPr algn="ctr">
                        <a:lnSpc>
                          <a:spcPct val="115000"/>
                        </a:lnSpc>
                        <a:spcAft>
                          <a:spcPts val="0"/>
                        </a:spcAft>
                      </a:pPr>
                      <a:r>
                        <a:rPr lang="es-EC" sz="1200">
                          <a:effectLst/>
                        </a:rPr>
                        <a:t>Tormentas Eléctricas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dirty="0">
                          <a:effectLst/>
                        </a:rPr>
                        <a:t>Reducido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200" dirty="0">
                          <a:effectLst/>
                        </a:rPr>
                        <a:t>Caída de Ceniza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Reducido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C" sz="1200" dirty="0">
                          <a:effectLst/>
                        </a:rPr>
                        <a:t>Robos y Asaltos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algn="ctr">
                        <a:lnSpc>
                          <a:spcPct val="115000"/>
                        </a:lnSpc>
                        <a:spcAft>
                          <a:spcPts val="0"/>
                        </a:spcAft>
                      </a:pPr>
                      <a:r>
                        <a:rPr lang="es-EC" sz="1200" dirty="0">
                          <a:effectLst/>
                        </a:rPr>
                        <a:t>Elevado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r>
              <a:tr h="0">
                <a:tc>
                  <a:txBody>
                    <a:bodyPr/>
                    <a:lstStyle/>
                    <a:p>
                      <a:pPr algn="ctr">
                        <a:lnSpc>
                          <a:spcPct val="115000"/>
                        </a:lnSpc>
                        <a:spcAft>
                          <a:spcPts val="0"/>
                        </a:spcAft>
                      </a:pPr>
                      <a:r>
                        <a:rPr lang="es-EC" sz="1200" dirty="0">
                          <a:effectLst/>
                        </a:rPr>
                        <a:t>Incendios por Cortocircuitos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gn="ctr">
                        <a:lnSpc>
                          <a:spcPct val="115000"/>
                        </a:lnSpc>
                        <a:spcAft>
                          <a:spcPts val="0"/>
                        </a:spcAft>
                      </a:pPr>
                      <a:r>
                        <a:rPr lang="es-EC" sz="1200" dirty="0">
                          <a:effectLst/>
                        </a:rPr>
                        <a:t>Normal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r>
              <a:tr h="0">
                <a:tc>
                  <a:txBody>
                    <a:bodyPr/>
                    <a:lstStyle/>
                    <a:p>
                      <a:pPr algn="ctr">
                        <a:lnSpc>
                          <a:spcPct val="115000"/>
                        </a:lnSpc>
                        <a:spcAft>
                          <a:spcPts val="0"/>
                        </a:spcAft>
                      </a:pPr>
                      <a:r>
                        <a:rPr lang="es-EC" sz="1200">
                          <a:effectLst/>
                        </a:rPr>
                        <a:t>Erupciones Volcánicas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200">
                          <a:effectLst/>
                        </a:rPr>
                        <a:t>Reducido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4450">
                <a:tc>
                  <a:txBody>
                    <a:bodyPr/>
                    <a:lstStyle/>
                    <a:p>
                      <a:pPr algn="ctr">
                        <a:lnSpc>
                          <a:spcPct val="115000"/>
                        </a:lnSpc>
                        <a:spcAft>
                          <a:spcPts val="0"/>
                        </a:spcAft>
                      </a:pPr>
                      <a:r>
                        <a:rPr lang="es-EC" sz="1200" dirty="0">
                          <a:effectLst/>
                        </a:rPr>
                        <a:t>Explosiones de Gas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algn="ctr">
                        <a:lnSpc>
                          <a:spcPct val="115000"/>
                        </a:lnSpc>
                        <a:spcAft>
                          <a:spcPts val="0"/>
                        </a:spcAft>
                      </a:pPr>
                      <a:r>
                        <a:rPr lang="es-EC" sz="1200" dirty="0">
                          <a:effectLst/>
                        </a:rPr>
                        <a:t>Normal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r>
            </a:tbl>
          </a:graphicData>
        </a:graphic>
      </p:graphicFrame>
    </p:spTree>
    <p:extLst>
      <p:ext uri="{BB962C8B-B14F-4D97-AF65-F5344CB8AC3E}">
        <p14:creationId xmlns:p14="http://schemas.microsoft.com/office/powerpoint/2010/main" val="651254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32000"/>
          </a:schemeClr>
        </a:solidFill>
        <a:effectLst/>
      </p:bgPr>
    </p:bg>
    <p:spTree>
      <p:nvGrpSpPr>
        <p:cNvPr id="1" name=""/>
        <p:cNvGrpSpPr/>
        <p:nvPr/>
      </p:nvGrpSpPr>
      <p:grpSpPr>
        <a:xfrm>
          <a:off x="0" y="0"/>
          <a:ext cx="0" cy="0"/>
          <a:chOff x="0" y="0"/>
          <a:chExt cx="0" cy="0"/>
        </a:xfrm>
      </p:grpSpPr>
      <p:sp>
        <p:nvSpPr>
          <p:cNvPr id="7" name="CuadroTexto 6"/>
          <p:cNvSpPr txBox="1"/>
          <p:nvPr/>
        </p:nvSpPr>
        <p:spPr>
          <a:xfrm>
            <a:off x="2852908" y="4431460"/>
            <a:ext cx="6015321" cy="1200329"/>
          </a:xfrm>
          <a:prstGeom prst="rect">
            <a:avLst/>
          </a:prstGeom>
          <a:noFill/>
        </p:spPr>
        <p:txBody>
          <a:bodyPr wrap="square" rtlCol="0">
            <a:spAutoFit/>
          </a:bodyPr>
          <a:lstStyle/>
          <a:p>
            <a:pPr algn="r"/>
            <a:r>
              <a:rPr lang="es-EC" sz="3600" b="1" u="sng" dirty="0" smtClean="0">
                <a:solidFill>
                  <a:srgbClr val="002060"/>
                </a:solidFill>
                <a:latin typeface="Times New Roman" panose="02020603050405020304" pitchFamily="18" charset="0"/>
                <a:cs typeface="Times New Roman" panose="02020603050405020304" pitchFamily="18" charset="0"/>
              </a:rPr>
              <a:t>CONCLUSIONES Y RECOMENDACIONES</a:t>
            </a:r>
            <a:endParaRPr lang="es-EC" sz="3600" b="1" u="sng" dirty="0">
              <a:solidFill>
                <a:srgbClr val="002060"/>
              </a:solidFill>
              <a:latin typeface="Times New Roman" panose="02020603050405020304" pitchFamily="18" charset="0"/>
              <a:cs typeface="Times New Roman" panose="02020603050405020304" pitchFamily="18" charset="0"/>
            </a:endParaRPr>
          </a:p>
        </p:txBody>
      </p:sp>
      <p:sp>
        <p:nvSpPr>
          <p:cNvPr id="8"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9" name="Imagen 8" descr="http://blogs.espe.edu.ec/wp-content/uploads/2013/09/LOGO-PRINCIPAL7.png"/>
          <p:cNvPicPr/>
          <p:nvPr/>
        </p:nvPicPr>
        <p:blipFill rotWithShape="1">
          <a:blip r:embed="rId3" cstate="print">
            <a:extLst>
              <a:ext uri="{BEBA8EAE-BF5A-486C-A8C5-ECC9F3942E4B}">
                <a14:imgProps xmlns:a14="http://schemas.microsoft.com/office/drawing/2010/main">
                  <a14:imgLayer r:embed="rId4">
                    <a14:imgEffect>
                      <a14:saturation sat="166000"/>
                    </a14:imgEffect>
                  </a14:imgLayer>
                </a14:imgProps>
              </a:ext>
              <a:ext uri="{28A0092B-C50C-407E-A947-70E740481C1C}">
                <a14:useLocalDpi xmlns:a14="http://schemas.microsoft.com/office/drawing/2010/main" val="0"/>
              </a:ext>
            </a:extLst>
          </a:blip>
          <a:srcRect r="74510"/>
          <a:stretch/>
        </p:blipFill>
        <p:spPr bwMode="auto">
          <a:xfrm>
            <a:off x="754743" y="733702"/>
            <a:ext cx="3193143" cy="3345543"/>
          </a:xfrm>
          <a:prstGeom prst="rect">
            <a:avLst/>
          </a:prstGeom>
          <a:noFill/>
          <a:ln>
            <a:noFill/>
          </a:ln>
          <a:effectLst>
            <a:outerShdw blurRad="50800" dist="50800" dir="5400000" sx="96000" sy="96000" algn="ctr" rotWithShape="0">
              <a:srgbClr val="000000">
                <a:alpha val="11000"/>
              </a:srgbClr>
            </a:outerShdw>
          </a:effectLst>
        </p:spPr>
      </p:pic>
      <p:sp>
        <p:nvSpPr>
          <p:cNvPr id="11" name="Rectángulo 10"/>
          <p:cNvSpPr/>
          <p:nvPr/>
        </p:nvSpPr>
        <p:spPr>
          <a:xfrm>
            <a:off x="261257" y="5820229"/>
            <a:ext cx="8606972" cy="827314"/>
          </a:xfrm>
          <a:prstGeom prst="rect">
            <a:avLst/>
          </a:prstGeom>
          <a:gradFill>
            <a:gsLst>
              <a:gs pos="0">
                <a:schemeClr val="dk2">
                  <a:tint val="93000"/>
                  <a:satMod val="150000"/>
                  <a:shade val="98000"/>
                  <a:alpha val="50000"/>
                  <a:lumMod val="75000"/>
                </a:schemeClr>
              </a:gs>
              <a:gs pos="50000">
                <a:schemeClr val="dk2">
                  <a:tint val="98000"/>
                  <a:satMod val="130000"/>
                  <a:shade val="90000"/>
                  <a:lumMod val="103000"/>
                </a:schemeClr>
              </a:gs>
              <a:gs pos="100000">
                <a:schemeClr val="dk2">
                  <a:shade val="63000"/>
                  <a:satMod val="120000"/>
                </a:schemeClr>
              </a:gs>
            </a:gsLst>
          </a:gradFill>
          <a:ln>
            <a:solidFill>
              <a:srgbClr val="002060"/>
            </a:solid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619888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2" name="Rectangle 24"/>
          <p:cNvSpPr>
            <a:spLocks noChangeArrowheads="1"/>
          </p:cNvSpPr>
          <p:nvPr/>
        </p:nvSpPr>
        <p:spPr bwMode="auto">
          <a:xfrm>
            <a:off x="-14910" y="520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CuadroTexto 10"/>
          <p:cNvSpPr txBox="1"/>
          <p:nvPr/>
        </p:nvSpPr>
        <p:spPr>
          <a:xfrm>
            <a:off x="246912" y="1556299"/>
            <a:ext cx="8620356" cy="4770537"/>
          </a:xfrm>
          <a:prstGeom prst="rect">
            <a:avLst/>
          </a:prstGeom>
          <a:noFill/>
        </p:spPr>
        <p:txBody>
          <a:bodyPr wrap="square" rtlCol="0">
            <a:spAutoFit/>
          </a:bodyPr>
          <a:lstStyle/>
          <a:p>
            <a:pPr marL="285750" lvl="0" indent="-285750" algn="just">
              <a:buFont typeface="Wingdings" panose="05000000000000000000" pitchFamily="2" charset="2"/>
              <a:buChar char="Ø"/>
            </a:pPr>
            <a:r>
              <a:rPr lang="es-EC" sz="1600" dirty="0">
                <a:latin typeface="Arial" panose="020B0604020202020204" pitchFamily="34" charset="0"/>
                <a:cs typeface="Arial" panose="020B0604020202020204" pitchFamily="34" charset="0"/>
              </a:rPr>
              <a:t>Uno de los mayores riesgos de origen natural al que está expuesto los Bloques Multifamiliares de la FAE son los </a:t>
            </a:r>
            <a:r>
              <a:rPr lang="es-EC" sz="1600" b="1" dirty="0" smtClean="0">
                <a:solidFill>
                  <a:srgbClr val="FF0000"/>
                </a:solidFill>
                <a:latin typeface="Arial" panose="020B0604020202020204" pitchFamily="34" charset="0"/>
                <a:cs typeface="Arial" panose="020B0604020202020204" pitchFamily="34" charset="0"/>
              </a:rPr>
              <a:t>SISMOS</a:t>
            </a:r>
            <a:r>
              <a:rPr lang="es-EC" sz="1600" dirty="0" smtClean="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en lo concerniente a los riesgos de origen antrópico destacan los </a:t>
            </a:r>
            <a:r>
              <a:rPr lang="es-ES" sz="1600" b="1" dirty="0" smtClean="0">
                <a:solidFill>
                  <a:srgbClr val="FF0000"/>
                </a:solidFill>
                <a:latin typeface="Arial" panose="020B0604020202020204" pitchFamily="34" charset="0"/>
                <a:cs typeface="Arial" panose="020B0604020202020204" pitchFamily="34" charset="0"/>
              </a:rPr>
              <a:t>ROBOS Y ASALTOS</a:t>
            </a:r>
            <a:r>
              <a:rPr lang="es-EC" sz="1600" b="1" dirty="0" smtClean="0">
                <a:solidFill>
                  <a:srgbClr val="FF0000"/>
                </a:solidFill>
                <a:latin typeface="Arial" panose="020B0604020202020204" pitchFamily="34" charset="0"/>
                <a:cs typeface="Arial" panose="020B0604020202020204" pitchFamily="34" charset="0"/>
              </a:rPr>
              <a:t>.</a:t>
            </a:r>
            <a:endParaRPr lang="es-EC" sz="1600" b="1" dirty="0">
              <a:solidFill>
                <a:srgbClr val="FF0000"/>
              </a:solidFill>
              <a:latin typeface="Arial" panose="020B0604020202020204" pitchFamily="34" charset="0"/>
              <a:cs typeface="Arial" panose="020B0604020202020204" pitchFamily="34" charset="0"/>
            </a:endParaRPr>
          </a:p>
          <a:p>
            <a:pPr algn="just"/>
            <a:r>
              <a:rPr lang="es-EC" sz="1600" dirty="0">
                <a:latin typeface="Arial" panose="020B0604020202020204" pitchFamily="34" charset="0"/>
                <a:cs typeface="Arial" panose="020B0604020202020204" pitchFamily="34" charset="0"/>
              </a:rPr>
              <a:t> </a:t>
            </a:r>
          </a:p>
          <a:p>
            <a:pPr marL="285750" lvl="0" indent="-285750" algn="just">
              <a:buFont typeface="Wingdings" panose="05000000000000000000" pitchFamily="2" charset="2"/>
              <a:buChar char="Ø"/>
            </a:pPr>
            <a:r>
              <a:rPr lang="es-EC" sz="1600" dirty="0">
                <a:latin typeface="Arial" panose="020B0604020202020204" pitchFamily="34" charset="0"/>
                <a:cs typeface="Arial" panose="020B0604020202020204" pitchFamily="34" charset="0"/>
              </a:rPr>
              <a:t>No existe un adecuado </a:t>
            </a:r>
            <a:r>
              <a:rPr lang="es-EC" sz="1600" b="1" dirty="0">
                <a:solidFill>
                  <a:srgbClr val="FF0000"/>
                </a:solidFill>
                <a:latin typeface="Arial" panose="020B0604020202020204" pitchFamily="34" charset="0"/>
                <a:cs typeface="Arial" panose="020B0604020202020204" pitchFamily="34" charset="0"/>
              </a:rPr>
              <a:t>Sistemas de Seguridad </a:t>
            </a:r>
            <a:r>
              <a:rPr lang="es-EC" sz="1600" b="1" dirty="0" smtClean="0">
                <a:solidFill>
                  <a:srgbClr val="FF0000"/>
                </a:solidFill>
                <a:latin typeface="Arial" panose="020B0604020202020204" pitchFamily="34" charset="0"/>
                <a:cs typeface="Arial" panose="020B0604020202020204" pitchFamily="34" charset="0"/>
              </a:rPr>
              <a:t>Electrónica</a:t>
            </a:r>
            <a:r>
              <a:rPr lang="es-EC" sz="1600" dirty="0" smtClean="0">
                <a:latin typeface="Arial" panose="020B0604020202020204" pitchFamily="34" charset="0"/>
                <a:cs typeface="Arial" panose="020B0604020202020204" pitchFamily="34" charset="0"/>
              </a:rPr>
              <a:t>, </a:t>
            </a:r>
            <a:r>
              <a:rPr lang="es-EC" sz="1600" dirty="0">
                <a:latin typeface="Arial" panose="020B0604020202020204" pitchFamily="34" charset="0"/>
                <a:cs typeface="Arial" panose="020B0604020202020204" pitchFamily="34" charset="0"/>
              </a:rPr>
              <a:t>y </a:t>
            </a:r>
            <a:r>
              <a:rPr lang="es-EC" sz="1600" b="1" dirty="0">
                <a:solidFill>
                  <a:srgbClr val="FF0000"/>
                </a:solidFill>
                <a:latin typeface="Arial" panose="020B0604020202020204" pitchFamily="34" charset="0"/>
                <a:cs typeface="Arial" panose="020B0604020202020204" pitchFamily="34" charset="0"/>
              </a:rPr>
              <a:t>el Sistema de Seguridad contra incendios es </a:t>
            </a:r>
            <a:r>
              <a:rPr lang="es-EC" sz="1600" b="1" dirty="0" smtClean="0">
                <a:solidFill>
                  <a:srgbClr val="FF0000"/>
                </a:solidFill>
                <a:latin typeface="Arial" panose="020B0604020202020204" pitchFamily="34" charset="0"/>
                <a:cs typeface="Arial" panose="020B0604020202020204" pitchFamily="34" charset="0"/>
              </a:rPr>
              <a:t>deficiente</a:t>
            </a:r>
            <a:r>
              <a:rPr lang="es-EC" sz="1600" dirty="0" smtClean="0">
                <a:latin typeface="Arial" panose="020B0604020202020204" pitchFamily="34" charset="0"/>
                <a:cs typeface="Arial" panose="020B0604020202020204" pitchFamily="34" charset="0"/>
              </a:rPr>
              <a:t>.</a:t>
            </a:r>
          </a:p>
          <a:p>
            <a:pPr lvl="0" algn="just"/>
            <a:r>
              <a:rPr lang="es-EC" sz="1600" dirty="0">
                <a:latin typeface="Arial" panose="020B0604020202020204" pitchFamily="34" charset="0"/>
                <a:cs typeface="Arial" panose="020B0604020202020204" pitchFamily="34" charset="0"/>
              </a:rPr>
              <a:t> </a:t>
            </a:r>
          </a:p>
          <a:p>
            <a:pPr marL="285750" lvl="0" indent="-285750" algn="just">
              <a:buFont typeface="Wingdings" panose="05000000000000000000" pitchFamily="2" charset="2"/>
              <a:buChar char="Ø"/>
            </a:pPr>
            <a:r>
              <a:rPr lang="es-EC" sz="1600" dirty="0">
                <a:latin typeface="Arial" panose="020B0604020202020204" pitchFamily="34" charset="0"/>
                <a:cs typeface="Arial" panose="020B0604020202020204" pitchFamily="34" charset="0"/>
              </a:rPr>
              <a:t>Se evidencia la </a:t>
            </a:r>
            <a:r>
              <a:rPr lang="es-EC" sz="1600" b="1" dirty="0">
                <a:solidFill>
                  <a:srgbClr val="FF0000"/>
                </a:solidFill>
                <a:latin typeface="Arial" panose="020B0604020202020204" pitchFamily="34" charset="0"/>
                <a:cs typeface="Arial" panose="020B0604020202020204" pitchFamily="34" charset="0"/>
              </a:rPr>
              <a:t>falta de personal de seguridad </a:t>
            </a:r>
            <a:r>
              <a:rPr lang="es-EC" sz="1600" dirty="0">
                <a:latin typeface="Arial" panose="020B0604020202020204" pitchFamily="34" charset="0"/>
                <a:cs typeface="Arial" panose="020B0604020202020204" pitchFamily="34" charset="0"/>
              </a:rPr>
              <a:t>para los accesos principales, así mismo se ha detectado la </a:t>
            </a:r>
            <a:r>
              <a:rPr lang="es-EC" sz="1600" b="1" dirty="0">
                <a:solidFill>
                  <a:srgbClr val="FF0000"/>
                </a:solidFill>
                <a:latin typeface="Arial" panose="020B0604020202020204" pitchFamily="34" charset="0"/>
                <a:cs typeface="Arial" panose="020B0604020202020204" pitchFamily="34" charset="0"/>
              </a:rPr>
              <a:t>falta de </a:t>
            </a:r>
            <a:r>
              <a:rPr lang="es-EC" sz="1600" b="1" dirty="0" smtClean="0">
                <a:solidFill>
                  <a:srgbClr val="FF0000"/>
                </a:solidFill>
                <a:latin typeface="Arial" panose="020B0604020202020204" pitchFamily="34" charset="0"/>
                <a:cs typeface="Arial" panose="020B0604020202020204" pitchFamily="34" charset="0"/>
              </a:rPr>
              <a:t>normas </a:t>
            </a:r>
            <a:r>
              <a:rPr lang="es-EC" sz="1600" b="1" dirty="0">
                <a:solidFill>
                  <a:srgbClr val="FF0000"/>
                </a:solidFill>
                <a:latin typeface="Arial" panose="020B0604020202020204" pitchFamily="34" charset="0"/>
                <a:cs typeface="Arial" panose="020B0604020202020204" pitchFamily="34" charset="0"/>
              </a:rPr>
              <a:t>y procedimientos de </a:t>
            </a:r>
            <a:r>
              <a:rPr lang="es-EC" sz="1600" b="1" dirty="0" smtClean="0">
                <a:solidFill>
                  <a:srgbClr val="FF0000"/>
                </a:solidFill>
                <a:latin typeface="Arial" panose="020B0604020202020204" pitchFamily="34" charset="0"/>
                <a:cs typeface="Arial" panose="020B0604020202020204" pitchFamily="34" charset="0"/>
              </a:rPr>
              <a:t>seguridad</a:t>
            </a:r>
            <a:r>
              <a:rPr lang="es-EC" sz="1600" dirty="0" smtClean="0">
                <a:latin typeface="Arial" panose="020B0604020202020204" pitchFamily="34" charset="0"/>
                <a:cs typeface="Arial" panose="020B0604020202020204" pitchFamily="34" charset="0"/>
              </a:rPr>
              <a:t>.</a:t>
            </a:r>
          </a:p>
          <a:p>
            <a:pPr lvl="0" algn="just"/>
            <a:endParaRPr lang="es-EC" sz="1600" dirty="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Ø"/>
            </a:pPr>
            <a:r>
              <a:rPr lang="es-EC" sz="1600" dirty="0">
                <a:latin typeface="Arial" panose="020B0604020202020204" pitchFamily="34" charset="0"/>
                <a:cs typeface="Arial" panose="020B0604020202020204" pitchFamily="34" charset="0"/>
              </a:rPr>
              <a:t>Se detectó que </a:t>
            </a:r>
            <a:r>
              <a:rPr lang="es-EC" sz="1600" b="1" dirty="0">
                <a:solidFill>
                  <a:srgbClr val="FF0000"/>
                </a:solidFill>
                <a:latin typeface="Arial" panose="020B0604020202020204" pitchFamily="34" charset="0"/>
                <a:cs typeface="Arial" panose="020B0604020202020204" pitchFamily="34" charset="0"/>
              </a:rPr>
              <a:t>no existe una planificación adecuada para reaccionar ante una </a:t>
            </a:r>
            <a:r>
              <a:rPr lang="es-EC" sz="1600" b="1" dirty="0" smtClean="0">
                <a:solidFill>
                  <a:srgbClr val="FF0000"/>
                </a:solidFill>
                <a:latin typeface="Arial" panose="020B0604020202020204" pitchFamily="34" charset="0"/>
                <a:cs typeface="Arial" panose="020B0604020202020204" pitchFamily="34" charset="0"/>
              </a:rPr>
              <a:t>emergencia</a:t>
            </a:r>
            <a:r>
              <a:rPr lang="es-EC" sz="1600" dirty="0" smtClean="0">
                <a:latin typeface="Arial" panose="020B0604020202020204" pitchFamily="34" charset="0"/>
                <a:cs typeface="Arial" panose="020B0604020202020204" pitchFamily="34" charset="0"/>
              </a:rPr>
              <a:t>.</a:t>
            </a:r>
            <a:endParaRPr lang="es-EC" sz="1600" dirty="0">
              <a:latin typeface="Arial" panose="020B0604020202020204" pitchFamily="34" charset="0"/>
              <a:cs typeface="Arial" panose="020B0604020202020204" pitchFamily="34" charset="0"/>
            </a:endParaRPr>
          </a:p>
          <a:p>
            <a:pPr algn="just"/>
            <a:r>
              <a:rPr lang="es-EC" sz="1600" dirty="0">
                <a:latin typeface="Arial" panose="020B0604020202020204" pitchFamily="34" charset="0"/>
                <a:cs typeface="Arial" panose="020B0604020202020204" pitchFamily="34" charset="0"/>
              </a:rPr>
              <a:t> </a:t>
            </a:r>
          </a:p>
          <a:p>
            <a:pPr marL="285750" indent="-285750" algn="just">
              <a:buFont typeface="Wingdings" panose="05000000000000000000" pitchFamily="2" charset="2"/>
              <a:buChar char="Ø"/>
            </a:pPr>
            <a:r>
              <a:rPr lang="es-EC" sz="1600" dirty="0" smtClean="0">
                <a:latin typeface="Arial" panose="020B0604020202020204" pitchFamily="34" charset="0"/>
                <a:cs typeface="Arial" panose="020B0604020202020204" pitchFamily="34" charset="0"/>
              </a:rPr>
              <a:t>La </a:t>
            </a:r>
            <a:r>
              <a:rPr lang="es-EC" sz="1600" dirty="0">
                <a:latin typeface="Arial" panose="020B0604020202020204" pitchFamily="34" charset="0"/>
                <a:cs typeface="Arial" panose="020B0604020202020204" pitchFamily="34" charset="0"/>
              </a:rPr>
              <a:t>antigüedad de la infraestructura, </a:t>
            </a:r>
            <a:r>
              <a:rPr lang="es-EC" sz="1600" b="1" dirty="0">
                <a:solidFill>
                  <a:srgbClr val="FF0000"/>
                </a:solidFill>
                <a:latin typeface="Arial" panose="020B0604020202020204" pitchFamily="34" charset="0"/>
                <a:cs typeface="Arial" panose="020B0604020202020204" pitchFamily="34" charset="0"/>
              </a:rPr>
              <a:t>falta de mantenimiento al Sistema de Seguridad </a:t>
            </a:r>
            <a:r>
              <a:rPr lang="es-EC" sz="1600" dirty="0">
                <a:latin typeface="Arial" panose="020B0604020202020204" pitchFamily="34" charset="0"/>
                <a:cs typeface="Arial" panose="020B0604020202020204" pitchFamily="34" charset="0"/>
              </a:rPr>
              <a:t>y la inexistencia de inspecciones periódicas hace vulnerable a los bloques a sufrir </a:t>
            </a:r>
            <a:r>
              <a:rPr lang="es-EC" sz="1600" dirty="0" smtClean="0">
                <a:latin typeface="Arial" panose="020B0604020202020204" pitchFamily="34" charset="0"/>
                <a:cs typeface="Arial" panose="020B0604020202020204" pitchFamily="34" charset="0"/>
              </a:rPr>
              <a:t>daños.</a:t>
            </a:r>
            <a:endParaRPr lang="es-EC" sz="1600" dirty="0">
              <a:latin typeface="Arial" panose="020B0604020202020204" pitchFamily="34" charset="0"/>
              <a:cs typeface="Arial" panose="020B0604020202020204" pitchFamily="34" charset="0"/>
            </a:endParaRPr>
          </a:p>
          <a:p>
            <a:pPr algn="just"/>
            <a:endParaRPr lang="es-EC" sz="1600" dirty="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Ø"/>
            </a:pPr>
            <a:r>
              <a:rPr lang="es-EC" sz="1600" dirty="0">
                <a:latin typeface="Arial" panose="020B0604020202020204" pitchFamily="34" charset="0"/>
                <a:cs typeface="Arial" panose="020B0604020202020204" pitchFamily="34" charset="0"/>
              </a:rPr>
              <a:t>La implementación de un Plan Integral de Seguridad en los bloques multifamiliares ha recibido gran </a:t>
            </a:r>
            <a:r>
              <a:rPr lang="es-EC" sz="1600" b="1" dirty="0">
                <a:solidFill>
                  <a:srgbClr val="FF0000"/>
                </a:solidFill>
                <a:latin typeface="Arial" panose="020B0604020202020204" pitchFamily="34" charset="0"/>
                <a:cs typeface="Arial" panose="020B0604020202020204" pitchFamily="34" charset="0"/>
              </a:rPr>
              <a:t>aceptación</a:t>
            </a:r>
            <a:r>
              <a:rPr lang="es-EC" sz="1600" dirty="0">
                <a:latin typeface="Arial" panose="020B0604020202020204" pitchFamily="34" charset="0"/>
                <a:cs typeface="Arial" panose="020B0604020202020204" pitchFamily="34" charset="0"/>
              </a:rPr>
              <a:t> por parte de la administración y </a:t>
            </a:r>
            <a:r>
              <a:rPr lang="es-EC" sz="1600" dirty="0" smtClean="0">
                <a:latin typeface="Arial" panose="020B0604020202020204" pitchFamily="34" charset="0"/>
                <a:cs typeface="Arial" panose="020B0604020202020204" pitchFamily="34" charset="0"/>
              </a:rPr>
              <a:t>habitantes, </a:t>
            </a:r>
            <a:r>
              <a:rPr lang="es-ES" sz="1600" dirty="0">
                <a:latin typeface="Arial" panose="020B0604020202020204" pitchFamily="34" charset="0"/>
                <a:cs typeface="Arial" panose="020B0604020202020204" pitchFamily="34" charset="0"/>
              </a:rPr>
              <a:t>es considerado como una solución al problema de inseguridad</a:t>
            </a:r>
            <a:r>
              <a:rPr lang="es-ES" sz="1600" dirty="0" smtClean="0">
                <a:latin typeface="Arial" panose="020B0604020202020204" pitchFamily="34" charset="0"/>
                <a:cs typeface="Arial" panose="020B0604020202020204" pitchFamily="34" charset="0"/>
              </a:rPr>
              <a:t>.</a:t>
            </a:r>
            <a:r>
              <a:rPr lang="es-EC" sz="1600" dirty="0">
                <a:latin typeface="Arial" panose="020B0604020202020204" pitchFamily="34" charset="0"/>
                <a:cs typeface="Arial" panose="020B0604020202020204" pitchFamily="34" charset="0"/>
              </a:rPr>
              <a:t> </a:t>
            </a:r>
          </a:p>
        </p:txBody>
      </p:sp>
      <p:grpSp>
        <p:nvGrpSpPr>
          <p:cNvPr id="13" name="Grupo 12"/>
          <p:cNvGrpSpPr/>
          <p:nvPr/>
        </p:nvGrpSpPr>
        <p:grpSpPr>
          <a:xfrm>
            <a:off x="-14910" y="0"/>
            <a:ext cx="9144000" cy="967740"/>
            <a:chOff x="-14910" y="0"/>
            <a:chExt cx="9144000" cy="967740"/>
          </a:xfrm>
        </p:grpSpPr>
        <p:sp>
          <p:nvSpPr>
            <p:cNvPr id="15" name="Rectángulo 14"/>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6" name="CuadroTexto 15"/>
            <p:cNvSpPr txBox="1"/>
            <p:nvPr/>
          </p:nvSpPr>
          <p:spPr>
            <a:xfrm>
              <a:off x="1211643" y="88093"/>
              <a:ext cx="6629273" cy="661207"/>
            </a:xfrm>
            <a:prstGeom prst="rect">
              <a:avLst/>
            </a:prstGeom>
            <a:noFill/>
          </p:spPr>
          <p:txBody>
            <a:bodyPr wrap="square" rtlCol="0">
              <a:spAutoFit/>
            </a:bodyPr>
            <a:lstStyle/>
            <a:p>
              <a:pPr lvl="0" algn="ctr">
                <a:lnSpc>
                  <a:spcPct val="150000"/>
                </a:lnSpc>
                <a:spcAft>
                  <a:spcPts val="0"/>
                </a:spcAft>
                <a:tabLst>
                  <a:tab pos="1170305" algn="l"/>
                </a:tabLst>
              </a:pPr>
              <a:r>
                <a:rPr lang="es-EC" sz="2800" b="1" u="none" strike="noStrike"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CONCLUSIONES</a:t>
              </a:r>
              <a:endParaRPr lang="es-EC"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8" name="Imagen 17"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20"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a:spLocks noChangeArrowheads="1"/>
          </p:cNvSpPr>
          <p:nvPr/>
        </p:nvSpPr>
        <p:spPr bwMode="auto">
          <a:xfrm>
            <a:off x="668741" y="348436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0864586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2" name="Rectangle 24"/>
          <p:cNvSpPr>
            <a:spLocks noChangeArrowheads="1"/>
          </p:cNvSpPr>
          <p:nvPr/>
        </p:nvSpPr>
        <p:spPr bwMode="auto">
          <a:xfrm>
            <a:off x="-14910" y="520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13" name="Grupo 12"/>
          <p:cNvGrpSpPr/>
          <p:nvPr/>
        </p:nvGrpSpPr>
        <p:grpSpPr>
          <a:xfrm>
            <a:off x="-14910" y="0"/>
            <a:ext cx="9144000" cy="967740"/>
            <a:chOff x="-14910" y="0"/>
            <a:chExt cx="9144000" cy="967740"/>
          </a:xfrm>
        </p:grpSpPr>
        <p:sp>
          <p:nvSpPr>
            <p:cNvPr id="15" name="Rectángulo 14"/>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6" name="CuadroTexto 15"/>
            <p:cNvSpPr txBox="1"/>
            <p:nvPr/>
          </p:nvSpPr>
          <p:spPr>
            <a:xfrm>
              <a:off x="1211643" y="88093"/>
              <a:ext cx="6629273" cy="661207"/>
            </a:xfrm>
            <a:prstGeom prst="rect">
              <a:avLst/>
            </a:prstGeom>
            <a:noFill/>
          </p:spPr>
          <p:txBody>
            <a:bodyPr wrap="square" rtlCol="0">
              <a:spAutoFit/>
            </a:bodyPr>
            <a:lstStyle/>
            <a:p>
              <a:pPr lvl="0" algn="ctr">
                <a:lnSpc>
                  <a:spcPct val="150000"/>
                </a:lnSpc>
                <a:spcAft>
                  <a:spcPts val="0"/>
                </a:spcAft>
                <a:tabLst>
                  <a:tab pos="1170305" algn="l"/>
                </a:tabLst>
              </a:pPr>
              <a:r>
                <a:rPr lang="es-EC" sz="2800" b="1" u="none" strike="noStrike"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RECOMENDACIONES</a:t>
              </a:r>
              <a:endParaRPr lang="es-EC"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8" name="Imagen 17"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20"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a:spLocks noChangeArrowheads="1"/>
          </p:cNvSpPr>
          <p:nvPr/>
        </p:nvSpPr>
        <p:spPr bwMode="auto">
          <a:xfrm>
            <a:off x="668741" y="348436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127394" y="1113970"/>
            <a:ext cx="8639235" cy="5943935"/>
          </a:xfrm>
          <a:prstGeom prst="rect">
            <a:avLst/>
          </a:prstGeom>
        </p:spPr>
        <p:txBody>
          <a:bodyPr wrap="square">
            <a:spAutoFit/>
          </a:bodyPr>
          <a:lstStyle/>
          <a:p>
            <a:pPr marL="285750" lvl="0" indent="-285750" algn="just">
              <a:lnSpc>
                <a:spcPct val="150000"/>
              </a:lnSpc>
              <a:spcAft>
                <a:spcPts val="0"/>
              </a:spcAft>
              <a:buSzPts val="1200"/>
              <a:buFont typeface="Wingdings" panose="05000000000000000000" pitchFamily="2" charset="2"/>
              <a:buChar char="Ø"/>
            </a:pPr>
            <a:r>
              <a:rPr lang="es-EC" sz="1400" dirty="0" smtClean="0">
                <a:effectLst/>
                <a:latin typeface="Arial" panose="020B0604020202020204" pitchFamily="34" charset="0"/>
                <a:ea typeface="Calibri" panose="020F0502020204030204" pitchFamily="34" charset="0"/>
                <a:cs typeface="Arial" panose="020B0604020202020204" pitchFamily="34" charset="0"/>
              </a:rPr>
              <a:t>Realizar un análisis y evaluación de riesgos de forma periódica, por lo menos una vez al año.</a:t>
            </a:r>
          </a:p>
          <a:p>
            <a:pPr marL="285750" lvl="0" indent="-285750" algn="just">
              <a:lnSpc>
                <a:spcPct val="150000"/>
              </a:lnSpc>
              <a:spcAft>
                <a:spcPts val="0"/>
              </a:spcAft>
              <a:buSzPts val="1200"/>
              <a:buFont typeface="Wingdings" panose="05000000000000000000" pitchFamily="2" charset="2"/>
              <a:buChar char="Ø"/>
            </a:pPr>
            <a:endParaRPr lang="es-EC" sz="1100" dirty="0">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50000"/>
              </a:lnSpc>
              <a:spcAft>
                <a:spcPts val="0"/>
              </a:spcAft>
              <a:buSzPts val="1200"/>
              <a:buFont typeface="Wingdings" panose="05000000000000000000" pitchFamily="2" charset="2"/>
              <a:buChar char="Ø"/>
            </a:pPr>
            <a:r>
              <a:rPr lang="es-EC" sz="1400" dirty="0" smtClean="0">
                <a:effectLst/>
                <a:latin typeface="Arial" panose="020B0604020202020204" pitchFamily="34" charset="0"/>
                <a:ea typeface="Calibri" panose="020F0502020204030204" pitchFamily="34" charset="0"/>
                <a:cs typeface="Arial" panose="020B0604020202020204" pitchFamily="34" charset="0"/>
              </a:rPr>
              <a:t>Implementar un Sistema de Seguridad Electrónica y un Sistema de Seguridad contra Incendios en base al </a:t>
            </a:r>
            <a:r>
              <a:rPr lang="es-EC" sz="14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PLAN TÉCNICO DE SEGURIDAD</a:t>
            </a:r>
            <a:r>
              <a:rPr lang="es-EC" sz="1400" dirty="0" smtClean="0">
                <a:effectLst/>
                <a:latin typeface="Arial" panose="020B0604020202020204" pitchFamily="34" charset="0"/>
                <a:ea typeface="Calibri" panose="020F0502020204030204" pitchFamily="34" charset="0"/>
                <a:cs typeface="Arial" panose="020B0604020202020204" pitchFamily="34" charset="0"/>
              </a:rPr>
              <a:t>.</a:t>
            </a:r>
          </a:p>
          <a:p>
            <a:pPr marL="285750" lvl="0" indent="-285750" algn="just">
              <a:lnSpc>
                <a:spcPct val="150000"/>
              </a:lnSpc>
              <a:spcAft>
                <a:spcPts val="0"/>
              </a:spcAft>
              <a:buSzPts val="1200"/>
              <a:buFont typeface="Wingdings" panose="05000000000000000000" pitchFamily="2" charset="2"/>
              <a:buChar char="Ø"/>
            </a:pPr>
            <a:endParaRPr lang="es-EC" sz="1100" dirty="0">
              <a:latin typeface="Arial" panose="020B0604020202020204" pitchFamily="34" charset="0"/>
              <a:ea typeface="Times New Roman" panose="02020603050405020304" pitchFamily="18" charset="0"/>
              <a:cs typeface="Arial" panose="020B0604020202020204" pitchFamily="34" charset="0"/>
            </a:endParaRPr>
          </a:p>
          <a:p>
            <a:pPr marL="285750" lvl="0" indent="-285750" algn="just">
              <a:lnSpc>
                <a:spcPct val="150000"/>
              </a:lnSpc>
              <a:spcAft>
                <a:spcPts val="0"/>
              </a:spcAft>
              <a:buSzPts val="1200"/>
              <a:buFont typeface="Wingdings" panose="05000000000000000000" pitchFamily="2" charset="2"/>
              <a:buChar char="Ø"/>
            </a:pPr>
            <a:r>
              <a:rPr lang="es-EC" sz="1400" dirty="0" smtClean="0">
                <a:effectLst/>
                <a:latin typeface="Arial" panose="020B0604020202020204" pitchFamily="34" charset="0"/>
                <a:ea typeface="Times New Roman" panose="02020603050405020304" pitchFamily="18" charset="0"/>
                <a:cs typeface="Arial" panose="020B0604020202020204" pitchFamily="34" charset="0"/>
              </a:rPr>
              <a:t>Incrementar las medidas de Seguridad Física, establecer </a:t>
            </a:r>
            <a:r>
              <a:rPr lang="es-ES" sz="1400" dirty="0" smtClean="0">
                <a:effectLst/>
                <a:latin typeface="Arial" panose="020B0604020202020204" pitchFamily="34" charset="0"/>
                <a:ea typeface="Calibri" panose="020F0502020204030204" pitchFamily="34" charset="0"/>
                <a:cs typeface="Arial" panose="020B0604020202020204" pitchFamily="34" charset="0"/>
              </a:rPr>
              <a:t>normas de carácter general y particular, procedimientos de actuación y medidas de coordinación para los habitantes</a:t>
            </a:r>
            <a:r>
              <a:rPr lang="es-ES" sz="1400" dirty="0" smtClean="0">
                <a:effectLst/>
                <a:latin typeface="Arial" panose="020B0604020202020204" pitchFamily="34" charset="0"/>
                <a:ea typeface="Times New Roman" panose="02020603050405020304" pitchFamily="18" charset="0"/>
                <a:cs typeface="Arial" panose="020B0604020202020204" pitchFamily="34" charset="0"/>
              </a:rPr>
              <a:t> </a:t>
            </a:r>
            <a:r>
              <a:rPr lang="es-EC" sz="1400" dirty="0" smtClean="0">
                <a:effectLst/>
                <a:latin typeface="Arial" panose="020B0604020202020204" pitchFamily="34" charset="0"/>
                <a:ea typeface="Times New Roman" panose="02020603050405020304" pitchFamily="18" charset="0"/>
                <a:cs typeface="Arial" panose="020B0604020202020204" pitchFamily="34" charset="0"/>
              </a:rPr>
              <a:t>a través del </a:t>
            </a:r>
            <a:r>
              <a:rPr lang="es-EC" sz="1400" b="1"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PLAN OPERATIVO DE SEGURIDAD</a:t>
            </a:r>
            <a:r>
              <a:rPr lang="es-EC" sz="1400" dirty="0" smtClean="0">
                <a:effectLst/>
                <a:latin typeface="Arial" panose="020B0604020202020204" pitchFamily="34" charset="0"/>
                <a:ea typeface="Times New Roman" panose="02020603050405020304" pitchFamily="18" charset="0"/>
                <a:cs typeface="Arial" panose="020B0604020202020204" pitchFamily="34" charset="0"/>
              </a:rPr>
              <a:t>.</a:t>
            </a:r>
            <a:endParaRPr lang="es-ES" sz="1400" dirty="0" smtClean="0">
              <a:effectLst/>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50000"/>
              </a:lnSpc>
              <a:spcAft>
                <a:spcPts val="0"/>
              </a:spcAft>
              <a:buSzPts val="1200"/>
              <a:buFont typeface="Wingdings" panose="05000000000000000000" pitchFamily="2" charset="2"/>
              <a:buChar char="Ø"/>
            </a:pPr>
            <a:endParaRPr lang="es-EC" sz="1100" dirty="0">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50000"/>
              </a:lnSpc>
              <a:spcAft>
                <a:spcPts val="0"/>
              </a:spcAft>
              <a:buSzPts val="1200"/>
              <a:buFont typeface="Wingdings" panose="05000000000000000000" pitchFamily="2" charset="2"/>
              <a:buChar char="Ø"/>
            </a:pPr>
            <a:r>
              <a:rPr lang="es-EC" sz="1400" dirty="0" smtClean="0">
                <a:effectLst/>
                <a:latin typeface="Arial" panose="020B0604020202020204" pitchFamily="34" charset="0"/>
                <a:ea typeface="Calibri" panose="020F0502020204030204" pitchFamily="34" charset="0"/>
                <a:cs typeface="Arial" panose="020B0604020202020204" pitchFamily="34" charset="0"/>
              </a:rPr>
              <a:t>Preparar a los habitantes y prever los medios técnicos y humanos necesarios para reaccionar ante una situación de emergencia y una posible evacuación a través del </a:t>
            </a:r>
            <a:r>
              <a:rPr lang="es-EC" sz="14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PLAN DE EMERGENCIAS Y EVACUACIÓN.</a:t>
            </a:r>
          </a:p>
          <a:p>
            <a:pPr marL="285750" lvl="0" indent="-285750" algn="just">
              <a:lnSpc>
                <a:spcPct val="150000"/>
              </a:lnSpc>
              <a:spcAft>
                <a:spcPts val="0"/>
              </a:spcAft>
              <a:buSzPts val="1200"/>
              <a:buFont typeface="Wingdings" panose="05000000000000000000" pitchFamily="2" charset="2"/>
              <a:buChar char="Ø"/>
            </a:pPr>
            <a:endParaRPr lang="es-EC" sz="1050" dirty="0">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50000"/>
              </a:lnSpc>
              <a:spcAft>
                <a:spcPts val="0"/>
              </a:spcAft>
              <a:buSzPts val="1200"/>
              <a:buFont typeface="Wingdings" panose="05000000000000000000" pitchFamily="2" charset="2"/>
              <a:buChar char="Ø"/>
            </a:pPr>
            <a:r>
              <a:rPr lang="es-EC" sz="1400" dirty="0" smtClean="0">
                <a:effectLst/>
                <a:latin typeface="Arial" panose="020B0604020202020204" pitchFamily="34" charset="0"/>
                <a:ea typeface="Calibri" panose="020F0502020204030204" pitchFamily="34" charset="0"/>
                <a:cs typeface="Arial" panose="020B0604020202020204" pitchFamily="34" charset="0"/>
              </a:rPr>
              <a:t>Realizar la instalación de los componentes de los Sistemas de Seguridad de acuerdo al </a:t>
            </a:r>
            <a:r>
              <a:rPr lang="es-EC" sz="14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PLAN DE INSTALACIÓN</a:t>
            </a:r>
            <a:r>
              <a:rPr lang="es-EC" sz="1400" dirty="0" smtClean="0">
                <a:effectLst/>
                <a:latin typeface="Arial" panose="020B0604020202020204" pitchFamily="34" charset="0"/>
                <a:ea typeface="Calibri" panose="020F0502020204030204" pitchFamily="34" charset="0"/>
                <a:cs typeface="Arial" panose="020B0604020202020204" pitchFamily="34" charset="0"/>
              </a:rPr>
              <a:t>.</a:t>
            </a:r>
          </a:p>
          <a:p>
            <a:pPr marL="285750" lvl="0" indent="-285750" algn="just">
              <a:lnSpc>
                <a:spcPct val="150000"/>
              </a:lnSpc>
              <a:spcAft>
                <a:spcPts val="0"/>
              </a:spcAft>
              <a:buSzPts val="1200"/>
              <a:buFont typeface="Wingdings" panose="05000000000000000000" pitchFamily="2" charset="2"/>
              <a:buChar char="Ø"/>
            </a:pPr>
            <a:endParaRPr lang="es-EC" sz="1100" dirty="0">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50000"/>
              </a:lnSpc>
              <a:spcAft>
                <a:spcPts val="0"/>
              </a:spcAft>
              <a:buSzPts val="1200"/>
              <a:buFont typeface="Wingdings" panose="05000000000000000000" pitchFamily="2" charset="2"/>
              <a:buChar char="Ø"/>
            </a:pPr>
            <a:r>
              <a:rPr lang="es-EC" sz="1400" dirty="0" smtClean="0">
                <a:effectLst/>
                <a:latin typeface="Arial" panose="020B0604020202020204" pitchFamily="34" charset="0"/>
                <a:ea typeface="Calibri" panose="020F0502020204030204" pitchFamily="34" charset="0"/>
                <a:cs typeface="Arial" panose="020B0604020202020204" pitchFamily="34" charset="0"/>
              </a:rPr>
              <a:t>A fin de garantizar el funcionamiento óptimo y permanente del Sistema de Seguridad, se recomienda aplicar el </a:t>
            </a:r>
            <a:r>
              <a:rPr lang="es-EC" sz="14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PLAN DE MANTENIMIENTO.</a:t>
            </a:r>
            <a:endParaRPr lang="es-EC" sz="1400" dirty="0" smtClean="0">
              <a:effectLst/>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0"/>
              </a:spcAft>
              <a:buSzPts val="1200"/>
            </a:pPr>
            <a:endParaRPr lang="es-EC" sz="1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30104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32000"/>
          </a:schemeClr>
        </a:solidFill>
        <a:effectLst/>
      </p:bgPr>
    </p:bg>
    <p:spTree>
      <p:nvGrpSpPr>
        <p:cNvPr id="1" name=""/>
        <p:cNvGrpSpPr/>
        <p:nvPr/>
      </p:nvGrpSpPr>
      <p:grpSpPr>
        <a:xfrm>
          <a:off x="0" y="0"/>
          <a:ext cx="0" cy="0"/>
          <a:chOff x="0" y="0"/>
          <a:chExt cx="0" cy="0"/>
        </a:xfrm>
      </p:grpSpPr>
      <p:sp>
        <p:nvSpPr>
          <p:cNvPr id="7" name="CuadroTexto 6"/>
          <p:cNvSpPr txBox="1"/>
          <p:nvPr/>
        </p:nvSpPr>
        <p:spPr>
          <a:xfrm>
            <a:off x="261257" y="4529915"/>
            <a:ext cx="8606973" cy="1200329"/>
          </a:xfrm>
          <a:prstGeom prst="rect">
            <a:avLst/>
          </a:prstGeom>
          <a:noFill/>
        </p:spPr>
        <p:txBody>
          <a:bodyPr wrap="square" rtlCol="0">
            <a:spAutoFit/>
          </a:bodyPr>
          <a:lstStyle/>
          <a:p>
            <a:pPr algn="r"/>
            <a:r>
              <a:rPr lang="es-EC" sz="3600" b="1" u="sng" dirty="0" smtClean="0">
                <a:solidFill>
                  <a:srgbClr val="002060"/>
                </a:solidFill>
                <a:latin typeface="Times New Roman" panose="02020603050405020304" pitchFamily="18" charset="0"/>
                <a:cs typeface="Times New Roman" panose="02020603050405020304" pitchFamily="18" charset="0"/>
              </a:rPr>
              <a:t>PROPUESTA</a:t>
            </a:r>
          </a:p>
          <a:p>
            <a:pPr algn="r"/>
            <a:r>
              <a:rPr lang="es-EC" sz="3600" b="1" u="sng" dirty="0" smtClean="0">
                <a:solidFill>
                  <a:srgbClr val="002060"/>
                </a:solidFill>
                <a:latin typeface="Times New Roman" panose="02020603050405020304" pitchFamily="18" charset="0"/>
                <a:cs typeface="Times New Roman" panose="02020603050405020304" pitchFamily="18" charset="0"/>
              </a:rPr>
              <a:t>PLAN INTEGRAL DE SEGURIDAD</a:t>
            </a:r>
            <a:endParaRPr lang="es-EC" sz="3600" b="1" u="sng" dirty="0">
              <a:solidFill>
                <a:srgbClr val="002060"/>
              </a:solidFill>
              <a:latin typeface="Times New Roman" panose="02020603050405020304" pitchFamily="18" charset="0"/>
              <a:cs typeface="Times New Roman" panose="02020603050405020304" pitchFamily="18" charset="0"/>
            </a:endParaRPr>
          </a:p>
        </p:txBody>
      </p:sp>
      <p:sp>
        <p:nvSpPr>
          <p:cNvPr id="8"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9" name="Imagen 8" descr="http://blogs.espe.edu.ec/wp-content/uploads/2013/09/LOGO-PRINCIPAL7.png"/>
          <p:cNvPicPr/>
          <p:nvPr/>
        </p:nvPicPr>
        <p:blipFill rotWithShape="1">
          <a:blip r:embed="rId3" cstate="print">
            <a:extLst>
              <a:ext uri="{BEBA8EAE-BF5A-486C-A8C5-ECC9F3942E4B}">
                <a14:imgProps xmlns:a14="http://schemas.microsoft.com/office/drawing/2010/main">
                  <a14:imgLayer r:embed="rId4">
                    <a14:imgEffect>
                      <a14:saturation sat="166000"/>
                    </a14:imgEffect>
                  </a14:imgLayer>
                </a14:imgProps>
              </a:ext>
              <a:ext uri="{28A0092B-C50C-407E-A947-70E740481C1C}">
                <a14:useLocalDpi xmlns:a14="http://schemas.microsoft.com/office/drawing/2010/main" val="0"/>
              </a:ext>
            </a:extLst>
          </a:blip>
          <a:srcRect r="74510"/>
          <a:stretch/>
        </p:blipFill>
        <p:spPr bwMode="auto">
          <a:xfrm>
            <a:off x="754743" y="733702"/>
            <a:ext cx="3193143" cy="3345543"/>
          </a:xfrm>
          <a:prstGeom prst="rect">
            <a:avLst/>
          </a:prstGeom>
          <a:noFill/>
          <a:ln>
            <a:noFill/>
          </a:ln>
          <a:effectLst>
            <a:outerShdw blurRad="50800" dist="50800" dir="5400000" sx="96000" sy="96000" algn="ctr" rotWithShape="0">
              <a:srgbClr val="000000">
                <a:alpha val="11000"/>
              </a:srgbClr>
            </a:outerShdw>
          </a:effectLst>
        </p:spPr>
      </p:pic>
      <p:sp>
        <p:nvSpPr>
          <p:cNvPr id="11" name="Rectángulo 10"/>
          <p:cNvSpPr/>
          <p:nvPr/>
        </p:nvSpPr>
        <p:spPr>
          <a:xfrm>
            <a:off x="261257" y="5820229"/>
            <a:ext cx="8606972" cy="827314"/>
          </a:xfrm>
          <a:prstGeom prst="rect">
            <a:avLst/>
          </a:prstGeom>
          <a:gradFill>
            <a:gsLst>
              <a:gs pos="0">
                <a:schemeClr val="dk2">
                  <a:tint val="93000"/>
                  <a:satMod val="150000"/>
                  <a:shade val="98000"/>
                  <a:alpha val="50000"/>
                  <a:lumMod val="75000"/>
                </a:schemeClr>
              </a:gs>
              <a:gs pos="50000">
                <a:schemeClr val="dk2">
                  <a:tint val="98000"/>
                  <a:satMod val="130000"/>
                  <a:shade val="90000"/>
                  <a:lumMod val="103000"/>
                </a:schemeClr>
              </a:gs>
              <a:gs pos="100000">
                <a:schemeClr val="dk2">
                  <a:shade val="63000"/>
                  <a:satMod val="120000"/>
                </a:schemeClr>
              </a:gs>
            </a:gsLst>
          </a:gradFill>
          <a:ln>
            <a:solidFill>
              <a:srgbClr val="002060"/>
            </a:solid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505483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2" name="Rectangle 24"/>
          <p:cNvSpPr>
            <a:spLocks noChangeArrowheads="1"/>
          </p:cNvSpPr>
          <p:nvPr/>
        </p:nvSpPr>
        <p:spPr bwMode="auto">
          <a:xfrm>
            <a:off x="-14910" y="520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13" name="Grupo 12"/>
          <p:cNvGrpSpPr/>
          <p:nvPr/>
        </p:nvGrpSpPr>
        <p:grpSpPr>
          <a:xfrm>
            <a:off x="-14910" y="0"/>
            <a:ext cx="9144000" cy="967740"/>
            <a:chOff x="-14910" y="0"/>
            <a:chExt cx="9144000" cy="967740"/>
          </a:xfrm>
        </p:grpSpPr>
        <p:sp>
          <p:nvSpPr>
            <p:cNvPr id="15" name="Rectángulo 14"/>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6" name="CuadroTexto 15"/>
            <p:cNvSpPr txBox="1"/>
            <p:nvPr/>
          </p:nvSpPr>
          <p:spPr>
            <a:xfrm>
              <a:off x="1211643" y="88093"/>
              <a:ext cx="6629273" cy="661207"/>
            </a:xfrm>
            <a:prstGeom prst="rect">
              <a:avLst/>
            </a:prstGeom>
            <a:noFill/>
          </p:spPr>
          <p:txBody>
            <a:bodyPr wrap="square" rtlCol="0">
              <a:spAutoFit/>
            </a:bodyPr>
            <a:lstStyle/>
            <a:p>
              <a:pPr lvl="0" algn="ctr">
                <a:lnSpc>
                  <a:spcPct val="150000"/>
                </a:lnSpc>
                <a:spcAft>
                  <a:spcPts val="0"/>
                </a:spcAft>
                <a:tabLst>
                  <a:tab pos="1170305" algn="l"/>
                </a:tabLst>
              </a:pPr>
              <a:r>
                <a:rPr lang="es-EC"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PLAN TÉCNICO</a:t>
              </a:r>
              <a:endParaRPr lang="es-EC"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8" name="Imagen 17"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20"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CuadroTexto 1"/>
          <p:cNvSpPr txBox="1"/>
          <p:nvPr/>
        </p:nvSpPr>
        <p:spPr>
          <a:xfrm>
            <a:off x="754743" y="1161143"/>
            <a:ext cx="7794062" cy="2185214"/>
          </a:xfrm>
          <a:prstGeom prst="rect">
            <a:avLst/>
          </a:prstGeom>
          <a:noFill/>
        </p:spPr>
        <p:txBody>
          <a:bodyPr wrap="square" rtlCol="0">
            <a:spAutoFit/>
          </a:bodyPr>
          <a:lstStyle/>
          <a:p>
            <a:r>
              <a:rPr lang="es-EC" b="1" dirty="0" smtClean="0"/>
              <a:t>MISIÓN</a:t>
            </a:r>
          </a:p>
          <a:p>
            <a:endParaRPr lang="es-EC" b="1" dirty="0"/>
          </a:p>
          <a:p>
            <a:pPr algn="just"/>
            <a:r>
              <a:rPr lang="es-EC" sz="1600" dirty="0" smtClean="0">
                <a:latin typeface="Arial" panose="020B0604020202020204" pitchFamily="34" charset="0"/>
                <a:cs typeface="Arial" panose="020B0604020202020204" pitchFamily="34" charset="0"/>
              </a:rPr>
              <a:t>Articular </a:t>
            </a:r>
            <a:r>
              <a:rPr lang="es-EC" sz="1600" dirty="0">
                <a:latin typeface="Arial" panose="020B0604020202020204" pitchFamily="34" charset="0"/>
                <a:cs typeface="Arial" panose="020B0604020202020204" pitchFamily="34" charset="0"/>
              </a:rPr>
              <a:t>los medios técnicos (pasivos y activos) de seguridad, establecer los requerimientos de los componentes de seguridad electrónica a fin de detectar, alertar e impedir la ejecución de acciones no deseadas, a través del diseño de diferentes subsistemas protección.</a:t>
            </a:r>
            <a:endParaRPr lang="es-EC" sz="1600" dirty="0" smtClean="0">
              <a:latin typeface="Arial" panose="020B0604020202020204" pitchFamily="34" charset="0"/>
              <a:cs typeface="Arial" panose="020B0604020202020204" pitchFamily="34" charset="0"/>
            </a:endParaRPr>
          </a:p>
          <a:p>
            <a:endParaRPr lang="es-EC" dirty="0"/>
          </a:p>
          <a:p>
            <a:endParaRPr lang="es-EC" dirty="0"/>
          </a:p>
        </p:txBody>
      </p:sp>
      <p:pic>
        <p:nvPicPr>
          <p:cNvPr id="12" name="Imagen 11"/>
          <p:cNvPicPr/>
          <p:nvPr/>
        </p:nvPicPr>
        <p:blipFill>
          <a:blip r:embed="rId4">
            <a:extLst>
              <a:ext uri="{28A0092B-C50C-407E-A947-70E740481C1C}">
                <a14:useLocalDpi xmlns:a14="http://schemas.microsoft.com/office/drawing/2010/main" val="0"/>
              </a:ext>
            </a:extLst>
          </a:blip>
          <a:stretch>
            <a:fillRect/>
          </a:stretch>
        </p:blipFill>
        <p:spPr>
          <a:xfrm>
            <a:off x="3035699" y="3060518"/>
            <a:ext cx="3495730" cy="3543481"/>
          </a:xfrm>
          <a:prstGeom prst="rect">
            <a:avLst/>
          </a:prstGeom>
          <a:ln w="190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49692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2" name="Rectangle 24"/>
          <p:cNvSpPr>
            <a:spLocks noChangeArrowheads="1"/>
          </p:cNvSpPr>
          <p:nvPr/>
        </p:nvSpPr>
        <p:spPr bwMode="auto">
          <a:xfrm>
            <a:off x="-14910" y="520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13" name="Grupo 12"/>
          <p:cNvGrpSpPr/>
          <p:nvPr/>
        </p:nvGrpSpPr>
        <p:grpSpPr>
          <a:xfrm>
            <a:off x="-14910" y="0"/>
            <a:ext cx="9144000" cy="967740"/>
            <a:chOff x="-14910" y="0"/>
            <a:chExt cx="9144000" cy="967740"/>
          </a:xfrm>
        </p:grpSpPr>
        <p:sp>
          <p:nvSpPr>
            <p:cNvPr id="15" name="Rectángulo 14"/>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6" name="CuadroTexto 15"/>
            <p:cNvSpPr txBox="1"/>
            <p:nvPr/>
          </p:nvSpPr>
          <p:spPr>
            <a:xfrm>
              <a:off x="1211643" y="88093"/>
              <a:ext cx="6629273" cy="661207"/>
            </a:xfrm>
            <a:prstGeom prst="rect">
              <a:avLst/>
            </a:prstGeom>
            <a:noFill/>
          </p:spPr>
          <p:txBody>
            <a:bodyPr wrap="square" rtlCol="0">
              <a:spAutoFit/>
            </a:bodyPr>
            <a:lstStyle/>
            <a:p>
              <a:pPr lvl="0" algn="ctr">
                <a:lnSpc>
                  <a:spcPct val="150000"/>
                </a:lnSpc>
                <a:spcAft>
                  <a:spcPts val="0"/>
                </a:spcAft>
                <a:tabLst>
                  <a:tab pos="1170305" algn="l"/>
                </a:tabLst>
              </a:pPr>
              <a:r>
                <a:rPr lang="es-EC"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PLAN TÉCNICO</a:t>
              </a:r>
              <a:endParaRPr lang="es-EC"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8" name="Imagen 17"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20"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Imagen 2"/>
          <p:cNvPicPr>
            <a:picLocks noChangeAspect="1"/>
          </p:cNvPicPr>
          <p:nvPr/>
        </p:nvPicPr>
        <p:blipFill rotWithShape="1">
          <a:blip r:embed="rId4"/>
          <a:srcRect l="8065" t="41898" r="44516" b="21081"/>
          <a:stretch/>
        </p:blipFill>
        <p:spPr>
          <a:xfrm>
            <a:off x="616115" y="1973943"/>
            <a:ext cx="7949001" cy="3788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00158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32000"/>
          </a:schemeClr>
        </a:solidFill>
        <a:effectLst/>
      </p:bgPr>
    </p:bg>
    <p:spTree>
      <p:nvGrpSpPr>
        <p:cNvPr id="1" name=""/>
        <p:cNvGrpSpPr/>
        <p:nvPr/>
      </p:nvGrpSpPr>
      <p:grpSpPr>
        <a:xfrm>
          <a:off x="0" y="0"/>
          <a:ext cx="0" cy="0"/>
          <a:chOff x="0" y="0"/>
          <a:chExt cx="0" cy="0"/>
        </a:xfrm>
      </p:grpSpPr>
      <p:sp>
        <p:nvSpPr>
          <p:cNvPr id="7" name="CuadroTexto 6"/>
          <p:cNvSpPr txBox="1"/>
          <p:nvPr/>
        </p:nvSpPr>
        <p:spPr>
          <a:xfrm>
            <a:off x="3398133" y="4829767"/>
            <a:ext cx="5345873" cy="646331"/>
          </a:xfrm>
          <a:prstGeom prst="rect">
            <a:avLst/>
          </a:prstGeom>
          <a:noFill/>
        </p:spPr>
        <p:txBody>
          <a:bodyPr wrap="square" rtlCol="0">
            <a:spAutoFit/>
          </a:bodyPr>
          <a:lstStyle/>
          <a:p>
            <a:pPr algn="r"/>
            <a:r>
              <a:rPr lang="es-EC" sz="3600" b="1" u="sng" dirty="0" smtClean="0">
                <a:solidFill>
                  <a:srgbClr val="002060"/>
                </a:solidFill>
                <a:latin typeface="Times New Roman" panose="02020603050405020304" pitchFamily="18" charset="0"/>
                <a:cs typeface="Times New Roman" panose="02020603050405020304" pitchFamily="18" charset="0"/>
              </a:rPr>
              <a:t>INTRODUCCIÓN</a:t>
            </a:r>
            <a:endParaRPr lang="es-EC" sz="3600" b="1" u="sng" dirty="0">
              <a:solidFill>
                <a:srgbClr val="002060"/>
              </a:solidFill>
              <a:latin typeface="Times New Roman" panose="02020603050405020304" pitchFamily="18" charset="0"/>
              <a:cs typeface="Times New Roman" panose="02020603050405020304" pitchFamily="18" charset="0"/>
            </a:endParaRPr>
          </a:p>
        </p:txBody>
      </p:sp>
      <p:sp>
        <p:nvSpPr>
          <p:cNvPr id="8"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9" name="Imagen 8" descr="http://blogs.espe.edu.ec/wp-content/uploads/2013/09/LOGO-PRINCIPAL7.png"/>
          <p:cNvPicPr/>
          <p:nvPr/>
        </p:nvPicPr>
        <p:blipFill rotWithShape="1">
          <a:blip r:embed="rId3" cstate="print">
            <a:extLst>
              <a:ext uri="{BEBA8EAE-BF5A-486C-A8C5-ECC9F3942E4B}">
                <a14:imgProps xmlns:a14="http://schemas.microsoft.com/office/drawing/2010/main">
                  <a14:imgLayer r:embed="rId4">
                    <a14:imgEffect>
                      <a14:saturation sat="166000"/>
                    </a14:imgEffect>
                  </a14:imgLayer>
                </a14:imgProps>
              </a:ext>
              <a:ext uri="{28A0092B-C50C-407E-A947-70E740481C1C}">
                <a14:useLocalDpi xmlns:a14="http://schemas.microsoft.com/office/drawing/2010/main" val="0"/>
              </a:ext>
            </a:extLst>
          </a:blip>
          <a:srcRect r="74510"/>
          <a:stretch/>
        </p:blipFill>
        <p:spPr bwMode="auto">
          <a:xfrm>
            <a:off x="754743" y="733702"/>
            <a:ext cx="3193143" cy="3345543"/>
          </a:xfrm>
          <a:prstGeom prst="rect">
            <a:avLst/>
          </a:prstGeom>
          <a:noFill/>
          <a:ln>
            <a:noFill/>
          </a:ln>
          <a:effectLst>
            <a:outerShdw blurRad="50800" dist="50800" dir="5400000" sx="96000" sy="96000" algn="ctr" rotWithShape="0">
              <a:srgbClr val="000000">
                <a:alpha val="11000"/>
              </a:srgbClr>
            </a:outerShdw>
          </a:effectLst>
        </p:spPr>
      </p:pic>
      <p:sp>
        <p:nvSpPr>
          <p:cNvPr id="11" name="Rectángulo 10"/>
          <p:cNvSpPr/>
          <p:nvPr/>
        </p:nvSpPr>
        <p:spPr>
          <a:xfrm>
            <a:off x="261257" y="5820229"/>
            <a:ext cx="8606972" cy="827314"/>
          </a:xfrm>
          <a:prstGeom prst="rect">
            <a:avLst/>
          </a:prstGeom>
          <a:gradFill>
            <a:gsLst>
              <a:gs pos="0">
                <a:schemeClr val="dk2">
                  <a:tint val="93000"/>
                  <a:satMod val="150000"/>
                  <a:shade val="98000"/>
                  <a:alpha val="50000"/>
                  <a:lumMod val="75000"/>
                </a:schemeClr>
              </a:gs>
              <a:gs pos="50000">
                <a:schemeClr val="dk2">
                  <a:tint val="98000"/>
                  <a:satMod val="130000"/>
                  <a:shade val="90000"/>
                  <a:lumMod val="103000"/>
                </a:schemeClr>
              </a:gs>
              <a:gs pos="100000">
                <a:schemeClr val="dk2">
                  <a:shade val="63000"/>
                  <a:satMod val="120000"/>
                </a:schemeClr>
              </a:gs>
            </a:gsLst>
          </a:gradFill>
          <a:ln>
            <a:solidFill>
              <a:srgbClr val="002060"/>
            </a:solid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757239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1" name="Imagen 30"/>
          <p:cNvPicPr>
            <a:picLocks noChangeAspect="1"/>
          </p:cNvPicPr>
          <p:nvPr/>
        </p:nvPicPr>
        <p:blipFill rotWithShape="1">
          <a:blip r:embed="rId2"/>
          <a:srcRect l="6590" t="29691" r="44862" b="32772"/>
          <a:stretch/>
        </p:blipFill>
        <p:spPr>
          <a:xfrm>
            <a:off x="360668" y="1524001"/>
            <a:ext cx="8331222" cy="4093028"/>
          </a:xfrm>
          <a:prstGeom prst="rect">
            <a:avLst/>
          </a:prstGeom>
        </p:spPr>
      </p:pic>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1211643" y="88093"/>
              <a:ext cx="6629273" cy="661207"/>
            </a:xfrm>
            <a:prstGeom prst="rect">
              <a:avLst/>
            </a:prstGeom>
            <a:noFill/>
          </p:spPr>
          <p:txBody>
            <a:bodyPr wrap="square" rtlCol="0">
              <a:spAutoFit/>
            </a:bodyPr>
            <a:lstStyle/>
            <a:p>
              <a:pPr lvl="0" algn="ctr">
                <a:lnSpc>
                  <a:spcPct val="150000"/>
                </a:lnSpc>
                <a:spcAft>
                  <a:spcPts val="0"/>
                </a:spcAft>
                <a:tabLst>
                  <a:tab pos="1170305" algn="l"/>
                </a:tabLst>
              </a:pPr>
              <a:r>
                <a:rPr lang="es-EC"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PLAN TÉCNICO</a:t>
              </a:r>
              <a:endParaRPr lang="es-EC"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3"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4">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411503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1211643" y="88093"/>
              <a:ext cx="6629273" cy="661207"/>
            </a:xfrm>
            <a:prstGeom prst="rect">
              <a:avLst/>
            </a:prstGeom>
            <a:noFill/>
          </p:spPr>
          <p:txBody>
            <a:bodyPr wrap="square" rtlCol="0">
              <a:spAutoFit/>
            </a:bodyPr>
            <a:lstStyle/>
            <a:p>
              <a:pPr lvl="0" algn="ctr">
                <a:lnSpc>
                  <a:spcPct val="150000"/>
                </a:lnSpc>
                <a:spcAft>
                  <a:spcPts val="0"/>
                </a:spcAft>
                <a:tabLst>
                  <a:tab pos="1170305" algn="l"/>
                </a:tabLst>
              </a:pPr>
              <a:r>
                <a:rPr lang="es-EC"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PLAN TÉCNICO</a:t>
              </a:r>
              <a:endParaRPr lang="es-EC"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1 Tabla"/>
          <p:cNvGraphicFramePr>
            <a:graphicFrameLocks noGrp="1"/>
          </p:cNvGraphicFramePr>
          <p:nvPr>
            <p:extLst>
              <p:ext uri="{D42A27DB-BD31-4B8C-83A1-F6EECF244321}">
                <p14:modId xmlns:p14="http://schemas.microsoft.com/office/powerpoint/2010/main" val="3314677692"/>
              </p:ext>
            </p:extLst>
          </p:nvPr>
        </p:nvGraphicFramePr>
        <p:xfrm>
          <a:off x="616115" y="1895111"/>
          <a:ext cx="3545982" cy="3337560"/>
        </p:xfrm>
        <a:graphic>
          <a:graphicData uri="http://schemas.openxmlformats.org/drawingml/2006/table">
            <a:tbl>
              <a:tblPr firstRow="1" bandRow="1">
                <a:tableStyleId>{616DA210-FB5B-4158-B5E0-FEB733F419BA}</a:tableStyleId>
              </a:tblPr>
              <a:tblGrid>
                <a:gridCol w="2473926"/>
                <a:gridCol w="1072056"/>
              </a:tblGrid>
              <a:tr h="156926">
                <a:tc gridSpan="2">
                  <a:txBody>
                    <a:bodyPr/>
                    <a:lstStyle/>
                    <a:p>
                      <a:pPr algn="ctr"/>
                      <a:r>
                        <a:rPr lang="es-EC" sz="1400" dirty="0" smtClean="0"/>
                        <a:t>SISTEMA</a:t>
                      </a:r>
                      <a:r>
                        <a:rPr lang="es-EC" sz="1400" baseline="0" dirty="0" smtClean="0"/>
                        <a:t> DE SEGURIDAD CONTRA INCENDIOS</a:t>
                      </a:r>
                      <a:endParaRPr lang="es-EC" sz="1400" b="1" dirty="0">
                        <a:latin typeface="Arial" panose="020B0604020202020204" pitchFamily="34" charset="0"/>
                        <a:cs typeface="Arial" panose="020B0604020202020204" pitchFamily="34" charset="0"/>
                      </a:endParaRPr>
                    </a:p>
                  </a:txBody>
                  <a:tcPr/>
                </a:tc>
                <a:tc hMerge="1">
                  <a:txBody>
                    <a:bodyPr/>
                    <a:lstStyle/>
                    <a:p>
                      <a:endParaRPr lang="es-EC" dirty="0"/>
                    </a:p>
                  </a:txBody>
                  <a:tcPr/>
                </a:tc>
              </a:tr>
              <a:tr h="370840">
                <a:tc>
                  <a:txBody>
                    <a:bodyPr/>
                    <a:lstStyle/>
                    <a:p>
                      <a:pPr algn="ctr"/>
                      <a:r>
                        <a:rPr lang="es-EC" b="1" dirty="0" smtClean="0"/>
                        <a:t>DESCRIPCIÓN</a:t>
                      </a:r>
                      <a:endParaRPr lang="es-EC" b="1" dirty="0"/>
                    </a:p>
                  </a:txBody>
                  <a:tcPr/>
                </a:tc>
                <a:tc>
                  <a:txBody>
                    <a:bodyPr/>
                    <a:lstStyle/>
                    <a:p>
                      <a:pPr algn="ctr"/>
                      <a:r>
                        <a:rPr lang="es-EC" b="1" dirty="0" smtClean="0"/>
                        <a:t>COSTO</a:t>
                      </a:r>
                      <a:endParaRPr lang="es-EC" b="1" dirty="0"/>
                    </a:p>
                  </a:txBody>
                  <a:tcPr/>
                </a:tc>
              </a:tr>
              <a:tr h="370840">
                <a:tc>
                  <a:txBody>
                    <a:bodyPr/>
                    <a:lstStyle/>
                    <a:p>
                      <a:pPr algn="just"/>
                      <a:r>
                        <a:rPr lang="es-EC" b="1" dirty="0" smtClean="0"/>
                        <a:t>Detección</a:t>
                      </a:r>
                      <a:r>
                        <a:rPr lang="es-EC" baseline="0" dirty="0" smtClean="0"/>
                        <a:t> (Detectores de Humo y Calor)</a:t>
                      </a:r>
                      <a:endParaRPr lang="es-EC" dirty="0"/>
                    </a:p>
                  </a:txBody>
                  <a:tcPr/>
                </a:tc>
                <a:tc>
                  <a:txBody>
                    <a:bodyPr/>
                    <a:lstStyle/>
                    <a:p>
                      <a:pPr algn="ctr"/>
                      <a:r>
                        <a:rPr lang="es-EC" dirty="0" smtClean="0"/>
                        <a:t>$. 2.200</a:t>
                      </a:r>
                      <a:endParaRPr lang="es-EC" b="1" dirty="0"/>
                    </a:p>
                  </a:txBody>
                  <a:tcPr anchor="ctr"/>
                </a:tc>
              </a:tr>
              <a:tr h="370840">
                <a:tc>
                  <a:txBody>
                    <a:bodyPr/>
                    <a:lstStyle/>
                    <a:p>
                      <a:pPr algn="just"/>
                      <a:r>
                        <a:rPr lang="es-EC" b="1" dirty="0" smtClean="0"/>
                        <a:t>Alarma </a:t>
                      </a:r>
                      <a:r>
                        <a:rPr lang="es-EC" dirty="0" smtClean="0"/>
                        <a:t>(Sirena, luces estroboscópicas</a:t>
                      </a:r>
                      <a:r>
                        <a:rPr lang="es-EC" baseline="0" dirty="0" smtClean="0"/>
                        <a:t>  y botón de Pánico</a:t>
                      </a:r>
                      <a:r>
                        <a:rPr lang="es-EC" dirty="0" smtClean="0"/>
                        <a:t>)</a:t>
                      </a:r>
                      <a:endParaRPr lang="es-EC" dirty="0"/>
                    </a:p>
                  </a:txBody>
                  <a:tcPr/>
                </a:tc>
                <a:tc>
                  <a:txBody>
                    <a:bodyPr/>
                    <a:lstStyle/>
                    <a:p>
                      <a:pPr algn="ctr"/>
                      <a:r>
                        <a:rPr lang="es-EC" dirty="0" smtClean="0"/>
                        <a:t>$. 107</a:t>
                      </a:r>
                      <a:endParaRPr lang="es-EC" b="1" dirty="0"/>
                    </a:p>
                  </a:txBody>
                  <a:tcPr anchor="ctr"/>
                </a:tc>
              </a:tr>
              <a:tr h="370840">
                <a:tc>
                  <a:txBody>
                    <a:bodyPr/>
                    <a:lstStyle/>
                    <a:p>
                      <a:pPr algn="just"/>
                      <a:r>
                        <a:rPr lang="es-EC" b="1" dirty="0" smtClean="0"/>
                        <a:t>Extinción</a:t>
                      </a:r>
                      <a:r>
                        <a:rPr lang="es-EC" baseline="0" dirty="0" smtClean="0"/>
                        <a:t> (Toma Siamesa, gabinete de protección contra incendios), aspersores hídricos.</a:t>
                      </a:r>
                      <a:endParaRPr lang="es-EC" dirty="0"/>
                    </a:p>
                  </a:txBody>
                  <a:tcPr/>
                </a:tc>
                <a:tc>
                  <a:txBody>
                    <a:bodyPr/>
                    <a:lstStyle/>
                    <a:p>
                      <a:pPr algn="ctr"/>
                      <a:r>
                        <a:rPr lang="es-EC" dirty="0" smtClean="0"/>
                        <a:t>$. 3.835</a:t>
                      </a:r>
                      <a:endParaRPr lang="es-EC" b="1" dirty="0"/>
                    </a:p>
                  </a:txBody>
                  <a:tcPr anchor="ctr"/>
                </a:tc>
              </a:tr>
              <a:tr h="370840">
                <a:tc>
                  <a:txBody>
                    <a:bodyPr/>
                    <a:lstStyle/>
                    <a:p>
                      <a:pPr algn="just"/>
                      <a:r>
                        <a:rPr lang="es-EC" b="1" dirty="0" smtClean="0"/>
                        <a:t>Señalización de Emergencia</a:t>
                      </a:r>
                      <a:r>
                        <a:rPr lang="es-EC" b="1" baseline="0" dirty="0" smtClean="0"/>
                        <a:t> </a:t>
                      </a:r>
                      <a:endParaRPr lang="es-EC" b="1" dirty="0"/>
                    </a:p>
                  </a:txBody>
                  <a:tcPr/>
                </a:tc>
                <a:tc>
                  <a:txBody>
                    <a:bodyPr/>
                    <a:lstStyle/>
                    <a:p>
                      <a:pPr algn="ctr"/>
                      <a:r>
                        <a:rPr lang="es-EC" dirty="0" smtClean="0"/>
                        <a:t>$. 159</a:t>
                      </a:r>
                      <a:endParaRPr lang="es-EC" b="1" dirty="0"/>
                    </a:p>
                  </a:txBody>
                  <a:tcPr anchor="ctr"/>
                </a:tc>
              </a:tr>
              <a:tr h="370840">
                <a:tc>
                  <a:txBody>
                    <a:bodyPr/>
                    <a:lstStyle/>
                    <a:p>
                      <a:pPr algn="r"/>
                      <a:r>
                        <a:rPr lang="es-EC" dirty="0" smtClean="0"/>
                        <a:t>TOTAL</a:t>
                      </a:r>
                      <a:endParaRPr lang="es-EC" b="1" dirty="0"/>
                    </a:p>
                  </a:txBody>
                  <a:tcPr/>
                </a:tc>
                <a:tc>
                  <a:txBody>
                    <a:bodyPr/>
                    <a:lstStyle/>
                    <a:p>
                      <a:pPr algn="ctr"/>
                      <a:r>
                        <a:rPr lang="es-EC" b="1" dirty="0" smtClean="0"/>
                        <a:t>$. 6.301</a:t>
                      </a:r>
                      <a:endParaRPr lang="es-EC" b="1" dirty="0"/>
                    </a:p>
                  </a:txBody>
                  <a:tcPr anchor="ctr"/>
                </a:tc>
              </a:tr>
            </a:tbl>
          </a:graphicData>
        </a:graphic>
      </p:graphicFrame>
      <p:sp>
        <p:nvSpPr>
          <p:cNvPr id="3" name="2 CuadroTexto"/>
          <p:cNvSpPr txBox="1"/>
          <p:nvPr/>
        </p:nvSpPr>
        <p:spPr>
          <a:xfrm>
            <a:off x="3257008" y="1240140"/>
            <a:ext cx="2311851" cy="369332"/>
          </a:xfrm>
          <a:prstGeom prst="rect">
            <a:avLst/>
          </a:prstGeom>
          <a:noFill/>
        </p:spPr>
        <p:txBody>
          <a:bodyPr wrap="none" rtlCol="0">
            <a:spAutoFit/>
          </a:bodyPr>
          <a:lstStyle/>
          <a:p>
            <a:r>
              <a:rPr lang="es-EC" b="1" dirty="0" smtClean="0"/>
              <a:t>ESTUDIO ECONÓMICO</a:t>
            </a:r>
            <a:endParaRPr lang="es-EC" b="1" dirty="0"/>
          </a:p>
        </p:txBody>
      </p:sp>
      <p:graphicFrame>
        <p:nvGraphicFramePr>
          <p:cNvPr id="13" name="12 Tabla"/>
          <p:cNvGraphicFramePr>
            <a:graphicFrameLocks noGrp="1"/>
          </p:cNvGraphicFramePr>
          <p:nvPr>
            <p:extLst>
              <p:ext uri="{D42A27DB-BD31-4B8C-83A1-F6EECF244321}">
                <p14:modId xmlns:p14="http://schemas.microsoft.com/office/powerpoint/2010/main" val="3932787653"/>
              </p:ext>
            </p:extLst>
          </p:nvPr>
        </p:nvGraphicFramePr>
        <p:xfrm>
          <a:off x="4678363" y="1918884"/>
          <a:ext cx="3545982" cy="3172460"/>
        </p:xfrm>
        <a:graphic>
          <a:graphicData uri="http://schemas.openxmlformats.org/drawingml/2006/table">
            <a:tbl>
              <a:tblPr firstRow="1" bandRow="1">
                <a:tableStyleId>{616DA210-FB5B-4158-B5E0-FEB733F419BA}</a:tableStyleId>
              </a:tblPr>
              <a:tblGrid>
                <a:gridCol w="2473926"/>
                <a:gridCol w="1072056"/>
              </a:tblGrid>
              <a:tr h="156926">
                <a:tc gridSpan="2">
                  <a:txBody>
                    <a:bodyPr/>
                    <a:lstStyle/>
                    <a:p>
                      <a:pPr algn="ctr"/>
                      <a:r>
                        <a:rPr lang="es-EC" sz="1400" dirty="0" smtClean="0"/>
                        <a:t>SISTEMA</a:t>
                      </a:r>
                      <a:r>
                        <a:rPr lang="es-EC" sz="1400" baseline="0" dirty="0" smtClean="0"/>
                        <a:t> DE SEGURIDAD ELECTRÓNICA</a:t>
                      </a:r>
                      <a:endParaRPr lang="es-EC" sz="1400" b="1" dirty="0">
                        <a:latin typeface="Arial" panose="020B0604020202020204" pitchFamily="34" charset="0"/>
                        <a:cs typeface="Arial" panose="020B0604020202020204" pitchFamily="34" charset="0"/>
                      </a:endParaRPr>
                    </a:p>
                  </a:txBody>
                  <a:tcPr/>
                </a:tc>
                <a:tc hMerge="1">
                  <a:txBody>
                    <a:bodyPr/>
                    <a:lstStyle/>
                    <a:p>
                      <a:endParaRPr lang="es-EC" dirty="0"/>
                    </a:p>
                  </a:txBody>
                  <a:tcPr/>
                </a:tc>
              </a:tr>
              <a:tr h="370840">
                <a:tc>
                  <a:txBody>
                    <a:bodyPr/>
                    <a:lstStyle/>
                    <a:p>
                      <a:pPr algn="ctr"/>
                      <a:r>
                        <a:rPr lang="es-EC" b="1" dirty="0" smtClean="0"/>
                        <a:t>DESCRIPCIÓN</a:t>
                      </a:r>
                      <a:endParaRPr lang="es-EC" b="1" dirty="0"/>
                    </a:p>
                  </a:txBody>
                  <a:tcPr/>
                </a:tc>
                <a:tc>
                  <a:txBody>
                    <a:bodyPr/>
                    <a:lstStyle/>
                    <a:p>
                      <a:pPr algn="ctr"/>
                      <a:r>
                        <a:rPr lang="es-EC" b="1" dirty="0" smtClean="0"/>
                        <a:t>COSTO</a:t>
                      </a:r>
                      <a:endParaRPr lang="es-EC" b="1" dirty="0"/>
                    </a:p>
                  </a:txBody>
                  <a:tcPr/>
                </a:tc>
              </a:tr>
              <a:tr h="370840">
                <a:tc>
                  <a:txBody>
                    <a:bodyPr/>
                    <a:lstStyle/>
                    <a:p>
                      <a:pPr algn="just"/>
                      <a:r>
                        <a:rPr lang="es-EC" b="1" baseline="0" dirty="0" smtClean="0"/>
                        <a:t>Sensores y Alarmas </a:t>
                      </a:r>
                      <a:r>
                        <a:rPr lang="es-EC" baseline="0" dirty="0" smtClean="0"/>
                        <a:t>(Sensor de movimiento, magnético , de rotura de cristales,  Sirena, botón de pánico)</a:t>
                      </a:r>
                      <a:endParaRPr lang="es-EC" dirty="0"/>
                    </a:p>
                  </a:txBody>
                  <a:tcPr/>
                </a:tc>
                <a:tc>
                  <a:txBody>
                    <a:bodyPr/>
                    <a:lstStyle/>
                    <a:p>
                      <a:pPr algn="ctr"/>
                      <a:r>
                        <a:rPr lang="es-EC" dirty="0" smtClean="0"/>
                        <a:t>$. 2.748</a:t>
                      </a:r>
                      <a:endParaRPr lang="es-EC" b="1" dirty="0"/>
                    </a:p>
                  </a:txBody>
                  <a:tcPr anchor="ctr"/>
                </a:tc>
              </a:tr>
              <a:tr h="370840">
                <a:tc>
                  <a:txBody>
                    <a:bodyPr/>
                    <a:lstStyle/>
                    <a:p>
                      <a:pPr algn="just"/>
                      <a:r>
                        <a:rPr lang="es-EC" b="1" dirty="0" smtClean="0"/>
                        <a:t>CCTV</a:t>
                      </a:r>
                      <a:r>
                        <a:rPr lang="es-EC" dirty="0" smtClean="0"/>
                        <a:t> (Monitor,  DVR,</a:t>
                      </a:r>
                      <a:r>
                        <a:rPr lang="es-EC" baseline="0" dirty="0" smtClean="0"/>
                        <a:t> Disco Duro, Cámaras., UPS</a:t>
                      </a:r>
                      <a:r>
                        <a:rPr lang="es-EC" dirty="0" smtClean="0"/>
                        <a:t>)</a:t>
                      </a:r>
                      <a:endParaRPr lang="es-EC" dirty="0"/>
                    </a:p>
                  </a:txBody>
                  <a:tcPr/>
                </a:tc>
                <a:tc>
                  <a:txBody>
                    <a:bodyPr/>
                    <a:lstStyle/>
                    <a:p>
                      <a:pPr algn="ctr"/>
                      <a:r>
                        <a:rPr lang="es-EC" dirty="0" smtClean="0"/>
                        <a:t>$. 1.832</a:t>
                      </a:r>
                      <a:endParaRPr lang="es-EC" b="1" dirty="0"/>
                    </a:p>
                  </a:txBody>
                  <a:tcPr anchor="ctr"/>
                </a:tc>
              </a:tr>
              <a:tr h="370840">
                <a:tc>
                  <a:txBody>
                    <a:bodyPr/>
                    <a:lstStyle/>
                    <a:p>
                      <a:pPr algn="just"/>
                      <a:r>
                        <a:rPr lang="es-EC" dirty="0" smtClean="0"/>
                        <a:t>Control de Accesos</a:t>
                      </a:r>
                      <a:r>
                        <a:rPr lang="es-EC" baseline="0" dirty="0" smtClean="0"/>
                        <a:t> (Tarjetas magnéticas, lector de tarjeta, cerradura eléctrica, Software )</a:t>
                      </a:r>
                      <a:endParaRPr lang="es-EC" dirty="0"/>
                    </a:p>
                  </a:txBody>
                  <a:tcPr/>
                </a:tc>
                <a:tc>
                  <a:txBody>
                    <a:bodyPr/>
                    <a:lstStyle/>
                    <a:p>
                      <a:pPr algn="ctr"/>
                      <a:r>
                        <a:rPr lang="es-EC" dirty="0" smtClean="0"/>
                        <a:t>$. 1.342,92</a:t>
                      </a:r>
                      <a:endParaRPr lang="es-EC" b="1" dirty="0"/>
                    </a:p>
                  </a:txBody>
                  <a:tcPr anchor="ctr"/>
                </a:tc>
              </a:tr>
              <a:tr h="370840">
                <a:tc>
                  <a:txBody>
                    <a:bodyPr/>
                    <a:lstStyle/>
                    <a:p>
                      <a:pPr algn="r"/>
                      <a:r>
                        <a:rPr lang="es-EC" b="1" dirty="0" smtClean="0"/>
                        <a:t>TOTAL</a:t>
                      </a:r>
                      <a:endParaRPr lang="es-EC" b="1" dirty="0"/>
                    </a:p>
                  </a:txBody>
                  <a:tcPr anchor="ctr"/>
                </a:tc>
                <a:tc>
                  <a:txBody>
                    <a:bodyPr/>
                    <a:lstStyle/>
                    <a:p>
                      <a:pPr algn="ctr"/>
                      <a:r>
                        <a:rPr lang="es-EC" b="1" dirty="0" smtClean="0"/>
                        <a:t>$. 5.922,92</a:t>
                      </a:r>
                      <a:endParaRPr lang="es-EC" b="1" dirty="0"/>
                    </a:p>
                  </a:txBody>
                  <a:tcPr anchor="ctr"/>
                </a:tc>
              </a:tr>
            </a:tbl>
          </a:graphicData>
        </a:graphic>
      </p:graphicFrame>
      <p:sp>
        <p:nvSpPr>
          <p:cNvPr id="5" name="CuadroTexto 4"/>
          <p:cNvSpPr txBox="1"/>
          <p:nvPr/>
        </p:nvSpPr>
        <p:spPr>
          <a:xfrm>
            <a:off x="3773714" y="5689600"/>
            <a:ext cx="2685143" cy="369332"/>
          </a:xfrm>
          <a:prstGeom prst="rect">
            <a:avLst/>
          </a:prstGeom>
          <a:noFill/>
        </p:spPr>
        <p:txBody>
          <a:bodyPr wrap="square" rtlCol="0">
            <a:spAutoFit/>
          </a:bodyPr>
          <a:lstStyle/>
          <a:p>
            <a:r>
              <a:rPr lang="es-EC" b="1" dirty="0" smtClean="0"/>
              <a:t>TOTAL: </a:t>
            </a:r>
            <a:r>
              <a:rPr lang="es-EC" dirty="0" smtClean="0"/>
              <a:t>12.223,92 </a:t>
            </a:r>
            <a:endParaRPr lang="es-EC" dirty="0"/>
          </a:p>
        </p:txBody>
      </p:sp>
    </p:spTree>
    <p:extLst>
      <p:ext uri="{BB962C8B-B14F-4D97-AF65-F5344CB8AC3E}">
        <p14:creationId xmlns:p14="http://schemas.microsoft.com/office/powerpoint/2010/main" val="1160530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1211643" y="88093"/>
              <a:ext cx="6629273" cy="661207"/>
            </a:xfrm>
            <a:prstGeom prst="rect">
              <a:avLst/>
            </a:prstGeom>
            <a:noFill/>
          </p:spPr>
          <p:txBody>
            <a:bodyPr wrap="square" rtlCol="0">
              <a:spAutoFit/>
            </a:bodyPr>
            <a:lstStyle/>
            <a:p>
              <a:pPr lvl="0" algn="ctr">
                <a:lnSpc>
                  <a:spcPct val="150000"/>
                </a:lnSpc>
                <a:spcAft>
                  <a:spcPts val="0"/>
                </a:spcAft>
                <a:tabLst>
                  <a:tab pos="1170305" algn="l"/>
                </a:tabLst>
              </a:pPr>
              <a:r>
                <a:rPr lang="es-EC"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PLAN OPERATIVO</a:t>
              </a:r>
              <a:endParaRPr lang="es-EC"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CuadroTexto 9"/>
          <p:cNvSpPr txBox="1"/>
          <p:nvPr/>
        </p:nvSpPr>
        <p:spPr>
          <a:xfrm>
            <a:off x="616115" y="1306285"/>
            <a:ext cx="7991857" cy="2123658"/>
          </a:xfrm>
          <a:prstGeom prst="rect">
            <a:avLst/>
          </a:prstGeom>
          <a:noFill/>
        </p:spPr>
        <p:txBody>
          <a:bodyPr wrap="square" rtlCol="0">
            <a:spAutoFit/>
          </a:bodyPr>
          <a:lstStyle/>
          <a:p>
            <a:r>
              <a:rPr lang="es-EC" b="1" dirty="0" smtClean="0"/>
              <a:t>MISIÓN</a:t>
            </a:r>
          </a:p>
          <a:p>
            <a:endParaRPr lang="es-EC" b="1" dirty="0"/>
          </a:p>
          <a:p>
            <a:pPr algn="just"/>
            <a:r>
              <a:rPr lang="es-EC" sz="1600" dirty="0">
                <a:latin typeface="Arial" panose="020B0604020202020204" pitchFamily="34" charset="0"/>
                <a:cs typeface="Arial" panose="020B0604020202020204" pitchFamily="34" charset="0"/>
              </a:rPr>
              <a:t>Diseñar un Manual de Normas y Procedimientos de Seguridad, mismo que permitirá articular los medios humanos de protección y procedimientos, estableciendo así normas de carácter general y particular, procedimientos de actuación y medidas de coordinación para los habitantes, a fin de detectar, alertar e impedir la ejecución de acciones no deseadas</a:t>
            </a:r>
            <a:r>
              <a:rPr lang="es-EC" sz="1600" dirty="0" smtClean="0">
                <a:latin typeface="Arial" panose="020B0604020202020204" pitchFamily="34" charset="0"/>
                <a:cs typeface="Arial" panose="020B0604020202020204" pitchFamily="34" charset="0"/>
              </a:rPr>
              <a:t>.</a:t>
            </a:r>
          </a:p>
          <a:p>
            <a:pPr algn="just"/>
            <a:endParaRPr lang="es-EC" sz="1600" dirty="0">
              <a:latin typeface="Arial" panose="020B0604020202020204" pitchFamily="34" charset="0"/>
              <a:cs typeface="Arial" panose="020B0604020202020204" pitchFamily="34" charset="0"/>
            </a:endParaRPr>
          </a:p>
        </p:txBody>
      </p:sp>
      <p:pic>
        <p:nvPicPr>
          <p:cNvPr id="26626" name="Picture 2" descr="https://pbs.twimg.com/profile_images/2655739552/3bda08b1d205dc8a426e8aae866814ad_400x400.png"/>
          <p:cNvPicPr>
            <a:picLocks noChangeAspect="1" noChangeArrowheads="1"/>
          </p:cNvPicPr>
          <p:nvPr/>
        </p:nvPicPr>
        <p:blipFill rotWithShape="1">
          <a:blip r:embed="rId4">
            <a:extLst>
              <a:ext uri="{28A0092B-C50C-407E-A947-70E740481C1C}">
                <a14:useLocalDpi xmlns:a14="http://schemas.microsoft.com/office/drawing/2010/main" val="0"/>
              </a:ext>
            </a:extLst>
          </a:blip>
          <a:srcRect b="65394"/>
          <a:stretch/>
        </p:blipFill>
        <p:spPr bwMode="auto">
          <a:xfrm>
            <a:off x="1540089" y="4207883"/>
            <a:ext cx="2629698" cy="9100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6630" name="Picture 6" descr="http://www.mentorycapacitaciones.cl/uploads/GuarSegOS10.jpg"/>
          <p:cNvPicPr>
            <a:picLocks noChangeAspect="1" noChangeArrowheads="1"/>
          </p:cNvPicPr>
          <p:nvPr/>
        </p:nvPicPr>
        <p:blipFill rotWithShape="1">
          <a:blip r:embed="rId5">
            <a:extLst>
              <a:ext uri="{28A0092B-C50C-407E-A947-70E740481C1C}">
                <a14:useLocalDpi xmlns:a14="http://schemas.microsoft.com/office/drawing/2010/main" val="0"/>
              </a:ext>
            </a:extLst>
          </a:blip>
          <a:srcRect l="55705" t="3273" r="1752" b="3834"/>
          <a:stretch/>
        </p:blipFill>
        <p:spPr bwMode="auto">
          <a:xfrm>
            <a:off x="4708478" y="3261815"/>
            <a:ext cx="2540581" cy="330275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5264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1211643" y="88093"/>
              <a:ext cx="6629273" cy="661207"/>
            </a:xfrm>
            <a:prstGeom prst="rect">
              <a:avLst/>
            </a:prstGeom>
            <a:noFill/>
          </p:spPr>
          <p:txBody>
            <a:bodyPr wrap="square" rtlCol="0">
              <a:spAutoFit/>
            </a:bodyPr>
            <a:lstStyle/>
            <a:p>
              <a:pPr lvl="0" algn="ctr">
                <a:lnSpc>
                  <a:spcPct val="150000"/>
                </a:lnSpc>
                <a:spcAft>
                  <a:spcPts val="0"/>
                </a:spcAft>
                <a:tabLst>
                  <a:tab pos="1170305" algn="l"/>
                </a:tabLst>
              </a:pPr>
              <a:r>
                <a:rPr lang="es-EC"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PLAN OPERATIVO</a:t>
              </a:r>
              <a:endParaRPr lang="es-EC"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1 Rectángulo"/>
          <p:cNvSpPr/>
          <p:nvPr/>
        </p:nvSpPr>
        <p:spPr>
          <a:xfrm>
            <a:off x="1042415" y="1605583"/>
            <a:ext cx="6967728" cy="3046988"/>
          </a:xfrm>
          <a:prstGeom prst="rect">
            <a:avLst/>
          </a:prstGeom>
        </p:spPr>
        <p:txBody>
          <a:bodyPr wrap="square">
            <a:spAutoFit/>
          </a:bodyPr>
          <a:lstStyle/>
          <a:p>
            <a:pPr algn="just"/>
            <a:r>
              <a:rPr lang="es-EC" sz="1600" b="1" dirty="0">
                <a:latin typeface="Arial" panose="020B0604020202020204" pitchFamily="34" charset="0"/>
                <a:cs typeface="Arial" panose="020B0604020202020204" pitchFamily="34" charset="0"/>
              </a:rPr>
              <a:t>Manual de Normas y Procedimientos de Seguridad</a:t>
            </a:r>
          </a:p>
          <a:p>
            <a:pPr algn="just"/>
            <a:endParaRPr lang="es-EC" sz="1600" b="1" dirty="0">
              <a:latin typeface="Arial" panose="020B0604020202020204" pitchFamily="34" charset="0"/>
              <a:cs typeface="Arial" panose="020B0604020202020204" pitchFamily="34" charset="0"/>
            </a:endParaRPr>
          </a:p>
          <a:p>
            <a:pPr lvl="1" algn="just"/>
            <a:r>
              <a:rPr lang="es-EC" sz="1600" b="1" dirty="0">
                <a:latin typeface="Arial" panose="020B0604020202020204" pitchFamily="34" charset="0"/>
                <a:cs typeface="Arial" panose="020B0604020202020204" pitchFamily="34" charset="0"/>
              </a:rPr>
              <a:t>Normas Generales de Seguridad</a:t>
            </a:r>
          </a:p>
          <a:p>
            <a:pPr lvl="1" algn="just"/>
            <a:endParaRPr lang="es-EC" sz="1600" b="1" dirty="0">
              <a:latin typeface="Arial" panose="020B0604020202020204" pitchFamily="34" charset="0"/>
              <a:cs typeface="Arial" panose="020B0604020202020204" pitchFamily="34" charset="0"/>
            </a:endParaRPr>
          </a:p>
          <a:p>
            <a:pPr marL="1200150" lvl="2" indent="-285750" algn="just">
              <a:buFont typeface="Wingdings" panose="05000000000000000000" pitchFamily="2" charset="2"/>
              <a:buChar char="Ø"/>
            </a:pPr>
            <a:r>
              <a:rPr lang="es-EC" sz="1600" dirty="0">
                <a:latin typeface="Arial" panose="020B0604020202020204" pitchFamily="34" charset="0"/>
                <a:cs typeface="Arial" panose="020B0604020202020204" pitchFamily="34" charset="0"/>
              </a:rPr>
              <a:t>Para el acceso a los bloques multifamiliares de la FAE</a:t>
            </a:r>
          </a:p>
          <a:p>
            <a:pPr marL="1200150" lvl="2" indent="-285750" algn="just">
              <a:buFont typeface="Wingdings" panose="05000000000000000000" pitchFamily="2" charset="2"/>
              <a:buChar char="Ø"/>
            </a:pPr>
            <a:r>
              <a:rPr lang="es-EC" sz="1600" dirty="0">
                <a:latin typeface="Arial" panose="020B0604020202020204" pitchFamily="34" charset="0"/>
                <a:cs typeface="Arial" panose="020B0604020202020204" pitchFamily="34" charset="0"/>
              </a:rPr>
              <a:t>Normas Preventivas para proteger las viviendas.</a:t>
            </a:r>
          </a:p>
          <a:p>
            <a:pPr lvl="2" algn="just"/>
            <a:endParaRPr lang="es-EC" sz="1600" dirty="0">
              <a:latin typeface="Arial" panose="020B0604020202020204" pitchFamily="34" charset="0"/>
              <a:cs typeface="Arial" panose="020B0604020202020204" pitchFamily="34" charset="0"/>
            </a:endParaRPr>
          </a:p>
          <a:p>
            <a:pPr lvl="1" algn="just"/>
            <a:r>
              <a:rPr lang="es-EC" sz="1600" b="1" dirty="0">
                <a:latin typeface="Arial" panose="020B0604020202020204" pitchFamily="34" charset="0"/>
                <a:cs typeface="Arial" panose="020B0604020202020204" pitchFamily="34" charset="0"/>
              </a:rPr>
              <a:t>Normas Particulares de Seguridad</a:t>
            </a:r>
          </a:p>
          <a:p>
            <a:pPr lvl="1" algn="just"/>
            <a:endParaRPr lang="es-EC" sz="1600" dirty="0">
              <a:latin typeface="Arial" panose="020B0604020202020204" pitchFamily="34" charset="0"/>
              <a:cs typeface="Arial" panose="020B0604020202020204" pitchFamily="34" charset="0"/>
            </a:endParaRPr>
          </a:p>
          <a:p>
            <a:pPr marL="1200150" lvl="2" indent="-285750" algn="just">
              <a:buFont typeface="Wingdings" panose="05000000000000000000" pitchFamily="2" charset="2"/>
              <a:buChar char="Ø"/>
            </a:pPr>
            <a:r>
              <a:rPr lang="es-EC" sz="1600" dirty="0">
                <a:latin typeface="Arial" panose="020B0604020202020204" pitchFamily="34" charset="0"/>
                <a:cs typeface="Arial" panose="020B0604020202020204" pitchFamily="34" charset="0"/>
              </a:rPr>
              <a:t>Para el Guardia de Seguridad</a:t>
            </a:r>
          </a:p>
          <a:p>
            <a:pPr marL="1200150" lvl="2" indent="-285750" algn="just">
              <a:buFont typeface="Wingdings" panose="05000000000000000000" pitchFamily="2" charset="2"/>
              <a:buChar char="Ø"/>
            </a:pPr>
            <a:r>
              <a:rPr lang="es-EC" sz="1600" dirty="0">
                <a:latin typeface="Arial" panose="020B0604020202020204" pitchFamily="34" charset="0"/>
                <a:cs typeface="Arial" panose="020B0604020202020204" pitchFamily="34" charset="0"/>
              </a:rPr>
              <a:t>Para el presidente.</a:t>
            </a:r>
          </a:p>
          <a:p>
            <a:pPr marL="1200150" lvl="2" indent="-285750" algn="just">
              <a:buFont typeface="Wingdings" panose="05000000000000000000" pitchFamily="2" charset="2"/>
              <a:buChar char="Ø"/>
            </a:pPr>
            <a:r>
              <a:rPr lang="es-EC" sz="1600" dirty="0">
                <a:latin typeface="Arial" panose="020B0604020202020204" pitchFamily="34" charset="0"/>
                <a:cs typeface="Arial" panose="020B0604020202020204" pitchFamily="34" charset="0"/>
              </a:rPr>
              <a:t>De Actuación en caso de robo y/o asalto.</a:t>
            </a:r>
            <a:endParaRPr lang="es-EC" dirty="0"/>
          </a:p>
        </p:txBody>
      </p:sp>
    </p:spTree>
    <p:extLst>
      <p:ext uri="{BB962C8B-B14F-4D97-AF65-F5344CB8AC3E}">
        <p14:creationId xmlns:p14="http://schemas.microsoft.com/office/powerpoint/2010/main" val="36998452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1211643" y="88093"/>
              <a:ext cx="6629273" cy="661207"/>
            </a:xfrm>
            <a:prstGeom prst="rect">
              <a:avLst/>
            </a:prstGeom>
            <a:noFill/>
          </p:spPr>
          <p:txBody>
            <a:bodyPr wrap="square" rtlCol="0">
              <a:spAutoFit/>
            </a:bodyPr>
            <a:lstStyle/>
            <a:p>
              <a:pPr lvl="0" algn="ctr">
                <a:lnSpc>
                  <a:spcPct val="150000"/>
                </a:lnSpc>
                <a:spcAft>
                  <a:spcPts val="0"/>
                </a:spcAft>
                <a:tabLst>
                  <a:tab pos="1170305" algn="l"/>
                </a:tabLst>
              </a:pPr>
              <a:r>
                <a:rPr lang="es-EC"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PLAN OPERATIVO</a:t>
              </a:r>
              <a:endParaRPr lang="es-EC"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3"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4">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1 Rectángulo"/>
          <p:cNvSpPr/>
          <p:nvPr/>
        </p:nvSpPr>
        <p:spPr>
          <a:xfrm>
            <a:off x="732230" y="1736732"/>
            <a:ext cx="1822284" cy="338554"/>
          </a:xfrm>
          <a:prstGeom prst="rect">
            <a:avLst/>
          </a:prstGeom>
        </p:spPr>
        <p:txBody>
          <a:bodyPr wrap="square">
            <a:spAutoFit/>
          </a:bodyPr>
          <a:lstStyle/>
          <a:p>
            <a:pPr algn="just"/>
            <a:r>
              <a:rPr lang="es-EC" sz="1600" b="1" dirty="0" smtClean="0">
                <a:latin typeface="Arial" panose="020B0604020202020204" pitchFamily="34" charset="0"/>
                <a:cs typeface="Arial" panose="020B0604020202020204" pitchFamily="34" charset="0"/>
              </a:rPr>
              <a:t>Periodo: 1 año</a:t>
            </a:r>
            <a:endParaRPr lang="es-EC" dirty="0"/>
          </a:p>
        </p:txBody>
      </p:sp>
      <p:graphicFrame>
        <p:nvGraphicFramePr>
          <p:cNvPr id="3" name="2 Tabla"/>
          <p:cNvGraphicFramePr>
            <a:graphicFrameLocks noGrp="1"/>
          </p:cNvGraphicFramePr>
          <p:nvPr>
            <p:extLst>
              <p:ext uri="{D42A27DB-BD31-4B8C-83A1-F6EECF244321}">
                <p14:modId xmlns:p14="http://schemas.microsoft.com/office/powerpoint/2010/main" val="2934912441"/>
              </p:ext>
            </p:extLst>
          </p:nvPr>
        </p:nvGraphicFramePr>
        <p:xfrm>
          <a:off x="1655379" y="2324894"/>
          <a:ext cx="6185538" cy="2743200"/>
        </p:xfrm>
        <a:graphic>
          <a:graphicData uri="http://schemas.openxmlformats.org/drawingml/2006/table">
            <a:tbl>
              <a:tblPr firstRow="1" firstCol="1" bandRow="1">
                <a:tableStyleId>{616DA210-FB5B-4158-B5E0-FEB733F419BA}</a:tableStyleId>
              </a:tblPr>
              <a:tblGrid>
                <a:gridCol w="1479885"/>
                <a:gridCol w="1003341"/>
                <a:gridCol w="1631512"/>
                <a:gridCol w="1035400"/>
                <a:gridCol w="1035400"/>
              </a:tblGrid>
              <a:tr h="0">
                <a:tc>
                  <a:txBody>
                    <a:bodyPr/>
                    <a:lstStyle/>
                    <a:p>
                      <a:pPr algn="ctr">
                        <a:lnSpc>
                          <a:spcPct val="150000"/>
                        </a:lnSpc>
                        <a:spcAft>
                          <a:spcPts val="0"/>
                        </a:spcAft>
                        <a:tabLst>
                          <a:tab pos="1170305" algn="l"/>
                        </a:tabLst>
                      </a:pPr>
                      <a:r>
                        <a:rPr lang="es-ES" sz="1200" b="1" dirty="0" smtClean="0">
                          <a:effectLst/>
                          <a:latin typeface="Arial" panose="020B0604020202020204" pitchFamily="34" charset="0"/>
                          <a:cs typeface="Arial" panose="020B0604020202020204" pitchFamily="34" charset="0"/>
                        </a:rPr>
                        <a:t>TIPO</a:t>
                      </a:r>
                      <a:endParaRPr lang="es-EC" sz="1200" b="1"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50000"/>
                        </a:lnSpc>
                        <a:spcAft>
                          <a:spcPts val="0"/>
                        </a:spcAft>
                        <a:tabLst>
                          <a:tab pos="1170305" algn="l"/>
                        </a:tabLst>
                      </a:pPr>
                      <a:r>
                        <a:rPr lang="es-ES" sz="1200" b="1" dirty="0" smtClean="0">
                          <a:effectLst/>
                          <a:latin typeface="Arial" panose="020B0604020202020204" pitchFamily="34" charset="0"/>
                          <a:cs typeface="Arial" panose="020B0604020202020204" pitchFamily="34" charset="0"/>
                        </a:rPr>
                        <a:t>CANTIDAD</a:t>
                      </a:r>
                      <a:endParaRPr lang="es-EC" sz="1200" b="1"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50000"/>
                        </a:lnSpc>
                        <a:spcAft>
                          <a:spcPts val="0"/>
                        </a:spcAft>
                        <a:tabLst>
                          <a:tab pos="1170305" algn="l"/>
                        </a:tabLst>
                      </a:pPr>
                      <a:r>
                        <a:rPr lang="es-ES" sz="1200" b="1" dirty="0" smtClean="0">
                          <a:effectLst/>
                          <a:latin typeface="Arial" panose="020B0604020202020204" pitchFamily="34" charset="0"/>
                          <a:cs typeface="Arial" panose="020B0604020202020204" pitchFamily="34" charset="0"/>
                        </a:rPr>
                        <a:t>DESCRIPCIÓN</a:t>
                      </a:r>
                      <a:endParaRPr lang="es-EC" sz="1200" b="1"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50000"/>
                        </a:lnSpc>
                        <a:spcAft>
                          <a:spcPts val="0"/>
                        </a:spcAft>
                        <a:tabLst>
                          <a:tab pos="1170305" algn="l"/>
                        </a:tabLst>
                      </a:pPr>
                      <a:r>
                        <a:rPr lang="es-ES" sz="1200" b="1" dirty="0" smtClean="0">
                          <a:effectLst/>
                          <a:latin typeface="Arial" panose="020B0604020202020204" pitchFamily="34" charset="0"/>
                          <a:cs typeface="Arial" panose="020B0604020202020204" pitchFamily="34" charset="0"/>
                        </a:rPr>
                        <a:t>COSTO UNITARIO </a:t>
                      </a:r>
                      <a:endParaRPr lang="es-EC" sz="1200" b="1"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lnSpc>
                          <a:spcPct val="150000"/>
                        </a:lnSpc>
                        <a:spcAft>
                          <a:spcPts val="0"/>
                        </a:spcAft>
                        <a:tabLst>
                          <a:tab pos="1170305" algn="l"/>
                        </a:tabLst>
                      </a:pPr>
                      <a:r>
                        <a:rPr lang="es-ES" sz="1200" b="1" dirty="0" smtClean="0">
                          <a:effectLst/>
                          <a:latin typeface="Arial" panose="020B0604020202020204" pitchFamily="34" charset="0"/>
                          <a:cs typeface="Arial" panose="020B0604020202020204" pitchFamily="34" charset="0"/>
                        </a:rPr>
                        <a:t>COSTO TOTAL</a:t>
                      </a:r>
                      <a:endParaRPr lang="es-EC" sz="1200" b="1" dirty="0">
                        <a:effectLst/>
                        <a:latin typeface="Arial" panose="020B0604020202020204" pitchFamily="34" charset="0"/>
                        <a:ea typeface="Calibri"/>
                        <a:cs typeface="Arial" panose="020B0604020202020204" pitchFamily="34" charset="0"/>
                      </a:endParaRPr>
                    </a:p>
                  </a:txBody>
                  <a:tcPr marL="68580" marR="68580" marT="0" marB="0" anchor="ctr"/>
                </a:tc>
              </a:tr>
              <a:tr h="0">
                <a:tc>
                  <a:txBody>
                    <a:bodyPr/>
                    <a:lstStyle/>
                    <a:p>
                      <a:pPr algn="ctr">
                        <a:spcAft>
                          <a:spcPts val="0"/>
                        </a:spcAft>
                        <a:tabLst>
                          <a:tab pos="1170305" algn="l"/>
                        </a:tabLst>
                      </a:pPr>
                      <a:r>
                        <a:rPr lang="es-ES" sz="1200">
                          <a:effectLst/>
                          <a:latin typeface="Arial" panose="020B0604020202020204" pitchFamily="34" charset="0"/>
                          <a:cs typeface="Arial" panose="020B0604020202020204" pitchFamily="34" charset="0"/>
                        </a:rPr>
                        <a:t>Servicio de vigilancia privada 24 horas.</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spcAft>
                          <a:spcPts val="0"/>
                        </a:spcAft>
                        <a:tabLst>
                          <a:tab pos="1170305" algn="l"/>
                        </a:tabLst>
                      </a:pPr>
                      <a:r>
                        <a:rPr lang="es-ES" sz="1200" dirty="0">
                          <a:effectLst/>
                          <a:latin typeface="Arial" panose="020B0604020202020204" pitchFamily="34" charset="0"/>
                          <a:cs typeface="Arial" panose="020B0604020202020204" pitchFamily="34" charset="0"/>
                        </a:rPr>
                        <a:t>02</a:t>
                      </a:r>
                      <a:endParaRPr lang="es-EC" sz="1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342900" lvl="0" indent="-342900" algn="just">
                        <a:spcAft>
                          <a:spcPts val="0"/>
                        </a:spcAft>
                        <a:buFont typeface="Symbol"/>
                        <a:buChar char=""/>
                        <a:tabLst>
                          <a:tab pos="1170305" algn="l"/>
                        </a:tabLst>
                      </a:pPr>
                      <a:r>
                        <a:rPr lang="es-ES" sz="1200">
                          <a:effectLst/>
                          <a:latin typeface="Arial" panose="020B0604020202020204" pitchFamily="34" charset="0"/>
                          <a:cs typeface="Arial" panose="020B0604020202020204" pitchFamily="34" charset="0"/>
                        </a:rPr>
                        <a:t>Un puesto para la prevención principal.</a:t>
                      </a:r>
                      <a:endParaRPr lang="es-EC" sz="1200">
                        <a:effectLst/>
                        <a:latin typeface="Arial" panose="020B0604020202020204" pitchFamily="34" charset="0"/>
                        <a:cs typeface="Arial" panose="020B0604020202020204" pitchFamily="34" charset="0"/>
                      </a:endParaRPr>
                    </a:p>
                    <a:p>
                      <a:pPr marL="342900" lvl="0" indent="-342900" algn="just">
                        <a:spcAft>
                          <a:spcPts val="0"/>
                        </a:spcAft>
                        <a:buFont typeface="Symbol"/>
                        <a:buChar char=""/>
                        <a:tabLst>
                          <a:tab pos="1170305" algn="l"/>
                        </a:tabLst>
                      </a:pPr>
                      <a:r>
                        <a:rPr lang="es-ES" sz="1200">
                          <a:effectLst/>
                          <a:latin typeface="Arial" panose="020B0604020202020204" pitchFamily="34" charset="0"/>
                          <a:cs typeface="Arial" panose="020B0604020202020204" pitchFamily="34" charset="0"/>
                        </a:rPr>
                        <a:t>Un puesto para el Garaje.</a:t>
                      </a:r>
                      <a:endParaRPr lang="es-EC" sz="1200">
                        <a:effectLst/>
                        <a:latin typeface="Arial" panose="020B0604020202020204" pitchFamily="34" charset="0"/>
                        <a:cs typeface="Arial" panose="020B0604020202020204" pitchFamily="34" charset="0"/>
                      </a:endParaRPr>
                    </a:p>
                    <a:p>
                      <a:pPr marL="82550" algn="just">
                        <a:spcAft>
                          <a:spcPts val="0"/>
                        </a:spcAft>
                        <a:tabLst>
                          <a:tab pos="1170305" algn="l"/>
                        </a:tabLst>
                      </a:pPr>
                      <a:r>
                        <a:rPr lang="es-ES" sz="1200">
                          <a:effectLst/>
                          <a:latin typeface="Arial" panose="020B0604020202020204" pitchFamily="34" charset="0"/>
                          <a:cs typeface="Arial" panose="020B0604020202020204" pitchFamily="34" charset="0"/>
                        </a:rPr>
                        <a:t> </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spcAft>
                          <a:spcPts val="0"/>
                        </a:spcAft>
                        <a:tabLst>
                          <a:tab pos="1170305" algn="l"/>
                        </a:tabLst>
                      </a:pPr>
                      <a:r>
                        <a:rPr lang="es-ES" sz="1200" dirty="0">
                          <a:effectLst/>
                          <a:latin typeface="Arial" panose="020B0604020202020204" pitchFamily="34" charset="0"/>
                          <a:cs typeface="Arial" panose="020B0604020202020204" pitchFamily="34" charset="0"/>
                        </a:rPr>
                        <a:t>2528,40 (mensual)</a:t>
                      </a:r>
                      <a:endParaRPr lang="es-EC" sz="1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spcAft>
                          <a:spcPts val="0"/>
                        </a:spcAft>
                        <a:tabLst>
                          <a:tab pos="1170305" algn="l"/>
                        </a:tabLst>
                      </a:pPr>
                      <a:r>
                        <a:rPr lang="es-ES" sz="1200" dirty="0" smtClean="0">
                          <a:effectLst/>
                          <a:latin typeface="Arial" panose="020B0604020202020204" pitchFamily="34" charset="0"/>
                          <a:cs typeface="Arial" panose="020B0604020202020204" pitchFamily="34" charset="0"/>
                        </a:rPr>
                        <a:t>60.681,60</a:t>
                      </a:r>
                      <a:endParaRPr lang="es-EC" sz="1200" dirty="0">
                        <a:effectLst/>
                        <a:latin typeface="Arial" panose="020B0604020202020204" pitchFamily="34" charset="0"/>
                        <a:ea typeface="Calibri"/>
                        <a:cs typeface="Arial" panose="020B0604020202020204" pitchFamily="34" charset="0"/>
                      </a:endParaRPr>
                    </a:p>
                  </a:txBody>
                  <a:tcPr marL="68580" marR="68580" marT="0" marB="0" anchor="ctr"/>
                </a:tc>
              </a:tr>
              <a:tr h="0">
                <a:tc>
                  <a:txBody>
                    <a:bodyPr/>
                    <a:lstStyle/>
                    <a:p>
                      <a:pPr algn="ctr">
                        <a:spcAft>
                          <a:spcPts val="0"/>
                        </a:spcAft>
                        <a:tabLst>
                          <a:tab pos="1170305" algn="l"/>
                        </a:tabLst>
                      </a:pPr>
                      <a:r>
                        <a:rPr lang="es-ES" sz="1200">
                          <a:effectLst/>
                          <a:latin typeface="Arial" panose="020B0604020202020204" pitchFamily="34" charset="0"/>
                          <a:cs typeface="Arial" panose="020B0604020202020204" pitchFamily="34" charset="0"/>
                        </a:rPr>
                        <a:t>Socialización del manual de normas y procedimientos de seguridad </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spcAft>
                          <a:spcPts val="0"/>
                        </a:spcAft>
                        <a:tabLst>
                          <a:tab pos="1170305" algn="l"/>
                        </a:tabLst>
                      </a:pPr>
                      <a:r>
                        <a:rPr lang="es-ES" sz="1200">
                          <a:effectLst/>
                          <a:latin typeface="Arial" panose="020B0604020202020204" pitchFamily="34" charset="0"/>
                          <a:cs typeface="Arial" panose="020B0604020202020204" pitchFamily="34" charset="0"/>
                        </a:rPr>
                        <a:t>02</a:t>
                      </a:r>
                      <a:endParaRPr lang="es-EC" sz="1200">
                        <a:effectLst/>
                        <a:latin typeface="Arial" panose="020B0604020202020204" pitchFamily="34" charset="0"/>
                        <a:cs typeface="Arial" panose="020B0604020202020204" pitchFamily="34" charset="0"/>
                      </a:endParaRPr>
                    </a:p>
                    <a:p>
                      <a:pPr algn="ctr">
                        <a:spcAft>
                          <a:spcPts val="0"/>
                        </a:spcAft>
                        <a:tabLst>
                          <a:tab pos="1170305" algn="l"/>
                        </a:tabLst>
                      </a:pPr>
                      <a:r>
                        <a:rPr lang="es-ES" sz="1200">
                          <a:effectLst/>
                          <a:latin typeface="Arial" panose="020B0604020202020204" pitchFamily="34" charset="0"/>
                          <a:cs typeface="Arial" panose="020B0604020202020204" pitchFamily="34" charset="0"/>
                        </a:rPr>
                        <a:t>(1 semestral)</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spcAft>
                          <a:spcPts val="0"/>
                        </a:spcAft>
                        <a:tabLst>
                          <a:tab pos="1170305" algn="l"/>
                        </a:tabLst>
                      </a:pPr>
                      <a:r>
                        <a:rPr lang="es-ES" sz="1200">
                          <a:effectLst/>
                          <a:latin typeface="Arial" panose="020B0604020202020204" pitchFamily="34" charset="0"/>
                          <a:cs typeface="Arial" panose="020B0604020202020204" pitchFamily="34" charset="0"/>
                        </a:rPr>
                        <a:t>Impresión del manual para los guardias</a:t>
                      </a:r>
                      <a:endParaRPr lang="es-EC" sz="1200">
                        <a:effectLst/>
                        <a:latin typeface="Arial" panose="020B0604020202020204" pitchFamily="34" charset="0"/>
                        <a:cs typeface="Arial" panose="020B0604020202020204" pitchFamily="34" charset="0"/>
                      </a:endParaRPr>
                    </a:p>
                    <a:p>
                      <a:pPr>
                        <a:spcAft>
                          <a:spcPts val="0"/>
                        </a:spcAft>
                        <a:tabLst>
                          <a:tab pos="1170305" algn="l"/>
                        </a:tabLst>
                      </a:pPr>
                      <a:r>
                        <a:rPr lang="es-ES" sz="1200">
                          <a:effectLst/>
                          <a:latin typeface="Arial" panose="020B0604020202020204" pitchFamily="34" charset="0"/>
                          <a:cs typeface="Arial" panose="020B0604020202020204" pitchFamily="34" charset="0"/>
                        </a:rPr>
                        <a:t>Impresión de trípticos para los habitantes de manera semestral.</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spcAft>
                          <a:spcPts val="0"/>
                        </a:spcAft>
                        <a:tabLst>
                          <a:tab pos="1170305" algn="l"/>
                        </a:tabLst>
                      </a:pPr>
                      <a:r>
                        <a:rPr lang="es-ES" sz="1200">
                          <a:effectLst/>
                          <a:latin typeface="Arial" panose="020B0604020202020204" pitchFamily="34" charset="0"/>
                          <a:cs typeface="Arial" panose="020B0604020202020204" pitchFamily="34" charset="0"/>
                        </a:rPr>
                        <a:t>150</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spcAft>
                          <a:spcPts val="0"/>
                        </a:spcAft>
                        <a:tabLst>
                          <a:tab pos="1170305" algn="l"/>
                        </a:tabLst>
                      </a:pPr>
                      <a:r>
                        <a:rPr lang="es-ES" sz="1200" dirty="0">
                          <a:effectLst/>
                          <a:latin typeface="Arial" panose="020B0604020202020204" pitchFamily="34" charset="0"/>
                          <a:cs typeface="Arial" panose="020B0604020202020204" pitchFamily="34" charset="0"/>
                        </a:rPr>
                        <a:t>300</a:t>
                      </a:r>
                      <a:endParaRPr lang="es-EC" sz="1200" dirty="0">
                        <a:effectLst/>
                        <a:latin typeface="Arial" panose="020B0604020202020204" pitchFamily="34" charset="0"/>
                        <a:ea typeface="Calibri"/>
                        <a:cs typeface="Arial" panose="020B0604020202020204" pitchFamily="34" charset="0"/>
                      </a:endParaRPr>
                    </a:p>
                  </a:txBody>
                  <a:tcPr marL="68580" marR="68580" marT="0" marB="0" anchor="ctr"/>
                </a:tc>
              </a:tr>
              <a:tr h="0">
                <a:tc>
                  <a:txBody>
                    <a:bodyPr/>
                    <a:lstStyle/>
                    <a:p>
                      <a:pPr algn="ctr">
                        <a:spcAft>
                          <a:spcPts val="0"/>
                        </a:spcAft>
                        <a:tabLst>
                          <a:tab pos="1170305" algn="l"/>
                        </a:tabLst>
                      </a:pPr>
                      <a:r>
                        <a:rPr lang="es-ES" sz="1200">
                          <a:effectLst/>
                          <a:latin typeface="Arial" panose="020B0604020202020204" pitchFamily="34" charset="0"/>
                          <a:cs typeface="Arial" panose="020B0604020202020204" pitchFamily="34" charset="0"/>
                        </a:rPr>
                        <a:t> </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spcAft>
                          <a:spcPts val="0"/>
                        </a:spcAft>
                        <a:tabLst>
                          <a:tab pos="1170305" algn="l"/>
                        </a:tabLst>
                      </a:pPr>
                      <a:r>
                        <a:rPr lang="es-ES" sz="1200" dirty="0">
                          <a:effectLst/>
                          <a:latin typeface="Arial" panose="020B0604020202020204" pitchFamily="34" charset="0"/>
                          <a:cs typeface="Arial" panose="020B0604020202020204" pitchFamily="34" charset="0"/>
                        </a:rPr>
                        <a:t> </a:t>
                      </a:r>
                      <a:endParaRPr lang="es-EC" sz="1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spcAft>
                          <a:spcPts val="0"/>
                        </a:spcAft>
                        <a:tabLst>
                          <a:tab pos="1170305" algn="l"/>
                        </a:tabLst>
                      </a:pPr>
                      <a:r>
                        <a:rPr lang="es-ES" sz="1200">
                          <a:effectLst/>
                          <a:latin typeface="Arial" panose="020B0604020202020204" pitchFamily="34" charset="0"/>
                          <a:cs typeface="Arial" panose="020B0604020202020204" pitchFamily="34" charset="0"/>
                        </a:rPr>
                        <a:t> </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just">
                        <a:spcAft>
                          <a:spcPts val="0"/>
                        </a:spcAft>
                        <a:tabLst>
                          <a:tab pos="1170305" algn="l"/>
                        </a:tabLst>
                      </a:pPr>
                      <a:r>
                        <a:rPr lang="es-ES" sz="1200">
                          <a:effectLst/>
                          <a:latin typeface="Arial" panose="020B0604020202020204" pitchFamily="34" charset="0"/>
                          <a:cs typeface="Arial" panose="020B0604020202020204" pitchFamily="34" charset="0"/>
                        </a:rPr>
                        <a:t>TOTAL</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just">
                        <a:spcAft>
                          <a:spcPts val="0"/>
                        </a:spcAft>
                        <a:tabLst>
                          <a:tab pos="1170305" algn="l"/>
                        </a:tabLst>
                      </a:pPr>
                      <a:r>
                        <a:rPr lang="es-ES" sz="1200" dirty="0">
                          <a:effectLst/>
                          <a:latin typeface="Arial" panose="020B0604020202020204" pitchFamily="34" charset="0"/>
                          <a:cs typeface="Arial" panose="020B0604020202020204" pitchFamily="34" charset="0"/>
                        </a:rPr>
                        <a:t>60.921,60</a:t>
                      </a:r>
                      <a:endParaRPr lang="es-EC" sz="12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
        <p:nvSpPr>
          <p:cNvPr id="11" name="10 CuadroTexto"/>
          <p:cNvSpPr txBox="1"/>
          <p:nvPr/>
        </p:nvSpPr>
        <p:spPr>
          <a:xfrm>
            <a:off x="3401164" y="1216553"/>
            <a:ext cx="2311851" cy="369332"/>
          </a:xfrm>
          <a:prstGeom prst="rect">
            <a:avLst/>
          </a:prstGeom>
          <a:noFill/>
        </p:spPr>
        <p:txBody>
          <a:bodyPr wrap="none" rtlCol="0">
            <a:spAutoFit/>
          </a:bodyPr>
          <a:lstStyle/>
          <a:p>
            <a:r>
              <a:rPr lang="es-EC" b="1" dirty="0" smtClean="0"/>
              <a:t>ESTUDIO ECONÓMICO</a:t>
            </a:r>
            <a:endParaRPr lang="es-EC" b="1" dirty="0"/>
          </a:p>
        </p:txBody>
      </p:sp>
    </p:spTree>
    <p:extLst>
      <p:ext uri="{BB962C8B-B14F-4D97-AF65-F5344CB8AC3E}">
        <p14:creationId xmlns:p14="http://schemas.microsoft.com/office/powerpoint/2010/main" val="18792421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788987" y="190541"/>
              <a:ext cx="7221157"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PLAN DE EMERGENCIA Y EVACUACIÓN</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ángulo 1"/>
          <p:cNvSpPr/>
          <p:nvPr/>
        </p:nvSpPr>
        <p:spPr>
          <a:xfrm>
            <a:off x="537029" y="1347151"/>
            <a:ext cx="8032915" cy="2308324"/>
          </a:xfrm>
          <a:prstGeom prst="rect">
            <a:avLst/>
          </a:prstGeom>
        </p:spPr>
        <p:txBody>
          <a:bodyPr wrap="square">
            <a:spAutoFit/>
          </a:bodyPr>
          <a:lstStyle/>
          <a:p>
            <a:r>
              <a:rPr lang="es-EC" b="1" dirty="0" smtClean="0">
                <a:latin typeface="Arial" panose="020B0604020202020204" pitchFamily="34" charset="0"/>
                <a:ea typeface="Calibri" panose="020F0502020204030204" pitchFamily="34" charset="0"/>
              </a:rPr>
              <a:t>Misión: </a:t>
            </a:r>
          </a:p>
          <a:p>
            <a:endParaRPr lang="es-EC" dirty="0">
              <a:effectLst/>
              <a:latin typeface="Arial" panose="020B0604020202020204" pitchFamily="34" charset="0"/>
              <a:ea typeface="Calibri" panose="020F0502020204030204" pitchFamily="34" charset="0"/>
            </a:endParaRPr>
          </a:p>
          <a:p>
            <a:pPr algn="just"/>
            <a:r>
              <a:rPr lang="es-EC" dirty="0" smtClean="0">
                <a:effectLst/>
                <a:latin typeface="Arial" panose="020B0604020202020204" pitchFamily="34" charset="0"/>
                <a:ea typeface="Calibri" panose="020F0502020204030204" pitchFamily="34" charset="0"/>
              </a:rPr>
              <a:t>Organizar los medios de protección técnicos, humanos, así como las funciones, normas y procedimientos ante cualquier situación de emergencia y todo lo concerniente a la evacuación de los habitantes de los Bloques Multifamiliares.</a:t>
            </a:r>
          </a:p>
          <a:p>
            <a:pPr algn="just"/>
            <a:endParaRPr lang="es-EC" dirty="0">
              <a:latin typeface="Arial" panose="020B0604020202020204" pitchFamily="34" charset="0"/>
            </a:endParaRPr>
          </a:p>
          <a:p>
            <a:pPr algn="just"/>
            <a:endParaRPr lang="es-EC" dirty="0"/>
          </a:p>
        </p:txBody>
      </p:sp>
      <p:grpSp>
        <p:nvGrpSpPr>
          <p:cNvPr id="12" name="11 Grupo"/>
          <p:cNvGrpSpPr/>
          <p:nvPr/>
        </p:nvGrpSpPr>
        <p:grpSpPr>
          <a:xfrm>
            <a:off x="3485734" y="4836036"/>
            <a:ext cx="1929132" cy="1013220"/>
            <a:chOff x="4545679" y="1737595"/>
            <a:chExt cx="1929132" cy="1013220"/>
          </a:xfrm>
          <a:noFill/>
          <a:scene3d>
            <a:camera prst="orthographicFront"/>
            <a:lightRig rig="flat" dir="t"/>
          </a:scene3d>
        </p:grpSpPr>
        <p:sp>
          <p:nvSpPr>
            <p:cNvPr id="13" name="12 Rectángulo"/>
            <p:cNvSpPr/>
            <p:nvPr/>
          </p:nvSpPr>
          <p:spPr>
            <a:xfrm>
              <a:off x="4545679" y="1737595"/>
              <a:ext cx="1929132" cy="1013220"/>
            </a:xfrm>
            <a:prstGeom prst="rect">
              <a:avLst/>
            </a:prstGeom>
            <a:ln w="25400">
              <a:solidFill>
                <a:schemeClr val="tx1"/>
              </a:solidFill>
            </a:ln>
          </p:spPr>
          <p:style>
            <a:lnRef idx="1">
              <a:schemeClr val="accent6"/>
            </a:lnRef>
            <a:fillRef idx="2">
              <a:schemeClr val="accent6"/>
            </a:fillRef>
            <a:effectRef idx="1">
              <a:schemeClr val="accent6"/>
            </a:effectRef>
            <a:fontRef idx="minor">
              <a:schemeClr val="dk1"/>
            </a:fontRef>
          </p:style>
        </p:sp>
        <p:sp>
          <p:nvSpPr>
            <p:cNvPr id="14" name="13 Rectángulo"/>
            <p:cNvSpPr/>
            <p:nvPr/>
          </p:nvSpPr>
          <p:spPr>
            <a:xfrm>
              <a:off x="4545679" y="1737595"/>
              <a:ext cx="1929132" cy="1013220"/>
            </a:xfrm>
            <a:prstGeom prst="rect">
              <a:avLst/>
            </a:prstGeom>
            <a:ln w="25400">
              <a:solidFill>
                <a:schemeClr val="tx1"/>
              </a:solidFill>
            </a:ln>
          </p:spPr>
          <p:style>
            <a:lnRef idx="1">
              <a:schemeClr val="accent6"/>
            </a:lnRef>
            <a:fillRef idx="2">
              <a:schemeClr val="accent6"/>
            </a:fillRef>
            <a:effectRef idx="1">
              <a:schemeClr val="accent6"/>
            </a:effectRef>
            <a:fontRef idx="minor">
              <a:schemeClr val="dk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latin typeface="Arial" panose="020B0604020202020204" pitchFamily="34" charset="0"/>
                  <a:ea typeface="+mn-ea"/>
                  <a:cs typeface="Arial" panose="020B0604020202020204" pitchFamily="34" charset="0"/>
                </a:rPr>
                <a:t>Brigada de Evacuación</a:t>
              </a:r>
              <a:endParaRPr lang="es-EC" sz="1400" b="1" kern="1200" dirty="0">
                <a:latin typeface="Arial" panose="020B0604020202020204" pitchFamily="34" charset="0"/>
                <a:ea typeface="+mn-ea"/>
                <a:cs typeface="Arial" panose="020B0604020202020204" pitchFamily="34" charset="0"/>
              </a:endParaRPr>
            </a:p>
          </p:txBody>
        </p:sp>
      </p:grpSp>
      <p:grpSp>
        <p:nvGrpSpPr>
          <p:cNvPr id="15" name="14 Grupo"/>
          <p:cNvGrpSpPr/>
          <p:nvPr/>
        </p:nvGrpSpPr>
        <p:grpSpPr>
          <a:xfrm>
            <a:off x="5973262" y="4823761"/>
            <a:ext cx="1929132" cy="1013220"/>
            <a:chOff x="4545679" y="1737595"/>
            <a:chExt cx="1929132" cy="1013220"/>
          </a:xfrm>
          <a:scene3d>
            <a:camera prst="orthographicFront"/>
            <a:lightRig rig="flat" dir="t"/>
          </a:scene3d>
        </p:grpSpPr>
        <p:sp>
          <p:nvSpPr>
            <p:cNvPr id="16" name="15 Rectángulo"/>
            <p:cNvSpPr/>
            <p:nvPr/>
          </p:nvSpPr>
          <p:spPr>
            <a:xfrm>
              <a:off x="4545679" y="1737595"/>
              <a:ext cx="1929132" cy="1013220"/>
            </a:xfrm>
            <a:prstGeom prst="rect">
              <a:avLst/>
            </a:prstGeom>
            <a:ln w="19050">
              <a:solidFill>
                <a:schemeClr val="tx1"/>
              </a:solidFill>
            </a:ln>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17" name="16 Rectángulo"/>
            <p:cNvSpPr/>
            <p:nvPr/>
          </p:nvSpPr>
          <p:spPr>
            <a:xfrm>
              <a:off x="4545679" y="1737595"/>
              <a:ext cx="1929132" cy="1013220"/>
            </a:xfrm>
            <a:prstGeom prst="rect">
              <a:avLst/>
            </a:prstGeom>
            <a:ln w="19050">
              <a:solidFill>
                <a:schemeClr val="tx1"/>
              </a:solidFill>
            </a:ln>
            <a:sp3d/>
          </p:spPr>
          <p:style>
            <a:lnRef idx="0">
              <a:scrgbClr r="0" g="0" b="0"/>
            </a:lnRef>
            <a:fillRef idx="0">
              <a:scrgbClr r="0" g="0" b="0"/>
            </a:fillRef>
            <a:effectRef idx="0">
              <a:scrgbClr r="0" g="0" b="0"/>
            </a:effectRef>
            <a:fontRef idx="minor">
              <a:schemeClr val="dk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latin typeface="Arial" panose="020B0604020202020204" pitchFamily="34" charset="0"/>
                  <a:ea typeface="+mn-ea"/>
                  <a:cs typeface="Arial" panose="020B0604020202020204" pitchFamily="34" charset="0"/>
                </a:rPr>
                <a:t>Brigada de </a:t>
              </a:r>
            </a:p>
            <a:p>
              <a:pPr lvl="0" algn="ctr" defTabSz="622300">
                <a:lnSpc>
                  <a:spcPct val="90000"/>
                </a:lnSpc>
                <a:spcBef>
                  <a:spcPct val="0"/>
                </a:spcBef>
                <a:spcAft>
                  <a:spcPct val="35000"/>
                </a:spcAft>
              </a:pPr>
              <a:r>
                <a:rPr lang="es-EC" sz="1400" b="1" kern="1200" dirty="0" smtClean="0">
                  <a:latin typeface="Arial" panose="020B0604020202020204" pitchFamily="34" charset="0"/>
                  <a:ea typeface="+mn-ea"/>
                  <a:cs typeface="Arial" panose="020B0604020202020204" pitchFamily="34" charset="0"/>
                </a:rPr>
                <a:t>Rescate</a:t>
              </a:r>
              <a:endParaRPr lang="es-EC" sz="1400" b="1" kern="1200" dirty="0">
                <a:latin typeface="Arial" panose="020B0604020202020204" pitchFamily="34" charset="0"/>
                <a:ea typeface="+mn-ea"/>
                <a:cs typeface="Arial" panose="020B0604020202020204" pitchFamily="34" charset="0"/>
              </a:endParaRPr>
            </a:p>
          </p:txBody>
        </p:sp>
      </p:grpSp>
      <p:grpSp>
        <p:nvGrpSpPr>
          <p:cNvPr id="22" name="21 Grupo"/>
          <p:cNvGrpSpPr/>
          <p:nvPr/>
        </p:nvGrpSpPr>
        <p:grpSpPr>
          <a:xfrm>
            <a:off x="3442192" y="3217115"/>
            <a:ext cx="2026441" cy="876720"/>
            <a:chOff x="2198795" y="261241"/>
            <a:chExt cx="2026441" cy="1013220"/>
          </a:xfrm>
          <a:scene3d>
            <a:camera prst="orthographicFront"/>
            <a:lightRig rig="flat" dir="t"/>
          </a:scene3d>
        </p:grpSpPr>
        <p:sp>
          <p:nvSpPr>
            <p:cNvPr id="23" name="22 Rectángulo"/>
            <p:cNvSpPr/>
            <p:nvPr/>
          </p:nvSpPr>
          <p:spPr>
            <a:xfrm>
              <a:off x="2198795" y="261241"/>
              <a:ext cx="2026441" cy="1013220"/>
            </a:xfrm>
            <a:prstGeom prst="rect">
              <a:avLst/>
            </a:prstGeom>
            <a:ln w="25400">
              <a:solidFill>
                <a:schemeClr val="tx1"/>
              </a:solidFill>
            </a:ln>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24" name="23 Rectángulo"/>
            <p:cNvSpPr/>
            <p:nvPr/>
          </p:nvSpPr>
          <p:spPr>
            <a:xfrm>
              <a:off x="2198795" y="261241"/>
              <a:ext cx="2026441" cy="1013220"/>
            </a:xfrm>
            <a:prstGeom prst="rect">
              <a:avLst/>
            </a:prstGeom>
            <a:ln w="25400">
              <a:solidFill>
                <a:schemeClr val="tx1"/>
              </a:solidFill>
            </a:ln>
            <a:sp3d/>
          </p:spPr>
          <p:style>
            <a:lnRef idx="0">
              <a:scrgbClr r="0" g="0" b="0"/>
            </a:lnRef>
            <a:fillRef idx="0">
              <a:scrgbClr r="0" g="0" b="0"/>
            </a:fillRef>
            <a:effectRef idx="0">
              <a:scrgbClr r="0" g="0" b="0"/>
            </a:effectRef>
            <a:fontRef idx="minor">
              <a:schemeClr val="dk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latin typeface="Arial" panose="020B0604020202020204" pitchFamily="34" charset="0"/>
                  <a:ea typeface="+mn-ea"/>
                  <a:cs typeface="Arial" panose="020B0604020202020204" pitchFamily="34" charset="0"/>
                </a:rPr>
                <a:t>COMITÉ DE EMERGENCIA</a:t>
              </a:r>
              <a:endParaRPr lang="es-EC" sz="1400" b="1" kern="1200" dirty="0">
                <a:latin typeface="Arial" panose="020B0604020202020204" pitchFamily="34" charset="0"/>
                <a:ea typeface="+mn-ea"/>
                <a:cs typeface="Arial" panose="020B0604020202020204" pitchFamily="34" charset="0"/>
              </a:endParaRPr>
            </a:p>
          </p:txBody>
        </p:sp>
      </p:grpSp>
      <p:grpSp>
        <p:nvGrpSpPr>
          <p:cNvPr id="28" name="27 Grupo"/>
          <p:cNvGrpSpPr/>
          <p:nvPr/>
        </p:nvGrpSpPr>
        <p:grpSpPr>
          <a:xfrm>
            <a:off x="878852" y="4836036"/>
            <a:ext cx="2071165" cy="1013220"/>
            <a:chOff x="46674" y="1722863"/>
            <a:chExt cx="2071165" cy="1013220"/>
          </a:xfrm>
          <a:scene3d>
            <a:camera prst="orthographicFront"/>
            <a:lightRig rig="flat" dir="t"/>
          </a:scene3d>
        </p:grpSpPr>
        <p:sp>
          <p:nvSpPr>
            <p:cNvPr id="29" name="28 Rectángulo"/>
            <p:cNvSpPr/>
            <p:nvPr/>
          </p:nvSpPr>
          <p:spPr>
            <a:xfrm>
              <a:off x="46674" y="1722863"/>
              <a:ext cx="2071165" cy="1013220"/>
            </a:xfrm>
            <a:prstGeom prst="rect">
              <a:avLst/>
            </a:prstGeom>
            <a:ln w="25400">
              <a:solidFill>
                <a:schemeClr val="tx1"/>
              </a:solidFill>
            </a:ln>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30" name="29 Rectángulo"/>
            <p:cNvSpPr/>
            <p:nvPr/>
          </p:nvSpPr>
          <p:spPr>
            <a:xfrm>
              <a:off x="46674" y="1722863"/>
              <a:ext cx="2071165" cy="1013220"/>
            </a:xfrm>
            <a:prstGeom prst="rect">
              <a:avLst/>
            </a:prstGeom>
            <a:ln w="25400">
              <a:solidFill>
                <a:schemeClr val="tx1"/>
              </a:solidFill>
            </a:ln>
            <a:sp3d/>
          </p:spPr>
          <p:style>
            <a:lnRef idx="0">
              <a:scrgbClr r="0" g="0" b="0"/>
            </a:lnRef>
            <a:fillRef idx="0">
              <a:scrgbClr r="0" g="0" b="0"/>
            </a:fillRef>
            <a:effectRef idx="0">
              <a:scrgbClr r="0" g="0" b="0"/>
            </a:effectRef>
            <a:fontRef idx="minor">
              <a:schemeClr val="dk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latin typeface="Arial" panose="020B0604020202020204" pitchFamily="34" charset="0"/>
                  <a:ea typeface="+mn-ea"/>
                  <a:cs typeface="Arial" panose="020B0604020202020204" pitchFamily="34" charset="0"/>
                </a:rPr>
                <a:t>Brigada Contra Incendio</a:t>
              </a:r>
              <a:endParaRPr lang="es-EC" sz="1400" b="1" kern="1200" dirty="0">
                <a:latin typeface="Arial" panose="020B0604020202020204" pitchFamily="34" charset="0"/>
                <a:ea typeface="+mn-ea"/>
                <a:cs typeface="Arial" panose="020B0604020202020204" pitchFamily="34" charset="0"/>
              </a:endParaRPr>
            </a:p>
          </p:txBody>
        </p:sp>
      </p:grpSp>
      <p:cxnSp>
        <p:nvCxnSpPr>
          <p:cNvPr id="4" name="3 Conector recto"/>
          <p:cNvCxnSpPr/>
          <p:nvPr/>
        </p:nvCxnSpPr>
        <p:spPr>
          <a:xfrm>
            <a:off x="1914434" y="4484916"/>
            <a:ext cx="5023394" cy="1"/>
          </a:xfrm>
          <a:prstGeom prst="line">
            <a:avLst/>
          </a:prstGeom>
          <a:ln w="31750"/>
        </p:spPr>
        <p:style>
          <a:lnRef idx="3">
            <a:schemeClr val="dk1"/>
          </a:lnRef>
          <a:fillRef idx="0">
            <a:schemeClr val="dk1"/>
          </a:fillRef>
          <a:effectRef idx="2">
            <a:schemeClr val="dk1"/>
          </a:effectRef>
          <a:fontRef idx="minor">
            <a:schemeClr val="tx1"/>
          </a:fontRef>
        </p:style>
      </p:cxnSp>
      <p:cxnSp>
        <p:nvCxnSpPr>
          <p:cNvPr id="38" name="37 Conector recto"/>
          <p:cNvCxnSpPr/>
          <p:nvPr/>
        </p:nvCxnSpPr>
        <p:spPr>
          <a:xfrm flipV="1">
            <a:off x="4450300" y="4108350"/>
            <a:ext cx="5112" cy="715411"/>
          </a:xfrm>
          <a:prstGeom prst="line">
            <a:avLst/>
          </a:prstGeom>
          <a:ln w="31750"/>
        </p:spPr>
        <p:style>
          <a:lnRef idx="3">
            <a:schemeClr val="dk1"/>
          </a:lnRef>
          <a:fillRef idx="0">
            <a:schemeClr val="dk1"/>
          </a:fillRef>
          <a:effectRef idx="2">
            <a:schemeClr val="dk1"/>
          </a:effectRef>
          <a:fontRef idx="minor">
            <a:schemeClr val="tx1"/>
          </a:fontRef>
        </p:style>
      </p:cxnSp>
      <p:cxnSp>
        <p:nvCxnSpPr>
          <p:cNvPr id="39" name="38 Conector recto"/>
          <p:cNvCxnSpPr/>
          <p:nvPr/>
        </p:nvCxnSpPr>
        <p:spPr>
          <a:xfrm flipV="1">
            <a:off x="6937828" y="4484918"/>
            <a:ext cx="0" cy="338843"/>
          </a:xfrm>
          <a:prstGeom prst="line">
            <a:avLst/>
          </a:prstGeom>
          <a:ln w="31750"/>
        </p:spPr>
        <p:style>
          <a:lnRef idx="3">
            <a:schemeClr val="dk1"/>
          </a:lnRef>
          <a:fillRef idx="0">
            <a:schemeClr val="dk1"/>
          </a:fillRef>
          <a:effectRef idx="2">
            <a:schemeClr val="dk1"/>
          </a:effectRef>
          <a:fontRef idx="minor">
            <a:schemeClr val="tx1"/>
          </a:fontRef>
        </p:style>
      </p:cxnSp>
      <p:cxnSp>
        <p:nvCxnSpPr>
          <p:cNvPr id="42" name="41 Conector recto"/>
          <p:cNvCxnSpPr/>
          <p:nvPr/>
        </p:nvCxnSpPr>
        <p:spPr>
          <a:xfrm flipV="1">
            <a:off x="1928948" y="4482679"/>
            <a:ext cx="0" cy="338843"/>
          </a:xfrm>
          <a:prstGeom prst="line">
            <a:avLst/>
          </a:prstGeom>
          <a:ln w="3175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265769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788987" y="190541"/>
              <a:ext cx="7221157"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PLAN DE EMERGENCIA Y EVACUACIÓN</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CuadroTexto 2"/>
          <p:cNvSpPr txBox="1"/>
          <p:nvPr/>
        </p:nvSpPr>
        <p:spPr>
          <a:xfrm>
            <a:off x="934127" y="3077024"/>
            <a:ext cx="3144384" cy="338554"/>
          </a:xfrm>
          <a:prstGeom prst="rect">
            <a:avLst/>
          </a:prstGeom>
          <a:noFill/>
        </p:spPr>
        <p:txBody>
          <a:bodyPr wrap="square" rtlCol="0">
            <a:spAutoFit/>
          </a:bodyPr>
          <a:lstStyle/>
          <a:p>
            <a:r>
              <a:rPr lang="es-ES" sz="1600" b="1" dirty="0" smtClean="0"/>
              <a:t>ACTUACIÓN EN CASO DE SISMOS</a:t>
            </a:r>
            <a:endParaRPr lang="es-EC" dirty="0"/>
          </a:p>
        </p:txBody>
      </p:sp>
      <p:pic>
        <p:nvPicPr>
          <p:cNvPr id="12" name="Imagen 11" descr="http://noticabos.files.wordpress.com/2010/04/triangulo-vida.jpg"/>
          <p:cNvPicPr/>
          <p:nvPr/>
        </p:nvPicPr>
        <p:blipFill rotWithShape="1">
          <a:blip r:embed="rId4" cstate="print">
            <a:extLst>
              <a:ext uri="{28A0092B-C50C-407E-A947-70E740481C1C}">
                <a14:useLocalDpi xmlns:a14="http://schemas.microsoft.com/office/drawing/2010/main" val="0"/>
              </a:ext>
            </a:extLst>
          </a:blip>
          <a:srcRect t="4728" b="47135"/>
          <a:stretch/>
        </p:blipFill>
        <p:spPr bwMode="auto">
          <a:xfrm>
            <a:off x="1321079" y="1320800"/>
            <a:ext cx="2371204" cy="1727196"/>
          </a:xfrm>
          <a:prstGeom prst="rect">
            <a:avLst/>
          </a:prstGeom>
          <a:ln w="19050"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266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786" t="39048" r="20238" b="21905"/>
          <a:stretch/>
        </p:blipFill>
        <p:spPr bwMode="auto">
          <a:xfrm>
            <a:off x="5153189" y="2228321"/>
            <a:ext cx="3192525" cy="2051624"/>
          </a:xfrm>
          <a:prstGeom prst="rect">
            <a:avLst/>
          </a:prstGeom>
          <a:ln w="1905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2" name="1 Rectángulo"/>
          <p:cNvSpPr/>
          <p:nvPr/>
        </p:nvSpPr>
        <p:spPr>
          <a:xfrm>
            <a:off x="4963885" y="4261960"/>
            <a:ext cx="3605952" cy="584775"/>
          </a:xfrm>
          <a:prstGeom prst="rect">
            <a:avLst/>
          </a:prstGeom>
        </p:spPr>
        <p:txBody>
          <a:bodyPr wrap="square">
            <a:spAutoFit/>
          </a:bodyPr>
          <a:lstStyle/>
          <a:p>
            <a:pPr algn="just"/>
            <a:r>
              <a:rPr lang="es-ES" sz="1600" b="1" dirty="0"/>
              <a:t>ACTUACIÓN EN CASO DE ERUPCIONES VOLCÁNICAS Y CAÍDA DE CENIZA</a:t>
            </a:r>
          </a:p>
        </p:txBody>
      </p:sp>
      <p:sp>
        <p:nvSpPr>
          <p:cNvPr id="4" name="3 Rectángulo"/>
          <p:cNvSpPr/>
          <p:nvPr/>
        </p:nvSpPr>
        <p:spPr>
          <a:xfrm>
            <a:off x="892321" y="6152145"/>
            <a:ext cx="3281924" cy="338554"/>
          </a:xfrm>
          <a:prstGeom prst="rect">
            <a:avLst/>
          </a:prstGeom>
        </p:spPr>
        <p:txBody>
          <a:bodyPr wrap="none">
            <a:spAutoFit/>
          </a:bodyPr>
          <a:lstStyle/>
          <a:p>
            <a:r>
              <a:rPr lang="es-ES" sz="1600" b="1" dirty="0"/>
              <a:t>ACTUACIÓN EN CASO DE INCENDIOS</a:t>
            </a:r>
          </a:p>
        </p:txBody>
      </p:sp>
      <p:pic>
        <p:nvPicPr>
          <p:cNvPr id="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5357" t="36046" r="59405" b="34857"/>
          <a:stretch/>
        </p:blipFill>
        <p:spPr bwMode="auto">
          <a:xfrm>
            <a:off x="1432264" y="3646554"/>
            <a:ext cx="2061751" cy="2460585"/>
          </a:xfrm>
          <a:prstGeom prst="rect">
            <a:avLst/>
          </a:prstGeom>
          <a:ln w="1905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750404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788987" y="190541"/>
              <a:ext cx="7221157"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RUTAS DE EVACUACIÓN</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Imagen 1"/>
          <p:cNvPicPr>
            <a:picLocks noChangeAspect="1"/>
          </p:cNvPicPr>
          <p:nvPr/>
        </p:nvPicPr>
        <p:blipFill rotWithShape="1">
          <a:blip r:embed="rId4"/>
          <a:srcRect l="6291" t="31577" r="45807" b="17957"/>
          <a:stretch/>
        </p:blipFill>
        <p:spPr>
          <a:xfrm>
            <a:off x="0" y="1272521"/>
            <a:ext cx="9119333" cy="5404050"/>
          </a:xfrm>
          <a:prstGeom prst="rect">
            <a:avLst/>
          </a:prstGeom>
        </p:spPr>
      </p:pic>
    </p:spTree>
    <p:extLst>
      <p:ext uri="{BB962C8B-B14F-4D97-AF65-F5344CB8AC3E}">
        <p14:creationId xmlns:p14="http://schemas.microsoft.com/office/powerpoint/2010/main" val="30540999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788987" y="190541"/>
              <a:ext cx="7221157"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PLAN DE EMERGENCIA Y EVACUACIÓN</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 name="5 Tabla"/>
          <p:cNvGraphicFramePr>
            <a:graphicFrameLocks noGrp="1"/>
          </p:cNvGraphicFramePr>
          <p:nvPr>
            <p:extLst>
              <p:ext uri="{D42A27DB-BD31-4B8C-83A1-F6EECF244321}">
                <p14:modId xmlns:p14="http://schemas.microsoft.com/office/powerpoint/2010/main" val="979918859"/>
              </p:ext>
            </p:extLst>
          </p:nvPr>
        </p:nvGraphicFramePr>
        <p:xfrm>
          <a:off x="1658049" y="2265529"/>
          <a:ext cx="5757480" cy="2202068"/>
        </p:xfrm>
        <a:graphic>
          <a:graphicData uri="http://schemas.openxmlformats.org/drawingml/2006/table">
            <a:tbl>
              <a:tblPr firstRow="1" firstCol="1" bandRow="1">
                <a:tableStyleId>{073A0DAA-6AF3-43AB-8588-CEC1D06C72B9}</a:tableStyleId>
              </a:tblPr>
              <a:tblGrid>
                <a:gridCol w="1401422"/>
                <a:gridCol w="950144"/>
                <a:gridCol w="1603686"/>
                <a:gridCol w="848802"/>
                <a:gridCol w="953426"/>
              </a:tblGrid>
              <a:tr h="556148">
                <a:tc>
                  <a:txBody>
                    <a:bodyPr/>
                    <a:lstStyle/>
                    <a:p>
                      <a:pPr algn="ctr">
                        <a:lnSpc>
                          <a:spcPct val="150000"/>
                        </a:lnSpc>
                        <a:spcAft>
                          <a:spcPts val="0"/>
                        </a:spcAft>
                        <a:tabLst>
                          <a:tab pos="1170305" algn="l"/>
                        </a:tabLst>
                      </a:pPr>
                      <a:r>
                        <a:rPr lang="es-ES" sz="1200" dirty="0" smtClean="0">
                          <a:effectLst/>
                        </a:rPr>
                        <a:t>TIPO</a:t>
                      </a:r>
                      <a:endParaRPr lang="es-EC" sz="1200" b="1"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tabLst>
                          <a:tab pos="1170305" algn="l"/>
                        </a:tabLst>
                      </a:pPr>
                      <a:r>
                        <a:rPr lang="es-ES" sz="1200" dirty="0" smtClean="0">
                          <a:effectLst/>
                        </a:rPr>
                        <a:t>CANTIDAD</a:t>
                      </a:r>
                      <a:endParaRPr lang="es-EC" sz="1200" b="1"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tabLst>
                          <a:tab pos="1170305" algn="l"/>
                        </a:tabLst>
                      </a:pPr>
                      <a:r>
                        <a:rPr lang="es-ES" sz="1200" dirty="0" smtClean="0">
                          <a:effectLst/>
                        </a:rPr>
                        <a:t>DESCRIPCIÓN</a:t>
                      </a:r>
                      <a:endParaRPr lang="es-EC" sz="1200" b="1"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tabLst>
                          <a:tab pos="1170305" algn="l"/>
                        </a:tabLst>
                      </a:pPr>
                      <a:r>
                        <a:rPr lang="es-ES" sz="1200" dirty="0" smtClean="0">
                          <a:effectLst/>
                        </a:rPr>
                        <a:t>COSTO UNITARIO </a:t>
                      </a:r>
                      <a:endParaRPr lang="es-EC" sz="1200" b="1"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50000"/>
                        </a:lnSpc>
                        <a:spcAft>
                          <a:spcPts val="0"/>
                        </a:spcAft>
                        <a:tabLst>
                          <a:tab pos="1170305" algn="l"/>
                        </a:tabLst>
                      </a:pPr>
                      <a:r>
                        <a:rPr lang="es-ES" sz="1200" dirty="0" smtClean="0">
                          <a:effectLst/>
                        </a:rPr>
                        <a:t>COSTO TOTAL</a:t>
                      </a:r>
                      <a:endParaRPr lang="es-EC" sz="1200" b="1" dirty="0">
                        <a:effectLst/>
                        <a:latin typeface="Arial" panose="020B0604020202020204" pitchFamily="34" charset="0"/>
                        <a:ea typeface="Calibri"/>
                        <a:cs typeface="Arial" panose="020B0604020202020204" pitchFamily="34" charset="0"/>
                      </a:endParaRPr>
                    </a:p>
                  </a:txBody>
                  <a:tcPr marL="68580" marR="68580" marT="0" marB="0"/>
                </a:tc>
              </a:tr>
              <a:tr h="0">
                <a:tc>
                  <a:txBody>
                    <a:bodyPr/>
                    <a:lstStyle/>
                    <a:p>
                      <a:pPr algn="ctr">
                        <a:spcAft>
                          <a:spcPts val="0"/>
                        </a:spcAft>
                        <a:tabLst>
                          <a:tab pos="1170305" algn="l"/>
                        </a:tabLst>
                      </a:pPr>
                      <a:r>
                        <a:rPr lang="es-ES" sz="1200">
                          <a:effectLst/>
                        </a:rPr>
                        <a:t>Capacitación a las brigadas de emergencia y evacuación</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spcAft>
                          <a:spcPts val="0"/>
                        </a:spcAft>
                        <a:tabLst>
                          <a:tab pos="1170305" algn="l"/>
                        </a:tabLst>
                      </a:pPr>
                      <a:r>
                        <a:rPr lang="es-ES" sz="1200" dirty="0">
                          <a:effectLst/>
                        </a:rPr>
                        <a:t>02</a:t>
                      </a:r>
                      <a:endParaRPr lang="es-EC" sz="1200" dirty="0">
                        <a:effectLst/>
                      </a:endParaRPr>
                    </a:p>
                    <a:p>
                      <a:pPr algn="ctr">
                        <a:spcAft>
                          <a:spcPts val="0"/>
                        </a:spcAft>
                        <a:tabLst>
                          <a:tab pos="1170305" algn="l"/>
                        </a:tabLst>
                      </a:pPr>
                      <a:r>
                        <a:rPr lang="es-ES" sz="1200" dirty="0">
                          <a:effectLst/>
                        </a:rPr>
                        <a:t>(1 semestral)</a:t>
                      </a:r>
                      <a:endParaRPr lang="es-EC" sz="1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just">
                        <a:spcAft>
                          <a:spcPts val="0"/>
                        </a:spcAft>
                        <a:tabLst>
                          <a:tab pos="1170305" algn="l"/>
                        </a:tabLst>
                      </a:pPr>
                      <a:r>
                        <a:rPr lang="es-ES" sz="1200" dirty="0">
                          <a:effectLst/>
                        </a:rPr>
                        <a:t>Contratación de 02 instructores especializados por 30 horas.</a:t>
                      </a:r>
                      <a:endParaRPr lang="es-EC" sz="1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spcAft>
                          <a:spcPts val="0"/>
                        </a:spcAft>
                        <a:tabLst>
                          <a:tab pos="1170305" algn="l"/>
                        </a:tabLst>
                      </a:pPr>
                      <a:r>
                        <a:rPr lang="es-ES" sz="1200">
                          <a:effectLst/>
                        </a:rPr>
                        <a:t>$. 480</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spcAft>
                          <a:spcPts val="0"/>
                        </a:spcAft>
                        <a:tabLst>
                          <a:tab pos="1170305" algn="l"/>
                        </a:tabLst>
                      </a:pPr>
                      <a:r>
                        <a:rPr lang="es-ES" sz="1200">
                          <a:effectLst/>
                        </a:rPr>
                        <a:t>$. 960</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r>
              <a:tr h="0">
                <a:tc>
                  <a:txBody>
                    <a:bodyPr/>
                    <a:lstStyle/>
                    <a:p>
                      <a:pPr algn="ctr">
                        <a:spcAft>
                          <a:spcPts val="0"/>
                        </a:spcAft>
                        <a:tabLst>
                          <a:tab pos="1170305" algn="l"/>
                        </a:tabLst>
                      </a:pPr>
                      <a:r>
                        <a:rPr lang="es-ES" sz="1200">
                          <a:effectLst/>
                        </a:rPr>
                        <a:t>Simulacros de emergencia y evacuación</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spcAft>
                          <a:spcPts val="0"/>
                        </a:spcAft>
                        <a:tabLst>
                          <a:tab pos="1170305" algn="l"/>
                        </a:tabLst>
                      </a:pPr>
                      <a:r>
                        <a:rPr lang="es-ES" sz="1200">
                          <a:effectLst/>
                        </a:rPr>
                        <a:t>02</a:t>
                      </a:r>
                      <a:endParaRPr lang="es-EC" sz="1200">
                        <a:effectLst/>
                      </a:endParaRPr>
                    </a:p>
                    <a:p>
                      <a:pPr algn="ctr">
                        <a:spcAft>
                          <a:spcPts val="0"/>
                        </a:spcAft>
                        <a:tabLst>
                          <a:tab pos="1170305" algn="l"/>
                        </a:tabLst>
                      </a:pPr>
                      <a:r>
                        <a:rPr lang="es-ES" sz="1200">
                          <a:effectLst/>
                        </a:rPr>
                        <a:t>(1 semestral)</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342900" lvl="0" indent="-342900">
                        <a:spcAft>
                          <a:spcPts val="0"/>
                        </a:spcAft>
                        <a:buFont typeface="Symbol"/>
                        <a:buChar char=""/>
                        <a:tabLst>
                          <a:tab pos="1170305" algn="l"/>
                        </a:tabLst>
                      </a:pPr>
                      <a:r>
                        <a:rPr lang="es-ES" sz="1200" dirty="0">
                          <a:effectLst/>
                        </a:rPr>
                        <a:t>Organización</a:t>
                      </a:r>
                      <a:endParaRPr lang="es-EC" sz="1200" dirty="0">
                        <a:effectLst/>
                      </a:endParaRPr>
                    </a:p>
                    <a:p>
                      <a:pPr marL="342900" lvl="0" indent="-342900">
                        <a:spcAft>
                          <a:spcPts val="0"/>
                        </a:spcAft>
                        <a:buFont typeface="Symbol"/>
                        <a:buChar char=""/>
                        <a:tabLst>
                          <a:tab pos="1170305" algn="l"/>
                        </a:tabLst>
                      </a:pPr>
                      <a:r>
                        <a:rPr lang="es-ES" sz="1200" dirty="0">
                          <a:effectLst/>
                        </a:rPr>
                        <a:t>Convocatoria</a:t>
                      </a:r>
                      <a:endParaRPr lang="es-EC" sz="1200" dirty="0">
                        <a:effectLst/>
                      </a:endParaRPr>
                    </a:p>
                    <a:p>
                      <a:pPr marL="342900" lvl="0" indent="-342900">
                        <a:spcAft>
                          <a:spcPts val="0"/>
                        </a:spcAft>
                        <a:buFont typeface="Symbol"/>
                        <a:buChar char=""/>
                        <a:tabLst>
                          <a:tab pos="1170305" algn="l"/>
                        </a:tabLst>
                      </a:pPr>
                      <a:r>
                        <a:rPr lang="es-ES" sz="1200" dirty="0">
                          <a:effectLst/>
                        </a:rPr>
                        <a:t>Ejecución</a:t>
                      </a:r>
                      <a:endParaRPr lang="es-EC" sz="1200" dirty="0">
                        <a:effectLst/>
                      </a:endParaRPr>
                    </a:p>
                    <a:p>
                      <a:pPr marL="342900" lvl="0" indent="-342900">
                        <a:spcAft>
                          <a:spcPts val="0"/>
                        </a:spcAft>
                        <a:buFont typeface="Symbol"/>
                        <a:buChar char=""/>
                        <a:tabLst>
                          <a:tab pos="1170305" algn="l"/>
                        </a:tabLst>
                      </a:pPr>
                      <a:r>
                        <a:rPr lang="es-ES" sz="1200" dirty="0">
                          <a:effectLst/>
                        </a:rPr>
                        <a:t>Informe</a:t>
                      </a:r>
                      <a:endParaRPr lang="es-EC" sz="1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spcAft>
                          <a:spcPts val="0"/>
                        </a:spcAft>
                        <a:tabLst>
                          <a:tab pos="1170305" algn="l"/>
                        </a:tabLst>
                      </a:pPr>
                      <a:r>
                        <a:rPr lang="es-ES" sz="1200" dirty="0">
                          <a:effectLst/>
                        </a:rPr>
                        <a:t>$. 500</a:t>
                      </a:r>
                      <a:endParaRPr lang="es-EC" sz="1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spcAft>
                          <a:spcPts val="0"/>
                        </a:spcAft>
                        <a:tabLst>
                          <a:tab pos="1170305" algn="l"/>
                        </a:tabLst>
                      </a:pPr>
                      <a:r>
                        <a:rPr lang="es-ES" sz="1200" dirty="0">
                          <a:effectLst/>
                        </a:rPr>
                        <a:t>$. 1000</a:t>
                      </a:r>
                      <a:endParaRPr lang="es-EC" sz="1200" dirty="0">
                        <a:effectLst/>
                        <a:latin typeface="Arial" panose="020B0604020202020204" pitchFamily="34" charset="0"/>
                        <a:ea typeface="Calibri"/>
                        <a:cs typeface="Arial" panose="020B0604020202020204" pitchFamily="34" charset="0"/>
                      </a:endParaRPr>
                    </a:p>
                  </a:txBody>
                  <a:tcPr marL="68580" marR="68580" marT="0" marB="0" anchor="ctr"/>
                </a:tc>
              </a:tr>
              <a:tr h="0">
                <a:tc>
                  <a:txBody>
                    <a:bodyPr/>
                    <a:lstStyle/>
                    <a:p>
                      <a:pPr algn="ctr">
                        <a:spcAft>
                          <a:spcPts val="0"/>
                        </a:spcAft>
                        <a:tabLst>
                          <a:tab pos="1170305" algn="l"/>
                        </a:tabLst>
                      </a:pPr>
                      <a:r>
                        <a:rPr lang="es-ES" sz="1200">
                          <a:effectLst/>
                        </a:rPr>
                        <a:t> </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spcAft>
                          <a:spcPts val="0"/>
                        </a:spcAft>
                        <a:tabLst>
                          <a:tab pos="1170305" algn="l"/>
                        </a:tabLst>
                      </a:pPr>
                      <a:r>
                        <a:rPr lang="es-ES" sz="1200" dirty="0">
                          <a:effectLst/>
                        </a:rPr>
                        <a:t> </a:t>
                      </a:r>
                      <a:endParaRPr lang="es-EC" sz="1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spcAft>
                          <a:spcPts val="0"/>
                        </a:spcAft>
                        <a:tabLst>
                          <a:tab pos="1170305" algn="l"/>
                        </a:tabLst>
                      </a:pPr>
                      <a:r>
                        <a:rPr lang="es-ES" sz="1200" dirty="0">
                          <a:effectLst/>
                        </a:rPr>
                        <a:t> </a:t>
                      </a:r>
                      <a:endParaRPr lang="es-EC" sz="1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just">
                        <a:spcAft>
                          <a:spcPts val="0"/>
                        </a:spcAft>
                        <a:tabLst>
                          <a:tab pos="1170305" algn="l"/>
                        </a:tabLst>
                      </a:pPr>
                      <a:r>
                        <a:rPr lang="es-ES" sz="1200" b="1" dirty="0">
                          <a:effectLst/>
                        </a:rPr>
                        <a:t>TOTAL</a:t>
                      </a:r>
                      <a:endParaRPr lang="es-EC" sz="1200" b="1"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lgn="ctr">
                        <a:spcAft>
                          <a:spcPts val="0"/>
                        </a:spcAft>
                        <a:tabLst>
                          <a:tab pos="1170305" algn="l"/>
                        </a:tabLst>
                      </a:pPr>
                      <a:r>
                        <a:rPr lang="es-ES" sz="1200" b="1" dirty="0">
                          <a:effectLst/>
                        </a:rPr>
                        <a:t>$. 1960</a:t>
                      </a:r>
                      <a:endParaRPr lang="es-EC" sz="1200" b="1"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
        <p:nvSpPr>
          <p:cNvPr id="16" name="15 CuadroTexto"/>
          <p:cNvSpPr txBox="1"/>
          <p:nvPr/>
        </p:nvSpPr>
        <p:spPr>
          <a:xfrm>
            <a:off x="3401164" y="1450924"/>
            <a:ext cx="2311851" cy="369332"/>
          </a:xfrm>
          <a:prstGeom prst="rect">
            <a:avLst/>
          </a:prstGeom>
          <a:noFill/>
        </p:spPr>
        <p:txBody>
          <a:bodyPr wrap="none" rtlCol="0">
            <a:spAutoFit/>
          </a:bodyPr>
          <a:lstStyle/>
          <a:p>
            <a:r>
              <a:rPr lang="es-EC" b="1" dirty="0" smtClean="0"/>
              <a:t>ESTUDIO ECONÓMICO</a:t>
            </a:r>
            <a:endParaRPr lang="es-EC" b="1" dirty="0"/>
          </a:p>
        </p:txBody>
      </p:sp>
    </p:spTree>
    <p:extLst>
      <p:ext uri="{BB962C8B-B14F-4D97-AF65-F5344CB8AC3E}">
        <p14:creationId xmlns:p14="http://schemas.microsoft.com/office/powerpoint/2010/main" val="18812076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788987" y="190541"/>
              <a:ext cx="7221157" cy="646331"/>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PLAN DE INSTALACIÓN</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ángulo 1"/>
          <p:cNvSpPr/>
          <p:nvPr/>
        </p:nvSpPr>
        <p:spPr>
          <a:xfrm>
            <a:off x="1042416" y="1290322"/>
            <a:ext cx="7375870" cy="2031325"/>
          </a:xfrm>
          <a:prstGeom prst="rect">
            <a:avLst/>
          </a:prstGeom>
        </p:spPr>
        <p:txBody>
          <a:bodyPr wrap="square">
            <a:spAutoFit/>
          </a:bodyPr>
          <a:lstStyle/>
          <a:p>
            <a:pPr algn="just"/>
            <a:r>
              <a:rPr lang="es-EC" b="1" dirty="0" smtClean="0">
                <a:latin typeface="Arial" panose="020B0604020202020204" pitchFamily="34" charset="0"/>
                <a:ea typeface="Calibri" panose="020F0502020204030204" pitchFamily="34" charset="0"/>
              </a:rPr>
              <a:t>Misión: </a:t>
            </a:r>
            <a:r>
              <a:rPr lang="es-EC" dirty="0" smtClean="0">
                <a:effectLst/>
                <a:latin typeface="Arial" panose="020B0604020202020204" pitchFamily="34" charset="0"/>
                <a:ea typeface="Calibri" panose="020F0502020204030204" pitchFamily="34" charset="0"/>
              </a:rPr>
              <a:t>Garantizar la correcta disposición de todos los medios de seguridad previstos en el Plan Técnico, a través del diseño de una guía para una empresa instaladora.</a:t>
            </a:r>
          </a:p>
          <a:p>
            <a:pPr algn="just"/>
            <a:endParaRPr lang="es-EC" dirty="0">
              <a:latin typeface="Arial" panose="020B0604020202020204" pitchFamily="34" charset="0"/>
            </a:endParaRPr>
          </a:p>
          <a:p>
            <a:pPr algn="just"/>
            <a:endParaRPr lang="es-EC" dirty="0" smtClean="0">
              <a:latin typeface="Arial" panose="020B0604020202020204" pitchFamily="34" charset="0"/>
            </a:endParaRPr>
          </a:p>
          <a:p>
            <a:pPr algn="just"/>
            <a:endParaRPr lang="es-EC" dirty="0">
              <a:latin typeface="Arial" panose="020B0604020202020204" pitchFamily="34" charset="0"/>
            </a:endParaRPr>
          </a:p>
          <a:p>
            <a:pPr algn="just"/>
            <a:endParaRPr lang="es-EC" dirty="0"/>
          </a:p>
        </p:txBody>
      </p:sp>
      <p:pic>
        <p:nvPicPr>
          <p:cNvPr id="31746" name="Picture 2" descr="http://images.evisos.com.ve/2012/07/16/instalacion-de-camaras-de-seguridadalarmascctv_10be33166_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204" y="2460170"/>
            <a:ext cx="4847772" cy="3635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213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5" name="Imagen 340"/>
          <p:cNvPicPr>
            <a:picLocks noChangeAspect="1" noChangeArrowheads="1"/>
          </p:cNvPicPr>
          <p:nvPr/>
        </p:nvPicPr>
        <p:blipFill>
          <a:blip r:embed="rId2">
            <a:extLst>
              <a:ext uri="{28A0092B-C50C-407E-A947-70E740481C1C}">
                <a14:useLocalDpi xmlns:a14="http://schemas.microsoft.com/office/drawing/2010/main" val="0"/>
              </a:ext>
            </a:extLst>
          </a:blip>
          <a:srcRect l="1755" r="3333"/>
          <a:stretch>
            <a:fillRect/>
          </a:stretch>
        </p:blipFill>
        <p:spPr bwMode="auto">
          <a:xfrm>
            <a:off x="29778" y="1009650"/>
            <a:ext cx="9099312" cy="5848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 name="Imagen 16"/>
          <p:cNvPicPr/>
          <p:nvPr/>
        </p:nvPicPr>
        <p:blipFill>
          <a:blip r:embed="rId3" cstate="print">
            <a:extLst>
              <a:ext uri="{28A0092B-C50C-407E-A947-70E740481C1C}">
                <a14:useLocalDpi xmlns:a14="http://schemas.microsoft.com/office/drawing/2010/main" val="0"/>
              </a:ext>
            </a:extLst>
          </a:blip>
          <a:stretch>
            <a:fillRect/>
          </a:stretch>
        </p:blipFill>
        <p:spPr>
          <a:xfrm>
            <a:off x="4267639" y="3892134"/>
            <a:ext cx="2490969" cy="1842881"/>
          </a:xfrm>
          <a:prstGeom prst="rect">
            <a:avLst/>
          </a:prstGeom>
          <a:ln w="38100" cap="sq">
            <a:solidFill>
              <a:srgbClr val="FFFF00"/>
            </a:solidFill>
            <a:miter lim="800000"/>
          </a:ln>
          <a:effectLst>
            <a:outerShdw blurRad="57150" dist="50800" dir="2700000" algn="tl" rotWithShape="0">
              <a:srgbClr val="000000">
                <a:alpha val="40000"/>
              </a:srgbClr>
            </a:outerShdw>
          </a:effectLst>
        </p:spPr>
      </p:pic>
      <p:sp>
        <p:nvSpPr>
          <p:cNvPr id="14" name="Cuadro de texto 118"/>
          <p:cNvSpPr txBox="1">
            <a:spLocks/>
          </p:cNvSpPr>
          <p:nvPr/>
        </p:nvSpPr>
        <p:spPr bwMode="auto">
          <a:xfrm rot="-8361817">
            <a:off x="2008754" y="2936874"/>
            <a:ext cx="11350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dirty="0" smtClean="0">
                <a:ln>
                  <a:noFill/>
                </a:ln>
                <a:solidFill>
                  <a:srgbClr val="00FF00"/>
                </a:solidFill>
                <a:effectLst/>
                <a:latin typeface="Arial" panose="020B0604020202020204" pitchFamily="34" charset="0"/>
                <a:ea typeface="Calibri" panose="020F0502020204030204" pitchFamily="34" charset="0"/>
                <a:cs typeface="Times New Roman" panose="02020603050405020304" pitchFamily="18" charset="0"/>
              </a:rPr>
              <a:t>Calle Oriente</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15" name="Cuadro de texto 384"/>
          <p:cNvSpPr txBox="1">
            <a:spLocks/>
          </p:cNvSpPr>
          <p:nvPr/>
        </p:nvSpPr>
        <p:spPr bwMode="auto">
          <a:xfrm rot="18890042">
            <a:off x="1959453" y="1986128"/>
            <a:ext cx="1838959" cy="15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100" b="1" i="0" u="none" strike="noStrike" cap="none" normalizeH="0" baseline="0" dirty="0" smtClean="0">
                <a:ln>
                  <a:noFill/>
                </a:ln>
                <a:solidFill>
                  <a:srgbClr val="00FF00"/>
                </a:solidFill>
                <a:effectLst/>
                <a:latin typeface="Arial" panose="020B0604020202020204" pitchFamily="34" charset="0"/>
                <a:ea typeface="Calibri" panose="020F0502020204030204" pitchFamily="34" charset="0"/>
                <a:cs typeface="Times New Roman" panose="02020603050405020304" pitchFamily="18" charset="0"/>
              </a:rPr>
              <a:t>Calle Benalcázar</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27" name="Triángulo isósceles 26"/>
          <p:cNvSpPr/>
          <p:nvPr/>
        </p:nvSpPr>
        <p:spPr>
          <a:xfrm>
            <a:off x="703651" y="2852530"/>
            <a:ext cx="2441470" cy="1039605"/>
          </a:xfrm>
          <a:prstGeom prst="triangle">
            <a:avLst>
              <a:gd name="adj" fmla="val 49593"/>
            </a:avLst>
          </a:prstGeom>
          <a:solidFill>
            <a:srgbClr val="FF0000">
              <a:alpha val="30000"/>
            </a:srgbClr>
          </a:solid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6" name="Imagen 15"/>
          <p:cNvPicPr/>
          <p:nvPr/>
        </p:nvPicPr>
        <p:blipFill rotWithShape="1">
          <a:blip r:embed="rId4">
            <a:extLst>
              <a:ext uri="{28A0092B-C50C-407E-A947-70E740481C1C}">
                <a14:useLocalDpi xmlns:a14="http://schemas.microsoft.com/office/drawing/2010/main" val="0"/>
              </a:ext>
            </a:extLst>
          </a:blip>
          <a:srcRect l="15598" t="16578" r="21323" b="16618"/>
          <a:stretch/>
        </p:blipFill>
        <p:spPr bwMode="auto">
          <a:xfrm>
            <a:off x="723529" y="3923886"/>
            <a:ext cx="2421592" cy="1726565"/>
          </a:xfrm>
          <a:prstGeom prst="rect">
            <a:avLst/>
          </a:prstGeom>
          <a:ln w="38100" cap="sq">
            <a:solidFill>
              <a:srgbClr val="FFFF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
        <p:nvSpPr>
          <p:cNvPr id="30" name="Triángulo isósceles 29"/>
          <p:cNvSpPr/>
          <p:nvPr/>
        </p:nvSpPr>
        <p:spPr>
          <a:xfrm rot="16200000">
            <a:off x="2748281" y="4288980"/>
            <a:ext cx="1842880" cy="1049190"/>
          </a:xfrm>
          <a:prstGeom prst="triangle">
            <a:avLst>
              <a:gd name="adj" fmla="val 49593"/>
            </a:avLst>
          </a:prstGeom>
          <a:solidFill>
            <a:srgbClr val="FF0000">
              <a:alpha val="30000"/>
            </a:srgbClr>
          </a:solid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CuadroTexto 32"/>
          <p:cNvSpPr txBox="1"/>
          <p:nvPr/>
        </p:nvSpPr>
        <p:spPr>
          <a:xfrm>
            <a:off x="2198881" y="233690"/>
            <a:ext cx="5019260" cy="523220"/>
          </a:xfrm>
          <a:prstGeom prst="rect">
            <a:avLst/>
          </a:prstGeom>
          <a:noFill/>
        </p:spPr>
        <p:txBody>
          <a:bodyPr wrap="square" rtlCol="0">
            <a:spAutoFit/>
          </a:bodyPr>
          <a:lstStyle/>
          <a:p>
            <a:pPr algn="ctr"/>
            <a:r>
              <a:rPr lang="es-EC" sz="2800" b="1" dirty="0" smtClean="0">
                <a:solidFill>
                  <a:srgbClr val="002060"/>
                </a:solidFill>
                <a:latin typeface="Times New Roman" panose="02020603050405020304" pitchFamily="18" charset="0"/>
                <a:cs typeface="Times New Roman" panose="02020603050405020304" pitchFamily="18" charset="0"/>
              </a:rPr>
              <a:t>INTRODUCCIÓN</a:t>
            </a:r>
            <a:endParaRPr lang="es-EC" sz="2800" b="1" dirty="0">
              <a:solidFill>
                <a:srgbClr val="002060"/>
              </a:solidFill>
              <a:latin typeface="Times New Roman" panose="02020603050405020304" pitchFamily="18" charset="0"/>
              <a:cs typeface="Times New Roman" panose="02020603050405020304" pitchFamily="18" charset="0"/>
            </a:endParaRPr>
          </a:p>
        </p:txBody>
      </p:sp>
      <p:sp>
        <p:nvSpPr>
          <p:cNvPr id="34" name="Rectangle 21"/>
          <p:cNvSpPr>
            <a:spLocks noChangeArrowheads="1"/>
          </p:cNvSpPr>
          <p:nvPr/>
        </p:nvSpPr>
        <p:spPr bwMode="auto">
          <a:xfrm>
            <a:off x="-1491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solidFill>
                <a:srgbClr val="002060"/>
              </a:solidFill>
            </a:endParaRPr>
          </a:p>
        </p:txBody>
      </p:sp>
      <p:pic>
        <p:nvPicPr>
          <p:cNvPr id="35" name="Imagen 34" descr="http://blogs.espe.edu.ec/wp-content/uploads/2013/09/LOGO-PRINCIPAL7.png"/>
          <p:cNvPicPr/>
          <p:nvPr/>
        </p:nvPicPr>
        <p:blipFill rotWithShape="1">
          <a:blip r:embed="rId5"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6" name="Picture 2" descr="http://ued.espe.edu.ec/wp-content/uploads/2012/04/ING_SEG.jpg"/>
          <p:cNvPicPr>
            <a:picLocks noChangeAspect="1" noChangeArrowheads="1"/>
          </p:cNvPicPr>
          <p:nvPr/>
        </p:nvPicPr>
        <p:blipFill rotWithShape="1">
          <a:blip r:embed="rId6">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7347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788987" y="190541"/>
              <a:ext cx="7221157"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SEGURIDAD ELECTRÓNICA</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Imagen 10"/>
          <p:cNvPicPr/>
          <p:nvPr/>
        </p:nvPicPr>
        <p:blipFill>
          <a:blip r:embed="rId4">
            <a:extLst>
              <a:ext uri="{28A0092B-C50C-407E-A947-70E740481C1C}">
                <a14:useLocalDpi xmlns:a14="http://schemas.microsoft.com/office/drawing/2010/main" val="0"/>
              </a:ext>
            </a:extLst>
          </a:blip>
          <a:stretch>
            <a:fillRect/>
          </a:stretch>
        </p:blipFill>
        <p:spPr>
          <a:xfrm>
            <a:off x="1042416" y="4241937"/>
            <a:ext cx="3030220" cy="2104390"/>
          </a:xfrm>
          <a:prstGeom prst="rect">
            <a:avLst/>
          </a:prstGeom>
          <a:ln w="19050" cap="sq">
            <a:solidFill>
              <a:srgbClr val="000000"/>
            </a:solidFill>
            <a:miter lim="800000"/>
          </a:ln>
          <a:effectLst>
            <a:outerShdw blurRad="57150" dist="50800" dir="2700000" algn="tl" rotWithShape="0">
              <a:srgbClr val="000000">
                <a:alpha val="40000"/>
              </a:srgbClr>
            </a:outerShdw>
          </a:effectLst>
        </p:spPr>
      </p:pic>
      <p:pic>
        <p:nvPicPr>
          <p:cNvPr id="12" name="Imagen 11"/>
          <p:cNvPicPr/>
          <p:nvPr/>
        </p:nvPicPr>
        <p:blipFill>
          <a:blip r:embed="rId5">
            <a:extLst>
              <a:ext uri="{28A0092B-C50C-407E-A947-70E740481C1C}">
                <a14:useLocalDpi xmlns:a14="http://schemas.microsoft.com/office/drawing/2010/main" val="0"/>
              </a:ext>
            </a:extLst>
          </a:blip>
          <a:stretch>
            <a:fillRect/>
          </a:stretch>
        </p:blipFill>
        <p:spPr>
          <a:xfrm>
            <a:off x="5225142" y="4241937"/>
            <a:ext cx="2931885" cy="2104390"/>
          </a:xfrm>
          <a:prstGeom prst="rect">
            <a:avLst/>
          </a:prstGeom>
          <a:ln w="19050" cap="sq">
            <a:solidFill>
              <a:srgbClr val="000000"/>
            </a:solidFill>
            <a:miter lim="800000"/>
          </a:ln>
          <a:effectLst>
            <a:outerShdw blurRad="57150" dist="50800" dir="2700000" algn="tl" rotWithShape="0">
              <a:srgbClr val="000000">
                <a:alpha val="40000"/>
              </a:srgbClr>
            </a:outerShdw>
          </a:effectLst>
        </p:spPr>
      </p:pic>
      <p:pic>
        <p:nvPicPr>
          <p:cNvPr id="15" name="Imagen 14"/>
          <p:cNvPicPr/>
          <p:nvPr/>
        </p:nvPicPr>
        <p:blipFill rotWithShape="1">
          <a:blip r:embed="rId6">
            <a:extLst>
              <a:ext uri="{28A0092B-C50C-407E-A947-70E740481C1C}">
                <a14:useLocalDpi xmlns:a14="http://schemas.microsoft.com/office/drawing/2010/main" val="0"/>
              </a:ext>
            </a:extLst>
          </a:blip>
          <a:srcRect l="1307"/>
          <a:stretch/>
        </p:blipFill>
        <p:spPr bwMode="auto">
          <a:xfrm>
            <a:off x="5225142" y="1722576"/>
            <a:ext cx="2931885" cy="2104390"/>
          </a:xfrm>
          <a:prstGeom prst="rect">
            <a:avLst/>
          </a:prstGeom>
          <a:ln w="19050"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
        <p:nvSpPr>
          <p:cNvPr id="16" name="CuadroTexto 15"/>
          <p:cNvSpPr txBox="1"/>
          <p:nvPr/>
        </p:nvSpPr>
        <p:spPr>
          <a:xfrm>
            <a:off x="3473413" y="944660"/>
            <a:ext cx="2197173" cy="646331"/>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SENSORES</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Imagen 16"/>
          <p:cNvPicPr/>
          <p:nvPr/>
        </p:nvPicPr>
        <p:blipFill>
          <a:blip r:embed="rId7" cstate="print">
            <a:extLst>
              <a:ext uri="{28A0092B-C50C-407E-A947-70E740481C1C}">
                <a14:useLocalDpi xmlns:a14="http://schemas.microsoft.com/office/drawing/2010/main" val="0"/>
              </a:ext>
            </a:extLst>
          </a:blip>
          <a:stretch>
            <a:fillRect/>
          </a:stretch>
        </p:blipFill>
        <p:spPr>
          <a:xfrm>
            <a:off x="1042416" y="1722576"/>
            <a:ext cx="3030220" cy="2099310"/>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3" name="CuadroTexto 2"/>
          <p:cNvSpPr txBox="1"/>
          <p:nvPr/>
        </p:nvSpPr>
        <p:spPr>
          <a:xfrm>
            <a:off x="1202073" y="3821886"/>
            <a:ext cx="3030220" cy="276999"/>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Sensor de movimiento en el Garaje</a:t>
            </a:r>
            <a:endParaRPr lang="es-EC" sz="1200" dirty="0">
              <a:latin typeface="Arial" panose="020B0604020202020204" pitchFamily="34" charset="0"/>
              <a:cs typeface="Arial" panose="020B0604020202020204" pitchFamily="34" charset="0"/>
            </a:endParaRPr>
          </a:p>
        </p:txBody>
      </p:sp>
      <p:sp>
        <p:nvSpPr>
          <p:cNvPr id="20" name="CuadroTexto 19"/>
          <p:cNvSpPr txBox="1"/>
          <p:nvPr/>
        </p:nvSpPr>
        <p:spPr>
          <a:xfrm>
            <a:off x="1042417" y="6333546"/>
            <a:ext cx="3030219" cy="461665"/>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Sensor de movimiento en las puertas de los departamentos</a:t>
            </a:r>
            <a:endParaRPr lang="es-EC" sz="1200" dirty="0">
              <a:latin typeface="Arial" panose="020B0604020202020204" pitchFamily="34" charset="0"/>
              <a:cs typeface="Arial" panose="020B0604020202020204" pitchFamily="34" charset="0"/>
            </a:endParaRPr>
          </a:p>
        </p:txBody>
      </p:sp>
      <p:sp>
        <p:nvSpPr>
          <p:cNvPr id="21" name="CuadroTexto 20"/>
          <p:cNvSpPr txBox="1"/>
          <p:nvPr/>
        </p:nvSpPr>
        <p:spPr>
          <a:xfrm>
            <a:off x="5225142" y="3821886"/>
            <a:ext cx="2931885" cy="461665"/>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Sensor magnético en las puertas de los departamentos</a:t>
            </a:r>
            <a:endParaRPr lang="es-EC" sz="1200" dirty="0">
              <a:latin typeface="Arial" panose="020B0604020202020204" pitchFamily="34" charset="0"/>
              <a:cs typeface="Arial" panose="020B0604020202020204" pitchFamily="34" charset="0"/>
            </a:endParaRPr>
          </a:p>
        </p:txBody>
      </p:sp>
      <p:sp>
        <p:nvSpPr>
          <p:cNvPr id="22" name="CuadroTexto 21"/>
          <p:cNvSpPr txBox="1"/>
          <p:nvPr/>
        </p:nvSpPr>
        <p:spPr>
          <a:xfrm>
            <a:off x="5225142" y="6382861"/>
            <a:ext cx="2931885" cy="461665"/>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Sensor de rotura de cristal en los departamentos</a:t>
            </a:r>
            <a:endParaRPr lang="es-EC"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181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788987" y="190541"/>
              <a:ext cx="7221157"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SEGURIDAD ELECTRÓNICA</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Imagen 21"/>
          <p:cNvPicPr/>
          <p:nvPr/>
        </p:nvPicPr>
        <p:blipFill>
          <a:blip r:embed="rId4" cstate="print">
            <a:extLst>
              <a:ext uri="{28A0092B-C50C-407E-A947-70E740481C1C}">
                <a14:useLocalDpi xmlns:a14="http://schemas.microsoft.com/office/drawing/2010/main" val="0"/>
              </a:ext>
            </a:extLst>
          </a:blip>
          <a:stretch>
            <a:fillRect/>
          </a:stretch>
        </p:blipFill>
        <p:spPr>
          <a:xfrm>
            <a:off x="450245" y="2351314"/>
            <a:ext cx="3937294" cy="3193143"/>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23" name="CuadroTexto 22"/>
          <p:cNvSpPr txBox="1"/>
          <p:nvPr/>
        </p:nvSpPr>
        <p:spPr>
          <a:xfrm>
            <a:off x="3473413" y="944660"/>
            <a:ext cx="2197173"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ALARMA</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4" name="Imagen 23"/>
          <p:cNvPicPr/>
          <p:nvPr/>
        </p:nvPicPr>
        <p:blipFill>
          <a:blip r:embed="rId5">
            <a:extLst>
              <a:ext uri="{28A0092B-C50C-407E-A947-70E740481C1C}">
                <a14:useLocalDpi xmlns:a14="http://schemas.microsoft.com/office/drawing/2010/main" val="0"/>
              </a:ext>
            </a:extLst>
          </a:blip>
          <a:stretch>
            <a:fillRect/>
          </a:stretch>
        </p:blipFill>
        <p:spPr>
          <a:xfrm>
            <a:off x="5368045" y="2455058"/>
            <a:ext cx="2455155" cy="3068698"/>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25" name="CuadroTexto 24"/>
          <p:cNvSpPr txBox="1"/>
          <p:nvPr/>
        </p:nvSpPr>
        <p:spPr>
          <a:xfrm>
            <a:off x="592897" y="5705575"/>
            <a:ext cx="3768103" cy="276999"/>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Sirena Acústica, ubicada en el bloque </a:t>
            </a:r>
            <a:r>
              <a:rPr lang="es-EC" sz="1200" dirty="0" err="1" smtClean="0">
                <a:latin typeface="Arial" panose="020B0604020202020204" pitchFamily="34" charset="0"/>
                <a:cs typeface="Arial" panose="020B0604020202020204" pitchFamily="34" charset="0"/>
              </a:rPr>
              <a:t>Cumbaratza</a:t>
            </a:r>
            <a:r>
              <a:rPr lang="es-EC" sz="1200" dirty="0" smtClean="0">
                <a:latin typeface="Arial" panose="020B0604020202020204" pitchFamily="34" charset="0"/>
                <a:cs typeface="Arial" panose="020B0604020202020204" pitchFamily="34" charset="0"/>
              </a:rPr>
              <a:t>.</a:t>
            </a:r>
            <a:endParaRPr lang="es-EC" sz="1200" dirty="0">
              <a:latin typeface="Arial" panose="020B0604020202020204" pitchFamily="34" charset="0"/>
              <a:cs typeface="Arial" panose="020B0604020202020204" pitchFamily="34" charset="0"/>
            </a:endParaRPr>
          </a:p>
        </p:txBody>
      </p:sp>
      <p:sp>
        <p:nvSpPr>
          <p:cNvPr id="26" name="CuadroTexto 25"/>
          <p:cNvSpPr txBox="1"/>
          <p:nvPr/>
        </p:nvSpPr>
        <p:spPr>
          <a:xfrm>
            <a:off x="4979924" y="5722933"/>
            <a:ext cx="3488314" cy="276999"/>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Botón de Pánico ubicada en la garita principal.</a:t>
            </a:r>
            <a:endParaRPr lang="es-EC"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4349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788987" y="190541"/>
              <a:ext cx="7221157"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SEGURIDAD ELECTRÓNICA</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CuadroTexto 22"/>
          <p:cNvSpPr txBox="1"/>
          <p:nvPr/>
        </p:nvSpPr>
        <p:spPr>
          <a:xfrm>
            <a:off x="3473413" y="944660"/>
            <a:ext cx="2197173"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CCTV.</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CuadroTexto 24"/>
          <p:cNvSpPr txBox="1"/>
          <p:nvPr/>
        </p:nvSpPr>
        <p:spPr>
          <a:xfrm>
            <a:off x="1085958" y="3936530"/>
            <a:ext cx="3114675" cy="276999"/>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Componentes en la Garita Principal</a:t>
            </a:r>
            <a:endParaRPr lang="es-EC" sz="1200" dirty="0">
              <a:latin typeface="Arial" panose="020B0604020202020204" pitchFamily="34" charset="0"/>
              <a:cs typeface="Arial" panose="020B0604020202020204" pitchFamily="34" charset="0"/>
            </a:endParaRPr>
          </a:p>
        </p:txBody>
      </p:sp>
      <p:sp>
        <p:nvSpPr>
          <p:cNvPr id="26" name="CuadroTexto 25"/>
          <p:cNvSpPr txBox="1"/>
          <p:nvPr/>
        </p:nvSpPr>
        <p:spPr>
          <a:xfrm>
            <a:off x="5233710" y="5695979"/>
            <a:ext cx="3030220" cy="276999"/>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Ingreso a cada uno de los Bloques.</a:t>
            </a:r>
            <a:endParaRPr lang="es-EC" sz="1200" dirty="0">
              <a:latin typeface="Arial" panose="020B0604020202020204" pitchFamily="34" charset="0"/>
              <a:cs typeface="Arial" panose="020B0604020202020204" pitchFamily="34" charset="0"/>
            </a:endParaRPr>
          </a:p>
        </p:txBody>
      </p:sp>
      <p:pic>
        <p:nvPicPr>
          <p:cNvPr id="14" name="Imagen 13"/>
          <p:cNvPicPr/>
          <p:nvPr/>
        </p:nvPicPr>
        <p:blipFill rotWithShape="1">
          <a:blip r:embed="rId4" cstate="print">
            <a:extLst>
              <a:ext uri="{28A0092B-C50C-407E-A947-70E740481C1C}">
                <a14:useLocalDpi xmlns:a14="http://schemas.microsoft.com/office/drawing/2010/main" val="0"/>
              </a:ext>
            </a:extLst>
          </a:blip>
          <a:srcRect t="7983" r="8684"/>
          <a:stretch/>
        </p:blipFill>
        <p:spPr bwMode="auto">
          <a:xfrm>
            <a:off x="1042416" y="1640114"/>
            <a:ext cx="2917699" cy="2241846"/>
          </a:xfrm>
          <a:prstGeom prst="rect">
            <a:avLst/>
          </a:prstGeom>
          <a:ln w="19050" cap="sq" cmpd="sng" algn="ctr">
            <a:solidFill>
              <a:srgbClr val="000000"/>
            </a:solidFill>
            <a:prstDash val="solid"/>
            <a:miter lim="800000"/>
            <a:headEnd type="none" w="med" len="med"/>
            <a:tailEnd type="none" w="med" len="med"/>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15" name="Imagen 14"/>
          <p:cNvPicPr/>
          <p:nvPr/>
        </p:nvPicPr>
        <p:blipFill>
          <a:blip r:embed="rId5" cstate="print">
            <a:extLst>
              <a:ext uri="{28A0092B-C50C-407E-A947-70E740481C1C}">
                <a14:useLocalDpi xmlns:a14="http://schemas.microsoft.com/office/drawing/2010/main" val="0"/>
              </a:ext>
            </a:extLst>
          </a:blip>
          <a:stretch>
            <a:fillRect/>
          </a:stretch>
        </p:blipFill>
        <p:spPr>
          <a:xfrm>
            <a:off x="1042415" y="4373041"/>
            <a:ext cx="2917699" cy="2027760"/>
          </a:xfrm>
          <a:prstGeom prst="rect">
            <a:avLst/>
          </a:prstGeom>
          <a:ln w="19050" cap="sq" cmpd="sng" algn="ctr">
            <a:solidFill>
              <a:srgbClr val="000000"/>
            </a:solidFill>
            <a:prstDash val="solid"/>
            <a:miter lim="800000"/>
            <a:headEnd type="none" w="med" len="med"/>
            <a:tailEnd type="none" w="med" len="med"/>
          </a:ln>
          <a:effectLst>
            <a:outerShdw blurRad="57150" dist="50800" dir="2700000" algn="tl" rotWithShape="0">
              <a:srgbClr val="000000">
                <a:alpha val="40000"/>
              </a:srgbClr>
            </a:outerShdw>
          </a:effectLst>
        </p:spPr>
      </p:pic>
      <p:pic>
        <p:nvPicPr>
          <p:cNvPr id="16" name="Imagen 15"/>
          <p:cNvPicPr/>
          <p:nvPr/>
        </p:nvPicPr>
        <p:blipFill>
          <a:blip r:embed="rId6" cstate="print">
            <a:extLst>
              <a:ext uri="{28A0092B-C50C-407E-A947-70E740481C1C}">
                <a14:useLocalDpi xmlns:a14="http://schemas.microsoft.com/office/drawing/2010/main" val="0"/>
              </a:ext>
            </a:extLst>
          </a:blip>
          <a:stretch>
            <a:fillRect/>
          </a:stretch>
        </p:blipFill>
        <p:spPr>
          <a:xfrm>
            <a:off x="5127611" y="2624561"/>
            <a:ext cx="2668886" cy="2998847"/>
          </a:xfrm>
          <a:prstGeom prst="rect">
            <a:avLst/>
          </a:prstGeom>
          <a:ln w="19050" cap="sq" cmpd="sng" algn="ctr">
            <a:solidFill>
              <a:srgbClr val="000000"/>
            </a:solidFill>
            <a:prstDash val="solid"/>
            <a:miter lim="800000"/>
            <a:headEnd type="none" w="med" len="med"/>
            <a:tailEnd type="none" w="med" len="med"/>
          </a:ln>
          <a:effectLst>
            <a:outerShdw blurRad="57150" dist="50800" dir="2700000" algn="tl" rotWithShape="0">
              <a:srgbClr val="000000">
                <a:alpha val="40000"/>
              </a:srgbClr>
            </a:outerShdw>
          </a:effectLst>
        </p:spPr>
      </p:pic>
      <p:sp>
        <p:nvSpPr>
          <p:cNvPr id="17" name="CuadroTexto 16"/>
          <p:cNvSpPr txBox="1"/>
          <p:nvPr/>
        </p:nvSpPr>
        <p:spPr>
          <a:xfrm>
            <a:off x="818016" y="6486932"/>
            <a:ext cx="3468742" cy="276999"/>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Ingreso Principal a los bloques Multifamiliares</a:t>
            </a:r>
            <a:endParaRPr lang="es-EC"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5698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788987" y="190541"/>
              <a:ext cx="7221157"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SEGURIDAD ELECTRÓNICA</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CuadroTexto 22"/>
          <p:cNvSpPr txBox="1"/>
          <p:nvPr/>
        </p:nvSpPr>
        <p:spPr>
          <a:xfrm>
            <a:off x="2397804" y="908436"/>
            <a:ext cx="3928872" cy="646331"/>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CONTROL DE ACCESOS</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CuadroTexto 24"/>
          <p:cNvSpPr txBox="1"/>
          <p:nvPr/>
        </p:nvSpPr>
        <p:spPr>
          <a:xfrm>
            <a:off x="1085959" y="3936530"/>
            <a:ext cx="2397472" cy="285347"/>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Software de Gestión de Accesos</a:t>
            </a:r>
            <a:endParaRPr lang="es-EC" sz="1200" dirty="0">
              <a:latin typeface="Arial" panose="020B0604020202020204" pitchFamily="34" charset="0"/>
              <a:cs typeface="Arial" panose="020B0604020202020204" pitchFamily="34" charset="0"/>
            </a:endParaRPr>
          </a:p>
        </p:txBody>
      </p:sp>
      <p:sp>
        <p:nvSpPr>
          <p:cNvPr id="26" name="CuadroTexto 25"/>
          <p:cNvSpPr txBox="1"/>
          <p:nvPr/>
        </p:nvSpPr>
        <p:spPr>
          <a:xfrm>
            <a:off x="4076739" y="4731550"/>
            <a:ext cx="4677757" cy="276999"/>
          </a:xfrm>
          <a:prstGeom prst="rect">
            <a:avLst/>
          </a:prstGeom>
          <a:noFill/>
        </p:spPr>
        <p:txBody>
          <a:bodyPr wrap="square" rtlCol="0">
            <a:spAutoFit/>
          </a:bodyPr>
          <a:lstStyle/>
          <a:p>
            <a:pPr algn="ctr"/>
            <a:r>
              <a:rPr lang="es-EC" sz="1200" dirty="0" smtClean="0">
                <a:latin typeface="Arial" panose="020B0604020202020204" pitchFamily="34" charset="0"/>
                <a:cs typeface="Arial" panose="020B0604020202020204" pitchFamily="34" charset="0"/>
              </a:rPr>
              <a:t>Lector de tarjetas y Cerradura Eléctrica en la entrada principal.</a:t>
            </a:r>
            <a:endParaRPr lang="es-EC" sz="1200" dirty="0">
              <a:latin typeface="Arial" panose="020B0604020202020204" pitchFamily="34" charset="0"/>
              <a:cs typeface="Arial" panose="020B0604020202020204" pitchFamily="34" charset="0"/>
            </a:endParaRPr>
          </a:p>
        </p:txBody>
      </p:sp>
      <p:sp>
        <p:nvSpPr>
          <p:cNvPr id="17" name="CuadroTexto 16"/>
          <p:cNvSpPr txBox="1"/>
          <p:nvPr/>
        </p:nvSpPr>
        <p:spPr>
          <a:xfrm>
            <a:off x="1507184" y="6319947"/>
            <a:ext cx="1765526" cy="276999"/>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Tarjetas Magnéticas</a:t>
            </a:r>
            <a:endParaRPr lang="es-EC" sz="1200" dirty="0">
              <a:latin typeface="Arial" panose="020B0604020202020204" pitchFamily="34" charset="0"/>
              <a:cs typeface="Arial" panose="020B0604020202020204" pitchFamily="34" charset="0"/>
            </a:endParaRPr>
          </a:p>
        </p:txBody>
      </p:sp>
      <p:pic>
        <p:nvPicPr>
          <p:cNvPr id="18" name="Imagen 17"/>
          <p:cNvPicPr/>
          <p:nvPr/>
        </p:nvPicPr>
        <p:blipFill rotWithShape="1">
          <a:blip r:embed="rId4">
            <a:extLst>
              <a:ext uri="{28A0092B-C50C-407E-A947-70E740481C1C}">
                <a14:useLocalDpi xmlns:a14="http://schemas.microsoft.com/office/drawing/2010/main" val="0"/>
              </a:ext>
            </a:extLst>
          </a:blip>
          <a:srcRect r="8393"/>
          <a:stretch/>
        </p:blipFill>
        <p:spPr bwMode="auto">
          <a:xfrm>
            <a:off x="4076740" y="1902625"/>
            <a:ext cx="2313940" cy="2820670"/>
          </a:xfrm>
          <a:prstGeom prst="rect">
            <a:avLst/>
          </a:prstGeom>
          <a:ln w="19050" cap="sq" cmpd="sng" algn="ctr">
            <a:solidFill>
              <a:srgbClr val="000000"/>
            </a:solidFill>
            <a:prstDash val="solid"/>
            <a:miter lim="800000"/>
            <a:headEnd type="none" w="med" len="med"/>
            <a:tailEnd type="none" w="med" len="med"/>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20" name="Imagen 19"/>
          <p:cNvPicPr/>
          <p:nvPr/>
        </p:nvPicPr>
        <p:blipFill>
          <a:blip r:embed="rId5">
            <a:extLst>
              <a:ext uri="{28A0092B-C50C-407E-A947-70E740481C1C}">
                <a14:useLocalDpi xmlns:a14="http://schemas.microsoft.com/office/drawing/2010/main" val="0"/>
              </a:ext>
            </a:extLst>
          </a:blip>
          <a:stretch>
            <a:fillRect/>
          </a:stretch>
        </p:blipFill>
        <p:spPr>
          <a:xfrm>
            <a:off x="6474212" y="1902625"/>
            <a:ext cx="2280285" cy="2828925"/>
          </a:xfrm>
          <a:prstGeom prst="rect">
            <a:avLst/>
          </a:prstGeom>
          <a:ln w="19050" cap="sq" cmpd="sng" algn="ctr">
            <a:solidFill>
              <a:srgbClr val="000000"/>
            </a:solidFill>
            <a:prstDash val="solid"/>
            <a:miter lim="800000"/>
            <a:headEnd type="none" w="med" len="med"/>
            <a:tailEnd type="none" w="med" len="med"/>
          </a:ln>
          <a:effectLst>
            <a:outerShdw blurRad="57150" dist="50800" dir="2700000" algn="tl" rotWithShape="0">
              <a:srgbClr val="000000">
                <a:alpha val="40000"/>
              </a:srgbClr>
            </a:outerShdw>
          </a:effectLst>
        </p:spPr>
      </p:pic>
      <p:pic>
        <p:nvPicPr>
          <p:cNvPr id="21" name="Imagen 20"/>
          <p:cNvPicPr/>
          <p:nvPr/>
        </p:nvPicPr>
        <p:blipFill>
          <a:blip r:embed="rId6" cstate="print">
            <a:extLst>
              <a:ext uri="{28A0092B-C50C-407E-A947-70E740481C1C}">
                <a14:useLocalDpi xmlns:a14="http://schemas.microsoft.com/office/drawing/2010/main" val="0"/>
              </a:ext>
            </a:extLst>
          </a:blip>
          <a:stretch>
            <a:fillRect/>
          </a:stretch>
        </p:blipFill>
        <p:spPr>
          <a:xfrm>
            <a:off x="1175381" y="1554767"/>
            <a:ext cx="2308049" cy="2287970"/>
          </a:xfrm>
          <a:prstGeom prst="rect">
            <a:avLst/>
          </a:prstGeom>
          <a:ln w="19050" cap="sq">
            <a:solidFill>
              <a:srgbClr val="000000"/>
            </a:solidFill>
            <a:miter lim="800000"/>
          </a:ln>
          <a:effectLst>
            <a:outerShdw blurRad="57150" dist="50800" dir="2700000" algn="tl" rotWithShape="0">
              <a:srgbClr val="000000">
                <a:alpha val="40000"/>
              </a:srgbClr>
            </a:outerShdw>
          </a:effectLst>
        </p:spPr>
      </p:pic>
      <p:pic>
        <p:nvPicPr>
          <p:cNvPr id="22" name="Imagen 21" descr="http://www.actum.es/wp-content/uploads/TARJETA_LAMINACION_1.jpg"/>
          <p:cNvPicPr/>
          <p:nvPr/>
        </p:nvPicPr>
        <p:blipFill rotWithShape="1">
          <a:blip r:embed="rId7" cstate="print">
            <a:extLst>
              <a:ext uri="{28A0092B-C50C-407E-A947-70E740481C1C}">
                <a14:useLocalDpi xmlns:a14="http://schemas.microsoft.com/office/drawing/2010/main" val="0"/>
              </a:ext>
            </a:extLst>
          </a:blip>
          <a:srcRect b="23417"/>
          <a:stretch/>
        </p:blipFill>
        <p:spPr bwMode="auto">
          <a:xfrm>
            <a:off x="1085958" y="4535884"/>
            <a:ext cx="2543372" cy="1740521"/>
          </a:xfrm>
          <a:prstGeom prst="rect">
            <a:avLst/>
          </a:prstGeom>
          <a:ln w="19050"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1941899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861557" y="190541"/>
              <a:ext cx="7221157"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SEGURIDAD CONTRAINCENDIOS</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CuadroTexto 22"/>
          <p:cNvSpPr txBox="1"/>
          <p:nvPr/>
        </p:nvSpPr>
        <p:spPr>
          <a:xfrm>
            <a:off x="2397804" y="908436"/>
            <a:ext cx="3928872"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DETECCIÓN</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CuadroTexto 24"/>
          <p:cNvSpPr txBox="1"/>
          <p:nvPr/>
        </p:nvSpPr>
        <p:spPr>
          <a:xfrm>
            <a:off x="1158085" y="5850183"/>
            <a:ext cx="2397472" cy="285347"/>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Detectores de humo</a:t>
            </a:r>
            <a:endParaRPr lang="es-EC" sz="1200" dirty="0">
              <a:latin typeface="Arial" panose="020B0604020202020204" pitchFamily="34" charset="0"/>
              <a:cs typeface="Arial" panose="020B0604020202020204" pitchFamily="34" charset="0"/>
            </a:endParaRPr>
          </a:p>
        </p:txBody>
      </p:sp>
      <p:sp>
        <p:nvSpPr>
          <p:cNvPr id="26" name="CuadroTexto 25"/>
          <p:cNvSpPr txBox="1"/>
          <p:nvPr/>
        </p:nvSpPr>
        <p:spPr>
          <a:xfrm>
            <a:off x="5520697" y="3901283"/>
            <a:ext cx="1611958" cy="276999"/>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Detectores de Calor</a:t>
            </a:r>
            <a:endParaRPr lang="es-EC" sz="1200" dirty="0">
              <a:latin typeface="Arial" panose="020B0604020202020204" pitchFamily="34" charset="0"/>
              <a:cs typeface="Arial" panose="020B0604020202020204" pitchFamily="34" charset="0"/>
            </a:endParaRPr>
          </a:p>
        </p:txBody>
      </p:sp>
      <p:pic>
        <p:nvPicPr>
          <p:cNvPr id="24" name="Imagen 23"/>
          <p:cNvPicPr/>
          <p:nvPr/>
        </p:nvPicPr>
        <p:blipFill rotWithShape="1">
          <a:blip r:embed="rId4">
            <a:extLst>
              <a:ext uri="{28A0092B-C50C-407E-A947-70E740481C1C}">
                <a14:useLocalDpi xmlns:a14="http://schemas.microsoft.com/office/drawing/2010/main" val="0"/>
              </a:ext>
            </a:extLst>
          </a:blip>
          <a:srcRect t="10317"/>
          <a:stretch/>
        </p:blipFill>
        <p:spPr bwMode="auto">
          <a:xfrm>
            <a:off x="616115" y="1974440"/>
            <a:ext cx="2810557" cy="3844150"/>
          </a:xfrm>
          <a:prstGeom prst="rect">
            <a:avLst/>
          </a:prstGeom>
          <a:ln w="19050" cap="sq" cmpd="sng" algn="ctr">
            <a:solidFill>
              <a:srgbClr val="000000"/>
            </a:solidFill>
            <a:prstDash val="solid"/>
            <a:miter lim="800000"/>
            <a:headEnd type="none" w="med" len="med"/>
            <a:tailEnd type="none" w="med" len="med"/>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27" name="Imagen 26" descr="G:\DCIM\101MSDCF\DSC0470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1314" y="1632105"/>
            <a:ext cx="3019425" cy="2264410"/>
          </a:xfrm>
          <a:prstGeom prst="rect">
            <a:avLst/>
          </a:prstGeom>
          <a:ln w="19050" cap="sq">
            <a:solidFill>
              <a:srgbClr val="000000"/>
            </a:solidFill>
            <a:miter lim="800000"/>
          </a:ln>
          <a:effectLst>
            <a:outerShdw blurRad="57150" dist="50800" dir="2700000" algn="tl" rotWithShape="0">
              <a:srgbClr val="000000">
                <a:alpha val="40000"/>
              </a:srgbClr>
            </a:outerShdw>
          </a:effectLst>
        </p:spPr>
      </p:pic>
      <p:pic>
        <p:nvPicPr>
          <p:cNvPr id="29" name="Imagen 28"/>
          <p:cNvPicPr/>
          <p:nvPr/>
        </p:nvPicPr>
        <p:blipFill rotWithShape="1">
          <a:blip r:embed="rId6">
            <a:extLst>
              <a:ext uri="{28A0092B-C50C-407E-A947-70E740481C1C}">
                <a14:useLocalDpi xmlns:a14="http://schemas.microsoft.com/office/drawing/2010/main" val="0"/>
              </a:ext>
            </a:extLst>
          </a:blip>
          <a:srcRect b="11051"/>
          <a:stretch/>
        </p:blipFill>
        <p:spPr bwMode="auto">
          <a:xfrm>
            <a:off x="4891314" y="4250852"/>
            <a:ext cx="3019425" cy="2121128"/>
          </a:xfrm>
          <a:prstGeom prst="rect">
            <a:avLst/>
          </a:prstGeom>
          <a:ln w="19050"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
        <p:nvSpPr>
          <p:cNvPr id="31" name="CuadroTexto 30"/>
          <p:cNvSpPr txBox="1"/>
          <p:nvPr/>
        </p:nvSpPr>
        <p:spPr>
          <a:xfrm>
            <a:off x="5811244" y="6426842"/>
            <a:ext cx="1445899" cy="276999"/>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Botón de Pánico.</a:t>
            </a:r>
            <a:endParaRPr lang="es-EC"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6339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788987" y="190541"/>
              <a:ext cx="7221157"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SEGURIDAD CONTRAINCENDIOS</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CuadroTexto 22"/>
          <p:cNvSpPr txBox="1"/>
          <p:nvPr/>
        </p:nvSpPr>
        <p:spPr>
          <a:xfrm>
            <a:off x="1914960" y="908436"/>
            <a:ext cx="5284260" cy="646331"/>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SEÑALIZACIÓN DE EMERGENCIA</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CuadroTexto 24"/>
          <p:cNvSpPr txBox="1"/>
          <p:nvPr/>
        </p:nvSpPr>
        <p:spPr>
          <a:xfrm>
            <a:off x="1220733" y="3973853"/>
            <a:ext cx="2397472" cy="285347"/>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Luces Estroboscópicas</a:t>
            </a:r>
            <a:endParaRPr lang="es-EC" sz="1200" dirty="0">
              <a:latin typeface="Arial" panose="020B0604020202020204" pitchFamily="34" charset="0"/>
              <a:cs typeface="Arial" panose="020B0604020202020204" pitchFamily="34" charset="0"/>
            </a:endParaRPr>
          </a:p>
        </p:txBody>
      </p:sp>
      <p:sp>
        <p:nvSpPr>
          <p:cNvPr id="26" name="CuadroTexto 25"/>
          <p:cNvSpPr txBox="1"/>
          <p:nvPr/>
        </p:nvSpPr>
        <p:spPr>
          <a:xfrm>
            <a:off x="5404852" y="3973853"/>
            <a:ext cx="1794368" cy="276999"/>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Salida de Emergencia</a:t>
            </a:r>
            <a:endParaRPr lang="es-EC" sz="1200" dirty="0">
              <a:latin typeface="Arial" panose="020B0604020202020204" pitchFamily="34" charset="0"/>
              <a:cs typeface="Arial" panose="020B0604020202020204" pitchFamily="34" charset="0"/>
            </a:endParaRPr>
          </a:p>
        </p:txBody>
      </p:sp>
      <p:sp>
        <p:nvSpPr>
          <p:cNvPr id="30" name="CuadroTexto 29"/>
          <p:cNvSpPr txBox="1"/>
          <p:nvPr/>
        </p:nvSpPr>
        <p:spPr>
          <a:xfrm>
            <a:off x="1457992" y="6450273"/>
            <a:ext cx="1198736" cy="276999"/>
          </a:xfrm>
          <a:prstGeom prst="rect">
            <a:avLst/>
          </a:prstGeom>
          <a:noFill/>
        </p:spPr>
        <p:txBody>
          <a:bodyPr wrap="square" rtlCol="0">
            <a:spAutoFit/>
          </a:bodyPr>
          <a:lstStyle/>
          <a:p>
            <a:pPr algn="ctr"/>
            <a:r>
              <a:rPr lang="es-EC" sz="1200" dirty="0" smtClean="0">
                <a:latin typeface="Arial" panose="020B0604020202020204" pitchFamily="34" charset="0"/>
                <a:cs typeface="Arial" panose="020B0604020202020204" pitchFamily="34" charset="0"/>
              </a:rPr>
              <a:t>Extintor</a:t>
            </a:r>
            <a:endParaRPr lang="es-EC" sz="1200" dirty="0">
              <a:latin typeface="Arial" panose="020B0604020202020204" pitchFamily="34" charset="0"/>
              <a:cs typeface="Arial" panose="020B0604020202020204" pitchFamily="34" charset="0"/>
            </a:endParaRPr>
          </a:p>
        </p:txBody>
      </p:sp>
      <p:sp>
        <p:nvSpPr>
          <p:cNvPr id="31" name="CuadroTexto 30"/>
          <p:cNvSpPr txBox="1"/>
          <p:nvPr/>
        </p:nvSpPr>
        <p:spPr>
          <a:xfrm>
            <a:off x="4653324" y="6432285"/>
            <a:ext cx="3023826" cy="276999"/>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Instrucciones para el uso de extintores</a:t>
            </a:r>
            <a:endParaRPr lang="es-EC" sz="1200" dirty="0">
              <a:latin typeface="Arial" panose="020B0604020202020204" pitchFamily="34" charset="0"/>
              <a:cs typeface="Arial" panose="020B0604020202020204" pitchFamily="34" charset="0"/>
            </a:endParaRPr>
          </a:p>
        </p:txBody>
      </p:sp>
      <p:pic>
        <p:nvPicPr>
          <p:cNvPr id="18" name="Imagen 17"/>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16845" y="1632105"/>
            <a:ext cx="3143250" cy="2264410"/>
          </a:xfrm>
          <a:prstGeom prst="rect">
            <a:avLst/>
          </a:prstGeom>
          <a:ln w="19050" cap="sq" cmpd="sng" algn="ctr">
            <a:solidFill>
              <a:srgbClr val="000000"/>
            </a:solidFill>
            <a:prstDash val="solid"/>
            <a:miter lim="800000"/>
            <a:headEnd type="none" w="med" len="med"/>
            <a:tailEnd type="none" w="med" len="med"/>
          </a:ln>
          <a:effectLst>
            <a:outerShdw blurRad="57150" dist="50800" dir="2700000" algn="tl" rotWithShape="0">
              <a:srgbClr val="000000">
                <a:alpha val="40000"/>
              </a:srgbClr>
            </a:outerShdw>
          </a:effectLst>
        </p:spPr>
      </p:pic>
      <p:pic>
        <p:nvPicPr>
          <p:cNvPr id="20" name="Imagen 19"/>
          <p:cNvPicPr/>
          <p:nvPr/>
        </p:nvPicPr>
        <p:blipFill>
          <a:blip r:embed="rId6">
            <a:extLst>
              <a:ext uri="{28A0092B-C50C-407E-A947-70E740481C1C}">
                <a14:useLocalDpi xmlns:a14="http://schemas.microsoft.com/office/drawing/2010/main" val="0"/>
              </a:ext>
            </a:extLst>
          </a:blip>
          <a:stretch>
            <a:fillRect/>
          </a:stretch>
        </p:blipFill>
        <p:spPr>
          <a:xfrm>
            <a:off x="4399565" y="1632105"/>
            <a:ext cx="3402759" cy="2264410"/>
          </a:xfrm>
          <a:prstGeom prst="rect">
            <a:avLst/>
          </a:prstGeom>
          <a:ln w="19050" cap="sq" cmpd="sng" algn="ctr">
            <a:solidFill>
              <a:srgbClr val="000000"/>
            </a:solidFill>
            <a:prstDash val="solid"/>
            <a:miter lim="800000"/>
            <a:headEnd type="none" w="med" len="med"/>
            <a:tailEnd type="none" w="med" len="med"/>
          </a:ln>
          <a:effectLst>
            <a:outerShdw blurRad="57150" dist="50800" dir="2700000" algn="tl" rotWithShape="0">
              <a:srgbClr val="000000">
                <a:alpha val="40000"/>
              </a:srgbClr>
            </a:outerShdw>
          </a:effectLst>
        </p:spPr>
      </p:pic>
      <p:pic>
        <p:nvPicPr>
          <p:cNvPr id="16" name="15 Imagen"/>
          <p:cNvPicPr/>
          <p:nvPr/>
        </p:nvPicPr>
        <p:blipFill>
          <a:blip r:embed="rId7">
            <a:extLst>
              <a:ext uri="{28A0092B-C50C-407E-A947-70E740481C1C}">
                <a14:useLocalDpi xmlns:a14="http://schemas.microsoft.com/office/drawing/2010/main" val="0"/>
              </a:ext>
            </a:extLst>
          </a:blip>
          <a:srcRect/>
          <a:stretch>
            <a:fillRect/>
          </a:stretch>
        </p:blipFill>
        <p:spPr bwMode="auto">
          <a:xfrm>
            <a:off x="4824776" y="4293132"/>
            <a:ext cx="2377317" cy="2139152"/>
          </a:xfrm>
          <a:prstGeom prst="rect">
            <a:avLst/>
          </a:prstGeom>
          <a:ln w="19050" cap="sq">
            <a:solidFill>
              <a:srgbClr val="000000"/>
            </a:solidFill>
            <a:miter lim="800000"/>
          </a:ln>
          <a:effectLst>
            <a:outerShdw blurRad="57150" dist="50800" dir="2700000" algn="tl" rotWithShape="0">
              <a:srgbClr val="000000">
                <a:alpha val="40000"/>
              </a:srgbClr>
            </a:outerShdw>
          </a:effectLst>
        </p:spPr>
      </p:pic>
      <p:pic>
        <p:nvPicPr>
          <p:cNvPr id="17" name="16 Imagen"/>
          <p:cNvPicPr/>
          <p:nvPr/>
        </p:nvPicPr>
        <p:blipFill>
          <a:blip r:embed="rId8">
            <a:extLst>
              <a:ext uri="{28A0092B-C50C-407E-A947-70E740481C1C}">
                <a14:useLocalDpi xmlns:a14="http://schemas.microsoft.com/office/drawing/2010/main" val="0"/>
              </a:ext>
            </a:extLst>
          </a:blip>
          <a:srcRect/>
          <a:stretch>
            <a:fillRect/>
          </a:stretch>
        </p:blipFill>
        <p:spPr bwMode="auto">
          <a:xfrm>
            <a:off x="1271821" y="4310098"/>
            <a:ext cx="1571077" cy="2105220"/>
          </a:xfrm>
          <a:prstGeom prst="rect">
            <a:avLst/>
          </a:prstGeom>
          <a:ln w="190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1075508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788987" y="190541"/>
              <a:ext cx="7221157"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SEGURIDAD CONTRAINCENDIOS</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CuadroTexto 22"/>
          <p:cNvSpPr txBox="1"/>
          <p:nvPr/>
        </p:nvSpPr>
        <p:spPr>
          <a:xfrm>
            <a:off x="1914960" y="908436"/>
            <a:ext cx="5284260"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EXTINCIÓN</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CuadroTexto 24"/>
          <p:cNvSpPr txBox="1"/>
          <p:nvPr/>
        </p:nvSpPr>
        <p:spPr>
          <a:xfrm>
            <a:off x="1463588" y="3731162"/>
            <a:ext cx="2397472" cy="285347"/>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Abastecimiento de agua</a:t>
            </a:r>
            <a:endParaRPr lang="es-EC" sz="1200" dirty="0">
              <a:latin typeface="Arial" panose="020B0604020202020204" pitchFamily="34" charset="0"/>
              <a:cs typeface="Arial" panose="020B0604020202020204" pitchFamily="34" charset="0"/>
            </a:endParaRPr>
          </a:p>
        </p:txBody>
      </p:sp>
      <p:sp>
        <p:nvSpPr>
          <p:cNvPr id="26" name="CuadroTexto 25"/>
          <p:cNvSpPr txBox="1"/>
          <p:nvPr/>
        </p:nvSpPr>
        <p:spPr>
          <a:xfrm>
            <a:off x="5267779" y="3726203"/>
            <a:ext cx="2226826" cy="276999"/>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Gabinetes Contra Incendios</a:t>
            </a:r>
            <a:endParaRPr lang="es-EC" sz="1200" dirty="0">
              <a:latin typeface="Arial" panose="020B0604020202020204" pitchFamily="34" charset="0"/>
              <a:cs typeface="Arial" panose="020B0604020202020204" pitchFamily="34" charset="0"/>
            </a:endParaRPr>
          </a:p>
        </p:txBody>
      </p:sp>
      <p:sp>
        <p:nvSpPr>
          <p:cNvPr id="30" name="CuadroTexto 29"/>
          <p:cNvSpPr txBox="1"/>
          <p:nvPr/>
        </p:nvSpPr>
        <p:spPr>
          <a:xfrm>
            <a:off x="1757419" y="6422753"/>
            <a:ext cx="2397472" cy="285347"/>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Aspersores Hídricos</a:t>
            </a:r>
            <a:endParaRPr lang="es-EC" sz="1200" dirty="0">
              <a:latin typeface="Arial" panose="020B0604020202020204" pitchFamily="34" charset="0"/>
              <a:cs typeface="Arial" panose="020B0604020202020204" pitchFamily="34" charset="0"/>
            </a:endParaRPr>
          </a:p>
        </p:txBody>
      </p:sp>
      <p:pic>
        <p:nvPicPr>
          <p:cNvPr id="16" name="Imagen 15"/>
          <p:cNvPicPr/>
          <p:nvPr/>
        </p:nvPicPr>
        <p:blipFill>
          <a:blip r:embed="rId4">
            <a:extLst>
              <a:ext uri="{28A0092B-C50C-407E-A947-70E740481C1C}">
                <a14:useLocalDpi xmlns:a14="http://schemas.microsoft.com/office/drawing/2010/main" val="0"/>
              </a:ext>
            </a:extLst>
          </a:blip>
          <a:stretch>
            <a:fillRect/>
          </a:stretch>
        </p:blipFill>
        <p:spPr>
          <a:xfrm>
            <a:off x="1030691" y="1528496"/>
            <a:ext cx="3061335" cy="2147570"/>
          </a:xfrm>
          <a:prstGeom prst="rect">
            <a:avLst/>
          </a:prstGeom>
          <a:ln w="19050" cap="sq" cmpd="sng" algn="ctr">
            <a:solidFill>
              <a:srgbClr val="000000"/>
            </a:solidFill>
            <a:prstDash val="solid"/>
            <a:miter lim="800000"/>
            <a:headEnd type="none" w="med" len="med"/>
            <a:tailEnd type="none" w="med" len="med"/>
          </a:ln>
          <a:effectLst>
            <a:outerShdw blurRad="57150" dist="50800" dir="2700000" algn="tl" rotWithShape="0">
              <a:srgbClr val="000000">
                <a:alpha val="40000"/>
              </a:srgbClr>
            </a:outerShdw>
          </a:effectLst>
        </p:spPr>
      </p:pic>
      <p:pic>
        <p:nvPicPr>
          <p:cNvPr id="17" name="Imagen 16"/>
          <p:cNvPicPr/>
          <p:nvPr/>
        </p:nvPicPr>
        <p:blipFill>
          <a:blip r:embed="rId5">
            <a:extLst>
              <a:ext uri="{28A0092B-C50C-407E-A947-70E740481C1C}">
                <a14:useLocalDpi xmlns:a14="http://schemas.microsoft.com/office/drawing/2010/main" val="0"/>
              </a:ext>
            </a:extLst>
          </a:blip>
          <a:stretch>
            <a:fillRect/>
          </a:stretch>
        </p:blipFill>
        <p:spPr>
          <a:xfrm>
            <a:off x="4848479" y="1488403"/>
            <a:ext cx="3161665" cy="2147570"/>
          </a:xfrm>
          <a:prstGeom prst="rect">
            <a:avLst/>
          </a:prstGeom>
          <a:ln w="19050" cap="sq" cmpd="sng" algn="ctr">
            <a:solidFill>
              <a:srgbClr val="000000"/>
            </a:solidFill>
            <a:prstDash val="solid"/>
            <a:miter lim="800000"/>
            <a:headEnd type="none" w="med" len="med"/>
            <a:tailEnd type="none" w="med" len="med"/>
          </a:ln>
          <a:effectLst>
            <a:outerShdw blurRad="57150" dist="50800" dir="2700000" algn="tl" rotWithShape="0">
              <a:srgbClr val="000000">
                <a:alpha val="40000"/>
              </a:srgbClr>
            </a:outerShdw>
          </a:effectLst>
        </p:spPr>
      </p:pic>
      <p:pic>
        <p:nvPicPr>
          <p:cNvPr id="21" name="Imagen 20"/>
          <p:cNvPicPr/>
          <p:nvPr/>
        </p:nvPicPr>
        <p:blipFill>
          <a:blip r:embed="rId6">
            <a:extLst>
              <a:ext uri="{28A0092B-C50C-407E-A947-70E740481C1C}">
                <a14:useLocalDpi xmlns:a14="http://schemas.microsoft.com/office/drawing/2010/main" val="0"/>
              </a:ext>
            </a:extLst>
          </a:blip>
          <a:stretch>
            <a:fillRect/>
          </a:stretch>
        </p:blipFill>
        <p:spPr>
          <a:xfrm>
            <a:off x="1030691" y="4042122"/>
            <a:ext cx="3124200" cy="2314575"/>
          </a:xfrm>
          <a:prstGeom prst="rect">
            <a:avLst/>
          </a:prstGeom>
          <a:ln w="19050" cap="sq" cmpd="sng" algn="ctr">
            <a:solidFill>
              <a:srgbClr val="000000"/>
            </a:solidFill>
            <a:prstDash val="solid"/>
            <a:miter lim="800000"/>
            <a:headEnd type="none" w="med" len="med"/>
            <a:tailEnd type="none" w="med" len="med"/>
          </a:ln>
          <a:effectLst>
            <a:outerShdw blurRad="57150" dist="50800" dir="2700000" algn="tl" rotWithShape="0">
              <a:srgbClr val="000000">
                <a:alpha val="40000"/>
              </a:srgbClr>
            </a:outerShdw>
          </a:effectLst>
        </p:spPr>
      </p:pic>
      <p:pic>
        <p:nvPicPr>
          <p:cNvPr id="22" name="Imagen 21"/>
          <p:cNvPicPr/>
          <p:nvPr/>
        </p:nvPicPr>
        <p:blipFill>
          <a:blip r:embed="rId7">
            <a:extLst>
              <a:ext uri="{28A0092B-C50C-407E-A947-70E740481C1C}">
                <a14:useLocalDpi xmlns:a14="http://schemas.microsoft.com/office/drawing/2010/main" val="0"/>
              </a:ext>
            </a:extLst>
          </a:blip>
          <a:stretch>
            <a:fillRect/>
          </a:stretch>
        </p:blipFill>
        <p:spPr>
          <a:xfrm>
            <a:off x="5512354" y="4042122"/>
            <a:ext cx="1981183" cy="2314575"/>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18" name="CuadroTexto 25"/>
          <p:cNvSpPr txBox="1"/>
          <p:nvPr/>
        </p:nvSpPr>
        <p:spPr>
          <a:xfrm>
            <a:off x="5637183" y="6416347"/>
            <a:ext cx="2226826" cy="276999"/>
          </a:xfrm>
          <a:prstGeom prst="rect">
            <a:avLst/>
          </a:prstGeom>
          <a:noFill/>
        </p:spPr>
        <p:txBody>
          <a:bodyPr wrap="square" rtlCol="0">
            <a:spAutoFit/>
          </a:bodyPr>
          <a:lstStyle/>
          <a:p>
            <a:r>
              <a:rPr lang="es-EC" sz="1200" dirty="0" smtClean="0">
                <a:latin typeface="Arial" panose="020B0604020202020204" pitchFamily="34" charset="0"/>
                <a:cs typeface="Arial" panose="020B0604020202020204" pitchFamily="34" charset="0"/>
              </a:rPr>
              <a:t>Gabinete de Extinción</a:t>
            </a:r>
            <a:endParaRPr lang="es-EC"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98158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788987" y="190541"/>
              <a:ext cx="7221157"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SEGURIDAD CONTRAINCENDIOS</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19 CuadroTexto"/>
          <p:cNvSpPr txBox="1"/>
          <p:nvPr/>
        </p:nvSpPr>
        <p:spPr>
          <a:xfrm>
            <a:off x="3402148" y="1088133"/>
            <a:ext cx="2311851" cy="369332"/>
          </a:xfrm>
          <a:prstGeom prst="rect">
            <a:avLst/>
          </a:prstGeom>
          <a:noFill/>
        </p:spPr>
        <p:txBody>
          <a:bodyPr wrap="none" rtlCol="0">
            <a:spAutoFit/>
          </a:bodyPr>
          <a:lstStyle/>
          <a:p>
            <a:r>
              <a:rPr lang="es-EC" b="1" dirty="0" smtClean="0"/>
              <a:t>ESTUDIO ECONÓMICO</a:t>
            </a:r>
            <a:endParaRPr lang="es-EC" b="1" dirty="0"/>
          </a:p>
        </p:txBody>
      </p:sp>
      <p:graphicFrame>
        <p:nvGraphicFramePr>
          <p:cNvPr id="2" name="1 Tabla"/>
          <p:cNvGraphicFramePr>
            <a:graphicFrameLocks noGrp="1"/>
          </p:cNvGraphicFramePr>
          <p:nvPr>
            <p:extLst>
              <p:ext uri="{D42A27DB-BD31-4B8C-83A1-F6EECF244321}">
                <p14:modId xmlns:p14="http://schemas.microsoft.com/office/powerpoint/2010/main" val="224957872"/>
              </p:ext>
            </p:extLst>
          </p:nvPr>
        </p:nvGraphicFramePr>
        <p:xfrm>
          <a:off x="788987" y="1604907"/>
          <a:ext cx="7487909" cy="4752350"/>
        </p:xfrm>
        <a:graphic>
          <a:graphicData uri="http://schemas.openxmlformats.org/drawingml/2006/table">
            <a:tbl>
              <a:tblPr firstRow="1" firstCol="1" bandRow="1">
                <a:tableStyleId>{073A0DAA-6AF3-43AB-8588-CEC1D06C72B9}</a:tableStyleId>
              </a:tblPr>
              <a:tblGrid>
                <a:gridCol w="1498395"/>
                <a:gridCol w="1843184"/>
                <a:gridCol w="2767512"/>
                <a:gridCol w="1378818"/>
              </a:tblGrid>
              <a:tr h="207207">
                <a:tc>
                  <a:txBody>
                    <a:bodyPr/>
                    <a:lstStyle/>
                    <a:p>
                      <a:pPr algn="ctr">
                        <a:lnSpc>
                          <a:spcPct val="150000"/>
                        </a:lnSpc>
                        <a:spcAft>
                          <a:spcPts val="0"/>
                        </a:spcAft>
                        <a:tabLst>
                          <a:tab pos="1170305" algn="l"/>
                        </a:tabLst>
                      </a:pPr>
                      <a:r>
                        <a:rPr lang="es-ES" sz="1200" dirty="0">
                          <a:effectLst/>
                        </a:rPr>
                        <a:t>Sistema</a:t>
                      </a:r>
                      <a:endParaRPr lang="es-EC" sz="1200" dirty="0">
                        <a:effectLst/>
                        <a:latin typeface="Arial" panose="020B0604020202020204" pitchFamily="34" charset="0"/>
                        <a:ea typeface="Calibri"/>
                        <a:cs typeface="Arial" panose="020B0604020202020204" pitchFamily="34" charset="0"/>
                      </a:endParaRPr>
                    </a:p>
                  </a:txBody>
                  <a:tcPr marL="56511" marR="56511" marT="0" marB="0"/>
                </a:tc>
                <a:tc>
                  <a:txBody>
                    <a:bodyPr/>
                    <a:lstStyle/>
                    <a:p>
                      <a:pPr algn="ctr">
                        <a:lnSpc>
                          <a:spcPct val="150000"/>
                        </a:lnSpc>
                        <a:spcAft>
                          <a:spcPts val="0"/>
                        </a:spcAft>
                        <a:tabLst>
                          <a:tab pos="1170305" algn="l"/>
                        </a:tabLst>
                      </a:pPr>
                      <a:r>
                        <a:rPr lang="es-ES" sz="1200">
                          <a:effectLst/>
                        </a:rPr>
                        <a:t>Componente</a:t>
                      </a:r>
                      <a:endParaRPr lang="es-EC" sz="1200">
                        <a:effectLst/>
                        <a:latin typeface="Arial" panose="020B0604020202020204" pitchFamily="34" charset="0"/>
                        <a:ea typeface="Calibri"/>
                        <a:cs typeface="Arial" panose="020B0604020202020204" pitchFamily="34" charset="0"/>
                      </a:endParaRPr>
                    </a:p>
                  </a:txBody>
                  <a:tcPr marL="56511" marR="56511" marT="0" marB="0"/>
                </a:tc>
                <a:tc>
                  <a:txBody>
                    <a:bodyPr/>
                    <a:lstStyle/>
                    <a:p>
                      <a:pPr algn="ctr">
                        <a:lnSpc>
                          <a:spcPct val="150000"/>
                        </a:lnSpc>
                        <a:spcAft>
                          <a:spcPts val="0"/>
                        </a:spcAft>
                        <a:tabLst>
                          <a:tab pos="1170305" algn="l"/>
                        </a:tabLst>
                      </a:pPr>
                      <a:r>
                        <a:rPr lang="es-ES" sz="1200">
                          <a:effectLst/>
                        </a:rPr>
                        <a:t>Descripción</a:t>
                      </a:r>
                      <a:endParaRPr lang="es-EC" sz="1200">
                        <a:effectLst/>
                        <a:latin typeface="Arial" panose="020B0604020202020204" pitchFamily="34" charset="0"/>
                        <a:ea typeface="Calibri"/>
                        <a:cs typeface="Arial" panose="020B0604020202020204" pitchFamily="34" charset="0"/>
                      </a:endParaRPr>
                    </a:p>
                  </a:txBody>
                  <a:tcPr marL="56511" marR="56511" marT="0" marB="0"/>
                </a:tc>
                <a:tc>
                  <a:txBody>
                    <a:bodyPr/>
                    <a:lstStyle/>
                    <a:p>
                      <a:pPr algn="ctr">
                        <a:lnSpc>
                          <a:spcPct val="150000"/>
                        </a:lnSpc>
                        <a:spcAft>
                          <a:spcPts val="0"/>
                        </a:spcAft>
                        <a:tabLst>
                          <a:tab pos="1170305" algn="l"/>
                        </a:tabLst>
                      </a:pPr>
                      <a:r>
                        <a:rPr lang="es-ES" sz="1200">
                          <a:effectLst/>
                        </a:rPr>
                        <a:t>Costo Total</a:t>
                      </a:r>
                      <a:endParaRPr lang="es-EC" sz="1200">
                        <a:effectLst/>
                        <a:latin typeface="Arial" panose="020B0604020202020204" pitchFamily="34" charset="0"/>
                        <a:ea typeface="Calibri"/>
                        <a:cs typeface="Arial" panose="020B0604020202020204" pitchFamily="34" charset="0"/>
                      </a:endParaRPr>
                    </a:p>
                  </a:txBody>
                  <a:tcPr marL="56511" marR="56511" marT="0" marB="0"/>
                </a:tc>
              </a:tr>
              <a:tr h="552551">
                <a:tc rowSpan="3">
                  <a:txBody>
                    <a:bodyPr/>
                    <a:lstStyle/>
                    <a:p>
                      <a:pPr algn="ctr">
                        <a:spcAft>
                          <a:spcPts val="0"/>
                        </a:spcAft>
                        <a:tabLst>
                          <a:tab pos="1170305" algn="l"/>
                        </a:tabLst>
                      </a:pPr>
                      <a:r>
                        <a:rPr lang="es-ES" sz="1200" dirty="0">
                          <a:effectLst/>
                        </a:rPr>
                        <a:t>Seguridad Electrónica</a:t>
                      </a:r>
                      <a:endParaRPr lang="es-EC" sz="1200" dirty="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lgn="ctr">
                        <a:spcAft>
                          <a:spcPts val="0"/>
                        </a:spcAft>
                        <a:tabLst>
                          <a:tab pos="1170305" algn="l"/>
                        </a:tabLst>
                      </a:pPr>
                      <a:r>
                        <a:rPr lang="es-ES" sz="1200" dirty="0">
                          <a:effectLst/>
                        </a:rPr>
                        <a:t>Sensores</a:t>
                      </a:r>
                      <a:endParaRPr lang="es-EC" sz="1200" dirty="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lgn="just">
                        <a:spcAft>
                          <a:spcPts val="0"/>
                        </a:spcAft>
                        <a:tabLst>
                          <a:tab pos="1170305" algn="l"/>
                        </a:tabLst>
                      </a:pPr>
                      <a:r>
                        <a:rPr lang="es-ES" sz="1200">
                          <a:effectLst/>
                        </a:rPr>
                        <a:t>Instalación y puesta en funcionamiento de los sensores de movimiento y rotura de cristales.</a:t>
                      </a:r>
                      <a:endParaRPr lang="es-EC" sz="120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lgn="ctr">
                        <a:spcAft>
                          <a:spcPts val="0"/>
                        </a:spcAft>
                        <a:tabLst>
                          <a:tab pos="1170305" algn="l"/>
                        </a:tabLst>
                      </a:pPr>
                      <a:r>
                        <a:rPr lang="es-ES" sz="1200">
                          <a:effectLst/>
                        </a:rPr>
                        <a:t>$. 800</a:t>
                      </a:r>
                      <a:endParaRPr lang="es-EC" sz="1200">
                        <a:effectLst/>
                        <a:latin typeface="Arial" panose="020B0604020202020204" pitchFamily="34" charset="0"/>
                        <a:ea typeface="Calibri"/>
                        <a:cs typeface="Arial" panose="020B0604020202020204" pitchFamily="34" charset="0"/>
                      </a:endParaRPr>
                    </a:p>
                  </a:txBody>
                  <a:tcPr marL="56511" marR="56511" marT="0" marB="0" anchor="ctr"/>
                </a:tc>
              </a:tr>
              <a:tr h="552551">
                <a:tc vMerge="1">
                  <a:txBody>
                    <a:bodyPr/>
                    <a:lstStyle/>
                    <a:p>
                      <a:endParaRPr lang="es-EC"/>
                    </a:p>
                  </a:txBody>
                  <a:tcPr/>
                </a:tc>
                <a:tc>
                  <a:txBody>
                    <a:bodyPr/>
                    <a:lstStyle/>
                    <a:p>
                      <a:pPr algn="ctr">
                        <a:spcAft>
                          <a:spcPts val="0"/>
                        </a:spcAft>
                        <a:tabLst>
                          <a:tab pos="1170305" algn="l"/>
                        </a:tabLst>
                      </a:pPr>
                      <a:r>
                        <a:rPr lang="es-ES" sz="1200" dirty="0" err="1">
                          <a:effectLst/>
                        </a:rPr>
                        <a:t>CCTv</a:t>
                      </a:r>
                      <a:r>
                        <a:rPr lang="es-ES" sz="1200" dirty="0">
                          <a:effectLst/>
                        </a:rPr>
                        <a:t>.</a:t>
                      </a:r>
                      <a:endParaRPr lang="es-EC" sz="1200" dirty="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lgn="just">
                        <a:spcAft>
                          <a:spcPts val="0"/>
                        </a:spcAft>
                        <a:tabLst>
                          <a:tab pos="1170305" algn="l"/>
                        </a:tabLst>
                      </a:pPr>
                      <a:r>
                        <a:rPr lang="es-ES" sz="1200" dirty="0">
                          <a:effectLst/>
                        </a:rPr>
                        <a:t>Instalación y puesta en funcionamiento de las Cámaras, DVR, disco duro y monitor.</a:t>
                      </a:r>
                      <a:endParaRPr lang="es-EC" sz="1200" dirty="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lgn="ctr">
                        <a:spcAft>
                          <a:spcPts val="0"/>
                        </a:spcAft>
                        <a:tabLst>
                          <a:tab pos="1170305" algn="l"/>
                        </a:tabLst>
                      </a:pPr>
                      <a:r>
                        <a:rPr lang="es-ES" sz="1200">
                          <a:effectLst/>
                        </a:rPr>
                        <a:t>$. 2.500</a:t>
                      </a:r>
                      <a:endParaRPr lang="es-EC" sz="1200">
                        <a:effectLst/>
                        <a:latin typeface="Arial" panose="020B0604020202020204" pitchFamily="34" charset="0"/>
                        <a:ea typeface="Calibri"/>
                        <a:cs typeface="Arial" panose="020B0604020202020204" pitchFamily="34" charset="0"/>
                      </a:endParaRPr>
                    </a:p>
                  </a:txBody>
                  <a:tcPr marL="56511" marR="56511" marT="0" marB="0" anchor="ctr"/>
                </a:tc>
              </a:tr>
              <a:tr h="690689">
                <a:tc vMerge="1">
                  <a:txBody>
                    <a:bodyPr/>
                    <a:lstStyle/>
                    <a:p>
                      <a:endParaRPr lang="es-EC"/>
                    </a:p>
                  </a:txBody>
                  <a:tcPr/>
                </a:tc>
                <a:tc>
                  <a:txBody>
                    <a:bodyPr/>
                    <a:lstStyle/>
                    <a:p>
                      <a:pPr algn="ctr">
                        <a:spcAft>
                          <a:spcPts val="0"/>
                        </a:spcAft>
                        <a:tabLst>
                          <a:tab pos="1170305" algn="l"/>
                        </a:tabLst>
                      </a:pPr>
                      <a:r>
                        <a:rPr lang="es-ES" sz="1200">
                          <a:effectLst/>
                        </a:rPr>
                        <a:t>Control de Accesos</a:t>
                      </a:r>
                      <a:endParaRPr lang="es-EC" sz="120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lgn="just">
                        <a:spcAft>
                          <a:spcPts val="0"/>
                        </a:spcAft>
                        <a:tabLst>
                          <a:tab pos="1170305" algn="l"/>
                        </a:tabLst>
                      </a:pPr>
                      <a:r>
                        <a:rPr lang="es-ES" sz="1200" dirty="0">
                          <a:effectLst/>
                        </a:rPr>
                        <a:t>Instalación y puesta en funcionamiento de lector de tarjetas, cerradura eléctrica y el software de gestión de accesos.</a:t>
                      </a:r>
                      <a:endParaRPr lang="es-EC" sz="1200" dirty="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lgn="ctr">
                        <a:spcAft>
                          <a:spcPts val="0"/>
                        </a:spcAft>
                        <a:tabLst>
                          <a:tab pos="1170305" algn="l"/>
                        </a:tabLst>
                      </a:pPr>
                      <a:r>
                        <a:rPr lang="es-ES" sz="1200">
                          <a:effectLst/>
                        </a:rPr>
                        <a:t>$. 2.200</a:t>
                      </a:r>
                      <a:endParaRPr lang="es-EC" sz="1200">
                        <a:effectLst/>
                        <a:latin typeface="Arial" panose="020B0604020202020204" pitchFamily="34" charset="0"/>
                        <a:ea typeface="Calibri"/>
                        <a:cs typeface="Arial" panose="020B0604020202020204" pitchFamily="34" charset="0"/>
                      </a:endParaRPr>
                    </a:p>
                  </a:txBody>
                  <a:tcPr marL="56511" marR="56511" marT="0" marB="0" anchor="ctr"/>
                </a:tc>
              </a:tr>
              <a:tr h="552551">
                <a:tc rowSpan="3">
                  <a:txBody>
                    <a:bodyPr/>
                    <a:lstStyle/>
                    <a:p>
                      <a:pPr algn="ctr">
                        <a:spcAft>
                          <a:spcPts val="0"/>
                        </a:spcAft>
                        <a:tabLst>
                          <a:tab pos="1170305" algn="l"/>
                        </a:tabLst>
                      </a:pPr>
                      <a:r>
                        <a:rPr lang="es-ES" sz="1200">
                          <a:effectLst/>
                        </a:rPr>
                        <a:t>Seguridad Contra Incendios</a:t>
                      </a:r>
                      <a:endParaRPr lang="es-EC" sz="120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lgn="ctr">
                        <a:spcAft>
                          <a:spcPts val="0"/>
                        </a:spcAft>
                        <a:tabLst>
                          <a:tab pos="1170305" algn="l"/>
                        </a:tabLst>
                      </a:pPr>
                      <a:r>
                        <a:rPr lang="es-ES" sz="1200">
                          <a:effectLst/>
                        </a:rPr>
                        <a:t>Detección</a:t>
                      </a:r>
                      <a:endParaRPr lang="es-EC" sz="120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spcAft>
                          <a:spcPts val="0"/>
                        </a:spcAft>
                        <a:tabLst>
                          <a:tab pos="1170305" algn="l"/>
                        </a:tabLst>
                      </a:pPr>
                      <a:r>
                        <a:rPr lang="es-ES" sz="1200">
                          <a:effectLst/>
                        </a:rPr>
                        <a:t>Instalación y puesta en funcionamiento de los detectores de humo y calor</a:t>
                      </a:r>
                      <a:endParaRPr lang="es-EC" sz="120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lgn="ctr">
                        <a:spcAft>
                          <a:spcPts val="0"/>
                        </a:spcAft>
                        <a:tabLst>
                          <a:tab pos="1170305" algn="l"/>
                        </a:tabLst>
                      </a:pPr>
                      <a:r>
                        <a:rPr lang="es-ES" sz="1200">
                          <a:effectLst/>
                        </a:rPr>
                        <a:t>$. 1.500</a:t>
                      </a:r>
                      <a:endParaRPr lang="es-EC" sz="1200">
                        <a:effectLst/>
                        <a:latin typeface="Arial" panose="020B0604020202020204" pitchFamily="34" charset="0"/>
                        <a:ea typeface="Calibri"/>
                        <a:cs typeface="Arial" panose="020B0604020202020204" pitchFamily="34" charset="0"/>
                      </a:endParaRPr>
                    </a:p>
                  </a:txBody>
                  <a:tcPr marL="56511" marR="56511" marT="0" marB="0" anchor="ctr"/>
                </a:tc>
              </a:tr>
              <a:tr h="966964">
                <a:tc vMerge="1">
                  <a:txBody>
                    <a:bodyPr/>
                    <a:lstStyle/>
                    <a:p>
                      <a:endParaRPr lang="es-EC"/>
                    </a:p>
                  </a:txBody>
                  <a:tcPr/>
                </a:tc>
                <a:tc>
                  <a:txBody>
                    <a:bodyPr/>
                    <a:lstStyle/>
                    <a:p>
                      <a:pPr algn="ctr">
                        <a:spcAft>
                          <a:spcPts val="0"/>
                        </a:spcAft>
                        <a:tabLst>
                          <a:tab pos="1170305" algn="l"/>
                        </a:tabLst>
                      </a:pPr>
                      <a:r>
                        <a:rPr lang="es-ES" sz="1200" dirty="0">
                          <a:effectLst/>
                        </a:rPr>
                        <a:t>Alarma</a:t>
                      </a:r>
                      <a:endParaRPr lang="es-EC" sz="1200" dirty="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spcAft>
                          <a:spcPts val="0"/>
                        </a:spcAft>
                        <a:tabLst>
                          <a:tab pos="1170305" algn="l"/>
                        </a:tabLst>
                      </a:pPr>
                      <a:r>
                        <a:rPr lang="es-ES" sz="1200" dirty="0">
                          <a:effectLst/>
                        </a:rPr>
                        <a:t>Instalación y funcionamiento de la sirena acústica, botones de pánico, luces estroboscópicas y señalización de emergencia.</a:t>
                      </a:r>
                      <a:endParaRPr lang="es-EC" sz="1200" dirty="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lgn="ctr">
                        <a:spcAft>
                          <a:spcPts val="0"/>
                        </a:spcAft>
                        <a:tabLst>
                          <a:tab pos="1170305" algn="l"/>
                        </a:tabLst>
                      </a:pPr>
                      <a:r>
                        <a:rPr lang="es-ES" sz="1200" dirty="0">
                          <a:effectLst/>
                        </a:rPr>
                        <a:t>$. 1.800</a:t>
                      </a:r>
                      <a:endParaRPr lang="es-EC" sz="1200" dirty="0">
                        <a:effectLst/>
                        <a:latin typeface="Arial" panose="020B0604020202020204" pitchFamily="34" charset="0"/>
                        <a:ea typeface="Calibri"/>
                        <a:cs typeface="Arial" panose="020B0604020202020204" pitchFamily="34" charset="0"/>
                      </a:endParaRPr>
                    </a:p>
                  </a:txBody>
                  <a:tcPr marL="56511" marR="56511" marT="0" marB="0" anchor="ctr"/>
                </a:tc>
              </a:tr>
              <a:tr h="814381">
                <a:tc vMerge="1">
                  <a:txBody>
                    <a:bodyPr/>
                    <a:lstStyle/>
                    <a:p>
                      <a:endParaRPr lang="es-EC"/>
                    </a:p>
                  </a:txBody>
                  <a:tcPr/>
                </a:tc>
                <a:tc>
                  <a:txBody>
                    <a:bodyPr/>
                    <a:lstStyle/>
                    <a:p>
                      <a:pPr algn="ctr">
                        <a:spcAft>
                          <a:spcPts val="0"/>
                        </a:spcAft>
                        <a:tabLst>
                          <a:tab pos="1170305" algn="l"/>
                        </a:tabLst>
                      </a:pPr>
                      <a:r>
                        <a:rPr lang="es-ES" sz="1200">
                          <a:effectLst/>
                        </a:rPr>
                        <a:t>Extinción</a:t>
                      </a:r>
                      <a:endParaRPr lang="es-EC" sz="120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spcAft>
                          <a:spcPts val="0"/>
                        </a:spcAft>
                        <a:tabLst>
                          <a:tab pos="1170305" algn="l"/>
                        </a:tabLst>
                      </a:pPr>
                      <a:r>
                        <a:rPr lang="es-ES" sz="1200">
                          <a:effectLst/>
                        </a:rPr>
                        <a:t>Instalación y funcionamiento del abastecimiento de agua, gabinetes, aspersores hídricos</a:t>
                      </a:r>
                      <a:endParaRPr lang="es-EC" sz="120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lgn="ctr">
                        <a:spcAft>
                          <a:spcPts val="0"/>
                        </a:spcAft>
                        <a:tabLst>
                          <a:tab pos="1170305" algn="l"/>
                        </a:tabLst>
                      </a:pPr>
                      <a:r>
                        <a:rPr lang="es-ES" sz="1200" dirty="0">
                          <a:effectLst/>
                        </a:rPr>
                        <a:t>$. 4.500</a:t>
                      </a:r>
                      <a:endParaRPr lang="es-EC" sz="1200" dirty="0">
                        <a:effectLst/>
                        <a:latin typeface="Arial" panose="020B0604020202020204" pitchFamily="34" charset="0"/>
                        <a:ea typeface="Calibri"/>
                        <a:cs typeface="Arial" panose="020B0604020202020204" pitchFamily="34" charset="0"/>
                      </a:endParaRPr>
                    </a:p>
                  </a:txBody>
                  <a:tcPr marL="56511" marR="56511" marT="0" marB="0" anchor="ctr"/>
                </a:tc>
              </a:tr>
              <a:tr h="348343">
                <a:tc>
                  <a:txBody>
                    <a:bodyPr/>
                    <a:lstStyle/>
                    <a:p>
                      <a:pPr algn="ctr">
                        <a:spcAft>
                          <a:spcPts val="0"/>
                        </a:spcAft>
                        <a:tabLst>
                          <a:tab pos="1170305" algn="l"/>
                        </a:tabLst>
                      </a:pPr>
                      <a:r>
                        <a:rPr lang="es-ES" sz="1200">
                          <a:effectLst/>
                        </a:rPr>
                        <a:t> </a:t>
                      </a:r>
                      <a:endParaRPr lang="es-EC" sz="120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lgn="ctr">
                        <a:spcAft>
                          <a:spcPts val="0"/>
                        </a:spcAft>
                        <a:tabLst>
                          <a:tab pos="1170305" algn="l"/>
                        </a:tabLst>
                      </a:pPr>
                      <a:r>
                        <a:rPr lang="es-ES" sz="1200" dirty="0">
                          <a:effectLst/>
                        </a:rPr>
                        <a:t> </a:t>
                      </a:r>
                      <a:endParaRPr lang="es-EC" sz="1200" dirty="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lgn="ctr">
                        <a:spcAft>
                          <a:spcPts val="0"/>
                        </a:spcAft>
                        <a:tabLst>
                          <a:tab pos="1170305" algn="l"/>
                        </a:tabLst>
                      </a:pPr>
                      <a:r>
                        <a:rPr lang="es-ES" sz="1200" b="1" dirty="0">
                          <a:effectLst/>
                        </a:rPr>
                        <a:t>TOTAL</a:t>
                      </a:r>
                      <a:endParaRPr lang="es-EC" sz="1200" b="1" dirty="0">
                        <a:effectLst/>
                        <a:latin typeface="Arial" panose="020B0604020202020204" pitchFamily="34" charset="0"/>
                        <a:ea typeface="Calibri"/>
                        <a:cs typeface="Arial" panose="020B0604020202020204" pitchFamily="34" charset="0"/>
                      </a:endParaRPr>
                    </a:p>
                  </a:txBody>
                  <a:tcPr marL="56511" marR="56511" marT="0" marB="0" anchor="ctr"/>
                </a:tc>
                <a:tc>
                  <a:txBody>
                    <a:bodyPr/>
                    <a:lstStyle/>
                    <a:p>
                      <a:pPr algn="ctr">
                        <a:spcAft>
                          <a:spcPts val="0"/>
                        </a:spcAft>
                        <a:tabLst>
                          <a:tab pos="1170305" algn="l"/>
                        </a:tabLst>
                      </a:pPr>
                      <a:r>
                        <a:rPr lang="es-ES" sz="1200" b="1" dirty="0">
                          <a:effectLst/>
                        </a:rPr>
                        <a:t>$. 13.300</a:t>
                      </a:r>
                      <a:endParaRPr lang="es-EC" sz="1200" b="1" dirty="0">
                        <a:effectLst/>
                        <a:latin typeface="Arial" panose="020B0604020202020204" pitchFamily="34" charset="0"/>
                        <a:ea typeface="Calibri"/>
                        <a:cs typeface="Arial" panose="020B0604020202020204" pitchFamily="34" charset="0"/>
                      </a:endParaRPr>
                    </a:p>
                  </a:txBody>
                  <a:tcPr marL="56511" marR="56511" marT="0" marB="0" anchor="ctr"/>
                </a:tc>
              </a:tr>
            </a:tbl>
          </a:graphicData>
        </a:graphic>
      </p:graphicFrame>
    </p:spTree>
    <p:extLst>
      <p:ext uri="{BB962C8B-B14F-4D97-AF65-F5344CB8AC3E}">
        <p14:creationId xmlns:p14="http://schemas.microsoft.com/office/powerpoint/2010/main" val="17117561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788987" y="190541"/>
              <a:ext cx="7221157" cy="646331"/>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PLAN DE MANTENIMIENTO</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3"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4">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ángulo 1"/>
          <p:cNvSpPr/>
          <p:nvPr/>
        </p:nvSpPr>
        <p:spPr>
          <a:xfrm>
            <a:off x="788987" y="1290322"/>
            <a:ext cx="7629299" cy="2431435"/>
          </a:xfrm>
          <a:prstGeom prst="rect">
            <a:avLst/>
          </a:prstGeom>
        </p:spPr>
        <p:txBody>
          <a:bodyPr wrap="square">
            <a:spAutoFit/>
          </a:bodyPr>
          <a:lstStyle/>
          <a:p>
            <a:pPr algn="just"/>
            <a:r>
              <a:rPr lang="es-EC" b="1" dirty="0" smtClean="0">
                <a:latin typeface="Arial" panose="020B0604020202020204" pitchFamily="34" charset="0"/>
                <a:ea typeface="Calibri" panose="020F0502020204030204" pitchFamily="34" charset="0"/>
              </a:rPr>
              <a:t>Misión:</a:t>
            </a:r>
            <a:r>
              <a:rPr lang="es-EC" sz="1600" b="1" dirty="0" smtClean="0">
                <a:latin typeface="Arial" panose="020B0604020202020204" pitchFamily="34" charset="0"/>
                <a:ea typeface="Calibri" panose="020F0502020204030204" pitchFamily="34" charset="0"/>
                <a:cs typeface="Arial" panose="020B0604020202020204" pitchFamily="34" charset="0"/>
              </a:rPr>
              <a:t> </a:t>
            </a:r>
            <a:r>
              <a:rPr lang="es-EC" sz="1600" dirty="0">
                <a:latin typeface="Arial" panose="020B0604020202020204" pitchFamily="34" charset="0"/>
                <a:cs typeface="Arial" panose="020B0604020202020204" pitchFamily="34" charset="0"/>
              </a:rPr>
              <a:t>Asegurar el funcionamiento óptimo del Sistema de Seguridad; de los medios instalados al límite de sus prestaciones, a través de un </a:t>
            </a:r>
            <a:r>
              <a:rPr lang="es-EC" sz="1600" b="1" dirty="0">
                <a:solidFill>
                  <a:srgbClr val="FF0000"/>
                </a:solidFill>
                <a:latin typeface="Arial" panose="020B0604020202020204" pitchFamily="34" charset="0"/>
                <a:cs typeface="Arial" panose="020B0604020202020204" pitchFamily="34" charset="0"/>
              </a:rPr>
              <a:t>cronograma de inspecciones periódicas preventivas y correctivas </a:t>
            </a:r>
            <a:r>
              <a:rPr lang="es-EC" sz="1600" dirty="0">
                <a:latin typeface="Arial" panose="020B0604020202020204" pitchFamily="34" charset="0"/>
                <a:cs typeface="Arial" panose="020B0604020202020204" pitchFamily="34" charset="0"/>
              </a:rPr>
              <a:t>y asegurar el cumplimiento de las normas y procedimientos de seguridad a través de inspecciones y auditorias que faciliten la detección de problemas y promover los correctivos necesarios.</a:t>
            </a:r>
          </a:p>
          <a:p>
            <a:pPr algn="just"/>
            <a:endParaRPr lang="es-EC" dirty="0" smtClean="0">
              <a:latin typeface="Arial" panose="020B0604020202020204" pitchFamily="34" charset="0"/>
            </a:endParaRPr>
          </a:p>
          <a:p>
            <a:pPr algn="just"/>
            <a:endParaRPr lang="es-EC" dirty="0">
              <a:latin typeface="Arial" panose="020B0604020202020204" pitchFamily="34" charset="0"/>
            </a:endParaRPr>
          </a:p>
          <a:p>
            <a:pPr algn="just"/>
            <a:endParaRPr lang="es-EC" dirty="0"/>
          </a:p>
        </p:txBody>
      </p:sp>
      <p:pic>
        <p:nvPicPr>
          <p:cNvPr id="27650" name="Picture 2" descr="http://www.alartec.com.ec/images/servicios%20mantenimien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883" y="3071450"/>
            <a:ext cx="3750324" cy="281073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7652" name="Picture 4" descr="http://www.proselmx.com.mx/images/mantenimiento_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6057" y="3071450"/>
            <a:ext cx="3571285" cy="281073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2434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788987" y="190541"/>
              <a:ext cx="7221157" cy="646331"/>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PLAN DE MANTENIMIENTO</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2"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 name="Tabla 2"/>
          <p:cNvGraphicFramePr>
            <a:graphicFrameLocks noGrp="1"/>
          </p:cNvGraphicFramePr>
          <p:nvPr>
            <p:extLst>
              <p:ext uri="{D42A27DB-BD31-4B8C-83A1-F6EECF244321}">
                <p14:modId xmlns:p14="http://schemas.microsoft.com/office/powerpoint/2010/main" val="286301603"/>
              </p:ext>
            </p:extLst>
          </p:nvPr>
        </p:nvGraphicFramePr>
        <p:xfrm>
          <a:off x="1542197" y="1136738"/>
          <a:ext cx="6304174" cy="5552772"/>
        </p:xfrm>
        <a:graphic>
          <a:graphicData uri="http://schemas.openxmlformats.org/drawingml/2006/table">
            <a:tbl>
              <a:tblPr firstRow="1" firstCol="1" bandRow="1">
                <a:tableStyleId>{616DA210-FB5B-4158-B5E0-FEB733F419BA}</a:tableStyleId>
              </a:tblPr>
              <a:tblGrid>
                <a:gridCol w="2906973"/>
                <a:gridCol w="915092"/>
                <a:gridCol w="2482109"/>
              </a:tblGrid>
              <a:tr h="419107">
                <a:tc gridSpan="3">
                  <a:txBody>
                    <a:bodyPr/>
                    <a:lstStyle/>
                    <a:p>
                      <a:pPr algn="ctr">
                        <a:lnSpc>
                          <a:spcPct val="115000"/>
                        </a:lnSpc>
                        <a:spcAft>
                          <a:spcPts val="0"/>
                        </a:spcAft>
                      </a:pPr>
                      <a:endParaRPr lang="es-EC" sz="700" dirty="0" smtClean="0">
                        <a:effectLst/>
                      </a:endParaRPr>
                    </a:p>
                    <a:p>
                      <a:pPr algn="ctr">
                        <a:lnSpc>
                          <a:spcPct val="115000"/>
                        </a:lnSpc>
                        <a:spcAft>
                          <a:spcPts val="0"/>
                        </a:spcAft>
                      </a:pPr>
                      <a:r>
                        <a:rPr lang="es-EC" sz="1200" dirty="0" smtClean="0">
                          <a:effectLst/>
                        </a:rPr>
                        <a:t>TABLA </a:t>
                      </a:r>
                      <a:r>
                        <a:rPr lang="es-EC" sz="1200" dirty="0">
                          <a:effectLst/>
                        </a:rPr>
                        <a:t>DE MANTENIMIENTO PREVENTIVO POR PERIODO DE </a:t>
                      </a:r>
                      <a:r>
                        <a:rPr lang="es-EC" sz="1200" dirty="0" smtClean="0">
                          <a:effectLst/>
                        </a:rPr>
                        <a:t>TIEMPO</a:t>
                      </a:r>
                    </a:p>
                    <a:p>
                      <a:pPr algn="ctr">
                        <a:lnSpc>
                          <a:spcPct val="115000"/>
                        </a:lnSpc>
                        <a:spcAft>
                          <a:spcPts val="0"/>
                        </a:spcAft>
                      </a:pPr>
                      <a:endParaRPr lang="es-EC"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tc>
                <a:tc hMerge="1">
                  <a:txBody>
                    <a:bodyPr/>
                    <a:lstStyle/>
                    <a:p>
                      <a:endParaRPr lang="es-EC"/>
                    </a:p>
                  </a:txBody>
                  <a:tcPr/>
                </a:tc>
                <a:tc hMerge="1">
                  <a:txBody>
                    <a:bodyPr/>
                    <a:lstStyle/>
                    <a:p>
                      <a:endParaRPr lang="es-EC"/>
                    </a:p>
                  </a:txBody>
                  <a:tcPr/>
                </a:tc>
              </a:tr>
              <a:tr h="424838">
                <a:tc>
                  <a:txBody>
                    <a:bodyPr/>
                    <a:lstStyle/>
                    <a:p>
                      <a:pPr algn="ctr">
                        <a:lnSpc>
                          <a:spcPct val="115000"/>
                        </a:lnSpc>
                        <a:spcAft>
                          <a:spcPts val="0"/>
                        </a:spcAft>
                      </a:pPr>
                      <a:r>
                        <a:rPr lang="es-EC" sz="1000" dirty="0">
                          <a:effectLst/>
                        </a:rPr>
                        <a:t>EQUIPOS</a:t>
                      </a:r>
                      <a:endParaRPr lang="es-EC" sz="1000" dirty="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c>
                  <a:txBody>
                    <a:bodyPr/>
                    <a:lstStyle/>
                    <a:p>
                      <a:pPr algn="ctr">
                        <a:lnSpc>
                          <a:spcPct val="115000"/>
                        </a:lnSpc>
                        <a:spcAft>
                          <a:spcPts val="0"/>
                        </a:spcAft>
                      </a:pPr>
                      <a:r>
                        <a:rPr lang="es-EC" sz="1000">
                          <a:effectLst/>
                        </a:rPr>
                        <a:t>PERIODO DE TIEMPO</a:t>
                      </a:r>
                      <a:endParaRPr lang="es-EC" sz="100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c>
                  <a:txBody>
                    <a:bodyPr/>
                    <a:lstStyle/>
                    <a:p>
                      <a:pPr algn="ctr">
                        <a:lnSpc>
                          <a:spcPct val="115000"/>
                        </a:lnSpc>
                        <a:spcAft>
                          <a:spcPts val="0"/>
                        </a:spcAft>
                      </a:pPr>
                      <a:r>
                        <a:rPr lang="es-EC" sz="1000">
                          <a:effectLst/>
                        </a:rPr>
                        <a:t>ACTIVIDAD</a:t>
                      </a:r>
                      <a:endParaRPr lang="es-EC" sz="100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r>
              <a:tr h="965542">
                <a:tc>
                  <a:txBody>
                    <a:bodyPr/>
                    <a:lstStyle/>
                    <a:p>
                      <a:pPr algn="just">
                        <a:lnSpc>
                          <a:spcPct val="115000"/>
                        </a:lnSpc>
                        <a:spcAft>
                          <a:spcPts val="0"/>
                        </a:spcAft>
                      </a:pPr>
                      <a:r>
                        <a:rPr lang="es-EC" sz="1100" dirty="0">
                          <a:effectLst/>
                        </a:rPr>
                        <a:t>Central de Monitoreo.</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c>
                  <a:txBody>
                    <a:bodyPr/>
                    <a:lstStyle/>
                    <a:p>
                      <a:pPr algn="ctr">
                        <a:lnSpc>
                          <a:spcPct val="115000"/>
                        </a:lnSpc>
                        <a:spcAft>
                          <a:spcPts val="0"/>
                        </a:spcAft>
                      </a:pPr>
                      <a:r>
                        <a:rPr lang="es-EC" sz="1100" dirty="0">
                          <a:effectLst/>
                        </a:rPr>
                        <a:t>Semestral</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c>
                  <a:txBody>
                    <a:bodyPr/>
                    <a:lstStyle/>
                    <a:p>
                      <a:pPr algn="just">
                        <a:lnSpc>
                          <a:spcPct val="115000"/>
                        </a:lnSpc>
                        <a:spcAft>
                          <a:spcPts val="0"/>
                        </a:spcAft>
                      </a:pPr>
                      <a:r>
                        <a:rPr lang="es-EC" sz="1100" dirty="0">
                          <a:effectLst/>
                        </a:rPr>
                        <a:t>Verificación de conexiones, Fuente de Poder UPS, funcionamiento de monitor, respaldos de grabaciones (Disco Duro). </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r>
              <a:tr h="386217">
                <a:tc>
                  <a:txBody>
                    <a:bodyPr/>
                    <a:lstStyle/>
                    <a:p>
                      <a:pPr algn="just">
                        <a:lnSpc>
                          <a:spcPct val="115000"/>
                        </a:lnSpc>
                        <a:spcAft>
                          <a:spcPts val="0"/>
                        </a:spcAft>
                      </a:pPr>
                      <a:r>
                        <a:rPr lang="es-EC" sz="1100" dirty="0">
                          <a:effectLst/>
                        </a:rPr>
                        <a:t>CCTV (Monitor, DVR, Disco Duro, Cámara y UPS.)</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c>
                  <a:txBody>
                    <a:bodyPr/>
                    <a:lstStyle/>
                    <a:p>
                      <a:pPr algn="ctr">
                        <a:lnSpc>
                          <a:spcPct val="115000"/>
                        </a:lnSpc>
                        <a:spcAft>
                          <a:spcPts val="0"/>
                        </a:spcAft>
                      </a:pPr>
                      <a:r>
                        <a:rPr lang="es-EC" sz="1100">
                          <a:effectLst/>
                        </a:rPr>
                        <a:t>Trimestral</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c rowSpan="3">
                  <a:txBody>
                    <a:bodyPr/>
                    <a:lstStyle/>
                    <a:p>
                      <a:pPr algn="just">
                        <a:lnSpc>
                          <a:spcPct val="115000"/>
                        </a:lnSpc>
                        <a:spcAft>
                          <a:spcPts val="0"/>
                        </a:spcAft>
                      </a:pPr>
                      <a:r>
                        <a:rPr lang="es-EC" sz="1100" dirty="0">
                          <a:effectLst/>
                        </a:rPr>
                        <a:t>Limpieza, cambio de repuestos, reorientación de las cámaras (Focalización).</a:t>
                      </a:r>
                      <a:endParaRPr lang="es-EC" sz="1200" dirty="0">
                        <a:effectLst/>
                      </a:endParaRPr>
                    </a:p>
                    <a:p>
                      <a:pPr algn="just">
                        <a:lnSpc>
                          <a:spcPct val="115000"/>
                        </a:lnSpc>
                        <a:spcAft>
                          <a:spcPts val="0"/>
                        </a:spcAft>
                      </a:pPr>
                      <a:r>
                        <a:rPr lang="es-EC" sz="1100" dirty="0">
                          <a:effectLst/>
                        </a:rPr>
                        <a:t> </a:t>
                      </a:r>
                      <a:endParaRPr lang="es-EC" sz="1200" dirty="0">
                        <a:effectLst/>
                      </a:endParaRPr>
                    </a:p>
                    <a:p>
                      <a:pPr algn="just">
                        <a:lnSpc>
                          <a:spcPct val="115000"/>
                        </a:lnSpc>
                        <a:spcAft>
                          <a:spcPts val="0"/>
                        </a:spcAft>
                      </a:pPr>
                      <a:r>
                        <a:rPr lang="es-EC" sz="1100" dirty="0">
                          <a:effectLst/>
                        </a:rPr>
                        <a:t>Limpieza de otros dispositivos, comprobación de su efectividad.</a:t>
                      </a:r>
                      <a:endParaRPr lang="es-EC" sz="1200" dirty="0">
                        <a:effectLst/>
                      </a:endParaRPr>
                    </a:p>
                    <a:p>
                      <a:pPr algn="just">
                        <a:lnSpc>
                          <a:spcPct val="115000"/>
                        </a:lnSpc>
                        <a:spcAft>
                          <a:spcPts val="0"/>
                        </a:spcAft>
                      </a:pPr>
                      <a:r>
                        <a:rPr lang="es-EC" sz="1100" dirty="0">
                          <a:effectLst/>
                        </a:rPr>
                        <a:t> </a:t>
                      </a:r>
                      <a:endParaRPr lang="es-EC" sz="1200" dirty="0">
                        <a:effectLst/>
                      </a:endParaRPr>
                    </a:p>
                    <a:p>
                      <a:pPr algn="just">
                        <a:lnSpc>
                          <a:spcPct val="115000"/>
                        </a:lnSpc>
                        <a:spcAft>
                          <a:spcPts val="0"/>
                        </a:spcAft>
                      </a:pPr>
                      <a:r>
                        <a:rPr lang="es-EC" sz="1100" dirty="0">
                          <a:effectLst/>
                        </a:rPr>
                        <a:t>Regulación de sensores, verificación de conexiones.</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r>
              <a:tr h="579325">
                <a:tc>
                  <a:txBody>
                    <a:bodyPr/>
                    <a:lstStyle/>
                    <a:p>
                      <a:pPr algn="just">
                        <a:lnSpc>
                          <a:spcPct val="115000"/>
                        </a:lnSpc>
                        <a:spcAft>
                          <a:spcPts val="0"/>
                        </a:spcAft>
                      </a:pPr>
                      <a:r>
                        <a:rPr lang="es-EC" sz="1100" dirty="0">
                          <a:effectLst/>
                        </a:rPr>
                        <a:t>CONTROL DE ACCESOS (lectores, cerraduras eléctricas, Software de Gestión.)</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c>
                  <a:txBody>
                    <a:bodyPr/>
                    <a:lstStyle/>
                    <a:p>
                      <a:pPr algn="ctr">
                        <a:lnSpc>
                          <a:spcPct val="115000"/>
                        </a:lnSpc>
                        <a:spcAft>
                          <a:spcPts val="0"/>
                        </a:spcAft>
                      </a:pPr>
                      <a:r>
                        <a:rPr lang="es-EC" sz="1100" dirty="0">
                          <a:effectLst/>
                        </a:rPr>
                        <a:t>Trimestral</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c vMerge="1">
                  <a:txBody>
                    <a:bodyPr/>
                    <a:lstStyle/>
                    <a:p>
                      <a:endParaRPr lang="es-EC"/>
                    </a:p>
                  </a:txBody>
                  <a:tcPr/>
                </a:tc>
              </a:tr>
              <a:tr h="772434">
                <a:tc>
                  <a:txBody>
                    <a:bodyPr/>
                    <a:lstStyle/>
                    <a:p>
                      <a:pPr algn="just">
                        <a:lnSpc>
                          <a:spcPct val="115000"/>
                        </a:lnSpc>
                        <a:spcAft>
                          <a:spcPts val="0"/>
                        </a:spcAft>
                      </a:pPr>
                      <a:r>
                        <a:rPr lang="es-EC" sz="1100" dirty="0">
                          <a:effectLst/>
                        </a:rPr>
                        <a:t>Sensores y Alarmas (Sensores, sirenas, botones de pánico.)</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c>
                  <a:txBody>
                    <a:bodyPr/>
                    <a:lstStyle/>
                    <a:p>
                      <a:pPr algn="ctr">
                        <a:lnSpc>
                          <a:spcPct val="115000"/>
                        </a:lnSpc>
                        <a:spcAft>
                          <a:spcPts val="0"/>
                        </a:spcAft>
                      </a:pPr>
                      <a:r>
                        <a:rPr lang="es-EC" sz="1100" dirty="0">
                          <a:effectLst/>
                        </a:rPr>
                        <a:t>Trimestral</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c vMerge="1">
                  <a:txBody>
                    <a:bodyPr/>
                    <a:lstStyle/>
                    <a:p>
                      <a:endParaRPr lang="es-EC"/>
                    </a:p>
                  </a:txBody>
                  <a:tcPr/>
                </a:tc>
              </a:tr>
              <a:tr h="579325">
                <a:tc>
                  <a:txBody>
                    <a:bodyPr/>
                    <a:lstStyle/>
                    <a:p>
                      <a:pPr algn="just">
                        <a:lnSpc>
                          <a:spcPct val="115000"/>
                        </a:lnSpc>
                        <a:spcAft>
                          <a:spcPts val="0"/>
                        </a:spcAft>
                      </a:pPr>
                      <a:r>
                        <a:rPr lang="es-EC" sz="1100" dirty="0">
                          <a:effectLst/>
                        </a:rPr>
                        <a:t>Detección Contra Incendios. (Detectores de humo, calor y de llama)</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c>
                  <a:txBody>
                    <a:bodyPr/>
                    <a:lstStyle/>
                    <a:p>
                      <a:pPr algn="ctr">
                        <a:lnSpc>
                          <a:spcPct val="115000"/>
                        </a:lnSpc>
                        <a:spcAft>
                          <a:spcPts val="0"/>
                        </a:spcAft>
                      </a:pPr>
                      <a:r>
                        <a:rPr lang="es-EC" sz="1100">
                          <a:effectLst/>
                        </a:rPr>
                        <a:t>Trimestral</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c>
                  <a:txBody>
                    <a:bodyPr/>
                    <a:lstStyle/>
                    <a:p>
                      <a:pPr algn="just">
                        <a:lnSpc>
                          <a:spcPct val="115000"/>
                        </a:lnSpc>
                        <a:spcAft>
                          <a:spcPts val="0"/>
                        </a:spcAft>
                      </a:pPr>
                      <a:r>
                        <a:rPr lang="es-EC" sz="1100" dirty="0">
                          <a:effectLst/>
                        </a:rPr>
                        <a:t>Revisión de Conexiones y limpieza de humo o polvos para evitar falsas alarmas.</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r>
              <a:tr h="772434">
                <a:tc>
                  <a:txBody>
                    <a:bodyPr/>
                    <a:lstStyle/>
                    <a:p>
                      <a:pPr algn="just">
                        <a:lnSpc>
                          <a:spcPct val="115000"/>
                        </a:lnSpc>
                        <a:spcAft>
                          <a:spcPts val="0"/>
                        </a:spcAft>
                      </a:pPr>
                      <a:r>
                        <a:rPr lang="es-EC" sz="1100" dirty="0">
                          <a:effectLst/>
                        </a:rPr>
                        <a:t>Alarma (Sirena acústica, botones de pánico y luces estroboscópicas.)</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c>
                  <a:txBody>
                    <a:bodyPr/>
                    <a:lstStyle/>
                    <a:p>
                      <a:pPr algn="ctr">
                        <a:lnSpc>
                          <a:spcPct val="115000"/>
                        </a:lnSpc>
                        <a:spcAft>
                          <a:spcPts val="0"/>
                        </a:spcAft>
                      </a:pPr>
                      <a:r>
                        <a:rPr lang="es-EC" sz="1100">
                          <a:effectLst/>
                        </a:rPr>
                        <a:t>Trimestral</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c>
                  <a:txBody>
                    <a:bodyPr/>
                    <a:lstStyle/>
                    <a:p>
                      <a:pPr algn="just">
                        <a:lnSpc>
                          <a:spcPct val="115000"/>
                        </a:lnSpc>
                        <a:spcAft>
                          <a:spcPts val="0"/>
                        </a:spcAft>
                      </a:pPr>
                      <a:r>
                        <a:rPr lang="es-EC" sz="1100" dirty="0">
                          <a:effectLst/>
                        </a:rPr>
                        <a:t>Limpieza interna, cambio de repuestos si lo necesitare, comprobación de funcionamiento, otros.</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r>
              <a:tr h="579325">
                <a:tc>
                  <a:txBody>
                    <a:bodyPr/>
                    <a:lstStyle/>
                    <a:p>
                      <a:pPr algn="just">
                        <a:lnSpc>
                          <a:spcPct val="115000"/>
                        </a:lnSpc>
                        <a:spcAft>
                          <a:spcPts val="0"/>
                        </a:spcAft>
                      </a:pPr>
                      <a:r>
                        <a:rPr lang="es-EC" sz="1100" dirty="0">
                          <a:effectLst/>
                        </a:rPr>
                        <a:t>Extinción (Distribución del agua, extintores, herramientas manuales, aspersores hídricos.)</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c>
                  <a:txBody>
                    <a:bodyPr/>
                    <a:lstStyle/>
                    <a:p>
                      <a:pPr algn="ctr">
                        <a:lnSpc>
                          <a:spcPct val="115000"/>
                        </a:lnSpc>
                        <a:spcAft>
                          <a:spcPts val="0"/>
                        </a:spcAft>
                      </a:pPr>
                      <a:r>
                        <a:rPr lang="es-EC" sz="1100">
                          <a:effectLst/>
                        </a:rPr>
                        <a:t>Semestral</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c>
                  <a:txBody>
                    <a:bodyPr/>
                    <a:lstStyle/>
                    <a:p>
                      <a:pPr algn="just">
                        <a:lnSpc>
                          <a:spcPct val="115000"/>
                        </a:lnSpc>
                        <a:spcAft>
                          <a:spcPts val="0"/>
                        </a:spcAft>
                      </a:pPr>
                      <a:r>
                        <a:rPr lang="es-EC" sz="1100" dirty="0">
                          <a:effectLst/>
                        </a:rPr>
                        <a:t>Limpieza interna, comprobación de funcionamiento, otros.</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2370" marR="62370" marT="0" marB="0" anchor="ctr"/>
                </a:tc>
              </a:tr>
            </a:tbl>
          </a:graphicData>
        </a:graphic>
      </p:graphicFrame>
    </p:spTree>
    <p:extLst>
      <p:ext uri="{BB962C8B-B14F-4D97-AF65-F5344CB8AC3E}">
        <p14:creationId xmlns:p14="http://schemas.microsoft.com/office/powerpoint/2010/main" val="2634397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32000"/>
          </a:schemeClr>
        </a:solidFill>
        <a:effectLst/>
      </p:bgPr>
    </p:bg>
    <p:spTree>
      <p:nvGrpSpPr>
        <p:cNvPr id="1" name=""/>
        <p:cNvGrpSpPr/>
        <p:nvPr/>
      </p:nvGrpSpPr>
      <p:grpSpPr>
        <a:xfrm>
          <a:off x="0" y="0"/>
          <a:ext cx="0" cy="0"/>
          <a:chOff x="0" y="0"/>
          <a:chExt cx="0" cy="0"/>
        </a:xfrm>
      </p:grpSpPr>
      <p:sp>
        <p:nvSpPr>
          <p:cNvPr id="7" name="CuadroTexto 6"/>
          <p:cNvSpPr txBox="1"/>
          <p:nvPr/>
        </p:nvSpPr>
        <p:spPr>
          <a:xfrm>
            <a:off x="3369105" y="4355747"/>
            <a:ext cx="5345873" cy="1200329"/>
          </a:xfrm>
          <a:prstGeom prst="rect">
            <a:avLst/>
          </a:prstGeom>
          <a:noFill/>
        </p:spPr>
        <p:txBody>
          <a:bodyPr wrap="square" rtlCol="0">
            <a:spAutoFit/>
          </a:bodyPr>
          <a:lstStyle/>
          <a:p>
            <a:pPr algn="r"/>
            <a:r>
              <a:rPr lang="es-EC" sz="3600" b="1" u="sng" dirty="0" smtClean="0">
                <a:solidFill>
                  <a:srgbClr val="002060"/>
                </a:solidFill>
                <a:latin typeface="Times New Roman" panose="02020603050405020304" pitchFamily="18" charset="0"/>
                <a:cs typeface="Times New Roman" panose="02020603050405020304" pitchFamily="18" charset="0"/>
              </a:rPr>
              <a:t>PLANTEAMIENTO DEL PROBLEMA</a:t>
            </a:r>
            <a:endParaRPr lang="es-EC" sz="3600" b="1" u="sng" dirty="0">
              <a:solidFill>
                <a:srgbClr val="002060"/>
              </a:solidFill>
              <a:latin typeface="Times New Roman" panose="02020603050405020304" pitchFamily="18" charset="0"/>
              <a:cs typeface="Times New Roman" panose="02020603050405020304" pitchFamily="18" charset="0"/>
            </a:endParaRPr>
          </a:p>
        </p:txBody>
      </p:sp>
      <p:sp>
        <p:nvSpPr>
          <p:cNvPr id="8"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9" name="Imagen 8" descr="http://blogs.espe.edu.ec/wp-content/uploads/2013/09/LOGO-PRINCIPAL7.png"/>
          <p:cNvPicPr/>
          <p:nvPr/>
        </p:nvPicPr>
        <p:blipFill rotWithShape="1">
          <a:blip r:embed="rId3" cstate="print">
            <a:extLst>
              <a:ext uri="{BEBA8EAE-BF5A-486C-A8C5-ECC9F3942E4B}">
                <a14:imgProps xmlns:a14="http://schemas.microsoft.com/office/drawing/2010/main">
                  <a14:imgLayer r:embed="rId4">
                    <a14:imgEffect>
                      <a14:saturation sat="166000"/>
                    </a14:imgEffect>
                  </a14:imgLayer>
                </a14:imgProps>
              </a:ext>
              <a:ext uri="{28A0092B-C50C-407E-A947-70E740481C1C}">
                <a14:useLocalDpi xmlns:a14="http://schemas.microsoft.com/office/drawing/2010/main" val="0"/>
              </a:ext>
            </a:extLst>
          </a:blip>
          <a:srcRect r="74510"/>
          <a:stretch/>
        </p:blipFill>
        <p:spPr bwMode="auto">
          <a:xfrm>
            <a:off x="754743" y="733702"/>
            <a:ext cx="3193143" cy="3345543"/>
          </a:xfrm>
          <a:prstGeom prst="rect">
            <a:avLst/>
          </a:prstGeom>
          <a:noFill/>
          <a:ln>
            <a:noFill/>
          </a:ln>
          <a:effectLst>
            <a:outerShdw blurRad="50800" dist="50800" dir="5400000" sx="96000" sy="96000" algn="ctr" rotWithShape="0">
              <a:srgbClr val="000000">
                <a:alpha val="11000"/>
              </a:srgbClr>
            </a:outerShdw>
          </a:effectLst>
        </p:spPr>
      </p:pic>
      <p:sp>
        <p:nvSpPr>
          <p:cNvPr id="11" name="Rectángulo 10"/>
          <p:cNvSpPr/>
          <p:nvPr/>
        </p:nvSpPr>
        <p:spPr>
          <a:xfrm>
            <a:off x="261257" y="5820229"/>
            <a:ext cx="8606972" cy="827314"/>
          </a:xfrm>
          <a:prstGeom prst="rect">
            <a:avLst/>
          </a:prstGeom>
          <a:gradFill>
            <a:gsLst>
              <a:gs pos="0">
                <a:schemeClr val="dk2">
                  <a:tint val="93000"/>
                  <a:satMod val="150000"/>
                  <a:shade val="98000"/>
                  <a:alpha val="50000"/>
                  <a:lumMod val="75000"/>
                </a:schemeClr>
              </a:gs>
              <a:gs pos="50000">
                <a:schemeClr val="dk2">
                  <a:tint val="98000"/>
                  <a:satMod val="130000"/>
                  <a:shade val="90000"/>
                  <a:lumMod val="103000"/>
                </a:schemeClr>
              </a:gs>
              <a:gs pos="100000">
                <a:schemeClr val="dk2">
                  <a:shade val="63000"/>
                  <a:satMod val="120000"/>
                </a:schemeClr>
              </a:gs>
            </a:gsLst>
          </a:gradFill>
          <a:ln>
            <a:solidFill>
              <a:srgbClr val="002060"/>
            </a:solid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769625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0" y="-27296"/>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788987" y="190541"/>
              <a:ext cx="7221157" cy="646331"/>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PLAN DE MANTENIMIENTO</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3"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4">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 name="2 Tabla"/>
          <p:cNvGraphicFramePr>
            <a:graphicFrameLocks noGrp="1"/>
          </p:cNvGraphicFramePr>
          <p:nvPr>
            <p:extLst>
              <p:ext uri="{D42A27DB-BD31-4B8C-83A1-F6EECF244321}">
                <p14:modId xmlns:p14="http://schemas.microsoft.com/office/powerpoint/2010/main" val="1345110814"/>
              </p:ext>
            </p:extLst>
          </p:nvPr>
        </p:nvGraphicFramePr>
        <p:xfrm>
          <a:off x="450877" y="1447757"/>
          <a:ext cx="8089734" cy="4927504"/>
        </p:xfrm>
        <a:graphic>
          <a:graphicData uri="http://schemas.openxmlformats.org/drawingml/2006/table">
            <a:tbl>
              <a:tblPr firstRow="1" firstCol="1" bandRow="1">
                <a:tableStyleId>{073A0DAA-6AF3-43AB-8588-CEC1D06C72B9}</a:tableStyleId>
              </a:tblPr>
              <a:tblGrid>
                <a:gridCol w="2483392"/>
                <a:gridCol w="900752"/>
                <a:gridCol w="3193576"/>
                <a:gridCol w="818866"/>
                <a:gridCol w="693148"/>
              </a:tblGrid>
              <a:tr h="66535">
                <a:tc gridSpan="5">
                  <a:txBody>
                    <a:bodyPr/>
                    <a:lstStyle/>
                    <a:p>
                      <a:pPr algn="ctr">
                        <a:lnSpc>
                          <a:spcPct val="115000"/>
                        </a:lnSpc>
                        <a:spcAft>
                          <a:spcPts val="0"/>
                        </a:spcAft>
                      </a:pPr>
                      <a:r>
                        <a:rPr lang="es-EC" sz="1400" dirty="0" smtClean="0">
                          <a:effectLst/>
                          <a:latin typeface="Arial" panose="020B0604020202020204" pitchFamily="34" charset="0"/>
                          <a:cs typeface="Arial" panose="020B0604020202020204" pitchFamily="34" charset="0"/>
                        </a:rPr>
                        <a:t>MANTENIMIENTO </a:t>
                      </a:r>
                      <a:r>
                        <a:rPr lang="es-EC" sz="1400" dirty="0">
                          <a:effectLst/>
                          <a:latin typeface="Arial" panose="020B0604020202020204" pitchFamily="34" charset="0"/>
                          <a:cs typeface="Arial" panose="020B0604020202020204" pitchFamily="34" charset="0"/>
                        </a:rPr>
                        <a:t>PREVENTIVO </a:t>
                      </a:r>
                      <a:endParaRPr lang="es-EC" sz="1400" dirty="0">
                        <a:effectLst/>
                        <a:latin typeface="Arial" panose="020B0604020202020204" pitchFamily="34" charset="0"/>
                        <a:ea typeface="Calibri"/>
                        <a:cs typeface="Arial" panose="020B0604020202020204" pitchFamily="34" charset="0"/>
                      </a:endParaRPr>
                    </a:p>
                  </a:txBody>
                  <a:tcPr marL="33191" marR="33191"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93304">
                <a:tc>
                  <a:txBody>
                    <a:bodyPr/>
                    <a:lstStyle/>
                    <a:p>
                      <a:pPr algn="ctr">
                        <a:lnSpc>
                          <a:spcPct val="115000"/>
                        </a:lnSpc>
                        <a:spcAft>
                          <a:spcPts val="0"/>
                        </a:spcAft>
                      </a:pPr>
                      <a:r>
                        <a:rPr lang="es-EC" sz="1100" b="1" dirty="0">
                          <a:effectLst/>
                          <a:latin typeface="Arial" panose="020B0604020202020204" pitchFamily="34" charset="0"/>
                          <a:cs typeface="Arial" panose="020B0604020202020204" pitchFamily="34" charset="0"/>
                        </a:rPr>
                        <a:t>EQUIPOS</a:t>
                      </a:r>
                      <a:endParaRPr lang="es-EC" sz="1100" b="1" dirty="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b="1">
                          <a:effectLst/>
                          <a:latin typeface="Arial" panose="020B0604020202020204" pitchFamily="34" charset="0"/>
                          <a:cs typeface="Arial" panose="020B0604020202020204" pitchFamily="34" charset="0"/>
                        </a:rPr>
                        <a:t>PERIODO </a:t>
                      </a:r>
                      <a:endParaRPr lang="es-EC" sz="1100" b="1">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b="1" dirty="0">
                          <a:effectLst/>
                          <a:latin typeface="Arial" panose="020B0604020202020204" pitchFamily="34" charset="0"/>
                          <a:cs typeface="Arial" panose="020B0604020202020204" pitchFamily="34" charset="0"/>
                        </a:rPr>
                        <a:t>ACTIVIDAD</a:t>
                      </a:r>
                      <a:endParaRPr lang="es-EC" sz="1100" b="1" dirty="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b="1" dirty="0">
                          <a:effectLst/>
                          <a:latin typeface="Arial" panose="020B0604020202020204" pitchFamily="34" charset="0"/>
                          <a:cs typeface="Arial" panose="020B0604020202020204" pitchFamily="34" charset="0"/>
                        </a:rPr>
                        <a:t>COSTO</a:t>
                      </a:r>
                      <a:endParaRPr lang="es-EC" sz="1100" b="1" dirty="0">
                        <a:effectLst/>
                        <a:latin typeface="Arial" panose="020B0604020202020204" pitchFamily="34" charset="0"/>
                        <a:ea typeface="Calibri"/>
                        <a:cs typeface="Arial" panose="020B0604020202020204" pitchFamily="34" charset="0"/>
                      </a:endParaRPr>
                    </a:p>
                  </a:txBody>
                  <a:tcPr marL="33191" marR="33191" marT="0" marB="0"/>
                </a:tc>
                <a:tc>
                  <a:txBody>
                    <a:bodyPr/>
                    <a:lstStyle/>
                    <a:p>
                      <a:pPr algn="ctr">
                        <a:lnSpc>
                          <a:spcPct val="115000"/>
                        </a:lnSpc>
                        <a:spcAft>
                          <a:spcPts val="0"/>
                        </a:spcAft>
                      </a:pPr>
                      <a:r>
                        <a:rPr lang="es-EC" sz="1100" b="1" dirty="0">
                          <a:effectLst/>
                          <a:latin typeface="Arial" panose="020B0604020202020204" pitchFamily="34" charset="0"/>
                          <a:cs typeface="Arial" panose="020B0604020202020204" pitchFamily="34" charset="0"/>
                        </a:rPr>
                        <a:t>TOTAL</a:t>
                      </a:r>
                      <a:endParaRPr lang="es-EC" sz="1100" b="1" dirty="0">
                        <a:effectLst/>
                        <a:latin typeface="Arial" panose="020B0604020202020204" pitchFamily="34" charset="0"/>
                        <a:ea typeface="Calibri"/>
                        <a:cs typeface="Arial" panose="020B0604020202020204" pitchFamily="34" charset="0"/>
                      </a:endParaRPr>
                    </a:p>
                  </a:txBody>
                  <a:tcPr marL="33191" marR="33191" marT="0" marB="0"/>
                </a:tc>
              </a:tr>
              <a:tr h="763393">
                <a:tc>
                  <a:txBody>
                    <a:bodyPr/>
                    <a:lstStyle/>
                    <a:p>
                      <a:pPr algn="l">
                        <a:lnSpc>
                          <a:spcPct val="115000"/>
                        </a:lnSpc>
                        <a:spcAft>
                          <a:spcPts val="0"/>
                        </a:spcAft>
                      </a:pPr>
                      <a:r>
                        <a:rPr lang="es-EC" sz="1100">
                          <a:effectLst/>
                          <a:latin typeface="Arial" panose="020B0604020202020204" pitchFamily="34" charset="0"/>
                          <a:cs typeface="Arial" panose="020B0604020202020204" pitchFamily="34" charset="0"/>
                        </a:rPr>
                        <a:t>Central de Monitoreo.</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dirty="0">
                          <a:effectLst/>
                          <a:latin typeface="Arial" panose="020B0604020202020204" pitchFamily="34" charset="0"/>
                          <a:cs typeface="Arial" panose="020B0604020202020204" pitchFamily="34" charset="0"/>
                        </a:rPr>
                        <a:t>Semestral</a:t>
                      </a:r>
                      <a:endParaRPr lang="es-EC" sz="1100" dirty="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just">
                        <a:lnSpc>
                          <a:spcPct val="115000"/>
                        </a:lnSpc>
                        <a:spcAft>
                          <a:spcPts val="0"/>
                        </a:spcAft>
                      </a:pPr>
                      <a:r>
                        <a:rPr lang="es-EC" sz="1200" dirty="0">
                          <a:effectLst/>
                          <a:latin typeface="Arial" panose="020B0604020202020204" pitchFamily="34" charset="0"/>
                          <a:cs typeface="Arial" panose="020B0604020202020204" pitchFamily="34" charset="0"/>
                        </a:rPr>
                        <a:t>Verificación de conexiones, Fuente de Poder UPS, funcionamiento de monitor, respaldos de grabaciones (Disco Duro). </a:t>
                      </a:r>
                      <a:endParaRPr lang="es-EC" sz="1200" dirty="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 100</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dirty="0">
                          <a:effectLst/>
                          <a:latin typeface="Arial" panose="020B0604020202020204" pitchFamily="34" charset="0"/>
                          <a:cs typeface="Arial" panose="020B0604020202020204" pitchFamily="34" charset="0"/>
                        </a:rPr>
                        <a:t>$. 200</a:t>
                      </a:r>
                      <a:endParaRPr lang="es-EC" sz="1100" dirty="0">
                        <a:effectLst/>
                        <a:latin typeface="Arial" panose="020B0604020202020204" pitchFamily="34" charset="0"/>
                        <a:ea typeface="Calibri"/>
                        <a:cs typeface="Arial" panose="020B0604020202020204" pitchFamily="34" charset="0"/>
                      </a:endParaRPr>
                    </a:p>
                  </a:txBody>
                  <a:tcPr marL="33191" marR="33191" marT="0" marB="0" anchor="ctr"/>
                </a:tc>
              </a:tr>
              <a:tr h="339286">
                <a:tc>
                  <a:txBody>
                    <a:bodyPr/>
                    <a:lstStyle/>
                    <a:p>
                      <a:pPr algn="l">
                        <a:lnSpc>
                          <a:spcPct val="115000"/>
                        </a:lnSpc>
                        <a:spcAft>
                          <a:spcPts val="0"/>
                        </a:spcAft>
                      </a:pPr>
                      <a:r>
                        <a:rPr lang="es-EC" sz="1100">
                          <a:effectLst/>
                          <a:latin typeface="Arial" panose="020B0604020202020204" pitchFamily="34" charset="0"/>
                          <a:cs typeface="Arial" panose="020B0604020202020204" pitchFamily="34" charset="0"/>
                        </a:rPr>
                        <a:t>CCTV (Monitor, DVR, Disco Duro, Cámara y UPS.)</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Trimestral</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rowSpan="3">
                  <a:txBody>
                    <a:bodyPr/>
                    <a:lstStyle/>
                    <a:p>
                      <a:pPr algn="just">
                        <a:lnSpc>
                          <a:spcPct val="115000"/>
                        </a:lnSpc>
                        <a:spcAft>
                          <a:spcPts val="0"/>
                        </a:spcAft>
                      </a:pPr>
                      <a:r>
                        <a:rPr lang="es-EC" sz="1200" dirty="0">
                          <a:effectLst/>
                          <a:latin typeface="Arial" panose="020B0604020202020204" pitchFamily="34" charset="0"/>
                          <a:cs typeface="Arial" panose="020B0604020202020204" pitchFamily="34" charset="0"/>
                        </a:rPr>
                        <a:t>Limpieza, cambio de repuestos, reorientación de las cámaras (Focalización).</a:t>
                      </a:r>
                    </a:p>
                    <a:p>
                      <a:pPr algn="just">
                        <a:lnSpc>
                          <a:spcPct val="115000"/>
                        </a:lnSpc>
                        <a:spcAft>
                          <a:spcPts val="0"/>
                        </a:spcAft>
                      </a:pPr>
                      <a:r>
                        <a:rPr lang="es-EC" sz="1200" dirty="0">
                          <a:effectLst/>
                          <a:latin typeface="Arial" panose="020B0604020202020204" pitchFamily="34" charset="0"/>
                          <a:cs typeface="Arial" panose="020B0604020202020204" pitchFamily="34" charset="0"/>
                        </a:rPr>
                        <a:t> </a:t>
                      </a:r>
                    </a:p>
                    <a:p>
                      <a:pPr algn="just">
                        <a:lnSpc>
                          <a:spcPct val="115000"/>
                        </a:lnSpc>
                        <a:spcAft>
                          <a:spcPts val="0"/>
                        </a:spcAft>
                      </a:pPr>
                      <a:r>
                        <a:rPr lang="es-EC" sz="1200" dirty="0">
                          <a:effectLst/>
                          <a:latin typeface="Arial" panose="020B0604020202020204" pitchFamily="34" charset="0"/>
                          <a:cs typeface="Arial" panose="020B0604020202020204" pitchFamily="34" charset="0"/>
                        </a:rPr>
                        <a:t>Limpieza de otros dispositivos, comprobación de su efectividad.</a:t>
                      </a:r>
                    </a:p>
                    <a:p>
                      <a:pPr algn="just">
                        <a:lnSpc>
                          <a:spcPct val="115000"/>
                        </a:lnSpc>
                        <a:spcAft>
                          <a:spcPts val="0"/>
                        </a:spcAft>
                      </a:pPr>
                      <a:r>
                        <a:rPr lang="es-EC" sz="1200" dirty="0">
                          <a:effectLst/>
                          <a:latin typeface="Arial" panose="020B0604020202020204" pitchFamily="34" charset="0"/>
                          <a:cs typeface="Arial" panose="020B0604020202020204" pitchFamily="34" charset="0"/>
                        </a:rPr>
                        <a:t> </a:t>
                      </a:r>
                    </a:p>
                    <a:p>
                      <a:pPr algn="just">
                        <a:lnSpc>
                          <a:spcPct val="115000"/>
                        </a:lnSpc>
                        <a:spcAft>
                          <a:spcPts val="0"/>
                        </a:spcAft>
                      </a:pPr>
                      <a:r>
                        <a:rPr lang="es-EC" sz="1200" dirty="0">
                          <a:effectLst/>
                          <a:latin typeface="Arial" panose="020B0604020202020204" pitchFamily="34" charset="0"/>
                          <a:cs typeface="Arial" panose="020B0604020202020204" pitchFamily="34" charset="0"/>
                        </a:rPr>
                        <a:t>Regulación de sensores, verificación de conexiones.</a:t>
                      </a:r>
                      <a:endParaRPr lang="es-EC" sz="1200" dirty="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   80</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$ 320</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r>
              <a:tr h="593750">
                <a:tc>
                  <a:txBody>
                    <a:bodyPr/>
                    <a:lstStyle/>
                    <a:p>
                      <a:pPr algn="l">
                        <a:lnSpc>
                          <a:spcPct val="115000"/>
                        </a:lnSpc>
                        <a:spcAft>
                          <a:spcPts val="0"/>
                        </a:spcAft>
                      </a:pPr>
                      <a:r>
                        <a:rPr lang="es-EC" sz="1100" dirty="0">
                          <a:effectLst/>
                          <a:latin typeface="Arial" panose="020B0604020202020204" pitchFamily="34" charset="0"/>
                          <a:cs typeface="Arial" panose="020B0604020202020204" pitchFamily="34" charset="0"/>
                        </a:rPr>
                        <a:t>CONTROL DE ACCESOS (lectores, cerraduras eléctricas, Software de Gestión.)</a:t>
                      </a:r>
                      <a:endParaRPr lang="es-EC" sz="1100" dirty="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Trimestral</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vMerge="1">
                  <a:txBody>
                    <a:bodyPr/>
                    <a:lstStyle/>
                    <a:p>
                      <a:endParaRPr lang="es-EC"/>
                    </a:p>
                  </a:txBody>
                  <a:tcP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   50</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 200</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r>
              <a:tr h="593750">
                <a:tc>
                  <a:txBody>
                    <a:bodyPr/>
                    <a:lstStyle/>
                    <a:p>
                      <a:pPr algn="l">
                        <a:lnSpc>
                          <a:spcPct val="115000"/>
                        </a:lnSpc>
                        <a:spcAft>
                          <a:spcPts val="0"/>
                        </a:spcAft>
                      </a:pPr>
                      <a:r>
                        <a:rPr lang="es-EC" sz="1100">
                          <a:effectLst/>
                          <a:latin typeface="Arial" panose="020B0604020202020204" pitchFamily="34" charset="0"/>
                          <a:cs typeface="Arial" panose="020B0604020202020204" pitchFamily="34" charset="0"/>
                        </a:rPr>
                        <a:t>Sensores y Alarmas (Sensores, sirenas, botones de pánico.)</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Trimestral</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vMerge="1">
                  <a:txBody>
                    <a:bodyPr/>
                    <a:lstStyle/>
                    <a:p>
                      <a:endParaRPr lang="es-EC"/>
                    </a:p>
                  </a:txBody>
                  <a:tcP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$ 100</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 400</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r>
              <a:tr h="508928">
                <a:tc>
                  <a:txBody>
                    <a:bodyPr/>
                    <a:lstStyle/>
                    <a:p>
                      <a:pPr algn="l">
                        <a:lnSpc>
                          <a:spcPct val="115000"/>
                        </a:lnSpc>
                        <a:spcAft>
                          <a:spcPts val="0"/>
                        </a:spcAft>
                      </a:pPr>
                      <a:r>
                        <a:rPr lang="es-EC" sz="1100">
                          <a:effectLst/>
                          <a:latin typeface="Arial" panose="020B0604020202020204" pitchFamily="34" charset="0"/>
                          <a:cs typeface="Arial" panose="020B0604020202020204" pitchFamily="34" charset="0"/>
                        </a:rPr>
                        <a:t>Detección Contra Incendios. (Detectores de humo, calor y de llama)</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Trimestral</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just">
                        <a:lnSpc>
                          <a:spcPct val="115000"/>
                        </a:lnSpc>
                        <a:spcAft>
                          <a:spcPts val="0"/>
                        </a:spcAft>
                      </a:pPr>
                      <a:r>
                        <a:rPr lang="es-EC" sz="1200">
                          <a:effectLst/>
                          <a:latin typeface="Arial" panose="020B0604020202020204" pitchFamily="34" charset="0"/>
                          <a:cs typeface="Arial" panose="020B0604020202020204" pitchFamily="34" charset="0"/>
                        </a:rPr>
                        <a:t>Revisión de Conexiones y limpieza de humo o polvos para evitar falsas alarmas.</a:t>
                      </a:r>
                      <a:endParaRPr lang="es-EC" sz="120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just">
                        <a:lnSpc>
                          <a:spcPct val="115000"/>
                        </a:lnSpc>
                        <a:spcAft>
                          <a:spcPts val="0"/>
                        </a:spcAft>
                      </a:pPr>
                      <a:r>
                        <a:rPr lang="es-EC" sz="1100" dirty="0">
                          <a:effectLst/>
                          <a:latin typeface="Arial" panose="020B0604020202020204" pitchFamily="34" charset="0"/>
                          <a:cs typeface="Arial" panose="020B0604020202020204" pitchFamily="34" charset="0"/>
                        </a:rPr>
                        <a:t>  </a:t>
                      </a:r>
                      <a:r>
                        <a:rPr lang="es-EC" sz="1100" dirty="0" smtClean="0">
                          <a:effectLst/>
                          <a:latin typeface="Arial" panose="020B0604020202020204" pitchFamily="34" charset="0"/>
                          <a:cs typeface="Arial" panose="020B0604020202020204" pitchFamily="34" charset="0"/>
                        </a:rPr>
                        <a:t>     </a:t>
                      </a:r>
                      <a:r>
                        <a:rPr lang="es-EC" sz="1100" dirty="0">
                          <a:effectLst/>
                          <a:latin typeface="Arial" panose="020B0604020202020204" pitchFamily="34" charset="0"/>
                          <a:cs typeface="Arial" panose="020B0604020202020204" pitchFamily="34" charset="0"/>
                        </a:rPr>
                        <a:t>$   90</a:t>
                      </a:r>
                      <a:endParaRPr lang="es-EC" sz="1100" dirty="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 360</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r>
              <a:tr h="678571">
                <a:tc>
                  <a:txBody>
                    <a:bodyPr/>
                    <a:lstStyle/>
                    <a:p>
                      <a:pPr algn="l">
                        <a:lnSpc>
                          <a:spcPct val="115000"/>
                        </a:lnSpc>
                        <a:spcAft>
                          <a:spcPts val="0"/>
                        </a:spcAft>
                      </a:pPr>
                      <a:r>
                        <a:rPr lang="es-EC" sz="1100" dirty="0">
                          <a:effectLst/>
                          <a:latin typeface="Arial" panose="020B0604020202020204" pitchFamily="34" charset="0"/>
                          <a:cs typeface="Arial" panose="020B0604020202020204" pitchFamily="34" charset="0"/>
                        </a:rPr>
                        <a:t>Alarma (Sirena acústica, botones de pánico y luces estroboscópicas.)</a:t>
                      </a:r>
                      <a:endParaRPr lang="es-EC" sz="1100" dirty="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Trimestral</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just">
                        <a:lnSpc>
                          <a:spcPct val="115000"/>
                        </a:lnSpc>
                        <a:spcAft>
                          <a:spcPts val="0"/>
                        </a:spcAft>
                      </a:pPr>
                      <a:r>
                        <a:rPr lang="es-EC" sz="1200">
                          <a:effectLst/>
                          <a:latin typeface="Arial" panose="020B0604020202020204" pitchFamily="34" charset="0"/>
                          <a:cs typeface="Arial" panose="020B0604020202020204" pitchFamily="34" charset="0"/>
                        </a:rPr>
                        <a:t>Limpieza interna, cambio de repuestos si lo necesitare, comprobación de funcionamiento, otros.</a:t>
                      </a:r>
                      <a:endParaRPr lang="es-EC" sz="120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  60</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 240</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r>
              <a:tr h="593750">
                <a:tc>
                  <a:txBody>
                    <a:bodyPr/>
                    <a:lstStyle/>
                    <a:p>
                      <a:pPr algn="l">
                        <a:lnSpc>
                          <a:spcPct val="115000"/>
                        </a:lnSpc>
                        <a:spcAft>
                          <a:spcPts val="0"/>
                        </a:spcAft>
                      </a:pPr>
                      <a:r>
                        <a:rPr lang="es-EC" sz="1100" dirty="0">
                          <a:effectLst/>
                          <a:latin typeface="Arial" panose="020B0604020202020204" pitchFamily="34" charset="0"/>
                          <a:cs typeface="Arial" panose="020B0604020202020204" pitchFamily="34" charset="0"/>
                        </a:rPr>
                        <a:t>Extinción (Distribución del agua, extintores, herramientas manuales, aspersores hídricos.)</a:t>
                      </a:r>
                      <a:endParaRPr lang="es-EC" sz="1100" dirty="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dirty="0">
                          <a:effectLst/>
                          <a:latin typeface="Arial" panose="020B0604020202020204" pitchFamily="34" charset="0"/>
                          <a:cs typeface="Arial" panose="020B0604020202020204" pitchFamily="34" charset="0"/>
                        </a:rPr>
                        <a:t>Semestral</a:t>
                      </a:r>
                      <a:endParaRPr lang="es-EC" sz="1100" dirty="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just">
                        <a:lnSpc>
                          <a:spcPct val="115000"/>
                        </a:lnSpc>
                        <a:spcAft>
                          <a:spcPts val="0"/>
                        </a:spcAft>
                      </a:pPr>
                      <a:r>
                        <a:rPr lang="es-EC" sz="1200" dirty="0">
                          <a:effectLst/>
                          <a:latin typeface="Arial" panose="020B0604020202020204" pitchFamily="34" charset="0"/>
                          <a:cs typeface="Arial" panose="020B0604020202020204" pitchFamily="34" charset="0"/>
                        </a:rPr>
                        <a:t>Limpieza interna, comprobación de funcionamiento, otros.</a:t>
                      </a:r>
                      <a:endParaRPr lang="es-EC" sz="1200" dirty="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$ 50</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a:effectLst/>
                          <a:latin typeface="Arial" panose="020B0604020202020204" pitchFamily="34" charset="0"/>
                          <a:cs typeface="Arial" panose="020B0604020202020204" pitchFamily="34" charset="0"/>
                        </a:rPr>
                        <a:t>$. 200</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r>
              <a:tr h="84821">
                <a:tc>
                  <a:txBody>
                    <a:bodyPr/>
                    <a:lstStyle/>
                    <a:p>
                      <a:pPr algn="just">
                        <a:lnSpc>
                          <a:spcPct val="115000"/>
                        </a:lnSpc>
                        <a:spcAft>
                          <a:spcPts val="0"/>
                        </a:spcAft>
                      </a:pPr>
                      <a:r>
                        <a:rPr lang="es-EC" sz="1100">
                          <a:effectLst/>
                          <a:latin typeface="Arial" panose="020B0604020202020204" pitchFamily="34" charset="0"/>
                          <a:cs typeface="Arial" panose="020B0604020202020204" pitchFamily="34" charset="0"/>
                        </a:rPr>
                        <a:t> </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dirty="0">
                          <a:effectLst/>
                          <a:latin typeface="Arial" panose="020B0604020202020204" pitchFamily="34" charset="0"/>
                          <a:cs typeface="Arial" panose="020B0604020202020204" pitchFamily="34" charset="0"/>
                        </a:rPr>
                        <a:t> </a:t>
                      </a:r>
                      <a:endParaRPr lang="es-EC" sz="1100" dirty="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just">
                        <a:lnSpc>
                          <a:spcPct val="115000"/>
                        </a:lnSpc>
                        <a:spcAft>
                          <a:spcPts val="0"/>
                        </a:spcAft>
                      </a:pPr>
                      <a:r>
                        <a:rPr lang="es-EC" sz="1100">
                          <a:effectLst/>
                          <a:latin typeface="Arial" panose="020B0604020202020204" pitchFamily="34" charset="0"/>
                          <a:cs typeface="Arial" panose="020B0604020202020204" pitchFamily="34" charset="0"/>
                        </a:rPr>
                        <a:t> </a:t>
                      </a:r>
                      <a:endParaRPr lang="es-EC" sz="110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b="1" dirty="0">
                          <a:effectLst/>
                          <a:latin typeface="Arial" panose="020B0604020202020204" pitchFamily="34" charset="0"/>
                          <a:cs typeface="Arial" panose="020B0604020202020204" pitchFamily="34" charset="0"/>
                        </a:rPr>
                        <a:t>TOTAL</a:t>
                      </a:r>
                      <a:endParaRPr lang="es-EC" sz="1100" b="1" dirty="0">
                        <a:effectLst/>
                        <a:latin typeface="Arial" panose="020B0604020202020204" pitchFamily="34" charset="0"/>
                        <a:ea typeface="Calibri"/>
                        <a:cs typeface="Arial" panose="020B0604020202020204" pitchFamily="34" charset="0"/>
                      </a:endParaRPr>
                    </a:p>
                  </a:txBody>
                  <a:tcPr marL="33191" marR="33191" marT="0" marB="0" anchor="ctr"/>
                </a:tc>
                <a:tc>
                  <a:txBody>
                    <a:bodyPr/>
                    <a:lstStyle/>
                    <a:p>
                      <a:pPr algn="ctr">
                        <a:lnSpc>
                          <a:spcPct val="115000"/>
                        </a:lnSpc>
                        <a:spcAft>
                          <a:spcPts val="0"/>
                        </a:spcAft>
                      </a:pPr>
                      <a:r>
                        <a:rPr lang="es-EC" sz="1100" b="1" dirty="0">
                          <a:effectLst/>
                          <a:latin typeface="Arial" panose="020B0604020202020204" pitchFamily="34" charset="0"/>
                          <a:cs typeface="Arial" panose="020B0604020202020204" pitchFamily="34" charset="0"/>
                        </a:rPr>
                        <a:t>  $. 1920</a:t>
                      </a:r>
                      <a:endParaRPr lang="es-EC" sz="1100" b="1" dirty="0">
                        <a:effectLst/>
                        <a:latin typeface="Arial" panose="020B0604020202020204" pitchFamily="34" charset="0"/>
                        <a:ea typeface="Calibri"/>
                        <a:cs typeface="Arial" panose="020B0604020202020204" pitchFamily="34" charset="0"/>
                      </a:endParaRPr>
                    </a:p>
                  </a:txBody>
                  <a:tcPr marL="33191" marR="33191" marT="0" marB="0" anchor="ctr"/>
                </a:tc>
              </a:tr>
            </a:tbl>
          </a:graphicData>
        </a:graphic>
      </p:graphicFrame>
      <p:sp>
        <p:nvSpPr>
          <p:cNvPr id="11" name="10 CuadroTexto"/>
          <p:cNvSpPr txBox="1"/>
          <p:nvPr/>
        </p:nvSpPr>
        <p:spPr>
          <a:xfrm>
            <a:off x="3401164" y="1071054"/>
            <a:ext cx="2311851" cy="369332"/>
          </a:xfrm>
          <a:prstGeom prst="rect">
            <a:avLst/>
          </a:prstGeom>
          <a:noFill/>
        </p:spPr>
        <p:txBody>
          <a:bodyPr wrap="none" rtlCol="0">
            <a:spAutoFit/>
          </a:bodyPr>
          <a:lstStyle/>
          <a:p>
            <a:r>
              <a:rPr lang="es-EC" b="1" dirty="0" smtClean="0"/>
              <a:t>ESTUDIO ECONÓMICO</a:t>
            </a:r>
            <a:endParaRPr lang="es-EC" b="1" dirty="0"/>
          </a:p>
        </p:txBody>
      </p:sp>
    </p:spTree>
    <p:extLst>
      <p:ext uri="{BB962C8B-B14F-4D97-AF65-F5344CB8AC3E}">
        <p14:creationId xmlns:p14="http://schemas.microsoft.com/office/powerpoint/2010/main" val="29776182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pSp>
        <p:nvGrpSpPr>
          <p:cNvPr id="32" name="Grupo 31"/>
          <p:cNvGrpSpPr/>
          <p:nvPr/>
        </p:nvGrpSpPr>
        <p:grpSpPr>
          <a:xfrm>
            <a:off x="-14910" y="0"/>
            <a:ext cx="9144000" cy="967740"/>
            <a:chOff x="-14910" y="0"/>
            <a:chExt cx="9144000" cy="967740"/>
          </a:xfrm>
        </p:grpSpPr>
        <p:sp>
          <p:nvSpPr>
            <p:cNvPr id="33" name="Rectángulo 32"/>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34" name="CuadroTexto 33"/>
            <p:cNvSpPr txBox="1"/>
            <p:nvPr/>
          </p:nvSpPr>
          <p:spPr>
            <a:xfrm>
              <a:off x="788987" y="190541"/>
              <a:ext cx="7221157" cy="579967"/>
            </a:xfrm>
            <a:prstGeom prst="rect">
              <a:avLst/>
            </a:prstGeom>
            <a:noFill/>
          </p:spPr>
          <p:txBody>
            <a:bodyPr wrap="square" rtlCol="0">
              <a:spAutoFit/>
            </a:bodyPr>
            <a:lstStyle/>
            <a:p>
              <a:pPr lvl="0" algn="ctr">
                <a:lnSpc>
                  <a:spcPct val="150000"/>
                </a:lnSpc>
                <a:spcAft>
                  <a:spcPts val="0"/>
                </a:spcAft>
                <a:tabLst>
                  <a:tab pos="1170305" algn="l"/>
                </a:tabLst>
              </a:pPr>
              <a:r>
                <a:rPr lang="es-EC"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PENSAMIENTO FINAL</a:t>
              </a:r>
              <a:endParaRPr lang="es-EC"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6" name="Imagen 35" descr="http://blogs.espe.edu.ec/wp-content/uploads/2013/09/LOGO-PRINCIPAL7.png"/>
            <p:cNvPicPr/>
            <p:nvPr/>
          </p:nvPicPr>
          <p:blipFill rotWithShape="1">
            <a:blip r:embed="rId3"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37" name="Picture 2" descr="http://ued.espe.edu.ec/wp-content/uploads/2012/04/ING_SEG.jpg"/>
            <p:cNvPicPr>
              <a:picLocks noChangeAspect="1" noChangeArrowheads="1"/>
            </p:cNvPicPr>
            <p:nvPr/>
          </p:nvPicPr>
          <p:blipFill rotWithShape="1">
            <a:blip r:embed="rId4">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ángulo 1"/>
          <p:cNvSpPr/>
          <p:nvPr/>
        </p:nvSpPr>
        <p:spPr>
          <a:xfrm>
            <a:off x="1574348" y="1801070"/>
            <a:ext cx="5965484" cy="2677656"/>
          </a:xfrm>
          <a:prstGeom prst="rect">
            <a:avLst/>
          </a:prstGeom>
        </p:spPr>
        <p:txBody>
          <a:bodyPr wrap="square">
            <a:spAutoFit/>
          </a:bodyPr>
          <a:lstStyle/>
          <a:p>
            <a:pPr algn="just"/>
            <a:endParaRPr lang="es-EC" sz="2800" b="1" i="1" dirty="0">
              <a:latin typeface="Times New Roman" panose="02020603050405020304" pitchFamily="18" charset="0"/>
              <a:cs typeface="Times New Roman" panose="02020603050405020304" pitchFamily="18" charset="0"/>
            </a:endParaRPr>
          </a:p>
          <a:p>
            <a:pPr algn="just"/>
            <a:r>
              <a:rPr lang="es-EC" sz="2800" b="1" i="1" dirty="0" smtClean="0">
                <a:latin typeface="Times New Roman" panose="02020603050405020304" pitchFamily="18" charset="0"/>
                <a:cs typeface="Times New Roman" panose="02020603050405020304" pitchFamily="18" charset="0"/>
              </a:rPr>
              <a:t>La Seguridad es un problema complejo que debe ser abordado de una manera integral, porque no existe en el mundo patrimonio más valioso que la vida misma.</a:t>
            </a:r>
            <a:endParaRPr lang="es-EC" sz="2800" b="1" i="1"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5158854" y="5691117"/>
            <a:ext cx="2511188" cy="523220"/>
          </a:xfrm>
          <a:prstGeom prst="rect">
            <a:avLst/>
          </a:prstGeom>
          <a:noFill/>
        </p:spPr>
        <p:txBody>
          <a:bodyPr wrap="square" rtlCol="0">
            <a:spAutoFit/>
          </a:bodyPr>
          <a:lstStyle/>
          <a:p>
            <a:r>
              <a:rPr lang="es-EC" sz="2800" b="1" i="1" dirty="0">
                <a:latin typeface="Times New Roman" panose="02020603050405020304" pitchFamily="18" charset="0"/>
                <a:cs typeface="Times New Roman" panose="02020603050405020304" pitchFamily="18" charset="0"/>
              </a:rPr>
              <a:t>Freddy Laica</a:t>
            </a:r>
          </a:p>
        </p:txBody>
      </p:sp>
    </p:spTree>
    <p:extLst>
      <p:ext uri="{BB962C8B-B14F-4D97-AF65-F5344CB8AC3E}">
        <p14:creationId xmlns:p14="http://schemas.microsoft.com/office/powerpoint/2010/main" val="3326511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2" name="Rectangle 24"/>
          <p:cNvSpPr>
            <a:spLocks noChangeArrowheads="1"/>
          </p:cNvSpPr>
          <p:nvPr/>
        </p:nvSpPr>
        <p:spPr bwMode="auto">
          <a:xfrm>
            <a:off x="-14910" y="520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195530" y="977900"/>
            <a:ext cx="8723119" cy="5897780"/>
          </a:xfrm>
          <a:prstGeom prst="rect">
            <a:avLst/>
          </a:prstGeom>
          <a:noFill/>
          <a:ln>
            <a:noFill/>
          </a:ln>
        </p:spPr>
      </p:pic>
      <p:sp>
        <p:nvSpPr>
          <p:cNvPr id="10" name="CuadroTexto 9"/>
          <p:cNvSpPr txBox="1"/>
          <p:nvPr/>
        </p:nvSpPr>
        <p:spPr>
          <a:xfrm>
            <a:off x="1252856" y="233690"/>
            <a:ext cx="6629273" cy="523220"/>
          </a:xfrm>
          <a:prstGeom prst="rect">
            <a:avLst/>
          </a:prstGeom>
          <a:noFill/>
        </p:spPr>
        <p:txBody>
          <a:bodyPr wrap="square" rtlCol="0">
            <a:spAutoFit/>
          </a:bodyPr>
          <a:lstStyle/>
          <a:p>
            <a:pPr algn="ctr"/>
            <a:r>
              <a:rPr lang="es-EC" sz="2800" b="1" dirty="0" smtClean="0">
                <a:solidFill>
                  <a:srgbClr val="002060"/>
                </a:solidFill>
                <a:latin typeface="Times New Roman" panose="02020603050405020304" pitchFamily="18" charset="0"/>
                <a:cs typeface="Times New Roman" panose="02020603050405020304" pitchFamily="18" charset="0"/>
              </a:rPr>
              <a:t>RIESGOS NATURALES</a:t>
            </a:r>
            <a:endParaRPr lang="es-EC" sz="2800" b="1" dirty="0">
              <a:solidFill>
                <a:srgbClr val="002060"/>
              </a:solidFill>
              <a:latin typeface="Times New Roman" panose="02020603050405020304" pitchFamily="18" charset="0"/>
              <a:cs typeface="Times New Roman" panose="02020603050405020304" pitchFamily="18" charset="0"/>
            </a:endParaRPr>
          </a:p>
        </p:txBody>
      </p:sp>
      <p:sp>
        <p:nvSpPr>
          <p:cNvPr id="11"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descr="http://blogs.espe.edu.ec/wp-content/uploads/2013/09/LOGO-PRINCIPAL7.png"/>
          <p:cNvPicPr/>
          <p:nvPr/>
        </p:nvPicPr>
        <p:blipFill rotWithShape="1">
          <a:blip r:embed="rId3"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13" name="Picture 2" descr="http://ued.espe.edu.ec/wp-content/uploads/2012/04/ING_SEG.jpg"/>
          <p:cNvPicPr>
            <a:picLocks noChangeAspect="1" noChangeArrowheads="1"/>
          </p:cNvPicPr>
          <p:nvPr/>
        </p:nvPicPr>
        <p:blipFill rotWithShape="1">
          <a:blip r:embed="rId4">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6020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2" name="Rectangle 24"/>
          <p:cNvSpPr>
            <a:spLocks noChangeArrowheads="1"/>
          </p:cNvSpPr>
          <p:nvPr/>
        </p:nvSpPr>
        <p:spPr bwMode="auto">
          <a:xfrm>
            <a:off x="-14910" y="520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 name="Imagen 1"/>
          <p:cNvPicPr>
            <a:picLocks noChangeAspect="1"/>
          </p:cNvPicPr>
          <p:nvPr/>
        </p:nvPicPr>
        <p:blipFill rotWithShape="1">
          <a:blip r:embed="rId3"/>
          <a:srcRect l="19921" t="8443" r="35475" b="4039"/>
          <a:stretch/>
        </p:blipFill>
        <p:spPr>
          <a:xfrm>
            <a:off x="1600892" y="537028"/>
            <a:ext cx="5728822" cy="6322667"/>
          </a:xfrm>
          <a:prstGeom prst="rect">
            <a:avLst/>
          </a:prstGeom>
        </p:spPr>
      </p:pic>
      <p:pic>
        <p:nvPicPr>
          <p:cNvPr id="3" name="Imagen 2"/>
          <p:cNvPicPr>
            <a:picLocks noChangeAspect="1"/>
          </p:cNvPicPr>
          <p:nvPr/>
        </p:nvPicPr>
        <p:blipFill rotWithShape="1">
          <a:blip r:embed="rId4"/>
          <a:srcRect l="31305" t="65062" r="46609" b="15326"/>
          <a:stretch/>
        </p:blipFill>
        <p:spPr>
          <a:xfrm>
            <a:off x="29029" y="5529943"/>
            <a:ext cx="2571765" cy="128451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rotWithShape="1">
          <a:blip r:embed="rId5"/>
          <a:srcRect l="53889" t="65674" r="35024" b="15467"/>
          <a:stretch/>
        </p:blipFill>
        <p:spPr>
          <a:xfrm>
            <a:off x="7529766" y="5326742"/>
            <a:ext cx="1585205" cy="1516743"/>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15" name="CuadroTexto 14"/>
          <p:cNvSpPr txBox="1"/>
          <p:nvPr/>
        </p:nvSpPr>
        <p:spPr>
          <a:xfrm>
            <a:off x="1252856" y="88545"/>
            <a:ext cx="6629273" cy="523220"/>
          </a:xfrm>
          <a:prstGeom prst="rect">
            <a:avLst/>
          </a:prstGeom>
          <a:noFill/>
        </p:spPr>
        <p:txBody>
          <a:bodyPr wrap="square" rtlCol="0">
            <a:spAutoFit/>
          </a:bodyPr>
          <a:lstStyle/>
          <a:p>
            <a:pPr algn="ctr"/>
            <a:r>
              <a:rPr lang="es-EC" sz="2800" b="1" dirty="0" smtClean="0">
                <a:solidFill>
                  <a:srgbClr val="002060"/>
                </a:solidFill>
                <a:latin typeface="Times New Roman" panose="02020603050405020304" pitchFamily="18" charset="0"/>
                <a:cs typeface="Times New Roman" panose="02020603050405020304" pitchFamily="18" charset="0"/>
              </a:rPr>
              <a:t>RIESGOS ANTRÓPICOS</a:t>
            </a:r>
            <a:endParaRPr lang="es-EC" sz="2800" b="1" dirty="0">
              <a:solidFill>
                <a:srgbClr val="002060"/>
              </a:solidFill>
              <a:latin typeface="Times New Roman" panose="02020603050405020304" pitchFamily="18" charset="0"/>
              <a:cs typeface="Times New Roman" panose="02020603050405020304" pitchFamily="18" charset="0"/>
            </a:endParaRPr>
          </a:p>
        </p:txBody>
      </p:sp>
      <p:sp>
        <p:nvSpPr>
          <p:cNvPr id="16"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7" name="Imagen 16" descr="http://blogs.espe.edu.ec/wp-content/uploads/2013/09/LOGO-PRINCIPAL7.png"/>
          <p:cNvPicPr/>
          <p:nvPr/>
        </p:nvPicPr>
        <p:blipFill rotWithShape="1">
          <a:blip r:embed="rId6"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18" name="Picture 2" descr="http://ued.espe.edu.ec/wp-content/uploads/2012/04/ING_SEG.jpg"/>
          <p:cNvPicPr>
            <a:picLocks noChangeAspect="1" noChangeArrowheads="1"/>
          </p:cNvPicPr>
          <p:nvPr/>
        </p:nvPicPr>
        <p:blipFill rotWithShape="1">
          <a:blip r:embed="rId7">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113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147639" y="463403"/>
            <a:ext cx="5019260" cy="369332"/>
          </a:xfrm>
          <a:prstGeom prst="rect">
            <a:avLst/>
          </a:prstGeom>
          <a:noFill/>
        </p:spPr>
        <p:txBody>
          <a:bodyPr wrap="square" rtlCol="0">
            <a:spAutoFit/>
          </a:bodyPr>
          <a:lstStyle/>
          <a:p>
            <a:pPr algn="ctr"/>
            <a:r>
              <a:rPr lang="es-EC" b="1" dirty="0" smtClean="0">
                <a:latin typeface="Arial" panose="020B0604020202020204" pitchFamily="34" charset="0"/>
                <a:cs typeface="Arial" panose="020B0604020202020204" pitchFamily="34" charset="0"/>
              </a:rPr>
              <a:t>OBJETIVOS</a:t>
            </a:r>
            <a:endParaRPr lang="es-EC" b="1" dirty="0">
              <a:latin typeface="Arial" panose="020B0604020202020204" pitchFamily="34" charset="0"/>
              <a:cs typeface="Arial" panose="020B0604020202020204" pitchFamily="34" charset="0"/>
            </a:endParaRPr>
          </a:p>
        </p:txBody>
      </p:sp>
      <p:pic>
        <p:nvPicPr>
          <p:cNvPr id="25" name="Picture 2" descr="http://ued.espe.edu.ec/wp-content/uploads/2012/04/ING_SE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0893" y="19878"/>
            <a:ext cx="898319" cy="84482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716641" y="1376757"/>
            <a:ext cx="7881257" cy="5078313"/>
          </a:xfrm>
          <a:prstGeom prst="rect">
            <a:avLst/>
          </a:prstGeom>
          <a:noFill/>
        </p:spPr>
        <p:txBody>
          <a:bodyPr wrap="square" rtlCol="0">
            <a:spAutoFit/>
          </a:bodyPr>
          <a:lstStyle/>
          <a:p>
            <a:pPr algn="just"/>
            <a:r>
              <a:rPr lang="es-EC" sz="1400" b="1" dirty="0" smtClean="0">
                <a:latin typeface="Arial" panose="020B0604020202020204" pitchFamily="34" charset="0"/>
                <a:cs typeface="Arial" panose="020B0604020202020204" pitchFamily="34" charset="0"/>
              </a:rPr>
              <a:t>GENERAL</a:t>
            </a:r>
          </a:p>
          <a:p>
            <a:pPr algn="just"/>
            <a:endParaRPr lang="es-EC" sz="1400" b="1" dirty="0">
              <a:latin typeface="Arial" panose="020B0604020202020204" pitchFamily="34" charset="0"/>
              <a:cs typeface="Arial" panose="020B0604020202020204" pitchFamily="34" charset="0"/>
            </a:endParaRPr>
          </a:p>
          <a:p>
            <a:pPr algn="just"/>
            <a:r>
              <a:rPr lang="es-EC" sz="1400" dirty="0">
                <a:latin typeface="Arial" panose="020B0604020202020204" pitchFamily="34" charset="0"/>
                <a:cs typeface="Arial" panose="020B0604020202020204" pitchFamily="34" charset="0"/>
              </a:rPr>
              <a:t>Diseñar un Plan Integral de Seguridad que permita contrarrestar los riesgos de origen natural y antrópico en los bloques multifamiliares de la FAE ubicados en el barrio San Juan de la ciudad de Quito, con el propósito de contribuir a la protección y seguridad de personas, infraestructura, vehículos y demás bienes </a:t>
            </a:r>
            <a:r>
              <a:rPr lang="es-EC" sz="1400" dirty="0" smtClean="0">
                <a:latin typeface="Arial" panose="020B0604020202020204" pitchFamily="34" charset="0"/>
                <a:cs typeface="Arial" panose="020B0604020202020204" pitchFamily="34" charset="0"/>
              </a:rPr>
              <a:t>materiales.</a:t>
            </a:r>
            <a:endParaRPr lang="es-EC" sz="1400" dirty="0">
              <a:latin typeface="Arial" panose="020B0604020202020204" pitchFamily="34" charset="0"/>
              <a:cs typeface="Arial" panose="020B0604020202020204" pitchFamily="34" charset="0"/>
            </a:endParaRPr>
          </a:p>
          <a:p>
            <a:pPr algn="just"/>
            <a:endParaRPr lang="es-EC" sz="1400" dirty="0">
              <a:latin typeface="Arial" panose="020B0604020202020204" pitchFamily="34" charset="0"/>
              <a:cs typeface="Arial" panose="020B0604020202020204" pitchFamily="34" charset="0"/>
            </a:endParaRPr>
          </a:p>
          <a:p>
            <a:pPr algn="just"/>
            <a:endParaRPr lang="es-EC" sz="1400" dirty="0" smtClean="0">
              <a:latin typeface="Arial" panose="020B0604020202020204" pitchFamily="34" charset="0"/>
              <a:cs typeface="Arial" panose="020B0604020202020204" pitchFamily="34" charset="0"/>
            </a:endParaRPr>
          </a:p>
          <a:p>
            <a:pPr algn="just"/>
            <a:r>
              <a:rPr lang="es-EC" sz="1400" b="1" dirty="0" smtClean="0">
                <a:latin typeface="Arial" panose="020B0604020202020204" pitchFamily="34" charset="0"/>
                <a:cs typeface="Arial" panose="020B0604020202020204" pitchFamily="34" charset="0"/>
              </a:rPr>
              <a:t>ESPECIFÍCOS</a:t>
            </a:r>
          </a:p>
          <a:p>
            <a:pPr algn="just"/>
            <a:endParaRPr lang="es-EC" sz="1400" b="1" dirty="0">
              <a:latin typeface="Arial" panose="020B0604020202020204" pitchFamily="34" charset="0"/>
              <a:cs typeface="Arial" panose="020B0604020202020204" pitchFamily="34" charset="0"/>
            </a:endParaRPr>
          </a:p>
          <a:p>
            <a:pPr marL="342900" lvl="0" indent="-342900">
              <a:buFont typeface="+mj-lt"/>
              <a:buAutoNum type="arabicPeriod"/>
            </a:pPr>
            <a:r>
              <a:rPr lang="es-EC" sz="1400" dirty="0" smtClean="0">
                <a:latin typeface="Arial" panose="020B0604020202020204" pitchFamily="34" charset="0"/>
                <a:cs typeface="Arial" panose="020B0604020202020204" pitchFamily="34" charset="0"/>
              </a:rPr>
              <a:t>Determinar </a:t>
            </a:r>
            <a:r>
              <a:rPr lang="es-EC" sz="1400" dirty="0">
                <a:latin typeface="Arial" panose="020B0604020202020204" pitchFamily="34" charset="0"/>
                <a:cs typeface="Arial" panose="020B0604020202020204" pitchFamily="34" charset="0"/>
              </a:rPr>
              <a:t>los riesgos de origen natural y antrópico </a:t>
            </a:r>
            <a:r>
              <a:rPr lang="es-EC" sz="1400" dirty="0" smtClean="0">
                <a:latin typeface="Arial" panose="020B0604020202020204" pitchFamily="34" charset="0"/>
                <a:cs typeface="Arial" panose="020B0604020202020204" pitchFamily="34" charset="0"/>
              </a:rPr>
              <a:t>existentes </a:t>
            </a:r>
            <a:r>
              <a:rPr lang="es-EC" sz="1400" dirty="0">
                <a:latin typeface="Arial" panose="020B0604020202020204" pitchFamily="34" charset="0"/>
                <a:cs typeface="Arial" panose="020B0604020202020204" pitchFamily="34" charset="0"/>
              </a:rPr>
              <a:t>en los Bloques </a:t>
            </a:r>
            <a:r>
              <a:rPr lang="es-EC" sz="1400" dirty="0" smtClean="0">
                <a:latin typeface="Arial" panose="020B0604020202020204" pitchFamily="34" charset="0"/>
                <a:cs typeface="Arial" panose="020B0604020202020204" pitchFamily="34" charset="0"/>
              </a:rPr>
              <a:t>Multifamiliares de </a:t>
            </a:r>
            <a:r>
              <a:rPr lang="es-EC" sz="1400" dirty="0">
                <a:latin typeface="Arial" panose="020B0604020202020204" pitchFamily="34" charset="0"/>
                <a:cs typeface="Arial" panose="020B0604020202020204" pitchFamily="34" charset="0"/>
              </a:rPr>
              <a:t>la </a:t>
            </a:r>
            <a:r>
              <a:rPr lang="es-EC" sz="1400" dirty="0" smtClean="0">
                <a:latin typeface="Arial" panose="020B0604020202020204" pitchFamily="34" charset="0"/>
                <a:cs typeface="Arial" panose="020B0604020202020204" pitchFamily="34" charset="0"/>
              </a:rPr>
              <a:t>FAE.</a:t>
            </a:r>
          </a:p>
          <a:p>
            <a:pPr marL="342900" lvl="0" indent="-342900">
              <a:buFont typeface="+mj-lt"/>
              <a:buAutoNum type="arabicPeriod"/>
            </a:pPr>
            <a:endParaRPr lang="es-EC" sz="1400" dirty="0">
              <a:latin typeface="Arial" panose="020B0604020202020204" pitchFamily="34" charset="0"/>
              <a:cs typeface="Arial" panose="020B0604020202020204" pitchFamily="34" charset="0"/>
            </a:endParaRPr>
          </a:p>
          <a:p>
            <a:pPr marL="342900" indent="-342900">
              <a:buFont typeface="+mj-lt"/>
              <a:buAutoNum type="arabicPeriod" startAt="2"/>
            </a:pPr>
            <a:r>
              <a:rPr lang="es-EC" sz="1400" dirty="0" smtClean="0">
                <a:latin typeface="Arial" panose="020B0604020202020204" pitchFamily="34" charset="0"/>
                <a:cs typeface="Arial" panose="020B0604020202020204" pitchFamily="34" charset="0"/>
              </a:rPr>
              <a:t>Elaborar </a:t>
            </a:r>
            <a:r>
              <a:rPr lang="es-EC" sz="1400" dirty="0">
                <a:latin typeface="Arial" panose="020B0604020202020204" pitchFamily="34" charset="0"/>
                <a:cs typeface="Arial" panose="020B0604020202020204" pitchFamily="34" charset="0"/>
              </a:rPr>
              <a:t>un Plan Técnico de </a:t>
            </a:r>
            <a:r>
              <a:rPr lang="es-EC" sz="1400" dirty="0" smtClean="0">
                <a:latin typeface="Arial" panose="020B0604020202020204" pitchFamily="34" charset="0"/>
                <a:cs typeface="Arial" panose="020B0604020202020204" pitchFamily="34" charset="0"/>
              </a:rPr>
              <a:t>Seguridad.</a:t>
            </a:r>
            <a:endParaRPr lang="es-EC" sz="1400" dirty="0">
              <a:latin typeface="Arial" panose="020B0604020202020204" pitchFamily="34" charset="0"/>
              <a:cs typeface="Arial" panose="020B0604020202020204" pitchFamily="34" charset="0"/>
            </a:endParaRPr>
          </a:p>
          <a:p>
            <a:pPr marL="342900" indent="-342900">
              <a:buFont typeface="+mj-lt"/>
              <a:buAutoNum type="arabicPeriod" startAt="2"/>
            </a:pPr>
            <a:endParaRPr lang="es-EC" sz="1400" dirty="0">
              <a:latin typeface="Arial" panose="020B0604020202020204" pitchFamily="34" charset="0"/>
              <a:cs typeface="Arial" panose="020B0604020202020204" pitchFamily="34" charset="0"/>
            </a:endParaRPr>
          </a:p>
          <a:p>
            <a:pPr marL="342900" lvl="0" indent="-342900">
              <a:buFont typeface="+mj-lt"/>
              <a:buAutoNum type="arabicPeriod" startAt="2"/>
            </a:pPr>
            <a:r>
              <a:rPr lang="es-EC" sz="1400" dirty="0">
                <a:latin typeface="Arial" panose="020B0604020202020204" pitchFamily="34" charset="0"/>
                <a:cs typeface="Arial" panose="020B0604020202020204" pitchFamily="34" charset="0"/>
              </a:rPr>
              <a:t>Diseñar un Plan Operativo de </a:t>
            </a:r>
            <a:r>
              <a:rPr lang="es-EC" sz="1400" dirty="0" smtClean="0">
                <a:latin typeface="Arial" panose="020B0604020202020204" pitchFamily="34" charset="0"/>
                <a:cs typeface="Arial" panose="020B0604020202020204" pitchFamily="34" charset="0"/>
              </a:rPr>
              <a:t>Seguridad.</a:t>
            </a:r>
            <a:endParaRPr lang="es-EC" sz="1400" dirty="0">
              <a:latin typeface="Arial" panose="020B0604020202020204" pitchFamily="34" charset="0"/>
              <a:cs typeface="Arial" panose="020B0604020202020204" pitchFamily="34" charset="0"/>
            </a:endParaRPr>
          </a:p>
          <a:p>
            <a:pPr marL="342900" indent="-342900">
              <a:buFont typeface="+mj-lt"/>
              <a:buAutoNum type="arabicPeriod" startAt="2"/>
            </a:pPr>
            <a:endParaRPr lang="es-EC" sz="1400" dirty="0">
              <a:latin typeface="Arial" panose="020B0604020202020204" pitchFamily="34" charset="0"/>
              <a:cs typeface="Arial" panose="020B0604020202020204" pitchFamily="34" charset="0"/>
            </a:endParaRPr>
          </a:p>
          <a:p>
            <a:pPr marL="342900" lvl="0" indent="-342900">
              <a:buFont typeface="+mj-lt"/>
              <a:buAutoNum type="arabicPeriod" startAt="2"/>
            </a:pPr>
            <a:r>
              <a:rPr lang="es-EC" sz="1400" dirty="0">
                <a:latin typeface="Arial" panose="020B0604020202020204" pitchFamily="34" charset="0"/>
                <a:cs typeface="Arial" panose="020B0604020202020204" pitchFamily="34" charset="0"/>
              </a:rPr>
              <a:t>Construir un Plan de Emergencia y </a:t>
            </a:r>
            <a:r>
              <a:rPr lang="es-EC" sz="1400" dirty="0" smtClean="0">
                <a:latin typeface="Arial" panose="020B0604020202020204" pitchFamily="34" charset="0"/>
                <a:cs typeface="Arial" panose="020B0604020202020204" pitchFamily="34" charset="0"/>
              </a:rPr>
              <a:t>Evacuación.</a:t>
            </a:r>
            <a:endParaRPr lang="es-EC" sz="1400" dirty="0">
              <a:latin typeface="Arial" panose="020B0604020202020204" pitchFamily="34" charset="0"/>
              <a:cs typeface="Arial" panose="020B0604020202020204" pitchFamily="34" charset="0"/>
            </a:endParaRPr>
          </a:p>
          <a:p>
            <a:pPr marL="342900" indent="-342900">
              <a:buFont typeface="+mj-lt"/>
              <a:buAutoNum type="arabicPeriod" startAt="2"/>
            </a:pPr>
            <a:endParaRPr lang="es-EC" sz="1400" dirty="0">
              <a:latin typeface="Arial" panose="020B0604020202020204" pitchFamily="34" charset="0"/>
              <a:cs typeface="Arial" panose="020B0604020202020204" pitchFamily="34" charset="0"/>
            </a:endParaRPr>
          </a:p>
          <a:p>
            <a:pPr marL="342900" lvl="0" indent="-342900">
              <a:buFont typeface="+mj-lt"/>
              <a:buAutoNum type="arabicPeriod" startAt="2"/>
            </a:pPr>
            <a:r>
              <a:rPr lang="es-EC" sz="1400" dirty="0">
                <a:latin typeface="Arial" panose="020B0604020202020204" pitchFamily="34" charset="0"/>
                <a:cs typeface="Arial" panose="020B0604020202020204" pitchFamily="34" charset="0"/>
              </a:rPr>
              <a:t>Estructurar un Plan de </a:t>
            </a:r>
            <a:r>
              <a:rPr lang="es-EC" sz="1400" dirty="0" smtClean="0">
                <a:latin typeface="Arial" panose="020B0604020202020204" pitchFamily="34" charset="0"/>
                <a:cs typeface="Arial" panose="020B0604020202020204" pitchFamily="34" charset="0"/>
              </a:rPr>
              <a:t>Instalación.</a:t>
            </a:r>
            <a:endParaRPr lang="es-EC" sz="1400" dirty="0">
              <a:latin typeface="Arial" panose="020B0604020202020204" pitchFamily="34" charset="0"/>
              <a:cs typeface="Arial" panose="020B0604020202020204" pitchFamily="34" charset="0"/>
            </a:endParaRPr>
          </a:p>
          <a:p>
            <a:pPr marL="342900" indent="-342900">
              <a:buFont typeface="+mj-lt"/>
              <a:buAutoNum type="arabicPeriod" startAt="2"/>
            </a:pPr>
            <a:endParaRPr lang="es-EC" sz="1400" dirty="0">
              <a:latin typeface="Arial" panose="020B0604020202020204" pitchFamily="34" charset="0"/>
              <a:cs typeface="Arial" panose="020B0604020202020204" pitchFamily="34" charset="0"/>
            </a:endParaRPr>
          </a:p>
          <a:p>
            <a:pPr marL="342900" lvl="0" indent="-342900">
              <a:buFont typeface="+mj-lt"/>
              <a:buAutoNum type="arabicPeriod" startAt="2"/>
            </a:pPr>
            <a:r>
              <a:rPr lang="es-EC" sz="1400" dirty="0">
                <a:latin typeface="Arial" panose="020B0604020202020204" pitchFamily="34" charset="0"/>
                <a:cs typeface="Arial" panose="020B0604020202020204" pitchFamily="34" charset="0"/>
              </a:rPr>
              <a:t>Diseñar un Plan de </a:t>
            </a:r>
            <a:r>
              <a:rPr lang="es-EC" sz="1400" dirty="0" smtClean="0">
                <a:latin typeface="Arial" panose="020B0604020202020204" pitchFamily="34" charset="0"/>
                <a:cs typeface="Arial" panose="020B0604020202020204" pitchFamily="34" charset="0"/>
              </a:rPr>
              <a:t>Mantenimiento.</a:t>
            </a:r>
            <a:endParaRPr lang="es-EC" sz="1400" b="1" dirty="0" smtClean="0">
              <a:latin typeface="Arial" panose="020B0604020202020204" pitchFamily="34" charset="0"/>
              <a:cs typeface="Arial" panose="020B0604020202020204" pitchFamily="34" charset="0"/>
            </a:endParaRPr>
          </a:p>
          <a:p>
            <a:pPr algn="just"/>
            <a:endParaRPr lang="es-EC" sz="1600" b="1" dirty="0">
              <a:latin typeface="Arial" panose="020B0604020202020204" pitchFamily="34" charset="0"/>
              <a:cs typeface="Arial" panose="020B0604020202020204" pitchFamily="34" charset="0"/>
            </a:endParaRPr>
          </a:p>
        </p:txBody>
      </p:sp>
      <p:grpSp>
        <p:nvGrpSpPr>
          <p:cNvPr id="8" name="Grupo 7"/>
          <p:cNvGrpSpPr/>
          <p:nvPr/>
        </p:nvGrpSpPr>
        <p:grpSpPr>
          <a:xfrm>
            <a:off x="-14910" y="0"/>
            <a:ext cx="9144000" cy="967740"/>
            <a:chOff x="-14910" y="0"/>
            <a:chExt cx="9144000" cy="967740"/>
          </a:xfrm>
        </p:grpSpPr>
        <p:sp>
          <p:nvSpPr>
            <p:cNvPr id="9" name="Rectángulo 8"/>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0" name="CuadroTexto 9"/>
            <p:cNvSpPr txBox="1"/>
            <p:nvPr/>
          </p:nvSpPr>
          <p:spPr>
            <a:xfrm>
              <a:off x="1252856" y="233690"/>
              <a:ext cx="6629273" cy="523220"/>
            </a:xfrm>
            <a:prstGeom prst="rect">
              <a:avLst/>
            </a:prstGeom>
            <a:noFill/>
          </p:spPr>
          <p:txBody>
            <a:bodyPr wrap="square" rtlCol="0">
              <a:spAutoFit/>
            </a:bodyPr>
            <a:lstStyle/>
            <a:p>
              <a:pPr algn="ctr"/>
              <a:r>
                <a:rPr lang="es-EC" sz="2800" b="1" dirty="0" smtClean="0">
                  <a:solidFill>
                    <a:srgbClr val="002060"/>
                  </a:solidFill>
                  <a:latin typeface="Times New Roman" panose="02020603050405020304" pitchFamily="18" charset="0"/>
                  <a:cs typeface="Times New Roman" panose="02020603050405020304" pitchFamily="18" charset="0"/>
                </a:rPr>
                <a:t>OBJETIVOS</a:t>
              </a:r>
              <a:endParaRPr lang="es-EC" sz="2800" b="1" dirty="0">
                <a:solidFill>
                  <a:srgbClr val="002060"/>
                </a:solidFill>
                <a:latin typeface="Times New Roman" panose="02020603050405020304" pitchFamily="18" charset="0"/>
                <a:cs typeface="Times New Roman" panose="02020603050405020304" pitchFamily="18" charset="0"/>
              </a:endParaRPr>
            </a:p>
          </p:txBody>
        </p:sp>
        <p:sp>
          <p:nvSpPr>
            <p:cNvPr id="11"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descr="http://blogs.espe.edu.ec/wp-content/uploads/2013/09/LOGO-PRINCIPAL7.png"/>
            <p:cNvPicPr/>
            <p:nvPr/>
          </p:nvPicPr>
          <p:blipFill rotWithShape="1">
            <a:blip r:embed="rId3"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13" name="Picture 2" descr="http://ued.espe.edu.ec/wp-content/uploads/2012/04/ING_SEG.jpg"/>
            <p:cNvPicPr>
              <a:picLocks noChangeAspect="1" noChangeArrowheads="1"/>
            </p:cNvPicPr>
            <p:nvPr/>
          </p:nvPicPr>
          <p:blipFill rotWithShape="1">
            <a:blip r:embed="rId2">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7765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176668" y="309958"/>
            <a:ext cx="5019260" cy="369332"/>
          </a:xfrm>
          <a:prstGeom prst="rect">
            <a:avLst/>
          </a:prstGeom>
          <a:noFill/>
        </p:spPr>
        <p:txBody>
          <a:bodyPr wrap="square" rtlCol="0">
            <a:spAutoFit/>
          </a:bodyPr>
          <a:lstStyle/>
          <a:p>
            <a:pPr algn="ctr"/>
            <a:r>
              <a:rPr lang="es-EC" b="1" dirty="0" smtClean="0">
                <a:latin typeface="Arial" panose="020B0604020202020204" pitchFamily="34" charset="0"/>
                <a:cs typeface="Arial" panose="020B0604020202020204" pitchFamily="34" charset="0"/>
              </a:rPr>
              <a:t>JUSTIFICACIÓN</a:t>
            </a:r>
            <a:endParaRPr lang="es-EC" b="1" dirty="0">
              <a:latin typeface="Arial" panose="020B0604020202020204" pitchFamily="34" charset="0"/>
              <a:cs typeface="Arial" panose="020B0604020202020204" pitchFamily="34" charset="0"/>
            </a:endParaRPr>
          </a:p>
        </p:txBody>
      </p:sp>
      <p:sp>
        <p:nvSpPr>
          <p:cNvPr id="19"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2" name="Rectangle 24"/>
          <p:cNvSpPr>
            <a:spLocks noChangeArrowheads="1"/>
          </p:cNvSpPr>
          <p:nvPr/>
        </p:nvSpPr>
        <p:spPr bwMode="auto">
          <a:xfrm>
            <a:off x="-14910" y="5207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5" name="Picture 2" descr="http://ued.espe.edu.ec/wp-content/uploads/2012/04/ING_SE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0893" y="19878"/>
            <a:ext cx="898319" cy="84482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711200" y="1279536"/>
            <a:ext cx="7694581" cy="5339923"/>
          </a:xfrm>
          <a:prstGeom prst="rect">
            <a:avLst/>
          </a:prstGeom>
          <a:solidFill>
            <a:schemeClr val="bg1"/>
          </a:solidFill>
        </p:spPr>
        <p:txBody>
          <a:bodyPr wrap="square" rtlCol="0">
            <a:spAutoFit/>
          </a:bodyPr>
          <a:lstStyle/>
          <a:p>
            <a:pPr algn="just">
              <a:lnSpc>
                <a:spcPct val="150000"/>
              </a:lnSpc>
            </a:pPr>
            <a:r>
              <a:rPr lang="es-EC" sz="1600" b="1" dirty="0" smtClean="0">
                <a:latin typeface="Arial" panose="020B0604020202020204" pitchFamily="34" charset="0"/>
                <a:cs typeface="Arial" panose="020B0604020202020204" pitchFamily="34" charset="0"/>
              </a:rPr>
              <a:t>Plan Nacional de Seguridad Integral (2014 - 2017):  </a:t>
            </a:r>
            <a:r>
              <a:rPr lang="es-EC" sz="1600" dirty="0" smtClean="0">
                <a:latin typeface="Arial" panose="020B0604020202020204" pitchFamily="34" charset="0"/>
                <a:cs typeface="Arial" panose="020B0604020202020204" pitchFamily="34" charset="0"/>
              </a:rPr>
              <a:t>En uno de sus Objetivos plantea la </a:t>
            </a:r>
            <a:r>
              <a:rPr lang="es-EC" sz="1600" i="1" dirty="0" smtClean="0">
                <a:latin typeface="Arial" panose="020B0604020202020204" pitchFamily="34" charset="0"/>
                <a:cs typeface="Arial" panose="020B0604020202020204" pitchFamily="34" charset="0"/>
              </a:rPr>
              <a:t>“reducción </a:t>
            </a:r>
            <a:r>
              <a:rPr lang="es-EC" sz="1600" i="1" dirty="0">
                <a:latin typeface="Arial" panose="020B0604020202020204" pitchFamily="34" charset="0"/>
                <a:cs typeface="Arial" panose="020B0604020202020204" pitchFamily="34" charset="0"/>
              </a:rPr>
              <a:t>de vulnerabilidades, la prevención, protección, respuesta y remediación ante riesgos y amenazas“, </a:t>
            </a:r>
            <a:r>
              <a:rPr lang="es-EC" sz="1600" dirty="0">
                <a:latin typeface="Arial" panose="020B0604020202020204" pitchFamily="34" charset="0"/>
                <a:cs typeface="Arial" panose="020B0604020202020204" pitchFamily="34" charset="0"/>
              </a:rPr>
              <a:t>(PNSI, 2014, pág. 18</a:t>
            </a:r>
            <a:r>
              <a:rPr lang="es-EC" sz="1600" dirty="0" smtClean="0">
                <a:latin typeface="Arial" panose="020B0604020202020204" pitchFamily="34" charset="0"/>
                <a:cs typeface="Arial" panose="020B0604020202020204" pitchFamily="34" charset="0"/>
              </a:rPr>
              <a:t>).</a:t>
            </a:r>
          </a:p>
          <a:p>
            <a:pPr algn="just"/>
            <a:endParaRPr lang="es-EC" sz="1600" dirty="0">
              <a:latin typeface="Arial" panose="020B0604020202020204" pitchFamily="34" charset="0"/>
              <a:cs typeface="Arial" panose="020B0604020202020204" pitchFamily="34" charset="0"/>
            </a:endParaRPr>
          </a:p>
          <a:p>
            <a:pPr algn="just">
              <a:lnSpc>
                <a:spcPct val="150000"/>
              </a:lnSpc>
            </a:pPr>
            <a:r>
              <a:rPr lang="es-EC" sz="1600" b="1" dirty="0">
                <a:latin typeface="Arial" panose="020B0604020202020204" pitchFamily="34" charset="0"/>
                <a:cs typeface="Arial" panose="020B0604020202020204" pitchFamily="34" charset="0"/>
              </a:rPr>
              <a:t>Agenda Sectorial de Gestión de </a:t>
            </a:r>
            <a:r>
              <a:rPr lang="es-EC" sz="1600" b="1" dirty="0" smtClean="0">
                <a:latin typeface="Arial" panose="020B0604020202020204" pitchFamily="34" charset="0"/>
                <a:cs typeface="Arial" panose="020B0604020202020204" pitchFamily="34" charset="0"/>
              </a:rPr>
              <a:t>Riesgos:</a:t>
            </a:r>
            <a:r>
              <a:rPr lang="es-EC" sz="1600" dirty="0" smtClean="0">
                <a:latin typeface="Arial" panose="020B0604020202020204" pitchFamily="34" charset="0"/>
                <a:cs typeface="Arial" panose="020B0604020202020204" pitchFamily="34" charset="0"/>
              </a:rPr>
              <a:t> Señala </a:t>
            </a:r>
            <a:r>
              <a:rPr lang="es-EC" sz="1600" i="1" dirty="0" smtClean="0">
                <a:latin typeface="Arial" panose="020B0604020202020204" pitchFamily="34" charset="0"/>
                <a:cs typeface="Arial" panose="020B0604020202020204" pitchFamily="34" charset="0"/>
              </a:rPr>
              <a:t>“mientras </a:t>
            </a:r>
            <a:r>
              <a:rPr lang="es-EC" sz="1600" i="1" dirty="0">
                <a:latin typeface="Arial" panose="020B0604020202020204" pitchFamily="34" charset="0"/>
                <a:cs typeface="Arial" panose="020B0604020202020204" pitchFamily="34" charset="0"/>
              </a:rPr>
              <a:t>más reduzcamos las vulnerabilidades […], más se avanza en la construcción de una sociedad segura, productiva y solidaria para el Buen Vivir</a:t>
            </a:r>
            <a:r>
              <a:rPr lang="es-ES" sz="1600" dirty="0">
                <a:latin typeface="Arial" panose="020B0604020202020204" pitchFamily="34" charset="0"/>
                <a:cs typeface="Arial" panose="020B0604020202020204" pitchFamily="34" charset="0"/>
              </a:rPr>
              <a:t>”. </a:t>
            </a:r>
            <a:r>
              <a:rPr lang="es-EC" sz="1600" dirty="0">
                <a:latin typeface="Arial" panose="020B0604020202020204" pitchFamily="34" charset="0"/>
                <a:cs typeface="Arial" panose="020B0604020202020204" pitchFamily="34" charset="0"/>
              </a:rPr>
              <a:t>(ASGR, 2014, pág. 6)</a:t>
            </a:r>
            <a:r>
              <a:rPr lang="es-ES" sz="1600" dirty="0">
                <a:latin typeface="Arial" panose="020B0604020202020204" pitchFamily="34" charset="0"/>
                <a:cs typeface="Arial" panose="020B0604020202020204" pitchFamily="34" charset="0"/>
              </a:rPr>
              <a:t>.</a:t>
            </a:r>
            <a:r>
              <a:rPr lang="es-EC" sz="1600" dirty="0">
                <a:latin typeface="Arial" panose="020B0604020202020204" pitchFamily="34" charset="0"/>
                <a:cs typeface="Arial" panose="020B0604020202020204" pitchFamily="34" charset="0"/>
              </a:rPr>
              <a:t> </a:t>
            </a:r>
            <a:endParaRPr lang="es-EC" sz="1600" dirty="0" smtClean="0">
              <a:latin typeface="Arial" panose="020B0604020202020204" pitchFamily="34" charset="0"/>
              <a:cs typeface="Arial" panose="020B0604020202020204" pitchFamily="34" charset="0"/>
            </a:endParaRPr>
          </a:p>
          <a:p>
            <a:pPr algn="just"/>
            <a:endParaRPr lang="es-EC" sz="1600" dirty="0">
              <a:latin typeface="Arial" panose="020B0604020202020204" pitchFamily="34" charset="0"/>
              <a:cs typeface="Arial" panose="020B0604020202020204" pitchFamily="34" charset="0"/>
            </a:endParaRPr>
          </a:p>
          <a:p>
            <a:pPr algn="just">
              <a:lnSpc>
                <a:spcPct val="150000"/>
              </a:lnSpc>
            </a:pPr>
            <a:r>
              <a:rPr lang="es-EC" sz="1600" b="1" dirty="0" smtClean="0">
                <a:latin typeface="Arial" panose="020B0604020202020204" pitchFamily="34" charset="0"/>
                <a:cs typeface="Arial" panose="020B0604020202020204" pitchFamily="34" charset="0"/>
              </a:rPr>
              <a:t>Beneficiarios: </a:t>
            </a:r>
            <a:r>
              <a:rPr lang="es-EC" sz="1600" dirty="0" smtClean="0">
                <a:latin typeface="Arial" panose="020B0604020202020204" pitchFamily="34" charset="0"/>
                <a:cs typeface="Arial" panose="020B0604020202020204" pitchFamily="34" charset="0"/>
              </a:rPr>
              <a:t>Directos</a:t>
            </a:r>
            <a:r>
              <a:rPr lang="es-EC" sz="1600" b="1" dirty="0" smtClean="0">
                <a:latin typeface="Arial" panose="020B0604020202020204" pitchFamily="34" charset="0"/>
                <a:cs typeface="Arial" panose="020B0604020202020204" pitchFamily="34" charset="0"/>
              </a:rPr>
              <a:t> (</a:t>
            </a:r>
            <a:r>
              <a:rPr lang="es-EC" sz="1600" dirty="0" smtClean="0">
                <a:latin typeface="Arial" panose="020B0604020202020204" pitchFamily="34" charset="0"/>
                <a:cs typeface="Arial" panose="020B0604020202020204" pitchFamily="34" charset="0"/>
              </a:rPr>
              <a:t>habitantes de los Bloques Multifamiliares) e Indirectos (habitantes de la zona y la FAE como institución.)</a:t>
            </a:r>
          </a:p>
          <a:p>
            <a:pPr algn="just">
              <a:lnSpc>
                <a:spcPct val="150000"/>
              </a:lnSpc>
            </a:pPr>
            <a:endParaRPr lang="es-EC" sz="1600" dirty="0">
              <a:latin typeface="Arial" panose="020B0604020202020204" pitchFamily="34" charset="0"/>
              <a:cs typeface="Arial" panose="020B0604020202020204" pitchFamily="34" charset="0"/>
            </a:endParaRPr>
          </a:p>
          <a:p>
            <a:pPr algn="just">
              <a:lnSpc>
                <a:spcPct val="150000"/>
              </a:lnSpc>
            </a:pPr>
            <a:r>
              <a:rPr lang="es-EC" sz="1600" dirty="0" smtClean="0">
                <a:latin typeface="Arial" panose="020B0604020202020204" pitchFamily="34" charset="0"/>
                <a:cs typeface="Arial" panose="020B0604020202020204" pitchFamily="34" charset="0"/>
              </a:rPr>
              <a:t>El </a:t>
            </a:r>
            <a:r>
              <a:rPr lang="es-EC" sz="1600" dirty="0">
                <a:latin typeface="Arial" panose="020B0604020202020204" pitchFamily="34" charset="0"/>
                <a:cs typeface="Arial" panose="020B0604020202020204" pitchFamily="34" charset="0"/>
              </a:rPr>
              <a:t>presente </a:t>
            </a:r>
            <a:r>
              <a:rPr lang="es-EC" sz="1600" dirty="0" smtClean="0">
                <a:latin typeface="Arial" panose="020B0604020202020204" pitchFamily="34" charset="0"/>
                <a:cs typeface="Arial" panose="020B0604020202020204" pitchFamily="34" charset="0"/>
              </a:rPr>
              <a:t>trabajo será </a:t>
            </a:r>
            <a:r>
              <a:rPr lang="es-EC" sz="1600" dirty="0">
                <a:latin typeface="Arial" panose="020B0604020202020204" pitchFamily="34" charset="0"/>
                <a:cs typeface="Arial" panose="020B0604020202020204" pitchFamily="34" charset="0"/>
              </a:rPr>
              <a:t>una herramienta que ayudará a </a:t>
            </a:r>
            <a:r>
              <a:rPr lang="es-EC" sz="1600" b="1" i="1" u="sng" dirty="0">
                <a:solidFill>
                  <a:srgbClr val="FF0000"/>
                </a:solidFill>
                <a:latin typeface="Arial" panose="020B0604020202020204" pitchFamily="34" charset="0"/>
                <a:cs typeface="Arial" panose="020B0604020202020204" pitchFamily="34" charset="0"/>
              </a:rPr>
              <a:t>prevenir, prepararse, mitigar, controlar, reaccionar y </a:t>
            </a:r>
            <a:r>
              <a:rPr lang="es-EC" sz="1600" b="1" i="1" u="sng" dirty="0" smtClean="0">
                <a:solidFill>
                  <a:srgbClr val="FF0000"/>
                </a:solidFill>
                <a:latin typeface="Arial" panose="020B0604020202020204" pitchFamily="34" charset="0"/>
                <a:cs typeface="Arial" panose="020B0604020202020204" pitchFamily="34" charset="0"/>
              </a:rPr>
              <a:t>recuperarse </a:t>
            </a:r>
            <a:r>
              <a:rPr lang="es-EC" sz="1600" dirty="0" smtClean="0">
                <a:latin typeface="Arial" panose="020B0604020202020204" pitchFamily="34" charset="0"/>
                <a:cs typeface="Arial" panose="020B0604020202020204" pitchFamily="34" charset="0"/>
              </a:rPr>
              <a:t>ante </a:t>
            </a:r>
            <a:r>
              <a:rPr lang="es-EC" sz="1600" dirty="0">
                <a:latin typeface="Arial" panose="020B0604020202020204" pitchFamily="34" charset="0"/>
                <a:cs typeface="Arial" panose="020B0604020202020204" pitchFamily="34" charset="0"/>
              </a:rPr>
              <a:t>eventos adversos, incorporando la prevención y preparación en la cultura de sus </a:t>
            </a:r>
            <a:r>
              <a:rPr lang="es-EC" sz="1600" dirty="0" smtClean="0">
                <a:latin typeface="Arial" panose="020B0604020202020204" pitchFamily="34" charset="0"/>
                <a:cs typeface="Arial" panose="020B0604020202020204" pitchFamily="34" charset="0"/>
              </a:rPr>
              <a:t>habitantes.</a:t>
            </a:r>
            <a:endParaRPr lang="es-EC" sz="1600" dirty="0">
              <a:latin typeface="Arial" panose="020B0604020202020204" pitchFamily="34" charset="0"/>
              <a:cs typeface="Arial" panose="020B0604020202020204" pitchFamily="34" charset="0"/>
            </a:endParaRPr>
          </a:p>
          <a:p>
            <a:pPr algn="just">
              <a:lnSpc>
                <a:spcPct val="150000"/>
              </a:lnSpc>
            </a:pPr>
            <a:endParaRPr lang="es-EC" sz="1400" dirty="0">
              <a:latin typeface="Arial" panose="020B0604020202020204" pitchFamily="34" charset="0"/>
              <a:cs typeface="Arial" panose="020B0604020202020204" pitchFamily="34" charset="0"/>
            </a:endParaRPr>
          </a:p>
        </p:txBody>
      </p:sp>
      <p:grpSp>
        <p:nvGrpSpPr>
          <p:cNvPr id="8" name="Grupo 7"/>
          <p:cNvGrpSpPr/>
          <p:nvPr/>
        </p:nvGrpSpPr>
        <p:grpSpPr>
          <a:xfrm>
            <a:off x="-14910" y="0"/>
            <a:ext cx="9144000" cy="967740"/>
            <a:chOff x="-14910" y="0"/>
            <a:chExt cx="9144000" cy="967740"/>
          </a:xfrm>
        </p:grpSpPr>
        <p:sp>
          <p:nvSpPr>
            <p:cNvPr id="9" name="Rectángulo 8"/>
            <p:cNvSpPr/>
            <p:nvPr/>
          </p:nvSpPr>
          <p:spPr>
            <a:xfrm>
              <a:off x="134951" y="59931"/>
              <a:ext cx="8846246" cy="907809"/>
            </a:xfrm>
            <a:prstGeom prst="rect">
              <a:avLst/>
            </a:prstGeom>
            <a:ln w="50800" cmpd="tri">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10" name="CuadroTexto 9"/>
            <p:cNvSpPr txBox="1"/>
            <p:nvPr/>
          </p:nvSpPr>
          <p:spPr>
            <a:xfrm>
              <a:off x="1252856" y="233690"/>
              <a:ext cx="6629273" cy="523220"/>
            </a:xfrm>
            <a:prstGeom prst="rect">
              <a:avLst/>
            </a:prstGeom>
            <a:noFill/>
          </p:spPr>
          <p:txBody>
            <a:bodyPr wrap="square" rtlCol="0">
              <a:spAutoFit/>
            </a:bodyPr>
            <a:lstStyle/>
            <a:p>
              <a:pPr algn="ctr"/>
              <a:r>
                <a:rPr lang="es-EC" sz="2800" b="1" dirty="0" smtClean="0">
                  <a:solidFill>
                    <a:srgbClr val="002060"/>
                  </a:solidFill>
                  <a:latin typeface="Times New Roman" panose="02020603050405020304" pitchFamily="18" charset="0"/>
                  <a:cs typeface="Times New Roman" panose="02020603050405020304" pitchFamily="18" charset="0"/>
                </a:rPr>
                <a:t>JUSTIFICACIÓN</a:t>
              </a:r>
              <a:endParaRPr lang="es-EC" sz="2800" b="1" dirty="0">
                <a:solidFill>
                  <a:srgbClr val="002060"/>
                </a:solidFill>
                <a:latin typeface="Times New Roman" panose="02020603050405020304" pitchFamily="18" charset="0"/>
                <a:cs typeface="Times New Roman" panose="02020603050405020304" pitchFamily="18" charset="0"/>
              </a:endParaRPr>
            </a:p>
          </p:txBody>
        </p:sp>
        <p:sp>
          <p:nvSpPr>
            <p:cNvPr id="11" name="Rectangle 21"/>
            <p:cNvSpPr>
              <a:spLocks noChangeArrowheads="1"/>
            </p:cNvSpPr>
            <p:nvPr/>
          </p:nvSpPr>
          <p:spPr bwMode="auto">
            <a:xfrm>
              <a:off x="-1491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descr="http://blogs.espe.edu.ec/wp-content/uploads/2013/09/LOGO-PRINCIPAL7.png"/>
            <p:cNvPicPr/>
            <p:nvPr/>
          </p:nvPicPr>
          <p:blipFill rotWithShape="1">
            <a:blip r:embed="rId3" cstate="print">
              <a:extLst>
                <a:ext uri="{28A0092B-C50C-407E-A947-70E740481C1C}">
                  <a14:useLocalDpi xmlns:a14="http://schemas.microsoft.com/office/drawing/2010/main" val="0"/>
                </a:ext>
              </a:extLst>
            </a:blip>
            <a:srcRect r="74510"/>
            <a:stretch/>
          </p:blipFill>
          <p:spPr bwMode="auto">
            <a:xfrm>
              <a:off x="189815" y="111252"/>
              <a:ext cx="852601" cy="809840"/>
            </a:xfrm>
            <a:prstGeom prst="rect">
              <a:avLst/>
            </a:prstGeom>
            <a:noFill/>
            <a:ln>
              <a:noFill/>
            </a:ln>
          </p:spPr>
        </p:pic>
        <p:pic>
          <p:nvPicPr>
            <p:cNvPr id="13" name="Picture 2" descr="http://ued.espe.edu.ec/wp-content/uploads/2012/04/ING_SEG.jpg"/>
            <p:cNvPicPr>
              <a:picLocks noChangeAspect="1" noChangeArrowheads="1"/>
            </p:cNvPicPr>
            <p:nvPr/>
          </p:nvPicPr>
          <p:blipFill rotWithShape="1">
            <a:blip r:embed="rId2">
              <a:extLst>
                <a:ext uri="{28A0092B-C50C-407E-A947-70E740481C1C}">
                  <a14:useLocalDpi xmlns:a14="http://schemas.microsoft.com/office/drawing/2010/main" val="0"/>
                </a:ext>
              </a:extLst>
            </a:blip>
            <a:srcRect t="13861"/>
            <a:stretch/>
          </p:blipFill>
          <p:spPr bwMode="auto">
            <a:xfrm>
              <a:off x="8010144" y="126492"/>
              <a:ext cx="916189" cy="7915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266921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981</TotalTime>
  <Words>2865</Words>
  <Application>Microsoft Office PowerPoint</Application>
  <PresentationFormat>Presentación en pantalla (4:3)</PresentationFormat>
  <Paragraphs>495</Paragraphs>
  <Slides>51</Slides>
  <Notes>13</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51</vt:i4>
      </vt:variant>
    </vt:vector>
  </HeadingPairs>
  <TitlesOfParts>
    <vt:vector size="60" baseType="lpstr">
      <vt:lpstr>Aharoni</vt:lpstr>
      <vt:lpstr>Arial</vt:lpstr>
      <vt:lpstr>Calibri</vt:lpstr>
      <vt:lpstr>Calibri Light</vt:lpstr>
      <vt:lpstr>Symbol</vt:lpstr>
      <vt:lpstr>Times New Roman</vt:lpstr>
      <vt:lpstr>Wingdings</vt:lpstr>
      <vt:lpstr>Tema de Office</vt:lpstr>
      <vt:lpstr>Ecuación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CIBERCO012</dc:creator>
  <cp:lastModifiedBy>Jenny Lucy</cp:lastModifiedBy>
  <cp:revision>78</cp:revision>
  <dcterms:created xsi:type="dcterms:W3CDTF">2015-05-17T14:33:09Z</dcterms:created>
  <dcterms:modified xsi:type="dcterms:W3CDTF">2015-05-27T21:29:50Z</dcterms:modified>
</cp:coreProperties>
</file>