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5.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7" r:id="rId3"/>
    <p:sldMasterId id="2147483944" r:id="rId4"/>
    <p:sldMasterId id="2147484105" r:id="rId5"/>
    <p:sldMasterId id="2147484135" r:id="rId6"/>
    <p:sldMasterId id="2147484147" r:id="rId7"/>
  </p:sldMasterIdLst>
  <p:notesMasterIdLst>
    <p:notesMasterId r:id="rId41"/>
  </p:notesMasterIdLst>
  <p:sldIdLst>
    <p:sldId id="257" r:id="rId8"/>
    <p:sldId id="258" r:id="rId9"/>
    <p:sldId id="259" r:id="rId10"/>
    <p:sldId id="260" r:id="rId11"/>
    <p:sldId id="261" r:id="rId12"/>
    <p:sldId id="262" r:id="rId13"/>
    <p:sldId id="265" r:id="rId14"/>
    <p:sldId id="263" r:id="rId15"/>
    <p:sldId id="267" r:id="rId16"/>
    <p:sldId id="264" r:id="rId17"/>
    <p:sldId id="266" r:id="rId18"/>
    <p:sldId id="269" r:id="rId19"/>
    <p:sldId id="271" r:id="rId20"/>
    <p:sldId id="273" r:id="rId21"/>
    <p:sldId id="274" r:id="rId22"/>
    <p:sldId id="272" r:id="rId23"/>
    <p:sldId id="275" r:id="rId24"/>
    <p:sldId id="276" r:id="rId25"/>
    <p:sldId id="277" r:id="rId26"/>
    <p:sldId id="270" r:id="rId27"/>
    <p:sldId id="278" r:id="rId28"/>
    <p:sldId id="280" r:id="rId29"/>
    <p:sldId id="279" r:id="rId30"/>
    <p:sldId id="281" r:id="rId31"/>
    <p:sldId id="282" r:id="rId32"/>
    <p:sldId id="283" r:id="rId33"/>
    <p:sldId id="284" r:id="rId34"/>
    <p:sldId id="285" r:id="rId35"/>
    <p:sldId id="286" r:id="rId36"/>
    <p:sldId id="289" r:id="rId37"/>
    <p:sldId id="288" r:id="rId38"/>
    <p:sldId id="291" r:id="rId39"/>
    <p:sldId id="292"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01E"/>
    <a:srgbClr val="28ADD3"/>
    <a:srgbClr val="333F50"/>
    <a:srgbClr val="003F73"/>
    <a:srgbClr val="F94532"/>
    <a:srgbClr val="FFFFFF"/>
    <a:srgbClr val="D9DA00"/>
    <a:srgbClr val="E058A0"/>
    <a:srgbClr val="D5D5D5"/>
    <a:srgbClr val="3E6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1.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3.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4.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5.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6.bin"/></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7.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8.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9.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20.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1.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22.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23.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24.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2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1"/>
            <c:bubble3D val="0"/>
            <c:spPr>
              <a:solidFill>
                <a:srgbClr val="FFC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Hoja1!$D$4:$D$5</c:f>
              <c:strCache>
                <c:ptCount val="2"/>
                <c:pt idx="0">
                  <c:v>Si</c:v>
                </c:pt>
                <c:pt idx="1">
                  <c:v>No</c:v>
                </c:pt>
              </c:strCache>
            </c:strRef>
          </c:cat>
          <c:val>
            <c:numRef>
              <c:f>Hoja1!$E$4:$E$5</c:f>
              <c:numCache>
                <c:formatCode>General</c:formatCode>
                <c:ptCount val="2"/>
                <c:pt idx="0">
                  <c:v>103</c:v>
                </c:pt>
                <c:pt idx="1">
                  <c:v>35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600">
          <a:solidFill>
            <a:schemeClr val="tx1"/>
          </a:solidFill>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9818119615101E-2"/>
          <c:y val="5.656085697188476E-2"/>
          <c:w val="0.96470181880384898"/>
          <c:h val="0.91322989619847883"/>
        </c:manualLayout>
      </c:layout>
      <c:pie3DChart>
        <c:varyColors val="1"/>
        <c:ser>
          <c:idx val="0"/>
          <c:order val="0"/>
          <c:dPt>
            <c:idx val="0"/>
            <c:bubble3D val="0"/>
            <c:explosion val="24"/>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Hoja4!$BJ$207:$BJ$210</c:f>
              <c:strCache>
                <c:ptCount val="4"/>
                <c:pt idx="0">
                  <c:v>Rosas</c:v>
                </c:pt>
                <c:pt idx="1">
                  <c:v>Relajación</c:v>
                </c:pt>
                <c:pt idx="2">
                  <c:v>Femenino</c:v>
                </c:pt>
                <c:pt idx="3">
                  <c:v>Hotel Spa</c:v>
                </c:pt>
              </c:strCache>
            </c:strRef>
          </c:cat>
          <c:val>
            <c:numRef>
              <c:f>Hoja4!$BK$207:$BK$210</c:f>
              <c:numCache>
                <c:formatCode>General</c:formatCode>
                <c:ptCount val="4"/>
                <c:pt idx="0">
                  <c:v>102</c:v>
                </c:pt>
                <c:pt idx="1">
                  <c:v>97</c:v>
                </c:pt>
                <c:pt idx="2">
                  <c:v>83</c:v>
                </c:pt>
                <c:pt idx="3">
                  <c:v>58</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000000000000001E-2"/>
          <c:y val="0.17581036745406825"/>
          <c:w val="0.97499999364320422"/>
          <c:h val="0.69861910098146984"/>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explosion val="12"/>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Hoja4!$BJ$152:$BJ$155</c:f>
              <c:strCache>
                <c:ptCount val="4"/>
                <c:pt idx="0">
                  <c:v>Limpieza</c:v>
                </c:pt>
                <c:pt idx="1">
                  <c:v>Flores</c:v>
                </c:pt>
                <c:pt idx="2">
                  <c:v>Vacaciones</c:v>
                </c:pt>
                <c:pt idx="3">
                  <c:v>Tranquilidad</c:v>
                </c:pt>
              </c:strCache>
            </c:strRef>
          </c:cat>
          <c:val>
            <c:numRef>
              <c:f>Hoja4!$BK$152:$BK$155</c:f>
              <c:numCache>
                <c:formatCode>General</c:formatCode>
                <c:ptCount val="4"/>
                <c:pt idx="0">
                  <c:v>83</c:v>
                </c:pt>
                <c:pt idx="1">
                  <c:v>94</c:v>
                </c:pt>
                <c:pt idx="2">
                  <c:v>102</c:v>
                </c:pt>
                <c:pt idx="3">
                  <c:v>58</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9818119615101E-2"/>
          <c:y val="5.656085697188476E-2"/>
          <c:w val="0.96470181880384898"/>
          <c:h val="0.91322989619847883"/>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000000000000001E-2"/>
          <c:y val="0.17581036745406825"/>
          <c:w val="0.97499999364320422"/>
          <c:h val="0.69861910098146984"/>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9328885972586754E-2"/>
          <c:w val="1"/>
          <c:h val="0.7599529746281715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explosion val="1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Juventud</c:v>
                </c:pt>
                <c:pt idx="1">
                  <c:v>Sport</c:v>
                </c:pt>
                <c:pt idx="2">
                  <c:v>Energía</c:v>
                </c:pt>
                <c:pt idx="3">
                  <c:v>Refrescante</c:v>
                </c:pt>
              </c:strCache>
            </c:strRef>
          </c:cat>
          <c:val>
            <c:numRef>
              <c:f>Hoja4!$BK$193:$BK$196</c:f>
              <c:numCache>
                <c:formatCode>General</c:formatCode>
                <c:ptCount val="4"/>
                <c:pt idx="0">
                  <c:v>86</c:v>
                </c:pt>
                <c:pt idx="1">
                  <c:v>95</c:v>
                </c:pt>
                <c:pt idx="2">
                  <c:v>79</c:v>
                </c:pt>
                <c:pt idx="3">
                  <c:v>50</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5093224677032239E-2"/>
          <c:w val="0.97641081220638315"/>
          <c:h val="0.81030341893487479"/>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explosion val="19"/>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Barbies</c:v>
                </c:pt>
                <c:pt idx="1">
                  <c:v>Parque de diversiones</c:v>
                </c:pt>
                <c:pt idx="2">
                  <c:v>Dulces</c:v>
                </c:pt>
                <c:pt idx="3">
                  <c:v>Chicas</c:v>
                </c:pt>
              </c:strCache>
            </c:strRef>
          </c:cat>
          <c:val>
            <c:numRef>
              <c:f>Hoja4!$BK$193:$BK$196</c:f>
              <c:numCache>
                <c:formatCode>General</c:formatCode>
                <c:ptCount val="4"/>
                <c:pt idx="0">
                  <c:v>105</c:v>
                </c:pt>
                <c:pt idx="1">
                  <c:v>50</c:v>
                </c:pt>
                <c:pt idx="2">
                  <c:v>99</c:v>
                </c:pt>
                <c:pt idx="3">
                  <c:v>62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557235421166309E-2"/>
          <c:y val="0.16203703703703703"/>
          <c:w val="0.87041036717062648"/>
          <c:h val="0.73668926800816559"/>
        </c:manualLayout>
      </c:layout>
      <c:pie3DChart>
        <c:varyColors val="1"/>
        <c:ser>
          <c:idx val="0"/>
          <c:order val="0"/>
          <c:dPt>
            <c:idx val="0"/>
            <c:bubble3D val="0"/>
            <c:explosion val="14"/>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Hoja4!$BJ$163:$BJ$166</c:f>
              <c:strCache>
                <c:ptCount val="4"/>
                <c:pt idx="0">
                  <c:v>Frescura</c:v>
                </c:pt>
                <c:pt idx="1">
                  <c:v>Juvenil</c:v>
                </c:pt>
                <c:pt idx="2">
                  <c:v>Deportistas</c:v>
                </c:pt>
                <c:pt idx="3">
                  <c:v>Aventura</c:v>
                </c:pt>
              </c:strCache>
            </c:strRef>
          </c:cat>
          <c:val>
            <c:numRef>
              <c:f>Hoja4!$BK$163:$BK$166</c:f>
              <c:numCache>
                <c:formatCode>General</c:formatCode>
                <c:ptCount val="4"/>
                <c:pt idx="0">
                  <c:v>125</c:v>
                </c:pt>
                <c:pt idx="1">
                  <c:v>102</c:v>
                </c:pt>
                <c:pt idx="2">
                  <c:v>85</c:v>
                </c:pt>
                <c:pt idx="3">
                  <c:v>83</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6"/>
          <c:dPt>
            <c:idx val="0"/>
            <c:bubble3D val="0"/>
            <c:explosion val="9"/>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explosion val="1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Hoja1!$C$21:$C$22</c:f>
              <c:strCache>
                <c:ptCount val="2"/>
                <c:pt idx="0">
                  <c:v>Si</c:v>
                </c:pt>
                <c:pt idx="1">
                  <c:v>No</c:v>
                </c:pt>
              </c:strCache>
            </c:strRef>
          </c:cat>
          <c:val>
            <c:numRef>
              <c:f>Hoja1!$D$21:$D$22</c:f>
              <c:numCache>
                <c:formatCode>General</c:formatCode>
                <c:ptCount val="2"/>
                <c:pt idx="0">
                  <c:v>44</c:v>
                </c:pt>
                <c:pt idx="1">
                  <c:v>94</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600">
          <a:solidFill>
            <a:schemeClr val="tx1"/>
          </a:solidFill>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9818119615101E-2"/>
          <c:y val="5.656085697188476E-2"/>
          <c:w val="0.96470181880384898"/>
          <c:h val="0.91322989619847883"/>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000000000000001E-2"/>
          <c:y val="0.17581036745406825"/>
          <c:w val="0.97499999364320422"/>
          <c:h val="0.69861910098146984"/>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9328885972586754E-2"/>
          <c:w val="1"/>
          <c:h val="0.75995297462817157"/>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5093224677032239E-2"/>
          <c:w val="0.97641081220638315"/>
          <c:h val="0.81030341893487479"/>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557235421166309E-2"/>
          <c:y val="0.16203703703703703"/>
          <c:w val="0.87041036717062648"/>
          <c:h val="0.73668926800816559"/>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55555555555556"/>
          <c:y val="0.13425925925925927"/>
          <c:w val="0.8472222222222221"/>
          <c:h val="0.7135411198600174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explosion val="12"/>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Hoja4!$BJ$179:$BJ$182</c:f>
              <c:strCache>
                <c:ptCount val="4"/>
                <c:pt idx="0">
                  <c:v>Dulcería</c:v>
                </c:pt>
                <c:pt idx="1">
                  <c:v>Niñas</c:v>
                </c:pt>
                <c:pt idx="2">
                  <c:v>Muñecas</c:v>
                </c:pt>
                <c:pt idx="3">
                  <c:v>Frutas</c:v>
                </c:pt>
              </c:strCache>
            </c:strRef>
          </c:cat>
          <c:val>
            <c:numRef>
              <c:f>Hoja4!$BK$179:$BK$182</c:f>
              <c:numCache>
                <c:formatCode>General</c:formatCode>
                <c:ptCount val="4"/>
                <c:pt idx="0">
                  <c:v>93</c:v>
                </c:pt>
                <c:pt idx="1">
                  <c:v>65</c:v>
                </c:pt>
                <c:pt idx="2">
                  <c:v>105</c:v>
                </c:pt>
                <c:pt idx="3">
                  <c:v>56</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23289665211063E-2"/>
          <c:y val="0.11617610062893084"/>
          <c:w val="0.96797671033478894"/>
          <c:h val="0.8184150943396226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explosion val="1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tx>
                <c:rich>
                  <a:bodyPr/>
                  <a:lstStyle/>
                  <a:p>
                    <a:r>
                      <a:rPr lang="en-US"/>
                      <a:t>23%</a:t>
                    </a:r>
                  </a:p>
                </c:rich>
              </c:tx>
              <c:dLblPos val="inEnd"/>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Barbies</c:v>
                </c:pt>
                <c:pt idx="1">
                  <c:v>Parque de diversiones</c:v>
                </c:pt>
                <c:pt idx="2">
                  <c:v>Dulces</c:v>
                </c:pt>
                <c:pt idx="3">
                  <c:v>Chicas</c:v>
                </c:pt>
              </c:strCache>
            </c:strRef>
          </c:cat>
          <c:val>
            <c:numRef>
              <c:f>Hoja4!$BK$193:$BK$196</c:f>
              <c:numCache>
                <c:formatCode>General</c:formatCode>
                <c:ptCount val="4"/>
                <c:pt idx="0">
                  <c:v>105</c:v>
                </c:pt>
                <c:pt idx="1">
                  <c:v>50</c:v>
                </c:pt>
                <c:pt idx="2">
                  <c:v>99</c:v>
                </c:pt>
                <c:pt idx="3">
                  <c:v>62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1"/>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88888888888889E-2"/>
          <c:y val="0.18222222222222223"/>
          <c:w val="0.84166666666666656"/>
          <c:h val="0.80888888888888888"/>
        </c:manualLayout>
      </c:layout>
      <c:pie3DChart>
        <c:varyColors val="1"/>
        <c:ser>
          <c:idx val="0"/>
          <c:order val="0"/>
          <c:dPt>
            <c:idx val="0"/>
            <c:bubble3D val="0"/>
            <c:explosion val="16"/>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Barbies</c:v>
                </c:pt>
                <c:pt idx="1">
                  <c:v>Parque de diversiones</c:v>
                </c:pt>
                <c:pt idx="2">
                  <c:v>Dulces</c:v>
                </c:pt>
                <c:pt idx="3">
                  <c:v>Chicas</c:v>
                </c:pt>
              </c:strCache>
            </c:strRef>
          </c:cat>
          <c:val>
            <c:numRef>
              <c:f>Hoja4!$BK$193:$BK$196</c:f>
              <c:numCache>
                <c:formatCode>General</c:formatCode>
                <c:ptCount val="4"/>
                <c:pt idx="0">
                  <c:v>105</c:v>
                </c:pt>
                <c:pt idx="1">
                  <c:v>50</c:v>
                </c:pt>
                <c:pt idx="2">
                  <c:v>99</c:v>
                </c:pt>
                <c:pt idx="3">
                  <c:v>62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1"/>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172383915463176"/>
          <c:y val="9.904274116866929E-2"/>
          <c:w val="0.60920895552462739"/>
          <c:h val="0.90095725883133071"/>
        </c:manualLayout>
      </c:layout>
      <c:pie3DChart>
        <c:varyColors val="1"/>
        <c:ser>
          <c:idx val="0"/>
          <c:order val="0"/>
          <c:explosion val="1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3019751631357565"/>
                  <c:y val="0.10630686953212154"/>
                </c:manualLayout>
              </c:layout>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chemeClr val="tx1"/>
                        </a:solidFill>
                      </a:rPr>
                      <a:t>
</a:t>
                    </a:r>
                    <a:fld id="{254F45CC-08C4-4B4C-B92D-995761123AD7}" type="PERCENTAGE">
                      <a:rPr lang="en-US" sz="1400">
                        <a:solidFill>
                          <a:schemeClr val="tx1"/>
                        </a:solidFill>
                      </a:rPr>
                      <a:pPr>
                        <a:defRPr sz="1400">
                          <a:solidFill>
                            <a:schemeClr val="tx1"/>
                          </a:solidFill>
                        </a:defRPr>
                      </a:pPr>
                      <a:t>[PORCENTAJE]</a:t>
                    </a:fld>
                    <a:endParaRPr lang="en-US" sz="140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4.2650910516516219E-2"/>
                  <c:y val="-0.215935828737122"/>
                </c:manualLayout>
              </c:layout>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chemeClr val="tx1"/>
                        </a:solidFill>
                      </a:rPr>
                      <a:t>
</a:t>
                    </a:r>
                    <a:fld id="{6D7911AC-14B4-4C7B-ABA1-D3C421FD628C}" type="PERCENTAGE">
                      <a:rPr lang="en-US" sz="1400">
                        <a:solidFill>
                          <a:schemeClr val="tx1"/>
                        </a:solidFill>
                      </a:rPr>
                      <a:pPr>
                        <a:defRPr sz="1400">
                          <a:solidFill>
                            <a:schemeClr val="tx1"/>
                          </a:solidFill>
                        </a:defRPr>
                      </a:pPr>
                      <a:t>[PORCENTAJE]</a:t>
                    </a:fld>
                    <a:endParaRPr lang="en-US" sz="140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3019751631357554"/>
                  <c:y val="-7.3085972803333593E-2"/>
                </c:manualLayout>
              </c:layout>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chemeClr val="tx1"/>
                        </a:solidFill>
                      </a:rPr>
                      <a:t>
</a:t>
                    </a:r>
                    <a:fld id="{6DE2E02D-FD58-460D-B154-6D0E1EAAEB2B}" type="PERCENTAGE">
                      <a:rPr lang="en-US" sz="1400">
                        <a:solidFill>
                          <a:schemeClr val="tx1"/>
                        </a:solidFill>
                      </a:rPr>
                      <a:pPr>
                        <a:defRPr sz="1400">
                          <a:solidFill>
                            <a:schemeClr val="tx1"/>
                          </a:solidFill>
                        </a:defRPr>
                      </a:pPr>
                      <a:t>[PORCENTAJE]</a:t>
                    </a:fld>
                    <a:endParaRPr lang="en-US" sz="140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0.10616708276012045"/>
                  <c:y val="3.3978909754093845E-2"/>
                </c:manualLayout>
              </c:layout>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chemeClr val="tx1"/>
                        </a:solidFill>
                      </a:rPr>
                      <a:t>
</a:t>
                    </a:r>
                    <a:fld id="{4557741B-F746-43D0-A651-AD899AF3AE01}" type="PERCENTAGE">
                      <a:rPr lang="en-US" sz="1400">
                        <a:solidFill>
                          <a:schemeClr val="tx1"/>
                        </a:solidFill>
                      </a:rPr>
                      <a:pPr>
                        <a:defRPr sz="1400">
                          <a:solidFill>
                            <a:schemeClr val="tx1"/>
                          </a:solidFill>
                        </a:defRPr>
                      </a:pPr>
                      <a:t>[PORCENTAJE]</a:t>
                    </a:fld>
                    <a:endParaRPr lang="en-US" sz="140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0.10999445343733105"/>
                  <c:y val="0.1727486629896976"/>
                </c:manualLayout>
              </c:layout>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chemeClr val="tx1"/>
                        </a:solidFill>
                      </a:rPr>
                      <a:t>
</a:t>
                    </a:r>
                    <a:fld id="{D4B5E00C-BDF2-4EDC-B0F0-4D2C77AD05CF}" type="PERCENTAGE">
                      <a:rPr lang="en-US" sz="1400">
                        <a:solidFill>
                          <a:schemeClr val="tx1"/>
                        </a:solidFill>
                      </a:rPr>
                      <a:pPr>
                        <a:defRPr sz="1400">
                          <a:solidFill>
                            <a:schemeClr val="tx1"/>
                          </a:solidFill>
                        </a:defRPr>
                      </a:pPr>
                      <a:t>[PORCENTAJE]</a:t>
                    </a:fld>
                    <a:endParaRPr lang="en-US" sz="140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Hoja1!$C$39:$C$43</c:f>
              <c:strCache>
                <c:ptCount val="5"/>
                <c:pt idx="0">
                  <c:v>Recordar la marca</c:v>
                </c:pt>
                <c:pt idx="1">
                  <c:v>Permanecer más tiempo en el local</c:v>
                </c:pt>
                <c:pt idx="2">
                  <c:v>Regresar al local (visitarlo nuevamente)</c:v>
                </c:pt>
                <c:pt idx="3">
                  <c:v>Preferir este local comercial frente a otros</c:v>
                </c:pt>
                <c:pt idx="4">
                  <c:v>Realizar una compra</c:v>
                </c:pt>
              </c:strCache>
            </c:strRef>
          </c:cat>
          <c:val>
            <c:numRef>
              <c:f>Hoja1!$D$39:$D$43</c:f>
              <c:numCache>
                <c:formatCode>General</c:formatCode>
                <c:ptCount val="5"/>
                <c:pt idx="0">
                  <c:v>43</c:v>
                </c:pt>
                <c:pt idx="1">
                  <c:v>40</c:v>
                </c:pt>
                <c:pt idx="2">
                  <c:v>24</c:v>
                </c:pt>
                <c:pt idx="3">
                  <c:v>8</c:v>
                </c:pt>
                <c:pt idx="4">
                  <c:v>23</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50"/>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explosion val="6"/>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Hoja4!$BJ$143:$BJ$146</c:f>
              <c:strCache>
                <c:ptCount val="4"/>
                <c:pt idx="0">
                  <c:v>Formal</c:v>
                </c:pt>
                <c:pt idx="1">
                  <c:v>Padres Abuelos</c:v>
                </c:pt>
                <c:pt idx="2">
                  <c:v>Elegancia</c:v>
                </c:pt>
                <c:pt idx="3">
                  <c:v>Hombres</c:v>
                </c:pt>
              </c:strCache>
            </c:strRef>
          </c:cat>
          <c:val>
            <c:numRef>
              <c:f>Hoja4!$BK$143:$BK$146</c:f>
              <c:numCache>
                <c:formatCode>General</c:formatCode>
                <c:ptCount val="4"/>
                <c:pt idx="0">
                  <c:v>93</c:v>
                </c:pt>
                <c:pt idx="1">
                  <c:v>106</c:v>
                </c:pt>
                <c:pt idx="2">
                  <c:v>125</c:v>
                </c:pt>
                <c:pt idx="3">
                  <c:v>68</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Madera</c:v>
                </c:pt>
                <c:pt idx="1">
                  <c:v>Bosque</c:v>
                </c:pt>
                <c:pt idx="2">
                  <c:v>Hombre</c:v>
                </c:pt>
                <c:pt idx="3">
                  <c:v>Sobrio</c:v>
                </c:pt>
              </c:strCache>
            </c:strRef>
          </c:cat>
          <c:val>
            <c:numRef>
              <c:f>Hoja4!$BK$193:$BK$196</c:f>
              <c:numCache>
                <c:formatCode>General</c:formatCode>
                <c:ptCount val="4"/>
                <c:pt idx="0">
                  <c:v>102</c:v>
                </c:pt>
                <c:pt idx="1">
                  <c:v>85</c:v>
                </c:pt>
                <c:pt idx="2">
                  <c:v>105</c:v>
                </c:pt>
                <c:pt idx="3">
                  <c:v>106</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Barbies</c:v>
                </c:pt>
                <c:pt idx="1">
                  <c:v>Parque de diversiones</c:v>
                </c:pt>
                <c:pt idx="2">
                  <c:v>Dulces</c:v>
                </c:pt>
                <c:pt idx="3">
                  <c:v>Chicas</c:v>
                </c:pt>
              </c:strCache>
            </c:strRef>
          </c:cat>
          <c:val>
            <c:numRef>
              <c:f>Hoja4!$BK$193:$BK$196</c:f>
              <c:numCache>
                <c:formatCode>General</c:formatCode>
                <c:ptCount val="4"/>
                <c:pt idx="0">
                  <c:v>105</c:v>
                </c:pt>
                <c:pt idx="1">
                  <c:v>50</c:v>
                </c:pt>
                <c:pt idx="2">
                  <c:v>99</c:v>
                </c:pt>
                <c:pt idx="3">
                  <c:v>62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1"/>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explosion val="9"/>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Hoja4!$BJ$193:$BJ$196</c:f>
              <c:strCache>
                <c:ptCount val="4"/>
                <c:pt idx="0">
                  <c:v>Barbies</c:v>
                </c:pt>
                <c:pt idx="1">
                  <c:v>Parque de diversiones</c:v>
                </c:pt>
                <c:pt idx="2">
                  <c:v>Dulces</c:v>
                </c:pt>
                <c:pt idx="3">
                  <c:v>Chicas</c:v>
                </c:pt>
              </c:strCache>
            </c:strRef>
          </c:cat>
          <c:val>
            <c:numRef>
              <c:f>Hoja4!$BK$193:$BK$196</c:f>
              <c:numCache>
                <c:formatCode>General</c:formatCode>
                <c:ptCount val="4"/>
                <c:pt idx="0">
                  <c:v>105</c:v>
                </c:pt>
                <c:pt idx="1">
                  <c:v>50</c:v>
                </c:pt>
                <c:pt idx="2">
                  <c:v>99</c:v>
                </c:pt>
                <c:pt idx="3">
                  <c:v>62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2.4427366055859E-2"/>
          <c:y val="0.88483741615631384"/>
          <c:w val="0.84208338938548843"/>
          <c:h val="7.8125546806649168E-2"/>
        </c:manualLayout>
      </c:layout>
      <c:overlay val="1"/>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76F4F-4916-45E8-9358-D7C353E0E282}"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C"/>
        </a:p>
      </dgm:t>
    </dgm:pt>
    <dgm:pt modelId="{D6B32DF4-4EFD-4E8F-8D35-58B9B258FCBA}">
      <dgm:prSet phldrT="[Texto]"/>
      <dgm:spPr/>
      <dgm:t>
        <a:bodyPr/>
        <a:lstStyle/>
        <a:p>
          <a:r>
            <a:rPr lang="es-EC" dirty="0" smtClean="0"/>
            <a:t>Crecimiento Comercial</a:t>
          </a:r>
          <a:endParaRPr lang="es-EC" dirty="0"/>
        </a:p>
      </dgm:t>
    </dgm:pt>
    <dgm:pt modelId="{9BBA6C73-3ABD-45D5-A88B-6DC37ED476A5}" type="parTrans" cxnId="{D0D0136D-2B01-4410-ACAB-12F99C597360}">
      <dgm:prSet/>
      <dgm:spPr/>
      <dgm:t>
        <a:bodyPr/>
        <a:lstStyle/>
        <a:p>
          <a:endParaRPr lang="es-EC"/>
        </a:p>
      </dgm:t>
    </dgm:pt>
    <dgm:pt modelId="{55CFE691-34B7-40A4-8125-5F5FEBE12051}" type="sibTrans" cxnId="{D0D0136D-2B01-4410-ACAB-12F99C597360}">
      <dgm:prSet/>
      <dgm:spPr/>
      <dgm:t>
        <a:bodyPr/>
        <a:lstStyle/>
        <a:p>
          <a:endParaRPr lang="es-EC"/>
        </a:p>
      </dgm:t>
    </dgm:pt>
    <dgm:pt modelId="{849A2BD5-48BF-4B3E-A0DE-6E37288C77F2}">
      <dgm:prSet phldrT="[Texto]"/>
      <dgm:spPr/>
      <dgm:t>
        <a:bodyPr/>
        <a:lstStyle/>
        <a:p>
          <a:r>
            <a:rPr lang="es-EC" dirty="0" smtClean="0"/>
            <a:t>Estrategias de marketing tradicionales</a:t>
          </a:r>
          <a:endParaRPr lang="es-EC" dirty="0"/>
        </a:p>
      </dgm:t>
    </dgm:pt>
    <dgm:pt modelId="{2679FAC9-1933-42C6-8A0C-5A5B90181180}" type="parTrans" cxnId="{54FE69EB-1685-44B8-A16F-7A862298D44E}">
      <dgm:prSet/>
      <dgm:spPr/>
      <dgm:t>
        <a:bodyPr/>
        <a:lstStyle/>
        <a:p>
          <a:endParaRPr lang="es-EC"/>
        </a:p>
      </dgm:t>
    </dgm:pt>
    <dgm:pt modelId="{C8954F8C-D330-4F8E-A6D6-CD2C3F9764F0}" type="sibTrans" cxnId="{54FE69EB-1685-44B8-A16F-7A862298D44E}">
      <dgm:prSet/>
      <dgm:spPr/>
      <dgm:t>
        <a:bodyPr/>
        <a:lstStyle/>
        <a:p>
          <a:endParaRPr lang="es-EC"/>
        </a:p>
      </dgm:t>
    </dgm:pt>
    <dgm:pt modelId="{40E9A7AB-93CF-4E33-85FD-9C8DCDA8412F}">
      <dgm:prSet phldrT="[Texto]"/>
      <dgm:spPr/>
      <dgm:t>
        <a:bodyPr/>
        <a:lstStyle/>
        <a:p>
          <a:r>
            <a:rPr lang="es-EC" dirty="0" smtClean="0"/>
            <a:t>Efectos negativos de la publicidad</a:t>
          </a:r>
          <a:endParaRPr lang="es-EC" dirty="0"/>
        </a:p>
      </dgm:t>
    </dgm:pt>
    <dgm:pt modelId="{C1A424E6-DE1F-400E-801A-1CB3ED1DFF3B}" type="parTrans" cxnId="{123FD410-6BB0-41F9-9740-543316F021B8}">
      <dgm:prSet/>
      <dgm:spPr/>
      <dgm:t>
        <a:bodyPr/>
        <a:lstStyle/>
        <a:p>
          <a:endParaRPr lang="es-EC"/>
        </a:p>
      </dgm:t>
    </dgm:pt>
    <dgm:pt modelId="{6BFAA334-6BC1-40B8-AED6-AF054E67B1BB}" type="sibTrans" cxnId="{123FD410-6BB0-41F9-9740-543316F021B8}">
      <dgm:prSet/>
      <dgm:spPr/>
      <dgm:t>
        <a:bodyPr/>
        <a:lstStyle/>
        <a:p>
          <a:endParaRPr lang="es-EC"/>
        </a:p>
      </dgm:t>
    </dgm:pt>
    <dgm:pt modelId="{61675B8A-37A6-49EB-9E55-E9D204BF0D37}">
      <dgm:prSet phldrT="[Texto]"/>
      <dgm:spPr/>
      <dgm:t>
        <a:bodyPr/>
        <a:lstStyle/>
        <a:p>
          <a:r>
            <a:rPr lang="es-EC" dirty="0" smtClean="0"/>
            <a:t>Técnicas innovadoras</a:t>
          </a:r>
          <a:endParaRPr lang="es-EC" dirty="0"/>
        </a:p>
      </dgm:t>
    </dgm:pt>
    <dgm:pt modelId="{F051BE4D-E1C0-4E7E-BF77-619770A748E0}" type="parTrans" cxnId="{19BB7E93-D272-4433-8CF6-1A49B2F3E1E5}">
      <dgm:prSet/>
      <dgm:spPr/>
      <dgm:t>
        <a:bodyPr/>
        <a:lstStyle/>
        <a:p>
          <a:endParaRPr lang="es-EC"/>
        </a:p>
      </dgm:t>
    </dgm:pt>
    <dgm:pt modelId="{7131D360-74ED-44F6-A9D9-4E62F8A02914}" type="sibTrans" cxnId="{19BB7E93-D272-4433-8CF6-1A49B2F3E1E5}">
      <dgm:prSet/>
      <dgm:spPr/>
      <dgm:t>
        <a:bodyPr/>
        <a:lstStyle/>
        <a:p>
          <a:endParaRPr lang="es-EC"/>
        </a:p>
      </dgm:t>
    </dgm:pt>
    <dgm:pt modelId="{C2750670-BE64-4BBA-8F9D-F165C5805A50}">
      <dgm:prSet phldrT="[Texto]"/>
      <dgm:spPr/>
      <dgm:t>
        <a:bodyPr/>
        <a:lstStyle/>
        <a:p>
          <a:r>
            <a:rPr lang="es-EC" dirty="0" smtClean="0"/>
            <a:t>Marketing olfativo</a:t>
          </a:r>
          <a:endParaRPr lang="es-EC" dirty="0"/>
        </a:p>
      </dgm:t>
    </dgm:pt>
    <dgm:pt modelId="{54B020F4-A3E0-4622-B35F-79253DAFAA4C}" type="parTrans" cxnId="{9B83ED20-E5D0-45F6-9AAE-37FEB4616D84}">
      <dgm:prSet/>
      <dgm:spPr/>
      <dgm:t>
        <a:bodyPr/>
        <a:lstStyle/>
        <a:p>
          <a:endParaRPr lang="es-EC"/>
        </a:p>
      </dgm:t>
    </dgm:pt>
    <dgm:pt modelId="{31F1C52F-2DD1-4771-9EDA-0B6D1B8DDF8A}" type="sibTrans" cxnId="{9B83ED20-E5D0-45F6-9AAE-37FEB4616D84}">
      <dgm:prSet/>
      <dgm:spPr/>
      <dgm:t>
        <a:bodyPr/>
        <a:lstStyle/>
        <a:p>
          <a:endParaRPr lang="es-EC"/>
        </a:p>
      </dgm:t>
    </dgm:pt>
    <dgm:pt modelId="{E39EC307-C71C-45B0-BAAD-8B3269039322}" type="pres">
      <dgm:prSet presAssocID="{03F76F4F-4916-45E8-9358-D7C353E0E282}" presName="cycle" presStyleCnt="0">
        <dgm:presLayoutVars>
          <dgm:dir/>
          <dgm:resizeHandles val="exact"/>
        </dgm:presLayoutVars>
      </dgm:prSet>
      <dgm:spPr/>
      <dgm:t>
        <a:bodyPr/>
        <a:lstStyle/>
        <a:p>
          <a:endParaRPr lang="es-EC"/>
        </a:p>
      </dgm:t>
    </dgm:pt>
    <dgm:pt modelId="{7923FE78-D715-496F-8CAA-60BD3CAEA7C3}" type="pres">
      <dgm:prSet presAssocID="{D6B32DF4-4EFD-4E8F-8D35-58B9B258FCBA}" presName="node" presStyleLbl="node1" presStyleIdx="0" presStyleCnt="5">
        <dgm:presLayoutVars>
          <dgm:bulletEnabled val="1"/>
        </dgm:presLayoutVars>
      </dgm:prSet>
      <dgm:spPr/>
      <dgm:t>
        <a:bodyPr/>
        <a:lstStyle/>
        <a:p>
          <a:endParaRPr lang="es-EC"/>
        </a:p>
      </dgm:t>
    </dgm:pt>
    <dgm:pt modelId="{ABB0C124-C418-48F2-B12B-65B0CE18C060}" type="pres">
      <dgm:prSet presAssocID="{55CFE691-34B7-40A4-8125-5F5FEBE12051}" presName="sibTrans" presStyleLbl="sibTrans2D1" presStyleIdx="0" presStyleCnt="5"/>
      <dgm:spPr/>
      <dgm:t>
        <a:bodyPr/>
        <a:lstStyle/>
        <a:p>
          <a:endParaRPr lang="es-EC"/>
        </a:p>
      </dgm:t>
    </dgm:pt>
    <dgm:pt modelId="{696B2B97-90CB-42F7-86D6-EBE0D29AA2DF}" type="pres">
      <dgm:prSet presAssocID="{55CFE691-34B7-40A4-8125-5F5FEBE12051}" presName="connectorText" presStyleLbl="sibTrans2D1" presStyleIdx="0" presStyleCnt="5"/>
      <dgm:spPr/>
      <dgm:t>
        <a:bodyPr/>
        <a:lstStyle/>
        <a:p>
          <a:endParaRPr lang="es-EC"/>
        </a:p>
      </dgm:t>
    </dgm:pt>
    <dgm:pt modelId="{E2824172-AA1B-4C09-80F4-918B403CB5FD}" type="pres">
      <dgm:prSet presAssocID="{849A2BD5-48BF-4B3E-A0DE-6E37288C77F2}" presName="node" presStyleLbl="node1" presStyleIdx="1" presStyleCnt="5">
        <dgm:presLayoutVars>
          <dgm:bulletEnabled val="1"/>
        </dgm:presLayoutVars>
      </dgm:prSet>
      <dgm:spPr/>
      <dgm:t>
        <a:bodyPr/>
        <a:lstStyle/>
        <a:p>
          <a:endParaRPr lang="es-EC"/>
        </a:p>
      </dgm:t>
    </dgm:pt>
    <dgm:pt modelId="{E4D58E86-7028-408F-9E3F-74F976A74977}" type="pres">
      <dgm:prSet presAssocID="{C8954F8C-D330-4F8E-A6D6-CD2C3F9764F0}" presName="sibTrans" presStyleLbl="sibTrans2D1" presStyleIdx="1" presStyleCnt="5"/>
      <dgm:spPr/>
      <dgm:t>
        <a:bodyPr/>
        <a:lstStyle/>
        <a:p>
          <a:endParaRPr lang="es-EC"/>
        </a:p>
      </dgm:t>
    </dgm:pt>
    <dgm:pt modelId="{80DC7A5A-0FA4-424E-A151-96FBA4393138}" type="pres">
      <dgm:prSet presAssocID="{C8954F8C-D330-4F8E-A6D6-CD2C3F9764F0}" presName="connectorText" presStyleLbl="sibTrans2D1" presStyleIdx="1" presStyleCnt="5"/>
      <dgm:spPr/>
      <dgm:t>
        <a:bodyPr/>
        <a:lstStyle/>
        <a:p>
          <a:endParaRPr lang="es-EC"/>
        </a:p>
      </dgm:t>
    </dgm:pt>
    <dgm:pt modelId="{B52AEAF5-7779-4D09-BA13-0637003DE981}" type="pres">
      <dgm:prSet presAssocID="{40E9A7AB-93CF-4E33-85FD-9C8DCDA8412F}" presName="node" presStyleLbl="node1" presStyleIdx="2" presStyleCnt="5">
        <dgm:presLayoutVars>
          <dgm:bulletEnabled val="1"/>
        </dgm:presLayoutVars>
      </dgm:prSet>
      <dgm:spPr/>
      <dgm:t>
        <a:bodyPr/>
        <a:lstStyle/>
        <a:p>
          <a:endParaRPr lang="es-EC"/>
        </a:p>
      </dgm:t>
    </dgm:pt>
    <dgm:pt modelId="{3C59A108-A47E-4B3F-B2A4-3F00D5481E90}" type="pres">
      <dgm:prSet presAssocID="{6BFAA334-6BC1-40B8-AED6-AF054E67B1BB}" presName="sibTrans" presStyleLbl="sibTrans2D1" presStyleIdx="2" presStyleCnt="5"/>
      <dgm:spPr/>
      <dgm:t>
        <a:bodyPr/>
        <a:lstStyle/>
        <a:p>
          <a:endParaRPr lang="es-EC"/>
        </a:p>
      </dgm:t>
    </dgm:pt>
    <dgm:pt modelId="{1E6CEF01-5200-4E21-ABAC-1951A4F511E1}" type="pres">
      <dgm:prSet presAssocID="{6BFAA334-6BC1-40B8-AED6-AF054E67B1BB}" presName="connectorText" presStyleLbl="sibTrans2D1" presStyleIdx="2" presStyleCnt="5"/>
      <dgm:spPr/>
      <dgm:t>
        <a:bodyPr/>
        <a:lstStyle/>
        <a:p>
          <a:endParaRPr lang="es-EC"/>
        </a:p>
      </dgm:t>
    </dgm:pt>
    <dgm:pt modelId="{25507763-EF57-4BA2-94F8-F0AA0AB29E9F}" type="pres">
      <dgm:prSet presAssocID="{61675B8A-37A6-49EB-9E55-E9D204BF0D37}" presName="node" presStyleLbl="node1" presStyleIdx="3" presStyleCnt="5">
        <dgm:presLayoutVars>
          <dgm:bulletEnabled val="1"/>
        </dgm:presLayoutVars>
      </dgm:prSet>
      <dgm:spPr/>
      <dgm:t>
        <a:bodyPr/>
        <a:lstStyle/>
        <a:p>
          <a:endParaRPr lang="es-EC"/>
        </a:p>
      </dgm:t>
    </dgm:pt>
    <dgm:pt modelId="{6704F376-C9A2-4E3A-B56C-0B4FAE7DFE2A}" type="pres">
      <dgm:prSet presAssocID="{7131D360-74ED-44F6-A9D9-4E62F8A02914}" presName="sibTrans" presStyleLbl="sibTrans2D1" presStyleIdx="3" presStyleCnt="5"/>
      <dgm:spPr/>
      <dgm:t>
        <a:bodyPr/>
        <a:lstStyle/>
        <a:p>
          <a:endParaRPr lang="es-EC"/>
        </a:p>
      </dgm:t>
    </dgm:pt>
    <dgm:pt modelId="{BACF96F3-B9F8-4270-B5E0-FBEECD7205A6}" type="pres">
      <dgm:prSet presAssocID="{7131D360-74ED-44F6-A9D9-4E62F8A02914}" presName="connectorText" presStyleLbl="sibTrans2D1" presStyleIdx="3" presStyleCnt="5"/>
      <dgm:spPr/>
      <dgm:t>
        <a:bodyPr/>
        <a:lstStyle/>
        <a:p>
          <a:endParaRPr lang="es-EC"/>
        </a:p>
      </dgm:t>
    </dgm:pt>
    <dgm:pt modelId="{A7EFF628-C767-4FFE-9DDF-172F6A9365DB}" type="pres">
      <dgm:prSet presAssocID="{C2750670-BE64-4BBA-8F9D-F165C5805A50}" presName="node" presStyleLbl="node1" presStyleIdx="4" presStyleCnt="5">
        <dgm:presLayoutVars>
          <dgm:bulletEnabled val="1"/>
        </dgm:presLayoutVars>
      </dgm:prSet>
      <dgm:spPr/>
      <dgm:t>
        <a:bodyPr/>
        <a:lstStyle/>
        <a:p>
          <a:endParaRPr lang="es-EC"/>
        </a:p>
      </dgm:t>
    </dgm:pt>
    <dgm:pt modelId="{02937264-40CA-4CE2-8619-1101FF6CF4DF}" type="pres">
      <dgm:prSet presAssocID="{31F1C52F-2DD1-4771-9EDA-0B6D1B8DDF8A}" presName="sibTrans" presStyleLbl="sibTrans2D1" presStyleIdx="4" presStyleCnt="5"/>
      <dgm:spPr/>
      <dgm:t>
        <a:bodyPr/>
        <a:lstStyle/>
        <a:p>
          <a:endParaRPr lang="es-EC"/>
        </a:p>
      </dgm:t>
    </dgm:pt>
    <dgm:pt modelId="{789A0BC9-6593-4DA1-AF1F-ABC116BBC5A9}" type="pres">
      <dgm:prSet presAssocID="{31F1C52F-2DD1-4771-9EDA-0B6D1B8DDF8A}" presName="connectorText" presStyleLbl="sibTrans2D1" presStyleIdx="4" presStyleCnt="5"/>
      <dgm:spPr/>
      <dgm:t>
        <a:bodyPr/>
        <a:lstStyle/>
        <a:p>
          <a:endParaRPr lang="es-EC"/>
        </a:p>
      </dgm:t>
    </dgm:pt>
  </dgm:ptLst>
  <dgm:cxnLst>
    <dgm:cxn modelId="{A3CA47A5-4936-4F47-959C-560AC11B8756}" type="presOf" srcId="{6BFAA334-6BC1-40B8-AED6-AF054E67B1BB}" destId="{3C59A108-A47E-4B3F-B2A4-3F00D5481E90}" srcOrd="0" destOrd="0" presId="urn:microsoft.com/office/officeart/2005/8/layout/cycle2"/>
    <dgm:cxn modelId="{123FD410-6BB0-41F9-9740-543316F021B8}" srcId="{03F76F4F-4916-45E8-9358-D7C353E0E282}" destId="{40E9A7AB-93CF-4E33-85FD-9C8DCDA8412F}" srcOrd="2" destOrd="0" parTransId="{C1A424E6-DE1F-400E-801A-1CB3ED1DFF3B}" sibTransId="{6BFAA334-6BC1-40B8-AED6-AF054E67B1BB}"/>
    <dgm:cxn modelId="{61658DB6-4D2D-4CB3-980C-352B73411A29}" type="presOf" srcId="{C2750670-BE64-4BBA-8F9D-F165C5805A50}" destId="{A7EFF628-C767-4FFE-9DDF-172F6A9365DB}" srcOrd="0" destOrd="0" presId="urn:microsoft.com/office/officeart/2005/8/layout/cycle2"/>
    <dgm:cxn modelId="{ECBB7C0E-64E5-45D0-9477-2E384E2C737C}" type="presOf" srcId="{31F1C52F-2DD1-4771-9EDA-0B6D1B8DDF8A}" destId="{02937264-40CA-4CE2-8619-1101FF6CF4DF}" srcOrd="0" destOrd="0" presId="urn:microsoft.com/office/officeart/2005/8/layout/cycle2"/>
    <dgm:cxn modelId="{9B83ED20-E5D0-45F6-9AAE-37FEB4616D84}" srcId="{03F76F4F-4916-45E8-9358-D7C353E0E282}" destId="{C2750670-BE64-4BBA-8F9D-F165C5805A50}" srcOrd="4" destOrd="0" parTransId="{54B020F4-A3E0-4622-B35F-79253DAFAA4C}" sibTransId="{31F1C52F-2DD1-4771-9EDA-0B6D1B8DDF8A}"/>
    <dgm:cxn modelId="{6FC05A5D-55C9-49DD-94E0-B14E27B908E8}" type="presOf" srcId="{C8954F8C-D330-4F8E-A6D6-CD2C3F9764F0}" destId="{E4D58E86-7028-408F-9E3F-74F976A74977}" srcOrd="0" destOrd="0" presId="urn:microsoft.com/office/officeart/2005/8/layout/cycle2"/>
    <dgm:cxn modelId="{5461F435-ED18-4A80-B3D9-6E8ED9470266}" type="presOf" srcId="{D6B32DF4-4EFD-4E8F-8D35-58B9B258FCBA}" destId="{7923FE78-D715-496F-8CAA-60BD3CAEA7C3}" srcOrd="0" destOrd="0" presId="urn:microsoft.com/office/officeart/2005/8/layout/cycle2"/>
    <dgm:cxn modelId="{D0D0136D-2B01-4410-ACAB-12F99C597360}" srcId="{03F76F4F-4916-45E8-9358-D7C353E0E282}" destId="{D6B32DF4-4EFD-4E8F-8D35-58B9B258FCBA}" srcOrd="0" destOrd="0" parTransId="{9BBA6C73-3ABD-45D5-A88B-6DC37ED476A5}" sibTransId="{55CFE691-34B7-40A4-8125-5F5FEBE12051}"/>
    <dgm:cxn modelId="{19BB7E93-D272-4433-8CF6-1A49B2F3E1E5}" srcId="{03F76F4F-4916-45E8-9358-D7C353E0E282}" destId="{61675B8A-37A6-49EB-9E55-E9D204BF0D37}" srcOrd="3" destOrd="0" parTransId="{F051BE4D-E1C0-4E7E-BF77-619770A748E0}" sibTransId="{7131D360-74ED-44F6-A9D9-4E62F8A02914}"/>
    <dgm:cxn modelId="{33C3EDF6-ACBA-418D-A6E6-E6629C4C30D7}" type="presOf" srcId="{55CFE691-34B7-40A4-8125-5F5FEBE12051}" destId="{ABB0C124-C418-48F2-B12B-65B0CE18C060}" srcOrd="0" destOrd="0" presId="urn:microsoft.com/office/officeart/2005/8/layout/cycle2"/>
    <dgm:cxn modelId="{66BA5785-0A37-410F-86CD-F4A9F15B35DB}" type="presOf" srcId="{6BFAA334-6BC1-40B8-AED6-AF054E67B1BB}" destId="{1E6CEF01-5200-4E21-ABAC-1951A4F511E1}" srcOrd="1" destOrd="0" presId="urn:microsoft.com/office/officeart/2005/8/layout/cycle2"/>
    <dgm:cxn modelId="{A499D13D-6DAC-4768-892B-86F3E6D18DB8}" type="presOf" srcId="{7131D360-74ED-44F6-A9D9-4E62F8A02914}" destId="{BACF96F3-B9F8-4270-B5E0-FBEECD7205A6}" srcOrd="1" destOrd="0" presId="urn:microsoft.com/office/officeart/2005/8/layout/cycle2"/>
    <dgm:cxn modelId="{AFDB36DF-E6A7-442D-960A-C685EB2102A6}" type="presOf" srcId="{55CFE691-34B7-40A4-8125-5F5FEBE12051}" destId="{696B2B97-90CB-42F7-86D6-EBE0D29AA2DF}" srcOrd="1" destOrd="0" presId="urn:microsoft.com/office/officeart/2005/8/layout/cycle2"/>
    <dgm:cxn modelId="{F7AF6D0C-C4FF-44FA-AE51-6E2863F9A6A9}" type="presOf" srcId="{40E9A7AB-93CF-4E33-85FD-9C8DCDA8412F}" destId="{B52AEAF5-7779-4D09-BA13-0637003DE981}" srcOrd="0" destOrd="0" presId="urn:microsoft.com/office/officeart/2005/8/layout/cycle2"/>
    <dgm:cxn modelId="{27BBA55B-ABAE-4242-8876-979EF98DE476}" type="presOf" srcId="{C8954F8C-D330-4F8E-A6D6-CD2C3F9764F0}" destId="{80DC7A5A-0FA4-424E-A151-96FBA4393138}" srcOrd="1" destOrd="0" presId="urn:microsoft.com/office/officeart/2005/8/layout/cycle2"/>
    <dgm:cxn modelId="{54FE69EB-1685-44B8-A16F-7A862298D44E}" srcId="{03F76F4F-4916-45E8-9358-D7C353E0E282}" destId="{849A2BD5-48BF-4B3E-A0DE-6E37288C77F2}" srcOrd="1" destOrd="0" parTransId="{2679FAC9-1933-42C6-8A0C-5A5B90181180}" sibTransId="{C8954F8C-D330-4F8E-A6D6-CD2C3F9764F0}"/>
    <dgm:cxn modelId="{B442A59C-ACEA-4B6B-8BE1-DF9692B8F5D4}" type="presOf" srcId="{7131D360-74ED-44F6-A9D9-4E62F8A02914}" destId="{6704F376-C9A2-4E3A-B56C-0B4FAE7DFE2A}" srcOrd="0" destOrd="0" presId="urn:microsoft.com/office/officeart/2005/8/layout/cycle2"/>
    <dgm:cxn modelId="{EFC288E9-53BA-481C-AD02-2107A720B4CE}" type="presOf" srcId="{03F76F4F-4916-45E8-9358-D7C353E0E282}" destId="{E39EC307-C71C-45B0-BAAD-8B3269039322}" srcOrd="0" destOrd="0" presId="urn:microsoft.com/office/officeart/2005/8/layout/cycle2"/>
    <dgm:cxn modelId="{DB5E51C4-BB94-41B8-819B-25B32CDAB1D9}" type="presOf" srcId="{849A2BD5-48BF-4B3E-A0DE-6E37288C77F2}" destId="{E2824172-AA1B-4C09-80F4-918B403CB5FD}" srcOrd="0" destOrd="0" presId="urn:microsoft.com/office/officeart/2005/8/layout/cycle2"/>
    <dgm:cxn modelId="{CAF3EA77-3E9B-4DA6-8C9E-592231C84012}" type="presOf" srcId="{61675B8A-37A6-49EB-9E55-E9D204BF0D37}" destId="{25507763-EF57-4BA2-94F8-F0AA0AB29E9F}" srcOrd="0" destOrd="0" presId="urn:microsoft.com/office/officeart/2005/8/layout/cycle2"/>
    <dgm:cxn modelId="{76D38593-C056-4F81-A8EE-80ED56FF980D}" type="presOf" srcId="{31F1C52F-2DD1-4771-9EDA-0B6D1B8DDF8A}" destId="{789A0BC9-6593-4DA1-AF1F-ABC116BBC5A9}" srcOrd="1" destOrd="0" presId="urn:microsoft.com/office/officeart/2005/8/layout/cycle2"/>
    <dgm:cxn modelId="{1FFEDBF9-3629-4755-AD51-83451F299BF7}" type="presParOf" srcId="{E39EC307-C71C-45B0-BAAD-8B3269039322}" destId="{7923FE78-D715-496F-8CAA-60BD3CAEA7C3}" srcOrd="0" destOrd="0" presId="urn:microsoft.com/office/officeart/2005/8/layout/cycle2"/>
    <dgm:cxn modelId="{B414BBEC-AC2E-488A-9710-A3AAB3433225}" type="presParOf" srcId="{E39EC307-C71C-45B0-BAAD-8B3269039322}" destId="{ABB0C124-C418-48F2-B12B-65B0CE18C060}" srcOrd="1" destOrd="0" presId="urn:microsoft.com/office/officeart/2005/8/layout/cycle2"/>
    <dgm:cxn modelId="{00466BA5-CF26-4963-8FBB-DB3435002BA8}" type="presParOf" srcId="{ABB0C124-C418-48F2-B12B-65B0CE18C060}" destId="{696B2B97-90CB-42F7-86D6-EBE0D29AA2DF}" srcOrd="0" destOrd="0" presId="urn:microsoft.com/office/officeart/2005/8/layout/cycle2"/>
    <dgm:cxn modelId="{FF02C56C-741B-463C-931F-16B3B5AA3533}" type="presParOf" srcId="{E39EC307-C71C-45B0-BAAD-8B3269039322}" destId="{E2824172-AA1B-4C09-80F4-918B403CB5FD}" srcOrd="2" destOrd="0" presId="urn:microsoft.com/office/officeart/2005/8/layout/cycle2"/>
    <dgm:cxn modelId="{934F73D0-4E26-4561-B5C7-DB4BD76F4275}" type="presParOf" srcId="{E39EC307-C71C-45B0-BAAD-8B3269039322}" destId="{E4D58E86-7028-408F-9E3F-74F976A74977}" srcOrd="3" destOrd="0" presId="urn:microsoft.com/office/officeart/2005/8/layout/cycle2"/>
    <dgm:cxn modelId="{3F719347-E132-4CA4-B74D-6C58C96D556F}" type="presParOf" srcId="{E4D58E86-7028-408F-9E3F-74F976A74977}" destId="{80DC7A5A-0FA4-424E-A151-96FBA4393138}" srcOrd="0" destOrd="0" presId="urn:microsoft.com/office/officeart/2005/8/layout/cycle2"/>
    <dgm:cxn modelId="{1182613E-3464-44D5-8361-7D4706AAF17F}" type="presParOf" srcId="{E39EC307-C71C-45B0-BAAD-8B3269039322}" destId="{B52AEAF5-7779-4D09-BA13-0637003DE981}" srcOrd="4" destOrd="0" presId="urn:microsoft.com/office/officeart/2005/8/layout/cycle2"/>
    <dgm:cxn modelId="{98B4CB90-2203-48EE-B88F-5AEFB8A5C6B5}" type="presParOf" srcId="{E39EC307-C71C-45B0-BAAD-8B3269039322}" destId="{3C59A108-A47E-4B3F-B2A4-3F00D5481E90}" srcOrd="5" destOrd="0" presId="urn:microsoft.com/office/officeart/2005/8/layout/cycle2"/>
    <dgm:cxn modelId="{14FB768E-73CE-481F-BE2D-8AC432E077F3}" type="presParOf" srcId="{3C59A108-A47E-4B3F-B2A4-3F00D5481E90}" destId="{1E6CEF01-5200-4E21-ABAC-1951A4F511E1}" srcOrd="0" destOrd="0" presId="urn:microsoft.com/office/officeart/2005/8/layout/cycle2"/>
    <dgm:cxn modelId="{30DBD2E8-C529-4745-BBF3-FEAC5EC7EE04}" type="presParOf" srcId="{E39EC307-C71C-45B0-BAAD-8B3269039322}" destId="{25507763-EF57-4BA2-94F8-F0AA0AB29E9F}" srcOrd="6" destOrd="0" presId="urn:microsoft.com/office/officeart/2005/8/layout/cycle2"/>
    <dgm:cxn modelId="{4279993F-BF4C-40A6-9B02-D26B82AE77F8}" type="presParOf" srcId="{E39EC307-C71C-45B0-BAAD-8B3269039322}" destId="{6704F376-C9A2-4E3A-B56C-0B4FAE7DFE2A}" srcOrd="7" destOrd="0" presId="urn:microsoft.com/office/officeart/2005/8/layout/cycle2"/>
    <dgm:cxn modelId="{0C145E56-DFE1-426F-B09A-FC207C150CFF}" type="presParOf" srcId="{6704F376-C9A2-4E3A-B56C-0B4FAE7DFE2A}" destId="{BACF96F3-B9F8-4270-B5E0-FBEECD7205A6}" srcOrd="0" destOrd="0" presId="urn:microsoft.com/office/officeart/2005/8/layout/cycle2"/>
    <dgm:cxn modelId="{A0D9C7B6-65F3-4FE2-9722-176295CF5715}" type="presParOf" srcId="{E39EC307-C71C-45B0-BAAD-8B3269039322}" destId="{A7EFF628-C767-4FFE-9DDF-172F6A9365DB}" srcOrd="8" destOrd="0" presId="urn:microsoft.com/office/officeart/2005/8/layout/cycle2"/>
    <dgm:cxn modelId="{942BF417-C4BE-49EF-BAE2-783EC1BEECCD}" type="presParOf" srcId="{E39EC307-C71C-45B0-BAAD-8B3269039322}" destId="{02937264-40CA-4CE2-8619-1101FF6CF4DF}" srcOrd="9" destOrd="0" presId="urn:microsoft.com/office/officeart/2005/8/layout/cycle2"/>
    <dgm:cxn modelId="{B1AF85EB-010A-4A6A-B810-6E411BE85C62}" type="presParOf" srcId="{02937264-40CA-4CE2-8619-1101FF6CF4DF}" destId="{789A0BC9-6593-4DA1-AF1F-ABC116BBC5A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FE78-D715-496F-8CAA-60BD3CAEA7C3}">
      <dsp:nvSpPr>
        <dsp:cNvPr id="0" name=""/>
        <dsp:cNvSpPr/>
      </dsp:nvSpPr>
      <dsp:spPr>
        <a:xfrm>
          <a:off x="3246437" y="534"/>
          <a:ext cx="1635124" cy="1635124"/>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Crecimiento Comercial</a:t>
          </a:r>
          <a:endParaRPr lang="es-EC" sz="1500" kern="1200" dirty="0"/>
        </a:p>
      </dsp:txBody>
      <dsp:txXfrm>
        <a:off x="3485895" y="239992"/>
        <a:ext cx="1156208" cy="1156208"/>
      </dsp:txXfrm>
    </dsp:sp>
    <dsp:sp modelId="{ABB0C124-C418-48F2-B12B-65B0CE18C060}">
      <dsp:nvSpPr>
        <dsp:cNvPr id="0" name=""/>
        <dsp:cNvSpPr/>
      </dsp:nvSpPr>
      <dsp:spPr>
        <a:xfrm rot="2160000">
          <a:off x="4830234" y="1257302"/>
          <a:ext cx="436123" cy="551854"/>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842728" y="1329221"/>
        <a:ext cx="305286" cy="331112"/>
      </dsp:txXfrm>
    </dsp:sp>
    <dsp:sp modelId="{E2824172-AA1B-4C09-80F4-918B403CB5FD}">
      <dsp:nvSpPr>
        <dsp:cNvPr id="0" name=""/>
        <dsp:cNvSpPr/>
      </dsp:nvSpPr>
      <dsp:spPr>
        <a:xfrm>
          <a:off x="5235001" y="1445310"/>
          <a:ext cx="1635124" cy="1635124"/>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Estrategias de marketing tradicionales</a:t>
          </a:r>
          <a:endParaRPr lang="es-EC" sz="1500" kern="1200" dirty="0"/>
        </a:p>
      </dsp:txBody>
      <dsp:txXfrm>
        <a:off x="5474459" y="1684768"/>
        <a:ext cx="1156208" cy="1156208"/>
      </dsp:txXfrm>
    </dsp:sp>
    <dsp:sp modelId="{E4D58E86-7028-408F-9E3F-74F976A74977}">
      <dsp:nvSpPr>
        <dsp:cNvPr id="0" name=""/>
        <dsp:cNvSpPr/>
      </dsp:nvSpPr>
      <dsp:spPr>
        <a:xfrm rot="6480000">
          <a:off x="5458534" y="3144055"/>
          <a:ext cx="436123" cy="551854"/>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5544168" y="3192209"/>
        <a:ext cx="305286" cy="331112"/>
      </dsp:txXfrm>
    </dsp:sp>
    <dsp:sp modelId="{B52AEAF5-7779-4D09-BA13-0637003DE981}">
      <dsp:nvSpPr>
        <dsp:cNvPr id="0" name=""/>
        <dsp:cNvSpPr/>
      </dsp:nvSpPr>
      <dsp:spPr>
        <a:xfrm>
          <a:off x="4475437" y="3783007"/>
          <a:ext cx="1635124" cy="1635124"/>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Efectos negativos de la publicidad</a:t>
          </a:r>
          <a:endParaRPr lang="es-EC" sz="1500" kern="1200" dirty="0"/>
        </a:p>
      </dsp:txBody>
      <dsp:txXfrm>
        <a:off x="4714895" y="4022465"/>
        <a:ext cx="1156208" cy="1156208"/>
      </dsp:txXfrm>
    </dsp:sp>
    <dsp:sp modelId="{3C59A108-A47E-4B3F-B2A4-3F00D5481E90}">
      <dsp:nvSpPr>
        <dsp:cNvPr id="0" name=""/>
        <dsp:cNvSpPr/>
      </dsp:nvSpPr>
      <dsp:spPr>
        <a:xfrm rot="10800000">
          <a:off x="3858281" y="4324642"/>
          <a:ext cx="436123" cy="551854"/>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3989118" y="4435013"/>
        <a:ext cx="305286" cy="331112"/>
      </dsp:txXfrm>
    </dsp:sp>
    <dsp:sp modelId="{25507763-EF57-4BA2-94F8-F0AA0AB29E9F}">
      <dsp:nvSpPr>
        <dsp:cNvPr id="0" name=""/>
        <dsp:cNvSpPr/>
      </dsp:nvSpPr>
      <dsp:spPr>
        <a:xfrm>
          <a:off x="2017437" y="3783007"/>
          <a:ext cx="1635124" cy="1635124"/>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Técnicas innovadoras</a:t>
          </a:r>
          <a:endParaRPr lang="es-EC" sz="1500" kern="1200" dirty="0"/>
        </a:p>
      </dsp:txBody>
      <dsp:txXfrm>
        <a:off x="2256895" y="4022465"/>
        <a:ext cx="1156208" cy="1156208"/>
      </dsp:txXfrm>
    </dsp:sp>
    <dsp:sp modelId="{6704F376-C9A2-4E3A-B56C-0B4FAE7DFE2A}">
      <dsp:nvSpPr>
        <dsp:cNvPr id="0" name=""/>
        <dsp:cNvSpPr/>
      </dsp:nvSpPr>
      <dsp:spPr>
        <a:xfrm rot="15120000">
          <a:off x="2240970" y="3167533"/>
          <a:ext cx="436123" cy="551854"/>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2326604" y="3340121"/>
        <a:ext cx="305286" cy="331112"/>
      </dsp:txXfrm>
    </dsp:sp>
    <dsp:sp modelId="{A7EFF628-C767-4FFE-9DDF-172F6A9365DB}">
      <dsp:nvSpPr>
        <dsp:cNvPr id="0" name=""/>
        <dsp:cNvSpPr/>
      </dsp:nvSpPr>
      <dsp:spPr>
        <a:xfrm>
          <a:off x="1257873" y="1445310"/>
          <a:ext cx="1635124" cy="1635124"/>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Marketing olfativo</a:t>
          </a:r>
          <a:endParaRPr lang="es-EC" sz="1500" kern="1200" dirty="0"/>
        </a:p>
      </dsp:txBody>
      <dsp:txXfrm>
        <a:off x="1497331" y="1684768"/>
        <a:ext cx="1156208" cy="1156208"/>
      </dsp:txXfrm>
    </dsp:sp>
    <dsp:sp modelId="{02937264-40CA-4CE2-8619-1101FF6CF4DF}">
      <dsp:nvSpPr>
        <dsp:cNvPr id="0" name=""/>
        <dsp:cNvSpPr/>
      </dsp:nvSpPr>
      <dsp:spPr>
        <a:xfrm rot="19440000">
          <a:off x="2841670" y="1271812"/>
          <a:ext cx="436123" cy="551854"/>
        </a:xfrm>
        <a:prstGeom prst="rightArrow">
          <a:avLst>
            <a:gd name="adj1" fmla="val 60000"/>
            <a:gd name="adj2" fmla="val 5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EA41E-A94A-4B1F-99B4-2C9CC67B8D9B}" type="datetimeFigureOut">
              <a:rPr lang="es-EC" smtClean="0"/>
              <a:t>21/05/2015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8661E-0301-4024-B762-B8012689A8A4}" type="slidenum">
              <a:rPr lang="es-EC" smtClean="0"/>
              <a:t>‹Nº›</a:t>
            </a:fld>
            <a:endParaRPr lang="es-EC"/>
          </a:p>
        </p:txBody>
      </p:sp>
    </p:spTree>
    <p:extLst>
      <p:ext uri="{BB962C8B-B14F-4D97-AF65-F5344CB8AC3E}">
        <p14:creationId xmlns:p14="http://schemas.microsoft.com/office/powerpoint/2010/main" val="336907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510629-2D3E-48F2-9A22-A0BE026110F4}" type="slidenum">
              <a:rPr lang="es-ES"/>
              <a:t>1</a:t>
            </a:fld>
            <a:endParaRPr lang="es-ES"/>
          </a:p>
        </p:txBody>
      </p:sp>
    </p:spTree>
    <p:extLst>
      <p:ext uri="{BB962C8B-B14F-4D97-AF65-F5344CB8AC3E}">
        <p14:creationId xmlns:p14="http://schemas.microsoft.com/office/powerpoint/2010/main" val="385742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11874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11888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08879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79020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55553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74588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71392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05411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38406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99887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63548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402842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17186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297355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64F806-142F-48C0-AC8D-EA8DB14599A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4216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508496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64F806-142F-48C0-AC8D-EA8DB14599A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474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697043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704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08306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99530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36053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474610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74417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281368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02047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596717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604557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860191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69026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39854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084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99344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115235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1525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338733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87839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456324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231555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55799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617281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866249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689616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4366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314531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675534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762553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750004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614875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97521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209242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0891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7261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489094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2894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03749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967896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843380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636171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164566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464F806-142F-48C0-AC8D-EA8DB14599AC}"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164267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959011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618673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168169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7716961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70377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5502330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8735483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587216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170962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36403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837629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464F806-142F-48C0-AC8D-EA8DB14599AC}"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668927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120188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056525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2431133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09003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501637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412272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521619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922841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5360925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404708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881785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D9DDD6-7494-47ED-8778-BBFE134B7733}" type="datetimeFigureOut">
              <a:rPr lang="es-EC" smtClean="0"/>
              <a:t>21/05/2015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60359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2D9DDD6-7494-47ED-8778-BBFE134B7733}" type="datetimeFigureOut">
              <a:rPr lang="es-EC" smtClean="0"/>
              <a:t>21/05/2015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983275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9DDD6-7494-47ED-8778-BBFE134B7733}" type="datetimeFigureOut">
              <a:rPr lang="es-EC" smtClean="0"/>
              <a:t>21/05/2015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17407024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428524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2D9DDD6-7494-47ED-8778-BBFE134B7733}" type="datetimeFigureOut">
              <a:rPr lang="es-EC" smtClean="0"/>
              <a:t>21/05/2015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486968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464F806-142F-48C0-AC8D-EA8DB14599AC}" type="slidenum">
              <a:rPr lang="es-EC" smtClean="0"/>
              <a:t>‹Nº›</a:t>
            </a:fld>
            <a:endParaRPr lang="es-EC"/>
          </a:p>
        </p:txBody>
      </p:sp>
      <p:sp>
        <p:nvSpPr>
          <p:cNvPr id="5" name="Date Placeholder 4"/>
          <p:cNvSpPr>
            <a:spLocks noGrp="1"/>
          </p:cNvSpPr>
          <p:nvPr>
            <p:ph type="dt" sz="half" idx="10"/>
          </p:nvPr>
        </p:nvSpPr>
        <p:spPr/>
        <p:txBody>
          <a:bodyPr/>
          <a:lstStyle/>
          <a:p>
            <a:fld id="{62D9DDD6-7494-47ED-8778-BBFE134B7733}" type="datetimeFigureOut">
              <a:rPr lang="es-EC" smtClean="0"/>
              <a:t>21/05/2015</a:t>
            </a:fld>
            <a:endParaRPr lang="es-EC"/>
          </a:p>
        </p:txBody>
      </p:sp>
    </p:spTree>
    <p:extLst>
      <p:ext uri="{BB962C8B-B14F-4D97-AF65-F5344CB8AC3E}">
        <p14:creationId xmlns:p14="http://schemas.microsoft.com/office/powerpoint/2010/main" val="2863851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842114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8424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8957003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5824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019733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22964042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D9DDD6-7494-47ED-8778-BBFE134B7733}" type="datetimeFigureOut">
              <a:rPr lang="es-EC" smtClean="0"/>
              <a:t>21/05/2015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464F806-142F-48C0-AC8D-EA8DB14599AC}" type="slidenum">
              <a:rPr lang="es-EC" smtClean="0"/>
              <a:t>‹Nº›</a:t>
            </a:fld>
            <a:endParaRPr lang="es-EC"/>
          </a:p>
        </p:txBody>
      </p:sp>
    </p:spTree>
    <p:extLst>
      <p:ext uri="{BB962C8B-B14F-4D97-AF65-F5344CB8AC3E}">
        <p14:creationId xmlns:p14="http://schemas.microsoft.com/office/powerpoint/2010/main" val="348897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9DDD6-7494-47ED-8778-BBFE134B7733}" type="datetimeFigureOut">
              <a:rPr lang="es-EC" smtClean="0"/>
              <a:t>21/05/2015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1425645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381371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220302765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256141785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71151809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198846678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9DDD6-7494-47ED-8778-BBFE134B7733}" type="datetimeFigureOut">
              <a:rPr lang="es-EC" smtClean="0"/>
              <a:t>21/05/2015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64F806-142F-48C0-AC8D-EA8DB14599AC}" type="slidenum">
              <a:rPr lang="es-EC" smtClean="0"/>
              <a:t>‹Nº›</a:t>
            </a:fld>
            <a:endParaRPr lang="es-EC"/>
          </a:p>
        </p:txBody>
      </p:sp>
    </p:spTree>
    <p:extLst>
      <p:ext uri="{BB962C8B-B14F-4D97-AF65-F5344CB8AC3E}">
        <p14:creationId xmlns:p14="http://schemas.microsoft.com/office/powerpoint/2010/main" val="3848386657"/>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3.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8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5.jpe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5.jpe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5.jpe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40.png"/><Relationship Id="rId1" Type="http://schemas.openxmlformats.org/officeDocument/2006/relationships/slideLayout" Target="../slideLayouts/slideLayout83.xml"/><Relationship Id="rId6" Type="http://schemas.openxmlformats.org/officeDocument/2006/relationships/image" Target="../media/image47.png"/><Relationship Id="rId5" Type="http://schemas.openxmlformats.org/officeDocument/2006/relationships/chart" Target="../charts/chart5.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chart" Target="../charts/chart7.xml"/><Relationship Id="rId1" Type="http://schemas.openxmlformats.org/officeDocument/2006/relationships/slideLayout" Target="../slideLayouts/slideLayout83.xml"/><Relationship Id="rId6" Type="http://schemas.openxmlformats.org/officeDocument/2006/relationships/image" Target="../media/image49.png"/><Relationship Id="rId5" Type="http://schemas.openxmlformats.org/officeDocument/2006/relationships/chart" Target="../charts/chart9.xml"/><Relationship Id="rId10" Type="http://schemas.openxmlformats.org/officeDocument/2006/relationships/image" Target="../media/image51.png"/><Relationship Id="rId4" Type="http://schemas.openxmlformats.org/officeDocument/2006/relationships/image" Target="../media/image40.png"/><Relationship Id="rId9" Type="http://schemas.openxmlformats.org/officeDocument/2006/relationships/chart" Target="../charts/chart11.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hart" Target="../charts/chart13.xml"/><Relationship Id="rId7" Type="http://schemas.openxmlformats.org/officeDocument/2006/relationships/chart" Target="../charts/chart16.xml"/><Relationship Id="rId12" Type="http://schemas.openxmlformats.org/officeDocument/2006/relationships/chart" Target="../charts/chart18.xml"/><Relationship Id="rId2" Type="http://schemas.openxmlformats.org/officeDocument/2006/relationships/chart" Target="../charts/chart12.xml"/><Relationship Id="rId1" Type="http://schemas.openxmlformats.org/officeDocument/2006/relationships/slideLayout" Target="../slideLayouts/slideLayout83.xml"/><Relationship Id="rId6" Type="http://schemas.openxmlformats.org/officeDocument/2006/relationships/image" Target="../media/image40.png"/><Relationship Id="rId11" Type="http://schemas.openxmlformats.org/officeDocument/2006/relationships/image" Target="../media/image51.png"/><Relationship Id="rId5" Type="http://schemas.openxmlformats.org/officeDocument/2006/relationships/chart" Target="../charts/chart15.xml"/><Relationship Id="rId10" Type="http://schemas.openxmlformats.org/officeDocument/2006/relationships/chart" Target="../charts/chart17.xml"/><Relationship Id="rId4" Type="http://schemas.openxmlformats.org/officeDocument/2006/relationships/chart" Target="../charts/chart14.xml"/><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3" Type="http://schemas.openxmlformats.org/officeDocument/2006/relationships/chart" Target="../charts/chart20.xml"/><Relationship Id="rId7" Type="http://schemas.openxmlformats.org/officeDocument/2006/relationships/chart" Target="../charts/chart24.xml"/><Relationship Id="rId12" Type="http://schemas.openxmlformats.org/officeDocument/2006/relationships/chart" Target="../charts/chart27.xml"/><Relationship Id="rId2" Type="http://schemas.openxmlformats.org/officeDocument/2006/relationships/chart" Target="../charts/chart19.xml"/><Relationship Id="rId1" Type="http://schemas.openxmlformats.org/officeDocument/2006/relationships/slideLayout" Target="../slideLayouts/slideLayout83.xml"/><Relationship Id="rId6" Type="http://schemas.openxmlformats.org/officeDocument/2006/relationships/chart" Target="../charts/chart23.xml"/><Relationship Id="rId11" Type="http://schemas.openxmlformats.org/officeDocument/2006/relationships/chart" Target="../charts/chart26.xml"/><Relationship Id="rId5" Type="http://schemas.openxmlformats.org/officeDocument/2006/relationships/chart" Target="../charts/chart22.xml"/><Relationship Id="rId15" Type="http://schemas.openxmlformats.org/officeDocument/2006/relationships/image" Target="../media/image55.png"/><Relationship Id="rId10" Type="http://schemas.openxmlformats.org/officeDocument/2006/relationships/image" Target="../media/image40.png"/><Relationship Id="rId4" Type="http://schemas.openxmlformats.org/officeDocument/2006/relationships/chart" Target="../charts/chart21.xml"/><Relationship Id="rId9" Type="http://schemas.openxmlformats.org/officeDocument/2006/relationships/chart" Target="../charts/chart25.xml"/><Relationship Id="rId14" Type="http://schemas.openxmlformats.org/officeDocument/2006/relationships/chart" Target="../charts/chart2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jpe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5.xml"/><Relationship Id="rId5" Type="http://schemas.openxmlformats.org/officeDocument/2006/relationships/image" Target="../media/image70.jpe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45.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25.jp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4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6.jpg"/><Relationship Id="rId7" Type="http://schemas.openxmlformats.org/officeDocument/2006/relationships/image" Target="../media/image87.png"/><Relationship Id="rId2" Type="http://schemas.openxmlformats.org/officeDocument/2006/relationships/image" Target="../media/image83.jpeg"/><Relationship Id="rId1" Type="http://schemas.openxmlformats.org/officeDocument/2006/relationships/slideLayout" Target="../slideLayouts/slideLayout45.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jpeg"/><Relationship Id="rId9" Type="http://schemas.openxmlformats.org/officeDocument/2006/relationships/image" Target="../media/image89.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jpg"/><Relationship Id="rId1" Type="http://schemas.openxmlformats.org/officeDocument/2006/relationships/slideLayout" Target="../slideLayouts/slideLayout4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28.jpg"/><Relationship Id="rId1" Type="http://schemas.openxmlformats.org/officeDocument/2006/relationships/slideLayout" Target="../slideLayouts/slideLayout45.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45.xml"/><Relationship Id="rId6" Type="http://schemas.openxmlformats.org/officeDocument/2006/relationships/image" Target="../media/image111.png"/><Relationship Id="rId5" Type="http://schemas.openxmlformats.org/officeDocument/2006/relationships/image" Target="../media/image110.jpeg"/><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83.xml"/><Relationship Id="rId1" Type="http://schemas.openxmlformats.org/officeDocument/2006/relationships/themeOverride" Target="../theme/themeOverride27.xml"/><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4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83.xml"/><Relationship Id="rId1" Type="http://schemas.openxmlformats.org/officeDocument/2006/relationships/themeOverride" Target="../theme/themeOverride28.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83.xml"/><Relationship Id="rId1" Type="http://schemas.openxmlformats.org/officeDocument/2006/relationships/themeOverride" Target="../theme/themeOverride29.xml"/><Relationship Id="rId5" Type="http://schemas.openxmlformats.org/officeDocument/2006/relationships/image" Target="../media/image123.png"/><Relationship Id="rId4"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83.xml"/><Relationship Id="rId1" Type="http://schemas.openxmlformats.org/officeDocument/2006/relationships/themeOverride" Target="../theme/themeOverride30.xml"/><Relationship Id="rId5" Type="http://schemas.openxmlformats.org/officeDocument/2006/relationships/image" Target="../media/image125.png"/><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02.png"/><Relationship Id="rId2" Type="http://schemas.openxmlformats.org/officeDocument/2006/relationships/image" Target="../media/image1.jpg"/><Relationship Id="rId1" Type="http://schemas.openxmlformats.org/officeDocument/2006/relationships/slideLayout" Target="../slideLayouts/slideLayout83.xml"/><Relationship Id="rId6" Type="http://schemas.openxmlformats.org/officeDocument/2006/relationships/image" Target="../media/image101.png"/><Relationship Id="rId5" Type="http://schemas.openxmlformats.org/officeDocument/2006/relationships/image" Target="../media/image93.pn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7.jpeg"/><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83.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Rectángulo 5"/>
          <p:cNvSpPr/>
          <p:nvPr/>
        </p:nvSpPr>
        <p:spPr>
          <a:xfrm>
            <a:off x="351692" y="1260827"/>
            <a:ext cx="10488489" cy="4893647"/>
          </a:xfrm>
          <a:prstGeom prst="rect">
            <a:avLst/>
          </a:prstGeom>
          <a:noFill/>
          <a:ln>
            <a:noFill/>
          </a:ln>
        </p:spPr>
        <p:style>
          <a:lnRef idx="1">
            <a:schemeClr val="accent6"/>
          </a:lnRef>
          <a:fillRef idx="1003">
            <a:schemeClr val="lt1"/>
          </a:fillRef>
          <a:effectRef idx="1">
            <a:schemeClr val="accent6"/>
          </a:effectRef>
          <a:fontRef idx="minor">
            <a:schemeClr val="dk1"/>
          </a:fontRef>
        </p:style>
        <p:txBody>
          <a:bodyPr wrap="square">
            <a:spAutoFit/>
          </a:bodyPr>
          <a:lstStyle/>
          <a:p>
            <a:pPr algn="ctr"/>
            <a:endParaRPr lang="es-EC" sz="2400" dirty="0">
              <a:solidFill>
                <a:schemeClr val="tx1"/>
              </a:solidFill>
              <a:latin typeface="Times New Roman" panose="02020603050405020304" pitchFamily="18" charset="0"/>
              <a:ea typeface="Calibri" panose="020F0502020204030204" pitchFamily="34" charset="0"/>
            </a:endParaRPr>
          </a:p>
          <a:p>
            <a:pPr algn="ctr"/>
            <a:endParaRPr lang="es-EC"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EC"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Investigación experimental</a:t>
            </a:r>
            <a:r>
              <a:rPr lang="es-EC" sz="2400" b="1" dirty="0">
                <a:solidFill>
                  <a:schemeClr val="tx1"/>
                </a:solidFill>
                <a:latin typeface="Times New Roman" panose="02020603050405020304" pitchFamily="18" charset="0"/>
                <a:cs typeface="Times New Roman" panose="02020603050405020304" pitchFamily="18" charset="0"/>
              </a:rPr>
              <a:t> sobre la percepción de consumidores potenciales frente a estímulos aromáticos para la implementación de marketing olfativo</a:t>
            </a:r>
            <a:r>
              <a:rPr lang="es-EC" sz="2400" b="1" dirty="0">
                <a:solidFill>
                  <a:schemeClr val="tx1"/>
                </a:solidFill>
              </a:rPr>
              <a:t>	</a:t>
            </a:r>
          </a:p>
          <a:p>
            <a:pPr algn="ctr"/>
            <a:endParaRPr lang="es-EC" sz="2400" dirty="0">
              <a:solidFill>
                <a:schemeClr val="tx1"/>
              </a:solidFill>
              <a:latin typeface="Times New Roman" panose="02020603050405020304" pitchFamily="18" charset="0"/>
              <a:ea typeface="Calibri" panose="020F0502020204030204" pitchFamily="34" charset="0"/>
            </a:endParaRPr>
          </a:p>
          <a:p>
            <a:pPr algn="ctr"/>
            <a:endParaRPr lang="es-EC" sz="2400" b="1" dirty="0">
              <a:solidFill>
                <a:schemeClr val="tx1"/>
              </a:solidFill>
              <a:latin typeface="Times New Roman" panose="02020603050405020304" pitchFamily="18" charset="0"/>
            </a:endParaRPr>
          </a:p>
          <a:p>
            <a:pPr algn="ctr"/>
            <a:endParaRPr lang="es-EC" sz="2400" b="1" dirty="0">
              <a:solidFill>
                <a:schemeClr val="tx1"/>
              </a:solidFill>
              <a:latin typeface="Times New Roman" panose="02020603050405020304" pitchFamily="18" charset="0"/>
            </a:endParaRPr>
          </a:p>
          <a:p>
            <a:pPr algn="ctr"/>
            <a:r>
              <a:rPr lang="es-EC" sz="2400" b="1" dirty="0" smtClean="0">
                <a:solidFill>
                  <a:schemeClr val="tx1"/>
                </a:solidFill>
                <a:latin typeface="Times New Roman" panose="02020603050405020304" pitchFamily="18" charset="0"/>
              </a:rPr>
              <a:t>Christian </a:t>
            </a:r>
            <a:r>
              <a:rPr lang="es-EC" sz="2400" b="1" dirty="0">
                <a:solidFill>
                  <a:schemeClr val="tx1"/>
                </a:solidFill>
                <a:latin typeface="Times New Roman" panose="02020603050405020304" pitchFamily="18" charset="0"/>
              </a:rPr>
              <a:t>Santiago Peñaherrera Castro</a:t>
            </a:r>
          </a:p>
          <a:p>
            <a:pPr algn="ctr"/>
            <a:endParaRPr lang="es-EC" sz="2400" b="1" dirty="0">
              <a:solidFill>
                <a:schemeClr val="tx1"/>
              </a:solidFill>
              <a:latin typeface="Times New Roman" panose="02020603050405020304" pitchFamily="18" charset="0"/>
            </a:endParaRPr>
          </a:p>
          <a:p>
            <a:pPr algn="ctr"/>
            <a:endParaRPr lang="es-EC" sz="2400" b="1" dirty="0">
              <a:solidFill>
                <a:schemeClr val="tx1"/>
              </a:solidFill>
              <a:latin typeface="Times New Roman" panose="02020603050405020304" pitchFamily="18" charset="0"/>
            </a:endParaRPr>
          </a:p>
          <a:p>
            <a:pPr algn="ctr"/>
            <a:r>
              <a:rPr lang="es-EC" sz="2400" b="1" dirty="0" smtClean="0">
                <a:solidFill>
                  <a:schemeClr val="tx1"/>
                </a:solidFill>
                <a:latin typeface="Times New Roman" panose="02020603050405020304" pitchFamily="18" charset="0"/>
              </a:rPr>
              <a:t>Sangolquí</a:t>
            </a:r>
            <a:r>
              <a:rPr lang="es-EC" sz="2400" b="1" dirty="0">
                <a:solidFill>
                  <a:schemeClr val="tx1"/>
                </a:solidFill>
                <a:latin typeface="Times New Roman" panose="02020603050405020304" pitchFamily="18" charset="0"/>
              </a:rPr>
              <a:t>, Mayo 2015</a:t>
            </a:r>
          </a:p>
          <a:p>
            <a:pPr algn="ctr"/>
            <a:endParaRPr lang="es-EC" sz="2400" dirty="0">
              <a:solidFill>
                <a:schemeClr val="tx1"/>
              </a:solidFill>
            </a:endParaRPr>
          </a:p>
        </p:txBody>
      </p:sp>
      <p:pic>
        <p:nvPicPr>
          <p:cNvPr id="4" name="9 Imagen" descr="C:\Users\CPUUIO105\Pictures\Logo-RP-UFA-ESPE.jpg"/>
          <p:cNvPicPr/>
          <p:nvPr/>
        </p:nvPicPr>
        <p:blipFill>
          <a:blip r:embed="rId4" cstate="print"/>
          <a:srcRect/>
          <a:stretch>
            <a:fillRect/>
          </a:stretch>
        </p:blipFill>
        <p:spPr bwMode="auto">
          <a:xfrm>
            <a:off x="4367808" y="188641"/>
            <a:ext cx="2699656" cy="783771"/>
          </a:xfrm>
          <a:prstGeom prst="roundRect">
            <a:avLst>
              <a:gd name="adj" fmla="val 8594"/>
            </a:avLst>
          </a:prstGeom>
          <a:solidFill>
            <a:srgbClr val="FFFFFF">
              <a:shade val="85000"/>
            </a:srgbClr>
          </a:solidFill>
          <a:ln>
            <a:noFill/>
          </a:ln>
          <a:effectLst>
            <a:glow rad="139700">
              <a:schemeClr val="accent6">
                <a:satMod val="175000"/>
                <a:alpha val="40000"/>
              </a:schemeClr>
            </a:glow>
          </a:effectLst>
        </p:spPr>
      </p:pic>
      <p:sp>
        <p:nvSpPr>
          <p:cNvPr id="5" name="7 CuadroTexto"/>
          <p:cNvSpPr txBox="1"/>
          <p:nvPr/>
        </p:nvSpPr>
        <p:spPr>
          <a:xfrm>
            <a:off x="2847850" y="1260827"/>
            <a:ext cx="5739569" cy="507831"/>
          </a:xfrm>
          <a:prstGeom prst="rect">
            <a:avLst/>
          </a:prstGeom>
          <a:noFill/>
          <a:ln>
            <a:noFill/>
          </a:ln>
        </p:spPr>
        <p:txBody>
          <a:bodyPr wrap="square" rtlCol="0">
            <a:spAutoFit/>
          </a:bodyPr>
          <a:lstStyle/>
          <a:p>
            <a:pPr algn="ctr"/>
            <a:r>
              <a:rPr lang="es-EC" sz="2700" b="1" dirty="0">
                <a:latin typeface="Albertus Medium" pitchFamily="34" charset="0"/>
              </a:rPr>
              <a:t>Trabajo de Conclusión de Carrera</a:t>
            </a:r>
          </a:p>
        </p:txBody>
      </p:sp>
    </p:spTree>
    <p:extLst>
      <p:ext uri="{BB962C8B-B14F-4D97-AF65-F5344CB8AC3E}">
        <p14:creationId xmlns:p14="http://schemas.microsoft.com/office/powerpoint/2010/main" val="284410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0"/>
            <a:ext cx="12192000" cy="400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00922" y="469791"/>
            <a:ext cx="433977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Investigación</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pic>
        <p:nvPicPr>
          <p:cNvPr id="8194" name="Picture 2" descr="http://www.comohacer.eu/wp-content/uploads/2012/02/como-hacer-una-solucion-que-cambia-de-col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060" y="2528675"/>
            <a:ext cx="3571110" cy="2222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encrypted-tbn3.gstatic.com/images?q=tbn:ANd9GcRFzkl_30m45xtlpxosa9fTbqbIxNU0yj4IoufdL0-vZASQfwBJ3eWO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92" y="2213327"/>
            <a:ext cx="2601692" cy="1734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2" name="Picture 10" descr="http://www.biobancovasco.org/images/portada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001" y="1177626"/>
            <a:ext cx="3543230" cy="277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00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bacosta\Desktop\tesis final Dayanita\Nueva carpeta\4275842804_02b52a6b71_o.jpg"/>
          <p:cNvPicPr>
            <a:picLocks noChangeAspect="1" noChangeArrowheads="1"/>
          </p:cNvPicPr>
          <p:nvPr/>
        </p:nvPicPr>
        <p:blipFill>
          <a:blip r:embed="rId2" cstate="print"/>
          <a:srcRect/>
          <a:stretch>
            <a:fillRect/>
          </a:stretch>
        </p:blipFill>
        <p:spPr bwMode="auto">
          <a:xfrm rot="16200000">
            <a:off x="-3102981" y="3090052"/>
            <a:ext cx="6938622" cy="758518"/>
          </a:xfrm>
          <a:prstGeom prst="rect">
            <a:avLst/>
          </a:prstGeom>
          <a:ln w="127000" cap="sq">
            <a:noFill/>
            <a:miter lim="800000"/>
          </a:ln>
          <a:effectLst>
            <a:outerShdw blurRad="57150" dist="50800" dir="2700000" algn="tl" rotWithShape="0">
              <a:srgbClr val="000000">
                <a:alpha val="40000"/>
              </a:srgbClr>
            </a:outerShdw>
          </a:effectLst>
        </p:spPr>
      </p:pic>
      <p:sp>
        <p:nvSpPr>
          <p:cNvPr id="4" name="Rectángulo 3"/>
          <p:cNvSpPr/>
          <p:nvPr/>
        </p:nvSpPr>
        <p:spPr>
          <a:xfrm>
            <a:off x="792827" y="233848"/>
            <a:ext cx="223032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a:spAutoFit/>
          </a:bodyPr>
          <a:lstStyle/>
          <a:p>
            <a:r>
              <a:rPr lang="es-EC" sz="3600" b="1" dirty="0" smtClean="0">
                <a:effectLst/>
                <a:latin typeface="Times New Roman" panose="02020603050405020304" pitchFamily="18" charset="0"/>
                <a:ea typeface="Calibri" panose="020F0502020204030204" pitchFamily="34" charset="0"/>
                <a:cs typeface="Times New Roman" panose="02020603050405020304" pitchFamily="18" charset="0"/>
              </a:rPr>
              <a:t>Objetivos</a:t>
            </a:r>
            <a:endParaRPr lang="es-EC" sz="3600" b="1" dirty="0">
              <a:latin typeface="Times New Roman" panose="02020603050405020304" pitchFamily="18" charset="0"/>
              <a:cs typeface="Times New Roman" panose="02020603050405020304" pitchFamily="18" charset="0"/>
            </a:endParaRPr>
          </a:p>
        </p:txBody>
      </p:sp>
      <p:sp>
        <p:nvSpPr>
          <p:cNvPr id="5" name="14 Marco"/>
          <p:cNvSpPr/>
          <p:nvPr/>
        </p:nvSpPr>
        <p:spPr>
          <a:xfrm>
            <a:off x="744254" y="1479795"/>
            <a:ext cx="4320118" cy="2163735"/>
          </a:xfrm>
          <a:prstGeom prst="frame">
            <a:avLst>
              <a:gd name="adj1" fmla="val 3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Determinar la percepción que los potenciales consumidores poseen frente a estímulos aromáticos para poder ser aplicados al marketing olfativo.</a:t>
            </a:r>
          </a:p>
          <a:p>
            <a:pPr lvl="0" algn="ctr"/>
            <a:endParaRPr lang="es-EC" dirty="0">
              <a:solidFill>
                <a:schemeClr val="tx1"/>
              </a:solidFill>
              <a:latin typeface="Albertus Medium" pitchFamily="34" charset="0"/>
            </a:endParaRPr>
          </a:p>
        </p:txBody>
      </p:sp>
      <p:grpSp>
        <p:nvGrpSpPr>
          <p:cNvPr id="7" name="Grupo 6"/>
          <p:cNvGrpSpPr/>
          <p:nvPr/>
        </p:nvGrpSpPr>
        <p:grpSpPr>
          <a:xfrm>
            <a:off x="5698194" y="1070051"/>
            <a:ext cx="3473938" cy="1308514"/>
            <a:chOff x="0" y="90098"/>
            <a:chExt cx="2539999" cy="1015999"/>
          </a:xfrm>
          <a:scene3d>
            <a:camera prst="orthographicFront"/>
            <a:lightRig rig="balanced" dir="t"/>
          </a:scene3d>
        </p:grpSpPr>
        <p:sp>
          <p:nvSpPr>
            <p:cNvPr id="8" name="Paralelogramo 7"/>
            <p:cNvSpPr/>
            <p:nvPr/>
          </p:nvSpPr>
          <p:spPr>
            <a:xfrm>
              <a:off x="0" y="90098"/>
              <a:ext cx="2539999" cy="1015999"/>
            </a:xfrm>
            <a:prstGeom prst="parallelogram">
              <a:avLst/>
            </a:prstGeom>
            <a:ln w="57150">
              <a:solidFill>
                <a:schemeClr val="accent6">
                  <a:lumMod val="75000"/>
                </a:schemeClr>
              </a:solidFill>
            </a:ln>
            <a:sp3d prstMaterial="metal">
              <a:bevelT prst="relaxedInset"/>
              <a:bevelB w="165100" prst="coolSlant"/>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Paralelogramo 4"/>
            <p:cNvSpPr/>
            <p:nvPr/>
          </p:nvSpPr>
          <p:spPr>
            <a:xfrm>
              <a:off x="317500" y="217098"/>
              <a:ext cx="1904999" cy="761999"/>
            </a:xfrm>
            <a:prstGeom prst="rect">
              <a:avLst/>
            </a:prstGeom>
            <a:ln w="5715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9525" rIns="0" bIns="9525" numCol="1" spcCol="1270" anchor="ctr" anchorCtr="0">
              <a:noAutofit/>
            </a:bodyPr>
            <a:lstStyle/>
            <a:p>
              <a:pPr algn="ctr"/>
              <a:r>
                <a:rPr lang="es-EC" sz="1600" dirty="0" smtClean="0">
                  <a:effectLst/>
                  <a:latin typeface="Times New Roman" panose="02020603050405020304" pitchFamily="18" charset="0"/>
                  <a:ea typeface="Calibri" panose="020F0502020204030204" pitchFamily="34" charset="0"/>
                </a:rPr>
                <a:t>Identificar las percepciones relacionadas con los acordes propuestos.</a:t>
              </a:r>
              <a:endParaRPr lang="es-EC" sz="1600" dirty="0"/>
            </a:p>
          </p:txBody>
        </p:sp>
      </p:grpSp>
      <p:grpSp>
        <p:nvGrpSpPr>
          <p:cNvPr id="10" name="Grupo 9"/>
          <p:cNvGrpSpPr/>
          <p:nvPr/>
        </p:nvGrpSpPr>
        <p:grpSpPr>
          <a:xfrm>
            <a:off x="5698195" y="2771011"/>
            <a:ext cx="3473938" cy="1308514"/>
            <a:chOff x="0" y="90098"/>
            <a:chExt cx="2539999" cy="1015999"/>
          </a:xfrm>
          <a:scene3d>
            <a:camera prst="orthographicFront"/>
            <a:lightRig rig="balanced" dir="t"/>
          </a:scene3d>
        </p:grpSpPr>
        <p:sp>
          <p:nvSpPr>
            <p:cNvPr id="11" name="Paralelogramo 10"/>
            <p:cNvSpPr/>
            <p:nvPr/>
          </p:nvSpPr>
          <p:spPr>
            <a:xfrm>
              <a:off x="0" y="90098"/>
              <a:ext cx="2539999" cy="1015999"/>
            </a:xfrm>
            <a:prstGeom prst="parallelogram">
              <a:avLst/>
            </a:prstGeom>
            <a:ln w="57150">
              <a:solidFill>
                <a:schemeClr val="accent6">
                  <a:lumMod val="75000"/>
                </a:schemeClr>
              </a:solidFill>
            </a:ln>
            <a:sp3d prstMaterial="metal">
              <a:bevelT prst="relaxedInset"/>
              <a:bevelB w="165100" prst="coolSlant"/>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Paralelogramo 4"/>
            <p:cNvSpPr/>
            <p:nvPr/>
          </p:nvSpPr>
          <p:spPr>
            <a:xfrm>
              <a:off x="317500" y="217098"/>
              <a:ext cx="1904999" cy="761999"/>
            </a:xfrm>
            <a:prstGeom prst="rect">
              <a:avLst/>
            </a:prstGeom>
            <a:ln w="5715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9525" rIns="0" bIns="9525" numCol="1" spcCol="1270" anchor="ctr" anchorCtr="0">
              <a:noAutofit/>
            </a:bodyPr>
            <a:lstStyle/>
            <a:p>
              <a:pPr algn="ctr"/>
              <a:r>
                <a:rPr lang="es-EC" sz="1600" dirty="0" smtClean="0">
                  <a:effectLst/>
                  <a:latin typeface="Times New Roman" panose="02020603050405020304" pitchFamily="18" charset="0"/>
                  <a:ea typeface="Calibri" panose="020F0502020204030204" pitchFamily="34" charset="0"/>
                </a:rPr>
                <a:t>Determinar su aplicación como estrategia de marketing olfativo</a:t>
              </a:r>
              <a:endParaRPr lang="es-EC" sz="1600" dirty="0"/>
            </a:p>
          </p:txBody>
        </p:sp>
      </p:grpSp>
      <p:grpSp>
        <p:nvGrpSpPr>
          <p:cNvPr id="13" name="Grupo 12"/>
          <p:cNvGrpSpPr/>
          <p:nvPr/>
        </p:nvGrpSpPr>
        <p:grpSpPr>
          <a:xfrm>
            <a:off x="5635277" y="4554147"/>
            <a:ext cx="3473938" cy="1308514"/>
            <a:chOff x="0" y="90098"/>
            <a:chExt cx="2539999" cy="1015999"/>
          </a:xfrm>
          <a:scene3d>
            <a:camera prst="orthographicFront"/>
            <a:lightRig rig="balanced" dir="t"/>
          </a:scene3d>
        </p:grpSpPr>
        <p:sp>
          <p:nvSpPr>
            <p:cNvPr id="14" name="Paralelogramo 13"/>
            <p:cNvSpPr/>
            <p:nvPr/>
          </p:nvSpPr>
          <p:spPr>
            <a:xfrm>
              <a:off x="0" y="90098"/>
              <a:ext cx="2539999" cy="1015999"/>
            </a:xfrm>
            <a:prstGeom prst="parallelogram">
              <a:avLst/>
            </a:prstGeom>
            <a:ln w="57150">
              <a:solidFill>
                <a:schemeClr val="accent6">
                  <a:lumMod val="75000"/>
                </a:schemeClr>
              </a:solidFill>
            </a:ln>
            <a:sp3d prstMaterial="metal">
              <a:bevelT prst="relaxedInset"/>
              <a:bevelB w="165100" prst="coolSlant"/>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Paralelogramo 4"/>
            <p:cNvSpPr/>
            <p:nvPr/>
          </p:nvSpPr>
          <p:spPr>
            <a:xfrm>
              <a:off x="317500" y="217098"/>
              <a:ext cx="1904999" cy="761999"/>
            </a:xfrm>
            <a:prstGeom prst="rect">
              <a:avLst/>
            </a:prstGeom>
            <a:ln w="5715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9525" rIns="0" bIns="9525" numCol="1" spcCol="1270" anchor="ctr" anchorCtr="0">
              <a:noAutofit/>
            </a:bodyPr>
            <a:lstStyle/>
            <a:p>
              <a:pPr algn="ctr"/>
              <a:endParaRPr lang="es-EC" sz="1600" dirty="0"/>
            </a:p>
          </p:txBody>
        </p:sp>
      </p:grpSp>
      <p:pic>
        <p:nvPicPr>
          <p:cNvPr id="9220" name="Picture 4" descr="http://www.airquality.pt/conteudo/uploads/2013/04/olfa-brand-300x2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17" y="4030880"/>
            <a:ext cx="2974945" cy="2439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Paralelogramo 4"/>
          <p:cNvSpPr/>
          <p:nvPr/>
        </p:nvSpPr>
        <p:spPr>
          <a:xfrm>
            <a:off x="6069518" y="4759915"/>
            <a:ext cx="2605453" cy="981385"/>
          </a:xfrm>
          <a:prstGeom prst="rect">
            <a:avLst/>
          </a:prstGeom>
          <a:scene3d>
            <a:camera prst="orthographicFront"/>
            <a:lightRig rig="balanced"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9525" rIns="0" bIns="9525" numCol="1" spcCol="1270" anchor="ctr" anchorCtr="0">
            <a:noAutofit/>
          </a:bodyPr>
          <a:lstStyle/>
          <a:p>
            <a:pPr algn="ctr"/>
            <a:r>
              <a:rPr lang="es-EC" sz="1600" dirty="0"/>
              <a:t>Establecer </a:t>
            </a:r>
            <a:r>
              <a:rPr lang="es-EC" sz="1600" dirty="0" smtClean="0"/>
              <a:t>parámetros </a:t>
            </a:r>
            <a:r>
              <a:rPr lang="es-EC" sz="1600" dirty="0"/>
              <a:t>básicos </a:t>
            </a:r>
            <a:r>
              <a:rPr lang="es-EC" sz="1600" dirty="0" smtClean="0"/>
              <a:t> para su implementación </a:t>
            </a:r>
            <a:endParaRPr lang="es-EC" sz="1600" dirty="0"/>
          </a:p>
        </p:txBody>
      </p:sp>
      <p:pic>
        <p:nvPicPr>
          <p:cNvPr id="9222" name="Picture 6" descr="Resultado de imagen para cereb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6374" y="1631852"/>
            <a:ext cx="1209193" cy="12091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4" name="Picture 8" descr="Resultado de imagen para cereb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6601" y="3915960"/>
            <a:ext cx="1168966" cy="111795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4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Marco"/>
          <p:cNvSpPr/>
          <p:nvPr/>
        </p:nvSpPr>
        <p:spPr>
          <a:xfrm>
            <a:off x="251886" y="509125"/>
            <a:ext cx="3236903" cy="925779"/>
          </a:xfrm>
          <a:prstGeom prst="frame">
            <a:avLst>
              <a:gd name="adj1" fmla="val 31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C" sz="2400" b="1" dirty="0" smtClean="0">
                <a:solidFill>
                  <a:schemeClr val="tx1"/>
                </a:solidFill>
              </a:rPr>
              <a:t>Investigación                     </a:t>
            </a:r>
          </a:p>
          <a:p>
            <a:pPr algn="ctr"/>
            <a:r>
              <a:rPr lang="es-EC" sz="2400" b="1" dirty="0">
                <a:solidFill>
                  <a:schemeClr val="tx1"/>
                </a:solidFill>
              </a:rPr>
              <a:t> </a:t>
            </a:r>
            <a:r>
              <a:rPr lang="es-EC" sz="2400" b="1" dirty="0" smtClean="0">
                <a:solidFill>
                  <a:schemeClr val="tx1"/>
                </a:solidFill>
              </a:rPr>
              <a:t>          Experimental </a:t>
            </a:r>
            <a:endParaRPr lang="es-EC" sz="2400" b="1" dirty="0">
              <a:solidFill>
                <a:schemeClr val="tx1"/>
              </a:solidFill>
            </a:endParaRPr>
          </a:p>
        </p:txBody>
      </p:sp>
      <p:pic>
        <p:nvPicPr>
          <p:cNvPr id="11268" name="Picture 4" descr="Resultado de imagen para aro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455" y="430381"/>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36665" t="14471" r="34899" b="70529"/>
          <a:stretch/>
        </p:blipFill>
        <p:spPr>
          <a:xfrm>
            <a:off x="378494" y="2209503"/>
            <a:ext cx="3281330" cy="973170"/>
          </a:xfrm>
          <a:prstGeom prst="rect">
            <a:avLst/>
          </a:prstGeom>
        </p:spPr>
      </p:pic>
      <p:pic>
        <p:nvPicPr>
          <p:cNvPr id="10" name="Imagen 9"/>
          <p:cNvPicPr>
            <a:picLocks noChangeAspect="1"/>
          </p:cNvPicPr>
          <p:nvPr/>
        </p:nvPicPr>
        <p:blipFill rotWithShape="1">
          <a:blip r:embed="rId3"/>
          <a:srcRect l="36421" t="32034" r="35143" b="52966"/>
          <a:stretch/>
        </p:blipFill>
        <p:spPr>
          <a:xfrm>
            <a:off x="1262414" y="3274324"/>
            <a:ext cx="3281330" cy="973170"/>
          </a:xfrm>
          <a:prstGeom prst="rect">
            <a:avLst/>
          </a:prstGeom>
        </p:spPr>
      </p:pic>
      <p:pic>
        <p:nvPicPr>
          <p:cNvPr id="11" name="Imagen 10"/>
          <p:cNvPicPr>
            <a:picLocks noChangeAspect="1"/>
          </p:cNvPicPr>
          <p:nvPr/>
        </p:nvPicPr>
        <p:blipFill rotWithShape="1">
          <a:blip r:embed="rId3"/>
          <a:srcRect l="36421" t="48513" r="35143" b="36487"/>
          <a:stretch/>
        </p:blipFill>
        <p:spPr>
          <a:xfrm>
            <a:off x="2019159" y="4327650"/>
            <a:ext cx="3281330" cy="973170"/>
          </a:xfrm>
          <a:prstGeom prst="rect">
            <a:avLst/>
          </a:prstGeom>
        </p:spPr>
      </p:pic>
      <p:pic>
        <p:nvPicPr>
          <p:cNvPr id="12" name="Imagen 11"/>
          <p:cNvPicPr>
            <a:picLocks noChangeAspect="1"/>
          </p:cNvPicPr>
          <p:nvPr/>
        </p:nvPicPr>
        <p:blipFill rotWithShape="1">
          <a:blip r:embed="rId3"/>
          <a:srcRect l="36665" t="67377" r="34899" b="17623"/>
          <a:stretch/>
        </p:blipFill>
        <p:spPr>
          <a:xfrm>
            <a:off x="2692064" y="5380976"/>
            <a:ext cx="3281330" cy="973170"/>
          </a:xfrm>
          <a:prstGeom prst="rect">
            <a:avLst/>
          </a:prstGeom>
        </p:spPr>
      </p:pic>
      <p:pic>
        <p:nvPicPr>
          <p:cNvPr id="11280" name="Picture 16" descr="http://www.fondosblackberry.com/user-content/uploads/wall/mid/99/ojos_vendados_blindfold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916" y="2406351"/>
            <a:ext cx="2570834" cy="2142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82" name="Picture 18" descr="http://latam.hach.com/asset-get.product.image.jsa?type=P&amp;sku=50549&amp;siz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167" y="4247494"/>
            <a:ext cx="1403800" cy="239284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5924716" y="4548713"/>
            <a:ext cx="2784572" cy="1113829"/>
            <a:chOff x="5831915" y="4732195"/>
            <a:chExt cx="2784572" cy="1113829"/>
          </a:xfrm>
        </p:grpSpPr>
        <p:pic>
          <p:nvPicPr>
            <p:cNvPr id="11286" name="Picture 22" descr="http://www.presentable.es/wp-content/uploads/2013/01/10-20-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915" y="4732195"/>
              <a:ext cx="2784572" cy="111382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http://www.rasmus.is/Sp/imagenes/primaria1/medida/Medida009.jpg"/>
            <p:cNvPicPr>
              <a:picLocks noChangeAspect="1" noChangeArrowheads="1"/>
            </p:cNvPicPr>
            <p:nvPr/>
          </p:nvPicPr>
          <p:blipFill rotWithShape="1">
            <a:blip r:embed="rId7">
              <a:extLst>
                <a:ext uri="{28A0092B-C50C-407E-A947-70E740481C1C}">
                  <a14:useLocalDpi xmlns:a14="http://schemas.microsoft.com/office/drawing/2010/main" val="0"/>
                </a:ext>
              </a:extLst>
            </a:blip>
            <a:srcRect l="88698" t="11403" r="2335" b="73827"/>
            <a:stretch/>
          </p:blipFill>
          <p:spPr bwMode="auto">
            <a:xfrm>
              <a:off x="8201464" y="5408768"/>
              <a:ext cx="239151" cy="211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316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sp>
        <p:nvSpPr>
          <p:cNvPr id="6" name="5 Rectángulo redondeado"/>
          <p:cNvSpPr/>
          <p:nvPr/>
        </p:nvSpPr>
        <p:spPr>
          <a:xfrm>
            <a:off x="433910" y="892235"/>
            <a:ext cx="8004204" cy="571504"/>
          </a:xfrm>
          <a:prstGeom prst="round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effectLst/>
              </a:rPr>
              <a:t>¿</a:t>
            </a:r>
            <a:r>
              <a:rPr lang="es-EC" b="1" dirty="0" smtClean="0"/>
              <a:t>Ha </a:t>
            </a:r>
            <a:r>
              <a:rPr lang="es-EC" b="1" dirty="0"/>
              <a:t>percibido usted algún tipo de aroma característico en algún </a:t>
            </a:r>
            <a:r>
              <a:rPr lang="es-EC" b="1" dirty="0" smtClean="0"/>
              <a:t>local comercial</a:t>
            </a:r>
            <a:r>
              <a:rPr lang="es-EC" b="1" dirty="0"/>
              <a:t>?</a:t>
            </a:r>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1611474655"/>
              </p:ext>
            </p:extLst>
          </p:nvPr>
        </p:nvGraphicFramePr>
        <p:xfrm>
          <a:off x="1038724" y="1911252"/>
          <a:ext cx="4335134" cy="913257"/>
        </p:xfrm>
        <a:graphic>
          <a:graphicData uri="http://schemas.openxmlformats.org/drawingml/2006/table">
            <a:tbl>
              <a:tblPr>
                <a:tableStyleId>{8FD4443E-F989-4FC4-A0C8-D5A2AF1F390B}</a:tableStyleId>
              </a:tblPr>
              <a:tblGrid>
                <a:gridCol w="697315"/>
                <a:gridCol w="932440"/>
                <a:gridCol w="972983"/>
                <a:gridCol w="968729"/>
                <a:gridCol w="763667"/>
              </a:tblGrid>
              <a:tr h="118745">
                <a:tc>
                  <a:txBody>
                    <a:bodyPr/>
                    <a:lstStyle/>
                    <a:p>
                      <a:pPr algn="ctr">
                        <a:lnSpc>
                          <a:spcPct val="107000"/>
                        </a:lnSpc>
                        <a:spcAft>
                          <a:spcPts val="0"/>
                        </a:spcAft>
                      </a:pPr>
                      <a:r>
                        <a:rPr lang="es-EC" sz="20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20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Frecuencia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Porcentaje</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 válido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6525">
                <a:tc rowSpan="3">
                  <a:txBody>
                    <a:bodyPr/>
                    <a:lstStyle/>
                    <a:p>
                      <a:pPr algn="ctr">
                        <a:lnSpc>
                          <a:spcPct val="107000"/>
                        </a:lnSpc>
                        <a:spcAft>
                          <a:spcPts val="0"/>
                        </a:spcAft>
                      </a:pPr>
                      <a:r>
                        <a:rPr lang="es-EC" sz="1200">
                          <a:effectLst/>
                        </a:rPr>
                        <a:t> </a:t>
                      </a:r>
                      <a:endParaRPr lang="es-EC" sz="1800">
                        <a:effectLst/>
                      </a:endParaRPr>
                    </a:p>
                    <a:p>
                      <a:pPr algn="ctr">
                        <a:lnSpc>
                          <a:spcPct val="107000"/>
                        </a:lnSpc>
                        <a:spcAft>
                          <a:spcPts val="0"/>
                        </a:spcAft>
                      </a:pPr>
                      <a:r>
                        <a:rPr lang="es-EC" sz="1200">
                          <a:effectLst/>
                        </a:rPr>
                        <a:t>Válidos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103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74.6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74.6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6210">
                <a:tc vMerge="1">
                  <a:txBody>
                    <a:bodyPr/>
                    <a:lstStyle/>
                    <a:p>
                      <a:endParaRPr lang="es-EC"/>
                    </a:p>
                  </a:txBody>
                  <a:tcPr/>
                </a:tc>
                <a:tc>
                  <a:txBody>
                    <a:bodyPr/>
                    <a:lstStyle/>
                    <a:p>
                      <a:pPr algn="ctr">
                        <a:lnSpc>
                          <a:spcPct val="107000"/>
                        </a:lnSpc>
                        <a:spcAft>
                          <a:spcPts val="0"/>
                        </a:spcAft>
                      </a:pPr>
                      <a:r>
                        <a:rPr lang="es-EC" sz="12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25.4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25.4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95580">
                <a:tc vMerge="1">
                  <a:txBody>
                    <a:bodyPr/>
                    <a:lstStyle/>
                    <a:p>
                      <a:endParaRPr lang="es-EC"/>
                    </a:p>
                  </a:txBody>
                  <a:tcPr/>
                </a:tc>
                <a:tc>
                  <a:txBody>
                    <a:bodyPr/>
                    <a:lstStyle/>
                    <a:p>
                      <a:pPr algn="ctr">
                        <a:lnSpc>
                          <a:spcPct val="107000"/>
                        </a:lnSpc>
                        <a:spcAft>
                          <a:spcPts val="0"/>
                        </a:spcAft>
                      </a:pPr>
                      <a:r>
                        <a:rPr lang="es-EC" sz="12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138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14" name="Gráfico 13"/>
          <p:cNvGraphicFramePr>
            <a:graphicFrameLocks/>
          </p:cNvGraphicFramePr>
          <p:nvPr>
            <p:extLst>
              <p:ext uri="{D42A27DB-BD31-4B8C-83A1-F6EECF244321}">
                <p14:modId xmlns:p14="http://schemas.microsoft.com/office/powerpoint/2010/main" val="1866081712"/>
              </p:ext>
            </p:extLst>
          </p:nvPr>
        </p:nvGraphicFramePr>
        <p:xfrm>
          <a:off x="5683348" y="2485906"/>
          <a:ext cx="5190978" cy="3545058"/>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787791" y="4403188"/>
            <a:ext cx="4642338" cy="1754326"/>
          </a:xfrm>
          <a:prstGeom prst="rect">
            <a:avLst/>
          </a:prstGeom>
          <a:solidFill>
            <a:srgbClr val="FFFFFF"/>
          </a:solidFill>
          <a:ln w="76200">
            <a:solidFill>
              <a:schemeClr val="accent6">
                <a:lumMod val="50000"/>
              </a:schemeClr>
            </a:solidFill>
          </a:ln>
        </p:spPr>
        <p:txBody>
          <a:bodyPr wrap="square" rtlCol="0">
            <a:spAutoFit/>
          </a:bodyPr>
          <a:lstStyle/>
          <a:p>
            <a:r>
              <a:rPr lang="es-EC" dirty="0" smtClean="0"/>
              <a:t>La percepción de aromas en establecimientos comerciales fue identificado por el 74.64</a:t>
            </a:r>
            <a:r>
              <a:rPr lang="es-EC" dirty="0"/>
              <a:t>% de </a:t>
            </a:r>
            <a:r>
              <a:rPr lang="es-EC" dirty="0" smtClean="0"/>
              <a:t>los participantes lo que indica que existe un porcentaje alto de receptividad frente a estímulos aromáticos.</a:t>
            </a:r>
            <a:endParaRPr lang="es-EC" dirty="0"/>
          </a:p>
        </p:txBody>
      </p:sp>
    </p:spTree>
    <p:extLst>
      <p:ext uri="{BB962C8B-B14F-4D97-AF65-F5344CB8AC3E}">
        <p14:creationId xmlns:p14="http://schemas.microsoft.com/office/powerpoint/2010/main" val="2103338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sp>
        <p:nvSpPr>
          <p:cNvPr id="6" name="5 Rectángulo redondeado"/>
          <p:cNvSpPr/>
          <p:nvPr/>
        </p:nvSpPr>
        <p:spPr>
          <a:xfrm>
            <a:off x="433910" y="892235"/>
            <a:ext cx="6093499" cy="571504"/>
          </a:xfrm>
          <a:prstGeom prst="round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t>¿Ha escuchado hablar sobre el marketing olfativo?</a:t>
            </a:r>
            <a:endParaRPr lang="es-EC" dirty="0"/>
          </a:p>
        </p:txBody>
      </p:sp>
      <p:sp>
        <p:nvSpPr>
          <p:cNvPr id="13" name="CuadroTexto 12"/>
          <p:cNvSpPr txBox="1"/>
          <p:nvPr/>
        </p:nvSpPr>
        <p:spPr>
          <a:xfrm>
            <a:off x="787791" y="4403188"/>
            <a:ext cx="4642338" cy="1477328"/>
          </a:xfrm>
          <a:prstGeom prst="rect">
            <a:avLst/>
          </a:prstGeom>
          <a:solidFill>
            <a:srgbClr val="FFFFFF"/>
          </a:solidFill>
          <a:ln w="76200">
            <a:solidFill>
              <a:schemeClr val="accent6">
                <a:lumMod val="50000"/>
              </a:schemeClr>
            </a:solidFill>
          </a:ln>
        </p:spPr>
        <p:txBody>
          <a:bodyPr wrap="square" rtlCol="0">
            <a:spAutoFit/>
          </a:bodyPr>
          <a:lstStyle/>
          <a:p>
            <a:r>
              <a:rPr lang="es-EC" dirty="0" smtClean="0"/>
              <a:t>Un </a:t>
            </a:r>
            <a:r>
              <a:rPr lang="es-EC" dirty="0"/>
              <a:t>68.12% mencionó tener conocimiento sobre marketing olfativo mientras que el restante 31.88% indicó no tener conocimiento sobre el tema.</a:t>
            </a:r>
            <a:br>
              <a:rPr lang="es-EC" dirty="0"/>
            </a:b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808158552"/>
              </p:ext>
            </p:extLst>
          </p:nvPr>
        </p:nvGraphicFramePr>
        <p:xfrm>
          <a:off x="787791" y="1884190"/>
          <a:ext cx="5359792" cy="978535"/>
        </p:xfrm>
        <a:graphic>
          <a:graphicData uri="http://schemas.openxmlformats.org/drawingml/2006/table">
            <a:tbl>
              <a:tblPr>
                <a:tableStyleId>{8FD4443E-F989-4FC4-A0C8-D5A2AF1F390B}</a:tableStyleId>
              </a:tblPr>
              <a:tblGrid>
                <a:gridCol w="779528"/>
                <a:gridCol w="1042206"/>
                <a:gridCol w="1042206"/>
                <a:gridCol w="1247926"/>
                <a:gridCol w="1247926"/>
              </a:tblGrid>
              <a:tr h="0">
                <a:tc>
                  <a:txBody>
                    <a:bodyPr/>
                    <a:lstStyle/>
                    <a:p>
                      <a:pPr algn="ctr">
                        <a:lnSpc>
                          <a:spcPct val="107000"/>
                        </a:lnSpc>
                        <a:spcAft>
                          <a:spcPts val="0"/>
                        </a:spcAft>
                      </a:pPr>
                      <a:r>
                        <a:rPr lang="es-EC" sz="20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20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Frecuencia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Porcentaje</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Porcentaje válido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rowSpan="3">
                  <a:txBody>
                    <a:bodyPr/>
                    <a:lstStyle/>
                    <a:p>
                      <a:pPr algn="ctr">
                        <a:lnSpc>
                          <a:spcPct val="107000"/>
                        </a:lnSpc>
                        <a:spcAft>
                          <a:spcPts val="0"/>
                        </a:spcAft>
                      </a:pPr>
                      <a:r>
                        <a:rPr lang="es-EC" sz="1200">
                          <a:effectLst/>
                        </a:rPr>
                        <a:t> </a:t>
                      </a:r>
                      <a:endParaRPr lang="es-EC" sz="1800">
                        <a:effectLst/>
                      </a:endParaRPr>
                    </a:p>
                    <a:p>
                      <a:pPr algn="ctr">
                        <a:lnSpc>
                          <a:spcPct val="107000"/>
                        </a:lnSpc>
                        <a:spcAft>
                          <a:spcPts val="0"/>
                        </a:spcAft>
                      </a:pPr>
                      <a:r>
                        <a:rPr lang="es-EC" sz="1200">
                          <a:effectLst/>
                        </a:rPr>
                        <a:t>Válidos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Si</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44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31.9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31.9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gn="ctr">
                        <a:lnSpc>
                          <a:spcPct val="107000"/>
                        </a:lnSpc>
                        <a:spcAft>
                          <a:spcPts val="0"/>
                        </a:spcAft>
                      </a:pPr>
                      <a:r>
                        <a:rPr lang="es-EC" sz="1200" dirty="0">
                          <a:effectLst/>
                        </a:rPr>
                        <a:t>No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94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68.1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68.1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gn="ctr">
                        <a:lnSpc>
                          <a:spcPct val="107000"/>
                        </a:lnSpc>
                        <a:spcAft>
                          <a:spcPts val="0"/>
                        </a:spcAft>
                      </a:pPr>
                      <a:r>
                        <a:rPr lang="es-EC" sz="12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138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868994652"/>
              </p:ext>
            </p:extLst>
          </p:nvPr>
        </p:nvGraphicFramePr>
        <p:xfrm>
          <a:off x="5962356" y="2739830"/>
          <a:ext cx="4572000"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01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sp>
        <p:nvSpPr>
          <p:cNvPr id="6" name="5 Rectángulo redondeado"/>
          <p:cNvSpPr/>
          <p:nvPr/>
        </p:nvSpPr>
        <p:spPr>
          <a:xfrm>
            <a:off x="433910" y="892235"/>
            <a:ext cx="6093499" cy="571504"/>
          </a:xfrm>
          <a:prstGeom prst="round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t>Un aroma agradable dentro de un local comercial le incitaría a usted </a:t>
            </a:r>
            <a:r>
              <a:rPr lang="es-EC" b="1" dirty="0" smtClean="0"/>
              <a:t>a:</a:t>
            </a:r>
            <a:endParaRPr lang="es-EC" dirty="0"/>
          </a:p>
        </p:txBody>
      </p:sp>
      <p:sp>
        <p:nvSpPr>
          <p:cNvPr id="13" name="CuadroTexto 12"/>
          <p:cNvSpPr txBox="1"/>
          <p:nvPr/>
        </p:nvSpPr>
        <p:spPr>
          <a:xfrm>
            <a:off x="787791" y="4403188"/>
            <a:ext cx="4642338" cy="1477328"/>
          </a:xfrm>
          <a:prstGeom prst="rect">
            <a:avLst/>
          </a:prstGeom>
          <a:solidFill>
            <a:srgbClr val="FFFFFF"/>
          </a:solidFill>
          <a:ln w="76200">
            <a:solidFill>
              <a:schemeClr val="accent6">
                <a:lumMod val="50000"/>
              </a:schemeClr>
            </a:solidFill>
          </a:ln>
        </p:spPr>
        <p:txBody>
          <a:bodyPr wrap="square" rtlCol="0">
            <a:spAutoFit/>
          </a:bodyPr>
          <a:lstStyle/>
          <a:p>
            <a:r>
              <a:rPr lang="es-EC" dirty="0" smtClean="0"/>
              <a:t>La exposición a un aroma agradable incita a recordar la marca (31.16%)  permanecer mayor tiempo en el local (28.99%) e incluso incitaría a regresar </a:t>
            </a:r>
            <a:r>
              <a:rPr lang="es-EC" dirty="0"/>
              <a:t>nuevamente al </a:t>
            </a:r>
            <a:r>
              <a:rPr lang="es-EC" dirty="0" smtClean="0"/>
              <a:t>establecimiento</a:t>
            </a:r>
            <a:r>
              <a:rPr lang="es-EC" dirty="0"/>
              <a:t> </a:t>
            </a:r>
            <a:r>
              <a:rPr lang="es-EC" dirty="0" smtClean="0"/>
              <a:t>(17.39%)</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24299501"/>
              </p:ext>
            </p:extLst>
          </p:nvPr>
        </p:nvGraphicFramePr>
        <p:xfrm>
          <a:off x="678852" y="1756470"/>
          <a:ext cx="5297169" cy="2087499"/>
        </p:xfrm>
        <a:graphic>
          <a:graphicData uri="http://schemas.openxmlformats.org/drawingml/2006/table">
            <a:tbl>
              <a:tblPr>
                <a:tableStyleId>{8FD4443E-F989-4FC4-A0C8-D5A2AF1F390B}</a:tableStyleId>
              </a:tblPr>
              <a:tblGrid>
                <a:gridCol w="332867"/>
                <a:gridCol w="2104613"/>
                <a:gridCol w="964247"/>
                <a:gridCol w="947721"/>
                <a:gridCol w="947721"/>
              </a:tblGrid>
              <a:tr h="0">
                <a:tc>
                  <a:txBody>
                    <a:bodyPr/>
                    <a:lstStyle/>
                    <a:p>
                      <a:pPr>
                        <a:lnSpc>
                          <a:spcPct val="107000"/>
                        </a:lnSpc>
                        <a:spcAft>
                          <a:spcPts val="0"/>
                        </a:spcAft>
                      </a:pPr>
                      <a:r>
                        <a:rPr lang="es-EC" sz="20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20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Frecuencia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Porcentaje</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b="1" dirty="0">
                          <a:effectLst/>
                        </a:rPr>
                        <a:t>% válido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rowSpan="6">
                  <a:txBody>
                    <a:bodyPr/>
                    <a:lstStyle/>
                    <a:p>
                      <a:pPr marL="71755" marR="71755" algn="ctr">
                        <a:lnSpc>
                          <a:spcPct val="107000"/>
                        </a:lnSpc>
                        <a:spcAft>
                          <a:spcPts val="0"/>
                        </a:spcAft>
                      </a:pPr>
                      <a:r>
                        <a:rPr lang="es-EC" sz="1200">
                          <a:effectLst/>
                        </a:rPr>
                        <a:t>Válidos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C" sz="1200" dirty="0">
                          <a:effectLst/>
                        </a:rPr>
                        <a:t>Recordar la marca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31.2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31.2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nSpc>
                          <a:spcPct val="107000"/>
                        </a:lnSpc>
                        <a:spcAft>
                          <a:spcPts val="0"/>
                        </a:spcAft>
                      </a:pPr>
                      <a:r>
                        <a:rPr lang="es-EC" sz="1200">
                          <a:effectLst/>
                        </a:rPr>
                        <a:t>Permanecer más tiempo en el local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40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29.0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29.0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nSpc>
                          <a:spcPct val="107000"/>
                        </a:lnSpc>
                        <a:spcAft>
                          <a:spcPts val="0"/>
                        </a:spcAft>
                      </a:pPr>
                      <a:r>
                        <a:rPr lang="es-EC" sz="1200">
                          <a:effectLst/>
                        </a:rPr>
                        <a:t>Regresar al local (visitarlo nuevamente)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24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17.4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17.4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nSpc>
                          <a:spcPct val="107000"/>
                        </a:lnSpc>
                        <a:spcAft>
                          <a:spcPts val="0"/>
                        </a:spcAft>
                      </a:pPr>
                      <a:r>
                        <a:rPr lang="es-EC" sz="1200">
                          <a:effectLst/>
                        </a:rPr>
                        <a:t>Preferir este local comercial frente a otros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5.8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5.8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nSpc>
                          <a:spcPct val="107000"/>
                        </a:lnSpc>
                        <a:spcAft>
                          <a:spcPts val="0"/>
                        </a:spcAft>
                      </a:pPr>
                      <a:r>
                        <a:rPr lang="es-EC" sz="1200">
                          <a:effectLst/>
                        </a:rPr>
                        <a:t>Realizar una compra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23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vMerge="1">
                  <a:txBody>
                    <a:bodyPr/>
                    <a:lstStyle/>
                    <a:p>
                      <a:endParaRPr lang="es-EC"/>
                    </a:p>
                  </a:txBody>
                  <a:tcPr/>
                </a:tc>
                <a:tc>
                  <a:txBody>
                    <a:bodyPr/>
                    <a:lstStyle/>
                    <a:p>
                      <a:pPr>
                        <a:lnSpc>
                          <a:spcPct val="107000"/>
                        </a:lnSpc>
                        <a:spcAft>
                          <a:spcPts val="0"/>
                        </a:spcAft>
                      </a:pPr>
                      <a:r>
                        <a:rPr lang="es-EC" sz="12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138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a:effectLst/>
                        </a:rPr>
                        <a:t>100.0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200" dirty="0">
                          <a:effectLst/>
                        </a:rPr>
                        <a:t>100.0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99312259"/>
              </p:ext>
            </p:extLst>
          </p:nvPr>
        </p:nvGraphicFramePr>
        <p:xfrm>
          <a:off x="5430129" y="1058593"/>
          <a:ext cx="5936567" cy="4315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4390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8323463"/>
              </p:ext>
            </p:extLst>
          </p:nvPr>
        </p:nvGraphicFramePr>
        <p:xfrm>
          <a:off x="750696" y="2152357"/>
          <a:ext cx="7292712" cy="1807122"/>
        </p:xfrm>
        <a:graphic>
          <a:graphicData uri="http://schemas.openxmlformats.org/drawingml/2006/table">
            <a:tbl>
              <a:tblPr firstRow="1" firstCol="1" bandRow="1">
                <a:tableStyleId>{5C22544A-7EE6-4342-B048-85BDC9FD1C3A}</a:tableStyleId>
              </a:tblPr>
              <a:tblGrid>
                <a:gridCol w="1158041"/>
                <a:gridCol w="1705293"/>
                <a:gridCol w="1614170"/>
                <a:gridCol w="1407604"/>
                <a:gridCol w="1407604"/>
              </a:tblGrid>
              <a:tr h="301187">
                <a:tc gridSpan="2">
                  <a:txBody>
                    <a:bodyPr/>
                    <a:lstStyle/>
                    <a:p>
                      <a:pPr indent="252095" algn="ctr">
                        <a:lnSpc>
                          <a:spcPct val="150000"/>
                        </a:lnSpc>
                        <a:tabLst>
                          <a:tab pos="571500" algn="l"/>
                        </a:tabLst>
                      </a:pPr>
                      <a:r>
                        <a:rPr lang="es-EC" sz="1200" dirty="0">
                          <a:effectLst/>
                        </a:rPr>
                        <a:t>Concentración</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252095" algn="ctr">
                        <a:lnSpc>
                          <a:spcPct val="150000"/>
                        </a:lnSpc>
                        <a:tabLst>
                          <a:tab pos="571500" algn="l"/>
                        </a:tabLst>
                      </a:pPr>
                      <a:r>
                        <a:rPr lang="es-EC" sz="1200">
                          <a:effectLst/>
                        </a:rPr>
                        <a:t>30 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a:effectLst/>
                        </a:rPr>
                        <a:t>20ml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dirty="0">
                          <a:effectLst/>
                        </a:rPr>
                        <a:t>10ml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1187">
                <a:tc rowSpan="5">
                  <a:txBody>
                    <a:bodyPr/>
                    <a:lstStyle/>
                    <a:p>
                      <a:pPr marL="71755" marR="71755" indent="252095" algn="l">
                        <a:lnSpc>
                          <a:spcPct val="150000"/>
                        </a:lnSpc>
                        <a:spcBef>
                          <a:spcPts val="500"/>
                        </a:spcBef>
                        <a:spcAft>
                          <a:spcPts val="500"/>
                        </a:spcAft>
                        <a:tabLst>
                          <a:tab pos="571500" algn="l"/>
                        </a:tabLst>
                      </a:pPr>
                      <a:r>
                        <a:rPr lang="es-EC" sz="1200" dirty="0">
                          <a:effectLst/>
                        </a:rPr>
                        <a:t>Percepciones</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rowSpan="4">
                  <a:txBody>
                    <a:bodyPr/>
                    <a:lstStyle/>
                    <a:p>
                      <a:pPr indent="252095" algn="l">
                        <a:lnSpc>
                          <a:spcPct val="150000"/>
                        </a:lnSpc>
                        <a:tabLst>
                          <a:tab pos="571500" algn="l"/>
                        </a:tabLst>
                      </a:pPr>
                      <a:r>
                        <a:rPr lang="es-EC" sz="1200" dirty="0">
                          <a:effectLst/>
                        </a:rPr>
                        <a:t>Acorde amaderado</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tabLst>
                          <a:tab pos="571500" algn="l"/>
                        </a:tabLst>
                      </a:pPr>
                      <a:r>
                        <a:rPr lang="es-EC" sz="1200">
                          <a:effectLst/>
                        </a:rPr>
                        <a:t>Elegancia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Sobriedad</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Elegancia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1187">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Padres Abuelos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Hombre</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Adultez</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1187">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Formalidad</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Madera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Seguridad</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1187">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Hombre</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Bosque</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Masculino</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1187">
                <a:tc vMerge="1">
                  <a:txBody>
                    <a:bodyPr/>
                    <a:lstStyle/>
                    <a:p>
                      <a:endParaRPr lang="es-EC"/>
                    </a:p>
                  </a:txBody>
                  <a:tcPr/>
                </a:tc>
                <a:tc>
                  <a:txBody>
                    <a:bodyPr/>
                    <a:lstStyle/>
                    <a:p>
                      <a:pPr indent="252095" algn="just">
                        <a:lnSpc>
                          <a:spcPct val="150000"/>
                        </a:lnSpc>
                        <a:tabLst>
                          <a:tab pos="571500" algn="l"/>
                        </a:tabLst>
                      </a:pPr>
                      <a:r>
                        <a:rPr lang="es-EC" sz="1200">
                          <a:effectLst/>
                        </a:rPr>
                        <a:t>Concentración</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100">
                          <a:effectLst/>
                        </a:rPr>
                        <a:t>Perfecto-Fuerte</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a:effectLst/>
                        </a:rPr>
                        <a:t>Perfecto-Débil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dirty="0">
                          <a:effectLst/>
                        </a:rPr>
                        <a:t>Débil-Perfecto</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pic>
        <p:nvPicPr>
          <p:cNvPr id="6" name="Imagen 5"/>
          <p:cNvPicPr>
            <a:picLocks noChangeAspect="1"/>
          </p:cNvPicPr>
          <p:nvPr/>
        </p:nvPicPr>
        <p:blipFill rotWithShape="1">
          <a:blip r:embed="rId2"/>
          <a:srcRect l="36665" t="14471" r="34899" b="70529"/>
          <a:stretch/>
        </p:blipFill>
        <p:spPr>
          <a:xfrm>
            <a:off x="36130" y="715854"/>
            <a:ext cx="4360922" cy="1293353"/>
          </a:xfrm>
          <a:prstGeom prst="rect">
            <a:avLst/>
          </a:prstGeom>
        </p:spPr>
      </p:pic>
      <p:graphicFrame>
        <p:nvGraphicFramePr>
          <p:cNvPr id="8" name="Gráfico 7"/>
          <p:cNvGraphicFramePr/>
          <p:nvPr>
            <p:extLst>
              <p:ext uri="{D42A27DB-BD31-4B8C-83A1-F6EECF244321}">
                <p14:modId xmlns:p14="http://schemas.microsoft.com/office/powerpoint/2010/main" val="2043206274"/>
              </p:ext>
            </p:extLst>
          </p:nvPr>
        </p:nvGraphicFramePr>
        <p:xfrm>
          <a:off x="309489" y="4318782"/>
          <a:ext cx="2912011" cy="215235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cstate="print">
            <a:extLst>
              <a:ext uri="{28A0092B-C50C-407E-A947-70E740481C1C}">
                <a14:useLocalDpi xmlns:a14="http://schemas.microsoft.com/office/drawing/2010/main" val="0"/>
              </a:ext>
            </a:extLst>
          </a:blip>
          <a:stretch>
            <a:fillRect/>
          </a:stretch>
        </p:blipFill>
        <p:spPr>
          <a:xfrm>
            <a:off x="9311170" y="196947"/>
            <a:ext cx="2407220" cy="1955410"/>
          </a:xfrm>
          <a:prstGeom prst="rect">
            <a:avLst/>
          </a:prstGeom>
          <a:ln>
            <a:solidFill>
              <a:srgbClr val="003F73"/>
            </a:solidFill>
          </a:ln>
        </p:spPr>
      </p:pic>
      <p:graphicFrame>
        <p:nvGraphicFramePr>
          <p:cNvPr id="11" name="Gráfico 10"/>
          <p:cNvGraphicFramePr/>
          <p:nvPr>
            <p:extLst>
              <p:ext uri="{D42A27DB-BD31-4B8C-83A1-F6EECF244321}">
                <p14:modId xmlns:p14="http://schemas.microsoft.com/office/powerpoint/2010/main" val="3336382628"/>
              </p:ext>
            </p:extLst>
          </p:nvPr>
        </p:nvGraphicFramePr>
        <p:xfrm>
          <a:off x="2931626" y="4332849"/>
          <a:ext cx="2970626" cy="2131255"/>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agen 11"/>
          <p:cNvPicPr/>
          <p:nvPr/>
        </p:nvPicPr>
        <p:blipFill>
          <a:blip r:embed="rId6">
            <a:extLst>
              <a:ext uri="{28A0092B-C50C-407E-A947-70E740481C1C}">
                <a14:useLocalDpi xmlns:a14="http://schemas.microsoft.com/office/drawing/2010/main" val="0"/>
              </a:ext>
            </a:extLst>
          </a:blip>
          <a:stretch>
            <a:fillRect/>
          </a:stretch>
        </p:blipFill>
        <p:spPr>
          <a:xfrm>
            <a:off x="9311169" y="2349305"/>
            <a:ext cx="2407220" cy="2150607"/>
          </a:xfrm>
          <a:prstGeom prst="rect">
            <a:avLst/>
          </a:prstGeom>
          <a:ln>
            <a:solidFill>
              <a:srgbClr val="003F73"/>
            </a:solidFill>
          </a:ln>
        </p:spPr>
      </p:pic>
      <p:graphicFrame>
        <p:nvGraphicFramePr>
          <p:cNvPr id="13" name="Gráfico 12"/>
          <p:cNvGraphicFramePr/>
          <p:nvPr>
            <p:extLst>
              <p:ext uri="{D42A27DB-BD31-4B8C-83A1-F6EECF244321}">
                <p14:modId xmlns:p14="http://schemas.microsoft.com/office/powerpoint/2010/main" val="1733873840"/>
              </p:ext>
            </p:extLst>
          </p:nvPr>
        </p:nvGraphicFramePr>
        <p:xfrm>
          <a:off x="5821679" y="4499912"/>
          <a:ext cx="3026899" cy="1930790"/>
        </p:xfrm>
        <a:graphic>
          <a:graphicData uri="http://schemas.openxmlformats.org/drawingml/2006/chart">
            <c:chart xmlns:c="http://schemas.openxmlformats.org/drawingml/2006/chart" xmlns:r="http://schemas.openxmlformats.org/officeDocument/2006/relationships" r:id="rId7"/>
          </a:graphicData>
        </a:graphic>
      </p:graphicFrame>
      <p:pic>
        <p:nvPicPr>
          <p:cNvPr id="14" name="Imagen 13"/>
          <p:cNvPicPr/>
          <p:nvPr/>
        </p:nvPicPr>
        <p:blipFill>
          <a:blip r:embed="rId8" cstate="print">
            <a:extLst>
              <a:ext uri="{28A0092B-C50C-407E-A947-70E740481C1C}">
                <a14:useLocalDpi xmlns:a14="http://schemas.microsoft.com/office/drawing/2010/main" val="0"/>
              </a:ext>
            </a:extLst>
          </a:blip>
          <a:stretch>
            <a:fillRect/>
          </a:stretch>
        </p:blipFill>
        <p:spPr>
          <a:xfrm>
            <a:off x="9311169" y="4696860"/>
            <a:ext cx="2407220" cy="2048599"/>
          </a:xfrm>
          <a:prstGeom prst="rect">
            <a:avLst/>
          </a:prstGeom>
          <a:ln>
            <a:solidFill>
              <a:srgbClr val="003F73"/>
            </a:solidFill>
          </a:ln>
        </p:spPr>
      </p:pic>
    </p:spTree>
    <p:extLst>
      <p:ext uri="{BB962C8B-B14F-4D97-AF65-F5344CB8AC3E}">
        <p14:creationId xmlns:p14="http://schemas.microsoft.com/office/powerpoint/2010/main" val="3884923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graphicFrame>
        <p:nvGraphicFramePr>
          <p:cNvPr id="8" name="Gráfico 7"/>
          <p:cNvGraphicFramePr/>
          <p:nvPr/>
        </p:nvGraphicFramePr>
        <p:xfrm>
          <a:off x="309489" y="4318782"/>
          <a:ext cx="2912011" cy="2152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2931626" y="4332849"/>
          <a:ext cx="2970626" cy="213125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n 14"/>
          <p:cNvPicPr>
            <a:picLocks noChangeAspect="1"/>
          </p:cNvPicPr>
          <p:nvPr/>
        </p:nvPicPr>
        <p:blipFill rotWithShape="1">
          <a:blip r:embed="rId4"/>
          <a:srcRect l="36421" t="32034" r="35143" b="52966"/>
          <a:stretch/>
        </p:blipFill>
        <p:spPr>
          <a:xfrm>
            <a:off x="22066" y="715854"/>
            <a:ext cx="3948598" cy="1171067"/>
          </a:xfrm>
          <a:prstGeom prst="rect">
            <a:avLst/>
          </a:prstGeom>
        </p:spPr>
      </p:pic>
      <p:graphicFrame>
        <p:nvGraphicFramePr>
          <p:cNvPr id="19" name="Gráfico 18"/>
          <p:cNvGraphicFramePr/>
          <p:nvPr>
            <p:extLst>
              <p:ext uri="{D42A27DB-BD31-4B8C-83A1-F6EECF244321}">
                <p14:modId xmlns:p14="http://schemas.microsoft.com/office/powerpoint/2010/main" val="469005883"/>
              </p:ext>
            </p:extLst>
          </p:nvPr>
        </p:nvGraphicFramePr>
        <p:xfrm>
          <a:off x="5596596" y="4178104"/>
          <a:ext cx="3575539" cy="2440745"/>
        </p:xfrm>
        <a:graphic>
          <a:graphicData uri="http://schemas.openxmlformats.org/drawingml/2006/chart">
            <c:chart xmlns:c="http://schemas.openxmlformats.org/drawingml/2006/chart" xmlns:r="http://schemas.openxmlformats.org/officeDocument/2006/relationships" r:id="rId5"/>
          </a:graphicData>
        </a:graphic>
      </p:graphicFrame>
      <p:pic>
        <p:nvPicPr>
          <p:cNvPr id="20" name="Imagen 19"/>
          <p:cNvPicPr/>
          <p:nvPr/>
        </p:nvPicPr>
        <p:blipFill>
          <a:blip r:embed="rId6">
            <a:extLst>
              <a:ext uri="{28A0092B-C50C-407E-A947-70E740481C1C}">
                <a14:useLocalDpi xmlns:a14="http://schemas.microsoft.com/office/drawing/2010/main" val="0"/>
              </a:ext>
            </a:extLst>
          </a:blip>
          <a:stretch>
            <a:fillRect/>
          </a:stretch>
        </p:blipFill>
        <p:spPr>
          <a:xfrm>
            <a:off x="9311168" y="4640587"/>
            <a:ext cx="2407220" cy="2161141"/>
          </a:xfrm>
          <a:prstGeom prst="rect">
            <a:avLst/>
          </a:prstGeom>
          <a:ln>
            <a:solidFill>
              <a:srgbClr val="003F73"/>
            </a:solidFill>
          </a:ln>
        </p:spPr>
      </p:pic>
      <p:graphicFrame>
        <p:nvGraphicFramePr>
          <p:cNvPr id="22" name="Gráfico 21"/>
          <p:cNvGraphicFramePr/>
          <p:nvPr>
            <p:extLst>
              <p:ext uri="{D42A27DB-BD31-4B8C-83A1-F6EECF244321}">
                <p14:modId xmlns:p14="http://schemas.microsoft.com/office/powerpoint/2010/main" val="3791494391"/>
              </p:ext>
            </p:extLst>
          </p:nvPr>
        </p:nvGraphicFramePr>
        <p:xfrm>
          <a:off x="2344615" y="4135902"/>
          <a:ext cx="3957711" cy="2469906"/>
        </p:xfrm>
        <a:graphic>
          <a:graphicData uri="http://schemas.openxmlformats.org/drawingml/2006/chart">
            <c:chart xmlns:c="http://schemas.openxmlformats.org/drawingml/2006/chart" xmlns:r="http://schemas.openxmlformats.org/officeDocument/2006/relationships" r:id="rId7"/>
          </a:graphicData>
        </a:graphic>
      </p:graphicFrame>
      <p:pic>
        <p:nvPicPr>
          <p:cNvPr id="23" name="Imagen 22"/>
          <p:cNvPicPr/>
          <p:nvPr/>
        </p:nvPicPr>
        <p:blipFill>
          <a:blip r:embed="rId8" cstate="print">
            <a:extLst>
              <a:ext uri="{28A0092B-C50C-407E-A947-70E740481C1C}">
                <a14:useLocalDpi xmlns:a14="http://schemas.microsoft.com/office/drawing/2010/main" val="0"/>
              </a:ext>
            </a:extLst>
          </a:blip>
          <a:stretch>
            <a:fillRect/>
          </a:stretch>
        </p:blipFill>
        <p:spPr>
          <a:xfrm>
            <a:off x="9311169" y="2444510"/>
            <a:ext cx="2407220" cy="1960196"/>
          </a:xfrm>
          <a:prstGeom prst="rect">
            <a:avLst/>
          </a:prstGeom>
          <a:ln>
            <a:solidFill>
              <a:srgbClr val="003F73"/>
            </a:solidFill>
          </a:ln>
        </p:spPr>
      </p:pic>
      <p:graphicFrame>
        <p:nvGraphicFramePr>
          <p:cNvPr id="25" name="Gráfico 24"/>
          <p:cNvGraphicFramePr/>
          <p:nvPr>
            <p:extLst>
              <p:ext uri="{D42A27DB-BD31-4B8C-83A1-F6EECF244321}">
                <p14:modId xmlns:p14="http://schemas.microsoft.com/office/powerpoint/2010/main" val="3173594736"/>
              </p:ext>
            </p:extLst>
          </p:nvPr>
        </p:nvGraphicFramePr>
        <p:xfrm>
          <a:off x="-247063" y="3763106"/>
          <a:ext cx="3932799" cy="2806505"/>
        </p:xfrm>
        <a:graphic>
          <a:graphicData uri="http://schemas.openxmlformats.org/drawingml/2006/chart">
            <c:chart xmlns:c="http://schemas.openxmlformats.org/drawingml/2006/chart" xmlns:r="http://schemas.openxmlformats.org/officeDocument/2006/relationships" r:id="rId9"/>
          </a:graphicData>
        </a:graphic>
      </p:graphicFrame>
      <p:pic>
        <p:nvPicPr>
          <p:cNvPr id="26" name="Imagen 25"/>
          <p:cNvPicPr/>
          <p:nvPr/>
        </p:nvPicPr>
        <p:blipFill>
          <a:blip r:embed="rId10">
            <a:extLst>
              <a:ext uri="{28A0092B-C50C-407E-A947-70E740481C1C}">
                <a14:useLocalDpi xmlns:a14="http://schemas.microsoft.com/office/drawing/2010/main" val="0"/>
              </a:ext>
            </a:extLst>
          </a:blip>
          <a:stretch>
            <a:fillRect/>
          </a:stretch>
        </p:blipFill>
        <p:spPr>
          <a:xfrm>
            <a:off x="9311168" y="69523"/>
            <a:ext cx="2507835" cy="2139106"/>
          </a:xfrm>
          <a:prstGeom prst="rect">
            <a:avLst/>
          </a:prstGeom>
          <a:ln>
            <a:solidFill>
              <a:srgbClr val="003F73"/>
            </a:solidFill>
          </a:ln>
        </p:spPr>
      </p:pic>
      <p:graphicFrame>
        <p:nvGraphicFramePr>
          <p:cNvPr id="2" name="Tabla 1"/>
          <p:cNvGraphicFramePr>
            <a:graphicFrameLocks noGrp="1"/>
          </p:cNvGraphicFramePr>
          <p:nvPr>
            <p:extLst>
              <p:ext uri="{D42A27DB-BD31-4B8C-83A1-F6EECF244321}">
                <p14:modId xmlns:p14="http://schemas.microsoft.com/office/powerpoint/2010/main" val="755267729"/>
              </p:ext>
            </p:extLst>
          </p:nvPr>
        </p:nvGraphicFramePr>
        <p:xfrm>
          <a:off x="1028232" y="2083868"/>
          <a:ext cx="5884863" cy="1645920"/>
        </p:xfrm>
        <a:graphic>
          <a:graphicData uri="http://schemas.openxmlformats.org/drawingml/2006/table">
            <a:tbl>
              <a:tblPr firstRow="1" firstCol="1" bandRow="1">
                <a:tableStyleId>{5C22544A-7EE6-4342-B048-85BDC9FD1C3A}</a:tableStyleId>
              </a:tblPr>
              <a:tblGrid>
                <a:gridCol w="411480"/>
                <a:gridCol w="1406843"/>
                <a:gridCol w="1332230"/>
                <a:gridCol w="1332230"/>
                <a:gridCol w="1402080"/>
              </a:tblGrid>
              <a:tr h="0">
                <a:tc gridSpan="2">
                  <a:txBody>
                    <a:bodyPr/>
                    <a:lstStyle/>
                    <a:p>
                      <a:pPr indent="252095" algn="ctr">
                        <a:lnSpc>
                          <a:spcPct val="150000"/>
                        </a:lnSpc>
                        <a:tabLst>
                          <a:tab pos="571500" algn="l"/>
                        </a:tabLst>
                      </a:pPr>
                      <a:r>
                        <a:rPr lang="es-EC" sz="1200" dirty="0">
                          <a:effectLst/>
                        </a:rPr>
                        <a:t>Concentración</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252095" algn="ctr">
                        <a:lnSpc>
                          <a:spcPct val="150000"/>
                        </a:lnSpc>
                        <a:tabLst>
                          <a:tab pos="571500" algn="l"/>
                        </a:tabLst>
                      </a:pPr>
                      <a:r>
                        <a:rPr lang="es-EC" sz="1200">
                          <a:effectLst/>
                        </a:rPr>
                        <a:t>30 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dirty="0">
                          <a:effectLst/>
                        </a:rPr>
                        <a:t>20ml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a:effectLst/>
                        </a:rPr>
                        <a:t>10ml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5">
                  <a:txBody>
                    <a:bodyPr/>
                    <a:lstStyle/>
                    <a:p>
                      <a:pPr marL="71755" marR="71755" indent="252095" algn="ctr">
                        <a:lnSpc>
                          <a:spcPct val="150000"/>
                        </a:lnSpc>
                        <a:spcBef>
                          <a:spcPts val="500"/>
                        </a:spcBef>
                        <a:spcAft>
                          <a:spcPts val="500"/>
                        </a:spcAft>
                        <a:tabLst>
                          <a:tab pos="571500" algn="l"/>
                        </a:tabLst>
                      </a:pPr>
                      <a:r>
                        <a:rPr lang="es-EC" sz="1200">
                          <a:effectLst/>
                        </a:rPr>
                        <a:t>Percepciones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rowSpan="4">
                  <a:txBody>
                    <a:bodyPr/>
                    <a:lstStyle/>
                    <a:p>
                      <a:pPr indent="252095" algn="l">
                        <a:lnSpc>
                          <a:spcPct val="150000"/>
                        </a:lnSpc>
                        <a:tabLst>
                          <a:tab pos="571500" algn="l"/>
                        </a:tabLst>
                      </a:pPr>
                      <a:r>
                        <a:rPr lang="es-EC" sz="1200" dirty="0">
                          <a:effectLst/>
                        </a:rPr>
                        <a:t>Acorde floral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tabLst>
                          <a:tab pos="571500" algn="l"/>
                        </a:tabLst>
                      </a:pPr>
                      <a:r>
                        <a:rPr lang="es-EC" sz="1200">
                          <a:effectLst/>
                        </a:rPr>
                        <a:t>Vacaciones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Rosas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dirty="0">
                          <a:effectLst/>
                        </a:rPr>
                        <a:t>Incienso</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Flores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Relajación</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Mujer</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Limpieza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Femenino</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Spa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Tranquilidad</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Hotel-Spa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Relax</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44475">
                <a:tc vMerge="1">
                  <a:txBody>
                    <a:bodyPr/>
                    <a:lstStyle/>
                    <a:p>
                      <a:endParaRPr lang="es-EC"/>
                    </a:p>
                  </a:txBody>
                  <a:tcPr/>
                </a:tc>
                <a:tc>
                  <a:txBody>
                    <a:bodyPr/>
                    <a:lstStyle/>
                    <a:p>
                      <a:pPr indent="252095" algn="just">
                        <a:lnSpc>
                          <a:spcPct val="150000"/>
                        </a:lnSpc>
                        <a:tabLst>
                          <a:tab pos="571500" algn="l"/>
                        </a:tabLst>
                      </a:pPr>
                      <a:r>
                        <a:rPr lang="es-EC" sz="1200">
                          <a:effectLst/>
                        </a:rPr>
                        <a:t>Concentración</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100">
                          <a:effectLst/>
                        </a:rPr>
                        <a:t>Perfecto-Débil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dirty="0">
                          <a:effectLst/>
                        </a:rPr>
                        <a:t>Perfecto-Débil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dirty="0">
                          <a:effectLst/>
                        </a:rPr>
                        <a:t>Débil-Muy Débil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544495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graphicFrame>
        <p:nvGraphicFramePr>
          <p:cNvPr id="8" name="Gráfico 7"/>
          <p:cNvGraphicFramePr/>
          <p:nvPr/>
        </p:nvGraphicFramePr>
        <p:xfrm>
          <a:off x="309489" y="4318782"/>
          <a:ext cx="2912011" cy="2152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2931626" y="4332849"/>
          <a:ext cx="2970626" cy="2131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p:nvPr>
            <p:extLst>
              <p:ext uri="{D42A27DB-BD31-4B8C-83A1-F6EECF244321}">
                <p14:modId xmlns:p14="http://schemas.microsoft.com/office/powerpoint/2010/main" val="3226582906"/>
              </p:ext>
            </p:extLst>
          </p:nvPr>
        </p:nvGraphicFramePr>
        <p:xfrm>
          <a:off x="2597833" y="4525454"/>
          <a:ext cx="3957711" cy="2469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p:nvPr/>
        </p:nvGraphicFramePr>
        <p:xfrm>
          <a:off x="-247063" y="3763106"/>
          <a:ext cx="3932799" cy="2806505"/>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n 12"/>
          <p:cNvPicPr>
            <a:picLocks noChangeAspect="1"/>
          </p:cNvPicPr>
          <p:nvPr/>
        </p:nvPicPr>
        <p:blipFill rotWithShape="1">
          <a:blip r:embed="rId6"/>
          <a:srcRect l="36421" t="48513" r="35143" b="36487"/>
          <a:stretch/>
        </p:blipFill>
        <p:spPr>
          <a:xfrm>
            <a:off x="36129" y="652490"/>
            <a:ext cx="4298307" cy="1274783"/>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617439415"/>
              </p:ext>
            </p:extLst>
          </p:nvPr>
        </p:nvGraphicFramePr>
        <p:xfrm>
          <a:off x="874138" y="2092817"/>
          <a:ext cx="5572316" cy="1645920"/>
        </p:xfrm>
        <a:graphic>
          <a:graphicData uri="http://schemas.openxmlformats.org/drawingml/2006/table">
            <a:tbl>
              <a:tblPr firstRow="1" firstCol="1" bandRow="1">
                <a:tableStyleId>{5C22544A-7EE6-4342-B048-85BDC9FD1C3A}</a:tableStyleId>
              </a:tblPr>
              <a:tblGrid>
                <a:gridCol w="411480"/>
                <a:gridCol w="1406843"/>
                <a:gridCol w="1332230"/>
                <a:gridCol w="1189355"/>
                <a:gridCol w="1232408"/>
              </a:tblGrid>
              <a:tr h="269585">
                <a:tc gridSpan="2">
                  <a:txBody>
                    <a:bodyPr/>
                    <a:lstStyle/>
                    <a:p>
                      <a:pPr indent="252095" algn="ctr">
                        <a:lnSpc>
                          <a:spcPct val="150000"/>
                        </a:lnSpc>
                        <a:tabLst>
                          <a:tab pos="571500" algn="l"/>
                        </a:tabLst>
                      </a:pPr>
                      <a:r>
                        <a:rPr lang="es-EC" sz="1200" dirty="0">
                          <a:effectLst/>
                        </a:rPr>
                        <a:t>Concentración</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252095" algn="ctr">
                        <a:lnSpc>
                          <a:spcPct val="150000"/>
                        </a:lnSpc>
                        <a:tabLst>
                          <a:tab pos="571500" algn="l"/>
                        </a:tabLst>
                      </a:pPr>
                      <a:r>
                        <a:rPr lang="es-EC" sz="1200">
                          <a:effectLst/>
                        </a:rPr>
                        <a:t>30 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a:effectLst/>
                        </a:rPr>
                        <a:t>20ml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200">
                          <a:effectLst/>
                        </a:rPr>
                        <a:t>10ml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9585">
                <a:tc rowSpan="5">
                  <a:txBody>
                    <a:bodyPr/>
                    <a:lstStyle/>
                    <a:p>
                      <a:pPr marL="71755" marR="71755" indent="252095" algn="ctr">
                        <a:lnSpc>
                          <a:spcPct val="150000"/>
                        </a:lnSpc>
                        <a:spcBef>
                          <a:spcPts val="500"/>
                        </a:spcBef>
                        <a:spcAft>
                          <a:spcPts val="500"/>
                        </a:spcAft>
                        <a:tabLst>
                          <a:tab pos="571500" algn="l"/>
                        </a:tabLst>
                      </a:pPr>
                      <a:r>
                        <a:rPr lang="es-EC" sz="1200">
                          <a:effectLst/>
                        </a:rPr>
                        <a:t>Percepciones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rowSpan="4">
                  <a:txBody>
                    <a:bodyPr/>
                    <a:lstStyle/>
                    <a:p>
                      <a:pPr indent="252095" algn="l">
                        <a:lnSpc>
                          <a:spcPct val="150000"/>
                        </a:lnSpc>
                        <a:tabLst>
                          <a:tab pos="571500" algn="l"/>
                        </a:tabLst>
                      </a:pPr>
                      <a:r>
                        <a:rPr lang="es-EC" sz="1100" dirty="0">
                          <a:effectLst/>
                        </a:rPr>
                        <a:t>Acorde Cítrico</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tabLst>
                          <a:tab pos="571500" algn="l"/>
                        </a:tabLst>
                      </a:pPr>
                      <a:r>
                        <a:rPr lang="es-EC" sz="1200">
                          <a:effectLst/>
                        </a:rPr>
                        <a:t>Frescura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Fresco</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Sport</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9585">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Juvenil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Gym</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Juvenil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9585">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Deportistas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Jóvenes</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Energía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69585">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200">
                          <a:effectLst/>
                        </a:rPr>
                        <a:t>Aventura</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Lima-limón</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200">
                          <a:effectLst/>
                        </a:rPr>
                        <a:t>Refrescante</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131">
                <a:tc vMerge="1">
                  <a:txBody>
                    <a:bodyPr/>
                    <a:lstStyle/>
                    <a:p>
                      <a:endParaRPr lang="es-EC"/>
                    </a:p>
                  </a:txBody>
                  <a:tcPr/>
                </a:tc>
                <a:tc>
                  <a:txBody>
                    <a:bodyPr/>
                    <a:lstStyle/>
                    <a:p>
                      <a:pPr indent="252095" algn="just">
                        <a:lnSpc>
                          <a:spcPct val="150000"/>
                        </a:lnSpc>
                        <a:tabLst>
                          <a:tab pos="571500" algn="l"/>
                        </a:tabLst>
                      </a:pPr>
                      <a:r>
                        <a:rPr lang="es-EC" sz="1200">
                          <a:effectLst/>
                        </a:rPr>
                        <a:t>Concentración</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100">
                          <a:effectLst/>
                        </a:rPr>
                        <a:t>Perfecto-Débil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a:effectLst/>
                        </a:rPr>
                        <a:t>Débil</a:t>
                      </a:r>
                      <a:endParaRPr lang="es-EC" sz="12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100" dirty="0">
                          <a:effectLst/>
                        </a:rPr>
                        <a:t>Muy Débil</a:t>
                      </a:r>
                      <a:endParaRPr lang="es-EC"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17" name="Gráfico 16"/>
          <p:cNvGraphicFramePr/>
          <p:nvPr>
            <p:extLst>
              <p:ext uri="{D42A27DB-BD31-4B8C-83A1-F6EECF244321}">
                <p14:modId xmlns:p14="http://schemas.microsoft.com/office/powerpoint/2010/main" val="3164158360"/>
              </p:ext>
            </p:extLst>
          </p:nvPr>
        </p:nvGraphicFramePr>
        <p:xfrm>
          <a:off x="5287108" y="3924885"/>
          <a:ext cx="4475871" cy="2620107"/>
        </p:xfrm>
        <a:graphic>
          <a:graphicData uri="http://schemas.openxmlformats.org/drawingml/2006/chart">
            <c:chart xmlns:c="http://schemas.openxmlformats.org/drawingml/2006/chart" xmlns:r="http://schemas.openxmlformats.org/officeDocument/2006/relationships" r:id="rId7"/>
          </a:graphicData>
        </a:graphic>
      </p:graphicFrame>
      <p:pic>
        <p:nvPicPr>
          <p:cNvPr id="18" name="Imagen 17"/>
          <p:cNvPicPr/>
          <p:nvPr/>
        </p:nvPicPr>
        <p:blipFill>
          <a:blip r:embed="rId8">
            <a:extLst>
              <a:ext uri="{28A0092B-C50C-407E-A947-70E740481C1C}">
                <a14:useLocalDpi xmlns:a14="http://schemas.microsoft.com/office/drawing/2010/main" val="0"/>
              </a:ext>
            </a:extLst>
          </a:blip>
          <a:stretch>
            <a:fillRect/>
          </a:stretch>
        </p:blipFill>
        <p:spPr>
          <a:xfrm>
            <a:off x="9311167" y="4640588"/>
            <a:ext cx="2507835" cy="2097838"/>
          </a:xfrm>
          <a:prstGeom prst="rect">
            <a:avLst/>
          </a:prstGeom>
          <a:ln>
            <a:solidFill>
              <a:srgbClr val="003F73"/>
            </a:solidFill>
          </a:ln>
        </p:spPr>
      </p:pic>
      <p:pic>
        <p:nvPicPr>
          <p:cNvPr id="21" name="Imagen 20"/>
          <p:cNvPicPr/>
          <p:nvPr/>
        </p:nvPicPr>
        <p:blipFill>
          <a:blip r:embed="rId9">
            <a:extLst>
              <a:ext uri="{28A0092B-C50C-407E-A947-70E740481C1C}">
                <a14:useLocalDpi xmlns:a14="http://schemas.microsoft.com/office/drawing/2010/main" val="0"/>
              </a:ext>
            </a:extLst>
          </a:blip>
          <a:stretch>
            <a:fillRect/>
          </a:stretch>
        </p:blipFill>
        <p:spPr>
          <a:xfrm>
            <a:off x="9311166" y="2323762"/>
            <a:ext cx="2507835" cy="2201692"/>
          </a:xfrm>
          <a:prstGeom prst="rect">
            <a:avLst/>
          </a:prstGeom>
          <a:ln>
            <a:solidFill>
              <a:srgbClr val="003F73"/>
            </a:solidFill>
          </a:ln>
        </p:spPr>
      </p:pic>
      <p:graphicFrame>
        <p:nvGraphicFramePr>
          <p:cNvPr id="27" name="Gráfico 26"/>
          <p:cNvGraphicFramePr/>
          <p:nvPr>
            <p:extLst>
              <p:ext uri="{D42A27DB-BD31-4B8C-83A1-F6EECF244321}">
                <p14:modId xmlns:p14="http://schemas.microsoft.com/office/powerpoint/2010/main" val="2175380530"/>
              </p:ext>
            </p:extLst>
          </p:nvPr>
        </p:nvGraphicFramePr>
        <p:xfrm>
          <a:off x="2501705" y="4023360"/>
          <a:ext cx="4307058" cy="2535702"/>
        </p:xfrm>
        <a:graphic>
          <a:graphicData uri="http://schemas.openxmlformats.org/drawingml/2006/chart">
            <c:chart xmlns:c="http://schemas.openxmlformats.org/drawingml/2006/chart" xmlns:r="http://schemas.openxmlformats.org/officeDocument/2006/relationships" r:id="rId10"/>
          </a:graphicData>
        </a:graphic>
      </p:graphicFrame>
      <p:pic>
        <p:nvPicPr>
          <p:cNvPr id="28" name="Imagen 27"/>
          <p:cNvPicPr/>
          <p:nvPr/>
        </p:nvPicPr>
        <p:blipFill>
          <a:blip r:embed="rId11">
            <a:extLst>
              <a:ext uri="{28A0092B-C50C-407E-A947-70E740481C1C}">
                <a14:useLocalDpi xmlns:a14="http://schemas.microsoft.com/office/drawing/2010/main" val="0"/>
              </a:ext>
            </a:extLst>
          </a:blip>
          <a:stretch>
            <a:fillRect/>
          </a:stretch>
        </p:blipFill>
        <p:spPr>
          <a:xfrm>
            <a:off x="9311165" y="69523"/>
            <a:ext cx="2507835" cy="2139105"/>
          </a:xfrm>
          <a:prstGeom prst="rect">
            <a:avLst/>
          </a:prstGeom>
          <a:ln>
            <a:solidFill>
              <a:srgbClr val="003F73"/>
            </a:solidFill>
          </a:ln>
        </p:spPr>
      </p:pic>
      <p:graphicFrame>
        <p:nvGraphicFramePr>
          <p:cNvPr id="30" name="Gráfico 29"/>
          <p:cNvGraphicFramePr/>
          <p:nvPr>
            <p:extLst>
              <p:ext uri="{D42A27DB-BD31-4B8C-83A1-F6EECF244321}">
                <p14:modId xmlns:p14="http://schemas.microsoft.com/office/powerpoint/2010/main" val="824050238"/>
              </p:ext>
            </p:extLst>
          </p:nvPr>
        </p:nvGraphicFramePr>
        <p:xfrm>
          <a:off x="-470022" y="3815862"/>
          <a:ext cx="4410075" cy="2743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199373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p:nvPr/>
        </p:nvSpPr>
        <p:spPr>
          <a:xfrm>
            <a:off x="36130" y="69523"/>
            <a:ext cx="2895496"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Resultados</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graphicFrame>
        <p:nvGraphicFramePr>
          <p:cNvPr id="8" name="Gráfico 7"/>
          <p:cNvGraphicFramePr/>
          <p:nvPr/>
        </p:nvGraphicFramePr>
        <p:xfrm>
          <a:off x="309489" y="4318782"/>
          <a:ext cx="2912011" cy="2152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nvGraphicFramePr>
        <p:xfrm>
          <a:off x="2931626" y="4332849"/>
          <a:ext cx="2970626" cy="2131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p:nvPr/>
        </p:nvGraphicFramePr>
        <p:xfrm>
          <a:off x="2597833" y="4525454"/>
          <a:ext cx="3957711" cy="2469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p:nvPr/>
        </p:nvGraphicFramePr>
        <p:xfrm>
          <a:off x="-247063" y="3763106"/>
          <a:ext cx="3932799" cy="28065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p:cNvGraphicFramePr/>
          <p:nvPr/>
        </p:nvGraphicFramePr>
        <p:xfrm>
          <a:off x="5287108" y="3924885"/>
          <a:ext cx="4475871" cy="26201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p:cNvGraphicFramePr/>
          <p:nvPr/>
        </p:nvGraphicFramePr>
        <p:xfrm>
          <a:off x="2501705" y="4023360"/>
          <a:ext cx="4307058" cy="2535702"/>
        </p:xfrm>
        <a:graphic>
          <a:graphicData uri="http://schemas.openxmlformats.org/drawingml/2006/chart">
            <c:chart xmlns:c="http://schemas.openxmlformats.org/drawingml/2006/chart" xmlns:r="http://schemas.openxmlformats.org/officeDocument/2006/relationships" r:id="rId7"/>
          </a:graphicData>
        </a:graphic>
      </p:graphicFrame>
      <p:pic>
        <p:nvPicPr>
          <p:cNvPr id="28" name="Imagen 27"/>
          <p:cNvPicPr/>
          <p:nvPr/>
        </p:nvPicPr>
        <p:blipFill>
          <a:blip r:embed="rId8">
            <a:extLst>
              <a:ext uri="{28A0092B-C50C-407E-A947-70E740481C1C}">
                <a14:useLocalDpi xmlns:a14="http://schemas.microsoft.com/office/drawing/2010/main" val="0"/>
              </a:ext>
            </a:extLst>
          </a:blip>
          <a:stretch>
            <a:fillRect/>
          </a:stretch>
        </p:blipFill>
        <p:spPr>
          <a:xfrm>
            <a:off x="9311165" y="69523"/>
            <a:ext cx="2507835" cy="2139105"/>
          </a:xfrm>
          <a:prstGeom prst="rect">
            <a:avLst/>
          </a:prstGeom>
          <a:ln>
            <a:solidFill>
              <a:srgbClr val="003F73"/>
            </a:solidFill>
          </a:ln>
        </p:spPr>
      </p:pic>
      <p:graphicFrame>
        <p:nvGraphicFramePr>
          <p:cNvPr id="30" name="Gráfico 29"/>
          <p:cNvGraphicFramePr/>
          <p:nvPr/>
        </p:nvGraphicFramePr>
        <p:xfrm>
          <a:off x="-470022" y="3815862"/>
          <a:ext cx="4410075" cy="2743200"/>
        </p:xfrm>
        <a:graphic>
          <a:graphicData uri="http://schemas.openxmlformats.org/drawingml/2006/chart">
            <c:chart xmlns:c="http://schemas.openxmlformats.org/drawingml/2006/chart" xmlns:r="http://schemas.openxmlformats.org/officeDocument/2006/relationships" r:id="rId9"/>
          </a:graphicData>
        </a:graphic>
      </p:graphicFrame>
      <p:pic>
        <p:nvPicPr>
          <p:cNvPr id="15" name="Imagen 14"/>
          <p:cNvPicPr>
            <a:picLocks noChangeAspect="1"/>
          </p:cNvPicPr>
          <p:nvPr/>
        </p:nvPicPr>
        <p:blipFill rotWithShape="1">
          <a:blip r:embed="rId10"/>
          <a:srcRect l="36665" t="67377" r="34899" b="17623"/>
          <a:stretch/>
        </p:blipFill>
        <p:spPr>
          <a:xfrm>
            <a:off x="36130" y="652489"/>
            <a:ext cx="4549938" cy="1349411"/>
          </a:xfrm>
          <a:prstGeom prst="rect">
            <a:avLst/>
          </a:prstGeom>
        </p:spPr>
      </p:pic>
      <p:graphicFrame>
        <p:nvGraphicFramePr>
          <p:cNvPr id="16" name="Gráfico 15"/>
          <p:cNvGraphicFramePr/>
          <p:nvPr>
            <p:extLst>
              <p:ext uri="{D42A27DB-BD31-4B8C-83A1-F6EECF244321}">
                <p14:modId xmlns:p14="http://schemas.microsoft.com/office/powerpoint/2010/main" val="2704157861"/>
              </p:ext>
            </p:extLst>
          </p:nvPr>
        </p:nvGraphicFramePr>
        <p:xfrm>
          <a:off x="-607255" y="3801794"/>
          <a:ext cx="4572000"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 name="Gráfico 19"/>
          <p:cNvGraphicFramePr/>
          <p:nvPr>
            <p:extLst>
              <p:ext uri="{D42A27DB-BD31-4B8C-83A1-F6EECF244321}">
                <p14:modId xmlns:p14="http://schemas.microsoft.com/office/powerpoint/2010/main" val="2390158033"/>
              </p:ext>
            </p:extLst>
          </p:nvPr>
        </p:nvGraphicFramePr>
        <p:xfrm>
          <a:off x="2404843" y="3995738"/>
          <a:ext cx="4362450" cy="2524125"/>
        </p:xfrm>
        <a:graphic>
          <a:graphicData uri="http://schemas.openxmlformats.org/drawingml/2006/chart">
            <c:chart xmlns:c="http://schemas.openxmlformats.org/drawingml/2006/chart" xmlns:r="http://schemas.openxmlformats.org/officeDocument/2006/relationships" r:id="rId12"/>
          </a:graphicData>
        </a:graphic>
      </p:graphicFrame>
      <p:pic>
        <p:nvPicPr>
          <p:cNvPr id="23" name="Imagen 22"/>
          <p:cNvPicPr/>
          <p:nvPr/>
        </p:nvPicPr>
        <p:blipFill>
          <a:blip r:embed="rId13" cstate="print">
            <a:extLst>
              <a:ext uri="{28A0092B-C50C-407E-A947-70E740481C1C}">
                <a14:useLocalDpi xmlns:a14="http://schemas.microsoft.com/office/drawing/2010/main" val="0"/>
              </a:ext>
            </a:extLst>
          </a:blip>
          <a:stretch>
            <a:fillRect/>
          </a:stretch>
        </p:blipFill>
        <p:spPr>
          <a:xfrm>
            <a:off x="9311165" y="2433711"/>
            <a:ext cx="2507835" cy="2025747"/>
          </a:xfrm>
          <a:prstGeom prst="rect">
            <a:avLst/>
          </a:prstGeom>
          <a:ln>
            <a:solidFill>
              <a:srgbClr val="003F73"/>
            </a:solidFill>
          </a:ln>
        </p:spPr>
      </p:pic>
      <p:graphicFrame>
        <p:nvGraphicFramePr>
          <p:cNvPr id="26" name="Gráfico 25"/>
          <p:cNvGraphicFramePr/>
          <p:nvPr>
            <p:extLst>
              <p:ext uri="{D42A27DB-BD31-4B8C-83A1-F6EECF244321}">
                <p14:modId xmlns:p14="http://schemas.microsoft.com/office/powerpoint/2010/main" val="66296892"/>
              </p:ext>
            </p:extLst>
          </p:nvPr>
        </p:nvGraphicFramePr>
        <p:xfrm>
          <a:off x="5273040" y="3646170"/>
          <a:ext cx="4572000" cy="2857500"/>
        </p:xfrm>
        <a:graphic>
          <a:graphicData uri="http://schemas.openxmlformats.org/drawingml/2006/chart">
            <c:chart xmlns:c="http://schemas.openxmlformats.org/drawingml/2006/chart" xmlns:r="http://schemas.openxmlformats.org/officeDocument/2006/relationships" r:id="rId14"/>
          </a:graphicData>
        </a:graphic>
      </p:graphicFrame>
      <p:pic>
        <p:nvPicPr>
          <p:cNvPr id="29" name="Imagen 28"/>
          <p:cNvPicPr/>
          <p:nvPr/>
        </p:nvPicPr>
        <p:blipFill>
          <a:blip r:embed="rId15" cstate="print">
            <a:extLst>
              <a:ext uri="{28A0092B-C50C-407E-A947-70E740481C1C}">
                <a14:useLocalDpi xmlns:a14="http://schemas.microsoft.com/office/drawing/2010/main" val="0"/>
              </a:ext>
            </a:extLst>
          </a:blip>
          <a:stretch>
            <a:fillRect/>
          </a:stretch>
        </p:blipFill>
        <p:spPr>
          <a:xfrm>
            <a:off x="9311165" y="4684541"/>
            <a:ext cx="2507835" cy="2039816"/>
          </a:xfrm>
          <a:prstGeom prst="rect">
            <a:avLst/>
          </a:prstGeom>
          <a:ln>
            <a:solidFill>
              <a:srgbClr val="003F73"/>
            </a:solidFill>
          </a:ln>
        </p:spPr>
      </p:pic>
      <p:graphicFrame>
        <p:nvGraphicFramePr>
          <p:cNvPr id="2" name="Tabla 1"/>
          <p:cNvGraphicFramePr>
            <a:graphicFrameLocks noGrp="1"/>
          </p:cNvGraphicFramePr>
          <p:nvPr>
            <p:extLst>
              <p:ext uri="{D42A27DB-BD31-4B8C-83A1-F6EECF244321}">
                <p14:modId xmlns:p14="http://schemas.microsoft.com/office/powerpoint/2010/main" val="967855085"/>
              </p:ext>
            </p:extLst>
          </p:nvPr>
        </p:nvGraphicFramePr>
        <p:xfrm>
          <a:off x="1125177" y="2001900"/>
          <a:ext cx="6012816" cy="1552669"/>
        </p:xfrm>
        <a:graphic>
          <a:graphicData uri="http://schemas.openxmlformats.org/drawingml/2006/table">
            <a:tbl>
              <a:tblPr firstRow="1" firstCol="1" bandRow="1">
                <a:tableStyleId>{5C22544A-7EE6-4342-B048-85BDC9FD1C3A}</a:tableStyleId>
              </a:tblPr>
              <a:tblGrid>
                <a:gridCol w="388620"/>
                <a:gridCol w="1324293"/>
                <a:gridCol w="1068705"/>
                <a:gridCol w="1378268"/>
                <a:gridCol w="1852930"/>
              </a:tblGrid>
              <a:tr h="0">
                <a:tc gridSpan="2">
                  <a:txBody>
                    <a:bodyPr/>
                    <a:lstStyle/>
                    <a:p>
                      <a:pPr indent="252095" algn="ctr">
                        <a:lnSpc>
                          <a:spcPct val="150000"/>
                        </a:lnSpc>
                        <a:tabLst>
                          <a:tab pos="571500" algn="l"/>
                        </a:tabLst>
                      </a:pPr>
                      <a:r>
                        <a:rPr lang="es-EC" sz="1100">
                          <a:effectLst/>
                        </a:rPr>
                        <a:t>Concentración</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252095" algn="ctr">
                        <a:lnSpc>
                          <a:spcPct val="150000"/>
                        </a:lnSpc>
                        <a:tabLst>
                          <a:tab pos="571500" algn="l"/>
                        </a:tabLst>
                      </a:pPr>
                      <a:r>
                        <a:rPr lang="es-EC" sz="1100">
                          <a:effectLst/>
                        </a:rPr>
                        <a:t>30 ml</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100">
                          <a:effectLst/>
                        </a:rPr>
                        <a:t>20ml</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100">
                          <a:effectLst/>
                        </a:rPr>
                        <a:t>10ml</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rowSpan="5">
                  <a:txBody>
                    <a:bodyPr/>
                    <a:lstStyle/>
                    <a:p>
                      <a:pPr marL="71755" marR="71755" indent="252095" algn="ctr">
                        <a:lnSpc>
                          <a:spcPct val="150000"/>
                        </a:lnSpc>
                        <a:spcBef>
                          <a:spcPts val="500"/>
                        </a:spcBef>
                        <a:spcAft>
                          <a:spcPts val="500"/>
                        </a:spcAft>
                        <a:tabLst>
                          <a:tab pos="571500" algn="l"/>
                        </a:tabLst>
                      </a:pPr>
                      <a:r>
                        <a:rPr lang="es-EC" sz="1100">
                          <a:effectLst/>
                        </a:rPr>
                        <a:t>Percepciones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rowSpan="4">
                  <a:txBody>
                    <a:bodyPr/>
                    <a:lstStyle/>
                    <a:p>
                      <a:pPr indent="252095" algn="ctr">
                        <a:lnSpc>
                          <a:spcPct val="150000"/>
                        </a:lnSpc>
                        <a:tabLst>
                          <a:tab pos="571500" algn="l"/>
                        </a:tabLst>
                      </a:pPr>
                      <a:r>
                        <a:rPr lang="es-EC" sz="1100">
                          <a:effectLst/>
                        </a:rPr>
                        <a:t>Acorde frutal</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52095" algn="just">
                        <a:lnSpc>
                          <a:spcPct val="150000"/>
                        </a:lnSpc>
                        <a:tabLst>
                          <a:tab pos="571500" algn="l"/>
                        </a:tabLst>
                      </a:pPr>
                      <a:r>
                        <a:rPr lang="es-EC" sz="1100">
                          <a:effectLst/>
                        </a:rPr>
                        <a:t>Muñecas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Niños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Barbies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100">
                          <a:effectLst/>
                        </a:rPr>
                        <a:t>Dulcería</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Juguetes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Dulces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100">
                          <a:effectLst/>
                        </a:rPr>
                        <a:t>Niñas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Caramelos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Chicas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C"/>
                    </a:p>
                  </a:txBody>
                  <a:tcPr/>
                </a:tc>
                <a:tc vMerge="1">
                  <a:txBody>
                    <a:bodyPr/>
                    <a:lstStyle/>
                    <a:p>
                      <a:endParaRPr lang="es-EC"/>
                    </a:p>
                  </a:txBody>
                  <a:tcPr/>
                </a:tc>
                <a:tc>
                  <a:txBody>
                    <a:bodyPr/>
                    <a:lstStyle/>
                    <a:p>
                      <a:pPr indent="252095" algn="just">
                        <a:lnSpc>
                          <a:spcPct val="150000"/>
                        </a:lnSpc>
                        <a:tabLst>
                          <a:tab pos="571500" algn="l"/>
                        </a:tabLst>
                      </a:pPr>
                      <a:r>
                        <a:rPr lang="es-EC" sz="1100">
                          <a:effectLst/>
                        </a:rPr>
                        <a:t>Frutas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just">
                        <a:lnSpc>
                          <a:spcPct val="150000"/>
                        </a:lnSpc>
                        <a:tabLst>
                          <a:tab pos="571500" algn="l"/>
                        </a:tabLst>
                      </a:pPr>
                      <a:r>
                        <a:rPr lang="es-EC" sz="1100">
                          <a:effectLst/>
                        </a:rPr>
                        <a:t>Dulce</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l">
                        <a:lnSpc>
                          <a:spcPct val="150000"/>
                        </a:lnSpc>
                        <a:tabLst>
                          <a:tab pos="571500" algn="l"/>
                        </a:tabLst>
                      </a:pPr>
                      <a:r>
                        <a:rPr lang="es-EC" sz="1100">
                          <a:effectLst/>
                        </a:rPr>
                        <a:t>Parques de diversiones</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5369">
                <a:tc vMerge="1">
                  <a:txBody>
                    <a:bodyPr/>
                    <a:lstStyle/>
                    <a:p>
                      <a:endParaRPr lang="es-EC"/>
                    </a:p>
                  </a:txBody>
                  <a:tcPr/>
                </a:tc>
                <a:tc>
                  <a:txBody>
                    <a:bodyPr/>
                    <a:lstStyle/>
                    <a:p>
                      <a:pPr indent="252095" algn="just">
                        <a:lnSpc>
                          <a:spcPct val="150000"/>
                        </a:lnSpc>
                        <a:tabLst>
                          <a:tab pos="571500" algn="l"/>
                        </a:tabLst>
                      </a:pPr>
                      <a:r>
                        <a:rPr lang="es-EC" sz="1100">
                          <a:effectLst/>
                        </a:rPr>
                        <a:t>Concentración</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252095" algn="ctr">
                        <a:lnSpc>
                          <a:spcPct val="150000"/>
                        </a:lnSpc>
                        <a:tabLst>
                          <a:tab pos="571500" algn="l"/>
                        </a:tabLst>
                      </a:pPr>
                      <a:r>
                        <a:rPr lang="es-EC" sz="1050">
                          <a:effectLst/>
                        </a:rPr>
                        <a:t>Muy fuerte</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050">
                          <a:effectLst/>
                        </a:rPr>
                        <a:t>Fuerte-Perfecto</a:t>
                      </a:r>
                      <a:endParaRPr lang="es-EC" sz="11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252095" algn="ctr">
                        <a:lnSpc>
                          <a:spcPct val="150000"/>
                        </a:lnSpc>
                        <a:tabLst>
                          <a:tab pos="571500" algn="l"/>
                        </a:tabLst>
                      </a:pPr>
                      <a:r>
                        <a:rPr lang="es-EC" sz="1050" dirty="0">
                          <a:effectLst/>
                        </a:rPr>
                        <a:t>Perfecto</a:t>
                      </a:r>
                      <a:endParaRPr lang="es-EC" sz="11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64059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7 CuadroTexto"/>
          <p:cNvSpPr txBox="1"/>
          <p:nvPr/>
        </p:nvSpPr>
        <p:spPr>
          <a:xfrm>
            <a:off x="8548323" y="329565"/>
            <a:ext cx="2160240" cy="584775"/>
          </a:xfrm>
          <a:prstGeom prst="rect">
            <a:avLst/>
          </a:prstGeom>
          <a:noFill/>
          <a:ln>
            <a:noFill/>
          </a:ln>
        </p:spPr>
        <p:txBody>
          <a:bodyPr wrap="square" rtlCol="0">
            <a:spAutoFit/>
          </a:bodyPr>
          <a:lstStyle/>
          <a:p>
            <a:pPr algn="ctr"/>
            <a:r>
              <a:rPr lang="es-EC" sz="3200" dirty="0">
                <a:solidFill>
                  <a:schemeClr val="bg1"/>
                </a:solidFill>
                <a:latin typeface="Albertus Medium" pitchFamily="34" charset="0"/>
              </a:rPr>
              <a:t>Estructura</a:t>
            </a:r>
          </a:p>
        </p:txBody>
      </p:sp>
      <p:pic>
        <p:nvPicPr>
          <p:cNvPr id="3077" name="Picture 5" descr="http://www.sanodor.hu/image/data/BLOG/109304_1748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27" y="3967090"/>
            <a:ext cx="3409950" cy="2495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15 Rectángulo redondeado"/>
          <p:cNvSpPr/>
          <p:nvPr/>
        </p:nvSpPr>
        <p:spPr>
          <a:xfrm>
            <a:off x="1835486" y="1195694"/>
            <a:ext cx="3257020" cy="52251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b="1" dirty="0" smtClean="0">
                <a:solidFill>
                  <a:schemeClr val="tx1"/>
                </a:solidFill>
                <a:latin typeface="Albertus Medium" pitchFamily="34" charset="0"/>
              </a:rPr>
              <a:t>Generalidades</a:t>
            </a:r>
          </a:p>
        </p:txBody>
      </p:sp>
      <p:sp>
        <p:nvSpPr>
          <p:cNvPr id="6" name="15 Rectángulo redondeado"/>
          <p:cNvSpPr/>
          <p:nvPr/>
        </p:nvSpPr>
        <p:spPr>
          <a:xfrm>
            <a:off x="3282114" y="2044811"/>
            <a:ext cx="3257020" cy="52251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solidFill>
                  <a:schemeClr val="tx1"/>
                </a:solidFill>
                <a:latin typeface="Albertus Medium" pitchFamily="34" charset="0"/>
              </a:rPr>
              <a:t>Investigación</a:t>
            </a:r>
          </a:p>
        </p:txBody>
      </p:sp>
      <p:sp>
        <p:nvSpPr>
          <p:cNvPr id="7" name="15 Rectángulo redondeado"/>
          <p:cNvSpPr/>
          <p:nvPr/>
        </p:nvSpPr>
        <p:spPr>
          <a:xfrm>
            <a:off x="4668332" y="3005951"/>
            <a:ext cx="2873093" cy="5225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smtClean="0">
                <a:solidFill>
                  <a:schemeClr val="tx1"/>
                </a:solidFill>
                <a:latin typeface="Albertus Medium" pitchFamily="34" charset="0"/>
              </a:rPr>
              <a:t>Aplicación</a:t>
            </a:r>
          </a:p>
        </p:txBody>
      </p:sp>
      <p:sp>
        <p:nvSpPr>
          <p:cNvPr id="8" name="15 Rectángulo redondeado"/>
          <p:cNvSpPr/>
          <p:nvPr/>
        </p:nvSpPr>
        <p:spPr>
          <a:xfrm>
            <a:off x="6104878" y="3967091"/>
            <a:ext cx="2873093" cy="6189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smtClean="0">
                <a:solidFill>
                  <a:schemeClr val="tx1"/>
                </a:solidFill>
                <a:latin typeface="Albertus Medium" pitchFamily="34" charset="0"/>
              </a:rPr>
              <a:t>Conclusiones y Recomendaciones</a:t>
            </a:r>
          </a:p>
        </p:txBody>
      </p:sp>
      <p:pic>
        <p:nvPicPr>
          <p:cNvPr id="1026" name="Picture 2" descr="http://www.slyair.com/images/arom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992" y="5098439"/>
            <a:ext cx="4128863" cy="133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8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CuadroTexto 4"/>
          <p:cNvSpPr txBox="1"/>
          <p:nvPr/>
        </p:nvSpPr>
        <p:spPr>
          <a:xfrm>
            <a:off x="267285" y="0"/>
            <a:ext cx="11071275" cy="4093699"/>
          </a:xfrm>
          <a:prstGeom prst="rect">
            <a:avLst/>
          </a:prstGeom>
          <a:solidFill>
            <a:srgbClr val="FFFFFF"/>
          </a:solidFill>
        </p:spPr>
        <p:txBody>
          <a:bodyPr wrap="square" rtlCol="0">
            <a:spAutoFit/>
          </a:bodyPr>
          <a:lstStyle/>
          <a:p>
            <a:endParaRPr lang="es-EC" dirty="0"/>
          </a:p>
        </p:txBody>
      </p:sp>
      <p:sp>
        <p:nvSpPr>
          <p:cNvPr id="4" name="CuadroTexto 3"/>
          <p:cNvSpPr txBox="1"/>
          <p:nvPr/>
        </p:nvSpPr>
        <p:spPr>
          <a:xfrm>
            <a:off x="267285" y="196948"/>
            <a:ext cx="3207435" cy="646331"/>
          </a:xfrm>
          <a:prstGeom prst="rect">
            <a:avLst/>
          </a:prstGeom>
          <a:solidFill>
            <a:srgbClr val="F945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3600" dirty="0" smtClean="0"/>
              <a:t>Aplicación</a:t>
            </a:r>
            <a:endParaRPr lang="es-EC" sz="3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5" y="1328687"/>
            <a:ext cx="1864507" cy="1296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41" y="2926992"/>
            <a:ext cx="1768993" cy="1198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870" y="1322551"/>
            <a:ext cx="1856442" cy="1302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95" y="4575698"/>
            <a:ext cx="1760831" cy="1182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9870" y="3042547"/>
            <a:ext cx="1818203" cy="1248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044" y="1399234"/>
            <a:ext cx="1789675" cy="123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7451" y="1435577"/>
            <a:ext cx="1781234" cy="1222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6465" y="2971536"/>
            <a:ext cx="1781234" cy="1336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6" name="Picture 2" descr="http://www.organicwine.co/es/blog/wp-content/uploads/2013/11/aromas-de-vino-Alvaro-Fernandez-Prie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21219" y="0"/>
            <a:ext cx="1891517" cy="1891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tatic.plenummedia.com/32605/images/20140603170736-woman_smelling_flower-1-web.jpg?d=200x500&amp;m=no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9611" y="2607282"/>
            <a:ext cx="1771608" cy="1877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27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7285" y="301935"/>
            <a:ext cx="628826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lvl="1">
              <a:tabLst>
                <a:tab pos="228600" algn="l"/>
                <a:tab pos="571500" algn="l"/>
                <a:tab pos="571500" algn="l"/>
              </a:tabLst>
            </a:pPr>
            <a:r>
              <a:rPr lang="es-EC" sz="2400" b="1" dirty="0" smtClean="0">
                <a:latin typeface="Times New Roman" panose="02020603050405020304" pitchFamily="18" charset="0"/>
                <a:ea typeface="Times New Roman" panose="02020603050405020304" pitchFamily="18" charset="0"/>
              </a:rPr>
              <a:t>Sistema </a:t>
            </a:r>
            <a:r>
              <a:rPr lang="es-EC" sz="2400" b="1" dirty="0">
                <a:latin typeface="Times New Roman" panose="02020603050405020304" pitchFamily="18" charset="0"/>
                <a:ea typeface="Times New Roman" panose="02020603050405020304" pitchFamily="18" charset="0"/>
              </a:rPr>
              <a:t>de información de </a:t>
            </a:r>
            <a:r>
              <a:rPr lang="es-EC" sz="2400" b="1" i="1" dirty="0">
                <a:latin typeface="Times New Roman" panose="02020603050405020304" pitchFamily="18" charset="0"/>
                <a:ea typeface="Times New Roman" panose="02020603050405020304" pitchFamily="18" charset="0"/>
              </a:rPr>
              <a:t>marketing </a:t>
            </a:r>
            <a:endParaRPr lang="es-EC" sz="2400" b="1" i="1" dirty="0" smtClean="0">
              <a:latin typeface="Times New Roman" panose="02020603050405020304" pitchFamily="18" charset="0"/>
              <a:ea typeface="Times New Roman" panose="02020603050405020304" pitchFamily="18" charset="0"/>
            </a:endParaRPr>
          </a:p>
          <a:p>
            <a:pPr lvl="1" algn="ctr">
              <a:tabLst>
                <a:tab pos="228600" algn="l"/>
                <a:tab pos="571500" algn="l"/>
                <a:tab pos="571500" algn="l"/>
              </a:tabLst>
            </a:pPr>
            <a:r>
              <a:rPr lang="es-EC" sz="2400" b="1" i="1" dirty="0">
                <a:latin typeface="Times New Roman" panose="02020603050405020304" pitchFamily="18" charset="0"/>
                <a:ea typeface="Times New Roman" panose="02020603050405020304" pitchFamily="18" charset="0"/>
              </a:rPr>
              <a:t>	</a:t>
            </a:r>
            <a:r>
              <a:rPr lang="es-EC" sz="2400" b="1" i="1" dirty="0" smtClean="0">
                <a:latin typeface="Times New Roman" panose="02020603050405020304" pitchFamily="18" charset="0"/>
                <a:ea typeface="Times New Roman" panose="02020603050405020304" pitchFamily="18" charset="0"/>
              </a:rPr>
              <a:t>				                          olfativo</a:t>
            </a:r>
            <a:r>
              <a:rPr lang="es-EC" sz="2400" b="1" i="1" dirty="0">
                <a:latin typeface="Times New Roman" panose="02020603050405020304" pitchFamily="18" charset="0"/>
                <a:ea typeface="Times New Roman" panose="02020603050405020304" pitchFamily="18" charset="0"/>
              </a:rPr>
              <a:t>.</a:t>
            </a:r>
            <a:endParaRPr lang="es-EC" sz="2400" b="1" i="1"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369805" y="1789397"/>
            <a:ext cx="1438599"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b="1" dirty="0">
                <a:latin typeface="Calibri" panose="020F0502020204030204" pitchFamily="34" charset="0"/>
                <a:ea typeface="Calibri" panose="020F0502020204030204" pitchFamily="34" charset="0"/>
                <a:cs typeface="Times New Roman" panose="02020603050405020304" pitchFamily="18" charset="0"/>
              </a:rPr>
              <a:t>OBJETIVO</a:t>
            </a:r>
            <a:endParaRPr lang="es-EC" sz="2400" b="1" dirty="0"/>
          </a:p>
        </p:txBody>
      </p:sp>
      <p:sp>
        <p:nvSpPr>
          <p:cNvPr id="6" name="Rectángulo 5"/>
          <p:cNvSpPr/>
          <p:nvPr/>
        </p:nvSpPr>
        <p:spPr>
          <a:xfrm>
            <a:off x="798000" y="2558095"/>
            <a:ext cx="6096000" cy="1338828"/>
          </a:xfrm>
          <a:prstGeom prst="rect">
            <a:avLst/>
          </a:prstGeom>
          <a:ln>
            <a:solidFill>
              <a:srgbClr val="003F7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spAutoFit/>
          </a:bodyPr>
          <a:lstStyle/>
          <a:p>
            <a:pPr indent="252095" algn="just">
              <a:lnSpc>
                <a:spcPct val="150000"/>
              </a:lnSpc>
              <a:tabLst>
                <a:tab pos="571500" algn="l"/>
              </a:tabLst>
            </a:pPr>
            <a:r>
              <a:rPr lang="es-EC" dirty="0">
                <a:latin typeface="Times" panose="02020603050405020304" pitchFamily="18" charset="0"/>
                <a:ea typeface="Times New Roman" panose="02020603050405020304" pitchFamily="18" charset="0"/>
                <a:cs typeface="Times New Roman" panose="02020603050405020304" pitchFamily="18" charset="0"/>
              </a:rPr>
              <a:t>Brindar al sector comercial la posibilidad de utilizar técnicas de marketing innovadoras que permitan generar un efecto positivo en las actividades de sus establecimientos.  </a:t>
            </a:r>
            <a:endParaRPr lang="es-EC"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Resultado de imagen para marketing olf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6" y="5050478"/>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blog.jafqui.com/wp-content/uploads/2012/01/ai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340" y="374902"/>
            <a:ext cx="2334407" cy="23344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marketing olfa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282" y="4879336"/>
            <a:ext cx="2675058" cy="1900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ttp://www.plumaelectronica.es/wp-content/uploads/perfumes-etnico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695" y="3227509"/>
            <a:ext cx="22669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27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7975" y="690309"/>
            <a:ext cx="6743114" cy="1338828"/>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indent="252095" algn="just">
              <a:lnSpc>
                <a:spcPct val="150000"/>
              </a:lnSpc>
              <a:tabLst>
                <a:tab pos="571500" algn="l"/>
              </a:tabLst>
            </a:pPr>
            <a:r>
              <a:rPr lang="es-EC" dirty="0">
                <a:latin typeface="Times" panose="02020603050405020304" pitchFamily="18" charset="0"/>
                <a:ea typeface="Times New Roman" panose="02020603050405020304" pitchFamily="18" charset="0"/>
                <a:cs typeface="Times New Roman" panose="02020603050405020304" pitchFamily="18" charset="0"/>
              </a:rPr>
              <a:t>El uso del marketing olfativo como ente diferenciador de estrategias comerciales permitirá generar un vínculo comercial entre los diferentes puntos de venta y el consumidor que los visita.</a:t>
            </a:r>
            <a:endParaRPr lang="es-EC"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59544" y="3239684"/>
            <a:ext cx="6096000" cy="923330"/>
          </a:xfrm>
          <a:prstGeom prst="rect">
            <a:avLst/>
          </a:prstGeom>
          <a:ln w="38100"/>
        </p:spPr>
        <p:style>
          <a:lnRef idx="2">
            <a:schemeClr val="accent1"/>
          </a:lnRef>
          <a:fillRef idx="1">
            <a:schemeClr val="lt1"/>
          </a:fillRef>
          <a:effectRef idx="0">
            <a:schemeClr val="accent1"/>
          </a:effectRef>
          <a:fontRef idx="minor">
            <a:schemeClr val="dk1"/>
          </a:fontRef>
        </p:style>
        <p:txBody>
          <a:bodyPr>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El generar una atmosfera adecuada no solo estimula el estado de ánimo de las personas sino también puede generar ciertos cambios en los hábitos y comportamientos de </a:t>
            </a:r>
            <a:r>
              <a:rPr lang="es-EC" dirty="0" smtClean="0">
                <a:latin typeface="Calibri" panose="020F0502020204030204" pitchFamily="34" charset="0"/>
                <a:ea typeface="Calibri" panose="020F0502020204030204" pitchFamily="34" charset="0"/>
                <a:cs typeface="Times New Roman" panose="02020603050405020304" pitchFamily="18" charset="0"/>
              </a:rPr>
              <a:t>consumo.</a:t>
            </a:r>
            <a:endParaRPr lang="es-EC" dirty="0"/>
          </a:p>
        </p:txBody>
      </p:sp>
      <p:pic>
        <p:nvPicPr>
          <p:cNvPr id="3078" name="Picture 6" descr="Resultado de imagen para est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73" y="2624376"/>
            <a:ext cx="1434905" cy="1301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2" name="Picture 10" descr="Resultado de imagen para depres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995" y="4521000"/>
            <a:ext cx="1454492" cy="13892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6" name="Picture 14" descr="http://conectanoti.com/wp-content/uploads/2015/02/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889" y="4521000"/>
            <a:ext cx="1485658" cy="14856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8" name="Picture 16" descr="http://blogs.icemd.com/blog-estrategias-y-aspectos-relevantes-del-marketing-digital/wp-content/uploads/sites/783/2015/03/emociones-marc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163" y="506169"/>
            <a:ext cx="1758462" cy="180462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0" descr="data:image/jpeg;base64,/9j/4AAQSkZJRgABAQAAAQABAAD/2wCEAAkGBxQTERUUExQUFRIXGBkYGRcXGBgYFhcaHB4YGhodGBoaHCggGB8lHh4aITEiJSksLi4uHB8zODMsNygvLiwBCgoKDg0OGxAQGiwkICQsLCwsLCwsLC8sLCwsLCwsLywsLCwsLC0sLCwsLCwsLCwsLCwsLCwsLCwsLCwsLCwsLP/AABEIAMMBAwMBEQACEQEDEQH/xAAcAAABBQEBAQAAAAAAAAAAAAAAAwQFBgcCAQj/xAA9EAABAwIEAwUGBQMEAgMBAAABAgMRACEEEjFBBVFhBhMicYEHMpGhsfAUQsHR4SNi8TNykqIVUheysxb/xAAbAQEAAgMBAQAAAAAAAAAAAAAAAQIDBAUGB//EADoRAAICAQIEAwUGBAYDAQAAAAABAhEDBCESMUFRBRNhInGBkaEUscHR4fAjMlLxFUJicoKSBiTCRP/aAAwDAQACEQMRAD8A3GgCgCgCgCgCgCgCgCgCgCgCgCgCgCgCgCgCgCgCgCgCgCgCgCgCgGTvFWUz4wSNQnxEHrGnrVlCT3K8SuiExnbjDt3IVlkgqglKSDl8RSCEiQRJIuDyqnHj6y+82o6PUydRg7fJWre17K7e2+wsntApxIW0G8h/PmzpI6RHWtiOKLV3Zp5JTg+GSprudvY7ERILY0/KYP8A2q6xQMbySG7/ABd5KC4tbTbYuVmwA81GCOtPKguY45s7wvGHVoStCmloUJCgDBB0IIVTyoPkPMmhyni7g95CZ6GB01M1V4V3LLIybrXMwUAUAUAUAUAUAUAUAUAUAUAUAUAUAUAUAUAUAUAUAUAUBy44EglRAA1JsBRKw3RFYjjBMhlOY/8AsqQmeQGqjttWZYusjE8n9I0xjYdWphThcdQ2lxbebKnxEhICUi4OVeskQmdarCfC+RMoWtyB7QtuDu2milCMq1OKAsRBCUJEjbOomRZs+Rx6tyklFPnzf7/ex0PC1hx8WTIrarhXrfPk/dye7+JTsfwDEElK1pDSihawlClLB8SEBtAtckgeITB5AHQjppOLTfP8Dt5fFdPHU4suOLbhaW9J8Vpttq1z7bfMleyOHOExLbRUsoxQXLakBIQpKM8++q8eExsRMEQM+jvFJRb59O31MPjOWGthLLGKTx0nJO+K3/tW3r767l+cAQJUpIT4UoFk3NkpBJgkmwAjWuldHl6syfiHGP8Aya3cIplLDqSVYcH3y83mztunSVpkC0AjU2rFKfFszIo8O5JeyTj05sE5qMympsY1WiDuPej/AHcqnHPoyMkeppqWLb1lcjGokvWobAUAUAUAUAUAUAUAUAUAUAUAUAUAUAUAUAUAUAUAUAUBFcV42hpQQPG6Z8I0SAJJUdvLUyOc1h1OXyMfHVttRiu7fJFsaU58N8lb9EVtOOeWo94QtzMTEEISjUBKAdfeBJJPhOthWv8A4tUVDHjvJck43y4ebuuT6bc/cT9kbblOXs7NOu/SvTr8OV7d9p+IYljALxeEbaW414lNuBShlTIXGVSbp97qAbTFb2PVQ1GKOSHJ/uvgY3heObT6FMxfb9lvhzPEWoVj3HXBkMHM4oJDqFx4i0lIagAzCMPJq17UK3ssfaPgmOxHD2nSEpxaU5nWWpCSFeLKkKUrxt2gz/75dQK19TCU4ezzOt4NqsOnz/xl7L+n6d1yMoxfF8Uh9MuOAAoCgVZV+DvBCp8QjNadMyutacZzUHb3/t+p3NTj0z1UVjx3Ck7S9nfiT5WusdtuRpfs/wCDvuvJxeJLobbSpLCXCSo5rFQB0TlkaXmdq2dLjyN8c/hZzvGdVpow8jTpb05OK2bX6/IsfaLsfh8YtK3lPZkgBIS4pKUxJzAaBXUQbDlW+42ebToQx/YTCvYjv1d6l6UqzpXl8SIhcRGawJPMVDiuZKfQ8e7DYU4n8UO8Q9n7yULyjOLk5Y3NyNDJ51PArI4nRZ0ERVmQOTik8/kawOLRmUW+hwrGp2BNRcV1LeXLsH4wcjVeOPcssTORjenz/inHAeTI5Vj+QqPMj6krC+rOFcRI/LTzIlvs76M9TxhuYUcvU6fGrJp8mUlhnHmh+hQIkEEcxpUmI9oAoAoAoAoAoAoAoAoAoAoBvj8c2y2XHFZWxEqgmJIA0E6kVMYuTpB7DioBWuJ8c70lrDrgTlU6m5ncNzaearxoL3G1jw17U/kauTNfsw+ZFtpZQ5GdISiErUVTlVmkhSife8MXO9cbxDUQlrsEG1UeJvfZOtr+Wxv6XTzjp5tRdyqtnuuvv5j/AA+OYbc7xTiO7lULBzJJ8WhGvvH4Gufglj/xTJO1Vc7Vf5f1Nl48vkKHC7XSnfy+B3wfiTaczYIOeFITqVjLCso3smfWtrwiUby4k17M5Vv09PQpq4T4Yz4Xyp7cn6+pUOF+zPDt4xrES6WWlqW2wpKEtpKlFQk55OU5bxJCEA6V15cMN5NI0VJvoaMMdFikj/j+hrDl1GODSu/d0/foSrOHnWwcy8oI/MuBHqf3rPNxguKTSXdkwUpvhim32RG8X7Qttp8BS4s6QoFI6qI+lczWeLYsEf4bUm+z2+J0dJ4XlzS/iJxS7rf4fmQjPap0KlSUFO4AIPoZ+tcnH4/nUrmk16f3OpPwTA41BtP98y3srCkhSbhQBHkb16uE1OKkuT3PMzg4ScXzWx6UVeyh6E0sUcd2JrQrc3+J0d91VqI4j0NUorxnpZpwjiOHGoqrjReMhhilBIvHrVGzYxpsqPH+MpGhFvLrUR5mdx2IXgfbR3DujVbJPiQeW5TyVHxrdhUtmaGbGuaNjw7wWhK0mUqAUDzBEioarY1RSoAUAUAUAUAUAUAUBnHtN4vxBlS04dYQypo3CCViCgKKFDRfisOhjSuno8GGcLlzT5Glnzzhkrp3srGE7R8XUMQC7qpsqUWyEoCwhJDZNkhKBmhP5irc32smjwKLq7XL1MWPVyeSC6Pny2HPbLEI/CupK/CF3KdfePlvFcXw3fUxXM9T4m2tJfJ7EU5xDiD6FLViVJYQ2p0hToPeACyFJCtVGBkPO4rv6jHjh7UcaVPtu/meJx5sknwSnbq+fL5Er2P4sgKQkJWlTkq90LTaDrnTlFxYA1p5sqlzRs4Mbj1FuOpWXnmxhnMQFFK1BC3EBIICkkhMgyrNv+XrXmtRo71Esnl3dU79Emv33PZ+GajB5MfMzKDXRq+r/AjzhHCI/wDG4jKNB370DWNqx/ZN78rf3nWWu06//VH/AKIn+yOGdVikrcwzjDbTKko7xSljMSgCCoSPDmrZ0WlWLI5KHDf1OT4tqcMsChjyKbcrdKuSf5ls4y7DRhKlKJSEpQSCSSLSLgRMkXiYvW3lmoZIPm1f3Vf3HBxYVmfBKXCnzf129XyIrhfaJxMBeFcTnhPiUsgq0PvIKgATbxEHxEaVjnJS5xW/1OlPw7Djvgy2uza+G938OmxLYWMSwFOJKUuBKu7JVKd4JsZB+lYoaVZFOE17Dra+33dDTlOWmzN45W03T2drl7t0ZH2zexeHxrzbSkIZBBbBTJylI3IJN5351i/wvw9bSg797/M7+kw+KavEsuLJCvXnt7okZw7E8RfcS22tClqMDwiB1Jy2A3NSvC/Dm64H83+ZbUaXxXT43kyZYJL91/LzNR7H8L4ihZGOeZWyG8qAypYUFApgmEItlneuoowxwUMa2W3wPKzk8knKT3e5ZywJspUdVLP1VUlKO0siNf8A7fvUWxwodAcq0jeZ0kzUoq0KpqxU8BoBtjHYFY8jM2KNsoPafjeWwN61+Z04xUUUTEPFRJNZEqKykJNprNGRrTRtnYB4q4ezOozJ9ApQHyis8+Zz2qbRYqoQFAFAFAFAFAJuvJSJUoJHMkD60sXRCI40s4xTaghrDJEBbhCVvuGCO6BIlAEyYuYjesak3Kun3mJTfHXT7yn+0fFLLiwn/T7okEKgkgJJjppevR+HRSxpt7pnH18ry1WzS+8p7zLylKuQ33jJWJ/KQgevjMx51s5qUHburRi03C8sNquunqRfEsZnaWNfED/3H715vwR/+3FnuvHdtI/eWLC4fO0EqEghM/EGvV6reDPmGlTWf4sjuxuPQw9lcSlMr7lsyfEqfESdICYJ8wJuK87Lmj1MOTNS4M34sQu8qeI5wGwloAf8CfU1D5GSK3Z3xTjeGw3+u+y1bRSkg+iZk+gqjaRdJiPDePd+AWGXlo2dcSWGo2jvAHFSN0oI61F9ia7kuvDhaQHAk79AbER5EC/TasOXBHI1J811QaTVNWe4ZGQk+GZMEiVX2KiZPQfXWtbHhzJvia9Hzv8Afw+JZRS3Q3w/FWC6WEvtKfTMthac4jXwzNt+Vb2PDkjFzlvbu6pdvwK2uSDiPCmMQB3raHBEpJ1APJQvBtoaSgnzRtabW59M7wzcb+Xy5HXDuEssAhltCJ1gXPmTc+tIxUeRGo1mfUO803L38vlyIfHdtcMhxTYUVEEpJAJSFeehAOt61J6/FCXC2c6WrxxfC2Q/ZPtMyl7uCp9555ZJeKBlUqNAkKKkIAHkLkwNKaXU45PhTbb6srgzwk+FNt9zQEi1bzNs7MTWlZuLdHoMUboczvNanFsVo8RUxYaIvjT+VJNY8rNzTRtmQcexgKlKUQEjc1jibk3RXE8ebKwkZj1i1XcdjXjkTdIlmtJpB7jIbl2Ow3d4FhP9gV/zlf61uS5nLbt2TNVICgCgCgCgCgMN9onFnF8QeQtSsrZCUIkwBlSZjmSSZ61x9a5PJXQ4utcpZGuiK9hMrz7Lbx/pKcbSsk6IKgFXOlpvtWLArmrMOGK41xGl9vGUJWoCBlaKQJ0lGVIv5CvbeH35dev5fmZvEKWS/T8yn/jAc5EhKkIOm4UgCPUGt3VRrFNr1/EwaJ3qMSfdL7isPskNqn+3/wDRuuB4Fif2n3L8Uez/APIMn/rr1l/8yLi3iUowpVmTmCEkCRM2r0uq4uF7HzvAksz97Kf2j4FinyyvCpKglZASkgKDqhnJEkTKUf8AWvPZ4O00el00400yw9nuzHF8Y3mxOOXh8OVLKghQ7xRzKzyG4TBObUnyrFwy6mwpR/yhheEYXC/1WW3icpWggBeKWhJIL61rSU4VBMwUozEXNorHe+x6PTeHwjtOnK6bk/ZT/pSTXFLvvRyjtpi2XsyVOd34Vd0+ouykpBEqUAqCDmBEWI2q6s6j8K02XHTSvvFV9Ftty3s03sXxE4jCl0uF1SnFkgpSkt7hu1jlEQq0yDAmrI8lrNLLTZnjl8H3Xcjez/GnMRisSpaSgMIhDR1SSVSVDdXhA6AkDUzp6bLLLmlxbV0/fU7Himhx6LRY1jfE5u3JdaWyX+nf4vd+mc+zLiRRinHThXMW6UFYU2lKnG1EypQzWGaSCZnYTMV6XVwuCXFSPK43uyx+zPta+5il4ZbalNKU4tMa4YElWVRMf0x7om4MAawNfVYIqCmnv9/6loTbdGpOIJSQDBIIB5Gud0Mp86hxSZQoZVJJSoHUEWIPWa8xPHUnZxJY6e5YPZ9xZtjHpLkw4ksggTClqRlsL3Iy251u6CShk36mzpXwyNvArtHTG6nNfOubxHSUBFzF1DlZdYqH2HuJ+dZImvNVKhcCsi2MbdlL7bY/Kggb1qZHbOrpo0rMK7UYwrcKJ8KNeqtTWeEaRizTbexHcNZlYPK9WlyMeOO9lxwviyp3JCfjaoxx9pE550mfRzDQSlKRokADyAis5zhSgCgCgCgKs8tS8+IBulQCOgvA8j4Cf9x9PO5c2SSyatN+xJKKvak0n7+K/hR0YxjFxwtc1v73+R6ytTeR8kkrUQvrcAj0OYjkEgc6nBlyQ8rUyb/iSakr23b4a7VRE1GXFiS5Lb4fmVr2j9g3n3E4nCgLdICXUFSUlRGiwVECw8JBOgTGldfU4PMdxOHqNO5+1HmVj/4wx6lISQ1lUYUtKwoNjfMDBJ6CfOtdaSaaNdaSaaNOf7E4dSW0yvwd2CSoqKw2AmFTzAFxyFdzBqp4o8C5UbWTSQm0xmfZ5hw1lBWXB7qiogCCSmUixgQOsVfNr8uRNck/2y2n0mLFkU2rad/UhOM+zLNhnglZU6EZmgmBLifEkKnYkR61j0GZafMpdNk/daOhr861MFGuW/0a/ElUezTD92ElzEA5RIzgpmN0xBE1myeIZZt3y+JyY+H4Yu0tyDX2ffwmIZSme7DoWVR4TYoVfbwFXxpHIpK/eHicWOuHYkucMxYSCFD8TljksrcSE+ioAHKseVVH4G34dKP2mHFy4195Re0HEXWcU4WVqQh1lpIy2CmS03lA9ABbSDWvFJo9zpcMMuGKyK2pN/8AK2HFUMh1JxCHyFYfCZC2UpBjDs5pK0mdtOtN96JwvI4NYnH+ad3f9Trky9diw3hA8kd73Z7lQSuCtKy3ncSSABYKbB61r59ZDTx4p9exxNfjyauUXtavfpV0u/OmTXC8bh33++b8DkFpYUAO8FlJGsKIgkbgSN6YM2PM/Mjs+W/U0dVDNpsS0+Vpxb4o+j6/B9VyvfoQ3ZLsO5gca4trEN/hlg/0ssuFMkoBM+HKT7wmRNhNutm1UcsFFr2l+/qciMKfMsnBuDNYRC8sZnFqcdcNitaiSSeQkmE7DrJOHJkc+fTkWSo8xPaXCNqCC+2pwmA2g944TyCESqfSsLmkOJENx72eYfE4gvlbjZV76UZYUedwcp5xr5yTgyaWGSVsxzwRk7Z1wH2fYbDYgPpU4sp9wLKSEk72Ak8uXnBDHpYY5cSIhgjF2i3CtkzkHj3iATXKZ240RGG4iFKib/yKiJkSLnhxCE+QrYjyObP+ZhiFwKSlSEI3Izfto9e+la65nViqiYpiRnec/wB6vqa3EtjQk/aH+FAQKcNk8aRaOxae84hhknTvEH4Gf0q0I0zBldxPoupNcKAKAKAiu03EVYfDLdSAogpEGdFKSibcpmsOfK8WNzSujPpsKy5FBurv7imq7RuNksDCvKaBbKlhtU6InKk3N0kWFcPFh1EdE8Dhu76937q+p2FooZZeassVzrf8Q/8A6RboLSsM+hoFZCy2sG4VFtZJVyqM+PUS0ccKhuq677fBfeZF4fDHLzFli3tta+O9i2I4ti8c3hw0jum151POTCAkKWkX3GUZoGuZN7E16LFLigpS2fY4Wrw+TnliTtLr6kZ2z7VKawYHC3myy0vuX3UDMtClAFBSSMpSrxDOAfFABnSzdmFF17D9ok47CIesHB4HUj8rgifQ2UOihUAn6AKAKASxOHS4kpWkKSdiJFSm07RDSfMqXaXsyruh+HlICs5CSZO09SBpHwrYhm6MwTw9jPsRgJHdPNKWhGbIpCktusgkqKQVDKtuZOVUESYIvNJY2t4noNH4wv8APLhl1tNxl6ut1Lu1s+pJ8J7LqcLZS2+sJAKFYtSAy2LQQyhSlOWiEylNhNrVThkbOXxTGoupR358Cdv/AJNJL37vsTnEUssJUgqcVknOqE5luOeNaySbkym0WsKxZvCHqnFylSrb8ziPxzy5P2Ldr3JJbJe78SPwnDpQ13UrQoKdMgBcuRlzIBMQhKbzGtcvWYPKfkJptc919z+BGv1GTWSjlUWlSS6/vctvZzCFttxaxBJ5g+FI6byTatrw3Go4+Lbd9KfLbp62acYSjfEqMtxvG28X/VxgWtsjOlsLDaRJPhkp90aSIUSkXg1tOXFuzE2mrY94T2xwmDzFjCYZMAXQ4S4objOUqVPQ28hepUkuSCyQjyJfBe05b68jWFRJ07zEtoHmpShA/wBoBNj6Ssu/I2ViyyxPLGKcU6dSTq+VpO0vXl0uy/cKDxbl8NBZvDRUpATaPEoDMdbwBWVN9SqXceBNLJogsXqeVc6jsrkVniGFKV52/eBunmOlVqi8Z2qZcOEcRS62kg7QeYI1BFZIz6GpkhTs74g4Eik3sWwK2ZV2rxeZZnasUOZ1OCombs4FxbqsiFLJUTCQSbnpW9GqOTki02WXhPYHGPEZgGU813VHRI/WKl5EYVBl44J2DThnW3A+8XU3BAQm8ciDtIrH5r6F/LTVM0jCuOR4lk+iR9AKLK30MbxxRB9puKONAkLKQBqNao5u+Zu4MMHG2imNe0XENubOJmCFb+R2862YU+ZjzaeNezzNN7OcfaxjXeNWIstB95CuR/Q70lHhZoeg74ngw60ttRgKGtrRcG9rEViyQWSLg+qr5l8eR45Ka6FMT7NkEWxuKjWyhFYfsq7v5nZ/x7I9/Kx/9f1PB7OEZZ/G4rLrOcRGs/rT7KuVsh+PZOflY/8Ar+pGYfgnEkupYytYjAthLTiFKSAttSBnEHRQCpncgXgmtpJRioo42TJLLklklzk2/TfcYcG9nuLw2KdRlS7gHQppz+oAtTR91UbOIMKB5hUa1BUf+z/spxDh+MVKULwq5QshYBIE924E8+Y5KOsCgNRoAoAoAoAoCM4rwJl/3kwrmN/PnV45HEpKCZAL4TiMKrMyrMgflupP/HUelZOKMivC0Q3FmmHEqS6+ttbhK84QS2lSr5VaE5dNrDWtmGpcGqXI1paaL3b62SeEaSlRyqQoK/08igoZEhKU6aQMorw/iPhmt1OqlkUbT5O119+/L0O9i1OGGOMbLHhXEpbSk8ryCATqdfOvS6XT+Rhhi/pSRzsmTjk5d2UfDezDDqK0vOZkd4pbSWQG+7Qo+6o+LNICRoIy63rIsfc1vJi+Zxw32WNl91WJLbjBJ7pKO8bWlMjKDlISABIgAkm87VHB3CwJt2WNHYHhyUhIwqIG5Kyr1UVSfjVuCNGWMVBpx2f1JnhHDGcO33bDYbRmJypmJ3N/KpUUtkWtu2x6BUgreIXcitA7FbELjVAGefy+/wBamiohguL9wvvIsqy43jSetRVbhpSVMsynA83mSoEK08qh7iHsMrTnYTvVyt0hM3AF/if2pHG0Z56tcNUWHh3CWcOnIygJTG2quZUrU1ls1XK1bHKW+XIk20sdPWooxtnAfvMTygACP2vQIkmFGLiKlGORSfaK7lQRzioq5HQ0/wDIZcNb2rMnTKsmOyPaM4PFJcv3avC4Bujn5jUfzV4zt8Jq5sW19TdOIYVOIYUgLIS4myknY3B6g8txV8WR45qVcjm58KzY3Bur7FNwzScGUtuMpz3JeE5s0nJlIulKhAkWmQRrXVnJ6i5Rlt26V197X9jh44R0lQnBX/V1u9vcny7Xs+onjkjFJWlthJWACHb5yoEZwSbrAEpk2KoAFISenqUpOu3p09zf3cxkhHV3GEFf9XW+t90uXv5E1xFZwjDLLazIBKjqTH0BJtGwivMeL6ydrg2cn07HrfCNFCMOF7qNLf8Af0IPgXal5AKlqLqFO5EpUYICU5nCFRJupsXtrWvh1U8eLik7NjxmOLBKEYRp1b/D8S38H4x+IUoBGVKQJJMkkzAiOh+Vbun1HnW0qSORCfE2S1bJkCgCgCgCgCgCgGmN4Y0776Aeu/xqyk0Q0mRDvZFoXZUtpXNJv8dat5ncrwLoNMZw3HJAS2ttxIGrgTJuTNoPIelWUolXGQzwCcY1Idw6nQbyhQSQZO0RpAi2nWpbXRkJPqiUYxbkGMM+LGcyxHpfWo+RIk7xBeWG8NiC4dBMpHVSgbDpvU++iH6DnFYlYCSlh5ZJPhzZSOqokD47U+KG/Yc4VpwpBcbhZkkJVIFzAkm8CATzmqtruTTIPEui/KtA7fQg8WQoEctOlSVY1eakFJuOdSjGxn2Y4yrD4juXD/TUqL/lNRKJdO0as0LWqyNWT3OVQBfb0qxF2NXUyCJIVE2t5f5qKLMbtkC6hBFo+Z12086Ekhh12vf0NCskUL2mTA9D8D/NV/zG7g/kMkdxJkgjc3N6mXMlHXfSelTENWbh7JONd9hCyoytg5RzLZuj4XT6Cth7pM5mWHDKiW7R8WwpHdl5nvkqSMudOZPiGYETymx6dDUY9QscqtEz8Mz5sfF5cmujp/toc4BLaXSw3coCXHFWiTORPlEkAaQNZNZMmRz3ZqYsUca4V8SudruLuAvqQtaUIIQCkkRlEqJI/uJHpW9psMKjaVs0tRlyOTSbpbfm/wAPgJcOa71LYfClOJbSVLnKvM54yFWKTAKUzE+G5NeO8a1+OGqeKMNl2de/o/uO1i0fm4YynJ2W/s9hEoalIIzEm5knYTbptW/4a+LTxnw1xb1d+76GKeKOKTjElK3yoUAUAUAUAUAUAUAUAUAUAUAUAUAUBnOIcuRtetVHW6DF5V6kirEnxN9xcVJRkXxrAhac982oipshbMvPYnixdw6c/vp8KusafKoMeSJYMQQYn+PuYqbMaTGGJeyjoT5kgm+l+Y9JqbJoYZyTNvemZsRe2lufwiossiQwroBAB6/fpUNktWVX2jNZm0kcjfoOVQuZnwulRlOKwClHMIIN43HP51mlBvkV8xRdMjrpVCpB61SqMiknyLL2S4g426UtOBovJ7krJIACiLki6b/mGkzWXhlODhHmSpYcWWOXMriny2/H16dS1K7IJaj8TjMMyJiEnOSIJsDlPLQHWtXHoMkv0/aOrn/8mwR/ki372l+dl09m2HbSy73byHklwgKFlBKfCkKEmBACgOSq2o4Z4VwS+B5/W6zFq8nmwjwt897t9+m76kzjOOtoUlGVSlLe7hIAHiMBS1XN0pkgnmCKo8qTr1onFoMmSLlaSUeJ+66S976ehH411lOPawyWyVvJW4tQVAQADBIgzmIIsRFc7UeH6XLn9uNt3e7/AHubGDFlejnqOKlFpJVzb57+i36kj2b4sjEtrU2mGm3FNIMyFpQE+MdCSQNdK38Di41BUlsvcjX12klppxjN3JxUmuzd7P1JasxpBQBQBQBQBQBQBQBQBQBQBQBQBQBQGavanXU1qnU6DdYBIqQj18hI0v8AWlsg9bYKhB0A0/aoIHHD1dyvMn3TAUkfXzqWyrRY0YqRMzyqCrQk+5mTJtEyYske7Y7zViljMm4gzNxcjeNzt96UFgy3CwoqJ6/XXyqGWTGfaod4wrymfKCY871Bmg9zLlYkIAkGb1svLwxRhywuQniEpeQQQEnVJ5Hz5VRZFIorg9hhwJhTziW0iVK+A5k9KmE3jlxI2ssYzxtS5M0IezR0oDjbzZQoCJSoKk2AgW1MTNdOGvjKKdHAeladWX5vhh4dgcmEShbmYSXSR3i1kJk5dSTlAFrQJrn6nNOXtLmdPw7T4ZZVDK2o7ttVeyt/RevuKpwJTqcYHcW4FfhnRh0BpIKVvPk94biSQVEqgSSRHXnY+JTub5Otu75nqtYsUtL5emjXmR43xPdRh/L6b17O9Ud8UdP/AJF1ySC5hHDmBJyNhagVA/lllBI/uWKmb/it91+P5L5kaeC+wQh/TkW3eTinXr7cqf8ApRbuwOE7rh2HTzRn/wCZK/oRWzpo8OJHC8azebrsj7Ovlt+BYKznLCgCgCgCgCgCgCgCgCgCgCgCgCgCgM3e1Pma1jprkNynX60ok7SNo9aEMXQI02oQdJbj1qpIv+MCEesGdjsfvpUoo4i77sgfKNBt/NSUaEi2EqNraQRJmCR06W61YxiWIfmYKom0j10qpc8cVnSQTofU87b2+lC6ZlvabC5FGxCQvU6wbaecVZ7xLSe9nfZRLbmKbbUM7aiQUq8M+FVvCry3ql8EJSXRN/JGDIaTgeD4JiSw2Qsp0CVypAUkEpKk+IDMPd6Vwnq/E015mOCT679v95sZdPOMbk325p/OuXLqSuE4qpIAIdbQkEypCYBkCBCSSTIgRzrLLXa+KrGsbfJJKX4yXbv2NeGn45Ukx0xx9BQ44V98y0246qEgKCmsioAITeDN94uK3dBqdVkU/tUYqqa4fjfV9jJk0mTFljj5OW2/rt0EOzPEGVMLdaw60tlxb/8AVyd4pSvFmTEgGCMsqFsskXroRUI7d9/mRqc+bJP2pfypQ2uqjt+v4EDhu23Dn8mHTh8QkutpwiXMrWZLa4QBm7wmATOh8jWO4NVXSunI6j0usxPznNOpeZVunJb3VI0nDshCEoTZKQEjyAgVsJUqOBObnJylzbv5ilSVCgCgCgCgCgCgCgCgCgCgCgCgCgCgM2VdR5Sa1jp9DxZABNLB4hfPWhAs0ZMbXowKIG3LSqkiyUDTaPW/1qUQxVUWTAgc+Q08taFDnGpEgzB0B3mJnXQwbdKmzG0NC3m1EaXH06RQk5nYxcfYj71oWKn2r4f3kpgSoak9TAqyZatir9hrcQZBEZVKm8QQlfx3FRODlCSXVNfQwz5Gm4UK7xQcLIZhophpal52wgAk5EzOWZJMAADetPLk1EI3jxOT222X1Opk1umcFwOXF7V9FUr269+y6sdkNgSktqVIIBZdGkCypOW0xYxWLFn1kppT09LvxJ/Qwfbcb2bdej/RX6iGF4WWcFj7LyKYxS5UFD320RdSUz7itJtHOtvFCS4201sudf6vzL5tZHU6rBJdOFfKRV+xeJVlDboAQVFLfeJKgtQLKQiJ2zHxQAkZveg5dlKzU10YQzS4Hae/z6CnC+AqSph78IYTiW21uB/NkcQ8htZU2AmPEFbQMw21pw8nR1HrIyhLHx17LpOK5cLaV2+lf3NsrYPOBQBQBQBQBQBQBQBQBQBQBQBQBQBQBQGZR41QdSTfa5rUR1HyBxcVJU4nepB2w5qaCx0l6Seh+VqqwhdJuTz+VAKKubfd6EUDiJEKgkzf6T02pZVxOO6yxBzJkeY5CZH3NWKib6AE3EyR8DvPnOtSCMfYSsxlChtym/p/ilFkyv8AFOxini45hylCyYCV2SqAJuJyq02v8aupbCqZU8T2G4jmynCqP9yS2pPoc1RaL8T6MkeF9isYIKsPkE2CltiB5ZqspJLcRxtuzYOyONdbwyWsSlPgGVJSrMSnYK2sLa3q6mmYJ6WTfsiauHYMrKi27PeKejv38veEyVZe8yzflvFQ+HuZVhzRXTfuk/vRIcMxGFZzhtBR3is6hKlAqgJmCTFkjTWKlcPRlMunzum96JhjHtrslYnloatRqyxyjzQ5qCgUAUAUAUAUAUAUAUAUAUAUAUAUAUBmKj4j5mtQ6hznmedSQxKCZ0mpRDBCSLHT9aEDgW0uYP8AH7UIHTC5EaHeqssLpBsdbVAFmklRvIoD11NrkE+VtNfvWroo0IobsBNjpy13qbIoZZBI1j6WtAtepshnr2JhQSn83xAsqfiZ9KqzJEmPxGhHXXbSq8i0d3ucPvmbmwvHr/FQ5MypIZvY4Tbz9fvpTjLKKGr2MIJOygb+ouOn71KkZo069Bi5jcqknbyNzB/WnEi6dqhijjSgskxli1WUn0LShFqmB7YqQbFQ8jWTzn3MP2fH2R0z7QX0KkEqTuFX/n4VeOVN0zBk0eJrbY0nsv2gRjGs6RlUkwtOsHpzB2rJKNHJnBwlwsmaqVCgCgCgCgCgCgCgCgCgCgCgMwcupXKa1Tp3sIKMGhFnJVGm9SQepXQCgeCTHyvragHS1iBvfXpb+aqB02789BEUJbHTT03Hw6UFCiddL2+7evxoKPXsNYyevyipKkaWwCRvIjoADtpP81YoyLfxAU4YtMQQIjoef81DLom2FECOQ23+/wBqqWQni8OTpp9xVGi6ZCYxCk9BUFuIrnEccsfmmPKhdSGKuMKiCTPP5ULKdCDuPKtfTaKmifMEVQTNORHmHggmAT5VKk0Q8io0H2RvLGKcQfcLRJ8wpMfImtvHkco7nO1VWmaxVjVCgCgCgCgCgCgCgCgCgCgCgMrxS4VI5n6nWtY6CfcRc1moJEy/pOoP3pUlRZpXxj/FqMAoHNcTEULIdBN7GxvzqKA6QvoZ/wAVBI8bXHkenSgHLRG/30oSAUT1En7/AIoRSGmIaTqfDBmD53+ImpRVoZnDR7ugMzrrEE+k2qSBVl0gAWBsTM79aqXQu8/IsDy2tVS6I/GICgbaG2vXT6+tAym8ZwYAJsDJECpoiyrvA0ojiEsx+FTRFnJfOboPhRIxuTFMK8oGwzEkAASTPSrxhZSWSlbN/wCwHZ04XD5nB/XdhS/7BFkem/U1nUVFUjVcnJ2y0VJAUAUAUAUAUAUAUAUAUAUAUBlGKUCowLyfXpWsdBCOTcetQWOQrrepKtCJJJn79DtUkC7LpJm/Xn60JTHwVt9g1BI4ZEX3+XrUNAdoTpsLHT99QKUSPMNAJ6TqahoWLAA2AidenQ0Gwm/li4kjn6/LX0oVfMZrakfQAxHOCPjU2BiVQZk3mQenON5E0olMVQq2l469B/FUL2Msa7mMTfW2/P6RFSLorvFHQVEH3eZiCSN/varIq2VrEpBMC/y/xViozWzGvlQgbOG5OkVKMTJ72c4cPcUwqTcJWXI/2JUoGOWYJrPjXNmvlb2R9H0KhQBQBQBQBQBQBQBQBQBQBQBQGUY1NjpOYkxyvWrZ0UcITCZ1ny06/expYbEVtjLP7iKkq2cEnyG38+tSQKhWkCDQlDxo+vP9ZqCbFcO6STOh2oB4HiDGw0iw0pRA8wqv7oJ/xF9uVQybHClQmEg6iT53kc/LzqCaG6kQDJM7Red7SaFWxi8rLATAUYtGn3zqaJTGzkNriVEnzj9ucf4qWRfYaqxJAvJHLeN9PrVaJGeNczeIKATyP6DyqUg2QGOULpsTtbf7+lWSKtkODe9TQs8UNaUTYzxCNutqIxyLT7JYTxRrQSh0euWbdYB9JrPDkzWyc0b5FCp7QBQBQBQBQBQBQBQBQBQBQBQGYPCZOlya0zooaPL9BPLpUihu9JvzuP5vVkVZxkOh0/WpB3E2621O3OgF2VEeXr9ioA4YUJ638j60JQ7SuQNvn5+lCo8wyTA6+sfelQWskW0gkTJM/f1+lVJfIa4pZz5QDmI1FwL7TsbaVZMrQyxqb5fzWKhvBi4O3y2qSGMOJvKACcv5iDeSIAm8+Z56UZCGAeBjVRVN7gCNJJPrFC3QhsViZMWAv5fDapIIV10FUi94vr961ZIpY0cME1NA6S5UFkNsQBUpFZD7sdxoYXHMvK91CoV0SoFKj6Az6Vnxroa2R9T6WQoEAi4NwedVKntAFAFAFAFAFAFAFAFAFAFAFAZk+bwI3ETeb6VpnQQzeXIta4/WpFCJMDlfTn+21SQxFbgBnnIj4VIQpsFJ06UB207EiJOkft9KEi7L4mZ0NutAPgYAN+Uj786gqO0EwABcjQ8vLU1IsdNuyQREAT1jra1QxZ6+cvjBEzJFo020EgaTRAjFOqyzfMReZzWNpMAAW0gGjCI18hSVJMgQDIOo5CekxzqSLIx0JIA8WgEzpl0Jki/6UJIPHFZSQctp3HW4NWRR0R6MIVAp1WSCFTFtIPyq5UdDA6FU33FzpyoLGGLw5RMTlk35dKkhyojlu/zUpENjdSKumY5I2D2V9uE5EYPEqAUnwtLJsRshROh2HOw5TklHi3RhXs7Gq1iLhQBQBQBQBQBQBQBQBQBQBQGcP4dMqMczvWu0bqbEfw6eX1qEi1sQVh05hbbmeZqaKWzgYZM6fM1NC2KtYVIFh8zSibZ6cMnl8z060om2CMMmdNY3POlEWyTw2HSbRa+52pQtivcgkz9TSiExXDYRASDFweZ6nnVa3LNnOHbBKwdDP6fCporZHYcSSCSQdbm9z1qaIsbLYSVHX3o1MRrETU1sVsSxWDQAISPy/MGfrRINuiMxmCQVlJEpkWk/vVqIs6w3DmwD4eW6vPnSg2It4REpsfiefnSiExb8A2UXBNz+ZW3rTqS2Q6uDMx7m43V161cxtjd/gzIPuf8AZX71KIsQXwlqfd/7K/esibMbNy7F4hTmCZUtRUqCJNyYJAk723qJ8yIcibqhYKAKAKAKAKAKAKAKAKA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94" name="Picture 22" descr="Resultado de imagen para consum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298" y="4714704"/>
            <a:ext cx="2466975"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8" name="Picture 26" descr="Resultado de imagen para arom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96762">
            <a:off x="1665391" y="2118501"/>
            <a:ext cx="1730882" cy="9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31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9044" t="43894" r="33602" b="11107"/>
          <a:stretch/>
        </p:blipFill>
        <p:spPr>
          <a:xfrm>
            <a:off x="5637294" y="3382835"/>
            <a:ext cx="3559126" cy="3291840"/>
          </a:xfrm>
          <a:prstGeom prst="rect">
            <a:avLst/>
          </a:prstGeom>
        </p:spPr>
      </p:pic>
      <p:sp>
        <p:nvSpPr>
          <p:cNvPr id="5" name="18 CuadroTexto"/>
          <p:cNvSpPr txBox="1"/>
          <p:nvPr/>
        </p:nvSpPr>
        <p:spPr>
          <a:xfrm>
            <a:off x="255668" y="373358"/>
            <a:ext cx="2740751" cy="646331"/>
          </a:xfrm>
          <a:prstGeom prst="rect">
            <a:avLst/>
          </a:prstGeom>
          <a:blipFill>
            <a:blip r:embed="rId3"/>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Amaderado</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sp>
        <p:nvSpPr>
          <p:cNvPr id="6" name="AutoShape 2" descr="Resultado de imagen para tiendas moda caballer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data:image/jpeg;base64,/9j/4AAQSkZJRgABAQAAAQABAAD/2wCEAAkGBxQTEhUUExQVFhUXGBgbGBcYGBwXFhoYGBgYFxcYGBgYHCggGBwlHBUYITEhJSkrLi4uFx8zODMsNygtLisBCgoKDg0OGxAQGywkHyQwLCwsLCwvLCwsLCwsLCwsLCwsLCwsLCwsLCwsLCwsLCwsLCwsLCwsLCwsLCwsLCwsLP/AABEIALcBEwMBIgACEQEDEQH/xAAbAAACAgMBAAAAAAAAAAAAAAAEBQMGAAIHAf/EAEsQAAIBAgMDCAQKCAUDBAMAAAECEQADBBIhBTFBBhMiUWFxgZEyobHBBxQjQlJicrLR8BUkM3OSotLhNEOCs8JTY/EWRKPiJYPD/8QAGQEAAgMBAAAAAAAAAAAAAAAAAgMAAQQF/8QAMBEAAgIBAwIEBAUFAQAAAAAAAAECEQMSITEEIhMyQVEUUmFxgZGx4fAjQqHR8QX/2gAMAwEAAhEDEQA/ALIBW2SsFbLXNaNZgt17l1qRBUgWqogt2hcYAAHfQyK3XRGNskudTUlnBMfneqjSKB1tH6RrcWD9I0ys7MPF/VR1nZn128hR0UJbeCY8Woq3shzxNP7WyP8AuXPAge6irex/+5d/iH4Vag2VqSK+mw26zW/6DbrarD+ix/1Ln8X9qz9Gj6dzzH4UfhMHWIP0K/1vM16djN9bzNPG2WPpv5/2rz9FL9J/P+1TwiaiPk3gsheZnSJ7ZBOvcPyafUrw2zwjZlLT3z6uNMFc8R5U+CpUKlySVla5x+RWrXh2nwoiiSuT7Vw1tsTeZcsF24jx8JmugbUuO6lBKqRBInMR3jd4VVxyYRdynzb8az5ZatkNxqtxL8XX6vqqJsOv1fVTu5sNR8320Nc2Uv0RWZodYpawvZ6qgYoh3SeAUSaZ3cCo4ClfKvAxszEXUJUq1sSpIPSdBoR2GrhG2XYu23yvNsZZS1Aj6dzy3L5eNUfaHKQuSRJP0nOY+XCk2Hw2ZZ+sR5R+Ne3sFA4z1U9Y4otSlWw45M32u32zEnoExw9JeFLdsJF5/tN7TTDkOn6w/wC7P30qHbdgm40D5zfeNDxkLe+Pf3ALJ0qYGjNlbGLrLMFE9Un8BTzDbIsrvBc/WM+oaUxiiuWbbMYUFj2CfZTXCbBut6UIO0yfIU/W4FEAADqGgqfC2rlz0EZu4aee6qLAMPsC0vplnP8ACPIa+umVkIghFVe4R/5oltlMpHPXLdrsLZm4fNXfvrxbuEUwOdvt2DIv9VSirIfjFZRqYpwIGBtx2jMfEnfWVeklloFbqKlFqpFtUjSXZ5bWiraVoixUqmhogJfUZzVP5X8qb+GvhLIQrzasZEmSzg8d0KKt+I9M1zzld/jl/dL956J7Kw8a1SojtfCJizuS35UQnwi4zgqfy+8VXzYGc6ces9dM8Psz8yaW8iRpjgsar8Ie0OGQeCf01ueXm0m+eo7hb/opVewUGitmYQEwQN1A8zS2DXTK/wBgn/1jtM/538q/8Uoe9yt2mf8A3BHgR7qL+ILmHRHkK2tYe2uZmtZ43KoAJM7hMDzNCs8i5dNFe35AWG5X7R44ie9bjeyj7/KfHsut896oV9Zpjhtr2hv2fc/itD2XKMtcp7DAxgLoygHVlWJbIJ6W/NwOuoO4imwyTb8pmnoXr+gu2HtvGNvv3P8A4m9T1NtLlFjU/wDdXV//AF4Ue2nez+VLJ6GCeP3q1NjeUFy90XwuQayxu5o0+iBr51q19lmernRyvae0cTcaWxdwnvRfuNFB2nvb/jL/AMX4mrY10vbVjvZQfOhOZ6PiffWJ5mb1gVFeum4dTiGPiD76izuv+Yx7o95pybHsrQ2d/f8AhU8QvwqFNzGXYjnLkdXR9xoC67ni/q/GrP8AEidYoC/ag+Ipif0A0/Un5GA28SubUshHdMVfeUyF9k4q2iszu1sqqqWYxct7gNTuqibKuRirfd+FXHbe17mHwr3LWXOoBUMJElguoBHA0yD7txGSJRNi8gsYUPOWxaBYkc4wDQQvzVlhu3ECicXyaw1n/EYjUfNBC+rVj4VV9qcscZf/AGmIuR9FTkXuhIkd80tsPIJ7adJWLjOlRedjvhDcKYdNQpJeDqJAiW6R1IPhSzG4Z3chFZjLaKCTv7K05D/4hv3Z+8lGYy67lwHdQGI6Jy7j2b91ISrJQ5u8dkuzdkXESLpS1JJ6bAGNOAk0Za+Lrq73LnWEXKPEvwpBg8wNy1lkupKPrKnMBmJ4yJ8YpngMWL+HuYe6PlFZTO4wDJJjeRlI7ZFalATp2ux7hnbTmcNbXqdzzh7wSY8poWztZr182Lt+4rZiogBUJG9RBHZEjXypbyc2m+Huth2GdSSVjgd/keI6/XpiMBzmKViZiXf7W9T+eoUWglRi9/bYL2FtGw17m7tsLmJyMzTJ4Btw14dtWy7tP4my83aRjxXdA8OJ91UHlLhVBUjfqO8VasBhyloB2LMFUEk9o0BOscKKkipuDVx2fsWq5s25dPOWyoRwGA7wDw7ayqhb5QNZHNi5cUKTAG4Akkce2sqUhVl/C1uK5/guX11TdF+xLJJy29MiiAQ8zxI176cbP5fYO4BmZrZ4hlMCN/SG+kuNF6kWoVsDSrD8ocK8Rft67gTlPk0RTFXB1BBB3Eag9xoKLv2I7q9Kub8sP8aP3a+166Wd9cy5amMcP3Y+81DkXaOw+cHwViXJ7ffT62B6j7qV4LRZ7R7TU166YPYP6a58t2daOyLXgeSl26C5UhSARPEHiBTTZ/JAhyd4iPGrNyYxyPhcPDBjzNuY1ghFzBiPRMzoag5P8orV7noYTbvOhXe0AgBgo1K9vYeqmz6JSlFa3T9qOdLrMndSWxWdo7CNuCdINISMreJ90U+5ebaU3uZB1VQdDxbriqlhrhLoJ33FHmyis2PFKGRxbuma45HPDqfNDR7MVorEVdDsMEbjSjH7Iy6iujoaOXqQkTGFeFTptHMYmor1ih7lqAW6gaGUnpaCglqR5s1A1qyPqj2VbsFySzWgevUVzjD3jzVrU+j7q65yX2zZ+J2M123IQBpdeiRvzSej41lx9Mss2pSaX0NvUZpY4JxK9h+R5diBHREHsP5mk+3OT5w7DNxOnaJp7yA24jXsdmca3cyAnV0zXINsH0hEbusUi+FPaqtirKo6tlt9IKwMEud8HfpTIdLpgpOTv8KA+Ik8ml8fsHph7IscM0VQ9rKJMdY99MfjrZRrwpNjXmntqiRi7PMD/i7Xd+FWLlU36vHWo++KruBH63a7h7RVj5SKpRFdgqldWJAjpTvOnCguimu45JjsNDngDrTTYWzVuIT0mMnRe4dQmrXhtobPw+ue1caZzMovGYjQBSAKkvfCAkQpusvUoCL5SPZWjxHWyZneNXu0C8ncBzV0nm2QFDBYETqvX3eqg7N4c869TO3gpJPuppsblH8Zum3kKgKWktJ0IERGm+kVn/EYg9QI8XuR/wAaDHby7oOdLHsxyzQ7NxCovi2pqHBW4+MXI1Jyz2KB/V6qkxeiuet09SrW27Dt25j5sfdFbTIB4BZuXbnZlHex/CjMOPlL78JVR4an2ih9kD5EH6Vz7un/ABoq1paY/SZj/NA9VQho9vnMRZB1AaT3DX2gedWG+SFJA4jh2jrpHsUzeY8VX2n/AOtNsYei2vzveOyqIIdpWibjHL1cOwVlT4q2CxMjyPVWVCCb44+S9r+3gsevWfDQkUQzRYD5V6No2k09EFozDtIzSfrUow+KBXV1AEAE8eGs7uvupndb5M2syZ9IUNJ0MmeA9g66pwbewubfob7IwVu5fsW2UFSDM8WOYyY37hXXMHaVEVEAVVAAA3ADQAVyPYmJW1ibTXCAqkSZnSN8LMjXhXYUIjTUHcRuoHFp7jIvY2WuY8uR+uj9372rqCCuZctrZbaAVd5t6fzGl5OB+F95phbnRA/O+pM8hvH2CvNoIojm1VcttC6K0lSGyMWBMjpRPaaFs3ND4+wVicKZ045E1aNrozSpyAFlB+TTgTGuWp7WP6KWkD6FpYkNaKmSYtEQCQSDp75EvXRl7/xNe4LEQN2unqBB9tFToTJRcg/CmY9Dtyqq7ifogcKzFgFHHWG+7UGEu9L89del/S7j7KDTUhlrQxBgtoYqyAbOJvoNIC3GC7z82Y4dVXv4PNt43FXLyX73OJbs5ukiZsxZQOkoB3Zq5+E6FozB5vXyOvkw866x8D2xSljFX2/zSqL2C3Ob1t/LW/nY5cqSsc43Z+u6q7ypuLZtKpBm6cqxulRnM+ANdMu4QGud/C/YyW8IR/1n/wBpqvJj7WDjl3oqmAINu39kV7ti23N5ecOoOg0PWDp3UFgb/wAnb+yPfR13H9A93uNc3dS2OrKmtyG/tVr2QEPb5sMQXxFy8D0bagBbkhYyE/6vqilLuxYTl38FUcRxUCaanEqdIjf/AMagxF5ZGg9IR5/2puuVioQitkS33jy/CgsVuH541tib2h7J9lQXm9/qNUmNCMEv63Z7h7qccu7U2lXrT/maTbN1xdnuHup9y7Hydv8Adj/cNH/P8md+Y5E+z7mugEfSZV8RmI/JozCbNOSTctjXcGzndxyTFTfo3nbrBWQMELAEHplNSu76IJ1+iaJweznSznVwWDlblorGUfNYNPSzBWOkejXRhjnONo585KMqGfIfDhL7HPmPNkaAgekvEx7KGw5nE4gcC6ffYj30byYZfjVwI7c2LfRNyAZlSwOWQCDmHVpQmyzOIv8A7y3964aQotZn9h7d4l9xvj26B+3+Fe3G/Vx+7HsqPGNIYfWPsBrM04YfYHsp4k12UIsW/wDW3mzH30TaPyCdoHr199C7Ob9Wt9ifjU2GabCdwHsqERtsJvlrv2U9r+VOMWRlP2j3+kKQ8nm/Wb4+pb7dxYe+n2KnQd54dc1RBZdbU6VleXrnSP4CvKhRWrWGRkiNc0buGYJ7JphjcIhyiBqCWY6KDuBPEkmIA1J7JrzDYZQwBu2REf5i9h3TRl5bYur8tZMAarcBPEkIN2YhozncJjfWjFpd37i5oSbJw6c/a0EC6unCM4/vXdbe6uT8m7Fq3jmzlMiZiqhgxBkZSVBkb+PZXWbRmIrPPkbFUgPbW27eEQPck5jCqsSSBJ37h+Nc+O2fjGO54WVjm3XIxzAqQVMiIOjER20t5f7eW/jcqsCtv5NYMzxc/wARjtCik924QQRw/Jq1DYmo6Di7y4TZ/Npasqb8gFAcxUHpFyxJYjQZp3ncIquWyIJDDtnQ7u3fQGF2kpZOfzuiAgBSAwWWbSdN7Us2hj7bXDzIuBFGguFS0yfo6Ebu2qnhUluMx5nB7Dq3iZJHDQedT4IdIjq/vSXD3tM3Xr5RTTZNzpv3fjXPdq0dKk6Yfa3+P41DduQG7j901JabUd9B4x9H+y33TVepT8rANMqTwVBu4tv9gNdk5CXLiYS1bDKBmDMpXpEOxZhM7+kOHCuS7IsZ8QlthoWtqTxjRTu76vu3sQbF5LlvIGV1C5/QlnCjNGseXeKbNvUqOdLg601UT4XrQbCW2J1S4GHeYTXwc1VBynxGzcY+GVkxPOXi10Gdb10g9ByejAZFiI6PjTX4QsffuYT5exzBD9EZw+YZl103cPOtOZ9jF413IoWAPyadw99EXAcrdQ/ChsK0Wk7loq4/yb+PsNc71Ov6Gl70j1ZR7j7qGfenYSfKalvPv7h92oGb/wDp7qIFI9xmqN3j8K8uGT4P7q1Y6HvHtrQtr/F7qoIP2R/jLX2f6aefCA8W07LQ/wBxqQbCP65b+x/TTz4QD0LY/wC0P91qbFXS+36maT7rKC9sl7SroZJJHYDPsIqSekX6+iBw0BYkjy8zXuGPSPYg82JPur3mYVQ5g69Hjrp4aV1lsqOd9RtyR2VdZi9tJUTLSqjnejcA1IJjMKD2PZZMVibbghluJIO8QX86uXI6zfu2oS8ttEmAttWYktJzFpG9t44RVe2vtMti2dsmYRbLKuUNzeknrOh17e6kvG9TkHr7dJ7e9K4Ooz5qB7jQuCuzZdfouw8Ccw9TVvibsOzcGT1qdPUTQez79tefzEyxlQJkwingI84FEsb9digjZN2cN3Fl8mYfhW2w8RmtMvFbjD1kj1EUNs3KlhiGBzXZIndMCIrzZ3yalvp86QOtkO7xE+VVKDjyQI2FdjG3B12z5hhHtqyvEnUwAOH96rWyEGa7eiYNoD/VJMfy0/XEKQ4gSGAPlM6HiCKAgsxAGY61le3wM27q49gryqIRcpNmNh8WqHpFsjCBAJOhA8R7KM29sNrToAc2cJbOkANvGZvnLLaLxKwdBVp20bVy5h8WLdy6LZIZSQhB0ImAZiJEGJjWiduXMK1gYhGcqWQwRLKbbTEbw2uXfx31oxy0lSjZQtn4WNr3bZJkOSNdSBluCSPq10zaOOFvD3LvBbbMOvRSRHbMVUcPjcHz5xzO6Nk5prbLLBjBVsqAn0QRIJEU8vi1icM9nnRldei6nrMqfAgSPCl5EuS0ci5N8nruMvZLWgtozlokDKOiumksYHn1UP8AGQFB3k7hR+N2HjsKxdVuaH9tZckEAzMrqB3il5WTPH1/nWonZRFexBAiagwbzn7h76JdBERrUFqBmj8/mKsgzwj9AeNNtjP0m7qRYR+iPGmmyG6Td1c/It2dPG9l/PQc2n1oTENq3aD7DW6tr+eqg7r6nuoK3Ck+0cclrXyyudyvbA7zcA9gNNvhMM2mHW6+0mhdi4fmrdkcTdtk+NxI9UUTy9XNbu75WGHg2s+BPqo07lf1ObJ2VDZFgPiLRLMXe9aAneWa6gaT3EmuvfDE/wCr2/tN963XKvg7C3cfYD5gVdXXKARmtsH6UnQEKRpJkr210v4XLk2Lfe3tt1ozeWisfmRzqwfk0+yKmuN8m3j7KDtN0F+yKluP0D4+ysFbnWvY8uNofz801oW1Pc/urS42h/PzTXm89kHXcNaPTeyBut2b5vbUbH2H2CtMReVQZMnSIMCZAiSOok+FeC8p3HgRrr2bwB1dVH4UrqgfFiMuTpnGJ9j3rTv4Q2hU/cj/AHHpFyYB+NqT9Hw3rTf4SG/Z/uU/3LlXFVNL7CZPl/RlNwlyGaN+n8qn+qosISza8fb+ZrzAv0n7I9YH4V7ghpP1j7a6ZgLNsPlMcGGUJmzAwc0QdBujXcDVavTGhkzp38SfXU+MG49vt/IrS3v4wBp7z+e2rZCfEYtubidPPqj1+yl74nKhuCA6uRlnepULrx7fCiMWfk+8+zWld2yCdRS5lolwr82gvFZFzOuUaaT1/wCmjtoYkixhniIzuR2M+7yobC2huijRhl3QPKlWFQ22KxbB3XSQpYwDvhFHvBp3icBctWDjLmlhlt66sdeirFQSQDIG7q66rGG2lctpzS5cmvRKjjqd2vGjcZykxN3CDCOy80MoMLDsqGVVm6hA4ToJmpZKIr3KTDSdWPbzZ9+tZSu3gbIGtsk9eb+1ZUtEpnVrW2QxNrmHGV82YEHQyIIid54Ut2xeC37Yt2yENpiAgAOc3JJ13yCZM9XVTxrQ5/KYUC2ukyYzN+AoTaQzEGYGcrPZ0E+8TWiKKYgxN5GuNztqBlU6CTIzTJHGPLsqPYWlxwEyKekBx1LGT6/Id9NdtYNFCBbhBMgb+lukb9O6hrIVbmUfRWevew1P+qlZt1RceQzbl/LhLx/7ZH8XR99cmmum8o3/AFO99kfeWuXm6v0h50GHylz5IrpqJdEJ6z7KlBDMFBEnSeAp1jBZyraRFZVUDPGV8/Eh1jOJPzgeyN9FKaToqMHLdCxNB4e4Uy2VvPdS+6Ipps3ce6skjdFh6HX89VChukD2j21Kra0MTv8ACgDfBdH9NP3tv/cWtuVCZkvj6j+cEiqrs/lOVdReAIV1JZQ2YZWB1WNTp109wu27WKZgrQzyMrCG16gd/hRaWl+JzhH8Gv8Aj07QfdXQvhVebNvX6X3rVc2+Dp//AMhY7c33GNXf4U2YjDw0L8rmExP7MDTjE0/KuS8fmRSrR6C/ZHura+3QPfQyP0V+yK3vP0PGsdbnT9DZn3/nspRjnJIWdw9epphcfok9cUrS4vOjOCwPAGCTlMa98VpwLdszZ32pDTY2Be41liga2W1nUaEqQVBDb9K32xsi5bZ8lsrbVQTAygDKJMMZ3hqDw+IuKRC4hcpnLzZKht/VPGpcXtG/d0drsGARzTSR1SO+nau+/QTFR8N2+704qj3kpiyMXa10Jyn/AFAx6wKtPwj3PQ/dWh53HHvqk4RktX7eTP0btonOIYdIaRA4Hqq5cvwGNsEhQbdrU8PlGpeRXki/t+pMfla+5S9mn9ofzoB+NT4D9np2+2osKgVboBDAMYI3GAN1EbNt9BTOh/ueFa+DObXmkEcYkeGvtrSydNOzy1/Co7zahhw4dfXW2HuSCBwJ8uHqqWQ2xBlR3GosNsu/dUvZTOFIDQRIkCNJk8d3VW77h9mjeTF4KWkqJyxLouuu5XYFvCgySpXVhwVum6I9jbFxF52S2gzLvBIU+vupxiuTGNtiWwzkDflKt6pk01w+N5lucQZG+kUIB8Yg0zHKu5cGUvbYbtN/trKuohXcmjR8O35WikbCwxxd0WrfRbpE5wQBliZgdoqxX+QuLHoqlwdatEd+ePVNTbEyYW8Lqgt0WXKWnQwYBI01A3U+flZmBBUoI3AZh4nMpPlRY8+GS3dMqXT5F6FKbk3iQf2X8y/1VlWscoI/y0btDOs/6cjR5mspmvB8wPhZPYP2jdyYtXO42HGo4qykeO/zpRi9qIyczDC5FwafNImGJ36kqdOsURi8fzww8/tFtuH781tfWNfGh0webENuGgYzvIMSB16qvmK1RQhm20sRz+HtXAo51dSsQC6+n/Fw768xWGIUXVjKygqRrI0YeFeXrZtq+USC2nUGg7+8fdpVfdxh1tZmUC7mQgn0CXVkPZPA9fZS8iVFo35VufidyJM5N2umdSa5jxrrpsm7aKBiucAEjU5T6QGogkSJ4TXPuWtsDG3VXoqObEDQaW06qRie1BTXqJ3PRPVTd6VYIamdd0TRty9UyPcPHsrMutr5U0wraeFJmNE4W8YpElsaIPcaK2tA32JMDjArXnTNeWNXUfWX2ig9RkvKMbeyHLxqCekDHAnq31PbwrWHFxIe4jAjNoN8Hu0JrVttHnOcCpmiN5I3Runq9lO9q2AuGF8MQ5UMdxGolgBHbRyemk/Ux6LVoqOAW4lw37LQLeYl9JXRiYUz82miY+5iLLXHu3LmVgsOZCkweiN2ojd1VAubmAUBGYkC0EBDLHTaIkCNP/NQqbmUZlIRTCjLkCsdZAESYBGs6T10Una3JjXcq9zVG6K/ZFbXz0PGh0Og7hWt64Y8aRW5vb2N2aV3/nWlN62WcjqUfhR53AddAX/SnsrVhXJizu6G2zUhFUfnUn31PiRKuOsMPURUezPQU9grcNqe80T5ElWtNl1HAg+WtdD+EQyF/dWz/MxrnrrGYdRI8q6Dyitc+bSqwE4e0ZPdPDvoMzqmNwK7RUtmfsT/AKq3wJGSeIB3j31McKLIKFhx13TumJ76Gwv7LxNaYu1YhqnRvduT6q9wbaufzurTjW1okZo479J7KtECG3eFJ77bt246HjTe6d/YKWfFrjDMqMyjQkKSoO+CQIBiPOqkQ7rsdLYwlvKmGxS2bKg6j0baCZgPJga8K4JtFIcnrUMO51DgeAaPCu57DwTPhLPOYTD3MtlN7KXACAA9KwwBKjg43+NcQ2oplOM2rf3BFLZfoW7lHdZLLMjMpBGoMHVk6u+q1a5QYhf8ye8A+6asXKQzYcDU9H76fhVQw2GzMil1XMYJYwFPDNMQO2s2CMXDdGrqpSjNU/QZ/wDq2+OFv+E/1VlW/ZNq5h7S2TY50rm6aXbWVpYtpL7tY8Kym+DD5RXi5PmLBjLGR57Hj/4vwoiPlp+sV8wDH8tRbXxSviXUaZbYHeRrHlSjG37qYyQ+VWcEdW6AT/FHdWxSoU0G7cxJRSVGYgkkGY0zVC8NhbJkSzEwR0vSJmfDWmOIUXA7AnKbZcdRkrEeZpVgnzcymsAOB1DKQW85GvaKVkb3Lig7Z3CudctG/Xb3evqtoK6TziW2bMyoO0gcO01VdpPhRcxTtNzMFAZWG9lIGWN6hggJn53ZWeDrcOSspmGuQTPGInx3VOrDs/PjV02VirFy6wCos2kPpdEEEA6neRmYcBurXb62gebBAVlkOgBIYMdJB0kR5Gr8z3I5qEfcrOHw4YwxVB9JyVUd9EYKxbe4UttnAEkgEDq0kydY6t9e2dn2WbKq3LzngT7QkADvMVZLGDSxaMBM7fNQCB1LI9I+eugnivIlFc7+wWLK5vZbe5X2wqAahvTdZA+jHb21ltMjB7fpDr4d0cad4ZLdq0zYsCS2ZLRUM2u9t+h4e8bq1u4vDCyrCyguPML9FcxAJIG8gTFLnGUeUaYTTXIPa2pimYKApJ3a/itMrGIuM2ViVuajMyqyhFAJ6J0gkrB03GgMczCxauYa2IuI4uMqywhgoI16MwTS7D4h3RrVpWYsBzjEEsQdwmdFOtVHGmroXkyO6TGNvlJdDSuVgJytltqSOuMuk9U1PjttPftFHGsjogIG6wwMCRIpngOTdlURWnMRqQ7QSIzRBjeRSHaeGCYnKmbIrCRJkjQkZt/E0EYKe6X4jXJwS3Ato4EWrYbNmMgZQNST1a6nfWmyYsXsmKUi26jM2XOFDQwJG9TIgxJ376Y7aVJbDXegynNbuiTI1ylp1jXUjiOEVA4uZbatauIyiOdstnRwz5iWI3au7azvO6a2xwuK33MuXJqewDjcDbV/k8QjrmAXKGJ6RAEiIEE9dKtrYM2ivSU5lMQZ3EU9ZHN3mTdtsDobgUSo3kzGhgHia12ng0y2rasWGSYZRIG4QYBEwfKh1aJJFJOcW36Atk5bafZ91bINJojCWUbovcCACJidwkCJ4kgdlQOg4EHcdJjqI1oxYgvWGNxwqs3SmACTrrw76t9p5NjMGBFhARqrSqxu0PCoOT2Hi81yfS0juFM8cw+N6wRza7xPzV/GkZ53saMEadinbGyTeAKEsVno72g6no+kd2+lCQAFFXB9mJcEcZ0UGTPYu/ypLtrY1xNZJA0n5w7DOtVgz0qYWbFqdoTXKkskCCe/30NczLpv799a3cSp0Xd2mD4yI9dbFNMyNVyMnTokzM8a12RthbBIJdSdZX36+6lL501GZQfI+40PfZiZIjwjdVTSkqZIzcXaOkbL5UKd11CTpDjKx7J0Y0biMHh7yZWtZY9E2zoOAhTw7JrmmyFBZ8yhugSAesFTp7PE1Li7z2LzC07IsggAmIYAjTcdDSp9BPwllUtrobDrY69Eo70W44YXvk2cIGnpEEgekRMAmJAG7jVg2T8Hq3sND3Ld24GMMjB+hAygFN0a6NoOqqxcu3FI5pOccsqqkSWLEiBHHWhv/UChyt601t1MHiVI8mBpGOUktlaNGaMJS3dMbXfg8xCkqt1wo3AHQeTD2VlS2uVpAEYy8B1c5cEeuvKPxn7P8hfgL5l+ZYLmG+UDAKegrOxKgBmkwSxjQRS3bvKXCot23o7FVAKANlYEHRt0acDwFc9vXLlxszlmM8ST7d1etgiZmtOtmctB5Zrbsolm2xOS2pLncEMwuXrAGv4VXf0xfIcZozMCY0I4EKRuBhZ+yO2SV2cMmvCsw9gTuoZSbLSFhtu28k/nfTJti3HiFAJUEDnJL6SugByhQJKnq3iiea10rfb1xFJt280j9rcLGWI6IRTwthQN28nqGopkaBMbshkOgDnQFbR0BUCQc0n0p6QmSDu0o3YWHa6Hw65V9FjmUqcylgx1kkww6t3Zqpt3iN2kbgNPZRNzbD85bdS4a2AJYgknUk7t2sQZ0FVLVW3JcdN78DK7ibthrmGWWAiSiwfRDEyvS4xvrVNu5F+StgXP+ozNcYD6uf0fZ2U22Rj7F24bjQt1oOp0kAAZGmPmjQzuqW5yXa440VLQ3ED5Rpj0jADcdY48aV8RFLu5NHgyvt4K7s7Z74lyzsco1dzr4Cd5jyohwuJi3YBVVEMxMqi8ST18afXuSq3bhW1ca01u2mmWUMs+rQZJ0M+FJ+UfJ+/hbBY3w1t2C5FzAagncSRHRq1JTSYqeqLcQe9tDNbdbOmHsKqA/Te4cuY9YC5yO2D1Q32DdtG5da0FCIlq2SvosUWGcHjMDw8yl2VsbFNaKWymV4drbFQxk5VJzKYnJprwqbE7NxmHtEkqloEBlUgk52C8F1kt10dpi9LWxZ8bjslnA3ODtDdzrrPcYPhSflEnypuWb9okwCmbUECNImdw0047+Dzbuzs2z7agaoikeA1pdsPZOBu2UuXOgxzfJ89qYcqDAGbUDhpQdPkj4bT9zRmi1JUL9tMuJS0glsSiwYBAMLLCTG6JHj10LsHY7X2a3dutbtoMzd8xGpCg9pB3bqbYlLFjF23tAJaVCGnMDJkbn6TcNQI3VDtjlbbUk2rYDbuccCf9KjU+PlRZOplq0wVqi4Yk43J0E4uxhMKGYpmXQrmJzuwGu/hMawF99KO27j3GfKpk9sKBoANdwFA4/aD3mJZmM7yTqfwHYKn2egGcllXowM2gljEzBiBPqqo46uUuWLnkUu2PAV+kZ4Mx3wFn3bqj/S2sBCDuM6eqpuaZlBtkMdzQQdRxBGh7+yo3tsJ50HogmGMHw4jyotYmnZLszlGLZk2yf9f/ANadYbaAvYg3VBUMkQdfRyqfWKrN+yFcju9YB99OthA5tPoH7wpeZKrNGFu6HZwtu4crEK09HWPGTp4TNS4jZ95Gy3GZxlgBycwXhE6gUNc5swt2FJOmYdH+LgfV21K+FNsgFmIjo9LMAPqnXTukb9ay/wBpo/uK9tzC5WUanQ7x+ZoXkZhw+0LKGILsNR9R9CKbbeuEMhOsAn19dCNjsJiB01CN9YZT/GND41pxTajxYnLjUnzRd9ockLXOBVTmyxH7NzbJ14CCreIpXyi5AtZs3LyulxEVmZWXmroUDUA25tse9aDwGOxliBZxHOW/+lfHOpHYTqPCKZ7U5d58HesYjCNad7bIty2c9qSIEyeiJ4AtToTT4YieNx5X+im7ES0xYIrc4RMkeiPnCVIVhu3oKH5QYQhkPYBPcY948qY8hMKWvs3zVXXvJED1GrjtTY1m+AHUiNQymD6tPMVrl/6OHHg+HknfN+z/AOfqJx9BlyZPGTVcV7/xlYOFu3TlsTzg6awYPyYzmJ3mAdKi5UbPOIjF2hIuoHYDeHnLc07HmftLTy9sO9aZbuFuLnRlZQ2m4jSRoZ3cN9MmPMXs6pFq78sLZ6QRjpirDRIgjpqBoSukxXP6fJFqrN3UQd3RzW3gWYA5T5VldoexbB6FlSpgggaQwzdfbXtadDM1HLrFsCsuipQtbBOFCQ1Q9GK1tLU7WtKwJpUZERF3WGQwwOhoLHWyxMksSZLE6k8fXTMUNe1oC6AjbAAoPHNJnspiyzQl21NEimLcJfZWidNdDu3U52bype2IV3QdXpp5GY8qU38KRrQbIakoRnySOScOC8LyqLtmJQtAEqzW2gTpKsOs8ONE/ppXyi4lx0VgwU32dZExowPXXPIrMtL+Hj6MZ8S/VHS73KMc4biI6EoqkAoRClmHpIY1Y0Di9uF1yuXZZUlSyAHKwYTltg7wONUhj8mPtH2CoIqR6dJVZH1F70dIxfL9iuQLZVd3Fj96PVSS9ymkQGaOpRkHqiqmFqRbZqLpoIj6mbD/ANJs7QAFBntPnQCqW1J8TU1i3Bkb6Ls4QnfoKbtHgS3KXIPYsawKsGz8Ubdl7a9Es6tnBIYZQRAjgZoe3ZA3VOqULYaQFjxcZgxbMR2BT4lQJ7zNDm67a3Az7ohypBHEEg01mtSgPCq2L39zNsYXLcABZpRDJgn0d0roYAGtN9l4ZAisQQxWJB039XhSq3aphYxhUREgef576Vli3GkNxySlbDrjIoh5Kn54GZRu9JY079e6vBhUQ/JsCCJlTmX2yvd6q8s3A3omD1cfEfhW9q0oOqxPFfwrK3So0Ld2J+UI6S7vRO7vqnXBrV22/hWzBh0liJA3anQjgde6kuL2KdCDvgQes8Aa1YZpJWIzQcuBVg8Zct+gxHZvHkdKeYPlSRpcTxX3qfxpRf2c68KO5ObJa5fXMpCr0jPGNw849dNmsbVsXj8RNRR0DZOECW5VQpfpEARv3buNGB60BnsP5862U9dcqW7s6q2VEqXP/O6imeVoNVFbZT+fwoSwmzfZFCqYUbgAIA7NKyhJPb66yj1z+Z/mDoj7IqYs1IqRWVldg5BpcFRqtZWVTIexQd0dI1lZQFnmWob9usrKsoiih7uEB7KysqyAtzAnsqL4oer2VlZVg0eNhzEds1qMIeqsrKsqie1gT2CikwI4mvKyqZaQVZsAbhRNq1WVlCwkTrh+qtSKysoQjVhWuWsrKhDZTXqnWvayoQ2J8KNsY/g+vaN/96ysoZQUuQoyceA9ToGU6cCNPMVteuBlK3VzKd5GhrKysLVSo2J2gS4Ftgc6vO29y3BpcU8A4+d3j1UfslFy51GjbuGnuryso5v+nZePztDBSD/etsvVw/P5ivaykM0G1s8ONSzWVlUyG6jsrKysqqK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data:image/jpeg;base64,/9j/4AAQSkZJRgABAQAAAQABAAD/2wCEAAkGBxQTEhUUExQVFhUXGBgbGBcYGBwXFhoYGBgYFxcYGBgYHCggGBwlHBUYITEhJSkrLi4uFx8zODMsNygtLisBCgoKDg0OGxAQGywkHyQwLCwsLCwvLCwsLCwsLCwsLCwsLCwsLCwsLCwsLCwsLCwsLCwsLCwsLCwsLCwsLCwsLP/AABEIALcBEwMBIgACEQEDEQH/xAAbAAACAgMBAAAAAAAAAAAAAAAEBQMGAAIHAf/EAEsQAAIBAgMDCAQKCAUDBAMAAAECEQADBBIhBTFBBhMiUWFxgZEyobHBBxQjQlJicrLR8BUkM3OSotLhNEOCs8JTY/EWRKPiJYPD/8QAGQEAAgMBAAAAAAAAAAAAAAAAAgMAAQQF/8QAMBEAAgIBAwIEBAUFAQAAAAAAAAECEQMSITEEIhMyQVEUUmFxgZGx4fAjQqHR8QX/2gAMAwEAAhEDEQA/ALIBW2SsFbLXNaNZgt17l1qRBUgWqogt2hcYAAHfQyK3XRGNskudTUlnBMfneqjSKB1tH6RrcWD9I0ys7MPF/VR1nZn128hR0UJbeCY8Woq3shzxNP7WyP8AuXPAge6irex/+5d/iH4Vag2VqSK+mw26zW/6DbrarD+ix/1Ln8X9qz9Gj6dzzH4UfhMHWIP0K/1vM16djN9bzNPG2WPpv5/2rz9FL9J/P+1TwiaiPk3gsheZnSJ7ZBOvcPyafUrw2zwjZlLT3z6uNMFc8R5U+CpUKlySVla5x+RWrXh2nwoiiSuT7Vw1tsTeZcsF24jx8JmugbUuO6lBKqRBInMR3jd4VVxyYRdynzb8az5ZatkNxqtxL8XX6vqqJsOv1fVTu5sNR8320Nc2Uv0RWZodYpawvZ6qgYoh3SeAUSaZ3cCo4ClfKvAxszEXUJUq1sSpIPSdBoR2GrhG2XYu23yvNsZZS1Aj6dzy3L5eNUfaHKQuSRJP0nOY+XCk2Hw2ZZ+sR5R+Ne3sFA4z1U9Y4otSlWw45M32u32zEnoExw9JeFLdsJF5/tN7TTDkOn6w/wC7P30qHbdgm40D5zfeNDxkLe+Pf3ALJ0qYGjNlbGLrLMFE9Un8BTzDbIsrvBc/WM+oaUxiiuWbbMYUFj2CfZTXCbBut6UIO0yfIU/W4FEAADqGgqfC2rlz0EZu4aee6qLAMPsC0vplnP8ACPIa+umVkIghFVe4R/5oltlMpHPXLdrsLZm4fNXfvrxbuEUwOdvt2DIv9VSirIfjFZRqYpwIGBtx2jMfEnfWVeklloFbqKlFqpFtUjSXZ5bWiraVoixUqmhogJfUZzVP5X8qb+GvhLIQrzasZEmSzg8d0KKt+I9M1zzld/jl/dL956J7Kw8a1SojtfCJizuS35UQnwi4zgqfy+8VXzYGc6ces9dM8Psz8yaW8iRpjgsar8Ie0OGQeCf01ueXm0m+eo7hb/opVewUGitmYQEwQN1A8zS2DXTK/wBgn/1jtM/538q/8Uoe9yt2mf8A3BHgR7qL+ILmHRHkK2tYe2uZmtZ43KoAJM7hMDzNCs8i5dNFe35AWG5X7R44ie9bjeyj7/KfHsut896oV9Zpjhtr2hv2fc/itD2XKMtcp7DAxgLoygHVlWJbIJ6W/NwOuoO4imwyTb8pmnoXr+gu2HtvGNvv3P8A4m9T1NtLlFjU/wDdXV//AF4Ue2nez+VLJ6GCeP3q1NjeUFy90XwuQayxu5o0+iBr51q19lmernRyvae0cTcaWxdwnvRfuNFB2nvb/jL/AMX4mrY10vbVjvZQfOhOZ6PiffWJ5mb1gVFeum4dTiGPiD76izuv+Yx7o95pybHsrQ2d/f8AhU8QvwqFNzGXYjnLkdXR9xoC67ni/q/GrP8AEidYoC/ag+Ipif0A0/Un5GA28SubUshHdMVfeUyF9k4q2iszu1sqqqWYxct7gNTuqibKuRirfd+FXHbe17mHwr3LWXOoBUMJElguoBHA0yD7txGSJRNi8gsYUPOWxaBYkc4wDQQvzVlhu3ECicXyaw1n/EYjUfNBC+rVj4VV9qcscZf/AGmIuR9FTkXuhIkd80tsPIJ7adJWLjOlRedjvhDcKYdNQpJeDqJAiW6R1IPhSzG4Z3chFZjLaKCTv7K05D/4hv3Z+8lGYy67lwHdQGI6Jy7j2b91ISrJQ5u8dkuzdkXESLpS1JJ6bAGNOAk0Za+Lrq73LnWEXKPEvwpBg8wNy1lkupKPrKnMBmJ4yJ8YpngMWL+HuYe6PlFZTO4wDJJjeRlI7ZFalATp2ux7hnbTmcNbXqdzzh7wSY8poWztZr182Lt+4rZiogBUJG9RBHZEjXypbyc2m+Huth2GdSSVjgd/keI6/XpiMBzmKViZiXf7W9T+eoUWglRi9/bYL2FtGw17m7tsLmJyMzTJ4Btw14dtWy7tP4my83aRjxXdA8OJ91UHlLhVBUjfqO8VasBhyloB2LMFUEk9o0BOscKKkipuDVx2fsWq5s25dPOWyoRwGA7wDw7ayqhb5QNZHNi5cUKTAG4Akkce2sqUhVl/C1uK5/guX11TdF+xLJJy29MiiAQ8zxI176cbP5fYO4BmZrZ4hlMCN/SG+kuNF6kWoVsDSrD8ocK8Rft67gTlPk0RTFXB1BBB3Eag9xoKLv2I7q9Kub8sP8aP3a+166Wd9cy5amMcP3Y+81DkXaOw+cHwViXJ7ffT62B6j7qV4LRZ7R7TU166YPYP6a58t2daOyLXgeSl26C5UhSARPEHiBTTZ/JAhyd4iPGrNyYxyPhcPDBjzNuY1ghFzBiPRMzoag5P8orV7noYTbvOhXe0AgBgo1K9vYeqmz6JSlFa3T9qOdLrMndSWxWdo7CNuCdINISMreJ90U+5ebaU3uZB1VQdDxbriqlhrhLoJ33FHmyis2PFKGRxbuma45HPDqfNDR7MVorEVdDsMEbjSjH7Iy6iujoaOXqQkTGFeFTptHMYmor1ih7lqAW6gaGUnpaCglqR5s1A1qyPqj2VbsFySzWgevUVzjD3jzVrU+j7q65yX2zZ+J2M123IQBpdeiRvzSej41lx9Mss2pSaX0NvUZpY4JxK9h+R5diBHREHsP5mk+3OT5w7DNxOnaJp7yA24jXsdmca3cyAnV0zXINsH0hEbusUi+FPaqtirKo6tlt9IKwMEud8HfpTIdLpgpOTv8KA+Ik8ml8fsHph7IscM0VQ9rKJMdY99MfjrZRrwpNjXmntqiRi7PMD/i7Xd+FWLlU36vHWo++KruBH63a7h7RVj5SKpRFdgqldWJAjpTvOnCguimu45JjsNDngDrTTYWzVuIT0mMnRe4dQmrXhtobPw+ue1caZzMovGYjQBSAKkvfCAkQpusvUoCL5SPZWjxHWyZneNXu0C8ncBzV0nm2QFDBYETqvX3eqg7N4c869TO3gpJPuppsblH8Zum3kKgKWktJ0IERGm+kVn/EYg9QI8XuR/wAaDHby7oOdLHsxyzQ7NxCovi2pqHBW4+MXI1Jyz2KB/V6qkxeiuet09SrW27Dt25j5sfdFbTIB4BZuXbnZlHex/CjMOPlL78JVR4an2ih9kD5EH6Vz7un/ABoq1paY/SZj/NA9VQho9vnMRZB1AaT3DX2gedWG+SFJA4jh2jrpHsUzeY8VX2n/AOtNsYei2vzveOyqIIdpWibjHL1cOwVlT4q2CxMjyPVWVCCb44+S9r+3gsevWfDQkUQzRYD5V6No2k09EFozDtIzSfrUow+KBXV1AEAE8eGs7uvupndb5M2syZ9IUNJ0MmeA9g66pwbewubfob7IwVu5fsW2UFSDM8WOYyY37hXXMHaVEVEAVVAAA3ADQAVyPYmJW1ibTXCAqkSZnSN8LMjXhXYUIjTUHcRuoHFp7jIvY2WuY8uR+uj9372rqCCuZctrZbaAVd5t6fzGl5OB+F95phbnRA/O+pM8hvH2CvNoIojm1VcttC6K0lSGyMWBMjpRPaaFs3ND4+wVicKZ045E1aNrozSpyAFlB+TTgTGuWp7WP6KWkD6FpYkNaKmSYtEQCQSDp75EvXRl7/xNe4LEQN2unqBB9tFToTJRcg/CmY9Dtyqq7ifogcKzFgFHHWG+7UGEu9L89del/S7j7KDTUhlrQxBgtoYqyAbOJvoNIC3GC7z82Y4dVXv4PNt43FXLyX73OJbs5ukiZsxZQOkoB3Zq5+E6FozB5vXyOvkw866x8D2xSljFX2/zSqL2C3Ob1t/LW/nY5cqSsc43Z+u6q7ypuLZtKpBm6cqxulRnM+ANdMu4QGud/C/YyW8IR/1n/wBpqvJj7WDjl3oqmAINu39kV7ti23N5ecOoOg0PWDp3UFgb/wAnb+yPfR13H9A93uNc3dS2OrKmtyG/tVr2QEPb5sMQXxFy8D0bagBbkhYyE/6vqilLuxYTl38FUcRxUCaanEqdIjf/AMagxF5ZGg9IR5/2puuVioQitkS33jy/CgsVuH541tib2h7J9lQXm9/qNUmNCMEv63Z7h7qccu7U2lXrT/maTbN1xdnuHup9y7Hydv8Adj/cNH/P8md+Y5E+z7mugEfSZV8RmI/JozCbNOSTctjXcGzndxyTFTfo3nbrBWQMELAEHplNSu76IJ1+iaJweznSznVwWDlblorGUfNYNPSzBWOkejXRhjnONo585KMqGfIfDhL7HPmPNkaAgekvEx7KGw5nE4gcC6ffYj30byYZfjVwI7c2LfRNyAZlSwOWQCDmHVpQmyzOIv8A7y3964aQotZn9h7d4l9xvj26B+3+Fe3G/Vx+7HsqPGNIYfWPsBrM04YfYHsp4k12UIsW/wDW3mzH30TaPyCdoHr199C7Ob9Wt9ifjU2GabCdwHsqERtsJvlrv2U9r+VOMWRlP2j3+kKQ8nm/Wb4+pb7dxYe+n2KnQd54dc1RBZdbU6VleXrnSP4CvKhRWrWGRkiNc0buGYJ7JphjcIhyiBqCWY6KDuBPEkmIA1J7JrzDYZQwBu2REf5i9h3TRl5bYur8tZMAarcBPEkIN2YhozncJjfWjFpd37i5oSbJw6c/a0EC6unCM4/vXdbe6uT8m7Fq3jmzlMiZiqhgxBkZSVBkb+PZXWbRmIrPPkbFUgPbW27eEQPck5jCqsSSBJ37h+Nc+O2fjGO54WVjm3XIxzAqQVMiIOjER20t5f7eW/jcqsCtv5NYMzxc/wARjtCik924QQRw/Jq1DYmo6Di7y4TZ/Npasqb8gFAcxUHpFyxJYjQZp3ncIquWyIJDDtnQ7u3fQGF2kpZOfzuiAgBSAwWWbSdN7Us2hj7bXDzIuBFGguFS0yfo6Ebu2qnhUluMx5nB7Dq3iZJHDQedT4IdIjq/vSXD3tM3Xr5RTTZNzpv3fjXPdq0dKk6Yfa3+P41DduQG7j901JabUd9B4x9H+y33TVepT8rANMqTwVBu4tv9gNdk5CXLiYS1bDKBmDMpXpEOxZhM7+kOHCuS7IsZ8QlthoWtqTxjRTu76vu3sQbF5LlvIGV1C5/QlnCjNGseXeKbNvUqOdLg601UT4XrQbCW2J1S4GHeYTXwc1VBynxGzcY+GVkxPOXi10Gdb10g9ByejAZFiI6PjTX4QsffuYT5exzBD9EZw+YZl103cPOtOZ9jF413IoWAPyadw99EXAcrdQ/ChsK0Wk7loq4/yb+PsNc71Ov6Gl70j1ZR7j7qGfenYSfKalvPv7h92oGb/wDp7qIFI9xmqN3j8K8uGT4P7q1Y6HvHtrQtr/F7qoIP2R/jLX2f6aefCA8W07LQ/wBxqQbCP65b+x/TTz4QD0LY/wC0P91qbFXS+36maT7rKC9sl7SroZJJHYDPsIqSekX6+iBw0BYkjy8zXuGPSPYg82JPur3mYVQ5g69Hjrp4aV1lsqOd9RtyR2VdZi9tJUTLSqjnejcA1IJjMKD2PZZMVibbghluJIO8QX86uXI6zfu2oS8ttEmAttWYktJzFpG9t44RVe2vtMti2dsmYRbLKuUNzeknrOh17e6kvG9TkHr7dJ7e9K4Ooz5qB7jQuCuzZdfouw8Ccw9TVvibsOzcGT1qdPUTQez79tefzEyxlQJkwingI84FEsb9digjZN2cN3Fl8mYfhW2w8RmtMvFbjD1kj1EUNs3KlhiGBzXZIndMCIrzZ3yalvp86QOtkO7xE+VVKDjyQI2FdjG3B12z5hhHtqyvEnUwAOH96rWyEGa7eiYNoD/VJMfy0/XEKQ4gSGAPlM6HiCKAgsxAGY61le3wM27q49gryqIRcpNmNh8WqHpFsjCBAJOhA8R7KM29sNrToAc2cJbOkANvGZvnLLaLxKwdBVp20bVy5h8WLdy6LZIZSQhB0ImAZiJEGJjWiduXMK1gYhGcqWQwRLKbbTEbw2uXfx31oxy0lSjZQtn4WNr3bZJkOSNdSBluCSPq10zaOOFvD3LvBbbMOvRSRHbMVUcPjcHz5xzO6Nk5prbLLBjBVsqAn0QRIJEU8vi1icM9nnRldei6nrMqfAgSPCl5EuS0ci5N8nruMvZLWgtozlokDKOiumksYHn1UP8AGQFB3k7hR+N2HjsKxdVuaH9tZckEAzMrqB3il5WTPH1/nWonZRFexBAiagwbzn7h76JdBERrUFqBmj8/mKsgzwj9AeNNtjP0m7qRYR+iPGmmyG6Td1c/It2dPG9l/PQc2n1oTENq3aD7DW6tr+eqg7r6nuoK3Ck+0cclrXyyudyvbA7zcA9gNNvhMM2mHW6+0mhdi4fmrdkcTdtk+NxI9UUTy9XNbu75WGHg2s+BPqo07lf1ObJ2VDZFgPiLRLMXe9aAneWa6gaT3EmuvfDE/wCr2/tN963XKvg7C3cfYD5gVdXXKARmtsH6UnQEKRpJkr210v4XLk2Lfe3tt1ozeWisfmRzqwfk0+yKmuN8m3j7KDtN0F+yKluP0D4+ysFbnWvY8uNofz801oW1Pc/urS42h/PzTXm89kHXcNaPTeyBut2b5vbUbH2H2CtMReVQZMnSIMCZAiSOok+FeC8p3HgRrr2bwB1dVH4UrqgfFiMuTpnGJ9j3rTv4Q2hU/cj/AHHpFyYB+NqT9Hw3rTf4SG/Z/uU/3LlXFVNL7CZPl/RlNwlyGaN+n8qn+qosISza8fb+ZrzAv0n7I9YH4V7ghpP1j7a6ZgLNsPlMcGGUJmzAwc0QdBujXcDVavTGhkzp38SfXU+MG49vt/IrS3v4wBp7z+e2rZCfEYtubidPPqj1+yl74nKhuCA6uRlnepULrx7fCiMWfk+8+zWld2yCdRS5lolwr82gvFZFzOuUaaT1/wCmjtoYkixhniIzuR2M+7yobC2huijRhl3QPKlWFQ22KxbB3XSQpYwDvhFHvBp3icBctWDjLmlhlt66sdeirFQSQDIG7q66rGG2lctpzS5cmvRKjjqd2vGjcZykxN3CDCOy80MoMLDsqGVVm6hA4ToJmpZKIr3KTDSdWPbzZ9+tZSu3gbIGtsk9eb+1ZUtEpnVrW2QxNrmHGV82YEHQyIIid54Ut2xeC37Yt2yENpiAgAOc3JJ13yCZM9XVTxrQ5/KYUC2ukyYzN+AoTaQzEGYGcrPZ0E+8TWiKKYgxN5GuNztqBlU6CTIzTJHGPLsqPYWlxwEyKekBx1LGT6/Id9NdtYNFCBbhBMgb+lukb9O6hrIVbmUfRWevew1P+qlZt1RceQzbl/LhLx/7ZH8XR99cmmum8o3/AFO99kfeWuXm6v0h50GHylz5IrpqJdEJ6z7KlBDMFBEnSeAp1jBZyraRFZVUDPGV8/Eh1jOJPzgeyN9FKaToqMHLdCxNB4e4Uy2VvPdS+6Ipps3ce6skjdFh6HX89VChukD2j21Kra0MTv8ACgDfBdH9NP3tv/cWtuVCZkvj6j+cEiqrs/lOVdReAIV1JZQ2YZWB1WNTp109wu27WKZgrQzyMrCG16gd/hRaWl+JzhH8Gv8Aj07QfdXQvhVebNvX6X3rVc2+Dp//AMhY7c33GNXf4U2YjDw0L8rmExP7MDTjE0/KuS8fmRSrR6C/ZHura+3QPfQyP0V+yK3vP0PGsdbnT9DZn3/nspRjnJIWdw9epphcfok9cUrS4vOjOCwPAGCTlMa98VpwLdszZ32pDTY2Be41liga2W1nUaEqQVBDb9K32xsi5bZ8lsrbVQTAygDKJMMZ3hqDw+IuKRC4hcpnLzZKht/VPGpcXtG/d0drsGARzTSR1SO+nau+/QTFR8N2+704qj3kpiyMXa10Jyn/AFAx6wKtPwj3PQ/dWh53HHvqk4RktX7eTP0btonOIYdIaRA4Hqq5cvwGNsEhQbdrU8PlGpeRXki/t+pMfla+5S9mn9ofzoB+NT4D9np2+2osKgVboBDAMYI3GAN1EbNt9BTOh/ueFa+DObXmkEcYkeGvtrSydNOzy1/Co7zahhw4dfXW2HuSCBwJ8uHqqWQ2xBlR3GosNsu/dUvZTOFIDQRIkCNJk8d3VW77h9mjeTF4KWkqJyxLouuu5XYFvCgySpXVhwVum6I9jbFxF52S2gzLvBIU+vupxiuTGNtiWwzkDflKt6pk01w+N5lucQZG+kUIB8Yg0zHKu5cGUvbYbtN/trKuohXcmjR8O35WikbCwxxd0WrfRbpE5wQBliZgdoqxX+QuLHoqlwdatEd+ePVNTbEyYW8Lqgt0WXKWnQwYBI01A3U+flZmBBUoI3AZh4nMpPlRY8+GS3dMqXT5F6FKbk3iQf2X8y/1VlWscoI/y0btDOs/6cjR5mspmvB8wPhZPYP2jdyYtXO42HGo4qykeO/zpRi9qIyczDC5FwafNImGJ36kqdOsURi8fzww8/tFtuH781tfWNfGh0webENuGgYzvIMSB16qvmK1RQhm20sRz+HtXAo51dSsQC6+n/Fw768xWGIUXVjKygqRrI0YeFeXrZtq+USC2nUGg7+8fdpVfdxh1tZmUC7mQgn0CXVkPZPA9fZS8iVFo35VufidyJM5N2umdSa5jxrrpsm7aKBiucAEjU5T6QGogkSJ4TXPuWtsDG3VXoqObEDQaW06qRie1BTXqJ3PRPVTd6VYIamdd0TRty9UyPcPHsrMutr5U0wraeFJmNE4W8YpElsaIPcaK2tA32JMDjArXnTNeWNXUfWX2ig9RkvKMbeyHLxqCekDHAnq31PbwrWHFxIe4jAjNoN8Hu0JrVttHnOcCpmiN5I3Runq9lO9q2AuGF8MQ5UMdxGolgBHbRyemk/Ux6LVoqOAW4lw37LQLeYl9JXRiYUz82miY+5iLLXHu3LmVgsOZCkweiN2ojd1VAubmAUBGYkC0EBDLHTaIkCNP/NQqbmUZlIRTCjLkCsdZAESYBGs6T10Una3JjXcq9zVG6K/ZFbXz0PGh0Og7hWt64Y8aRW5vb2N2aV3/nWlN62WcjqUfhR53AddAX/SnsrVhXJizu6G2zUhFUfnUn31PiRKuOsMPURUezPQU9grcNqe80T5ElWtNl1HAg+WtdD+EQyF/dWz/MxrnrrGYdRI8q6Dyitc+bSqwE4e0ZPdPDvoMzqmNwK7RUtmfsT/AKq3wJGSeIB3j31McKLIKFhx13TumJ76Gwv7LxNaYu1YhqnRvduT6q9wbaufzurTjW1okZo479J7KtECG3eFJ77bt246HjTe6d/YKWfFrjDMqMyjQkKSoO+CQIBiPOqkQ7rsdLYwlvKmGxS2bKg6j0baCZgPJga8K4JtFIcnrUMO51DgeAaPCu57DwTPhLPOYTD3MtlN7KXACAA9KwwBKjg43+NcQ2oplOM2rf3BFLZfoW7lHdZLLMjMpBGoMHVk6u+q1a5QYhf8ye8A+6asXKQzYcDU9H76fhVQw2GzMil1XMYJYwFPDNMQO2s2CMXDdGrqpSjNU/QZ/wDq2+OFv+E/1VlW/ZNq5h7S2TY50rm6aXbWVpYtpL7tY8Kym+DD5RXi5PmLBjLGR57Hj/4vwoiPlp+sV8wDH8tRbXxSviXUaZbYHeRrHlSjG37qYyQ+VWcEdW6AT/FHdWxSoU0G7cxJRSVGYgkkGY0zVC8NhbJkSzEwR0vSJmfDWmOIUXA7AnKbZcdRkrEeZpVgnzcymsAOB1DKQW85GvaKVkb3Lig7Z3CudctG/Xb3evqtoK6TziW2bMyoO0gcO01VdpPhRcxTtNzMFAZWG9lIGWN6hggJn53ZWeDrcOSspmGuQTPGInx3VOrDs/PjV02VirFy6wCos2kPpdEEEA6neRmYcBurXb62gebBAVlkOgBIYMdJB0kR5Gr8z3I5qEfcrOHw4YwxVB9JyVUd9EYKxbe4UttnAEkgEDq0kydY6t9e2dn2WbKq3LzngT7QkADvMVZLGDSxaMBM7fNQCB1LI9I+eugnivIlFc7+wWLK5vZbe5X2wqAahvTdZA+jHb21ltMjB7fpDr4d0cad4ZLdq0zYsCS2ZLRUM2u9t+h4e8bq1u4vDCyrCyguPML9FcxAJIG8gTFLnGUeUaYTTXIPa2pimYKApJ3a/itMrGIuM2ViVuajMyqyhFAJ6J0gkrB03GgMczCxauYa2IuI4uMqywhgoI16MwTS7D4h3RrVpWYsBzjEEsQdwmdFOtVHGmroXkyO6TGNvlJdDSuVgJytltqSOuMuk9U1PjttPftFHGsjogIG6wwMCRIpngOTdlURWnMRqQ7QSIzRBjeRSHaeGCYnKmbIrCRJkjQkZt/E0EYKe6X4jXJwS3Ato4EWrYbNmMgZQNST1a6nfWmyYsXsmKUi26jM2XOFDQwJG9TIgxJ376Y7aVJbDXegynNbuiTI1ylp1jXUjiOEVA4uZbatauIyiOdstnRwz5iWI3au7azvO6a2xwuK33MuXJqewDjcDbV/k8QjrmAXKGJ6RAEiIEE9dKtrYM2ivSU5lMQZ3EU9ZHN3mTdtsDobgUSo3kzGhgHia12ng0y2rasWGSYZRIG4QYBEwfKh1aJJFJOcW36Atk5bafZ91bINJojCWUbovcCACJidwkCJ4kgdlQOg4EHcdJjqI1oxYgvWGNxwqs3SmACTrrw76t9p5NjMGBFhARqrSqxu0PCoOT2Hi81yfS0juFM8cw+N6wRza7xPzV/GkZ53saMEadinbGyTeAKEsVno72g6no+kd2+lCQAFFXB9mJcEcZ0UGTPYu/ypLtrY1xNZJA0n5w7DOtVgz0qYWbFqdoTXKkskCCe/30NczLpv799a3cSp0Xd2mD4yI9dbFNMyNVyMnTokzM8a12RthbBIJdSdZX36+6lL501GZQfI+40PfZiZIjwjdVTSkqZIzcXaOkbL5UKd11CTpDjKx7J0Y0biMHh7yZWtZY9E2zoOAhTw7JrmmyFBZ8yhugSAesFTp7PE1Li7z2LzC07IsggAmIYAjTcdDSp9BPwllUtrobDrY69Eo70W44YXvk2cIGnpEEgekRMAmJAG7jVg2T8Hq3sND3Ld24GMMjB+hAygFN0a6NoOqqxcu3FI5pOccsqqkSWLEiBHHWhv/UChyt601t1MHiVI8mBpGOUktlaNGaMJS3dMbXfg8xCkqt1wo3AHQeTD2VlS2uVpAEYy8B1c5cEeuvKPxn7P8hfgL5l+ZYLmG+UDAKegrOxKgBmkwSxjQRS3bvKXCot23o7FVAKANlYEHRt0acDwFc9vXLlxszlmM8ST7d1etgiZmtOtmctB5Zrbsolm2xOS2pLncEMwuXrAGv4VXf0xfIcZozMCY0I4EKRuBhZ+yO2SV2cMmvCsw9gTuoZSbLSFhtu28k/nfTJti3HiFAJUEDnJL6SugByhQJKnq3iiea10rfb1xFJt280j9rcLGWI6IRTwthQN28nqGopkaBMbshkOgDnQFbR0BUCQc0n0p6QmSDu0o3YWHa6Hw65V9FjmUqcylgx1kkww6t3Zqpt3iN2kbgNPZRNzbD85bdS4a2AJYgknUk7t2sQZ0FVLVW3JcdN78DK7ibthrmGWWAiSiwfRDEyvS4xvrVNu5F+StgXP+ozNcYD6uf0fZ2U22Rj7F24bjQt1oOp0kAAZGmPmjQzuqW5yXa440VLQ3ED5Rpj0jADcdY48aV8RFLu5NHgyvt4K7s7Z74lyzsco1dzr4Cd5jyohwuJi3YBVVEMxMqi8ST18afXuSq3bhW1ca01u2mmWUMs+rQZJ0M+FJ+UfJ+/hbBY3w1t2C5FzAagncSRHRq1JTSYqeqLcQe9tDNbdbOmHsKqA/Te4cuY9YC5yO2D1Q32DdtG5da0FCIlq2SvosUWGcHjMDw8yl2VsbFNaKWymV4drbFQxk5VJzKYnJprwqbE7NxmHtEkqloEBlUgk52C8F1kt10dpi9LWxZ8bjslnA3ODtDdzrrPcYPhSflEnypuWb9okwCmbUECNImdw0047+Dzbuzs2z7agaoikeA1pdsPZOBu2UuXOgxzfJ89qYcqDAGbUDhpQdPkj4bT9zRmi1JUL9tMuJS0glsSiwYBAMLLCTG6JHj10LsHY7X2a3dutbtoMzd8xGpCg9pB3bqbYlLFjF23tAJaVCGnMDJkbn6TcNQI3VDtjlbbUk2rYDbuccCf9KjU+PlRZOplq0wVqi4Yk43J0E4uxhMKGYpmXQrmJzuwGu/hMawF99KO27j3GfKpk9sKBoANdwFA4/aD3mJZmM7yTqfwHYKn2egGcllXowM2gljEzBiBPqqo46uUuWLnkUu2PAV+kZ4Mx3wFn3bqj/S2sBCDuM6eqpuaZlBtkMdzQQdRxBGh7+yo3tsJ50HogmGMHw4jyotYmnZLszlGLZk2yf9f/ANadYbaAvYg3VBUMkQdfRyqfWKrN+yFcju9YB99OthA5tPoH7wpeZKrNGFu6HZwtu4crEK09HWPGTp4TNS4jZ95Gy3GZxlgBycwXhE6gUNc5swt2FJOmYdH+LgfV21K+FNsgFmIjo9LMAPqnXTukb9ay/wBpo/uK9tzC5WUanQ7x+ZoXkZhw+0LKGILsNR9R9CKbbeuEMhOsAn19dCNjsJiB01CN9YZT/GND41pxTajxYnLjUnzRd9ockLXOBVTmyxH7NzbJ14CCreIpXyi5AtZs3LyulxEVmZWXmroUDUA25tse9aDwGOxliBZxHOW/+lfHOpHYTqPCKZ7U5d58HesYjCNad7bIty2c9qSIEyeiJ4AtToTT4YieNx5X+im7ES0xYIrc4RMkeiPnCVIVhu3oKH5QYQhkPYBPcY948qY8hMKWvs3zVXXvJED1GrjtTY1m+AHUiNQymD6tPMVrl/6OHHg+HknfN+z/AOfqJx9BlyZPGTVcV7/xlYOFu3TlsTzg6awYPyYzmJ3mAdKi5UbPOIjF2hIuoHYDeHnLc07HmftLTy9sO9aZbuFuLnRlZQ2m4jSRoZ3cN9MmPMXs6pFq78sLZ6QRjpirDRIgjpqBoSukxXP6fJFqrN3UQd3RzW3gWYA5T5VldoexbB6FlSpgggaQwzdfbXtadDM1HLrFsCsuipQtbBOFCQ1Q9GK1tLU7WtKwJpUZERF3WGQwwOhoLHWyxMksSZLE6k8fXTMUNe1oC6AjbAAoPHNJnspiyzQl21NEimLcJfZWidNdDu3U52bype2IV3QdXpp5GY8qU38KRrQbIakoRnySOScOC8LyqLtmJQtAEqzW2gTpKsOs8ONE/ppXyi4lx0VgwU32dZExowPXXPIrMtL+Hj6MZ8S/VHS73KMc4biI6EoqkAoRClmHpIY1Y0Di9uF1yuXZZUlSyAHKwYTltg7wONUhj8mPtH2CoIqR6dJVZH1F70dIxfL9iuQLZVd3Fj96PVSS9ymkQGaOpRkHqiqmFqRbZqLpoIj6mbD/ANJs7QAFBntPnQCqW1J8TU1i3Bkb6Ls4QnfoKbtHgS3KXIPYsawKsGz8Ubdl7a9Es6tnBIYZQRAjgZoe3ZA3VOqULYaQFjxcZgxbMR2BT4lQJ7zNDm67a3Az7ohypBHEEg01mtSgPCq2L39zNsYXLcABZpRDJgn0d0roYAGtN9l4ZAisQQxWJB039XhSq3aphYxhUREgef576Vli3GkNxySlbDrjIoh5Kn54GZRu9JY079e6vBhUQ/JsCCJlTmX2yvd6q8s3A3omD1cfEfhW9q0oOqxPFfwrK3So0Ld2J+UI6S7vRO7vqnXBrV22/hWzBh0liJA3anQjgde6kuL2KdCDvgQes8Aa1YZpJWIzQcuBVg8Zct+gxHZvHkdKeYPlSRpcTxX3qfxpRf2c68KO5ObJa5fXMpCr0jPGNw849dNmsbVsXj8RNRR0DZOECW5VQpfpEARv3buNGB60BnsP5862U9dcqW7s6q2VEqXP/O6imeVoNVFbZT+fwoSwmzfZFCqYUbgAIA7NKyhJPb66yj1z+Z/mDoj7IqYs1IqRWVldg5BpcFRqtZWVTIexQd0dI1lZQFnmWob9usrKsoiih7uEB7KysqyAtzAnsqL4oer2VlZVg0eNhzEds1qMIeqsrKsqie1gT2CikwI4mvKyqZaQVZsAbhRNq1WVlCwkTrh+qtSKysoQjVhWuWsrKhDZTXqnWvayoQ2J8KNsY/g+vaN/96ysoZQUuQoyceA9ToGU6cCNPMVteuBlK3VzKd5GhrKysLVSo2J2gS4Ftgc6vO29y3BpcU8A4+d3j1UfslFy51GjbuGnuryso5v+nZePztDBSD/etsvVw/P5ivaykM0G1s8ONSzWVlUyG6jsrKysqqK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Resultado de imagen para calzado caballer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p:cNvPicPr>
            <a:picLocks noChangeAspect="1"/>
          </p:cNvPicPr>
          <p:nvPr/>
        </p:nvPicPr>
        <p:blipFill>
          <a:blip r:embed="rId4"/>
          <a:stretch>
            <a:fillRect/>
          </a:stretch>
        </p:blipFill>
        <p:spPr>
          <a:xfrm>
            <a:off x="1583421" y="3671222"/>
            <a:ext cx="1869392" cy="13575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AutoShape 10" descr="Resultado de imagen para accesorios caballer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Imagen 12"/>
          <p:cNvPicPr>
            <a:picLocks noChangeAspect="1"/>
          </p:cNvPicPr>
          <p:nvPr/>
        </p:nvPicPr>
        <p:blipFill>
          <a:blip r:embed="rId5"/>
          <a:stretch>
            <a:fillRect/>
          </a:stretch>
        </p:blipFill>
        <p:spPr>
          <a:xfrm>
            <a:off x="3301217" y="4832250"/>
            <a:ext cx="1903827"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p:cNvPicPr>
            <a:picLocks noChangeAspect="1"/>
          </p:cNvPicPr>
          <p:nvPr/>
        </p:nvPicPr>
        <p:blipFill>
          <a:blip r:embed="rId6"/>
          <a:stretch>
            <a:fillRect/>
          </a:stretch>
        </p:blipFill>
        <p:spPr>
          <a:xfrm>
            <a:off x="612775" y="1786597"/>
            <a:ext cx="1950212" cy="1482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CuadroTexto 14"/>
          <p:cNvSpPr txBox="1"/>
          <p:nvPr/>
        </p:nvSpPr>
        <p:spPr>
          <a:xfrm>
            <a:off x="3756074" y="769938"/>
            <a:ext cx="2039815" cy="923330"/>
          </a:xfrm>
          <a:prstGeom prst="rect">
            <a:avLst/>
          </a:prstGeom>
          <a:noFill/>
        </p:spPr>
        <p:txBody>
          <a:bodyPr wrap="square" rtlCol="0">
            <a:spAutoFit/>
          </a:bodyPr>
          <a:lstStyle/>
          <a:p>
            <a:r>
              <a:rPr lang="es-EC" sz="5400" b="1" dirty="0" smtClean="0">
                <a:latin typeface="Edwardian Script ITC" panose="030303020407070D0804" pitchFamily="66" charset="0"/>
              </a:rPr>
              <a:t>Fuerza</a:t>
            </a:r>
            <a:endParaRPr lang="es-EC" sz="5400" b="1" dirty="0">
              <a:latin typeface="Edwardian Script ITC" panose="030303020407070D0804" pitchFamily="66" charset="0"/>
            </a:endParaRPr>
          </a:p>
        </p:txBody>
      </p:sp>
      <p:sp>
        <p:nvSpPr>
          <p:cNvPr id="16" name="CuadroTexto 15"/>
          <p:cNvSpPr txBox="1"/>
          <p:nvPr/>
        </p:nvSpPr>
        <p:spPr>
          <a:xfrm>
            <a:off x="4621236" y="1795030"/>
            <a:ext cx="2553287" cy="923330"/>
          </a:xfrm>
          <a:prstGeom prst="rect">
            <a:avLst/>
          </a:prstGeom>
          <a:noFill/>
        </p:spPr>
        <p:txBody>
          <a:bodyPr wrap="square" rtlCol="0">
            <a:spAutoFit/>
          </a:bodyPr>
          <a:lstStyle/>
          <a:p>
            <a:r>
              <a:rPr lang="es-EC" sz="5400" b="1" dirty="0" smtClean="0">
                <a:latin typeface="Edwardian Script ITC" panose="030303020407070D0804" pitchFamily="66" charset="0"/>
              </a:rPr>
              <a:t>Elegancia</a:t>
            </a:r>
            <a:endParaRPr lang="es-EC" sz="5400" b="1" dirty="0">
              <a:latin typeface="Edwardian Script ITC" panose="030303020407070D0804" pitchFamily="66" charset="0"/>
            </a:endParaRPr>
          </a:p>
        </p:txBody>
      </p:sp>
      <p:pic>
        <p:nvPicPr>
          <p:cNvPr id="17" name="Imagen 16"/>
          <p:cNvPicPr>
            <a:picLocks noChangeAspect="1"/>
          </p:cNvPicPr>
          <p:nvPr/>
        </p:nvPicPr>
        <p:blipFill rotWithShape="1">
          <a:blip r:embed="rId7"/>
          <a:srcRect t="13702" r="69390" b="13414"/>
          <a:stretch/>
        </p:blipFill>
        <p:spPr>
          <a:xfrm>
            <a:off x="7335888" y="646841"/>
            <a:ext cx="1818325" cy="2434157"/>
          </a:xfrm>
          <a:prstGeom prst="rect">
            <a:avLst/>
          </a:prstGeom>
        </p:spPr>
      </p:pic>
      <p:pic>
        <p:nvPicPr>
          <p:cNvPr id="18" name="Imagen 17"/>
          <p:cNvPicPr>
            <a:picLocks noChangeAspect="1"/>
          </p:cNvPicPr>
          <p:nvPr/>
        </p:nvPicPr>
        <p:blipFill rotWithShape="1">
          <a:blip r:embed="rId8"/>
          <a:srcRect r="40103"/>
          <a:stretch/>
        </p:blipFill>
        <p:spPr>
          <a:xfrm>
            <a:off x="3977542" y="2728682"/>
            <a:ext cx="2185109" cy="1257300"/>
          </a:xfrm>
          <a:prstGeom prst="rect">
            <a:avLst/>
          </a:prstGeom>
          <a:ln>
            <a:noFill/>
          </a:ln>
          <a:effectLst>
            <a:softEdge rad="112500"/>
          </a:effectLst>
        </p:spPr>
      </p:pic>
    </p:spTree>
    <p:extLst>
      <p:ext uri="{BB962C8B-B14F-4D97-AF65-F5344CB8AC3E}">
        <p14:creationId xmlns:p14="http://schemas.microsoft.com/office/powerpoint/2010/main" val="2154234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asjarasonline.com/images/easyblog_images/209/orqudea.jpg"/>
          <p:cNvPicPr>
            <a:picLocks noChangeAspect="1" noChangeArrowheads="1"/>
          </p:cNvPicPr>
          <p:nvPr/>
        </p:nvPicPr>
        <p:blipFill rotWithShape="1">
          <a:blip r:embed="rId2">
            <a:extLst>
              <a:ext uri="{28A0092B-C50C-407E-A947-70E740481C1C}">
                <a14:useLocalDpi xmlns:a14="http://schemas.microsoft.com/office/drawing/2010/main" val="0"/>
              </a:ext>
            </a:extLst>
          </a:blip>
          <a:srcRect l="8167" t="5106" r="2069" b="1479"/>
          <a:stretch/>
        </p:blipFill>
        <p:spPr bwMode="auto">
          <a:xfrm flipH="1">
            <a:off x="-1" y="4052776"/>
            <a:ext cx="5022166" cy="2805224"/>
          </a:xfrm>
          <a:prstGeom prst="rect">
            <a:avLst/>
          </a:prstGeom>
          <a:noFill/>
        </p:spPr>
      </p:pic>
      <p:sp>
        <p:nvSpPr>
          <p:cNvPr id="4" name="18 CuadroTexto"/>
          <p:cNvSpPr txBox="1"/>
          <p:nvPr/>
        </p:nvSpPr>
        <p:spPr>
          <a:xfrm>
            <a:off x="431516" y="481515"/>
            <a:ext cx="2087827" cy="646331"/>
          </a:xfrm>
          <a:prstGeom prst="rect">
            <a:avLst/>
          </a:prstGeom>
          <a:blipFill>
            <a:blip r:embed="rId3"/>
            <a:stretch>
              <a:fillRect/>
            </a:stretch>
          </a:blipFill>
          <a:ln w="57150">
            <a:solidFill>
              <a:srgbClr val="333F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Floral</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pic>
        <p:nvPicPr>
          <p:cNvPr id="5124" name="Picture 4" descr="https://encrypted-tbn1.gstatic.com/images?q=tbn:ANd9GcQr_Fl5zHAlLYU5hDGF9nSW1OA--M7oeYGp4gA2dG1O_SuCz4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86" y="1481208"/>
            <a:ext cx="1787476" cy="12180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2158805" y="1872566"/>
            <a:ext cx="1878623" cy="1435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8" name="Picture 8" descr="Resultado de imagen para calzado da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971" y="2806478"/>
            <a:ext cx="1892543" cy="13334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7"/>
          <a:stretch>
            <a:fillRect/>
          </a:stretch>
        </p:blipFill>
        <p:spPr>
          <a:xfrm>
            <a:off x="8501062" y="824510"/>
            <a:ext cx="1083009" cy="883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a:blip r:embed="rId8"/>
          <a:stretch>
            <a:fillRect/>
          </a:stretch>
        </p:blipFill>
        <p:spPr>
          <a:xfrm>
            <a:off x="8909983" y="1760519"/>
            <a:ext cx="1348175" cy="1168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9"/>
          <a:stretch>
            <a:fillRect/>
          </a:stretch>
        </p:blipFill>
        <p:spPr>
          <a:xfrm>
            <a:off x="6714947" y="5455388"/>
            <a:ext cx="2106770" cy="1313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p:cNvPicPr>
            <a:picLocks noChangeAspect="1"/>
          </p:cNvPicPr>
          <p:nvPr/>
        </p:nvPicPr>
        <p:blipFill>
          <a:blip r:embed="rId10"/>
          <a:stretch>
            <a:fillRect/>
          </a:stretch>
        </p:blipFill>
        <p:spPr>
          <a:xfrm>
            <a:off x="8501062" y="278419"/>
            <a:ext cx="472241" cy="444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32" name="Picture 12" descr="Resultado de imagen para hotel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8082" y="3906397"/>
            <a:ext cx="2193730" cy="144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186839" y="725702"/>
            <a:ext cx="2799471" cy="923330"/>
          </a:xfrm>
          <a:prstGeom prst="rect">
            <a:avLst/>
          </a:prstGeom>
          <a:noFill/>
        </p:spPr>
        <p:txBody>
          <a:bodyPr wrap="square" rtlCol="0">
            <a:spAutoFit/>
          </a:bodyPr>
          <a:lstStyle>
            <a:defPPr>
              <a:defRPr lang="es-EC"/>
            </a:defPPr>
            <a:lvl1pPr>
              <a:defRPr sz="5400" b="1">
                <a:latin typeface="Kunstler Script" panose="030304020206070D0D06" pitchFamily="66" charset="0"/>
              </a:defRPr>
            </a:lvl1pPr>
          </a:lstStyle>
          <a:p>
            <a:r>
              <a:rPr lang="es-EC" dirty="0"/>
              <a:t>Feminidad</a:t>
            </a:r>
          </a:p>
        </p:txBody>
      </p:sp>
      <p:sp>
        <p:nvSpPr>
          <p:cNvPr id="18" name="CuadroTexto 17"/>
          <p:cNvSpPr txBox="1"/>
          <p:nvPr/>
        </p:nvSpPr>
        <p:spPr>
          <a:xfrm>
            <a:off x="6248506" y="1883148"/>
            <a:ext cx="2799471" cy="923330"/>
          </a:xfrm>
          <a:prstGeom prst="rect">
            <a:avLst/>
          </a:prstGeom>
          <a:noFill/>
        </p:spPr>
        <p:txBody>
          <a:bodyPr wrap="square" rtlCol="0">
            <a:spAutoFit/>
          </a:bodyPr>
          <a:lstStyle/>
          <a:p>
            <a:r>
              <a:rPr lang="es-EC" sz="5400" b="1" dirty="0" smtClean="0">
                <a:latin typeface="Kunstler Script" panose="030304020206070D0D06" pitchFamily="66" charset="0"/>
              </a:rPr>
              <a:t>Glamour</a:t>
            </a:r>
            <a:endParaRPr lang="es-EC" sz="5400" b="1" dirty="0">
              <a:latin typeface="Kunstler Script" panose="030304020206070D0D06" pitchFamily="66" charset="0"/>
            </a:endParaRPr>
          </a:p>
        </p:txBody>
      </p:sp>
    </p:spTree>
    <p:extLst>
      <p:ext uri="{BB962C8B-B14F-4D97-AF65-F5344CB8AC3E}">
        <p14:creationId xmlns:p14="http://schemas.microsoft.com/office/powerpoint/2010/main" val="408348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 CuadroTexto"/>
          <p:cNvSpPr txBox="1"/>
          <p:nvPr/>
        </p:nvSpPr>
        <p:spPr>
          <a:xfrm>
            <a:off x="409189" y="361635"/>
            <a:ext cx="1806472" cy="646331"/>
          </a:xfrm>
          <a:prstGeom prst="rect">
            <a:avLst/>
          </a:prstGeom>
          <a:blipFill>
            <a:blip r:embed="rId2"/>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Cítrico</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sp>
        <p:nvSpPr>
          <p:cNvPr id="5" name="AutoShape 2" descr="Resultado de imagen para citr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a:blip r:embed="rId3"/>
          <a:stretch>
            <a:fillRect/>
          </a:stretch>
        </p:blipFill>
        <p:spPr>
          <a:xfrm>
            <a:off x="5666885" y="4256593"/>
            <a:ext cx="3178859" cy="2555803"/>
          </a:xfrm>
          <a:prstGeom prst="rect">
            <a:avLst/>
          </a:prstGeom>
        </p:spPr>
      </p:pic>
      <p:pic>
        <p:nvPicPr>
          <p:cNvPr id="10" name="Imagen 9"/>
          <p:cNvPicPr>
            <a:picLocks noChangeAspect="1"/>
          </p:cNvPicPr>
          <p:nvPr/>
        </p:nvPicPr>
        <p:blipFill>
          <a:blip r:embed="rId4"/>
          <a:stretch>
            <a:fillRect/>
          </a:stretch>
        </p:blipFill>
        <p:spPr>
          <a:xfrm rot="20283976">
            <a:off x="230085" y="4269449"/>
            <a:ext cx="1964074" cy="1418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5"/>
          <a:stretch>
            <a:fillRect/>
          </a:stretch>
        </p:blipFill>
        <p:spPr>
          <a:xfrm rot="20772201">
            <a:off x="212727" y="1830611"/>
            <a:ext cx="2379110" cy="1361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p:cNvPicPr>
            <a:picLocks noChangeAspect="1"/>
          </p:cNvPicPr>
          <p:nvPr/>
        </p:nvPicPr>
        <p:blipFill>
          <a:blip r:embed="rId6"/>
          <a:stretch>
            <a:fillRect/>
          </a:stretch>
        </p:blipFill>
        <p:spPr>
          <a:xfrm rot="21281036">
            <a:off x="2970622" y="488136"/>
            <a:ext cx="2817755" cy="18738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n 15"/>
          <p:cNvPicPr>
            <a:picLocks noChangeAspect="1"/>
          </p:cNvPicPr>
          <p:nvPr/>
        </p:nvPicPr>
        <p:blipFill>
          <a:blip r:embed="rId7"/>
          <a:stretch>
            <a:fillRect/>
          </a:stretch>
        </p:blipFill>
        <p:spPr>
          <a:xfrm>
            <a:off x="2388074" y="2919564"/>
            <a:ext cx="2352675" cy="194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a:picLocks noChangeAspect="1"/>
          </p:cNvPicPr>
          <p:nvPr/>
        </p:nvPicPr>
        <p:blipFill>
          <a:blip r:embed="rId8"/>
          <a:stretch>
            <a:fillRect/>
          </a:stretch>
        </p:blipFill>
        <p:spPr>
          <a:xfrm>
            <a:off x="4920626" y="2599243"/>
            <a:ext cx="1896989" cy="1219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n 17"/>
          <p:cNvPicPr>
            <a:picLocks noChangeAspect="1"/>
          </p:cNvPicPr>
          <p:nvPr/>
        </p:nvPicPr>
        <p:blipFill>
          <a:blip r:embed="rId9"/>
          <a:stretch>
            <a:fillRect/>
          </a:stretch>
        </p:blipFill>
        <p:spPr>
          <a:xfrm>
            <a:off x="6817615" y="1007966"/>
            <a:ext cx="2187600" cy="165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CuadroTexto 18"/>
          <p:cNvSpPr txBox="1"/>
          <p:nvPr/>
        </p:nvSpPr>
        <p:spPr>
          <a:xfrm>
            <a:off x="2719893" y="5171726"/>
            <a:ext cx="2799471" cy="923330"/>
          </a:xfrm>
          <a:prstGeom prst="rect">
            <a:avLst/>
          </a:prstGeom>
          <a:noFill/>
        </p:spPr>
        <p:txBody>
          <a:bodyPr wrap="square" rtlCol="0">
            <a:spAutoFit/>
          </a:bodyPr>
          <a:lstStyle>
            <a:defPPr>
              <a:defRPr lang="es-EC"/>
            </a:defPPr>
            <a:lvl1pPr>
              <a:defRPr sz="5400" b="1">
                <a:latin typeface="Chaparral Pro Light" panose="02060403030505090203" pitchFamily="18" charset="0"/>
              </a:defRPr>
            </a:lvl1pPr>
          </a:lstStyle>
          <a:p>
            <a:r>
              <a:rPr lang="es-EC" dirty="0" smtClean="0"/>
              <a:t>energía</a:t>
            </a:r>
            <a:endParaRPr lang="es-EC" dirty="0"/>
          </a:p>
        </p:txBody>
      </p:sp>
      <p:sp>
        <p:nvSpPr>
          <p:cNvPr id="20" name="CuadroTexto 19"/>
          <p:cNvSpPr txBox="1"/>
          <p:nvPr/>
        </p:nvSpPr>
        <p:spPr>
          <a:xfrm>
            <a:off x="7092653" y="3114335"/>
            <a:ext cx="2799471" cy="923330"/>
          </a:xfrm>
          <a:prstGeom prst="rect">
            <a:avLst/>
          </a:prstGeom>
          <a:noFill/>
        </p:spPr>
        <p:txBody>
          <a:bodyPr wrap="square" rtlCol="0">
            <a:spAutoFit/>
          </a:bodyPr>
          <a:lstStyle/>
          <a:p>
            <a:r>
              <a:rPr lang="es-EC" sz="5400" b="1" dirty="0" smtClean="0">
                <a:latin typeface="Chaparral Pro Light" panose="02060403030505090203" pitchFamily="18" charset="0"/>
              </a:rPr>
              <a:t>frescura</a:t>
            </a:r>
            <a:endParaRPr lang="es-EC" sz="5400" b="1" dirty="0">
              <a:latin typeface="Chaparral Pro Light" panose="02060403030505090203" pitchFamily="18" charset="0"/>
            </a:endParaRPr>
          </a:p>
        </p:txBody>
      </p:sp>
    </p:spTree>
    <p:extLst>
      <p:ext uri="{BB962C8B-B14F-4D97-AF65-F5344CB8AC3E}">
        <p14:creationId xmlns:p14="http://schemas.microsoft.com/office/powerpoint/2010/main" val="3058750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 CuadroTexto"/>
          <p:cNvSpPr txBox="1"/>
          <p:nvPr/>
        </p:nvSpPr>
        <p:spPr>
          <a:xfrm>
            <a:off x="237070" y="187266"/>
            <a:ext cx="1876810" cy="646331"/>
          </a:xfrm>
          <a:prstGeom prst="rect">
            <a:avLst/>
          </a:prstGeom>
          <a:blipFill>
            <a:blip r:embed="rId2"/>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Frutal</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pic>
        <p:nvPicPr>
          <p:cNvPr id="5" name="Imagen 4"/>
          <p:cNvPicPr>
            <a:picLocks noChangeAspect="1"/>
          </p:cNvPicPr>
          <p:nvPr/>
        </p:nvPicPr>
        <p:blipFill>
          <a:blip r:embed="rId3"/>
          <a:stretch>
            <a:fillRect/>
          </a:stretch>
        </p:blipFill>
        <p:spPr>
          <a:xfrm>
            <a:off x="2113880" y="833597"/>
            <a:ext cx="2660225" cy="1743075"/>
          </a:xfrm>
          <a:prstGeom prst="ellipse">
            <a:avLst/>
          </a:prstGeom>
          <a:ln w="381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4"/>
          <a:stretch>
            <a:fillRect/>
          </a:stretch>
        </p:blipFill>
        <p:spPr>
          <a:xfrm>
            <a:off x="6197689" y="5067300"/>
            <a:ext cx="2552700" cy="1790700"/>
          </a:xfrm>
          <a:prstGeom prst="rect">
            <a:avLst/>
          </a:prstGeom>
        </p:spPr>
      </p:pic>
      <p:sp>
        <p:nvSpPr>
          <p:cNvPr id="7" name="AutoShape 2" descr="Resultado de imagen para manz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7"/>
          <p:cNvPicPr>
            <a:picLocks noChangeAspect="1"/>
          </p:cNvPicPr>
          <p:nvPr/>
        </p:nvPicPr>
        <p:blipFill>
          <a:blip r:embed="rId5"/>
          <a:stretch>
            <a:fillRect/>
          </a:stretch>
        </p:blipFill>
        <p:spPr>
          <a:xfrm>
            <a:off x="460375" y="4895850"/>
            <a:ext cx="1971675" cy="1962150"/>
          </a:xfrm>
          <a:prstGeom prst="rect">
            <a:avLst/>
          </a:prstGeom>
        </p:spPr>
      </p:pic>
      <p:pic>
        <p:nvPicPr>
          <p:cNvPr id="9" name="Imagen 8"/>
          <p:cNvPicPr>
            <a:picLocks noChangeAspect="1"/>
          </p:cNvPicPr>
          <p:nvPr/>
        </p:nvPicPr>
        <p:blipFill>
          <a:blip r:embed="rId6"/>
          <a:stretch>
            <a:fillRect/>
          </a:stretch>
        </p:blipFill>
        <p:spPr>
          <a:xfrm>
            <a:off x="307975" y="1743075"/>
            <a:ext cx="1877163" cy="1628775"/>
          </a:xfrm>
          <a:prstGeom prst="ellipse">
            <a:avLst/>
          </a:prstGeom>
          <a:ln w="381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p:cNvPicPr>
            <a:picLocks noChangeAspect="1"/>
          </p:cNvPicPr>
          <p:nvPr/>
        </p:nvPicPr>
        <p:blipFill>
          <a:blip r:embed="rId7"/>
          <a:stretch>
            <a:fillRect/>
          </a:stretch>
        </p:blipFill>
        <p:spPr>
          <a:xfrm>
            <a:off x="3539733" y="2576672"/>
            <a:ext cx="1821623" cy="1364459"/>
          </a:xfrm>
          <a:prstGeom prst="ellipse">
            <a:avLst/>
          </a:prstGeom>
          <a:ln w="381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p:cNvPicPr>
            <a:picLocks noChangeAspect="1"/>
          </p:cNvPicPr>
          <p:nvPr/>
        </p:nvPicPr>
        <p:blipFill>
          <a:blip r:embed="rId8"/>
          <a:stretch>
            <a:fillRect/>
          </a:stretch>
        </p:blipFill>
        <p:spPr>
          <a:xfrm>
            <a:off x="5361356" y="1257226"/>
            <a:ext cx="1910702" cy="1271485"/>
          </a:xfrm>
          <a:prstGeom prst="ellipse">
            <a:avLst/>
          </a:prstGeom>
          <a:ln w="381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9"/>
          <a:stretch>
            <a:fillRect/>
          </a:stretch>
        </p:blipFill>
        <p:spPr>
          <a:xfrm>
            <a:off x="6715951" y="2528711"/>
            <a:ext cx="1834502" cy="1374106"/>
          </a:xfrm>
          <a:prstGeom prst="ellipse">
            <a:avLst/>
          </a:prstGeom>
          <a:ln w="381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CuadroTexto 14"/>
          <p:cNvSpPr txBox="1"/>
          <p:nvPr/>
        </p:nvSpPr>
        <p:spPr>
          <a:xfrm>
            <a:off x="1462700" y="3914109"/>
            <a:ext cx="2799471" cy="923330"/>
          </a:xfrm>
          <a:prstGeom prst="rect">
            <a:avLst/>
          </a:prstGeom>
          <a:noFill/>
        </p:spPr>
        <p:txBody>
          <a:bodyPr wrap="square" rtlCol="0">
            <a:spAutoFit/>
          </a:bodyPr>
          <a:lstStyle>
            <a:defPPr>
              <a:defRPr lang="es-EC"/>
            </a:defPPr>
            <a:lvl1pPr>
              <a:defRPr sz="5400" b="1">
                <a:latin typeface="Curlz MT" panose="04040404050702020202" pitchFamily="82" charset="0"/>
              </a:defRPr>
            </a:lvl1pPr>
          </a:lstStyle>
          <a:p>
            <a:r>
              <a:rPr lang="es-EC" dirty="0"/>
              <a:t>alegría</a:t>
            </a:r>
          </a:p>
        </p:txBody>
      </p:sp>
      <p:sp>
        <p:nvSpPr>
          <p:cNvPr id="16" name="CuadroTexto 15"/>
          <p:cNvSpPr txBox="1"/>
          <p:nvPr/>
        </p:nvSpPr>
        <p:spPr>
          <a:xfrm>
            <a:off x="3771706" y="5184122"/>
            <a:ext cx="2799471" cy="923330"/>
          </a:xfrm>
          <a:prstGeom prst="rect">
            <a:avLst/>
          </a:prstGeom>
          <a:noFill/>
        </p:spPr>
        <p:txBody>
          <a:bodyPr wrap="square" rtlCol="0">
            <a:spAutoFit/>
          </a:bodyPr>
          <a:lstStyle>
            <a:defPPr>
              <a:defRPr lang="es-EC"/>
            </a:defPPr>
            <a:lvl1pPr>
              <a:defRPr sz="5400" b="1">
                <a:latin typeface="Chaparral Pro Light" panose="02060403030505090203" pitchFamily="18" charset="0"/>
              </a:defRPr>
            </a:lvl1pPr>
          </a:lstStyle>
          <a:p>
            <a:r>
              <a:rPr lang="es-EC" dirty="0" smtClean="0">
                <a:latin typeface="Curlz MT" panose="04040404050702020202" pitchFamily="82" charset="0"/>
              </a:rPr>
              <a:t>ternura</a:t>
            </a:r>
            <a:endParaRPr lang="es-EC" dirty="0">
              <a:latin typeface="Curlz MT" panose="04040404050702020202" pitchFamily="82" charset="0"/>
            </a:endParaRPr>
          </a:p>
        </p:txBody>
      </p:sp>
    </p:spTree>
    <p:extLst>
      <p:ext uri="{BB962C8B-B14F-4D97-AF65-F5344CB8AC3E}">
        <p14:creationId xmlns:p14="http://schemas.microsoft.com/office/powerpoint/2010/main" val="3170125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6823" y="399245"/>
            <a:ext cx="2717442" cy="646331"/>
          </a:xfrm>
          <a:prstGeom prst="rect">
            <a:avLst/>
          </a:prstGeom>
          <a:solidFill>
            <a:srgbClr val="A940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3600" dirty="0" smtClean="0"/>
              <a:t>Aplicación</a:t>
            </a:r>
            <a:endParaRPr lang="es-EC" sz="3600" dirty="0"/>
          </a:p>
        </p:txBody>
      </p:sp>
      <p:pic>
        <p:nvPicPr>
          <p:cNvPr id="8" name="4 Imagen" descr="Aroscent Wall "/>
          <p:cNvPicPr/>
          <p:nvPr/>
        </p:nvPicPr>
        <p:blipFill>
          <a:blip r:embed="rId2" cstate="print">
            <a:extLst>
              <a:ext uri="{28A0092B-C50C-407E-A947-70E740481C1C}">
                <a14:useLocalDpi xmlns:a14="http://schemas.microsoft.com/office/drawing/2010/main" val="0"/>
              </a:ext>
            </a:extLst>
          </a:blip>
          <a:srcRect l="15131" t="15318" r="12967" b="19501"/>
          <a:stretch>
            <a:fillRect/>
          </a:stretch>
        </p:blipFill>
        <p:spPr bwMode="auto">
          <a:xfrm>
            <a:off x="4961227" y="4019132"/>
            <a:ext cx="2032000" cy="1190171"/>
          </a:xfrm>
          <a:prstGeom prst="rect">
            <a:avLst/>
          </a:prstGeom>
          <a:noFill/>
          <a:ln>
            <a:noFill/>
          </a:ln>
        </p:spPr>
      </p:pic>
      <p:pic>
        <p:nvPicPr>
          <p:cNvPr id="9" name="7 Imagen"/>
          <p:cNvPicPr/>
          <p:nvPr/>
        </p:nvPicPr>
        <p:blipFill rotWithShape="1">
          <a:blip r:embed="rId3" cstate="print"/>
          <a:srcRect l="21998" t="40320" r="49154" b="22684"/>
          <a:stretch/>
        </p:blipFill>
        <p:spPr bwMode="auto">
          <a:xfrm>
            <a:off x="337838" y="4221306"/>
            <a:ext cx="1909525" cy="1263770"/>
          </a:xfrm>
          <a:prstGeom prst="rect">
            <a:avLst/>
          </a:prstGeom>
          <a:ln>
            <a:noFill/>
          </a:ln>
          <a:extLst>
            <a:ext uri="{53640926-AAD7-44D8-BBD7-CCE9431645EC}">
              <a14:shadowObscured xmlns:a14="http://schemas.microsoft.com/office/drawing/2010/main"/>
            </a:ext>
          </a:extLst>
        </p:spPr>
      </p:pic>
      <p:pic>
        <p:nvPicPr>
          <p:cNvPr id="10" name="17 Imagen"/>
          <p:cNvPicPr/>
          <p:nvPr/>
        </p:nvPicPr>
        <p:blipFill rotWithShape="1">
          <a:blip r:embed="rId3" cstate="print"/>
          <a:srcRect l="52531" t="40204" r="16519" b="22390"/>
          <a:stretch/>
        </p:blipFill>
        <p:spPr bwMode="auto">
          <a:xfrm>
            <a:off x="2247363" y="4116632"/>
            <a:ext cx="1954202" cy="1368444"/>
          </a:xfrm>
          <a:prstGeom prst="rect">
            <a:avLst/>
          </a:prstGeom>
          <a:ln>
            <a:noFill/>
          </a:ln>
          <a:extLst>
            <a:ext uri="{53640926-AAD7-44D8-BBD7-CCE9431645EC}">
              <a14:shadowObscured xmlns:a14="http://schemas.microsoft.com/office/drawing/2010/main"/>
            </a:ext>
          </a:extLst>
        </p:spPr>
      </p:pic>
      <p:grpSp>
        <p:nvGrpSpPr>
          <p:cNvPr id="14" name="Grupo 13"/>
          <p:cNvGrpSpPr/>
          <p:nvPr/>
        </p:nvGrpSpPr>
        <p:grpSpPr>
          <a:xfrm>
            <a:off x="656823" y="1735585"/>
            <a:ext cx="2170978" cy="622916"/>
            <a:chOff x="2758" y="1070016"/>
            <a:chExt cx="1942698" cy="622916"/>
          </a:xfrm>
        </p:grpSpPr>
        <p:sp>
          <p:nvSpPr>
            <p:cNvPr id="15" name="Rectángulo redondeado 14"/>
            <p:cNvSpPr/>
            <p:nvPr/>
          </p:nvSpPr>
          <p:spPr>
            <a:xfrm>
              <a:off x="2758" y="1070016"/>
              <a:ext cx="1942698" cy="622916"/>
            </a:xfrm>
            <a:prstGeom prst="roundRect">
              <a:avLst>
                <a:gd name="adj" fmla="val 10000"/>
              </a:avLst>
            </a:prstGeom>
            <a:blipFill rotWithShape="0">
              <a:blip r:embed="rId4"/>
              <a:stretch>
                <a:fillRect/>
              </a:stretch>
            </a:blipFill>
            <a:ln>
              <a:solidFill>
                <a:srgbClr val="0070C0"/>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6" name="Rectángulo 15"/>
            <p:cNvSpPr/>
            <p:nvPr/>
          </p:nvSpPr>
          <p:spPr>
            <a:xfrm>
              <a:off x="21003" y="1088261"/>
              <a:ext cx="1906208" cy="586426"/>
            </a:xfrm>
            <a:prstGeom prst="rect">
              <a:avLst/>
            </a:prstGeom>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 </a:t>
              </a:r>
              <a:endParaRPr lang="es-EC" sz="2100" kern="1200" dirty="0"/>
            </a:p>
          </p:txBody>
        </p:sp>
      </p:grpSp>
      <p:sp>
        <p:nvSpPr>
          <p:cNvPr id="17" name="CuadroTexto 16"/>
          <p:cNvSpPr txBox="1"/>
          <p:nvPr/>
        </p:nvSpPr>
        <p:spPr>
          <a:xfrm>
            <a:off x="6437290" y="2961148"/>
            <a:ext cx="2101402" cy="646331"/>
          </a:xfrm>
          <a:prstGeom prst="rect">
            <a:avLst/>
          </a:prstGeom>
          <a:no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3600" dirty="0" err="1" smtClean="0">
                <a:solidFill>
                  <a:srgbClr val="002060"/>
                </a:solidFill>
              </a:rPr>
              <a:t>Aroscent</a:t>
            </a:r>
            <a:endParaRPr lang="es-EC" sz="3600" dirty="0">
              <a:solidFill>
                <a:srgbClr val="002060"/>
              </a:solidFill>
            </a:endParaRPr>
          </a:p>
        </p:txBody>
      </p:sp>
      <p:sp>
        <p:nvSpPr>
          <p:cNvPr id="18" name="CuadroTexto 17"/>
          <p:cNvSpPr txBox="1"/>
          <p:nvPr/>
        </p:nvSpPr>
        <p:spPr>
          <a:xfrm>
            <a:off x="889757" y="2948931"/>
            <a:ext cx="2221858" cy="646331"/>
          </a:xfrm>
          <a:prstGeom prst="rect">
            <a:avLst/>
          </a:prstGeom>
          <a:no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3600" dirty="0" err="1" smtClean="0">
                <a:solidFill>
                  <a:srgbClr val="002060"/>
                </a:solidFill>
              </a:rPr>
              <a:t>Ecoscent</a:t>
            </a:r>
            <a:endParaRPr lang="es-EC" sz="3600" dirty="0">
              <a:solidFill>
                <a:srgbClr val="002060"/>
              </a:solidFill>
            </a:endParaRPr>
          </a:p>
        </p:txBody>
      </p:sp>
      <p:sp>
        <p:nvSpPr>
          <p:cNvPr id="19" name="CuadroTexto 18"/>
          <p:cNvSpPr txBox="1"/>
          <p:nvPr/>
        </p:nvSpPr>
        <p:spPr>
          <a:xfrm>
            <a:off x="1053854" y="5641936"/>
            <a:ext cx="477492" cy="400110"/>
          </a:xfrm>
          <a:prstGeom prst="rect">
            <a:avLst/>
          </a:prstGeom>
          <a:no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2000" dirty="0" smtClean="0">
                <a:solidFill>
                  <a:srgbClr val="002060"/>
                </a:solidFill>
              </a:rPr>
              <a:t>r1</a:t>
            </a:r>
            <a:endParaRPr lang="es-EC" sz="2000" dirty="0">
              <a:solidFill>
                <a:srgbClr val="002060"/>
              </a:solidFill>
            </a:endParaRPr>
          </a:p>
        </p:txBody>
      </p:sp>
      <p:pic>
        <p:nvPicPr>
          <p:cNvPr id="20" name="Picture 5" descr="C:\Users\bacosta\Desktop\tesis final Dayanita\Nueva carpeta\legal-products-diffusers[1].jpg"/>
          <p:cNvPicPr>
            <a:picLocks noChangeAspect="1" noChangeArrowheads="1"/>
          </p:cNvPicPr>
          <p:nvPr/>
        </p:nvPicPr>
        <p:blipFill>
          <a:blip r:embed="rId5" cstate="print"/>
          <a:srcRect l="27033" t="27451" r="49286" b="8520"/>
          <a:stretch>
            <a:fillRect/>
          </a:stretch>
        </p:blipFill>
        <p:spPr bwMode="auto">
          <a:xfrm>
            <a:off x="7114504" y="3743361"/>
            <a:ext cx="2303251" cy="1741715"/>
          </a:xfrm>
          <a:prstGeom prst="rect">
            <a:avLst/>
          </a:prstGeom>
          <a:noFill/>
        </p:spPr>
      </p:pic>
      <p:sp>
        <p:nvSpPr>
          <p:cNvPr id="22" name="CuadroTexto 21"/>
          <p:cNvSpPr txBox="1"/>
          <p:nvPr/>
        </p:nvSpPr>
        <p:spPr>
          <a:xfrm>
            <a:off x="2995000" y="5641936"/>
            <a:ext cx="458927" cy="400110"/>
          </a:xfrm>
          <a:prstGeom prst="rect">
            <a:avLst/>
          </a:prstGeom>
          <a:no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2000" dirty="0" smtClean="0">
                <a:solidFill>
                  <a:srgbClr val="002060"/>
                </a:solidFill>
              </a:rPr>
              <a:t>r4</a:t>
            </a:r>
            <a:endParaRPr lang="es-EC" sz="2000" dirty="0">
              <a:solidFill>
                <a:srgbClr val="002060"/>
              </a:solidFill>
            </a:endParaRPr>
          </a:p>
        </p:txBody>
      </p:sp>
      <p:sp>
        <p:nvSpPr>
          <p:cNvPr id="23" name="CuadroTexto 22"/>
          <p:cNvSpPr txBox="1"/>
          <p:nvPr/>
        </p:nvSpPr>
        <p:spPr>
          <a:xfrm>
            <a:off x="7114504" y="5618033"/>
            <a:ext cx="728730" cy="400110"/>
          </a:xfrm>
          <a:prstGeom prst="rect">
            <a:avLst/>
          </a:prstGeom>
          <a:no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sz="2000" dirty="0" smtClean="0">
                <a:solidFill>
                  <a:srgbClr val="002060"/>
                </a:solidFill>
              </a:rPr>
              <a:t>Wall</a:t>
            </a:r>
            <a:endParaRPr lang="es-EC" sz="2000" dirty="0">
              <a:solidFill>
                <a:srgbClr val="002060"/>
              </a:solidFill>
            </a:endParaRPr>
          </a:p>
        </p:txBody>
      </p:sp>
      <p:pic>
        <p:nvPicPr>
          <p:cNvPr id="24" name="Imagen 23"/>
          <p:cNvPicPr>
            <a:picLocks noChangeAspect="1"/>
          </p:cNvPicPr>
          <p:nvPr/>
        </p:nvPicPr>
        <p:blipFill>
          <a:blip r:embed="rId6"/>
          <a:stretch>
            <a:fillRect/>
          </a:stretch>
        </p:blipFill>
        <p:spPr>
          <a:xfrm>
            <a:off x="3903640" y="525508"/>
            <a:ext cx="2533650" cy="1800225"/>
          </a:xfrm>
          <a:prstGeom prst="rect">
            <a:avLst/>
          </a:prstGeom>
        </p:spPr>
      </p:pic>
      <p:pic>
        <p:nvPicPr>
          <p:cNvPr id="26" name="Imagen 25"/>
          <p:cNvPicPr>
            <a:picLocks noChangeAspect="1"/>
          </p:cNvPicPr>
          <p:nvPr/>
        </p:nvPicPr>
        <p:blipFill>
          <a:blip r:embed="rId7"/>
          <a:stretch>
            <a:fillRect/>
          </a:stretch>
        </p:blipFill>
        <p:spPr>
          <a:xfrm>
            <a:off x="6957475" y="277660"/>
            <a:ext cx="2200275" cy="2076450"/>
          </a:xfrm>
          <a:prstGeom prst="rect">
            <a:avLst/>
          </a:prstGeom>
          <a:ln>
            <a:noFill/>
          </a:ln>
          <a:effectLst>
            <a:softEdge rad="112500"/>
          </a:effectLst>
        </p:spPr>
      </p:pic>
    </p:spTree>
    <p:extLst>
      <p:ext uri="{BB962C8B-B14F-4D97-AF65-F5344CB8AC3E}">
        <p14:creationId xmlns:p14="http://schemas.microsoft.com/office/powerpoint/2010/main" val="3429698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56822" y="399245"/>
            <a:ext cx="4491953" cy="1754326"/>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600" dirty="0" smtClean="0"/>
              <a:t>Conclusiones </a:t>
            </a:r>
          </a:p>
          <a:p>
            <a:r>
              <a:rPr lang="es-EC" sz="3600" dirty="0"/>
              <a:t> </a:t>
            </a:r>
            <a:r>
              <a:rPr lang="es-EC" sz="3600" dirty="0" smtClean="0"/>
              <a:t>                 &amp;           </a:t>
            </a:r>
          </a:p>
          <a:p>
            <a:r>
              <a:rPr lang="es-EC" sz="3600" dirty="0"/>
              <a:t> </a:t>
            </a:r>
            <a:r>
              <a:rPr lang="es-EC" sz="3600" dirty="0" smtClean="0"/>
              <a:t>       Recomendaciones </a:t>
            </a:r>
            <a:endParaRPr lang="es-EC" sz="3600" dirty="0"/>
          </a:p>
        </p:txBody>
      </p:sp>
      <p:pic>
        <p:nvPicPr>
          <p:cNvPr id="5" name="Imagen 4"/>
          <p:cNvPicPr>
            <a:picLocks noChangeAspect="1"/>
          </p:cNvPicPr>
          <p:nvPr/>
        </p:nvPicPr>
        <p:blipFill>
          <a:blip r:embed="rId3"/>
          <a:stretch>
            <a:fillRect/>
          </a:stretch>
        </p:blipFill>
        <p:spPr>
          <a:xfrm>
            <a:off x="501161" y="2997005"/>
            <a:ext cx="1905000" cy="1905000"/>
          </a:xfrm>
          <a:prstGeom prst="rect">
            <a:avLst/>
          </a:prstGeom>
        </p:spPr>
      </p:pic>
      <p:pic>
        <p:nvPicPr>
          <p:cNvPr id="8" name="Imagen 7"/>
          <p:cNvPicPr>
            <a:picLocks noChangeAspect="1"/>
          </p:cNvPicPr>
          <p:nvPr/>
        </p:nvPicPr>
        <p:blipFill>
          <a:blip r:embed="rId4"/>
          <a:stretch>
            <a:fillRect/>
          </a:stretch>
        </p:blipFill>
        <p:spPr>
          <a:xfrm>
            <a:off x="3253997" y="3894046"/>
            <a:ext cx="3789556" cy="1353413"/>
          </a:xfrm>
          <a:prstGeom prst="rect">
            <a:avLst/>
          </a:prstGeom>
        </p:spPr>
      </p:pic>
      <p:pic>
        <p:nvPicPr>
          <p:cNvPr id="9" name="Imagen 8"/>
          <p:cNvPicPr>
            <a:picLocks noChangeAspect="1"/>
          </p:cNvPicPr>
          <p:nvPr/>
        </p:nvPicPr>
        <p:blipFill>
          <a:blip r:embed="rId5"/>
          <a:stretch>
            <a:fillRect/>
          </a:stretch>
        </p:blipFill>
        <p:spPr>
          <a:xfrm>
            <a:off x="8128445" y="3540139"/>
            <a:ext cx="2619375" cy="1743075"/>
          </a:xfrm>
          <a:prstGeom prst="rect">
            <a:avLst/>
          </a:prstGeom>
        </p:spPr>
      </p:pic>
    </p:spTree>
    <p:extLst>
      <p:ext uri="{BB962C8B-B14F-4D97-AF65-F5344CB8AC3E}">
        <p14:creationId xmlns:p14="http://schemas.microsoft.com/office/powerpoint/2010/main" val="540127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5808" y="286704"/>
            <a:ext cx="2958574"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600" dirty="0" smtClean="0"/>
              <a:t>Conclusiones                   </a:t>
            </a:r>
            <a:endParaRPr lang="es-EC" sz="3600" dirty="0"/>
          </a:p>
        </p:txBody>
      </p:sp>
      <p:sp>
        <p:nvSpPr>
          <p:cNvPr id="5" name="Rectángulo 4"/>
          <p:cNvSpPr/>
          <p:nvPr/>
        </p:nvSpPr>
        <p:spPr>
          <a:xfrm>
            <a:off x="281354" y="1636433"/>
            <a:ext cx="8693834" cy="13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342900" lvl="0" indent="-342900" algn="just">
              <a:lnSpc>
                <a:spcPct val="150000"/>
              </a:lnSpc>
              <a:buFont typeface="Symbol" panose="05050102010706020507" pitchFamily="18" charset="2"/>
              <a:buChar char=""/>
              <a:tabLst>
                <a:tab pos="571500" algn="l"/>
              </a:tabLst>
            </a:pPr>
            <a:r>
              <a:rPr lang="es-EC" sz="1400" dirty="0">
                <a:latin typeface="Times" panose="02020603050405020304" pitchFamily="18" charset="0"/>
                <a:ea typeface="Times New Roman" panose="02020603050405020304" pitchFamily="18" charset="0"/>
                <a:cs typeface="Times New Roman" panose="02020603050405020304" pitchFamily="18" charset="0"/>
              </a:rPr>
              <a:t>En el mercado Ecuatoriano los establecimientos que ya se encuentran utilizando estrategias de marketing olfativo son en su gran mayoría establecimientos de artículos de moda como accesorios, ropa y calzado, de igual manera se registran ciertos locales de decoración, Spas, hoteles entre otros lo que convierte a las demás categorías de establecimientos en clientes potenciales para hacer uso de esta estrategia.</a:t>
            </a:r>
            <a:endParaRPr lang="es-EC" sz="14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1567121" y="3077874"/>
            <a:ext cx="1790700" cy="1114425"/>
          </a:xfrm>
          <a:prstGeom prst="rect">
            <a:avLst/>
          </a:prstGeom>
          <a:ln>
            <a:noFill/>
          </a:ln>
          <a:effectLst>
            <a:softEdge rad="112500"/>
          </a:effectLst>
        </p:spPr>
      </p:pic>
      <p:pic>
        <p:nvPicPr>
          <p:cNvPr id="9" name="Imagen 8"/>
          <p:cNvPicPr>
            <a:picLocks noChangeAspect="1"/>
          </p:cNvPicPr>
          <p:nvPr/>
        </p:nvPicPr>
        <p:blipFill>
          <a:blip r:embed="rId4"/>
          <a:stretch>
            <a:fillRect/>
          </a:stretch>
        </p:blipFill>
        <p:spPr>
          <a:xfrm>
            <a:off x="3404382" y="5573067"/>
            <a:ext cx="3762375" cy="1209675"/>
          </a:xfrm>
          <a:prstGeom prst="rect">
            <a:avLst/>
          </a:prstGeom>
        </p:spPr>
      </p:pic>
      <p:sp>
        <p:nvSpPr>
          <p:cNvPr id="8" name="Rectángulo 7"/>
          <p:cNvSpPr/>
          <p:nvPr/>
        </p:nvSpPr>
        <p:spPr>
          <a:xfrm>
            <a:off x="445808" y="4192299"/>
            <a:ext cx="9110636" cy="138499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342900" lvl="0" indent="-342900" algn="just">
              <a:lnSpc>
                <a:spcPct val="150000"/>
              </a:lnSpc>
              <a:spcAft>
                <a:spcPts val="0"/>
              </a:spcAft>
              <a:buFont typeface="Symbol" panose="05050102010706020507" pitchFamily="18" charset="2"/>
              <a:buChar char=""/>
              <a:tabLst>
                <a:tab pos="457200" algn="l"/>
                <a:tab pos="571500" algn="l"/>
              </a:tabLst>
            </a:pPr>
            <a:r>
              <a:rPr lang="es-EC" sz="1400" kern="1200">
                <a:solidFill>
                  <a:srgbClr val="FFFFFF"/>
                </a:solidFill>
                <a:effectLst/>
                <a:latin typeface="Times" panose="02020603050405020304" pitchFamily="18" charset="0"/>
                <a:ea typeface="Times New Roman" panose="02020603050405020304" pitchFamily="18" charset="0"/>
                <a:cs typeface="Times New Roman" panose="02020603050405020304" pitchFamily="18" charset="0"/>
              </a:rPr>
              <a:t>Los acordes propuestos poseen características que hacen que sean aptos para diferentes segmentos comerciales entre los cuales se ha dividido en categorías como: Caballeros, Damas, Jóvenes y Niños; estas características se relacionan con sentimientos, sensaciones, percepciones y recuerdos que las personas poseen y que generan un vínculo entre las marcas o establecimientos y el consumidor que las visita.</a:t>
            </a:r>
            <a:endParaRPr lang="es-EC"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475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050" name="Picture 2" descr="Resultado de imagen para aro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584" y="4699268"/>
            <a:ext cx="3314700" cy="1381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aro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769" y="3080018"/>
            <a:ext cx="31813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arom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464" y="362770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arom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49" y="25561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antiagoolivares.files.wordpress.com/2011/10/olfato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9945" y="808084"/>
            <a:ext cx="3061726" cy="2022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15 Rectángulo redondeado"/>
          <p:cNvSpPr/>
          <p:nvPr/>
        </p:nvSpPr>
        <p:spPr>
          <a:xfrm>
            <a:off x="1343117" y="933223"/>
            <a:ext cx="5099886" cy="8863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dirty="0" smtClean="0">
                <a:solidFill>
                  <a:schemeClr val="tx1"/>
                </a:solidFill>
                <a:latin typeface="Albertus Medium" pitchFamily="34" charset="0"/>
              </a:rPr>
              <a:t>Generalidades</a:t>
            </a:r>
          </a:p>
        </p:txBody>
      </p:sp>
    </p:spTree>
    <p:extLst>
      <p:ext uri="{BB962C8B-B14F-4D97-AF65-F5344CB8AC3E}">
        <p14:creationId xmlns:p14="http://schemas.microsoft.com/office/powerpoint/2010/main" val="734149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5808" y="286704"/>
            <a:ext cx="2958574"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600" dirty="0" smtClean="0"/>
              <a:t>Conclusiones                   </a:t>
            </a:r>
            <a:endParaRPr lang="es-EC" sz="3600" dirty="0"/>
          </a:p>
        </p:txBody>
      </p:sp>
      <p:pic>
        <p:nvPicPr>
          <p:cNvPr id="9" name="Imagen 8"/>
          <p:cNvPicPr>
            <a:picLocks noChangeAspect="1"/>
          </p:cNvPicPr>
          <p:nvPr/>
        </p:nvPicPr>
        <p:blipFill>
          <a:blip r:embed="rId3"/>
          <a:stretch>
            <a:fillRect/>
          </a:stretch>
        </p:blipFill>
        <p:spPr>
          <a:xfrm>
            <a:off x="3404382" y="5573067"/>
            <a:ext cx="3762375" cy="1209675"/>
          </a:xfrm>
          <a:prstGeom prst="rect">
            <a:avLst/>
          </a:prstGeom>
        </p:spPr>
      </p:pic>
      <p:pic>
        <p:nvPicPr>
          <p:cNvPr id="2" name="Imagen 1"/>
          <p:cNvPicPr>
            <a:picLocks noChangeAspect="1"/>
          </p:cNvPicPr>
          <p:nvPr/>
        </p:nvPicPr>
        <p:blipFill>
          <a:blip r:embed="rId4"/>
          <a:stretch>
            <a:fillRect/>
          </a:stretch>
        </p:blipFill>
        <p:spPr>
          <a:xfrm rot="10800000" flipH="1">
            <a:off x="281354" y="3386797"/>
            <a:ext cx="1272101" cy="1009650"/>
          </a:xfrm>
          <a:prstGeom prst="rect">
            <a:avLst/>
          </a:prstGeom>
        </p:spPr>
      </p:pic>
      <p:pic>
        <p:nvPicPr>
          <p:cNvPr id="3" name="Imagen 2"/>
          <p:cNvPicPr>
            <a:picLocks noChangeAspect="1"/>
          </p:cNvPicPr>
          <p:nvPr/>
        </p:nvPicPr>
        <p:blipFill>
          <a:blip r:embed="rId5"/>
          <a:stretch>
            <a:fillRect/>
          </a:stretch>
        </p:blipFill>
        <p:spPr>
          <a:xfrm>
            <a:off x="7634727" y="138762"/>
            <a:ext cx="1340461" cy="1340461"/>
          </a:xfrm>
          <a:prstGeom prst="rect">
            <a:avLst/>
          </a:prstGeom>
        </p:spPr>
      </p:pic>
      <p:sp>
        <p:nvSpPr>
          <p:cNvPr id="8" name="Rectángulo 7"/>
          <p:cNvSpPr/>
          <p:nvPr/>
        </p:nvSpPr>
        <p:spPr>
          <a:xfrm>
            <a:off x="281354" y="1657229"/>
            <a:ext cx="9359374" cy="17081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42900" lvl="0" indent="-342900" algn="just">
              <a:lnSpc>
                <a:spcPct val="150000"/>
              </a:lnSpc>
              <a:buFont typeface="Symbol" panose="05050102010706020507" pitchFamily="18" charset="2"/>
              <a:buChar char=""/>
              <a:tabLst>
                <a:tab pos="571500" algn="l"/>
              </a:tabLst>
            </a:pPr>
            <a:r>
              <a:rPr lang="es-EC" sz="1400" dirty="0" smtClean="0">
                <a:latin typeface="Times" panose="02020603050405020304" pitchFamily="18" charset="0"/>
                <a:ea typeface="Times New Roman" panose="02020603050405020304" pitchFamily="18" charset="0"/>
                <a:cs typeface="Times New Roman" panose="02020603050405020304" pitchFamily="18" charset="0"/>
              </a:rPr>
              <a:t>Los establecimientos que busquen generar experiencias en sus consumidores pueden optar por adecuar aromas personalizados basados en los acordes propuestos de tal forma que para establecimientos de caballeros se utilice un acorde amaderado, establecimientos femeninos, hoteles y Spas un acorde Floral, para establecimientos de moda juvenil, deportivos, gimnasios y centros deportivos un acorde cítrico y finalmente para establecimientos infantiles, dulcerías, jugueterías y centros de diversión infantil un aroma frutal.</a:t>
            </a:r>
            <a:endParaRPr lang="es-EC" sz="14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6"/>
          <a:stretch>
            <a:fillRect/>
          </a:stretch>
        </p:blipFill>
        <p:spPr>
          <a:xfrm>
            <a:off x="6675186" y="3565901"/>
            <a:ext cx="2965542" cy="889663"/>
          </a:xfrm>
          <a:prstGeom prst="rect">
            <a:avLst/>
          </a:prstGeom>
        </p:spPr>
      </p:pic>
      <p:sp>
        <p:nvSpPr>
          <p:cNvPr id="11" name="Rectángulo 10"/>
          <p:cNvSpPr/>
          <p:nvPr/>
        </p:nvSpPr>
        <p:spPr>
          <a:xfrm>
            <a:off x="281354" y="4417855"/>
            <a:ext cx="9359374"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lvl="0" indent="-342900" algn="just">
              <a:lnSpc>
                <a:spcPct val="150000"/>
              </a:lnSpc>
              <a:buFont typeface="Symbol" panose="05050102010706020507" pitchFamily="18" charset="2"/>
              <a:buChar char=""/>
              <a:tabLst>
                <a:tab pos="571500" algn="l"/>
              </a:tabLst>
            </a:pPr>
            <a:r>
              <a:rPr lang="es-EC" sz="1400" dirty="0" smtClean="0">
                <a:effectLst/>
                <a:latin typeface="Times" panose="02020603050405020304" pitchFamily="18" charset="0"/>
                <a:ea typeface="Times New Roman" panose="02020603050405020304" pitchFamily="18" charset="0"/>
                <a:cs typeface="Times New Roman" panose="02020603050405020304" pitchFamily="18" charset="0"/>
              </a:rPr>
              <a:t>El Brochure propuesto sirve de guía para conocer sobre los beneficios que el marketing olfativo puede ofrecer; entender y cómo y el porqu</a:t>
            </a:r>
            <a:r>
              <a:rPr lang="es-EC" sz="1400" dirty="0" smtClean="0">
                <a:latin typeface="Times" panose="02020603050405020304" pitchFamily="18" charset="0"/>
                <a:ea typeface="Times New Roman" panose="02020603050405020304" pitchFamily="18" charset="0"/>
                <a:cs typeface="Times New Roman" panose="02020603050405020304" pitchFamily="18" charset="0"/>
              </a:rPr>
              <a:t>e es tan importante su aplicación dentro del sector comercial; de igual manera sirve de ayuda para determinar que aroma es el mas adecuado para su giro de negocio considerando las sensaciones, sentimientos y emociones que provocan en el consumidor.</a:t>
            </a:r>
            <a:endParaRPr lang="es-EC" sz="14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221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807" y="286704"/>
            <a:ext cx="3901109"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600" dirty="0" smtClean="0"/>
              <a:t>Recomendaciones</a:t>
            </a:r>
            <a:endParaRPr lang="es-EC" sz="3600" dirty="0"/>
          </a:p>
        </p:txBody>
      </p:sp>
      <p:sp>
        <p:nvSpPr>
          <p:cNvPr id="3" name="Rectángulo 2"/>
          <p:cNvSpPr/>
          <p:nvPr/>
        </p:nvSpPr>
        <p:spPr>
          <a:xfrm>
            <a:off x="675250" y="1614634"/>
            <a:ext cx="8693834"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s-EC" sz="1400" dirty="0"/>
              <a:t>Aprovechar el escaso manejo de técnicas de marketing olfativo en el mercado Ecuatoriano con el fin de generar un posicionamiento y reconocimiento de marca frente a la competencia mediante un odotipo diferenciador.</a:t>
            </a:r>
          </a:p>
        </p:txBody>
      </p:sp>
      <p:sp>
        <p:nvSpPr>
          <p:cNvPr id="5" name="Rectángulo 4"/>
          <p:cNvSpPr/>
          <p:nvPr/>
        </p:nvSpPr>
        <p:spPr>
          <a:xfrm>
            <a:off x="1233600" y="3039583"/>
            <a:ext cx="9359374"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EC" sz="1400" dirty="0"/>
              <a:t>Hacer uso de técnicas de marketing no tradicionales en las cuales se pueda explotar el sentido del olfato como medio para posicionar una marca puesto que en el mercado actual las estrategias diferenciadoras se basan únicamente en medios visuales y auditivos.</a:t>
            </a:r>
          </a:p>
        </p:txBody>
      </p:sp>
      <p:sp>
        <p:nvSpPr>
          <p:cNvPr id="6" name="Rectángulo 5"/>
          <p:cNvSpPr/>
          <p:nvPr/>
        </p:nvSpPr>
        <p:spPr>
          <a:xfrm>
            <a:off x="1993255" y="4464532"/>
            <a:ext cx="9359374"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es-EC" sz="1400" dirty="0"/>
              <a:t>Tomar como base los acordes aromáticos propuestos para la elaboración de un odotipo que permita explotar al 100% los beneficios que el olomarketing ofrece. Los acordes aromáticos brindan una guía sobre experiencias y percepciones que las personas poseen al verse expuestos a ellos; sin embargo se recomienda no utilizarlo como odotipo ya que  carecen de características personalizadas.</a:t>
            </a:r>
          </a:p>
        </p:txBody>
      </p:sp>
      <p:pic>
        <p:nvPicPr>
          <p:cNvPr id="7" name="Imagen 6"/>
          <p:cNvPicPr>
            <a:picLocks noChangeAspect="1"/>
          </p:cNvPicPr>
          <p:nvPr/>
        </p:nvPicPr>
        <p:blipFill>
          <a:blip r:embed="rId3"/>
          <a:stretch>
            <a:fillRect/>
          </a:stretch>
        </p:blipFill>
        <p:spPr>
          <a:xfrm>
            <a:off x="3404382" y="5573067"/>
            <a:ext cx="3762375" cy="1209675"/>
          </a:xfrm>
          <a:prstGeom prst="rect">
            <a:avLst/>
          </a:prstGeom>
        </p:spPr>
      </p:pic>
      <p:sp>
        <p:nvSpPr>
          <p:cNvPr id="8" name="AutoShape 2" descr="Resultado de imagen para aro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p:cNvPicPr>
            <a:picLocks noChangeAspect="1"/>
          </p:cNvPicPr>
          <p:nvPr/>
        </p:nvPicPr>
        <p:blipFill>
          <a:blip r:embed="rId4"/>
          <a:stretch>
            <a:fillRect/>
          </a:stretch>
        </p:blipFill>
        <p:spPr>
          <a:xfrm>
            <a:off x="445807" y="4394255"/>
            <a:ext cx="1371502" cy="1178812"/>
          </a:xfrm>
          <a:prstGeom prst="rect">
            <a:avLst/>
          </a:prstGeom>
        </p:spPr>
      </p:pic>
      <p:pic>
        <p:nvPicPr>
          <p:cNvPr id="10" name="Imagen 9"/>
          <p:cNvPicPr>
            <a:picLocks noChangeAspect="1"/>
          </p:cNvPicPr>
          <p:nvPr/>
        </p:nvPicPr>
        <p:blipFill>
          <a:blip r:embed="rId5"/>
          <a:stretch>
            <a:fillRect/>
          </a:stretch>
        </p:blipFill>
        <p:spPr>
          <a:xfrm>
            <a:off x="7302672" y="286704"/>
            <a:ext cx="1868398" cy="1049802"/>
          </a:xfrm>
          <a:prstGeom prst="rect">
            <a:avLst/>
          </a:prstGeom>
        </p:spPr>
      </p:pic>
    </p:spTree>
    <p:extLst>
      <p:ext uri="{BB962C8B-B14F-4D97-AF65-F5344CB8AC3E}">
        <p14:creationId xmlns:p14="http://schemas.microsoft.com/office/powerpoint/2010/main" val="14549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807" y="286704"/>
            <a:ext cx="3901109"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600" dirty="0" smtClean="0"/>
              <a:t>Recomendaciones</a:t>
            </a:r>
            <a:endParaRPr lang="es-EC" sz="3600" dirty="0"/>
          </a:p>
        </p:txBody>
      </p:sp>
      <p:sp>
        <p:nvSpPr>
          <p:cNvPr id="3" name="Rectángulo 2"/>
          <p:cNvSpPr/>
          <p:nvPr/>
        </p:nvSpPr>
        <p:spPr>
          <a:xfrm>
            <a:off x="675250" y="1614634"/>
            <a:ext cx="8693834"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s-EC" sz="1400" dirty="0"/>
              <a:t>Utilizar las concentraciones recomendadas en el presente estudio para cada uno de los acordes propuestos con el fin de aprovechar todos los beneficios que cada uno de ellos posee y evitar que pueda existir una rechazo por parte del consumidor frente a aromas con mucha o poca concentración</a:t>
            </a:r>
          </a:p>
        </p:txBody>
      </p:sp>
      <p:sp>
        <p:nvSpPr>
          <p:cNvPr id="5" name="Rectángulo 4"/>
          <p:cNvSpPr/>
          <p:nvPr/>
        </p:nvSpPr>
        <p:spPr>
          <a:xfrm>
            <a:off x="797501" y="4420090"/>
            <a:ext cx="935937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EC" sz="1400" dirty="0"/>
              <a:t>Realizar un estudio que permita identificar la correcta combinación de aromas que se sumaran al acorde escogido y que permitan generar la percepción o experiencia de compra buscada por la empresa</a:t>
            </a:r>
          </a:p>
        </p:txBody>
      </p:sp>
      <p:pic>
        <p:nvPicPr>
          <p:cNvPr id="7" name="Imagen 6"/>
          <p:cNvPicPr>
            <a:picLocks noChangeAspect="1"/>
          </p:cNvPicPr>
          <p:nvPr/>
        </p:nvPicPr>
        <p:blipFill>
          <a:blip r:embed="rId3"/>
          <a:stretch>
            <a:fillRect/>
          </a:stretch>
        </p:blipFill>
        <p:spPr>
          <a:xfrm>
            <a:off x="5116758" y="64159"/>
            <a:ext cx="3762375" cy="1209675"/>
          </a:xfrm>
          <a:prstGeom prst="rect">
            <a:avLst/>
          </a:prstGeom>
        </p:spPr>
      </p:pic>
      <p:pic>
        <p:nvPicPr>
          <p:cNvPr id="8" name="Imagen 7"/>
          <p:cNvPicPr>
            <a:picLocks noChangeAspect="1"/>
          </p:cNvPicPr>
          <p:nvPr/>
        </p:nvPicPr>
        <p:blipFill>
          <a:blip r:embed="rId4"/>
          <a:stretch>
            <a:fillRect/>
          </a:stretch>
        </p:blipFill>
        <p:spPr>
          <a:xfrm>
            <a:off x="4527765" y="2494652"/>
            <a:ext cx="1898845" cy="1507020"/>
          </a:xfrm>
          <a:prstGeom prst="rect">
            <a:avLst/>
          </a:prstGeom>
        </p:spPr>
      </p:pic>
      <p:pic>
        <p:nvPicPr>
          <p:cNvPr id="9" name="Imagen 8"/>
          <p:cNvPicPr>
            <a:picLocks noChangeAspect="1"/>
          </p:cNvPicPr>
          <p:nvPr/>
        </p:nvPicPr>
        <p:blipFill>
          <a:blip r:embed="rId5"/>
          <a:stretch>
            <a:fillRect/>
          </a:stretch>
        </p:blipFill>
        <p:spPr>
          <a:xfrm>
            <a:off x="3503806" y="5361728"/>
            <a:ext cx="1686219" cy="1219954"/>
          </a:xfrm>
          <a:prstGeom prst="rect">
            <a:avLst/>
          </a:prstGeom>
        </p:spPr>
      </p:pic>
    </p:spTree>
    <p:extLst>
      <p:ext uri="{BB962C8B-B14F-4D97-AF65-F5344CB8AC3E}">
        <p14:creationId xmlns:p14="http://schemas.microsoft.com/office/powerpoint/2010/main" val="2977080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 y="1693474"/>
            <a:ext cx="12191999" cy="1107996"/>
          </a:xfrm>
          <a:prstGeom prst="rect">
            <a:avLst/>
          </a:prstGeom>
          <a:noFill/>
          <a:ln w="5715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6600" dirty="0" smtClean="0"/>
              <a:t>Gracias</a:t>
            </a:r>
            <a:endParaRPr lang="es-EC" sz="6600" dirty="0"/>
          </a:p>
        </p:txBody>
      </p:sp>
      <p:pic>
        <p:nvPicPr>
          <p:cNvPr id="5" name="Imagen 4"/>
          <p:cNvPicPr>
            <a:picLocks noChangeAspect="1"/>
          </p:cNvPicPr>
          <p:nvPr/>
        </p:nvPicPr>
        <p:blipFill rotWithShape="1">
          <a:blip r:embed="rId3"/>
          <a:srcRect l="39044" t="43894" r="33602" b="11107"/>
          <a:stretch/>
        </p:blipFill>
        <p:spPr>
          <a:xfrm>
            <a:off x="404112" y="126608"/>
            <a:ext cx="1410619" cy="1304683"/>
          </a:xfrm>
          <a:prstGeom prst="rect">
            <a:avLst/>
          </a:prstGeom>
        </p:spPr>
      </p:pic>
      <p:pic>
        <p:nvPicPr>
          <p:cNvPr id="6" name="Picture 2" descr="http://www.lasjarasonline.com/images/easyblog_images/209/orqude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67" t="5106" r="2069" b="1479"/>
          <a:stretch/>
        </p:blipFill>
        <p:spPr bwMode="auto">
          <a:xfrm flipH="1">
            <a:off x="2196439" y="217844"/>
            <a:ext cx="2208629" cy="1233671"/>
          </a:xfrm>
          <a:prstGeom prst="rect">
            <a:avLst/>
          </a:prstGeom>
          <a:noFill/>
        </p:spPr>
      </p:pic>
      <p:pic>
        <p:nvPicPr>
          <p:cNvPr id="7" name="Imagen 6"/>
          <p:cNvPicPr>
            <a:picLocks noChangeAspect="1"/>
          </p:cNvPicPr>
          <p:nvPr/>
        </p:nvPicPr>
        <p:blipFill>
          <a:blip r:embed="rId5"/>
          <a:stretch>
            <a:fillRect/>
          </a:stretch>
        </p:blipFill>
        <p:spPr>
          <a:xfrm>
            <a:off x="4988685" y="367540"/>
            <a:ext cx="1187579" cy="954814"/>
          </a:xfrm>
          <a:prstGeom prst="rect">
            <a:avLst/>
          </a:prstGeom>
        </p:spPr>
      </p:pic>
      <p:pic>
        <p:nvPicPr>
          <p:cNvPr id="8" name="Imagen 7"/>
          <p:cNvPicPr>
            <a:picLocks noChangeAspect="1"/>
          </p:cNvPicPr>
          <p:nvPr/>
        </p:nvPicPr>
        <p:blipFill>
          <a:blip r:embed="rId6"/>
          <a:stretch>
            <a:fillRect/>
          </a:stretch>
        </p:blipFill>
        <p:spPr>
          <a:xfrm>
            <a:off x="8132222" y="690330"/>
            <a:ext cx="1170643" cy="821197"/>
          </a:xfrm>
          <a:prstGeom prst="rect">
            <a:avLst/>
          </a:prstGeom>
        </p:spPr>
      </p:pic>
      <p:pic>
        <p:nvPicPr>
          <p:cNvPr id="9" name="Imagen 8"/>
          <p:cNvPicPr>
            <a:picLocks noChangeAspect="1"/>
          </p:cNvPicPr>
          <p:nvPr/>
        </p:nvPicPr>
        <p:blipFill>
          <a:blip r:embed="rId7"/>
          <a:stretch>
            <a:fillRect/>
          </a:stretch>
        </p:blipFill>
        <p:spPr>
          <a:xfrm>
            <a:off x="7228031" y="395036"/>
            <a:ext cx="904191" cy="899823"/>
          </a:xfrm>
          <a:prstGeom prst="rect">
            <a:avLst/>
          </a:prstGeom>
        </p:spPr>
      </p:pic>
    </p:spTree>
    <p:extLst>
      <p:ext uri="{BB962C8B-B14F-4D97-AF65-F5344CB8AC3E}">
        <p14:creationId xmlns:p14="http://schemas.microsoft.com/office/powerpoint/2010/main" val="3572370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100922" y="469791"/>
            <a:ext cx="433977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Objetivos</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sp>
        <p:nvSpPr>
          <p:cNvPr id="6" name="14 Marco"/>
          <p:cNvSpPr/>
          <p:nvPr/>
        </p:nvSpPr>
        <p:spPr>
          <a:xfrm>
            <a:off x="1829695" y="2156820"/>
            <a:ext cx="5617028" cy="175622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anose="02020603050405020304" pitchFamily="18" charset="0"/>
                <a:cs typeface="Times New Roman" panose="02020603050405020304" pitchFamily="18" charset="0"/>
              </a:rPr>
              <a:t>Determinar la percepción que los consumidores poseen frente a estímulos aromáticos para la implementación de marketing olfativo</a:t>
            </a:r>
            <a:endParaRPr lang="es-EC" dirty="0">
              <a:solidFill>
                <a:schemeClr val="tx1"/>
              </a:solidFill>
              <a:latin typeface="Albertus Medium" pitchFamily="34" charset="0"/>
            </a:endParaRPr>
          </a:p>
        </p:txBody>
      </p:sp>
      <p:pic>
        <p:nvPicPr>
          <p:cNvPr id="3074" name="Picture 2" descr="Resultado de imagen para marketing sensorial olf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05" y="4358690"/>
            <a:ext cx="3287711" cy="2336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marketing sensorial olf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605" y="0"/>
            <a:ext cx="2981325" cy="153352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3682946" y="4405357"/>
            <a:ext cx="2100659" cy="940725"/>
            <a:chOff x="3608" y="580573"/>
            <a:chExt cx="2100659" cy="940725"/>
          </a:xfrm>
          <a:scene3d>
            <a:camera prst="orthographicFront"/>
            <a:lightRig rig="balanced" dir="t"/>
          </a:scene3d>
        </p:grpSpPr>
        <p:sp>
          <p:nvSpPr>
            <p:cNvPr id="11" name="Paralelogramo 10"/>
            <p:cNvSpPr/>
            <p:nvPr/>
          </p:nvSpPr>
          <p:spPr>
            <a:xfrm>
              <a:off x="3608" y="580573"/>
              <a:ext cx="2100659" cy="940725"/>
            </a:xfrm>
            <a:prstGeom prst="parallelogram">
              <a:avLst/>
            </a:prstGeom>
            <a:ln>
              <a:solidFill>
                <a:srgbClr val="FFFF00"/>
              </a:solidFill>
            </a:ln>
          </p:spPr>
          <p:style>
            <a:lnRef idx="3">
              <a:schemeClr val="lt1"/>
            </a:lnRef>
            <a:fillRef idx="1">
              <a:schemeClr val="accent1"/>
            </a:fillRef>
            <a:effectRef idx="1">
              <a:schemeClr val="accent1"/>
            </a:effectRef>
            <a:fontRef idx="minor">
              <a:schemeClr val="lt1"/>
            </a:fontRef>
          </p:style>
        </p:sp>
        <p:sp>
          <p:nvSpPr>
            <p:cNvPr id="12" name="Paralelogramo 4"/>
            <p:cNvSpPr/>
            <p:nvPr/>
          </p:nvSpPr>
          <p:spPr>
            <a:xfrm>
              <a:off x="276655" y="702850"/>
              <a:ext cx="1554565" cy="696171"/>
            </a:xfrm>
            <a:prstGeom prst="rect">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b="0" i="0" kern="1200" dirty="0" smtClean="0">
                  <a:solidFill>
                    <a:schemeClr val="tx1"/>
                  </a:solidFill>
                  <a:latin typeface="Albertus Medium" pitchFamily="34" charset="0"/>
                </a:rPr>
                <a:t>Fundamentar la información</a:t>
              </a:r>
              <a:endParaRPr lang="es-ES" sz="1500" b="0" i="0" kern="1200" dirty="0">
                <a:solidFill>
                  <a:schemeClr val="tx1"/>
                </a:solidFill>
                <a:latin typeface="Albertus Medium" pitchFamily="34" charset="0"/>
              </a:endParaRPr>
            </a:p>
          </p:txBody>
        </p:sp>
      </p:grpSp>
      <p:grpSp>
        <p:nvGrpSpPr>
          <p:cNvPr id="13" name="Grupo 12"/>
          <p:cNvGrpSpPr/>
          <p:nvPr/>
        </p:nvGrpSpPr>
        <p:grpSpPr>
          <a:xfrm>
            <a:off x="6337818" y="4358690"/>
            <a:ext cx="2100659" cy="940725"/>
            <a:chOff x="3784795" y="580573"/>
            <a:chExt cx="2100659" cy="940725"/>
          </a:xfrm>
          <a:scene3d>
            <a:camera prst="orthographicFront"/>
            <a:lightRig rig="balanced" dir="t"/>
          </a:scene3d>
        </p:grpSpPr>
        <p:sp>
          <p:nvSpPr>
            <p:cNvPr id="14" name="Paralelogramo 13"/>
            <p:cNvSpPr/>
            <p:nvPr/>
          </p:nvSpPr>
          <p:spPr>
            <a:xfrm>
              <a:off x="3784795" y="580573"/>
              <a:ext cx="2100659" cy="940725"/>
            </a:xfrm>
            <a:prstGeom prst="parallelogram">
              <a:avLst/>
            </a:prstGeom>
            <a:ln>
              <a:solidFill>
                <a:srgbClr val="FFC000"/>
              </a:solidFill>
            </a:ln>
          </p:spPr>
          <p:style>
            <a:lnRef idx="3">
              <a:schemeClr val="lt1"/>
            </a:lnRef>
            <a:fillRef idx="1">
              <a:schemeClr val="accent1"/>
            </a:fillRef>
            <a:effectRef idx="1">
              <a:schemeClr val="accent1"/>
            </a:effectRef>
            <a:fontRef idx="minor">
              <a:schemeClr val="lt1"/>
            </a:fontRef>
          </p:style>
        </p:sp>
        <p:sp>
          <p:nvSpPr>
            <p:cNvPr id="15" name="Paralelogramo 4"/>
            <p:cNvSpPr/>
            <p:nvPr/>
          </p:nvSpPr>
          <p:spPr>
            <a:xfrm>
              <a:off x="4057842" y="702850"/>
              <a:ext cx="1554565" cy="696171"/>
            </a:xfrm>
            <a:prstGeom prst="rect">
              <a:avLst/>
            </a:prstGeom>
            <a:ln>
              <a:no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b="0" i="0" kern="1200" dirty="0" smtClean="0">
                  <a:latin typeface="Albertus Medium" pitchFamily="34" charset="0"/>
                </a:rPr>
                <a:t>Realizar una investigación experimental </a:t>
              </a:r>
              <a:endParaRPr lang="es-ES" sz="1500" b="0" i="0" kern="1200" dirty="0">
                <a:latin typeface="Albertus Medium" pitchFamily="34" charset="0"/>
              </a:endParaRPr>
            </a:p>
          </p:txBody>
        </p:sp>
      </p:grpSp>
      <p:grpSp>
        <p:nvGrpSpPr>
          <p:cNvPr id="16" name="Grupo 15"/>
          <p:cNvGrpSpPr/>
          <p:nvPr/>
        </p:nvGrpSpPr>
        <p:grpSpPr>
          <a:xfrm>
            <a:off x="4638209" y="5536072"/>
            <a:ext cx="2100659" cy="940725"/>
            <a:chOff x="5948435" y="708764"/>
            <a:chExt cx="2100659" cy="940725"/>
          </a:xfrm>
          <a:scene3d>
            <a:camera prst="orthographicFront"/>
            <a:lightRig rig="balanced" dir="t"/>
          </a:scene3d>
        </p:grpSpPr>
        <p:sp>
          <p:nvSpPr>
            <p:cNvPr id="17" name="Paralelogramo 16"/>
            <p:cNvSpPr/>
            <p:nvPr/>
          </p:nvSpPr>
          <p:spPr>
            <a:xfrm>
              <a:off x="5948435" y="708764"/>
              <a:ext cx="2100659" cy="940725"/>
            </a:xfrm>
            <a:prstGeom prst="parallelogram">
              <a:avLst/>
            </a:prstGeom>
            <a:ln>
              <a:solidFill>
                <a:srgbClr val="FFC000"/>
              </a:solidFill>
            </a:ln>
          </p:spPr>
          <p:style>
            <a:lnRef idx="3">
              <a:schemeClr val="lt1"/>
            </a:lnRef>
            <a:fillRef idx="1">
              <a:schemeClr val="accent1"/>
            </a:fillRef>
            <a:effectRef idx="1">
              <a:schemeClr val="accent1"/>
            </a:effectRef>
            <a:fontRef idx="minor">
              <a:schemeClr val="lt1"/>
            </a:fontRef>
          </p:style>
        </p:sp>
        <p:sp>
          <p:nvSpPr>
            <p:cNvPr id="18" name="Paralelogramo 4"/>
            <p:cNvSpPr/>
            <p:nvPr/>
          </p:nvSpPr>
          <p:spPr>
            <a:xfrm>
              <a:off x="6202904" y="811928"/>
              <a:ext cx="1554565" cy="696171"/>
            </a:xfrm>
            <a:prstGeom prst="rect">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b="0" i="0" kern="1200" dirty="0" smtClean="0">
                  <a:solidFill>
                    <a:schemeClr val="tx1"/>
                  </a:solidFill>
                  <a:latin typeface="Albertus Medium" pitchFamily="34" charset="0"/>
                </a:rPr>
                <a:t>Determinar su aplicabilidad</a:t>
              </a:r>
              <a:endParaRPr lang="es-ES" sz="1500" b="0" i="0" kern="1200" dirty="0">
                <a:solidFill>
                  <a:schemeClr val="tx1"/>
                </a:solidFill>
                <a:latin typeface="Albertus Medium" pitchFamily="34" charset="0"/>
              </a:endParaRPr>
            </a:p>
          </p:txBody>
        </p:sp>
      </p:grpSp>
    </p:spTree>
    <p:extLst>
      <p:ext uri="{BB962C8B-B14F-4D97-AF65-F5344CB8AC3E}">
        <p14:creationId xmlns:p14="http://schemas.microsoft.com/office/powerpoint/2010/main" val="348278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129059" y="230641"/>
            <a:ext cx="335973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Problema</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graphicFrame>
        <p:nvGraphicFramePr>
          <p:cNvPr id="5" name="Diagrama 4"/>
          <p:cNvGraphicFramePr/>
          <p:nvPr>
            <p:extLst>
              <p:ext uri="{D42A27DB-BD31-4B8C-83A1-F6EECF244321}">
                <p14:modId xmlns:p14="http://schemas.microsoft.com/office/powerpoint/2010/main" val="468688012"/>
              </p:ext>
            </p:extLst>
          </p:nvPr>
        </p:nvGraphicFramePr>
        <p:xfrm>
          <a:off x="951561" y="5649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4" name="Picture 8" descr="http://www.elneuromarketing.com/wp-content/uploads/2014/03/que-es-el-marketing-olfativo-y-el-odotipo-700x36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476" y="176730"/>
            <a:ext cx="2671221" cy="1400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ttps://pbs.twimg.com/profile_images/2725401278/1fdfdfe62fc20a2238aefc2bf5d2f21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6315" y="2478502"/>
            <a:ext cx="1504413" cy="1607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8" name="Picture 12" descr="Resultado de imagen para arom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121" y="3830855"/>
            <a:ext cx="2409237" cy="135368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velaio.com/sites/default/files/images/articulos/bloqueo-marketing-de-sali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2685" y="3590098"/>
            <a:ext cx="2456454" cy="159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8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4178" t="13318" r="27439" b="8990"/>
          <a:stretch/>
        </p:blipFill>
        <p:spPr>
          <a:xfrm>
            <a:off x="6176797" y="3007540"/>
            <a:ext cx="3197445" cy="3638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18 CuadroTexto"/>
          <p:cNvSpPr txBox="1"/>
          <p:nvPr/>
        </p:nvSpPr>
        <p:spPr>
          <a:xfrm>
            <a:off x="382275" y="315047"/>
            <a:ext cx="5202598" cy="646331"/>
          </a:xfrm>
          <a:prstGeom prst="rect">
            <a:avLst/>
          </a:prstGeom>
          <a:gradFill>
            <a:gsLst>
              <a:gs pos="0">
                <a:schemeClr val="accent1">
                  <a:satMod val="103000"/>
                  <a:lumMod val="102000"/>
                  <a:tint val="94000"/>
                </a:schemeClr>
              </a:gs>
              <a:gs pos="100000">
                <a:srgbClr val="28ADD3"/>
              </a:gs>
              <a:gs pos="100000">
                <a:schemeClr val="accent1">
                  <a:lumMod val="99000"/>
                  <a:satMod val="120000"/>
                  <a:shade val="78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Marketing Sensorial</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pic>
        <p:nvPicPr>
          <p:cNvPr id="5122" name="Picture 2" descr="http://marketing.es/wp-content/uploads/2014/08/Cerebro-emocional-y-olfato.-Mois%C3%A9s-Alonso.jpg"/>
          <p:cNvPicPr>
            <a:picLocks noChangeAspect="1" noChangeArrowheads="1"/>
          </p:cNvPicPr>
          <p:nvPr/>
        </p:nvPicPr>
        <p:blipFill rotWithShape="1">
          <a:blip r:embed="rId3">
            <a:extLst>
              <a:ext uri="{28A0092B-C50C-407E-A947-70E740481C1C}">
                <a14:useLocalDpi xmlns:a14="http://schemas.microsoft.com/office/drawing/2010/main" val="0"/>
              </a:ext>
            </a:extLst>
          </a:blip>
          <a:srcRect r="55730"/>
          <a:stretch/>
        </p:blipFill>
        <p:spPr bwMode="auto">
          <a:xfrm>
            <a:off x="6964192" y="118099"/>
            <a:ext cx="2343677" cy="2262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http://image.slidesharecdn.com/marketingtactil-140531013327-phpapp01/95/marketing-tactil-marketing-sensorial-tacto-3-638.jpg?cb=1401500708"/>
          <p:cNvPicPr>
            <a:picLocks noChangeAspect="1" noChangeArrowheads="1"/>
          </p:cNvPicPr>
          <p:nvPr/>
        </p:nvPicPr>
        <p:blipFill rotWithShape="1">
          <a:blip r:embed="rId4">
            <a:extLst>
              <a:ext uri="{28A0092B-C50C-407E-A947-70E740481C1C}">
                <a14:useLocalDpi xmlns:a14="http://schemas.microsoft.com/office/drawing/2010/main" val="0"/>
              </a:ext>
            </a:extLst>
          </a:blip>
          <a:srcRect l="-1852" t="57784" r="1852" b="-981"/>
          <a:stretch/>
        </p:blipFill>
        <p:spPr bwMode="auto">
          <a:xfrm>
            <a:off x="0" y="1642381"/>
            <a:ext cx="6076950" cy="1477108"/>
          </a:xfrm>
          <a:prstGeom prst="rect">
            <a:avLst/>
          </a:prstGeom>
          <a:noFill/>
          <a:extLst>
            <a:ext uri="{909E8E84-426E-40DD-AFC4-6F175D3DCCD1}">
              <a14:hiddenFill xmlns:a14="http://schemas.microsoft.com/office/drawing/2010/main">
                <a:solidFill>
                  <a:srgbClr val="FFFFFF"/>
                </a:solidFill>
              </a14:hiddenFill>
            </a:ext>
          </a:extLst>
        </p:spPr>
      </p:pic>
      <p:sp>
        <p:nvSpPr>
          <p:cNvPr id="7" name="18 CuadroTexto"/>
          <p:cNvSpPr txBox="1"/>
          <p:nvPr/>
        </p:nvSpPr>
        <p:spPr>
          <a:xfrm>
            <a:off x="382275" y="4246205"/>
            <a:ext cx="2515670" cy="400110"/>
          </a:xfrm>
          <a:prstGeom prst="rect">
            <a:avLst/>
          </a:prstGeom>
          <a:solidFill>
            <a:srgbClr val="D5D5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dirty="0" smtClean="0">
                <a:solidFill>
                  <a:schemeClr val="tx1"/>
                </a:solidFill>
                <a:effectLst>
                  <a:outerShdw blurRad="38100" dist="38100" dir="2700000" algn="tl">
                    <a:srgbClr val="000000">
                      <a:alpha val="43137"/>
                    </a:srgbClr>
                  </a:outerShdw>
                </a:effectLst>
                <a:latin typeface="Albertus Medium" pitchFamily="34" charset="0"/>
              </a:rPr>
              <a:t>Generar emociones</a:t>
            </a:r>
            <a:endParaRPr lang="es-EC" sz="2000" dirty="0">
              <a:solidFill>
                <a:schemeClr val="tx1"/>
              </a:solidFill>
              <a:effectLst>
                <a:outerShdw blurRad="38100" dist="38100" dir="2700000" algn="tl">
                  <a:srgbClr val="000000">
                    <a:alpha val="43137"/>
                  </a:srgbClr>
                </a:outerShdw>
              </a:effectLst>
              <a:latin typeface="Albertus Medium" pitchFamily="34" charset="0"/>
            </a:endParaRPr>
          </a:p>
        </p:txBody>
      </p:sp>
      <p:sp>
        <p:nvSpPr>
          <p:cNvPr id="10" name="18 CuadroTexto"/>
          <p:cNvSpPr txBox="1"/>
          <p:nvPr/>
        </p:nvSpPr>
        <p:spPr>
          <a:xfrm>
            <a:off x="1437967" y="4981680"/>
            <a:ext cx="3400709" cy="400110"/>
          </a:xfrm>
          <a:prstGeom prst="rect">
            <a:avLst/>
          </a:prstGeom>
          <a:solidFill>
            <a:srgbClr val="D5D5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dirty="0" smtClean="0">
                <a:solidFill>
                  <a:schemeClr val="tx1"/>
                </a:solidFill>
                <a:effectLst>
                  <a:outerShdw blurRad="38100" dist="38100" dir="2700000" algn="tl">
                    <a:srgbClr val="000000">
                      <a:alpha val="43137"/>
                    </a:srgbClr>
                  </a:outerShdw>
                </a:effectLst>
                <a:latin typeface="Albertus Medium" pitchFamily="34" charset="0"/>
              </a:rPr>
              <a:t>Experiencias de consumo</a:t>
            </a:r>
            <a:endParaRPr lang="es-EC" sz="2000" dirty="0">
              <a:solidFill>
                <a:schemeClr val="tx1"/>
              </a:solidFill>
              <a:effectLst>
                <a:outerShdw blurRad="38100" dist="38100" dir="2700000" algn="tl">
                  <a:srgbClr val="000000">
                    <a:alpha val="43137"/>
                  </a:srgbClr>
                </a:outerShdw>
              </a:effectLst>
              <a:latin typeface="Albertus Medium" pitchFamily="34" charset="0"/>
            </a:endParaRPr>
          </a:p>
        </p:txBody>
      </p:sp>
      <p:sp>
        <p:nvSpPr>
          <p:cNvPr id="12" name="18 CuadroTexto"/>
          <p:cNvSpPr txBox="1"/>
          <p:nvPr/>
        </p:nvSpPr>
        <p:spPr>
          <a:xfrm>
            <a:off x="2413834" y="5759351"/>
            <a:ext cx="3400709" cy="400110"/>
          </a:xfrm>
          <a:prstGeom prst="rect">
            <a:avLst/>
          </a:prstGeom>
          <a:solidFill>
            <a:srgbClr val="D5D5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dirty="0" smtClean="0">
                <a:solidFill>
                  <a:schemeClr val="tx1"/>
                </a:solidFill>
                <a:effectLst>
                  <a:outerShdw blurRad="38100" dist="38100" dir="2700000" algn="tl">
                    <a:srgbClr val="000000">
                      <a:alpha val="43137"/>
                    </a:srgbClr>
                  </a:outerShdw>
                </a:effectLst>
                <a:latin typeface="Albertus Medium" pitchFamily="34" charset="0"/>
              </a:rPr>
              <a:t>Recordación de marca</a:t>
            </a:r>
            <a:endParaRPr lang="es-EC" sz="2000" dirty="0">
              <a:solidFill>
                <a:schemeClr val="tx1"/>
              </a:solidFill>
              <a:effectLst>
                <a:outerShdw blurRad="38100" dist="38100" dir="2700000" algn="tl">
                  <a:srgbClr val="000000">
                    <a:alpha val="43137"/>
                  </a:srgbClr>
                </a:outerShdw>
              </a:effectLst>
              <a:latin typeface="Albertus Medium" pitchFamily="34" charset="0"/>
            </a:endParaRPr>
          </a:p>
        </p:txBody>
      </p:sp>
      <p:sp>
        <p:nvSpPr>
          <p:cNvPr id="6" name="Flecha abajo 5"/>
          <p:cNvSpPr/>
          <p:nvPr/>
        </p:nvSpPr>
        <p:spPr>
          <a:xfrm>
            <a:off x="2188751" y="4672187"/>
            <a:ext cx="225083" cy="309489"/>
          </a:xfrm>
          <a:prstGeom prst="downArrow">
            <a:avLst/>
          </a:prstGeom>
          <a:solidFill>
            <a:schemeClr val="tx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14" name="Flecha abajo 13"/>
          <p:cNvSpPr/>
          <p:nvPr/>
        </p:nvSpPr>
        <p:spPr>
          <a:xfrm>
            <a:off x="3138321" y="5449862"/>
            <a:ext cx="225083" cy="309489"/>
          </a:xfrm>
          <a:prstGeom prst="downArrow">
            <a:avLst/>
          </a:prstGeom>
          <a:solidFill>
            <a:schemeClr val="tx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7538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perfumesnaturales.info/wp-content/uploads/2013/02/fisio-olfato.jpg"/>
          <p:cNvPicPr>
            <a:picLocks noChangeAspect="1" noChangeArrowheads="1"/>
          </p:cNvPicPr>
          <p:nvPr/>
        </p:nvPicPr>
        <p:blipFill>
          <a:blip r:embed="rId2" cstate="print"/>
          <a:srcRect/>
          <a:stretch>
            <a:fillRect/>
          </a:stretch>
        </p:blipFill>
        <p:spPr bwMode="auto">
          <a:xfrm>
            <a:off x="4371580" y="145451"/>
            <a:ext cx="4876108" cy="4065671"/>
          </a:xfrm>
          <a:prstGeom prst="rect">
            <a:avLst/>
          </a:prstGeom>
          <a:noFill/>
        </p:spPr>
      </p:pic>
      <p:pic>
        <p:nvPicPr>
          <p:cNvPr id="7172" name="Picture 4" descr="http://www.estudio-rf.es/photos/Otros%20Servicios/marketing-olfativ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706478"/>
            <a:ext cx="3663613" cy="2102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18 CuadroTexto"/>
          <p:cNvSpPr txBox="1"/>
          <p:nvPr/>
        </p:nvSpPr>
        <p:spPr>
          <a:xfrm>
            <a:off x="129056" y="427588"/>
            <a:ext cx="2797024" cy="646331"/>
          </a:xfrm>
          <a:prstGeom prst="rect">
            <a:avLst/>
          </a:prstGeom>
          <a:gradFill>
            <a:gsLst>
              <a:gs pos="0">
                <a:schemeClr val="accent1">
                  <a:satMod val="103000"/>
                  <a:lumMod val="102000"/>
                  <a:tint val="94000"/>
                </a:schemeClr>
              </a:gs>
              <a:gs pos="100000">
                <a:srgbClr val="28ADD3"/>
              </a:gs>
              <a:gs pos="100000">
                <a:schemeClr val="accent1">
                  <a:lumMod val="99000"/>
                  <a:satMod val="120000"/>
                  <a:shade val="78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El Olfato</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sp>
        <p:nvSpPr>
          <p:cNvPr id="6" name="Rectángulo 5"/>
          <p:cNvSpPr/>
          <p:nvPr/>
        </p:nvSpPr>
        <p:spPr>
          <a:xfrm>
            <a:off x="434579" y="1839216"/>
            <a:ext cx="3711529" cy="461665"/>
          </a:xfrm>
          <a:prstGeom prst="rect">
            <a:avLst/>
          </a:prstGeom>
          <a:solidFill>
            <a:schemeClr val="accent2">
              <a:lumMod val="50000"/>
            </a:schemeClr>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EC" sz="2400" dirty="0" smtClean="0">
                <a:effectLst/>
                <a:latin typeface="Calibri" panose="020F0502020204030204" pitchFamily="34" charset="0"/>
                <a:ea typeface="Calibri" panose="020F0502020204030204" pitchFamily="34" charset="0"/>
                <a:cs typeface="Times New Roman" panose="02020603050405020304" pitchFamily="18" charset="0"/>
              </a:rPr>
              <a:t>Percibe y reconoce aromas </a:t>
            </a:r>
            <a:endParaRPr lang="es-EC" sz="2400" dirty="0"/>
          </a:p>
        </p:txBody>
      </p:sp>
      <p:sp>
        <p:nvSpPr>
          <p:cNvPr id="9" name="Rectángulo 8"/>
          <p:cNvSpPr/>
          <p:nvPr/>
        </p:nvSpPr>
        <p:spPr>
          <a:xfrm>
            <a:off x="4371580" y="4211122"/>
            <a:ext cx="3693640" cy="2646878"/>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none">
            <a:spAutoFit/>
          </a:bodyPr>
          <a:lstStyle/>
          <a:p>
            <a:r>
              <a:rPr lang="es-EC" sz="16600" dirty="0" smtClean="0">
                <a:solidFill>
                  <a:schemeClr val="accent1">
                    <a:lumMod val="50000"/>
                  </a:schemeClr>
                </a:solidFill>
              </a:rPr>
              <a:t>35%</a:t>
            </a:r>
            <a:endParaRPr lang="es-EC" sz="16600" dirty="0">
              <a:solidFill>
                <a:schemeClr val="accent1">
                  <a:lumMod val="50000"/>
                </a:schemeClr>
              </a:solidFill>
            </a:endParaRPr>
          </a:p>
        </p:txBody>
      </p:sp>
      <p:sp>
        <p:nvSpPr>
          <p:cNvPr id="10" name="Rectángulo 9"/>
          <p:cNvSpPr/>
          <p:nvPr/>
        </p:nvSpPr>
        <p:spPr>
          <a:xfrm>
            <a:off x="533053" y="5811041"/>
            <a:ext cx="2393027"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none">
            <a:spAutoFit/>
          </a:bodyPr>
          <a:lstStyle/>
          <a:p>
            <a:r>
              <a:rPr lang="es-EC" sz="2400" dirty="0" smtClean="0">
                <a:effectLst/>
                <a:latin typeface="Calibri" panose="020F0502020204030204" pitchFamily="34" charset="0"/>
                <a:ea typeface="Calibri" panose="020F0502020204030204" pitchFamily="34" charset="0"/>
                <a:cs typeface="Times New Roman" panose="02020603050405020304" pitchFamily="18" charset="0"/>
              </a:rPr>
              <a:t>Memoria olfativa </a:t>
            </a:r>
            <a:endParaRPr lang="es-EC" sz="2400" dirty="0"/>
          </a:p>
        </p:txBody>
      </p:sp>
      <p:sp>
        <p:nvSpPr>
          <p:cNvPr id="7" name="Flecha derecha 6"/>
          <p:cNvSpPr/>
          <p:nvPr/>
        </p:nvSpPr>
        <p:spPr>
          <a:xfrm>
            <a:off x="3321983" y="5551830"/>
            <a:ext cx="653694" cy="56638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solidFill>
                <a:schemeClr val="accent4">
                  <a:lumMod val="75000"/>
                </a:schemeClr>
              </a:solidFill>
            </a:endParaRPr>
          </a:p>
        </p:txBody>
      </p:sp>
    </p:spTree>
    <p:extLst>
      <p:ext uri="{BB962C8B-B14F-4D97-AF65-F5344CB8AC3E}">
        <p14:creationId xmlns:p14="http://schemas.microsoft.com/office/powerpoint/2010/main" val="355748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8 CuadroTexto"/>
          <p:cNvSpPr txBox="1"/>
          <p:nvPr/>
        </p:nvSpPr>
        <p:spPr>
          <a:xfrm>
            <a:off x="129058" y="202506"/>
            <a:ext cx="4760693" cy="646331"/>
          </a:xfrm>
          <a:prstGeom prst="rect">
            <a:avLst/>
          </a:prstGeom>
          <a:solidFill>
            <a:schemeClr val="bg1"/>
          </a:solidFill>
        </p:spPr>
        <p:txBody>
          <a:bodyPr wrap="square" rtlCol="0">
            <a:spAutoFit/>
          </a:bodyPr>
          <a:lstStyle/>
          <a:p>
            <a:pPr algn="ctr"/>
            <a:r>
              <a:rPr lang="es-EC" sz="3600" b="1" dirty="0" smtClean="0">
                <a:solidFill>
                  <a:srgbClr val="CE411A"/>
                </a:solidFill>
                <a:effectLst>
                  <a:outerShdw blurRad="38100" dist="38100" dir="2700000" algn="tl">
                    <a:srgbClr val="000000">
                      <a:alpha val="43137"/>
                    </a:srgbClr>
                  </a:outerShdw>
                </a:effectLst>
                <a:latin typeface="Albertus Medium" pitchFamily="34" charset="0"/>
              </a:rPr>
              <a:t>El Marketing Olfativo</a:t>
            </a:r>
            <a:endParaRPr lang="es-EC" sz="3600" b="1" dirty="0">
              <a:solidFill>
                <a:srgbClr val="CE411A"/>
              </a:solidFill>
              <a:effectLst>
                <a:outerShdw blurRad="38100" dist="38100" dir="2700000" algn="tl">
                  <a:srgbClr val="000000">
                    <a:alpha val="43137"/>
                  </a:srgbClr>
                </a:outerShdw>
              </a:effectLst>
              <a:latin typeface="Albertus Medium" pitchFamily="34" charset="0"/>
            </a:endParaRPr>
          </a:p>
        </p:txBody>
      </p:sp>
      <p:sp>
        <p:nvSpPr>
          <p:cNvPr id="10" name="18 CuadroTexto"/>
          <p:cNvSpPr txBox="1"/>
          <p:nvPr/>
        </p:nvSpPr>
        <p:spPr>
          <a:xfrm>
            <a:off x="129058" y="202506"/>
            <a:ext cx="5202598" cy="646331"/>
          </a:xfrm>
          <a:prstGeom prst="rect">
            <a:avLst/>
          </a:prstGeom>
          <a:gradFill>
            <a:gsLst>
              <a:gs pos="0">
                <a:schemeClr val="accent1">
                  <a:satMod val="103000"/>
                  <a:lumMod val="102000"/>
                  <a:tint val="94000"/>
                </a:schemeClr>
              </a:gs>
              <a:gs pos="100000">
                <a:srgbClr val="28ADD3"/>
              </a:gs>
              <a:gs pos="100000">
                <a:schemeClr val="accent1">
                  <a:lumMod val="99000"/>
                  <a:satMod val="120000"/>
                  <a:shade val="78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Marketing olfativo</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grpSp>
        <p:nvGrpSpPr>
          <p:cNvPr id="11" name="Grupo 10"/>
          <p:cNvGrpSpPr/>
          <p:nvPr/>
        </p:nvGrpSpPr>
        <p:grpSpPr>
          <a:xfrm>
            <a:off x="413855" y="3640850"/>
            <a:ext cx="8670440" cy="2380342"/>
            <a:chOff x="3498114" y="3668985"/>
            <a:chExt cx="8670440" cy="2380342"/>
          </a:xfrm>
        </p:grpSpPr>
        <p:sp>
          <p:nvSpPr>
            <p:cNvPr id="7" name="9 Marco"/>
            <p:cNvSpPr/>
            <p:nvPr/>
          </p:nvSpPr>
          <p:spPr>
            <a:xfrm>
              <a:off x="5286102" y="3668985"/>
              <a:ext cx="6882452" cy="2380342"/>
            </a:xfrm>
            <a:prstGeom prst="frame">
              <a:avLst>
                <a:gd name="adj1" fmla="val 945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Las marcas que tienen un aroma que las representa (odotipo)</a:t>
              </a:r>
              <a:br>
                <a:rPr lang="es-EC" sz="2000" dirty="0">
                  <a:solidFill>
                    <a:schemeClr val="tx1"/>
                  </a:solidFill>
                </a:rPr>
              </a:br>
              <a:r>
                <a:rPr lang="es-EC" sz="2000" dirty="0">
                  <a:solidFill>
                    <a:schemeClr val="tx1"/>
                  </a:solidFill>
                </a:rPr>
                <a:t>suman valor agregado a sus productos o servicios al crear una asociación fuerte y duradera entre el aroma y su marca</a:t>
              </a:r>
              <a:r>
                <a:rPr lang="es-EC" dirty="0">
                  <a:solidFill>
                    <a:schemeClr val="tx1"/>
                  </a:solidFill>
                </a:rPr>
                <a:t>. </a:t>
              </a:r>
              <a:endParaRPr lang="es-EC" dirty="0">
                <a:solidFill>
                  <a:schemeClr val="tx1"/>
                </a:solidFill>
                <a:latin typeface="Albertus Medium" pitchFamily="34" charset="0"/>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114" y="3742006"/>
              <a:ext cx="1787988" cy="2250831"/>
            </a:xfrm>
            <a:prstGeom prst="rect">
              <a:avLst/>
            </a:prstGeom>
            <a:ln w="76200">
              <a:solidFill>
                <a:srgbClr val="333F5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
        <p:nvSpPr>
          <p:cNvPr id="15" name="18 CuadroTexto"/>
          <p:cNvSpPr txBox="1"/>
          <p:nvPr/>
        </p:nvSpPr>
        <p:spPr>
          <a:xfrm>
            <a:off x="2509404" y="2611652"/>
            <a:ext cx="2433711" cy="646331"/>
          </a:xfrm>
          <a:prstGeom prst="rect">
            <a:avLst/>
          </a:prstGeom>
          <a:noFill/>
          <a:ln>
            <a:noFill/>
          </a:ln>
        </p:spPr>
        <p:txBody>
          <a:bodyPr wrap="square" rtlCol="0">
            <a:spAutoFit/>
          </a:bodyPr>
          <a:lstStyle/>
          <a:p>
            <a:pPr algn="ctr"/>
            <a:r>
              <a:rPr lang="es-EC" sz="3600" b="1" dirty="0" smtClean="0">
                <a:solidFill>
                  <a:srgbClr val="003F73"/>
                </a:solidFill>
                <a:effectLst>
                  <a:outerShdw blurRad="38100" dist="38100" dir="2700000" algn="tl">
                    <a:srgbClr val="000000">
                      <a:alpha val="43137"/>
                    </a:srgbClr>
                  </a:outerShdw>
                </a:effectLst>
                <a:latin typeface="Albertus Medium" pitchFamily="34" charset="0"/>
              </a:rPr>
              <a:t>Odotipo</a:t>
            </a:r>
            <a:endParaRPr lang="es-EC" sz="3600" b="1" dirty="0">
              <a:solidFill>
                <a:srgbClr val="003F73"/>
              </a:solidFill>
              <a:effectLst>
                <a:outerShdw blurRad="38100" dist="38100" dir="2700000" algn="tl">
                  <a:srgbClr val="000000">
                    <a:alpha val="43137"/>
                  </a:srgbClr>
                </a:outerShdw>
              </a:effectLst>
              <a:latin typeface="Albertus Medium" pitchFamily="34" charset="0"/>
            </a:endParaRPr>
          </a:p>
        </p:txBody>
      </p:sp>
      <p:sp>
        <p:nvSpPr>
          <p:cNvPr id="14" name="Rectángulo 13"/>
          <p:cNvSpPr/>
          <p:nvPr/>
        </p:nvSpPr>
        <p:spPr>
          <a:xfrm>
            <a:off x="413855" y="1499412"/>
            <a:ext cx="5976251" cy="46166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none">
            <a:spAutoFit/>
          </a:bodyPr>
          <a:lstStyle/>
          <a:p>
            <a:r>
              <a:rPr lang="es-EC" sz="2400" dirty="0" smtClean="0">
                <a:effectLst/>
                <a:latin typeface="Calibri" panose="020F0502020204030204" pitchFamily="34" charset="0"/>
                <a:ea typeface="Calibri" panose="020F0502020204030204" pitchFamily="34" charset="0"/>
                <a:cs typeface="Times New Roman" panose="02020603050405020304" pitchFamily="18" charset="0"/>
              </a:rPr>
              <a:t>Relaciona una marca con un aroma específico</a:t>
            </a:r>
            <a:endParaRPr lang="es-EC" sz="2400" dirty="0"/>
          </a:p>
        </p:txBody>
      </p:sp>
      <p:sp>
        <p:nvSpPr>
          <p:cNvPr id="17" name="Flecha abajo 16"/>
          <p:cNvSpPr/>
          <p:nvPr/>
        </p:nvSpPr>
        <p:spPr>
          <a:xfrm>
            <a:off x="3401980" y="2117426"/>
            <a:ext cx="302206" cy="480032"/>
          </a:xfrm>
          <a:prstGeom prst="downArrow">
            <a:avLst/>
          </a:prstGeom>
          <a:solidFill>
            <a:schemeClr val="tx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pic>
        <p:nvPicPr>
          <p:cNvPr id="6150" name="Picture 6" descr="Resultado de imagen para aro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119" y="1086024"/>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 CuadroTexto"/>
          <p:cNvSpPr txBox="1"/>
          <p:nvPr/>
        </p:nvSpPr>
        <p:spPr>
          <a:xfrm>
            <a:off x="241600" y="286912"/>
            <a:ext cx="5202598" cy="646331"/>
          </a:xfrm>
          <a:prstGeom prst="rect">
            <a:avLst/>
          </a:prstGeom>
          <a:gradFill>
            <a:gsLst>
              <a:gs pos="0">
                <a:schemeClr val="accent1">
                  <a:satMod val="103000"/>
                  <a:lumMod val="102000"/>
                  <a:tint val="94000"/>
                </a:schemeClr>
              </a:gs>
              <a:gs pos="100000">
                <a:srgbClr val="28ADD3"/>
              </a:gs>
              <a:gs pos="100000">
                <a:schemeClr val="accent1">
                  <a:lumMod val="99000"/>
                  <a:satMod val="120000"/>
                  <a:shade val="78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latin typeface="Albertus Medium" pitchFamily="34" charset="0"/>
              </a:rPr>
              <a:t>Acordes aromáticos</a:t>
            </a:r>
            <a:endParaRPr lang="es-EC" sz="3600" b="1" dirty="0">
              <a:solidFill>
                <a:schemeClr val="bg1"/>
              </a:solidFill>
              <a:effectLst>
                <a:outerShdw blurRad="38100" dist="38100" dir="2700000" algn="tl">
                  <a:srgbClr val="000000">
                    <a:alpha val="43137"/>
                  </a:srgbClr>
                </a:outerShdw>
              </a:effectLst>
              <a:latin typeface="Albertus Medium" pitchFamily="34" charset="0"/>
            </a:endParaRPr>
          </a:p>
        </p:txBody>
      </p:sp>
      <p:sp>
        <p:nvSpPr>
          <p:cNvPr id="5" name="18 CuadroTexto"/>
          <p:cNvSpPr txBox="1"/>
          <p:nvPr/>
        </p:nvSpPr>
        <p:spPr>
          <a:xfrm>
            <a:off x="241600" y="1850466"/>
            <a:ext cx="2740751" cy="646331"/>
          </a:xfrm>
          <a:prstGeom prst="rect">
            <a:avLst/>
          </a:prstGeom>
          <a:blipFill>
            <a:blip r:embed="rId2"/>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Amaderado</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sp>
        <p:nvSpPr>
          <p:cNvPr id="6" name="18 CuadroTexto"/>
          <p:cNvSpPr txBox="1"/>
          <p:nvPr/>
        </p:nvSpPr>
        <p:spPr>
          <a:xfrm>
            <a:off x="2949633" y="2887091"/>
            <a:ext cx="2087827" cy="646331"/>
          </a:xfrm>
          <a:prstGeom prst="rect">
            <a:avLst/>
          </a:prstGeom>
          <a:blipFill>
            <a:blip r:embed="rId3"/>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Floral</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sp>
        <p:nvSpPr>
          <p:cNvPr id="7" name="18 CuadroTexto"/>
          <p:cNvSpPr txBox="1"/>
          <p:nvPr/>
        </p:nvSpPr>
        <p:spPr>
          <a:xfrm>
            <a:off x="5037460" y="4061438"/>
            <a:ext cx="1806472" cy="646331"/>
          </a:xfrm>
          <a:prstGeom prst="rect">
            <a:avLst/>
          </a:prstGeom>
          <a:blipFill>
            <a:blip r:embed="rId4"/>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Cítrico</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sp>
        <p:nvSpPr>
          <p:cNvPr id="8" name="18 CuadroTexto"/>
          <p:cNvSpPr txBox="1"/>
          <p:nvPr/>
        </p:nvSpPr>
        <p:spPr>
          <a:xfrm>
            <a:off x="6843932" y="5235785"/>
            <a:ext cx="1876810" cy="646331"/>
          </a:xfrm>
          <a:prstGeom prst="rect">
            <a:avLst/>
          </a:prstGeom>
          <a:blipFill>
            <a:blip r:embed="rId5"/>
            <a:stretch>
              <a:fillRect/>
            </a:stretch>
          </a:blipFill>
          <a:ln w="57150">
            <a:solidFill>
              <a:schemeClr val="accent3">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3600" b="1" dirty="0" smtClean="0">
                <a:solidFill>
                  <a:schemeClr val="tx1"/>
                </a:solidFill>
                <a:effectLst>
                  <a:outerShdw blurRad="38100" dist="38100" dir="2700000" algn="tl">
                    <a:srgbClr val="000000">
                      <a:alpha val="43137"/>
                    </a:srgbClr>
                  </a:outerShdw>
                </a:effectLst>
                <a:latin typeface="Albertus Medium" pitchFamily="34" charset="0"/>
              </a:rPr>
              <a:t>Frutal</a:t>
            </a:r>
            <a:endParaRPr lang="es-EC" sz="3600" b="1" dirty="0">
              <a:solidFill>
                <a:schemeClr val="tx1"/>
              </a:solidFill>
              <a:effectLst>
                <a:outerShdw blurRad="38100" dist="38100" dir="2700000" algn="tl">
                  <a:srgbClr val="000000">
                    <a:alpha val="43137"/>
                  </a:srgbClr>
                </a:outerShdw>
              </a:effectLst>
              <a:latin typeface="Albertus Medium" pitchFamily="34" charset="0"/>
            </a:endParaRPr>
          </a:p>
        </p:txBody>
      </p:sp>
      <p:pic>
        <p:nvPicPr>
          <p:cNvPr id="10242" name="Picture 2" descr="http://www.especiasbarranco.com/127-187-maxima/te-orient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872" y="3749252"/>
            <a:ext cx="2833141" cy="18963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arom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2214" y="5235785"/>
            <a:ext cx="2003968" cy="150104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n para arom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624" y="28940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esultado de imagen para arom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0506" y="933243"/>
            <a:ext cx="2480236" cy="17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03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a">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2_Faceta">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8.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9.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905</TotalTime>
  <Words>1101</Words>
  <Application>Microsoft Office PowerPoint</Application>
  <PresentationFormat>Panorámica</PresentationFormat>
  <Paragraphs>274</Paragraphs>
  <Slides>33</Slides>
  <Notes>1</Notes>
  <HiddenSlides>0</HiddenSlides>
  <MMClips>0</MMClips>
  <ScaleCrop>false</ScaleCrop>
  <HeadingPairs>
    <vt:vector size="6" baseType="variant">
      <vt:variant>
        <vt:lpstr>Fuentes usadas</vt:lpstr>
      </vt:variant>
      <vt:variant>
        <vt:i4>15</vt:i4>
      </vt:variant>
      <vt:variant>
        <vt:lpstr>Tema</vt:lpstr>
      </vt:variant>
      <vt:variant>
        <vt:i4>7</vt:i4>
      </vt:variant>
      <vt:variant>
        <vt:lpstr>Títulos de diapositiva</vt:lpstr>
      </vt:variant>
      <vt:variant>
        <vt:i4>33</vt:i4>
      </vt:variant>
    </vt:vector>
  </HeadingPairs>
  <TitlesOfParts>
    <vt:vector size="55" baseType="lpstr">
      <vt:lpstr>Albertus Medium</vt:lpstr>
      <vt:lpstr>Arial</vt:lpstr>
      <vt:lpstr>Calibri</vt:lpstr>
      <vt:lpstr>Calibri Light</vt:lpstr>
      <vt:lpstr>Century Gothic</vt:lpstr>
      <vt:lpstr>Chaparral Pro Light</vt:lpstr>
      <vt:lpstr>Curlz MT</vt:lpstr>
      <vt:lpstr>Edwardian Script ITC</vt:lpstr>
      <vt:lpstr>Kunstler Script</vt:lpstr>
      <vt:lpstr>Symbol</vt:lpstr>
      <vt:lpstr>Times</vt:lpstr>
      <vt:lpstr>Times New Roman</vt:lpstr>
      <vt:lpstr>Trebuchet MS</vt:lpstr>
      <vt:lpstr>Wingdings 2</vt:lpstr>
      <vt:lpstr>Wingdings 3</vt:lpstr>
      <vt:lpstr>Tema de Office</vt:lpstr>
      <vt:lpstr>Espiral</vt:lpstr>
      <vt:lpstr>Faceta</vt:lpstr>
      <vt:lpstr>1_Faceta</vt:lpstr>
      <vt:lpstr>HDOfficeLightV0</vt:lpstr>
      <vt:lpstr>1_HDOfficeLightV0</vt:lpstr>
      <vt:lpstr>2_Faceta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T!@g0</dc:creator>
  <cp:lastModifiedBy>T!@g0</cp:lastModifiedBy>
  <cp:revision>78</cp:revision>
  <dcterms:created xsi:type="dcterms:W3CDTF">2015-05-13T15:43:57Z</dcterms:created>
  <dcterms:modified xsi:type="dcterms:W3CDTF">2015-05-21T15:09:46Z</dcterms:modified>
</cp:coreProperties>
</file>