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96" r:id="rId3"/>
    <p:sldId id="257" r:id="rId4"/>
    <p:sldId id="258" r:id="rId5"/>
    <p:sldId id="259" r:id="rId6"/>
    <p:sldId id="260" r:id="rId7"/>
    <p:sldId id="263" r:id="rId8"/>
    <p:sldId id="261" r:id="rId9"/>
    <p:sldId id="262" r:id="rId10"/>
    <p:sldId id="298" r:id="rId11"/>
    <p:sldId id="300" r:id="rId12"/>
    <p:sldId id="297" r:id="rId13"/>
    <p:sldId id="289" r:id="rId14"/>
    <p:sldId id="291" r:id="rId15"/>
    <p:sldId id="265" r:id="rId16"/>
    <p:sldId id="266" r:id="rId17"/>
    <p:sldId id="267" r:id="rId18"/>
    <p:sldId id="268" r:id="rId19"/>
    <p:sldId id="269" r:id="rId20"/>
    <p:sldId id="270" r:id="rId21"/>
    <p:sldId id="271" r:id="rId22"/>
    <p:sldId id="272" r:id="rId23"/>
    <p:sldId id="274" r:id="rId24"/>
    <p:sldId id="273" r:id="rId25"/>
    <p:sldId id="276" r:id="rId26"/>
    <p:sldId id="277" r:id="rId27"/>
    <p:sldId id="275" r:id="rId28"/>
    <p:sldId id="278" r:id="rId29"/>
    <p:sldId id="279" r:id="rId30"/>
    <p:sldId id="280" r:id="rId31"/>
    <p:sldId id="281" r:id="rId32"/>
    <p:sldId id="282" r:id="rId33"/>
    <p:sldId id="283" r:id="rId34"/>
    <p:sldId id="284" r:id="rId35"/>
    <p:sldId id="285" r:id="rId36"/>
    <p:sldId id="286" r:id="rId37"/>
    <p:sldId id="288" r:id="rId38"/>
    <p:sldId id="292" r:id="rId39"/>
    <p:sldId id="293" r:id="rId40"/>
    <p:sldId id="287" r:id="rId41"/>
    <p:sldId id="294" r:id="rId42"/>
    <p:sldId id="295" r:id="rId4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1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ndre\Desktop\Tesis\AMFEC.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ndre\Desktop\AMFEC.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Averías</a:t>
            </a:r>
            <a:r>
              <a:rPr lang="es-EC" baseline="0"/>
              <a:t> vs. Sistemas </a:t>
            </a:r>
            <a:endParaRPr lang="es-EC"/>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1"/>
          <c:order val="0"/>
          <c:tx>
            <c:v>2010</c:v>
          </c:tx>
          <c:spPr>
            <a:ln w="19050" cap="rnd">
              <a:solidFill>
                <a:schemeClr val="accent2"/>
              </a:solidFill>
              <a:round/>
            </a:ln>
            <a:effectLst/>
          </c:spPr>
          <c:marker>
            <c:symbol val="none"/>
          </c:marker>
          <c:val>
            <c:numRef>
              <c:f>MTBF!$D$14:$D$17</c:f>
              <c:numCache>
                <c:formatCode>General</c:formatCode>
                <c:ptCount val="4"/>
                <c:pt idx="0">
                  <c:v>3</c:v>
                </c:pt>
                <c:pt idx="1">
                  <c:v>8</c:v>
                </c:pt>
                <c:pt idx="2">
                  <c:v>7</c:v>
                </c:pt>
                <c:pt idx="3">
                  <c:v>0</c:v>
                </c:pt>
              </c:numCache>
            </c:numRef>
          </c:val>
          <c:smooth val="0"/>
        </c:ser>
        <c:ser>
          <c:idx val="0"/>
          <c:order val="1"/>
          <c:tx>
            <c:v>2009</c:v>
          </c:tx>
          <c:spPr>
            <a:ln w="19050" cap="rnd">
              <a:solidFill>
                <a:schemeClr val="accent1"/>
              </a:solidFill>
              <a:round/>
            </a:ln>
            <a:effectLst/>
          </c:spPr>
          <c:marker>
            <c:symbol val="none"/>
          </c:marker>
          <c:cat>
            <c:strRef>
              <c:f>MTBF!$B$4:$B$7</c:f>
              <c:strCache>
                <c:ptCount val="4"/>
                <c:pt idx="0">
                  <c:v>Sistema eléctrico</c:v>
                </c:pt>
                <c:pt idx="1">
                  <c:v>Instrumentos</c:v>
                </c:pt>
                <c:pt idx="2">
                  <c:v>Reciprocante</c:v>
                </c:pt>
                <c:pt idx="3">
                  <c:v>Motor</c:v>
                </c:pt>
              </c:strCache>
            </c:strRef>
          </c:cat>
          <c:val>
            <c:numRef>
              <c:f>MTBF!$D$4:$D$7</c:f>
              <c:numCache>
                <c:formatCode>General</c:formatCode>
                <c:ptCount val="4"/>
                <c:pt idx="0">
                  <c:v>4</c:v>
                </c:pt>
                <c:pt idx="1">
                  <c:v>3</c:v>
                </c:pt>
                <c:pt idx="2">
                  <c:v>0</c:v>
                </c:pt>
                <c:pt idx="3">
                  <c:v>0</c:v>
                </c:pt>
              </c:numCache>
            </c:numRef>
          </c:val>
          <c:smooth val="0"/>
        </c:ser>
        <c:ser>
          <c:idx val="2"/>
          <c:order val="2"/>
          <c:tx>
            <c:v>2011</c:v>
          </c:tx>
          <c:spPr>
            <a:ln w="19050" cap="rnd">
              <a:solidFill>
                <a:schemeClr val="accent3"/>
              </a:solidFill>
              <a:round/>
            </a:ln>
            <a:effectLst/>
          </c:spPr>
          <c:marker>
            <c:symbol val="none"/>
          </c:marker>
          <c:val>
            <c:numRef>
              <c:f>MTBF!$D$24:$D$27</c:f>
              <c:numCache>
                <c:formatCode>General</c:formatCode>
                <c:ptCount val="4"/>
                <c:pt idx="0">
                  <c:v>5</c:v>
                </c:pt>
                <c:pt idx="1">
                  <c:v>6</c:v>
                </c:pt>
                <c:pt idx="2">
                  <c:v>11</c:v>
                </c:pt>
                <c:pt idx="3">
                  <c:v>0</c:v>
                </c:pt>
              </c:numCache>
            </c:numRef>
          </c:val>
          <c:smooth val="0"/>
        </c:ser>
        <c:ser>
          <c:idx val="3"/>
          <c:order val="3"/>
          <c:tx>
            <c:v>2012</c:v>
          </c:tx>
          <c:spPr>
            <a:ln w="19050" cap="rnd">
              <a:solidFill>
                <a:schemeClr val="accent4"/>
              </a:solidFill>
              <a:round/>
            </a:ln>
            <a:effectLst/>
          </c:spPr>
          <c:marker>
            <c:symbol val="none"/>
          </c:marker>
          <c:val>
            <c:numRef>
              <c:f>MTBF!$D$34:$D$37</c:f>
              <c:numCache>
                <c:formatCode>General</c:formatCode>
                <c:ptCount val="4"/>
                <c:pt idx="0">
                  <c:v>1</c:v>
                </c:pt>
                <c:pt idx="1">
                  <c:v>6</c:v>
                </c:pt>
                <c:pt idx="2">
                  <c:v>15</c:v>
                </c:pt>
                <c:pt idx="3">
                  <c:v>0</c:v>
                </c:pt>
              </c:numCache>
            </c:numRef>
          </c:val>
          <c:smooth val="0"/>
        </c:ser>
        <c:ser>
          <c:idx val="4"/>
          <c:order val="4"/>
          <c:tx>
            <c:v>2013</c:v>
          </c:tx>
          <c:spPr>
            <a:ln w="19050" cap="rnd">
              <a:solidFill>
                <a:schemeClr val="accent5"/>
              </a:solidFill>
              <a:round/>
            </a:ln>
            <a:effectLst/>
          </c:spPr>
          <c:marker>
            <c:symbol val="none"/>
          </c:marker>
          <c:val>
            <c:numRef>
              <c:f>MTBF!$D$44:$D$47</c:f>
              <c:numCache>
                <c:formatCode>General</c:formatCode>
                <c:ptCount val="4"/>
                <c:pt idx="0">
                  <c:v>1</c:v>
                </c:pt>
                <c:pt idx="1">
                  <c:v>3</c:v>
                </c:pt>
                <c:pt idx="2">
                  <c:v>6</c:v>
                </c:pt>
                <c:pt idx="3">
                  <c:v>0</c:v>
                </c:pt>
              </c:numCache>
            </c:numRef>
          </c:val>
          <c:smooth val="0"/>
        </c:ser>
        <c:dLbls>
          <c:showLegendKey val="0"/>
          <c:showVal val="0"/>
          <c:showCatName val="0"/>
          <c:showSerName val="0"/>
          <c:showPercent val="0"/>
          <c:showBubbleSize val="0"/>
        </c:dLbls>
        <c:smooth val="0"/>
        <c:axId val="252875928"/>
        <c:axId val="252876320"/>
      </c:lineChart>
      <c:catAx>
        <c:axId val="252875928"/>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52876320"/>
        <c:crosses val="autoZero"/>
        <c:auto val="1"/>
        <c:lblAlgn val="ctr"/>
        <c:lblOffset val="100"/>
        <c:noMultiLvlLbl val="0"/>
      </c:catAx>
      <c:valAx>
        <c:axId val="252876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Averías </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52875928"/>
        <c:crosses val="autoZero"/>
        <c:crossBetween val="between"/>
        <c:majorUnit val="1"/>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Función</a:t>
            </a:r>
            <a:r>
              <a:rPr lang="es-EC" baseline="0"/>
              <a:t> de Fiabilidad</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strRef>
              <c:f>'Función Fiabilidad'!$F$3</c:f>
              <c:strCache>
                <c:ptCount val="1"/>
                <c:pt idx="0">
                  <c:v>R(t)</c:v>
                </c:pt>
              </c:strCache>
            </c:strRef>
          </c:tx>
          <c:spPr>
            <a:ln w="19050" cap="rnd">
              <a:solidFill>
                <a:schemeClr val="accent1"/>
              </a:solidFill>
              <a:round/>
            </a:ln>
            <a:effectLst/>
          </c:spPr>
          <c:marker>
            <c:symbol val="none"/>
          </c:marker>
          <c:xVal>
            <c:numRef>
              <c:f>'Función Fiabilidad'!$E$4:$E$20</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'Función Fiabilidad'!$F$4:$F$20</c:f>
              <c:numCache>
                <c:formatCode>0.0E+00</c:formatCode>
                <c:ptCount val="17"/>
                <c:pt idx="0">
                  <c:v>0.62465533894960235</c:v>
                </c:pt>
                <c:pt idx="1">
                  <c:v>0.39019429247824255</c:v>
                </c:pt>
                <c:pt idx="2">
                  <c:v>0.24373694802419693</c:v>
                </c:pt>
                <c:pt idx="3">
                  <c:v>0.15225158588259632</c:v>
                </c:pt>
                <c:pt idx="4">
                  <c:v>9.5104765985107684E-2</c:v>
                </c:pt>
                <c:pt idx="5">
                  <c:v>5.9407699832150065E-2</c:v>
                </c:pt>
                <c:pt idx="6">
                  <c:v>3.7109336874867914E-2</c:v>
                </c:pt>
                <c:pt idx="7">
                  <c:v>2.3180545403765598E-2</c:v>
                </c:pt>
                <c:pt idx="8">
                  <c:v>1.4479851446225848E-2</c:v>
                </c:pt>
                <c:pt idx="9">
                  <c:v>9.044916513082096E-3</c:v>
                </c:pt>
                <c:pt idx="10">
                  <c:v>5.649955390250155E-3</c:v>
                </c:pt>
                <c:pt idx="11">
                  <c:v>3.5292747993468424E-3</c:v>
                </c:pt>
                <c:pt idx="12">
                  <c:v>2.2045803460322929E-3</c:v>
                </c:pt>
                <c:pt idx="13">
                  <c:v>1.3771028832924319E-3</c:v>
                </c:pt>
                <c:pt idx="14">
                  <c:v>8.6021466833150915E-4</c:v>
                </c:pt>
                <c:pt idx="15">
                  <c:v>5.3733768521603846E-4</c:v>
                </c:pt>
                <c:pt idx="16">
                  <c:v>3.3565085388901944E-4</c:v>
                </c:pt>
              </c:numCache>
            </c:numRef>
          </c:yVal>
          <c:smooth val="1"/>
        </c:ser>
        <c:ser>
          <c:idx val="1"/>
          <c:order val="1"/>
          <c:tx>
            <c:strRef>
              <c:f>'Función Fiabilidad'!$G$3</c:f>
              <c:strCache>
                <c:ptCount val="1"/>
                <c:pt idx="0">
                  <c:v>F (t)</c:v>
                </c:pt>
              </c:strCache>
            </c:strRef>
          </c:tx>
          <c:spPr>
            <a:ln w="19050" cap="rnd">
              <a:solidFill>
                <a:schemeClr val="accent2"/>
              </a:solidFill>
              <a:round/>
            </a:ln>
            <a:effectLst/>
          </c:spPr>
          <c:marker>
            <c:symbol val="none"/>
          </c:marker>
          <c:xVal>
            <c:numRef>
              <c:f>'Función Fiabilidad'!$E$4:$E$20</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'Función Fiabilidad'!$G$4:$G$20</c:f>
              <c:numCache>
                <c:formatCode>0.0E+00</c:formatCode>
                <c:ptCount val="17"/>
                <c:pt idx="0">
                  <c:v>0.37534466105039765</c:v>
                </c:pt>
                <c:pt idx="1">
                  <c:v>0.60980570752175745</c:v>
                </c:pt>
                <c:pt idx="2">
                  <c:v>0.75626305197580312</c:v>
                </c:pt>
                <c:pt idx="3">
                  <c:v>0.84774841411740365</c:v>
                </c:pt>
                <c:pt idx="4">
                  <c:v>0.90489523401489236</c:v>
                </c:pt>
                <c:pt idx="5">
                  <c:v>0.94059230016784989</c:v>
                </c:pt>
                <c:pt idx="6">
                  <c:v>0.96289066312513205</c:v>
                </c:pt>
                <c:pt idx="7">
                  <c:v>0.97681945459623443</c:v>
                </c:pt>
                <c:pt idx="8">
                  <c:v>0.98552014855377412</c:v>
                </c:pt>
                <c:pt idx="9">
                  <c:v>0.99095508348691785</c:v>
                </c:pt>
                <c:pt idx="10">
                  <c:v>0.99435004460974985</c:v>
                </c:pt>
                <c:pt idx="11">
                  <c:v>0.99647072520065316</c:v>
                </c:pt>
                <c:pt idx="12">
                  <c:v>0.99779541965396767</c:v>
                </c:pt>
                <c:pt idx="13">
                  <c:v>0.9986228971167076</c:v>
                </c:pt>
                <c:pt idx="14">
                  <c:v>0.99913978533166847</c:v>
                </c:pt>
                <c:pt idx="15">
                  <c:v>0.99946266231478398</c:v>
                </c:pt>
                <c:pt idx="16">
                  <c:v>0.99966434914611102</c:v>
                </c:pt>
              </c:numCache>
            </c:numRef>
          </c:yVal>
          <c:smooth val="1"/>
        </c:ser>
        <c:ser>
          <c:idx val="2"/>
          <c:order val="2"/>
          <c:tx>
            <c:strRef>
              <c:f>'Función Fiabilidad'!$H$3</c:f>
              <c:strCache>
                <c:ptCount val="1"/>
                <c:pt idx="0">
                  <c:v>f(t)</c:v>
                </c:pt>
              </c:strCache>
            </c:strRef>
          </c:tx>
          <c:spPr>
            <a:ln w="19050" cap="rnd">
              <a:solidFill>
                <a:schemeClr val="accent6"/>
              </a:solidFill>
              <a:round/>
            </a:ln>
            <a:effectLst/>
          </c:spPr>
          <c:marker>
            <c:symbol val="none"/>
          </c:marker>
          <c:trendline>
            <c:spPr>
              <a:ln w="19050" cap="rnd">
                <a:solidFill>
                  <a:schemeClr val="accent3"/>
                </a:solidFill>
                <a:prstDash val="sysDot"/>
              </a:ln>
              <a:effectLst/>
            </c:spPr>
            <c:trendlineType val="linear"/>
            <c:dispRSqr val="0"/>
            <c:dispEq val="0"/>
          </c:trendline>
          <c:xVal>
            <c:numRef>
              <c:f>'Función Fiabilidad'!$E$4:$E$20</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numCache>
            </c:numRef>
          </c:xVal>
          <c:yVal>
            <c:numRef>
              <c:f>'Función Fiabilidad'!$H$4:$H$20</c:f>
              <c:numCache>
                <c:formatCode>0.00</c:formatCode>
                <c:ptCount val="17"/>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numCache>
            </c:numRef>
          </c:yVal>
          <c:smooth val="1"/>
        </c:ser>
        <c:dLbls>
          <c:showLegendKey val="0"/>
          <c:showVal val="0"/>
          <c:showCatName val="0"/>
          <c:showSerName val="0"/>
          <c:showPercent val="0"/>
          <c:showBubbleSize val="0"/>
        </c:dLbls>
        <c:axId val="252880632"/>
        <c:axId val="252876712"/>
      </c:scatterChart>
      <c:valAx>
        <c:axId val="2528806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Décadas</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out"/>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52876712"/>
        <c:crosses val="autoZero"/>
        <c:crossBetween val="midCat"/>
        <c:majorUnit val="1"/>
        <c:minorUnit val="0.5"/>
      </c:valAx>
      <c:valAx>
        <c:axId val="25287671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E+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52880632"/>
        <c:crosses val="autoZero"/>
        <c:crossBetween val="midCat"/>
      </c:valAx>
      <c:spPr>
        <a:noFill/>
        <a:ln>
          <a:noFill/>
        </a:ln>
        <a:effectLst/>
      </c:spPr>
    </c:plotArea>
    <c:legend>
      <c:legendPos val="r"/>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942E4B-6A8E-4A63-AF4B-016383C7D929}" type="datetimeFigureOut">
              <a:rPr lang="es-EC" smtClean="0"/>
              <a:t>02/07/2015</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2B493C-FCA0-4E5A-B204-4F0201B4F18D}" type="slidenum">
              <a:rPr lang="es-EC" smtClean="0"/>
              <a:t>‹Nº›</a:t>
            </a:fld>
            <a:endParaRPr lang="es-EC"/>
          </a:p>
        </p:txBody>
      </p:sp>
    </p:spTree>
    <p:extLst>
      <p:ext uri="{BB962C8B-B14F-4D97-AF65-F5344CB8AC3E}">
        <p14:creationId xmlns:p14="http://schemas.microsoft.com/office/powerpoint/2010/main" val="3782328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s-EC" smtClean="0"/>
          </a:p>
        </p:txBody>
      </p:sp>
    </p:spTree>
    <p:extLst>
      <p:ext uri="{BB962C8B-B14F-4D97-AF65-F5344CB8AC3E}">
        <p14:creationId xmlns:p14="http://schemas.microsoft.com/office/powerpoint/2010/main" val="1610872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s-EC" smtClean="0"/>
          </a:p>
        </p:txBody>
      </p:sp>
    </p:spTree>
    <p:extLst>
      <p:ext uri="{BB962C8B-B14F-4D97-AF65-F5344CB8AC3E}">
        <p14:creationId xmlns:p14="http://schemas.microsoft.com/office/powerpoint/2010/main" val="358272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56FFCBEC-1CEF-41F4-A95C-8330322BEC9C}" type="datetimeFigureOut">
              <a:rPr lang="es-EC" smtClean="0"/>
              <a:t>02/07/2015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8FA32C6-11FD-45C7-9B82-BA4DA840894D}" type="slidenum">
              <a:rPr lang="es-EC" smtClean="0"/>
              <a:t>‹Nº›</a:t>
            </a:fld>
            <a:endParaRPr lang="es-EC"/>
          </a:p>
        </p:txBody>
      </p:sp>
    </p:spTree>
    <p:extLst>
      <p:ext uri="{BB962C8B-B14F-4D97-AF65-F5344CB8AC3E}">
        <p14:creationId xmlns:p14="http://schemas.microsoft.com/office/powerpoint/2010/main" val="2900656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6FFCBEC-1CEF-41F4-A95C-8330322BEC9C}" type="datetimeFigureOut">
              <a:rPr lang="es-EC" smtClean="0"/>
              <a:t>02/07/2015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8FA32C6-11FD-45C7-9B82-BA4DA840894D}" type="slidenum">
              <a:rPr lang="es-EC" smtClean="0"/>
              <a:t>‹Nº›</a:t>
            </a:fld>
            <a:endParaRPr lang="es-EC"/>
          </a:p>
        </p:txBody>
      </p:sp>
    </p:spTree>
    <p:extLst>
      <p:ext uri="{BB962C8B-B14F-4D97-AF65-F5344CB8AC3E}">
        <p14:creationId xmlns:p14="http://schemas.microsoft.com/office/powerpoint/2010/main" val="462754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6FFCBEC-1CEF-41F4-A95C-8330322BEC9C}" type="datetimeFigureOut">
              <a:rPr lang="es-EC" smtClean="0"/>
              <a:t>02/07/2015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8FA32C6-11FD-45C7-9B82-BA4DA840894D}" type="slidenum">
              <a:rPr lang="es-EC" smtClean="0"/>
              <a:t>‹Nº›</a:t>
            </a:fld>
            <a:endParaRPr lang="es-EC"/>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98974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6FFCBEC-1CEF-41F4-A95C-8330322BEC9C}" type="datetimeFigureOut">
              <a:rPr lang="es-EC" smtClean="0"/>
              <a:t>02/07/2015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8FA32C6-11FD-45C7-9B82-BA4DA840894D}" type="slidenum">
              <a:rPr lang="es-EC" smtClean="0"/>
              <a:t>‹Nº›</a:t>
            </a:fld>
            <a:endParaRPr lang="es-EC"/>
          </a:p>
        </p:txBody>
      </p:sp>
    </p:spTree>
    <p:extLst>
      <p:ext uri="{BB962C8B-B14F-4D97-AF65-F5344CB8AC3E}">
        <p14:creationId xmlns:p14="http://schemas.microsoft.com/office/powerpoint/2010/main" val="3865774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6FFCBEC-1CEF-41F4-A95C-8330322BEC9C}" type="datetimeFigureOut">
              <a:rPr lang="es-EC" smtClean="0"/>
              <a:t>02/07/2015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8FA32C6-11FD-45C7-9B82-BA4DA840894D}" type="slidenum">
              <a:rPr lang="es-EC" smtClean="0"/>
              <a:t>‹Nº›</a:t>
            </a:fld>
            <a:endParaRPr lang="es-EC"/>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51847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6FFCBEC-1CEF-41F4-A95C-8330322BEC9C}" type="datetimeFigureOut">
              <a:rPr lang="es-EC" smtClean="0"/>
              <a:t>02/07/2015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8FA32C6-11FD-45C7-9B82-BA4DA840894D}" type="slidenum">
              <a:rPr lang="es-EC" smtClean="0"/>
              <a:t>‹Nº›</a:t>
            </a:fld>
            <a:endParaRPr lang="es-EC"/>
          </a:p>
        </p:txBody>
      </p:sp>
    </p:spTree>
    <p:extLst>
      <p:ext uri="{BB962C8B-B14F-4D97-AF65-F5344CB8AC3E}">
        <p14:creationId xmlns:p14="http://schemas.microsoft.com/office/powerpoint/2010/main" val="3407473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6FFCBEC-1CEF-41F4-A95C-8330322BEC9C}" type="datetimeFigureOut">
              <a:rPr lang="es-EC" smtClean="0"/>
              <a:t>02/07/2015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8FA32C6-11FD-45C7-9B82-BA4DA840894D}" type="slidenum">
              <a:rPr lang="es-EC" smtClean="0"/>
              <a:t>‹Nº›</a:t>
            </a:fld>
            <a:endParaRPr lang="es-EC"/>
          </a:p>
        </p:txBody>
      </p:sp>
    </p:spTree>
    <p:extLst>
      <p:ext uri="{BB962C8B-B14F-4D97-AF65-F5344CB8AC3E}">
        <p14:creationId xmlns:p14="http://schemas.microsoft.com/office/powerpoint/2010/main" val="544738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6FFCBEC-1CEF-41F4-A95C-8330322BEC9C}" type="datetimeFigureOut">
              <a:rPr lang="es-EC" smtClean="0"/>
              <a:t>02/07/2015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8FA32C6-11FD-45C7-9B82-BA4DA840894D}" type="slidenum">
              <a:rPr lang="es-EC" smtClean="0"/>
              <a:t>‹Nº›</a:t>
            </a:fld>
            <a:endParaRPr lang="es-EC"/>
          </a:p>
        </p:txBody>
      </p:sp>
    </p:spTree>
    <p:extLst>
      <p:ext uri="{BB962C8B-B14F-4D97-AF65-F5344CB8AC3E}">
        <p14:creationId xmlns:p14="http://schemas.microsoft.com/office/powerpoint/2010/main" val="2538380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6FFCBEC-1CEF-41F4-A95C-8330322BEC9C}" type="datetimeFigureOut">
              <a:rPr lang="es-EC" smtClean="0"/>
              <a:t>02/07/2015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8FA32C6-11FD-45C7-9B82-BA4DA840894D}" type="slidenum">
              <a:rPr lang="es-EC" smtClean="0"/>
              <a:t>‹Nº›</a:t>
            </a:fld>
            <a:endParaRPr lang="es-EC"/>
          </a:p>
        </p:txBody>
      </p:sp>
    </p:spTree>
    <p:extLst>
      <p:ext uri="{BB962C8B-B14F-4D97-AF65-F5344CB8AC3E}">
        <p14:creationId xmlns:p14="http://schemas.microsoft.com/office/powerpoint/2010/main" val="1899642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6FFCBEC-1CEF-41F4-A95C-8330322BEC9C}" type="datetimeFigureOut">
              <a:rPr lang="es-EC" smtClean="0"/>
              <a:t>02/07/2015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8FA32C6-11FD-45C7-9B82-BA4DA840894D}" type="slidenum">
              <a:rPr lang="es-EC" smtClean="0"/>
              <a:t>‹Nº›</a:t>
            </a:fld>
            <a:endParaRPr lang="es-EC"/>
          </a:p>
        </p:txBody>
      </p:sp>
    </p:spTree>
    <p:extLst>
      <p:ext uri="{BB962C8B-B14F-4D97-AF65-F5344CB8AC3E}">
        <p14:creationId xmlns:p14="http://schemas.microsoft.com/office/powerpoint/2010/main" val="1651043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6FFCBEC-1CEF-41F4-A95C-8330322BEC9C}" type="datetimeFigureOut">
              <a:rPr lang="es-EC" smtClean="0"/>
              <a:t>02/07/2015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8FA32C6-11FD-45C7-9B82-BA4DA840894D}" type="slidenum">
              <a:rPr lang="es-EC" smtClean="0"/>
              <a:t>‹Nº›</a:t>
            </a:fld>
            <a:endParaRPr lang="es-EC"/>
          </a:p>
        </p:txBody>
      </p:sp>
    </p:spTree>
    <p:extLst>
      <p:ext uri="{BB962C8B-B14F-4D97-AF65-F5344CB8AC3E}">
        <p14:creationId xmlns:p14="http://schemas.microsoft.com/office/powerpoint/2010/main" val="265013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56FFCBEC-1CEF-41F4-A95C-8330322BEC9C}" type="datetimeFigureOut">
              <a:rPr lang="es-EC" smtClean="0"/>
              <a:t>02/07/2015</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58FA32C6-11FD-45C7-9B82-BA4DA840894D}" type="slidenum">
              <a:rPr lang="es-EC" smtClean="0"/>
              <a:t>‹Nº›</a:t>
            </a:fld>
            <a:endParaRPr lang="es-EC"/>
          </a:p>
        </p:txBody>
      </p:sp>
    </p:spTree>
    <p:extLst>
      <p:ext uri="{BB962C8B-B14F-4D97-AF65-F5344CB8AC3E}">
        <p14:creationId xmlns:p14="http://schemas.microsoft.com/office/powerpoint/2010/main" val="851489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56FFCBEC-1CEF-41F4-A95C-8330322BEC9C}" type="datetimeFigureOut">
              <a:rPr lang="es-EC" smtClean="0"/>
              <a:t>02/07/2015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58FA32C6-11FD-45C7-9B82-BA4DA840894D}" type="slidenum">
              <a:rPr lang="es-EC" smtClean="0"/>
              <a:t>‹Nº›</a:t>
            </a:fld>
            <a:endParaRPr lang="es-EC"/>
          </a:p>
        </p:txBody>
      </p:sp>
    </p:spTree>
    <p:extLst>
      <p:ext uri="{BB962C8B-B14F-4D97-AF65-F5344CB8AC3E}">
        <p14:creationId xmlns:p14="http://schemas.microsoft.com/office/powerpoint/2010/main" val="722024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FFCBEC-1CEF-41F4-A95C-8330322BEC9C}" type="datetimeFigureOut">
              <a:rPr lang="es-EC" smtClean="0"/>
              <a:t>02/07/2015</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58FA32C6-11FD-45C7-9B82-BA4DA840894D}" type="slidenum">
              <a:rPr lang="es-EC" smtClean="0"/>
              <a:t>‹Nº›</a:t>
            </a:fld>
            <a:endParaRPr lang="es-EC"/>
          </a:p>
        </p:txBody>
      </p:sp>
    </p:spTree>
    <p:extLst>
      <p:ext uri="{BB962C8B-B14F-4D97-AF65-F5344CB8AC3E}">
        <p14:creationId xmlns:p14="http://schemas.microsoft.com/office/powerpoint/2010/main" val="1871081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6FFCBEC-1CEF-41F4-A95C-8330322BEC9C}" type="datetimeFigureOut">
              <a:rPr lang="es-EC" smtClean="0"/>
              <a:t>02/07/2015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8FA32C6-11FD-45C7-9B82-BA4DA840894D}" type="slidenum">
              <a:rPr lang="es-EC" smtClean="0"/>
              <a:t>‹Nº›</a:t>
            </a:fld>
            <a:endParaRPr lang="es-EC"/>
          </a:p>
        </p:txBody>
      </p:sp>
    </p:spTree>
    <p:extLst>
      <p:ext uri="{BB962C8B-B14F-4D97-AF65-F5344CB8AC3E}">
        <p14:creationId xmlns:p14="http://schemas.microsoft.com/office/powerpoint/2010/main" val="4134329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6FFCBEC-1CEF-41F4-A95C-8330322BEC9C}" type="datetimeFigureOut">
              <a:rPr lang="es-EC" smtClean="0"/>
              <a:t>02/07/2015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8FA32C6-11FD-45C7-9B82-BA4DA840894D}" type="slidenum">
              <a:rPr lang="es-EC" smtClean="0"/>
              <a:t>‹Nº›</a:t>
            </a:fld>
            <a:endParaRPr lang="es-EC"/>
          </a:p>
        </p:txBody>
      </p:sp>
    </p:spTree>
    <p:extLst>
      <p:ext uri="{BB962C8B-B14F-4D97-AF65-F5344CB8AC3E}">
        <p14:creationId xmlns:p14="http://schemas.microsoft.com/office/powerpoint/2010/main" val="609919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FFCBEC-1CEF-41F4-A95C-8330322BEC9C}" type="datetimeFigureOut">
              <a:rPr lang="es-EC" smtClean="0"/>
              <a:t>02/07/2015</a:t>
            </a:fld>
            <a:endParaRPr lang="es-EC"/>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8FA32C6-11FD-45C7-9B82-BA4DA840894D}" type="slidenum">
              <a:rPr lang="es-EC" smtClean="0"/>
              <a:t>‹Nº›</a:t>
            </a:fld>
            <a:endParaRPr lang="es-EC"/>
          </a:p>
        </p:txBody>
      </p:sp>
    </p:spTree>
    <p:extLst>
      <p:ext uri="{BB962C8B-B14F-4D97-AF65-F5344CB8AC3E}">
        <p14:creationId xmlns:p14="http://schemas.microsoft.com/office/powerpoint/2010/main" val="2221078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Nuevos%20documentos%20tesis/Planos%20a%20imprimir/PLANO2.pdf"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hyperlink" Target="Tesis.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Tesis/Documentos%20de%20Excel/QFD%20Simulaci&#243;n%20Separadora%20LO.xlsx"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Tesis/Documentos%20de%20Excel/QFD%20Simulaci&#243;n%20Separadora%20LO.xlsx"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396" y="1036955"/>
            <a:ext cx="8512934" cy="2015338"/>
          </a:xfrm>
          <a:prstGeom prst="rect">
            <a:avLst/>
          </a:prstGeom>
          <a:noFill/>
          <a:ln>
            <a:noFill/>
          </a:ln>
        </p:spPr>
      </p:pic>
      <p:sp>
        <p:nvSpPr>
          <p:cNvPr id="6" name="Subtítulo 5"/>
          <p:cNvSpPr>
            <a:spLocks noGrp="1"/>
          </p:cNvSpPr>
          <p:nvPr>
            <p:ph type="subTitle" idx="1"/>
          </p:nvPr>
        </p:nvSpPr>
        <p:spPr/>
        <p:txBody>
          <a:bodyPr>
            <a:normAutofit fontScale="77500" lnSpcReduction="20000"/>
          </a:bodyPr>
          <a:lstStyle/>
          <a:p>
            <a:pPr algn="ctr"/>
            <a:r>
              <a:rPr lang="es-EC" sz="2800" b="1" dirty="0">
                <a:solidFill>
                  <a:schemeClr val="tx1"/>
                </a:solidFill>
              </a:rPr>
              <a:t>DISEÑO Y SIMULACIÓN DE UN SISTEMA DE CONTROL AUTOMÁTICO PARA LA SEPARADORA DE ACEITE WESTFALIA OSD Y OSC PARA LA EMPRESA REPSOL ECUADOR</a:t>
            </a:r>
            <a:endParaRPr lang="es-EC" sz="2800" dirty="0">
              <a:solidFill>
                <a:schemeClr val="tx1"/>
              </a:solidFill>
            </a:endParaRPr>
          </a:p>
        </p:txBody>
      </p:sp>
    </p:spTree>
    <p:extLst>
      <p:ext uri="{BB962C8B-B14F-4D97-AF65-F5344CB8AC3E}">
        <p14:creationId xmlns:p14="http://schemas.microsoft.com/office/powerpoint/2010/main" val="16705970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Título"/>
          <p:cNvSpPr>
            <a:spLocks noGrp="1"/>
          </p:cNvSpPr>
          <p:nvPr>
            <p:ph type="title"/>
          </p:nvPr>
        </p:nvSpPr>
        <p:spPr/>
        <p:txBody>
          <a:bodyPr rtlCol="0">
            <a:normAutofit/>
          </a:bodyPr>
          <a:lstStyle/>
          <a:p>
            <a:pPr>
              <a:defRPr/>
            </a:pPr>
            <a:r>
              <a:rPr lang="es-ES" b="1" dirty="0" smtClean="0">
                <a:solidFill>
                  <a:schemeClr val="accent1">
                    <a:lumMod val="75000"/>
                  </a:schemeClr>
                </a:solidFill>
                <a:latin typeface="Constantia" pitchFamily="18" charset="0"/>
              </a:rPr>
              <a:t>Fundamentos Matemáticos</a:t>
            </a:r>
          </a:p>
        </p:txBody>
      </p:sp>
      <p:sp>
        <p:nvSpPr>
          <p:cNvPr id="7171" name="2 Marcador de contenido"/>
          <p:cNvSpPr>
            <a:spLocks noGrp="1"/>
          </p:cNvSpPr>
          <p:nvPr>
            <p:ph idx="1"/>
          </p:nvPr>
        </p:nvSpPr>
        <p:spPr/>
        <p:txBody>
          <a:bodyPr rtlCol="0">
            <a:normAutofit/>
          </a:bodyPr>
          <a:lstStyle/>
          <a:p>
            <a:pPr>
              <a:buNone/>
              <a:defRPr/>
            </a:pPr>
            <a:r>
              <a:rPr lang="es-ES" dirty="0" smtClean="0">
                <a:solidFill>
                  <a:schemeClr val="accent1">
                    <a:lumMod val="50000"/>
                  </a:schemeClr>
                </a:solidFill>
                <a:latin typeface="Constantia" pitchFamily="18" charset="0"/>
              </a:rPr>
              <a:t>Teoría de sedimentación: </a:t>
            </a:r>
          </a:p>
          <a:p>
            <a:pPr>
              <a:defRPr/>
            </a:pPr>
            <a:endParaRPr lang="es-ES" dirty="0" smtClean="0">
              <a:solidFill>
                <a:schemeClr val="accent1">
                  <a:lumMod val="50000"/>
                </a:schemeClr>
              </a:solidFill>
              <a:latin typeface="Constantia" pitchFamily="18" charset="0"/>
            </a:endParaRPr>
          </a:p>
          <a:p>
            <a:pPr>
              <a:buNone/>
              <a:defRPr/>
            </a:pPr>
            <a:r>
              <a:rPr lang="es-ES" dirty="0" smtClean="0">
                <a:solidFill>
                  <a:schemeClr val="accent1">
                    <a:lumMod val="50000"/>
                  </a:schemeClr>
                </a:solidFill>
                <a:latin typeface="Constantia" pitchFamily="18" charset="0"/>
              </a:rPr>
              <a:t>Ley de Stokes</a:t>
            </a:r>
          </a:p>
          <a:p>
            <a:pPr>
              <a:defRPr/>
            </a:pPr>
            <a:endParaRPr lang="es-ES" dirty="0" smtClean="0"/>
          </a:p>
        </p:txBody>
      </p:sp>
      <p:cxnSp>
        <p:nvCxnSpPr>
          <p:cNvPr id="5" name="4 Conector recto de flecha"/>
          <p:cNvCxnSpPr/>
          <p:nvPr/>
        </p:nvCxnSpPr>
        <p:spPr>
          <a:xfrm>
            <a:off x="4738688" y="2571750"/>
            <a:ext cx="1143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rot="5400000">
            <a:off x="4308475" y="3000375"/>
            <a:ext cx="85883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a:off x="4738688" y="3429000"/>
            <a:ext cx="1143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75" name="10 CuadroTexto"/>
          <p:cNvSpPr txBox="1">
            <a:spLocks noChangeArrowheads="1"/>
          </p:cNvSpPr>
          <p:nvPr/>
        </p:nvSpPr>
        <p:spPr bwMode="auto">
          <a:xfrm>
            <a:off x="6024564" y="2416175"/>
            <a:ext cx="2714625" cy="369888"/>
          </a:xfrm>
          <a:prstGeom prst="rect">
            <a:avLst/>
          </a:prstGeom>
          <a:noFill/>
          <a:ln w="9525">
            <a:noFill/>
            <a:miter lim="800000"/>
            <a:headEnd/>
            <a:tailEnd/>
          </a:ln>
        </p:spPr>
        <p:txBody>
          <a:bodyPr>
            <a:spAutoFit/>
          </a:bodyPr>
          <a:lstStyle/>
          <a:p>
            <a:pPr>
              <a:defRPr/>
            </a:pPr>
            <a:r>
              <a:rPr lang="es-ES" dirty="0">
                <a:solidFill>
                  <a:schemeClr val="accent1">
                    <a:lumMod val="50000"/>
                  </a:schemeClr>
                </a:solidFill>
                <a:latin typeface="Constantia" pitchFamily="18" charset="0"/>
              </a:rPr>
              <a:t>Acción de la Gravedad</a:t>
            </a:r>
          </a:p>
        </p:txBody>
      </p:sp>
      <p:sp>
        <p:nvSpPr>
          <p:cNvPr id="7176" name="11 CuadroTexto"/>
          <p:cNvSpPr txBox="1">
            <a:spLocks noChangeArrowheads="1"/>
          </p:cNvSpPr>
          <p:nvPr/>
        </p:nvSpPr>
        <p:spPr bwMode="auto">
          <a:xfrm>
            <a:off x="6024564" y="3344864"/>
            <a:ext cx="4143375" cy="369887"/>
          </a:xfrm>
          <a:prstGeom prst="rect">
            <a:avLst/>
          </a:prstGeom>
          <a:noFill/>
          <a:ln w="9525">
            <a:noFill/>
            <a:miter lim="800000"/>
            <a:headEnd/>
            <a:tailEnd/>
          </a:ln>
        </p:spPr>
        <p:txBody>
          <a:bodyPr>
            <a:spAutoFit/>
          </a:bodyPr>
          <a:lstStyle/>
          <a:p>
            <a:pPr>
              <a:defRPr/>
            </a:pPr>
            <a:r>
              <a:rPr lang="es-ES" dirty="0">
                <a:solidFill>
                  <a:schemeClr val="accent1">
                    <a:lumMod val="50000"/>
                  </a:schemeClr>
                </a:solidFill>
                <a:latin typeface="Constantia" pitchFamily="18" charset="0"/>
              </a:rPr>
              <a:t>Acción de una fuerza centrífuga</a:t>
            </a:r>
          </a:p>
        </p:txBody>
      </p:sp>
      <p:sp>
        <p:nvSpPr>
          <p:cNvPr id="7177" name="12 CuadroTexto"/>
          <p:cNvSpPr txBox="1">
            <a:spLocks noChangeArrowheads="1"/>
          </p:cNvSpPr>
          <p:nvPr/>
        </p:nvSpPr>
        <p:spPr bwMode="auto">
          <a:xfrm>
            <a:off x="1202532" y="4144962"/>
            <a:ext cx="8215312" cy="400050"/>
          </a:xfrm>
          <a:prstGeom prst="rect">
            <a:avLst/>
          </a:prstGeom>
          <a:noFill/>
          <a:ln w="9525">
            <a:noFill/>
            <a:miter lim="800000"/>
            <a:headEnd/>
            <a:tailEnd/>
          </a:ln>
        </p:spPr>
        <p:txBody>
          <a:bodyPr>
            <a:spAutoFit/>
          </a:bodyPr>
          <a:lstStyle/>
          <a:p>
            <a:pPr algn="ctr">
              <a:defRPr/>
            </a:pPr>
            <a:r>
              <a:rPr lang="es-ES" sz="2000" b="1" dirty="0">
                <a:solidFill>
                  <a:schemeClr val="accent1">
                    <a:lumMod val="50000"/>
                  </a:schemeClr>
                </a:solidFill>
                <a:latin typeface="Constantia" pitchFamily="18" charset="0"/>
              </a:rPr>
              <a:t>Fuerza de aceleración  =  Fuerza de empuje  +  Fuerza de arrastre</a:t>
            </a:r>
          </a:p>
        </p:txBody>
      </p:sp>
      <p:sp>
        <p:nvSpPr>
          <p:cNvPr id="4107" name="Rectangle 2"/>
          <p:cNvSpPr>
            <a:spLocks noChangeArrowheads="1"/>
          </p:cNvSpPr>
          <p:nvPr/>
        </p:nvSpPr>
        <p:spPr bwMode="auto">
          <a:xfrm>
            <a:off x="1524001" y="-818516"/>
            <a:ext cx="184731" cy="209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899829" bIns="899829"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latin typeface="Calibri" panose="020F0502020204030204" pitchFamily="34" charset="0"/>
            </a:endParaRPr>
          </a:p>
        </p:txBody>
      </p:sp>
      <p:sp>
        <p:nvSpPr>
          <p:cNvPr id="4108" name="Rectangle 5"/>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latin typeface="Calibri" panose="020F0502020204030204" pitchFamily="34" charset="0"/>
            </a:endParaRPr>
          </a:p>
        </p:txBody>
      </p:sp>
      <p:sp>
        <p:nvSpPr>
          <p:cNvPr id="4110" name="Rectangle 6"/>
          <p:cNvSpPr>
            <a:spLocks noChangeArrowheads="1"/>
          </p:cNvSpPr>
          <p:nvPr/>
        </p:nvSpPr>
        <p:spPr bwMode="auto">
          <a:xfrm>
            <a:off x="1524001" y="9392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p>
        </p:txBody>
      </p:sp>
      <mc:AlternateContent xmlns:mc="http://schemas.openxmlformats.org/markup-compatibility/2006" xmlns:a14="http://schemas.microsoft.com/office/drawing/2010/main">
        <mc:Choice Requires="a14">
          <p:sp>
            <p:nvSpPr>
              <p:cNvPr id="2" name="Rectángulo 1"/>
              <p:cNvSpPr/>
              <p:nvPr/>
            </p:nvSpPr>
            <p:spPr>
              <a:xfrm>
                <a:off x="1927148" y="5063595"/>
                <a:ext cx="2593723"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𝐸</m:t>
                      </m:r>
                      <m:r>
                        <a:rPr lang="es-EC" i="0">
                          <a:latin typeface="Cambria Math" panose="02040503050406030204" pitchFamily="18" charset="0"/>
                        </a:rPr>
                        <m:t>=6∙</m:t>
                      </m:r>
                      <m:r>
                        <a:rPr lang="es-EC" i="1">
                          <a:latin typeface="Cambria Math" panose="02040503050406030204" pitchFamily="18" charset="0"/>
                        </a:rPr>
                        <m:t>𝜋</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1">
                              <a:latin typeface="Cambria Math" panose="02040503050406030204" pitchFamily="18" charset="0"/>
                            </a:rPr>
                            <m:t>𝑒𝑠𝑓𝑒𝑟𝑎</m:t>
                          </m:r>
                        </m:sub>
                      </m:sSub>
                      <m:r>
                        <a:rPr lang="es-EC" i="0">
                          <a:latin typeface="Cambria Math" panose="02040503050406030204" pitchFamily="18" charset="0"/>
                        </a:rPr>
                        <m:t>∙</m:t>
                      </m:r>
                      <m:r>
                        <a:rPr lang="es-EC" i="1">
                          <a:latin typeface="Cambria Math" panose="02040503050406030204" pitchFamily="18" charset="0"/>
                        </a:rPr>
                        <m:t>𝜇</m:t>
                      </m:r>
                      <m:r>
                        <a:rPr lang="es-EC" i="0">
                          <a:latin typeface="Cambria Math" panose="02040503050406030204" pitchFamily="18" charset="0"/>
                        </a:rPr>
                        <m:t>∙</m:t>
                      </m:r>
                      <m:r>
                        <a:rPr lang="es-EC" i="1">
                          <a:latin typeface="Cambria Math" panose="02040503050406030204" pitchFamily="18" charset="0"/>
                        </a:rPr>
                        <m:t>𝑉</m:t>
                      </m:r>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1927148" y="5063595"/>
                <a:ext cx="2593723" cy="391582"/>
              </a:xfrm>
              <a:prstGeom prst="rect">
                <a:avLst/>
              </a:prstGeom>
              <a:blipFill rotWithShape="0">
                <a:blip r:embed="rId2"/>
                <a:stretch>
                  <a:fillRect b="-9375"/>
                </a:stretch>
              </a:blipFill>
            </p:spPr>
            <p:txBody>
              <a:bodyPr/>
              <a:lstStyle/>
              <a:p>
                <a:r>
                  <a:rPr lang="es-EC">
                    <a:noFill/>
                  </a:rPr>
                  <a:t> </a:t>
                </a:r>
              </a:p>
            </p:txBody>
          </p:sp>
        </mc:Fallback>
      </mc:AlternateContent>
    </p:spTree>
    <p:extLst>
      <p:ext uri="{BB962C8B-B14F-4D97-AF65-F5344CB8AC3E}">
        <p14:creationId xmlns:p14="http://schemas.microsoft.com/office/powerpoint/2010/main" val="4055487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62"/>
          <p:cNvSpPr>
            <a:spLocks noChangeArrowheads="1"/>
          </p:cNvSpPr>
          <p:nvPr/>
        </p:nvSpPr>
        <p:spPr bwMode="auto">
          <a:xfrm rot="-2713638">
            <a:off x="7401719" y="3342481"/>
            <a:ext cx="431800" cy="10810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latin typeface="Calibri" panose="020F0502020204030204" pitchFamily="34" charset="0"/>
            </a:endParaRPr>
          </a:p>
        </p:txBody>
      </p:sp>
      <p:sp>
        <p:nvSpPr>
          <p:cNvPr id="8195" name="Text Box 4"/>
          <p:cNvSpPr txBox="1">
            <a:spLocks noChangeArrowheads="1"/>
          </p:cNvSpPr>
          <p:nvPr/>
        </p:nvSpPr>
        <p:spPr bwMode="auto">
          <a:xfrm>
            <a:off x="1809750" y="339726"/>
            <a:ext cx="8001000" cy="646113"/>
          </a:xfrm>
          <a:prstGeom prst="rect">
            <a:avLst/>
          </a:prstGeom>
          <a:noFill/>
          <a:ln w="9525">
            <a:noFill/>
            <a:miter lim="800000"/>
            <a:headEnd/>
            <a:tailEnd/>
          </a:ln>
        </p:spPr>
        <p:txBody>
          <a:bodyPr anchor="ctr">
            <a:spAutoFit/>
          </a:bodyPr>
          <a:lstStyle/>
          <a:p>
            <a:pPr algn="ctr">
              <a:defRPr/>
            </a:pPr>
            <a:r>
              <a:rPr lang="es-ES" sz="3600" b="1" dirty="0">
                <a:solidFill>
                  <a:schemeClr val="accent1">
                    <a:lumMod val="75000"/>
                  </a:schemeClr>
                </a:solidFill>
                <a:latin typeface="Constantia" pitchFamily="18" charset="0"/>
                <a:ea typeface="+mj-ea"/>
                <a:cs typeface="+mj-cs"/>
              </a:rPr>
              <a:t>Velocidad de sedimentación</a:t>
            </a:r>
          </a:p>
        </p:txBody>
      </p:sp>
      <p:sp>
        <p:nvSpPr>
          <p:cNvPr id="8196" name="Line 5"/>
          <p:cNvSpPr>
            <a:spLocks noChangeShapeType="1"/>
          </p:cNvSpPr>
          <p:nvPr/>
        </p:nvSpPr>
        <p:spPr bwMode="auto">
          <a:xfrm>
            <a:off x="2135189" y="981075"/>
            <a:ext cx="8137525" cy="0"/>
          </a:xfrm>
          <a:prstGeom prst="line">
            <a:avLst/>
          </a:prstGeom>
          <a:noFill/>
          <a:ln w="28575">
            <a:solidFill>
              <a:schemeClr val="accent1">
                <a:lumMod val="40000"/>
                <a:lumOff val="60000"/>
              </a:schemeClr>
            </a:solidFill>
            <a:round/>
            <a:headEnd/>
            <a:tailEnd/>
          </a:ln>
        </p:spPr>
        <p:txBody>
          <a:bodyPr/>
          <a:lstStyle/>
          <a:p>
            <a:pPr>
              <a:defRPr/>
            </a:pPr>
            <a:endParaRPr lang="es-AR">
              <a:latin typeface="Arial" charset="0"/>
            </a:endParaRPr>
          </a:p>
        </p:txBody>
      </p:sp>
      <p:sp>
        <p:nvSpPr>
          <p:cNvPr id="8197" name="Line 6"/>
          <p:cNvSpPr>
            <a:spLocks noChangeShapeType="1"/>
          </p:cNvSpPr>
          <p:nvPr/>
        </p:nvSpPr>
        <p:spPr bwMode="auto">
          <a:xfrm>
            <a:off x="2135189" y="333375"/>
            <a:ext cx="8137525" cy="0"/>
          </a:xfrm>
          <a:prstGeom prst="line">
            <a:avLst/>
          </a:prstGeom>
          <a:noFill/>
          <a:ln w="28575">
            <a:solidFill>
              <a:schemeClr val="accent1">
                <a:lumMod val="40000"/>
                <a:lumOff val="60000"/>
              </a:schemeClr>
            </a:solidFill>
            <a:round/>
            <a:headEnd/>
            <a:tailEnd/>
          </a:ln>
        </p:spPr>
        <p:txBody>
          <a:bodyPr/>
          <a:lstStyle/>
          <a:p>
            <a:pPr>
              <a:defRPr/>
            </a:pPr>
            <a:endParaRPr lang="es-AR">
              <a:latin typeface="Arial" charset="0"/>
            </a:endParaRPr>
          </a:p>
        </p:txBody>
      </p:sp>
      <p:grpSp>
        <p:nvGrpSpPr>
          <p:cNvPr id="5126" name="Group 8"/>
          <p:cNvGrpSpPr>
            <a:grpSpLocks/>
          </p:cNvGrpSpPr>
          <p:nvPr/>
        </p:nvGrpSpPr>
        <p:grpSpPr bwMode="auto">
          <a:xfrm rot="-2700000">
            <a:off x="7277100" y="3011489"/>
            <a:ext cx="465138" cy="1512887"/>
            <a:chOff x="1429" y="1435"/>
            <a:chExt cx="364" cy="999"/>
          </a:xfrm>
        </p:grpSpPr>
        <p:sp>
          <p:nvSpPr>
            <p:cNvPr id="5182" name="Line 9"/>
            <p:cNvSpPr>
              <a:spLocks noChangeShapeType="1"/>
            </p:cNvSpPr>
            <p:nvPr/>
          </p:nvSpPr>
          <p:spPr bwMode="auto">
            <a:xfrm>
              <a:off x="1429" y="1435"/>
              <a:ext cx="0" cy="95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183" name="Line 10"/>
            <p:cNvSpPr>
              <a:spLocks noChangeShapeType="1"/>
            </p:cNvSpPr>
            <p:nvPr/>
          </p:nvSpPr>
          <p:spPr bwMode="auto">
            <a:xfrm>
              <a:off x="1791" y="1435"/>
              <a:ext cx="0" cy="95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184" name="Arc 11"/>
            <p:cNvSpPr>
              <a:spLocks/>
            </p:cNvSpPr>
            <p:nvPr/>
          </p:nvSpPr>
          <p:spPr bwMode="auto">
            <a:xfrm flipH="1" flipV="1">
              <a:off x="1429" y="2387"/>
              <a:ext cx="364" cy="47"/>
            </a:xfrm>
            <a:custGeom>
              <a:avLst/>
              <a:gdLst>
                <a:gd name="T0" fmla="*/ 0 w 43200"/>
                <a:gd name="T1" fmla="*/ 0 h 22452"/>
                <a:gd name="T2" fmla="*/ 0 w 43200"/>
                <a:gd name="T3" fmla="*/ 0 h 22452"/>
                <a:gd name="T4" fmla="*/ 0 w 43200"/>
                <a:gd name="T5" fmla="*/ 0 h 22452"/>
                <a:gd name="T6" fmla="*/ 0 60000 65536"/>
                <a:gd name="T7" fmla="*/ 0 60000 65536"/>
                <a:gd name="T8" fmla="*/ 0 60000 65536"/>
                <a:gd name="T9" fmla="*/ 0 w 43200"/>
                <a:gd name="T10" fmla="*/ 0 h 22452"/>
                <a:gd name="T11" fmla="*/ 43200 w 43200"/>
                <a:gd name="T12" fmla="*/ 22452 h 22452"/>
              </a:gdLst>
              <a:ahLst/>
              <a:cxnLst>
                <a:cxn ang="T6">
                  <a:pos x="T0" y="T1"/>
                </a:cxn>
                <a:cxn ang="T7">
                  <a:pos x="T2" y="T3"/>
                </a:cxn>
                <a:cxn ang="T8">
                  <a:pos x="T4" y="T5"/>
                </a:cxn>
              </a:cxnLst>
              <a:rect l="T9" t="T10" r="T11" b="T12"/>
              <a:pathLst>
                <a:path w="43200" h="22452" fill="none" extrusionOk="0">
                  <a:moveTo>
                    <a:pt x="16" y="22452"/>
                  </a:moveTo>
                  <a:cubicBezTo>
                    <a:pt x="5" y="22168"/>
                    <a:pt x="0" y="21884"/>
                    <a:pt x="0" y="21600"/>
                  </a:cubicBezTo>
                  <a:cubicBezTo>
                    <a:pt x="0" y="9670"/>
                    <a:pt x="9670" y="0"/>
                    <a:pt x="21600" y="0"/>
                  </a:cubicBezTo>
                  <a:cubicBezTo>
                    <a:pt x="33529" y="-1"/>
                    <a:pt x="43199" y="9670"/>
                    <a:pt x="43200" y="21599"/>
                  </a:cubicBezTo>
                </a:path>
                <a:path w="43200" h="22452" stroke="0" extrusionOk="0">
                  <a:moveTo>
                    <a:pt x="16" y="22452"/>
                  </a:moveTo>
                  <a:cubicBezTo>
                    <a:pt x="5" y="22168"/>
                    <a:pt x="0" y="21884"/>
                    <a:pt x="0" y="21600"/>
                  </a:cubicBezTo>
                  <a:cubicBezTo>
                    <a:pt x="0" y="9670"/>
                    <a:pt x="9670" y="0"/>
                    <a:pt x="21600" y="0"/>
                  </a:cubicBezTo>
                  <a:cubicBezTo>
                    <a:pt x="33529" y="-1"/>
                    <a:pt x="43199" y="9670"/>
                    <a:pt x="43200" y="21599"/>
                  </a:cubicBezTo>
                  <a:lnTo>
                    <a:pt x="21600" y="21600"/>
                  </a:lnTo>
                  <a:close/>
                </a:path>
              </a:pathLst>
            </a:custGeom>
            <a:solidFill>
              <a:srgbClr val="CCFFCC"/>
            </a:solidFill>
            <a:ln w="28575">
              <a:solidFill>
                <a:schemeClr val="tx1"/>
              </a:solidFill>
              <a:round/>
              <a:headEnd/>
              <a:tailEnd/>
            </a:ln>
          </p:spPr>
          <p:txBody>
            <a:bodyPr wrap="none" anchor="ctr"/>
            <a:lstStyle/>
            <a:p>
              <a:endParaRPr lang="es-EC"/>
            </a:p>
          </p:txBody>
        </p:sp>
      </p:grpSp>
      <p:sp>
        <p:nvSpPr>
          <p:cNvPr id="5127" name="Line 12"/>
          <p:cNvSpPr>
            <a:spLocks noChangeShapeType="1"/>
          </p:cNvSpPr>
          <p:nvPr/>
        </p:nvSpPr>
        <p:spPr bwMode="auto">
          <a:xfrm rot="-2700000">
            <a:off x="7753350" y="2501901"/>
            <a:ext cx="0" cy="3025775"/>
          </a:xfrm>
          <a:prstGeom prst="line">
            <a:avLst/>
          </a:prstGeom>
          <a:noFill/>
          <a:ln w="952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endParaRPr lang="es-EC"/>
          </a:p>
        </p:txBody>
      </p:sp>
      <p:sp>
        <p:nvSpPr>
          <p:cNvPr id="5128" name="Oval 13"/>
          <p:cNvSpPr>
            <a:spLocks noChangeArrowheads="1"/>
          </p:cNvSpPr>
          <p:nvPr/>
        </p:nvSpPr>
        <p:spPr bwMode="auto">
          <a:xfrm rot="-2700000">
            <a:off x="7561264" y="3827464"/>
            <a:ext cx="174625" cy="174625"/>
          </a:xfrm>
          <a:prstGeom prst="ellipse">
            <a:avLst/>
          </a:prstGeom>
          <a:gradFill rotWithShape="1">
            <a:gsLst>
              <a:gs pos="0">
                <a:srgbClr val="DDDDDD"/>
              </a:gs>
              <a:gs pos="100000">
                <a:srgbClr val="5F5F5F"/>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latin typeface="Calibri" panose="020F0502020204030204" pitchFamily="34" charset="0"/>
            </a:endParaRPr>
          </a:p>
        </p:txBody>
      </p:sp>
      <p:sp>
        <p:nvSpPr>
          <p:cNvPr id="5129" name="Line 16"/>
          <p:cNvSpPr>
            <a:spLocks noChangeShapeType="1"/>
          </p:cNvSpPr>
          <p:nvPr/>
        </p:nvSpPr>
        <p:spPr bwMode="auto">
          <a:xfrm rot="-5400000">
            <a:off x="8043863" y="3492501"/>
            <a:ext cx="0" cy="809625"/>
          </a:xfrm>
          <a:prstGeom prst="line">
            <a:avLst/>
          </a:prstGeom>
          <a:noFill/>
          <a:ln w="19050">
            <a:solidFill>
              <a:srgbClr val="6600CC"/>
            </a:solidFill>
            <a:round/>
            <a:headEnd/>
            <a:tailEnd type="triangle" w="med" len="med"/>
          </a:ln>
          <a:extLst>
            <a:ext uri="{909E8E84-426E-40DD-AFC4-6F175D3DCCD1}">
              <a14:hiddenFill xmlns:a14="http://schemas.microsoft.com/office/drawing/2010/main">
                <a:noFill/>
              </a14:hiddenFill>
            </a:ext>
          </a:extLst>
        </p:spPr>
        <p:txBody>
          <a:bodyPr/>
          <a:lstStyle/>
          <a:p>
            <a:endParaRPr lang="es-EC"/>
          </a:p>
        </p:txBody>
      </p:sp>
      <p:sp>
        <p:nvSpPr>
          <p:cNvPr id="5130" name="Line 17"/>
          <p:cNvSpPr>
            <a:spLocks noChangeShapeType="1"/>
          </p:cNvSpPr>
          <p:nvPr/>
        </p:nvSpPr>
        <p:spPr bwMode="auto">
          <a:xfrm rot="16200000" flipH="1">
            <a:off x="7231063" y="4305301"/>
            <a:ext cx="815975" cy="0"/>
          </a:xfrm>
          <a:prstGeom prst="line">
            <a:avLst/>
          </a:prstGeom>
          <a:noFill/>
          <a:ln w="19050">
            <a:solidFill>
              <a:srgbClr val="003399"/>
            </a:solidFill>
            <a:round/>
            <a:headEnd/>
            <a:tailEnd type="triangle" w="med" len="med"/>
          </a:ln>
          <a:extLst>
            <a:ext uri="{909E8E84-426E-40DD-AFC4-6F175D3DCCD1}">
              <a14:hiddenFill xmlns:a14="http://schemas.microsoft.com/office/drawing/2010/main">
                <a:noFill/>
              </a14:hiddenFill>
            </a:ext>
          </a:extLst>
        </p:spPr>
        <p:txBody>
          <a:bodyPr/>
          <a:lstStyle/>
          <a:p>
            <a:endParaRPr lang="es-EC"/>
          </a:p>
        </p:txBody>
      </p:sp>
      <p:sp>
        <p:nvSpPr>
          <p:cNvPr id="5131" name="Line 18"/>
          <p:cNvSpPr>
            <a:spLocks noChangeShapeType="1"/>
          </p:cNvSpPr>
          <p:nvPr/>
        </p:nvSpPr>
        <p:spPr bwMode="auto">
          <a:xfrm>
            <a:off x="7639051" y="3898901"/>
            <a:ext cx="809625" cy="815975"/>
          </a:xfrm>
          <a:prstGeom prst="line">
            <a:avLst/>
          </a:prstGeom>
          <a:noFill/>
          <a:ln w="19050">
            <a:solidFill>
              <a:srgbClr val="996633"/>
            </a:solidFill>
            <a:round/>
            <a:headEnd/>
            <a:tailEnd type="triangle" w="med" len="med"/>
          </a:ln>
          <a:extLst>
            <a:ext uri="{909E8E84-426E-40DD-AFC4-6F175D3DCCD1}">
              <a14:hiddenFill xmlns:a14="http://schemas.microsoft.com/office/drawing/2010/main">
                <a:noFill/>
              </a14:hiddenFill>
            </a:ext>
          </a:extLst>
        </p:spPr>
        <p:txBody>
          <a:bodyPr/>
          <a:lstStyle/>
          <a:p>
            <a:endParaRPr lang="es-EC"/>
          </a:p>
        </p:txBody>
      </p:sp>
      <p:sp>
        <p:nvSpPr>
          <p:cNvPr id="5132" name="Line 19"/>
          <p:cNvSpPr>
            <a:spLocks noChangeShapeType="1"/>
          </p:cNvSpPr>
          <p:nvPr/>
        </p:nvSpPr>
        <p:spPr bwMode="auto">
          <a:xfrm>
            <a:off x="7639051" y="4714875"/>
            <a:ext cx="80962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s-EC"/>
          </a:p>
        </p:txBody>
      </p:sp>
      <p:sp>
        <p:nvSpPr>
          <p:cNvPr id="5133" name="Line 20"/>
          <p:cNvSpPr>
            <a:spLocks noChangeShapeType="1"/>
          </p:cNvSpPr>
          <p:nvPr/>
        </p:nvSpPr>
        <p:spPr bwMode="auto">
          <a:xfrm>
            <a:off x="8448675" y="3898901"/>
            <a:ext cx="0" cy="8159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s-EC"/>
          </a:p>
        </p:txBody>
      </p:sp>
      <p:sp>
        <p:nvSpPr>
          <p:cNvPr id="5134" name="Line 21"/>
          <p:cNvSpPr>
            <a:spLocks noChangeShapeType="1"/>
          </p:cNvSpPr>
          <p:nvPr/>
        </p:nvSpPr>
        <p:spPr bwMode="auto">
          <a:xfrm>
            <a:off x="6088063" y="2852738"/>
            <a:ext cx="0" cy="2152650"/>
          </a:xfrm>
          <a:prstGeom prst="line">
            <a:avLst/>
          </a:prstGeom>
          <a:noFill/>
          <a:ln w="19050">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endParaRPr lang="es-EC"/>
          </a:p>
        </p:txBody>
      </p:sp>
      <p:sp>
        <p:nvSpPr>
          <p:cNvPr id="5135" name="Line 22"/>
          <p:cNvSpPr>
            <a:spLocks noChangeShapeType="1"/>
          </p:cNvSpPr>
          <p:nvPr/>
        </p:nvSpPr>
        <p:spPr bwMode="auto">
          <a:xfrm flipH="1">
            <a:off x="6092825" y="3898900"/>
            <a:ext cx="1563688" cy="0"/>
          </a:xfrm>
          <a:prstGeom prst="line">
            <a:avLst/>
          </a:prstGeom>
          <a:noFill/>
          <a:ln w="9525">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s-EC"/>
          </a:p>
        </p:txBody>
      </p:sp>
      <p:sp>
        <p:nvSpPr>
          <p:cNvPr id="5136" name="Line 24"/>
          <p:cNvSpPr>
            <a:spLocks noChangeShapeType="1"/>
          </p:cNvSpPr>
          <p:nvPr/>
        </p:nvSpPr>
        <p:spPr bwMode="auto">
          <a:xfrm flipH="1" flipV="1">
            <a:off x="7405688" y="3492500"/>
            <a:ext cx="290512" cy="292100"/>
          </a:xfrm>
          <a:prstGeom prst="line">
            <a:avLst/>
          </a:prstGeom>
          <a:noFill/>
          <a:ln w="190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s-EC"/>
          </a:p>
        </p:txBody>
      </p:sp>
      <p:sp>
        <p:nvSpPr>
          <p:cNvPr id="5137" name="Line 25"/>
          <p:cNvSpPr>
            <a:spLocks noChangeShapeType="1"/>
          </p:cNvSpPr>
          <p:nvPr/>
        </p:nvSpPr>
        <p:spPr bwMode="auto">
          <a:xfrm flipH="1" flipV="1">
            <a:off x="7232651" y="3667126"/>
            <a:ext cx="288925" cy="290513"/>
          </a:xfrm>
          <a:prstGeom prst="line">
            <a:avLst/>
          </a:prstGeom>
          <a:noFill/>
          <a:ln w="1905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s-EC"/>
          </a:p>
        </p:txBody>
      </p:sp>
      <p:sp>
        <p:nvSpPr>
          <p:cNvPr id="5138" name="Text Box 71"/>
          <p:cNvSpPr txBox="1">
            <a:spLocks noChangeArrowheads="1"/>
          </p:cNvSpPr>
          <p:nvPr/>
        </p:nvSpPr>
        <p:spPr bwMode="auto">
          <a:xfrm>
            <a:off x="7600951" y="3368676"/>
            <a:ext cx="346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C" sz="1000" b="1" i="1">
                <a:latin typeface="Times New Roman" panose="02020603050405020304" pitchFamily="18" charset="0"/>
              </a:rPr>
              <a:t>F’</a:t>
            </a:r>
            <a:r>
              <a:rPr lang="es-ES" altLang="es-EC" sz="1000" b="1" i="1" baseline="-25000">
                <a:latin typeface="Times New Roman" panose="02020603050405020304" pitchFamily="18" charset="0"/>
              </a:rPr>
              <a:t>r</a:t>
            </a:r>
          </a:p>
        </p:txBody>
      </p:sp>
      <p:sp>
        <p:nvSpPr>
          <p:cNvPr id="5139" name="Text Box 72"/>
          <p:cNvSpPr txBox="1">
            <a:spLocks noChangeArrowheads="1"/>
          </p:cNvSpPr>
          <p:nvPr/>
        </p:nvSpPr>
        <p:spPr bwMode="auto">
          <a:xfrm>
            <a:off x="6937375" y="3700464"/>
            <a:ext cx="311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C" sz="1000" b="1" i="1">
                <a:latin typeface="Times New Roman" panose="02020603050405020304" pitchFamily="18" charset="0"/>
              </a:rPr>
              <a:t>E’</a:t>
            </a:r>
          </a:p>
        </p:txBody>
      </p:sp>
      <p:sp>
        <p:nvSpPr>
          <p:cNvPr id="5140" name="Text Box 73"/>
          <p:cNvSpPr txBox="1">
            <a:spLocks noChangeArrowheads="1"/>
          </p:cNvSpPr>
          <p:nvPr/>
        </p:nvSpPr>
        <p:spPr bwMode="auto">
          <a:xfrm>
            <a:off x="6756400" y="3871914"/>
            <a:ext cx="268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C" sz="1000" b="1" i="1">
                <a:latin typeface="Times New Roman" panose="02020603050405020304" pitchFamily="18" charset="0"/>
              </a:rPr>
              <a:t>R</a:t>
            </a:r>
          </a:p>
        </p:txBody>
      </p:sp>
      <p:sp>
        <p:nvSpPr>
          <p:cNvPr id="5141" name="Arc 74"/>
          <p:cNvSpPr>
            <a:spLocks/>
          </p:cNvSpPr>
          <p:nvPr/>
        </p:nvSpPr>
        <p:spPr bwMode="auto">
          <a:xfrm flipV="1">
            <a:off x="5800726" y="4591051"/>
            <a:ext cx="574675" cy="136525"/>
          </a:xfrm>
          <a:custGeom>
            <a:avLst/>
            <a:gdLst>
              <a:gd name="T0" fmla="*/ 2147483647 w 43200"/>
              <a:gd name="T1" fmla="*/ 36158848 h 41725"/>
              <a:gd name="T2" fmla="*/ 2147483647 w 43200"/>
              <a:gd name="T3" fmla="*/ 51202435 h 41725"/>
              <a:gd name="T4" fmla="*/ 2147483647 w 43200"/>
              <a:gd name="T5" fmla="*/ 26506375 h 41725"/>
              <a:gd name="T6" fmla="*/ 0 60000 65536"/>
              <a:gd name="T7" fmla="*/ 0 60000 65536"/>
              <a:gd name="T8" fmla="*/ 0 60000 65536"/>
              <a:gd name="T9" fmla="*/ 0 w 43200"/>
              <a:gd name="T10" fmla="*/ 0 h 41725"/>
              <a:gd name="T11" fmla="*/ 43200 w 43200"/>
              <a:gd name="T12" fmla="*/ 41725 h 41725"/>
            </a:gdLst>
            <a:ahLst/>
            <a:cxnLst>
              <a:cxn ang="T6">
                <a:pos x="T0" y="T1"/>
              </a:cxn>
              <a:cxn ang="T7">
                <a:pos x="T2" y="T3"/>
              </a:cxn>
              <a:cxn ang="T8">
                <a:pos x="T4" y="T5"/>
              </a:cxn>
            </a:cxnLst>
            <a:rect l="T9" t="T10" r="T11" b="T12"/>
            <a:pathLst>
              <a:path w="43200" h="41725" fill="none" extrusionOk="0">
                <a:moveTo>
                  <a:pt x="1483" y="29465"/>
                </a:moveTo>
                <a:cubicBezTo>
                  <a:pt x="503" y="26959"/>
                  <a:pt x="0" y="24291"/>
                  <a:pt x="0" y="21600"/>
                </a:cubicBezTo>
                <a:cubicBezTo>
                  <a:pt x="0" y="9670"/>
                  <a:pt x="9670" y="0"/>
                  <a:pt x="21600" y="0"/>
                </a:cubicBezTo>
                <a:cubicBezTo>
                  <a:pt x="33529" y="0"/>
                  <a:pt x="43200" y="9670"/>
                  <a:pt x="43200" y="21600"/>
                </a:cubicBezTo>
                <a:cubicBezTo>
                  <a:pt x="43200" y="30502"/>
                  <a:pt x="37738" y="38492"/>
                  <a:pt x="29444" y="41725"/>
                </a:cubicBezTo>
              </a:path>
              <a:path w="43200" h="41725" stroke="0" extrusionOk="0">
                <a:moveTo>
                  <a:pt x="1483" y="29465"/>
                </a:moveTo>
                <a:cubicBezTo>
                  <a:pt x="503" y="26959"/>
                  <a:pt x="0" y="24291"/>
                  <a:pt x="0" y="21600"/>
                </a:cubicBezTo>
                <a:cubicBezTo>
                  <a:pt x="0" y="9670"/>
                  <a:pt x="9670" y="0"/>
                  <a:pt x="21600" y="0"/>
                </a:cubicBezTo>
                <a:cubicBezTo>
                  <a:pt x="33529" y="0"/>
                  <a:pt x="43200" y="9670"/>
                  <a:pt x="43200" y="21600"/>
                </a:cubicBezTo>
                <a:cubicBezTo>
                  <a:pt x="43200" y="30502"/>
                  <a:pt x="37738" y="38492"/>
                  <a:pt x="29444" y="41725"/>
                </a:cubicBezTo>
                <a:lnTo>
                  <a:pt x="21600" y="2160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s-EC"/>
          </a:p>
        </p:txBody>
      </p:sp>
      <p:sp>
        <p:nvSpPr>
          <p:cNvPr id="5142" name="Text Box 75"/>
          <p:cNvSpPr txBox="1">
            <a:spLocks noChangeArrowheads="1"/>
          </p:cNvSpPr>
          <p:nvPr/>
        </p:nvSpPr>
        <p:spPr bwMode="auto">
          <a:xfrm>
            <a:off x="6088063" y="4662489"/>
            <a:ext cx="2760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s-EC" sz="1000" b="1" i="1">
                <a:latin typeface="Calibri" panose="020F0502020204030204" pitchFamily="34" charset="0"/>
                <a:cs typeface="Arial" panose="020B0604020202020204" pitchFamily="34" charset="0"/>
              </a:rPr>
              <a:t>ω</a:t>
            </a:r>
            <a:endParaRPr lang="es-ES" altLang="es-EC" sz="1000" b="1" i="1">
              <a:latin typeface="Calibri" panose="020F0502020204030204" pitchFamily="34" charset="0"/>
            </a:endParaRPr>
          </a:p>
        </p:txBody>
      </p:sp>
      <p:sp>
        <p:nvSpPr>
          <p:cNvPr id="5143" name="Text Box 76"/>
          <p:cNvSpPr txBox="1">
            <a:spLocks noChangeArrowheads="1"/>
          </p:cNvSpPr>
          <p:nvPr/>
        </p:nvSpPr>
        <p:spPr bwMode="auto">
          <a:xfrm>
            <a:off x="7404100" y="4232276"/>
            <a:ext cx="261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C" sz="1000" b="1" i="1">
                <a:latin typeface="Times New Roman" panose="02020603050405020304" pitchFamily="18" charset="0"/>
              </a:rPr>
              <a:t>P</a:t>
            </a:r>
          </a:p>
        </p:txBody>
      </p:sp>
      <p:sp>
        <p:nvSpPr>
          <p:cNvPr id="5144" name="Text Box 78"/>
          <p:cNvSpPr txBox="1">
            <a:spLocks noChangeArrowheads="1"/>
          </p:cNvSpPr>
          <p:nvPr/>
        </p:nvSpPr>
        <p:spPr bwMode="auto">
          <a:xfrm>
            <a:off x="8032751" y="3656014"/>
            <a:ext cx="307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C" sz="1000" b="1" i="1">
                <a:latin typeface="Times New Roman" panose="02020603050405020304" pitchFamily="18" charset="0"/>
              </a:rPr>
              <a:t>F</a:t>
            </a:r>
            <a:r>
              <a:rPr lang="es-ES" altLang="es-EC" sz="1000" b="1" i="1" baseline="-25000">
                <a:latin typeface="Times New Roman" panose="02020603050405020304" pitchFamily="18" charset="0"/>
              </a:rPr>
              <a:t>c</a:t>
            </a:r>
          </a:p>
        </p:txBody>
      </p:sp>
      <p:sp>
        <p:nvSpPr>
          <p:cNvPr id="5145" name="Text Box 79"/>
          <p:cNvSpPr txBox="1">
            <a:spLocks noChangeArrowheads="1"/>
          </p:cNvSpPr>
          <p:nvPr/>
        </p:nvSpPr>
        <p:spPr bwMode="auto">
          <a:xfrm>
            <a:off x="7989889" y="4419601"/>
            <a:ext cx="320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C" sz="1000" b="1" i="1">
                <a:latin typeface="Times New Roman" panose="02020603050405020304" pitchFamily="18" charset="0"/>
              </a:rPr>
              <a:t>P</a:t>
            </a:r>
            <a:r>
              <a:rPr lang="es-ES" altLang="es-EC" sz="1000" b="1" i="1" baseline="-25000">
                <a:latin typeface="Times New Roman" panose="02020603050405020304" pitchFamily="18" charset="0"/>
              </a:rPr>
              <a:t>R</a:t>
            </a:r>
          </a:p>
        </p:txBody>
      </p:sp>
      <p:sp>
        <p:nvSpPr>
          <p:cNvPr id="5146" name="Text Box 133"/>
          <p:cNvSpPr txBox="1">
            <a:spLocks noChangeArrowheads="1"/>
          </p:cNvSpPr>
          <p:nvPr/>
        </p:nvSpPr>
        <p:spPr bwMode="auto">
          <a:xfrm>
            <a:off x="2416176" y="2428875"/>
            <a:ext cx="2735263" cy="304800"/>
          </a:xfrm>
          <a:prstGeom prst="rect">
            <a:avLst/>
          </a:prstGeom>
          <a:solidFill>
            <a:schemeClr val="accent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EC" sz="1400" i="1">
                <a:latin typeface="Verdana" panose="020B0604030504040204" pitchFamily="34" charset="0"/>
              </a:rPr>
              <a:t>SEDIMENTACION LIBRE</a:t>
            </a:r>
          </a:p>
        </p:txBody>
      </p:sp>
      <p:sp>
        <p:nvSpPr>
          <p:cNvPr id="5147" name="Text Box 134"/>
          <p:cNvSpPr txBox="1">
            <a:spLocks noChangeArrowheads="1"/>
          </p:cNvSpPr>
          <p:nvPr/>
        </p:nvSpPr>
        <p:spPr bwMode="auto">
          <a:xfrm>
            <a:off x="6810375" y="2428875"/>
            <a:ext cx="2374900" cy="304800"/>
          </a:xfrm>
          <a:prstGeom prst="rect">
            <a:avLst/>
          </a:prstGeom>
          <a:solidFill>
            <a:schemeClr val="accent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altLang="es-EC" sz="1400" i="1">
                <a:latin typeface="Verdana" panose="020B0604030504040204" pitchFamily="34" charset="0"/>
              </a:rPr>
              <a:t>CENTRIFUGACION</a:t>
            </a:r>
          </a:p>
        </p:txBody>
      </p:sp>
      <p:grpSp>
        <p:nvGrpSpPr>
          <p:cNvPr id="5148" name="Group 165"/>
          <p:cNvGrpSpPr>
            <a:grpSpLocks/>
          </p:cNvGrpSpPr>
          <p:nvPr/>
        </p:nvGrpSpPr>
        <p:grpSpPr bwMode="auto">
          <a:xfrm>
            <a:off x="2462213" y="2959100"/>
            <a:ext cx="3276600" cy="1169988"/>
            <a:chOff x="641" y="1133"/>
            <a:chExt cx="2064" cy="737"/>
          </a:xfrm>
        </p:grpSpPr>
        <p:sp>
          <p:nvSpPr>
            <p:cNvPr id="5165" name="Rectangle 161"/>
            <p:cNvSpPr>
              <a:spLocks noChangeArrowheads="1"/>
            </p:cNvSpPr>
            <p:nvPr/>
          </p:nvSpPr>
          <p:spPr bwMode="auto">
            <a:xfrm>
              <a:off x="687" y="1241"/>
              <a:ext cx="363" cy="589"/>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latin typeface="Calibri" panose="020F0502020204030204" pitchFamily="34" charset="0"/>
              </a:endParaRPr>
            </a:p>
          </p:txBody>
        </p:sp>
        <p:grpSp>
          <p:nvGrpSpPr>
            <p:cNvPr id="5166" name="Group 30"/>
            <p:cNvGrpSpPr>
              <a:grpSpLocks/>
            </p:cNvGrpSpPr>
            <p:nvPr/>
          </p:nvGrpSpPr>
          <p:grpSpPr bwMode="auto">
            <a:xfrm>
              <a:off x="687" y="1133"/>
              <a:ext cx="363" cy="713"/>
              <a:chOff x="839" y="2212"/>
              <a:chExt cx="181" cy="583"/>
            </a:xfrm>
          </p:grpSpPr>
          <p:sp>
            <p:nvSpPr>
              <p:cNvPr id="5178" name="Arc 31"/>
              <p:cNvSpPr>
                <a:spLocks/>
              </p:cNvSpPr>
              <p:nvPr/>
            </p:nvSpPr>
            <p:spPr bwMode="auto">
              <a:xfrm flipV="1">
                <a:off x="841" y="2750"/>
                <a:ext cx="179" cy="45"/>
              </a:xfrm>
              <a:custGeom>
                <a:avLst/>
                <a:gdLst>
                  <a:gd name="T0" fmla="*/ 0 w 43059"/>
                  <a:gd name="T1" fmla="*/ 0 h 21600"/>
                  <a:gd name="T2" fmla="*/ 0 w 43059"/>
                  <a:gd name="T3" fmla="*/ 0 h 21600"/>
                  <a:gd name="T4" fmla="*/ 0 w 43059"/>
                  <a:gd name="T5" fmla="*/ 0 h 21600"/>
                  <a:gd name="T6" fmla="*/ 0 60000 65536"/>
                  <a:gd name="T7" fmla="*/ 0 60000 65536"/>
                  <a:gd name="T8" fmla="*/ 0 60000 65536"/>
                  <a:gd name="T9" fmla="*/ 0 w 43059"/>
                  <a:gd name="T10" fmla="*/ 0 h 21600"/>
                  <a:gd name="T11" fmla="*/ 43059 w 43059"/>
                  <a:gd name="T12" fmla="*/ 21600 h 21600"/>
                </a:gdLst>
                <a:ahLst/>
                <a:cxnLst>
                  <a:cxn ang="T6">
                    <a:pos x="T0" y="T1"/>
                  </a:cxn>
                  <a:cxn ang="T7">
                    <a:pos x="T2" y="T3"/>
                  </a:cxn>
                  <a:cxn ang="T8">
                    <a:pos x="T4" y="T5"/>
                  </a:cxn>
                </a:cxnLst>
                <a:rect l="T9" t="T10" r="T11" b="T12"/>
                <a:pathLst>
                  <a:path w="43059" h="21600" fill="none" extrusionOk="0">
                    <a:moveTo>
                      <a:pt x="0" y="19133"/>
                    </a:moveTo>
                    <a:cubicBezTo>
                      <a:pt x="1253" y="8229"/>
                      <a:pt x="10484" y="-1"/>
                      <a:pt x="21459" y="0"/>
                    </a:cubicBezTo>
                    <a:cubicBezTo>
                      <a:pt x="33388" y="0"/>
                      <a:pt x="43059" y="9670"/>
                      <a:pt x="43059" y="21600"/>
                    </a:cubicBezTo>
                  </a:path>
                  <a:path w="43059" h="21600" stroke="0" extrusionOk="0">
                    <a:moveTo>
                      <a:pt x="0" y="19133"/>
                    </a:moveTo>
                    <a:cubicBezTo>
                      <a:pt x="1253" y="8229"/>
                      <a:pt x="10484" y="-1"/>
                      <a:pt x="21459" y="0"/>
                    </a:cubicBezTo>
                    <a:cubicBezTo>
                      <a:pt x="33388" y="0"/>
                      <a:pt x="43059" y="9670"/>
                      <a:pt x="43059" y="21600"/>
                    </a:cubicBezTo>
                    <a:lnTo>
                      <a:pt x="21459" y="21600"/>
                    </a:lnTo>
                    <a:close/>
                  </a:path>
                </a:pathLst>
              </a:custGeom>
              <a:solidFill>
                <a:srgbClr val="CCFFCC"/>
              </a:solidFill>
              <a:ln w="19050">
                <a:solidFill>
                  <a:schemeClr val="tx1"/>
                </a:solidFill>
                <a:round/>
                <a:headEnd/>
                <a:tailEnd/>
              </a:ln>
            </p:spPr>
            <p:txBody>
              <a:bodyPr wrap="none" anchor="ctr"/>
              <a:lstStyle/>
              <a:p>
                <a:endParaRPr lang="es-EC"/>
              </a:p>
            </p:txBody>
          </p:sp>
          <p:sp>
            <p:nvSpPr>
              <p:cNvPr id="5179" name="Line 32"/>
              <p:cNvSpPr>
                <a:spLocks noChangeShapeType="1"/>
              </p:cNvSpPr>
              <p:nvPr/>
            </p:nvSpPr>
            <p:spPr bwMode="auto">
              <a:xfrm>
                <a:off x="1020" y="2212"/>
                <a:ext cx="0" cy="5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180" name="Line 33"/>
              <p:cNvSpPr>
                <a:spLocks noChangeShapeType="1"/>
              </p:cNvSpPr>
              <p:nvPr/>
            </p:nvSpPr>
            <p:spPr bwMode="auto">
              <a:xfrm>
                <a:off x="839" y="2212"/>
                <a:ext cx="0" cy="5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181" name="Line 34"/>
              <p:cNvSpPr>
                <a:spLocks noChangeShapeType="1"/>
              </p:cNvSpPr>
              <p:nvPr/>
            </p:nvSpPr>
            <p:spPr bwMode="auto">
              <a:xfrm>
                <a:off x="839" y="2217"/>
                <a:ext cx="18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s-EC"/>
              </a:p>
            </p:txBody>
          </p:sp>
        </p:grpSp>
        <p:sp>
          <p:nvSpPr>
            <p:cNvPr id="5167" name="Text Box 51"/>
            <p:cNvSpPr txBox="1">
              <a:spLocks noChangeArrowheads="1"/>
            </p:cNvSpPr>
            <p:nvPr/>
          </p:nvSpPr>
          <p:spPr bwMode="auto">
            <a:xfrm>
              <a:off x="891" y="1366"/>
              <a:ext cx="19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C" sz="1000" b="1" i="1">
                  <a:latin typeface="Times New Roman" panose="02020603050405020304" pitchFamily="18" charset="0"/>
                </a:rPr>
                <a:t>F</a:t>
              </a:r>
              <a:r>
                <a:rPr lang="es-ES" altLang="es-EC" sz="1000" b="1" i="1" baseline="-25000">
                  <a:latin typeface="Times New Roman" panose="02020603050405020304" pitchFamily="18" charset="0"/>
                </a:rPr>
                <a:t>r</a:t>
              </a:r>
            </a:p>
          </p:txBody>
        </p:sp>
        <p:sp>
          <p:nvSpPr>
            <p:cNvPr id="5168" name="Text Box 54"/>
            <p:cNvSpPr txBox="1">
              <a:spLocks noChangeArrowheads="1"/>
            </p:cNvSpPr>
            <p:nvPr/>
          </p:nvSpPr>
          <p:spPr bwMode="auto">
            <a:xfrm>
              <a:off x="868" y="1611"/>
              <a:ext cx="16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C" sz="1000" b="1" i="1">
                  <a:latin typeface="Times New Roman" panose="02020603050405020304" pitchFamily="18" charset="0"/>
                </a:rPr>
                <a:t>P</a:t>
              </a:r>
            </a:p>
          </p:txBody>
        </p:sp>
        <p:sp>
          <p:nvSpPr>
            <p:cNvPr id="5169" name="Text Box 55"/>
            <p:cNvSpPr txBox="1">
              <a:spLocks noChangeArrowheads="1"/>
            </p:cNvSpPr>
            <p:nvPr/>
          </p:nvSpPr>
          <p:spPr bwMode="auto">
            <a:xfrm>
              <a:off x="641" y="1366"/>
              <a:ext cx="16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C" sz="1000" b="1" i="1">
                  <a:latin typeface="Times New Roman" panose="02020603050405020304" pitchFamily="18" charset="0"/>
                </a:rPr>
                <a:t>E</a:t>
              </a:r>
            </a:p>
          </p:txBody>
        </p:sp>
        <p:sp>
          <p:nvSpPr>
            <p:cNvPr id="5170" name="Text Box 67"/>
            <p:cNvSpPr txBox="1">
              <a:spLocks noChangeArrowheads="1"/>
            </p:cNvSpPr>
            <p:nvPr/>
          </p:nvSpPr>
          <p:spPr bwMode="auto">
            <a:xfrm>
              <a:off x="1185" y="1201"/>
              <a:ext cx="1520" cy="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s-ES" altLang="es-EC" sz="1200" b="1" i="1">
                  <a:latin typeface="Times New Roman" panose="02020603050405020304" pitchFamily="18" charset="0"/>
                </a:rPr>
                <a:t>E</a:t>
              </a:r>
              <a:r>
                <a:rPr lang="es-ES" altLang="es-EC" sz="1000">
                  <a:latin typeface="Calibri" panose="020F0502020204030204" pitchFamily="34" charset="0"/>
                </a:rPr>
                <a:t>: Empuje hidrostático</a:t>
              </a:r>
            </a:p>
            <a:p>
              <a:pPr eaLnBrk="1" hangingPunct="1">
                <a:spcBef>
                  <a:spcPct val="50000"/>
                </a:spcBef>
              </a:pPr>
              <a:r>
                <a:rPr lang="es-ES" altLang="es-EC" sz="1200" b="1" i="1">
                  <a:latin typeface="Times New Roman" panose="02020603050405020304" pitchFamily="18" charset="0"/>
                </a:rPr>
                <a:t>F</a:t>
              </a:r>
              <a:r>
                <a:rPr lang="es-ES" altLang="es-EC" sz="1200" b="1" i="1" baseline="-25000">
                  <a:latin typeface="Times New Roman" panose="02020603050405020304" pitchFamily="18" charset="0"/>
                </a:rPr>
                <a:t>r</a:t>
              </a:r>
              <a:r>
                <a:rPr lang="es-ES" altLang="es-EC" sz="1000">
                  <a:latin typeface="Calibri" panose="020F0502020204030204" pitchFamily="34" charset="0"/>
                </a:rPr>
                <a:t>: Fuerza de roce viscosa</a:t>
              </a:r>
            </a:p>
            <a:p>
              <a:pPr eaLnBrk="1" hangingPunct="1">
                <a:spcBef>
                  <a:spcPct val="50000"/>
                </a:spcBef>
              </a:pPr>
              <a:r>
                <a:rPr lang="es-ES" altLang="es-EC" sz="1200" b="1" i="1">
                  <a:latin typeface="Times New Roman" panose="02020603050405020304" pitchFamily="18" charset="0"/>
                </a:rPr>
                <a:t>P</a:t>
              </a:r>
              <a:r>
                <a:rPr lang="es-ES" altLang="es-EC" sz="1000">
                  <a:latin typeface="Calibri" panose="020F0502020204030204" pitchFamily="34" charset="0"/>
                </a:rPr>
                <a:t>: Peso</a:t>
              </a:r>
            </a:p>
            <a:p>
              <a:pPr eaLnBrk="1" hangingPunct="1">
                <a:spcBef>
                  <a:spcPct val="50000"/>
                </a:spcBef>
              </a:pPr>
              <a:endParaRPr lang="es-ES" altLang="es-EC" sz="1000">
                <a:latin typeface="Calibri" panose="020F0502020204030204" pitchFamily="34" charset="0"/>
              </a:endParaRPr>
            </a:p>
          </p:txBody>
        </p:sp>
        <p:sp>
          <p:nvSpPr>
            <p:cNvPr id="5171" name="Line 48"/>
            <p:cNvSpPr>
              <a:spLocks noChangeShapeType="1"/>
            </p:cNvSpPr>
            <p:nvPr/>
          </p:nvSpPr>
          <p:spPr bwMode="auto">
            <a:xfrm>
              <a:off x="807" y="1338"/>
              <a:ext cx="0" cy="227"/>
            </a:xfrm>
            <a:prstGeom prst="line">
              <a:avLst/>
            </a:prstGeom>
            <a:noFill/>
            <a:ln w="19050">
              <a:solidFill>
                <a:srgbClr val="CC3300"/>
              </a:solidFill>
              <a:round/>
              <a:headEnd type="triangle" w="med" len="med"/>
              <a:tailEnd/>
            </a:ln>
            <a:extLst>
              <a:ext uri="{909E8E84-426E-40DD-AFC4-6F175D3DCCD1}">
                <a14:hiddenFill xmlns:a14="http://schemas.microsoft.com/office/drawing/2010/main">
                  <a:noFill/>
                </a14:hiddenFill>
              </a:ext>
            </a:extLst>
          </p:spPr>
          <p:txBody>
            <a:bodyPr/>
            <a:lstStyle/>
            <a:p>
              <a:endParaRPr lang="es-EC"/>
            </a:p>
          </p:txBody>
        </p:sp>
        <p:sp>
          <p:nvSpPr>
            <p:cNvPr id="5172" name="Line 50"/>
            <p:cNvSpPr>
              <a:spLocks noChangeShapeType="1"/>
            </p:cNvSpPr>
            <p:nvPr/>
          </p:nvSpPr>
          <p:spPr bwMode="auto">
            <a:xfrm>
              <a:off x="919" y="1338"/>
              <a:ext cx="0" cy="227"/>
            </a:xfrm>
            <a:prstGeom prst="line">
              <a:avLst/>
            </a:prstGeom>
            <a:noFill/>
            <a:ln w="19050">
              <a:solidFill>
                <a:srgbClr val="006600"/>
              </a:solidFill>
              <a:round/>
              <a:headEnd type="triangle" w="med" len="med"/>
              <a:tailEnd/>
            </a:ln>
            <a:extLst>
              <a:ext uri="{909E8E84-426E-40DD-AFC4-6F175D3DCCD1}">
                <a14:hiddenFill xmlns:a14="http://schemas.microsoft.com/office/drawing/2010/main">
                  <a:noFill/>
                </a14:hiddenFill>
              </a:ext>
            </a:extLst>
          </p:spPr>
          <p:txBody>
            <a:bodyPr/>
            <a:lstStyle/>
            <a:p>
              <a:endParaRPr lang="es-EC"/>
            </a:p>
          </p:txBody>
        </p:sp>
        <p:sp>
          <p:nvSpPr>
            <p:cNvPr id="5173" name="Line 47"/>
            <p:cNvSpPr>
              <a:spLocks noChangeShapeType="1"/>
            </p:cNvSpPr>
            <p:nvPr/>
          </p:nvSpPr>
          <p:spPr bwMode="auto">
            <a:xfrm>
              <a:off x="862" y="1541"/>
              <a:ext cx="0" cy="227"/>
            </a:xfrm>
            <a:prstGeom prst="line">
              <a:avLst/>
            </a:prstGeom>
            <a:noFill/>
            <a:ln w="19050">
              <a:solidFill>
                <a:srgbClr val="003399"/>
              </a:solidFill>
              <a:round/>
              <a:headEnd/>
              <a:tailEnd type="triangle" w="med" len="med"/>
            </a:ln>
            <a:extLst>
              <a:ext uri="{909E8E84-426E-40DD-AFC4-6F175D3DCCD1}">
                <a14:hiddenFill xmlns:a14="http://schemas.microsoft.com/office/drawing/2010/main">
                  <a:noFill/>
                </a14:hiddenFill>
              </a:ext>
            </a:extLst>
          </p:spPr>
          <p:txBody>
            <a:bodyPr/>
            <a:lstStyle/>
            <a:p>
              <a:endParaRPr lang="es-EC"/>
            </a:p>
          </p:txBody>
        </p:sp>
        <p:sp>
          <p:nvSpPr>
            <p:cNvPr id="5174" name="Oval 45"/>
            <p:cNvSpPr>
              <a:spLocks noChangeArrowheads="1"/>
            </p:cNvSpPr>
            <p:nvPr/>
          </p:nvSpPr>
          <p:spPr bwMode="auto">
            <a:xfrm>
              <a:off x="796" y="1474"/>
              <a:ext cx="136" cy="136"/>
            </a:xfrm>
            <a:prstGeom prst="ellipse">
              <a:avLst/>
            </a:prstGeom>
            <a:gradFill rotWithShape="1">
              <a:gsLst>
                <a:gs pos="0">
                  <a:srgbClr val="969696"/>
                </a:gs>
                <a:gs pos="100000">
                  <a:srgbClr val="5F5F5F"/>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latin typeface="Calibri" panose="020F0502020204030204" pitchFamily="34" charset="0"/>
              </a:endParaRPr>
            </a:p>
          </p:txBody>
        </p:sp>
        <p:sp>
          <p:nvSpPr>
            <p:cNvPr id="5175" name="Oval 139"/>
            <p:cNvSpPr>
              <a:spLocks noChangeArrowheads="1"/>
            </p:cNvSpPr>
            <p:nvPr/>
          </p:nvSpPr>
          <p:spPr bwMode="auto">
            <a:xfrm>
              <a:off x="1174" y="1609"/>
              <a:ext cx="45" cy="46"/>
            </a:xfrm>
            <a:prstGeom prst="ellipse">
              <a:avLst/>
            </a:pr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latin typeface="Calibri" panose="020F0502020204030204" pitchFamily="34" charset="0"/>
              </a:endParaRPr>
            </a:p>
          </p:txBody>
        </p:sp>
        <p:sp>
          <p:nvSpPr>
            <p:cNvPr id="5176" name="Oval 140"/>
            <p:cNvSpPr>
              <a:spLocks noChangeArrowheads="1"/>
            </p:cNvSpPr>
            <p:nvPr/>
          </p:nvSpPr>
          <p:spPr bwMode="auto">
            <a:xfrm>
              <a:off x="1175" y="1262"/>
              <a:ext cx="45" cy="46"/>
            </a:xfrm>
            <a:prstGeom prst="ellipse">
              <a:avLst/>
            </a:pr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latin typeface="Calibri" panose="020F0502020204030204" pitchFamily="34" charset="0"/>
              </a:endParaRPr>
            </a:p>
          </p:txBody>
        </p:sp>
        <p:sp>
          <p:nvSpPr>
            <p:cNvPr id="5177" name="Oval 141"/>
            <p:cNvSpPr>
              <a:spLocks noChangeArrowheads="1"/>
            </p:cNvSpPr>
            <p:nvPr/>
          </p:nvSpPr>
          <p:spPr bwMode="auto">
            <a:xfrm>
              <a:off x="1175" y="1434"/>
              <a:ext cx="45" cy="46"/>
            </a:xfrm>
            <a:prstGeom prst="ellipse">
              <a:avLst/>
            </a:pr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latin typeface="Calibri" panose="020F0502020204030204" pitchFamily="34" charset="0"/>
              </a:endParaRPr>
            </a:p>
          </p:txBody>
        </p:sp>
      </p:grpSp>
      <p:sp>
        <p:nvSpPr>
          <p:cNvPr id="5149" name="Line 166"/>
          <p:cNvSpPr>
            <a:spLocks noChangeShapeType="1"/>
          </p:cNvSpPr>
          <p:nvPr/>
        </p:nvSpPr>
        <p:spPr bwMode="auto">
          <a:xfrm flipV="1">
            <a:off x="6853239" y="3086100"/>
            <a:ext cx="287337" cy="2873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150" name="Line 167"/>
          <p:cNvSpPr>
            <a:spLocks noChangeShapeType="1"/>
          </p:cNvSpPr>
          <p:nvPr/>
        </p:nvSpPr>
        <p:spPr bwMode="auto">
          <a:xfrm flipV="1">
            <a:off x="6818314" y="3121025"/>
            <a:ext cx="287337" cy="2873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151" name="Rectangle 11"/>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latin typeface="Calibri" panose="020F0502020204030204" pitchFamily="34" charset="0"/>
            </a:endParaRPr>
          </a:p>
        </p:txBody>
      </p:sp>
      <p:sp>
        <p:nvSpPr>
          <p:cNvPr id="5152" name="Rectangle 12"/>
          <p:cNvSpPr>
            <a:spLocks noChangeArrowheads="1"/>
          </p:cNvSpPr>
          <p:nvPr/>
        </p:nvSpPr>
        <p:spPr bwMode="auto">
          <a:xfrm>
            <a:off x="1524001" y="9964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p>
        </p:txBody>
      </p:sp>
      <p:sp>
        <p:nvSpPr>
          <p:cNvPr id="5153" name="Rectangle 14"/>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latin typeface="Calibri" panose="020F0502020204030204" pitchFamily="34" charset="0"/>
            </a:endParaRPr>
          </a:p>
        </p:txBody>
      </p:sp>
      <p:pic>
        <p:nvPicPr>
          <p:cNvPr id="5154" name="Picture 1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8689" y="1285875"/>
            <a:ext cx="21050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5" name="Rectangle 15"/>
          <p:cNvSpPr>
            <a:spLocks noChangeArrowheads="1"/>
          </p:cNvSpPr>
          <p:nvPr/>
        </p:nvSpPr>
        <p:spPr bwMode="auto">
          <a:xfrm>
            <a:off x="1524001" y="9964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p>
        </p:txBody>
      </p:sp>
      <p:sp>
        <p:nvSpPr>
          <p:cNvPr id="5156" name="Rectangle 17"/>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latin typeface="Calibri" panose="020F0502020204030204" pitchFamily="34" charset="0"/>
            </a:endParaRPr>
          </a:p>
        </p:txBody>
      </p:sp>
      <p:pic>
        <p:nvPicPr>
          <p:cNvPr id="5157" name="Picture 1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1250" y="5160963"/>
            <a:ext cx="27940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8" name="Rectangle 18"/>
          <p:cNvSpPr>
            <a:spLocks noChangeArrowheads="1"/>
          </p:cNvSpPr>
          <p:nvPr/>
        </p:nvSpPr>
        <p:spPr bwMode="auto">
          <a:xfrm>
            <a:off x="1524001" y="9964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p>
        </p:txBody>
      </p:sp>
      <p:sp>
        <p:nvSpPr>
          <p:cNvPr id="5159" name="Rectangle 20"/>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latin typeface="Calibri" panose="020F0502020204030204" pitchFamily="34" charset="0"/>
            </a:endParaRPr>
          </a:p>
        </p:txBody>
      </p:sp>
      <p:pic>
        <p:nvPicPr>
          <p:cNvPr id="5160" name="Picture 1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3188" y="5143501"/>
            <a:ext cx="351155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1" name="Rectangle 21"/>
          <p:cNvSpPr>
            <a:spLocks noChangeArrowheads="1"/>
          </p:cNvSpPr>
          <p:nvPr/>
        </p:nvSpPr>
        <p:spPr bwMode="auto">
          <a:xfrm>
            <a:off x="1524001" y="9964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p>
        </p:txBody>
      </p:sp>
      <p:sp>
        <p:nvSpPr>
          <p:cNvPr id="5162" name="Rectangle 23"/>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latin typeface="Calibri" panose="020F0502020204030204" pitchFamily="34" charset="0"/>
            </a:endParaRPr>
          </a:p>
        </p:txBody>
      </p:sp>
      <p:pic>
        <p:nvPicPr>
          <p:cNvPr id="5163" name="Picture 2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0250" y="5357814"/>
            <a:ext cx="35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4" name="Rectangle 24"/>
          <p:cNvSpPr>
            <a:spLocks noChangeArrowheads="1"/>
          </p:cNvSpPr>
          <p:nvPr/>
        </p:nvSpPr>
        <p:spPr bwMode="auto">
          <a:xfrm>
            <a:off x="1524001" y="6154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AR" altLang="es-EC"/>
          </a:p>
        </p:txBody>
      </p:sp>
      <p:pic>
        <p:nvPicPr>
          <p:cNvPr id="4" name="Imagen 3"/>
          <p:cNvPicPr>
            <a:picLocks noChangeAspect="1"/>
          </p:cNvPicPr>
          <p:nvPr/>
        </p:nvPicPr>
        <p:blipFill>
          <a:blip r:embed="rId6"/>
          <a:stretch>
            <a:fillRect/>
          </a:stretch>
        </p:blipFill>
        <p:spPr>
          <a:xfrm>
            <a:off x="2135189" y="6175399"/>
            <a:ext cx="2642728" cy="576710"/>
          </a:xfrm>
          <a:prstGeom prst="rect">
            <a:avLst/>
          </a:prstGeom>
        </p:spPr>
      </p:pic>
      <p:pic>
        <p:nvPicPr>
          <p:cNvPr id="5" name="Imagen 4"/>
          <p:cNvPicPr>
            <a:picLocks noChangeAspect="1"/>
          </p:cNvPicPr>
          <p:nvPr/>
        </p:nvPicPr>
        <p:blipFill>
          <a:blip r:embed="rId7"/>
          <a:stretch>
            <a:fillRect/>
          </a:stretch>
        </p:blipFill>
        <p:spPr>
          <a:xfrm>
            <a:off x="4935880" y="6421440"/>
            <a:ext cx="2268221" cy="255745"/>
          </a:xfrm>
          <a:prstGeom prst="rect">
            <a:avLst/>
          </a:prstGeom>
        </p:spPr>
      </p:pic>
    </p:spTree>
    <p:extLst>
      <p:ext uri="{BB962C8B-B14F-4D97-AF65-F5344CB8AC3E}">
        <p14:creationId xmlns:p14="http://schemas.microsoft.com/office/powerpoint/2010/main" val="10790235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Tiempo de filtrado</a:t>
            </a:r>
            <a:endParaRPr lang="es-EC" dirty="0"/>
          </a:p>
        </p:txBody>
      </p:sp>
      <mc:AlternateContent xmlns:mc="http://schemas.openxmlformats.org/markup-compatibility/2006" xmlns:a14="http://schemas.microsoft.com/office/drawing/2010/main">
        <mc:Choice Requires="a14">
          <p:sp>
            <p:nvSpPr>
              <p:cNvPr id="5" name="Rectángulo 4"/>
              <p:cNvSpPr/>
              <p:nvPr/>
            </p:nvSpPr>
            <p:spPr>
              <a:xfrm>
                <a:off x="1846988" y="1621277"/>
                <a:ext cx="2148024"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𝑠𝑒𝑑𝑚𝑒𝑛𝑡𝑎𝑐𝑖</m:t>
                          </m:r>
                          <m:r>
                            <a:rPr lang="es-EC" i="0">
                              <a:latin typeface="Cambria Math" panose="02040503050406030204" pitchFamily="18" charset="0"/>
                            </a:rPr>
                            <m:t>ó</m:t>
                          </m:r>
                          <m:r>
                            <a:rPr lang="es-EC" i="1">
                              <a:latin typeface="Cambria Math" panose="02040503050406030204" pitchFamily="18" charset="0"/>
                            </a:rPr>
                            <m:t>𝑛</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𝑑𝑟</m:t>
                          </m:r>
                        </m:num>
                        <m:den>
                          <m:r>
                            <a:rPr lang="es-EC" i="1">
                              <a:latin typeface="Cambria Math" panose="02040503050406030204" pitchFamily="18" charset="0"/>
                            </a:rPr>
                            <m:t>𝑑𝑡</m:t>
                          </m:r>
                        </m:den>
                      </m:f>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1846988" y="1621277"/>
                <a:ext cx="2148024" cy="618246"/>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1969585" y="2640327"/>
                <a:ext cx="1902829" cy="6034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eqArr>
                        <m:eqArrPr>
                          <m:ctrlPr>
                            <a:rPr lang="es-EC" i="1">
                              <a:latin typeface="Cambria Math" panose="02040503050406030204" pitchFamily="18" charset="0"/>
                            </a:rPr>
                          </m:ctrlPr>
                        </m:eqArrPr>
                        <m:e>
                          <m:r>
                            <a:rPr lang="es-EC">
                              <a:latin typeface="Cambria Math" panose="02040503050406030204" pitchFamily="18" charset="0"/>
                            </a:rPr>
                            <m:t>&amp;</m:t>
                          </m:r>
                          <m:r>
                            <a:rPr lang="es-EC" i="1">
                              <a:latin typeface="Cambria Math" panose="02040503050406030204" pitchFamily="18" charset="0"/>
                            </a:rPr>
                            <m:t>𝑡</m:t>
                          </m:r>
                          <m:r>
                            <a:rPr lang="es-EC" i="0">
                              <a:latin typeface="Cambria Math" panose="02040503050406030204" pitchFamily="18" charset="0"/>
                            </a:rPr>
                            <m:t>=0         </m:t>
                          </m:r>
                          <m:r>
                            <a:rPr lang="es-EC" i="1">
                              <a:latin typeface="Cambria Math" panose="02040503050406030204" pitchFamily="18" charset="0"/>
                            </a:rPr>
                            <m:t>𝑟</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0">
                                  <a:latin typeface="Cambria Math" panose="02040503050406030204" pitchFamily="18" charset="0"/>
                                </a:rPr>
                                <m:t>1</m:t>
                              </m:r>
                            </m:sub>
                          </m:sSub>
                        </m:e>
                        <m:e>
                          <m:r>
                            <a:rPr lang="es-EC" i="0">
                              <a:latin typeface="Cambria Math" panose="02040503050406030204" pitchFamily="18" charset="0"/>
                            </a:rPr>
                            <m:t>&amp;</m:t>
                          </m:r>
                          <m:r>
                            <a:rPr lang="es-EC" i="1">
                              <a:latin typeface="Cambria Math" panose="02040503050406030204" pitchFamily="18" charset="0"/>
                            </a:rPr>
                            <m:t>𝑡</m:t>
                          </m:r>
                          <m:r>
                            <a:rPr lang="es-EC" i="0">
                              <a:latin typeface="Cambria Math" panose="02040503050406030204" pitchFamily="18" charset="0"/>
                            </a:rPr>
                            <m:t>=</m:t>
                          </m:r>
                          <m:r>
                            <a:rPr lang="es-EC" i="1">
                              <a:latin typeface="Cambria Math" panose="02040503050406030204" pitchFamily="18" charset="0"/>
                            </a:rPr>
                            <m:t>𝑡</m:t>
                          </m:r>
                          <m:r>
                            <a:rPr lang="es-EC" i="0">
                              <a:latin typeface="Cambria Math" panose="02040503050406030204" pitchFamily="18" charset="0"/>
                            </a:rPr>
                            <m:t>         </m:t>
                          </m:r>
                          <m:r>
                            <a:rPr lang="es-EC" i="1">
                              <a:latin typeface="Cambria Math" panose="02040503050406030204" pitchFamily="18" charset="0"/>
                            </a:rPr>
                            <m:t>𝑟</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0">
                                  <a:latin typeface="Cambria Math" panose="02040503050406030204" pitchFamily="18" charset="0"/>
                                </a:rPr>
                                <m:t>2</m:t>
                              </m:r>
                            </m:sub>
                          </m:sSub>
                        </m:e>
                      </m:eqAr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1969585" y="2640327"/>
                <a:ext cx="1902829" cy="603499"/>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1254709" y="3448784"/>
                <a:ext cx="3332579" cy="7478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limLoc m:val="subSup"/>
                          <m:ctrlPr>
                            <a:rPr lang="es-EC" i="1">
                              <a:latin typeface="Cambria Math" panose="02040503050406030204" pitchFamily="18" charset="0"/>
                            </a:rPr>
                          </m:ctrlPr>
                        </m:naryPr>
                        <m:sub>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0">
                                  <a:latin typeface="Cambria Math" panose="02040503050406030204" pitchFamily="18" charset="0"/>
                                </a:rPr>
                                <m:t>1</m:t>
                              </m:r>
                            </m:sub>
                          </m:sSub>
                        </m:sub>
                        <m:sup>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0">
                                  <a:latin typeface="Cambria Math" panose="02040503050406030204" pitchFamily="18" charset="0"/>
                                </a:rPr>
                                <m:t>2</m:t>
                              </m:r>
                            </m:sub>
                          </m:sSub>
                        </m:sup>
                        <m:e>
                          <m:f>
                            <m:fPr>
                              <m:ctrlPr>
                                <a:rPr lang="es-EC" i="1">
                                  <a:latin typeface="Cambria Math" panose="02040503050406030204" pitchFamily="18" charset="0"/>
                                </a:rPr>
                              </m:ctrlPr>
                            </m:fPr>
                            <m:num>
                              <m:r>
                                <a:rPr lang="es-EC" i="1">
                                  <a:latin typeface="Cambria Math" panose="02040503050406030204" pitchFamily="18" charset="0"/>
                                </a:rPr>
                                <m:t>𝑑𝑟</m:t>
                              </m:r>
                            </m:num>
                            <m:den>
                              <m:r>
                                <a:rPr lang="es-EC" i="1">
                                  <a:latin typeface="Cambria Math" panose="02040503050406030204" pitchFamily="18" charset="0"/>
                                </a:rPr>
                                <m:t>𝑟</m:t>
                              </m:r>
                            </m:den>
                          </m:f>
                        </m:e>
                      </m:nary>
                      <m:r>
                        <a:rPr lang="es-EC" i="0">
                          <a:latin typeface="Cambria Math" panose="02040503050406030204" pitchFamily="18" charset="0"/>
                        </a:rPr>
                        <m:t>=</m:t>
                      </m:r>
                      <m:nary>
                        <m:naryPr>
                          <m:limLoc m:val="subSup"/>
                          <m:ctrlPr>
                            <a:rPr lang="es-EC" i="1">
                              <a:latin typeface="Cambria Math" panose="02040503050406030204" pitchFamily="18" charset="0"/>
                            </a:rPr>
                          </m:ctrlPr>
                        </m:naryPr>
                        <m:sub>
                          <m:r>
                            <a:rPr lang="es-EC" i="0">
                              <a:latin typeface="Cambria Math" panose="02040503050406030204" pitchFamily="18" charset="0"/>
                            </a:rPr>
                            <m:t>0</m:t>
                          </m:r>
                        </m:sub>
                        <m:sup>
                          <m:r>
                            <a:rPr lang="es-EC" i="1">
                              <a:latin typeface="Cambria Math" panose="02040503050406030204" pitchFamily="18" charset="0"/>
                            </a:rPr>
                            <m:t>𝑡</m:t>
                          </m:r>
                        </m:sup>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𝑑𝑝</m:t>
                                  </m:r>
                                </m:e>
                                <m:sup>
                                  <m:r>
                                    <a:rPr lang="es-EC" i="0">
                                      <a:latin typeface="Cambria Math" panose="02040503050406030204" pitchFamily="18" charset="0"/>
                                    </a:rPr>
                                    <m:t>2</m:t>
                                  </m:r>
                                </m:sup>
                              </m:sSup>
                              <m:r>
                                <a:rPr lang="es-EC" i="0">
                                  <a:latin typeface="Cambria Math" panose="02040503050406030204" pitchFamily="18" charset="0"/>
                                </a:rPr>
                                <m:t>(</m:t>
                              </m:r>
                              <m:r>
                                <a:rPr lang="es-EC" i="1">
                                  <a:latin typeface="Cambria Math" panose="02040503050406030204" pitchFamily="18" charset="0"/>
                                </a:rPr>
                                <m:t>𝛿</m:t>
                              </m:r>
                              <m:r>
                                <a:rPr lang="es-EC" i="0">
                                  <a:latin typeface="Cambria Math" panose="02040503050406030204" pitchFamily="18" charset="0"/>
                                </a:rPr>
                                <m:t>−</m:t>
                              </m:r>
                              <m:r>
                                <a:rPr lang="es-EC" i="1">
                                  <a:latin typeface="Cambria Math" panose="02040503050406030204" pitchFamily="18" charset="0"/>
                                </a:rPr>
                                <m:t>𝑝</m:t>
                              </m:r>
                              <m:r>
                                <a:rPr lang="es-EC" i="0">
                                  <a:latin typeface="Cambria Math" panose="02040503050406030204" pitchFamily="18" charset="0"/>
                                </a:rPr>
                                <m:t>) </m:t>
                              </m:r>
                              <m:sSup>
                                <m:sSupPr>
                                  <m:ctrlPr>
                                    <a:rPr lang="es-EC" i="1">
                                      <a:latin typeface="Cambria Math" panose="02040503050406030204" pitchFamily="18" charset="0"/>
                                    </a:rPr>
                                  </m:ctrlPr>
                                </m:sSupPr>
                                <m:e>
                                  <m:r>
                                    <a:rPr lang="es-EC" i="0">
                                      <a:latin typeface="Cambria Math" panose="02040503050406030204" pitchFamily="18" charset="0"/>
                                    </a:rPr>
                                    <m:t> </m:t>
                                  </m:r>
                                  <m:r>
                                    <a:rPr lang="es-EC" i="1">
                                      <a:latin typeface="Cambria Math" panose="02040503050406030204" pitchFamily="18" charset="0"/>
                                    </a:rPr>
                                    <m:t>𝜔</m:t>
                                  </m:r>
                                </m:e>
                                <m:sup>
                                  <m:r>
                                    <a:rPr lang="es-EC" i="0">
                                      <a:latin typeface="Cambria Math" panose="02040503050406030204" pitchFamily="18" charset="0"/>
                                    </a:rPr>
                                    <m:t>2</m:t>
                                  </m:r>
                                </m:sup>
                              </m:sSup>
                            </m:num>
                            <m:den>
                              <m:r>
                                <a:rPr lang="es-EC" i="0">
                                  <a:latin typeface="Cambria Math" panose="02040503050406030204" pitchFamily="18" charset="0"/>
                                </a:rPr>
                                <m:t>18</m:t>
                              </m:r>
                              <m:r>
                                <a:rPr lang="es-EC" i="1">
                                  <a:latin typeface="Cambria Math" panose="02040503050406030204" pitchFamily="18" charset="0"/>
                                </a:rPr>
                                <m:t>𝜇</m:t>
                              </m:r>
                            </m:den>
                          </m:f>
                        </m:e>
                      </m:nary>
                      <m:r>
                        <a:rPr lang="es-EC" i="0">
                          <a:latin typeface="Cambria Math" panose="02040503050406030204" pitchFamily="18" charset="0"/>
                        </a:rPr>
                        <m:t> </m:t>
                      </m:r>
                      <m:r>
                        <a:rPr lang="es-EC" i="1">
                          <a:latin typeface="Cambria Math" panose="02040503050406030204" pitchFamily="18" charset="0"/>
                        </a:rPr>
                        <m:t>𝑑𝑡</m:t>
                      </m:r>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1254709" y="3448784"/>
                <a:ext cx="3332579" cy="747833"/>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1737312" y="4453087"/>
                <a:ext cx="2713243" cy="6619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b="0" i="0" smtClean="0">
                          <a:latin typeface="Cambria Math" panose="02040503050406030204" pitchFamily="18" charset="0"/>
                        </a:rPr>
                        <m:t>t</m:t>
                      </m:r>
                      <m:r>
                        <a:rPr lang="es-EC" smtClean="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18</m:t>
                          </m:r>
                          <m:r>
                            <a:rPr lang="es-EC" i="1">
                              <a:latin typeface="Cambria Math" panose="02040503050406030204" pitchFamily="18" charset="0"/>
                            </a:rPr>
                            <m:t>𝜇</m:t>
                          </m:r>
                        </m:num>
                        <m:den>
                          <m:sSup>
                            <m:sSupPr>
                              <m:ctrlPr>
                                <a:rPr lang="es-EC" i="1">
                                  <a:latin typeface="Cambria Math" panose="02040503050406030204" pitchFamily="18" charset="0"/>
                                </a:rPr>
                              </m:ctrlPr>
                            </m:sSupPr>
                            <m:e>
                              <m:r>
                                <a:rPr lang="es-EC" i="1">
                                  <a:latin typeface="Cambria Math" panose="02040503050406030204" pitchFamily="18" charset="0"/>
                                </a:rPr>
                                <m:t>𝑑𝑝</m:t>
                              </m:r>
                            </m:e>
                            <m:sup>
                              <m:r>
                                <a:rPr lang="es-EC" i="0">
                                  <a:latin typeface="Cambria Math" panose="02040503050406030204" pitchFamily="18" charset="0"/>
                                </a:rPr>
                                <m:t>2</m:t>
                              </m:r>
                            </m:sup>
                          </m:sSup>
                          <m:r>
                            <a:rPr lang="es-EC" i="0">
                              <a:latin typeface="Cambria Math" panose="02040503050406030204" pitchFamily="18" charset="0"/>
                            </a:rPr>
                            <m:t>(</m:t>
                          </m:r>
                          <m:r>
                            <a:rPr lang="es-EC" i="1">
                              <a:latin typeface="Cambria Math" panose="02040503050406030204" pitchFamily="18" charset="0"/>
                            </a:rPr>
                            <m:t>𝛿</m:t>
                          </m:r>
                          <m:r>
                            <a:rPr lang="es-EC" i="0">
                              <a:latin typeface="Cambria Math" panose="02040503050406030204" pitchFamily="18" charset="0"/>
                            </a:rPr>
                            <m:t>−</m:t>
                          </m:r>
                          <m:r>
                            <a:rPr lang="es-EC" i="1">
                              <a:latin typeface="Cambria Math" panose="02040503050406030204" pitchFamily="18" charset="0"/>
                            </a:rPr>
                            <m:t>𝑝</m:t>
                          </m:r>
                          <m:r>
                            <a:rPr lang="es-EC" i="0">
                              <a:latin typeface="Cambria Math" panose="02040503050406030204" pitchFamily="18" charset="0"/>
                            </a:rPr>
                            <m:t>) </m:t>
                          </m:r>
                          <m:sSup>
                            <m:sSupPr>
                              <m:ctrlPr>
                                <a:rPr lang="es-EC" i="1">
                                  <a:latin typeface="Cambria Math" panose="02040503050406030204" pitchFamily="18" charset="0"/>
                                </a:rPr>
                              </m:ctrlPr>
                            </m:sSupPr>
                            <m:e>
                              <m:r>
                                <a:rPr lang="es-EC" i="0">
                                  <a:latin typeface="Cambria Math" panose="02040503050406030204" pitchFamily="18" charset="0"/>
                                </a:rPr>
                                <m:t> </m:t>
                              </m:r>
                              <m:r>
                                <a:rPr lang="es-EC" i="1">
                                  <a:latin typeface="Cambria Math" panose="02040503050406030204" pitchFamily="18" charset="0"/>
                                </a:rPr>
                                <m:t>𝜔</m:t>
                              </m:r>
                            </m:e>
                            <m:sup>
                              <m:r>
                                <a:rPr lang="es-EC" i="0">
                                  <a:latin typeface="Cambria Math" panose="02040503050406030204" pitchFamily="18" charset="0"/>
                                </a:rPr>
                                <m:t>2</m:t>
                              </m:r>
                            </m:sup>
                          </m:sSup>
                        </m:den>
                      </m:f>
                      <m:r>
                        <a:rPr lang="es-EC" i="0">
                          <a:latin typeface="Cambria Math" panose="02040503050406030204" pitchFamily="18" charset="0"/>
                        </a:rPr>
                        <m:t> </m:t>
                      </m:r>
                      <m:r>
                        <a:rPr lang="es-EC" i="1">
                          <a:latin typeface="Cambria Math" panose="02040503050406030204" pitchFamily="18" charset="0"/>
                        </a:rPr>
                        <m:t>𝑙𝑛</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0">
                                  <a:latin typeface="Cambria Math" panose="02040503050406030204" pitchFamily="18" charset="0"/>
                                </a:rPr>
                                <m:t>2</m:t>
                              </m:r>
                            </m:sub>
                          </m:sSub>
                        </m:num>
                        <m:den>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0">
                                  <a:latin typeface="Cambria Math" panose="02040503050406030204" pitchFamily="18" charset="0"/>
                                </a:rPr>
                                <m:t>1</m:t>
                              </m:r>
                            </m:sub>
                          </m:sSub>
                        </m:den>
                      </m:f>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1737312" y="4453087"/>
                <a:ext cx="2713243" cy="661912"/>
              </a:xfrm>
              <a:prstGeom prst="rect">
                <a:avLst/>
              </a:prstGeom>
              <a:blipFill rotWithShape="0">
                <a:blip r:embed="rId5"/>
                <a:stretch>
                  <a:fillRect/>
                </a:stretch>
              </a:blipFill>
            </p:spPr>
            <p:txBody>
              <a:bodyPr/>
              <a:lstStyle/>
              <a:p>
                <a:r>
                  <a:rPr lang="es-EC">
                    <a:noFill/>
                  </a:rPr>
                  <a:t> </a:t>
                </a:r>
              </a:p>
            </p:txBody>
          </p:sp>
        </mc:Fallback>
      </mc:AlternateContent>
      <p:pic>
        <p:nvPicPr>
          <p:cNvPr id="11" name="Imagen 10"/>
          <p:cNvPicPr/>
          <p:nvPr/>
        </p:nvPicPr>
        <p:blipFill rotWithShape="1">
          <a:blip r:embed="rId6">
            <a:extLst>
              <a:ext uri="{28A0092B-C50C-407E-A947-70E740481C1C}">
                <a14:useLocalDpi xmlns:a14="http://schemas.microsoft.com/office/drawing/2010/main" val="0"/>
              </a:ext>
            </a:extLst>
          </a:blip>
          <a:srcRect t="1738" b="4456"/>
          <a:stretch/>
        </p:blipFill>
        <p:spPr bwMode="auto">
          <a:xfrm>
            <a:off x="5687060" y="3675136"/>
            <a:ext cx="1960880" cy="2879725"/>
          </a:xfrm>
          <a:prstGeom prst="rect">
            <a:avLst/>
          </a:prstGeom>
          <a:noFill/>
          <a:ln>
            <a:noFill/>
          </a:ln>
          <a:extLst>
            <a:ext uri="{53640926-AAD7-44D8-BBD7-CCE9431645EC}">
              <a14:shadowObscured xmlns:a14="http://schemas.microsoft.com/office/drawing/2010/main"/>
            </a:ext>
          </a:extLst>
        </p:spPr>
      </p:pic>
      <p:pic>
        <p:nvPicPr>
          <p:cNvPr id="12" name="Imagen 11"/>
          <p:cNvPicPr/>
          <p:nvPr/>
        </p:nvPicPr>
        <p:blipFill>
          <a:blip r:embed="rId7">
            <a:extLst>
              <a:ext uri="{28A0092B-C50C-407E-A947-70E740481C1C}">
                <a14:useLocalDpi xmlns:a14="http://schemas.microsoft.com/office/drawing/2010/main" val="0"/>
              </a:ext>
            </a:extLst>
          </a:blip>
          <a:srcRect/>
          <a:stretch>
            <a:fillRect/>
          </a:stretch>
        </p:blipFill>
        <p:spPr bwMode="auto">
          <a:xfrm>
            <a:off x="6667500" y="1270000"/>
            <a:ext cx="2184400" cy="2360930"/>
          </a:xfrm>
          <a:prstGeom prst="rect">
            <a:avLst/>
          </a:prstGeom>
          <a:noFill/>
          <a:ln>
            <a:noFill/>
          </a:ln>
        </p:spPr>
      </p:pic>
    </p:spTree>
    <p:extLst>
      <p:ext uri="{BB962C8B-B14F-4D97-AF65-F5344CB8AC3E}">
        <p14:creationId xmlns:p14="http://schemas.microsoft.com/office/powerpoint/2010/main" val="40859600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86" name="Freeform 14"/>
          <p:cNvSpPr>
            <a:spLocks/>
          </p:cNvSpPr>
          <p:nvPr/>
        </p:nvSpPr>
        <p:spPr bwMode="auto">
          <a:xfrm>
            <a:off x="8648700" y="2733676"/>
            <a:ext cx="204788" cy="80963"/>
          </a:xfrm>
          <a:custGeom>
            <a:avLst/>
            <a:gdLst>
              <a:gd name="T0" fmla="*/ 2147483647 w 129"/>
              <a:gd name="T1" fmla="*/ 0 h 51"/>
              <a:gd name="T2" fmla="*/ 2147483647 w 129"/>
              <a:gd name="T3" fmla="*/ 2147483647 h 51"/>
              <a:gd name="T4" fmla="*/ 0 w 129"/>
              <a:gd name="T5" fmla="*/ 2147483647 h 51"/>
              <a:gd name="T6" fmla="*/ 0 w 129"/>
              <a:gd name="T7" fmla="*/ 0 h 51"/>
              <a:gd name="T8" fmla="*/ 2147483647 w 129"/>
              <a:gd name="T9" fmla="*/ 0 h 51"/>
              <a:gd name="T10" fmla="*/ 0 60000 65536"/>
              <a:gd name="T11" fmla="*/ 0 60000 65536"/>
              <a:gd name="T12" fmla="*/ 0 60000 65536"/>
              <a:gd name="T13" fmla="*/ 0 60000 65536"/>
              <a:gd name="T14" fmla="*/ 0 60000 65536"/>
              <a:gd name="T15" fmla="*/ 0 w 129"/>
              <a:gd name="T16" fmla="*/ 0 h 51"/>
              <a:gd name="T17" fmla="*/ 129 w 129"/>
              <a:gd name="T18" fmla="*/ 51 h 51"/>
            </a:gdLst>
            <a:ahLst/>
            <a:cxnLst>
              <a:cxn ang="T10">
                <a:pos x="T0" y="T1"/>
              </a:cxn>
              <a:cxn ang="T11">
                <a:pos x="T2" y="T3"/>
              </a:cxn>
              <a:cxn ang="T12">
                <a:pos x="T4" y="T5"/>
              </a:cxn>
              <a:cxn ang="T13">
                <a:pos x="T6" y="T7"/>
              </a:cxn>
              <a:cxn ang="T14">
                <a:pos x="T8" y="T9"/>
              </a:cxn>
            </a:cxnLst>
            <a:rect l="T15" t="T16" r="T17" b="T18"/>
            <a:pathLst>
              <a:path w="129" h="51">
                <a:moveTo>
                  <a:pt x="129" y="0"/>
                </a:moveTo>
                <a:lnTo>
                  <a:pt x="129" y="51"/>
                </a:lnTo>
                <a:lnTo>
                  <a:pt x="0" y="46"/>
                </a:lnTo>
                <a:lnTo>
                  <a:pt x="0" y="0"/>
                </a:lnTo>
                <a:lnTo>
                  <a:pt x="12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668687" name="Freeform 15"/>
          <p:cNvSpPr>
            <a:spLocks/>
          </p:cNvSpPr>
          <p:nvPr/>
        </p:nvSpPr>
        <p:spPr bwMode="auto">
          <a:xfrm>
            <a:off x="7659688" y="2733676"/>
            <a:ext cx="188912" cy="80963"/>
          </a:xfrm>
          <a:custGeom>
            <a:avLst/>
            <a:gdLst>
              <a:gd name="T0" fmla="*/ 0 w 119"/>
              <a:gd name="T1" fmla="*/ 0 h 51"/>
              <a:gd name="T2" fmla="*/ 0 w 119"/>
              <a:gd name="T3" fmla="*/ 2147483647 h 51"/>
              <a:gd name="T4" fmla="*/ 2147483647 w 119"/>
              <a:gd name="T5" fmla="*/ 2147483647 h 51"/>
              <a:gd name="T6" fmla="*/ 2147483647 w 119"/>
              <a:gd name="T7" fmla="*/ 2147483647 h 51"/>
              <a:gd name="T8" fmla="*/ 0 w 119"/>
              <a:gd name="T9" fmla="*/ 0 h 51"/>
              <a:gd name="T10" fmla="*/ 0 60000 65536"/>
              <a:gd name="T11" fmla="*/ 0 60000 65536"/>
              <a:gd name="T12" fmla="*/ 0 60000 65536"/>
              <a:gd name="T13" fmla="*/ 0 60000 65536"/>
              <a:gd name="T14" fmla="*/ 0 60000 65536"/>
              <a:gd name="T15" fmla="*/ 0 w 119"/>
              <a:gd name="T16" fmla="*/ 0 h 51"/>
              <a:gd name="T17" fmla="*/ 119 w 119"/>
              <a:gd name="T18" fmla="*/ 51 h 51"/>
            </a:gdLst>
            <a:ahLst/>
            <a:cxnLst>
              <a:cxn ang="T10">
                <a:pos x="T0" y="T1"/>
              </a:cxn>
              <a:cxn ang="T11">
                <a:pos x="T2" y="T3"/>
              </a:cxn>
              <a:cxn ang="T12">
                <a:pos x="T4" y="T5"/>
              </a:cxn>
              <a:cxn ang="T13">
                <a:pos x="T6" y="T7"/>
              </a:cxn>
              <a:cxn ang="T14">
                <a:pos x="T8" y="T9"/>
              </a:cxn>
            </a:cxnLst>
            <a:rect l="T15" t="T16" r="T17" b="T18"/>
            <a:pathLst>
              <a:path w="119" h="51">
                <a:moveTo>
                  <a:pt x="0" y="0"/>
                </a:moveTo>
                <a:lnTo>
                  <a:pt x="0" y="51"/>
                </a:lnTo>
                <a:lnTo>
                  <a:pt x="119" y="48"/>
                </a:lnTo>
                <a:lnTo>
                  <a:pt x="119" y="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668688" name="Freeform 16"/>
          <p:cNvSpPr>
            <a:spLocks/>
          </p:cNvSpPr>
          <p:nvPr/>
        </p:nvSpPr>
        <p:spPr bwMode="auto">
          <a:xfrm>
            <a:off x="6886576" y="1881189"/>
            <a:ext cx="2119313" cy="769937"/>
          </a:xfrm>
          <a:custGeom>
            <a:avLst/>
            <a:gdLst>
              <a:gd name="T0" fmla="*/ 2147483647 w 1335"/>
              <a:gd name="T1" fmla="*/ 2147483647 h 485"/>
              <a:gd name="T2" fmla="*/ 2147483647 w 1335"/>
              <a:gd name="T3" fmla="*/ 2147483647 h 485"/>
              <a:gd name="T4" fmla="*/ 2147483647 w 1335"/>
              <a:gd name="T5" fmla="*/ 2147483647 h 485"/>
              <a:gd name="T6" fmla="*/ 2147483647 w 1335"/>
              <a:gd name="T7" fmla="*/ 2147483647 h 485"/>
              <a:gd name="T8" fmla="*/ 2147483647 w 1335"/>
              <a:gd name="T9" fmla="*/ 2147483647 h 485"/>
              <a:gd name="T10" fmla="*/ 2147483647 w 1335"/>
              <a:gd name="T11" fmla="*/ 0 h 485"/>
              <a:gd name="T12" fmla="*/ 0 w 1335"/>
              <a:gd name="T13" fmla="*/ 2147483647 h 485"/>
              <a:gd name="T14" fmla="*/ 2147483647 w 1335"/>
              <a:gd name="T15" fmla="*/ 2147483647 h 485"/>
              <a:gd name="T16" fmla="*/ 2147483647 w 1335"/>
              <a:gd name="T17" fmla="*/ 2147483647 h 485"/>
              <a:gd name="T18" fmla="*/ 2147483647 w 1335"/>
              <a:gd name="T19" fmla="*/ 2147483647 h 485"/>
              <a:gd name="T20" fmla="*/ 2147483647 w 1335"/>
              <a:gd name="T21" fmla="*/ 2147483647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35"/>
              <a:gd name="T34" fmla="*/ 0 h 485"/>
              <a:gd name="T35" fmla="*/ 1335 w 1335"/>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35" h="485">
                <a:moveTo>
                  <a:pt x="385" y="420"/>
                </a:moveTo>
                <a:lnTo>
                  <a:pt x="387" y="485"/>
                </a:lnTo>
                <a:lnTo>
                  <a:pt x="1335" y="480"/>
                </a:lnTo>
                <a:lnTo>
                  <a:pt x="1332" y="416"/>
                </a:lnTo>
                <a:lnTo>
                  <a:pt x="1114" y="416"/>
                </a:lnTo>
                <a:lnTo>
                  <a:pt x="1116" y="0"/>
                </a:lnTo>
                <a:lnTo>
                  <a:pt x="0" y="2"/>
                </a:lnTo>
                <a:lnTo>
                  <a:pt x="1" y="98"/>
                </a:lnTo>
                <a:lnTo>
                  <a:pt x="607" y="93"/>
                </a:lnTo>
                <a:lnTo>
                  <a:pt x="610" y="420"/>
                </a:lnTo>
                <a:lnTo>
                  <a:pt x="385" y="420"/>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668689" name="AutoShape 17"/>
          <p:cNvSpPr>
            <a:spLocks noChangeArrowheads="1"/>
          </p:cNvSpPr>
          <p:nvPr/>
        </p:nvSpPr>
        <p:spPr bwMode="auto">
          <a:xfrm rot="10800000">
            <a:off x="6569076" y="1814514"/>
            <a:ext cx="195263" cy="268287"/>
          </a:xfrm>
          <a:prstGeom prst="rightArrow">
            <a:avLst>
              <a:gd name="adj1" fmla="val 41667"/>
              <a:gd name="adj2" fmla="val 57333"/>
            </a:avLst>
          </a:prstGeom>
          <a:solidFill>
            <a:srgbClr val="0066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668690" name="Freeform 18"/>
          <p:cNvSpPr>
            <a:spLocks/>
          </p:cNvSpPr>
          <p:nvPr/>
        </p:nvSpPr>
        <p:spPr bwMode="auto">
          <a:xfrm flipH="1">
            <a:off x="7400925" y="2379663"/>
            <a:ext cx="179388" cy="368300"/>
          </a:xfrm>
          <a:custGeom>
            <a:avLst/>
            <a:gdLst>
              <a:gd name="T0" fmla="*/ 0 w 69"/>
              <a:gd name="T1" fmla="*/ 0 h 232"/>
              <a:gd name="T2" fmla="*/ 0 w 69"/>
              <a:gd name="T3" fmla="*/ 2147483647 h 232"/>
              <a:gd name="T4" fmla="*/ 2147483647 w 69"/>
              <a:gd name="T5" fmla="*/ 2147483647 h 232"/>
              <a:gd name="T6" fmla="*/ 2147483647 w 69"/>
              <a:gd name="T7" fmla="*/ 2147483647 h 232"/>
              <a:gd name="T8" fmla="*/ 0 w 69"/>
              <a:gd name="T9" fmla="*/ 0 h 232"/>
              <a:gd name="T10" fmla="*/ 0 60000 65536"/>
              <a:gd name="T11" fmla="*/ 0 60000 65536"/>
              <a:gd name="T12" fmla="*/ 0 60000 65536"/>
              <a:gd name="T13" fmla="*/ 0 60000 65536"/>
              <a:gd name="T14" fmla="*/ 0 60000 65536"/>
              <a:gd name="T15" fmla="*/ 0 w 69"/>
              <a:gd name="T16" fmla="*/ 0 h 232"/>
              <a:gd name="T17" fmla="*/ 69 w 69"/>
              <a:gd name="T18" fmla="*/ 232 h 232"/>
            </a:gdLst>
            <a:ahLst/>
            <a:cxnLst>
              <a:cxn ang="T10">
                <a:pos x="T0" y="T1"/>
              </a:cxn>
              <a:cxn ang="T11">
                <a:pos x="T2" y="T3"/>
              </a:cxn>
              <a:cxn ang="T12">
                <a:pos x="T4" y="T5"/>
              </a:cxn>
              <a:cxn ang="T13">
                <a:pos x="T6" y="T7"/>
              </a:cxn>
              <a:cxn ang="T14">
                <a:pos x="T8" y="T9"/>
              </a:cxn>
            </a:cxnLst>
            <a:rect l="T15" t="T16" r="T17" b="T18"/>
            <a:pathLst>
              <a:path w="69" h="232">
                <a:moveTo>
                  <a:pt x="0" y="0"/>
                </a:moveTo>
                <a:lnTo>
                  <a:pt x="0" y="232"/>
                </a:lnTo>
                <a:lnTo>
                  <a:pt x="69" y="226"/>
                </a:lnTo>
                <a:lnTo>
                  <a:pt x="64" y="1"/>
                </a:lnTo>
                <a:lnTo>
                  <a:pt x="0" y="0"/>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668691" name="Freeform 19"/>
          <p:cNvSpPr>
            <a:spLocks/>
          </p:cNvSpPr>
          <p:nvPr/>
        </p:nvSpPr>
        <p:spPr bwMode="auto">
          <a:xfrm>
            <a:off x="8929689" y="2398713"/>
            <a:ext cx="179387" cy="368300"/>
          </a:xfrm>
          <a:custGeom>
            <a:avLst/>
            <a:gdLst>
              <a:gd name="T0" fmla="*/ 0 w 69"/>
              <a:gd name="T1" fmla="*/ 0 h 232"/>
              <a:gd name="T2" fmla="*/ 0 w 69"/>
              <a:gd name="T3" fmla="*/ 2147483647 h 232"/>
              <a:gd name="T4" fmla="*/ 2147483647 w 69"/>
              <a:gd name="T5" fmla="*/ 2147483647 h 232"/>
              <a:gd name="T6" fmla="*/ 2147483647 w 69"/>
              <a:gd name="T7" fmla="*/ 2147483647 h 232"/>
              <a:gd name="T8" fmla="*/ 0 w 69"/>
              <a:gd name="T9" fmla="*/ 0 h 232"/>
              <a:gd name="T10" fmla="*/ 0 60000 65536"/>
              <a:gd name="T11" fmla="*/ 0 60000 65536"/>
              <a:gd name="T12" fmla="*/ 0 60000 65536"/>
              <a:gd name="T13" fmla="*/ 0 60000 65536"/>
              <a:gd name="T14" fmla="*/ 0 60000 65536"/>
              <a:gd name="T15" fmla="*/ 0 w 69"/>
              <a:gd name="T16" fmla="*/ 0 h 232"/>
              <a:gd name="T17" fmla="*/ 69 w 69"/>
              <a:gd name="T18" fmla="*/ 232 h 232"/>
            </a:gdLst>
            <a:ahLst/>
            <a:cxnLst>
              <a:cxn ang="T10">
                <a:pos x="T0" y="T1"/>
              </a:cxn>
              <a:cxn ang="T11">
                <a:pos x="T2" y="T3"/>
              </a:cxn>
              <a:cxn ang="T12">
                <a:pos x="T4" y="T5"/>
              </a:cxn>
              <a:cxn ang="T13">
                <a:pos x="T6" y="T7"/>
              </a:cxn>
              <a:cxn ang="T14">
                <a:pos x="T8" y="T9"/>
              </a:cxn>
            </a:cxnLst>
            <a:rect l="T15" t="T16" r="T17" b="T18"/>
            <a:pathLst>
              <a:path w="69" h="232">
                <a:moveTo>
                  <a:pt x="0" y="0"/>
                </a:moveTo>
                <a:lnTo>
                  <a:pt x="0" y="232"/>
                </a:lnTo>
                <a:lnTo>
                  <a:pt x="69" y="226"/>
                </a:lnTo>
                <a:lnTo>
                  <a:pt x="64" y="1"/>
                </a:lnTo>
                <a:lnTo>
                  <a:pt x="0" y="0"/>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2" name="Group 20"/>
          <p:cNvGrpSpPr>
            <a:grpSpLocks/>
          </p:cNvGrpSpPr>
          <p:nvPr/>
        </p:nvGrpSpPr>
        <p:grpSpPr bwMode="auto">
          <a:xfrm>
            <a:off x="9380539" y="1622425"/>
            <a:ext cx="585787" cy="268288"/>
            <a:chOff x="5038" y="1229"/>
            <a:chExt cx="369" cy="169"/>
          </a:xfrm>
        </p:grpSpPr>
        <p:sp>
          <p:nvSpPr>
            <p:cNvPr id="54470" name="Freeform 21"/>
            <p:cNvSpPr>
              <a:spLocks/>
            </p:cNvSpPr>
            <p:nvPr/>
          </p:nvSpPr>
          <p:spPr bwMode="auto">
            <a:xfrm>
              <a:off x="5038" y="1242"/>
              <a:ext cx="178" cy="154"/>
            </a:xfrm>
            <a:custGeom>
              <a:avLst/>
              <a:gdLst>
                <a:gd name="T0" fmla="*/ 0 w 178"/>
                <a:gd name="T1" fmla="*/ 0 h 154"/>
                <a:gd name="T2" fmla="*/ 2 w 178"/>
                <a:gd name="T3" fmla="*/ 150 h 154"/>
                <a:gd name="T4" fmla="*/ 178 w 178"/>
                <a:gd name="T5" fmla="*/ 154 h 154"/>
                <a:gd name="T6" fmla="*/ 178 w 178"/>
                <a:gd name="T7" fmla="*/ 0 h 154"/>
                <a:gd name="T8" fmla="*/ 0 w 178"/>
                <a:gd name="T9" fmla="*/ 0 h 154"/>
                <a:gd name="T10" fmla="*/ 0 60000 65536"/>
                <a:gd name="T11" fmla="*/ 0 60000 65536"/>
                <a:gd name="T12" fmla="*/ 0 60000 65536"/>
                <a:gd name="T13" fmla="*/ 0 60000 65536"/>
                <a:gd name="T14" fmla="*/ 0 60000 65536"/>
                <a:gd name="T15" fmla="*/ 0 w 178"/>
                <a:gd name="T16" fmla="*/ 0 h 154"/>
                <a:gd name="T17" fmla="*/ 178 w 178"/>
                <a:gd name="T18" fmla="*/ 154 h 154"/>
              </a:gdLst>
              <a:ahLst/>
              <a:cxnLst>
                <a:cxn ang="T10">
                  <a:pos x="T0" y="T1"/>
                </a:cxn>
                <a:cxn ang="T11">
                  <a:pos x="T2" y="T3"/>
                </a:cxn>
                <a:cxn ang="T12">
                  <a:pos x="T4" y="T5"/>
                </a:cxn>
                <a:cxn ang="T13">
                  <a:pos x="T6" y="T7"/>
                </a:cxn>
                <a:cxn ang="T14">
                  <a:pos x="T8" y="T9"/>
                </a:cxn>
              </a:cxnLst>
              <a:rect l="T15" t="T16" r="T17" b="T18"/>
              <a:pathLst>
                <a:path w="178" h="154">
                  <a:moveTo>
                    <a:pt x="0" y="0"/>
                  </a:moveTo>
                  <a:lnTo>
                    <a:pt x="2" y="150"/>
                  </a:lnTo>
                  <a:lnTo>
                    <a:pt x="178" y="154"/>
                  </a:lnTo>
                  <a:lnTo>
                    <a:pt x="178" y="0"/>
                  </a:lnTo>
                  <a:lnTo>
                    <a:pt x="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71" name="AutoShape 22"/>
            <p:cNvSpPr>
              <a:spLocks noChangeArrowheads="1"/>
            </p:cNvSpPr>
            <p:nvPr/>
          </p:nvSpPr>
          <p:spPr bwMode="auto">
            <a:xfrm>
              <a:off x="5284" y="1229"/>
              <a:ext cx="123" cy="169"/>
            </a:xfrm>
            <a:prstGeom prst="rightArrow">
              <a:avLst>
                <a:gd name="adj1" fmla="val 41667"/>
                <a:gd name="adj2" fmla="val 57333"/>
              </a:avLst>
            </a:prstGeom>
            <a:solidFill>
              <a:srgbClr val="FFFF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sp>
        <p:nvSpPr>
          <p:cNvPr id="668695" name="Text Box 23"/>
          <p:cNvSpPr txBox="1">
            <a:spLocks noChangeArrowheads="1"/>
          </p:cNvSpPr>
          <p:nvPr/>
        </p:nvSpPr>
        <p:spPr bwMode="auto">
          <a:xfrm>
            <a:off x="2066926" y="1060451"/>
            <a:ext cx="345757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SzPct val="100000"/>
            </a:pPr>
            <a:r>
              <a:rPr lang="en-US" altLang="es-EC" sz="2000">
                <a:solidFill>
                  <a:srgbClr val="000000"/>
                </a:solidFill>
                <a:sym typeface="Arial" panose="020B0604020202020204" pitchFamily="34" charset="0"/>
              </a:rPr>
              <a:t>Sin el sello hidráulico, el aceite saldría por la descarga de agua sucia. abre . Se dispone de un tiempo de retardo entre el cierre de la válvula de agua de llenado y la apertura de la válvula de alimentación de actuación lenta. La válvula de alimentación se gobierna con aire para instrumentos controlado por una válvula de solenoide (24 VDC).</a:t>
            </a:r>
          </a:p>
        </p:txBody>
      </p:sp>
      <p:sp>
        <p:nvSpPr>
          <p:cNvPr id="668696" name="Freeform 24"/>
          <p:cNvSpPr>
            <a:spLocks/>
          </p:cNvSpPr>
          <p:nvPr/>
        </p:nvSpPr>
        <p:spPr bwMode="auto">
          <a:xfrm>
            <a:off x="7726363" y="1638300"/>
            <a:ext cx="1244600" cy="1403350"/>
          </a:xfrm>
          <a:custGeom>
            <a:avLst/>
            <a:gdLst>
              <a:gd name="T0" fmla="*/ 2147483647 w 784"/>
              <a:gd name="T1" fmla="*/ 2147483647 h 884"/>
              <a:gd name="T2" fmla="*/ 0 w 784"/>
              <a:gd name="T3" fmla="*/ 2147483647 h 884"/>
              <a:gd name="T4" fmla="*/ 2147483647 w 784"/>
              <a:gd name="T5" fmla="*/ 2147483647 h 884"/>
              <a:gd name="T6" fmla="*/ 2147483647 w 784"/>
              <a:gd name="T7" fmla="*/ 2147483647 h 884"/>
              <a:gd name="T8" fmla="*/ 2147483647 w 784"/>
              <a:gd name="T9" fmla="*/ 0 h 884"/>
              <a:gd name="T10" fmla="*/ 2147483647 w 784"/>
              <a:gd name="T11" fmla="*/ 2147483647 h 884"/>
              <a:gd name="T12" fmla="*/ 2147483647 w 784"/>
              <a:gd name="T13" fmla="*/ 2147483647 h 884"/>
              <a:gd name="T14" fmla="*/ 2147483647 w 784"/>
              <a:gd name="T15" fmla="*/ 2147483647 h 884"/>
              <a:gd name="T16" fmla="*/ 2147483647 w 784"/>
              <a:gd name="T17" fmla="*/ 2147483647 h 884"/>
              <a:gd name="T18" fmla="*/ 2147483647 w 784"/>
              <a:gd name="T19" fmla="*/ 2147483647 h 8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4"/>
              <a:gd name="T31" fmla="*/ 0 h 884"/>
              <a:gd name="T32" fmla="*/ 784 w 784"/>
              <a:gd name="T33" fmla="*/ 884 h 8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4" h="884">
                <a:moveTo>
                  <a:pt x="656" y="884"/>
                </a:moveTo>
                <a:lnTo>
                  <a:pt x="0" y="875"/>
                </a:lnTo>
                <a:lnTo>
                  <a:pt x="8" y="818"/>
                </a:lnTo>
                <a:lnTo>
                  <a:pt x="168" y="822"/>
                </a:lnTo>
                <a:lnTo>
                  <a:pt x="168" y="0"/>
                </a:lnTo>
                <a:lnTo>
                  <a:pt x="782" y="3"/>
                </a:lnTo>
                <a:lnTo>
                  <a:pt x="784" y="149"/>
                </a:lnTo>
                <a:lnTo>
                  <a:pt x="492" y="157"/>
                </a:lnTo>
                <a:lnTo>
                  <a:pt x="492" y="818"/>
                </a:lnTo>
                <a:lnTo>
                  <a:pt x="654" y="827"/>
                </a:ln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668697" name="Freeform 25"/>
          <p:cNvSpPr>
            <a:spLocks/>
          </p:cNvSpPr>
          <p:nvPr/>
        </p:nvSpPr>
        <p:spPr bwMode="auto">
          <a:xfrm>
            <a:off x="7218363" y="2854326"/>
            <a:ext cx="1039812" cy="2493963"/>
          </a:xfrm>
          <a:custGeom>
            <a:avLst/>
            <a:gdLst>
              <a:gd name="T0" fmla="*/ 2147483647 w 655"/>
              <a:gd name="T1" fmla="*/ 2147483647 h 1571"/>
              <a:gd name="T2" fmla="*/ 2147483647 w 655"/>
              <a:gd name="T3" fmla="*/ 2147483647 h 1571"/>
              <a:gd name="T4" fmla="*/ 2147483647 w 655"/>
              <a:gd name="T5" fmla="*/ 2147483647 h 1571"/>
              <a:gd name="T6" fmla="*/ 0 w 655"/>
              <a:gd name="T7" fmla="*/ 2147483647 h 1571"/>
              <a:gd name="T8" fmla="*/ 2147483647 w 655"/>
              <a:gd name="T9" fmla="*/ 2147483647 h 1571"/>
              <a:gd name="T10" fmla="*/ 2147483647 w 655"/>
              <a:gd name="T11" fmla="*/ 2147483647 h 1571"/>
              <a:gd name="T12" fmla="*/ 2147483647 w 655"/>
              <a:gd name="T13" fmla="*/ 0 h 1571"/>
              <a:gd name="T14" fmla="*/ 2147483647 w 655"/>
              <a:gd name="T15" fmla="*/ 2147483647 h 1571"/>
              <a:gd name="T16" fmla="*/ 2147483647 w 655"/>
              <a:gd name="T17" fmla="*/ 2147483647 h 1571"/>
              <a:gd name="T18" fmla="*/ 2147483647 w 655"/>
              <a:gd name="T19" fmla="*/ 2147483647 h 1571"/>
              <a:gd name="T20" fmla="*/ 2147483647 w 655"/>
              <a:gd name="T21" fmla="*/ 2147483647 h 1571"/>
              <a:gd name="T22" fmla="*/ 2147483647 w 655"/>
              <a:gd name="T23" fmla="*/ 2147483647 h 1571"/>
              <a:gd name="T24" fmla="*/ 2147483647 w 655"/>
              <a:gd name="T25" fmla="*/ 2147483647 h 1571"/>
              <a:gd name="T26" fmla="*/ 2147483647 w 655"/>
              <a:gd name="T27" fmla="*/ 2147483647 h 15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5"/>
              <a:gd name="T43" fmla="*/ 0 h 1571"/>
              <a:gd name="T44" fmla="*/ 655 w 655"/>
              <a:gd name="T45" fmla="*/ 1571 h 15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5" h="1571">
                <a:moveTo>
                  <a:pt x="655" y="1141"/>
                </a:moveTo>
                <a:lnTo>
                  <a:pt x="383" y="1441"/>
                </a:lnTo>
                <a:lnTo>
                  <a:pt x="8" y="1571"/>
                </a:lnTo>
                <a:lnTo>
                  <a:pt x="0" y="535"/>
                </a:lnTo>
                <a:lnTo>
                  <a:pt x="235" y="229"/>
                </a:lnTo>
                <a:lnTo>
                  <a:pt x="243" y="2"/>
                </a:lnTo>
                <a:lnTo>
                  <a:pt x="339" y="0"/>
                </a:lnTo>
                <a:lnTo>
                  <a:pt x="339" y="153"/>
                </a:lnTo>
                <a:lnTo>
                  <a:pt x="391" y="241"/>
                </a:lnTo>
                <a:lnTo>
                  <a:pt x="447" y="417"/>
                </a:lnTo>
                <a:cubicBezTo>
                  <a:pt x="464" y="496"/>
                  <a:pt x="471" y="650"/>
                  <a:pt x="491" y="717"/>
                </a:cubicBezTo>
                <a:lnTo>
                  <a:pt x="567" y="817"/>
                </a:lnTo>
                <a:lnTo>
                  <a:pt x="655" y="861"/>
                </a:lnTo>
                <a:lnTo>
                  <a:pt x="655" y="1141"/>
                </a:lnTo>
                <a:close/>
              </a:path>
            </a:pathLst>
          </a:custGeom>
          <a:gradFill rotWithShape="1">
            <a:gsLst>
              <a:gs pos="0">
                <a:srgbClr val="FFFF00"/>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668698" name="Freeform 26"/>
          <p:cNvSpPr>
            <a:spLocks/>
          </p:cNvSpPr>
          <p:nvPr/>
        </p:nvSpPr>
        <p:spPr bwMode="auto">
          <a:xfrm>
            <a:off x="8253413" y="2857500"/>
            <a:ext cx="1035050" cy="2516188"/>
          </a:xfrm>
          <a:custGeom>
            <a:avLst/>
            <a:gdLst>
              <a:gd name="T0" fmla="*/ 0 w 652"/>
              <a:gd name="T1" fmla="*/ 2147483647 h 1585"/>
              <a:gd name="T2" fmla="*/ 2147483647 w 652"/>
              <a:gd name="T3" fmla="*/ 2147483647 h 1585"/>
              <a:gd name="T4" fmla="*/ 2147483647 w 652"/>
              <a:gd name="T5" fmla="*/ 2147483647 h 1585"/>
              <a:gd name="T6" fmla="*/ 2147483647 w 652"/>
              <a:gd name="T7" fmla="*/ 2147483647 h 1585"/>
              <a:gd name="T8" fmla="*/ 2147483647 w 652"/>
              <a:gd name="T9" fmla="*/ 2147483647 h 1585"/>
              <a:gd name="T10" fmla="*/ 2147483647 w 652"/>
              <a:gd name="T11" fmla="*/ 2147483647 h 1585"/>
              <a:gd name="T12" fmla="*/ 2147483647 w 652"/>
              <a:gd name="T13" fmla="*/ 0 h 1585"/>
              <a:gd name="T14" fmla="*/ 2147483647 w 652"/>
              <a:gd name="T15" fmla="*/ 2147483647 h 1585"/>
              <a:gd name="T16" fmla="*/ 2147483647 w 652"/>
              <a:gd name="T17" fmla="*/ 2147483647 h 1585"/>
              <a:gd name="T18" fmla="*/ 2147483647 w 652"/>
              <a:gd name="T19" fmla="*/ 2147483647 h 1585"/>
              <a:gd name="T20" fmla="*/ 2147483647 w 652"/>
              <a:gd name="T21" fmla="*/ 2147483647 h 1585"/>
              <a:gd name="T22" fmla="*/ 2147483647 w 652"/>
              <a:gd name="T23" fmla="*/ 2147483647 h 1585"/>
              <a:gd name="T24" fmla="*/ 0 w 652"/>
              <a:gd name="T25" fmla="*/ 2147483647 h 1585"/>
              <a:gd name="T26" fmla="*/ 0 w 652"/>
              <a:gd name="T27" fmla="*/ 2147483647 h 15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2"/>
              <a:gd name="T43" fmla="*/ 0 h 1585"/>
              <a:gd name="T44" fmla="*/ 652 w 652"/>
              <a:gd name="T45" fmla="*/ 1585 h 15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2" h="1585">
                <a:moveTo>
                  <a:pt x="0" y="1141"/>
                </a:moveTo>
                <a:lnTo>
                  <a:pt x="272" y="1441"/>
                </a:lnTo>
                <a:lnTo>
                  <a:pt x="652" y="1585"/>
                </a:lnTo>
                <a:lnTo>
                  <a:pt x="644" y="525"/>
                </a:lnTo>
                <a:lnTo>
                  <a:pt x="420" y="229"/>
                </a:lnTo>
                <a:lnTo>
                  <a:pt x="412" y="2"/>
                </a:lnTo>
                <a:lnTo>
                  <a:pt x="316" y="0"/>
                </a:lnTo>
                <a:lnTo>
                  <a:pt x="316" y="153"/>
                </a:lnTo>
                <a:lnTo>
                  <a:pt x="264" y="241"/>
                </a:lnTo>
                <a:lnTo>
                  <a:pt x="208" y="417"/>
                </a:lnTo>
                <a:cubicBezTo>
                  <a:pt x="191" y="496"/>
                  <a:pt x="184" y="650"/>
                  <a:pt x="164" y="717"/>
                </a:cubicBezTo>
                <a:lnTo>
                  <a:pt x="88" y="817"/>
                </a:lnTo>
                <a:lnTo>
                  <a:pt x="0" y="861"/>
                </a:lnTo>
                <a:lnTo>
                  <a:pt x="0" y="1141"/>
                </a:lnTo>
                <a:close/>
              </a:path>
            </a:pathLst>
          </a:custGeom>
          <a:gradFill rotWithShape="1">
            <a:gsLst>
              <a:gs pos="0">
                <a:srgbClr val="FFFF00"/>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3" name="Group 27"/>
          <p:cNvGrpSpPr>
            <a:grpSpLocks/>
          </p:cNvGrpSpPr>
          <p:nvPr/>
        </p:nvGrpSpPr>
        <p:grpSpPr bwMode="auto">
          <a:xfrm>
            <a:off x="8148639" y="922338"/>
            <a:ext cx="238125" cy="2647950"/>
            <a:chOff x="4266" y="788"/>
            <a:chExt cx="150" cy="1668"/>
          </a:xfrm>
        </p:grpSpPr>
        <p:sp>
          <p:nvSpPr>
            <p:cNvPr id="54468" name="Rectangle 28"/>
            <p:cNvSpPr>
              <a:spLocks noChangeArrowheads="1"/>
            </p:cNvSpPr>
            <p:nvPr/>
          </p:nvSpPr>
          <p:spPr bwMode="auto">
            <a:xfrm>
              <a:off x="4269" y="1003"/>
              <a:ext cx="129" cy="1453"/>
            </a:xfrm>
            <a:prstGeom prst="rect">
              <a:avLst/>
            </a:prstGeom>
            <a:solidFill>
              <a:srgbClr val="0066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69" name="AutoShape 29"/>
            <p:cNvSpPr>
              <a:spLocks noChangeArrowheads="1"/>
            </p:cNvSpPr>
            <p:nvPr/>
          </p:nvSpPr>
          <p:spPr bwMode="auto">
            <a:xfrm rot="5400000">
              <a:off x="4271" y="783"/>
              <a:ext cx="140" cy="150"/>
            </a:xfrm>
            <a:prstGeom prst="rightArrow">
              <a:avLst>
                <a:gd name="adj1" fmla="val 41667"/>
                <a:gd name="adj2" fmla="val 57333"/>
              </a:avLst>
            </a:prstGeom>
            <a:solidFill>
              <a:srgbClr val="0066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sp>
        <p:nvSpPr>
          <p:cNvPr id="668702" name="Rectangle 30"/>
          <p:cNvSpPr>
            <a:spLocks noChangeArrowheads="1"/>
          </p:cNvSpPr>
          <p:nvPr/>
        </p:nvSpPr>
        <p:spPr bwMode="auto">
          <a:xfrm>
            <a:off x="8153400" y="1266825"/>
            <a:ext cx="204788" cy="2306638"/>
          </a:xfrm>
          <a:prstGeom prst="rect">
            <a:avLst/>
          </a:prstGeom>
          <a:solidFill>
            <a:srgbClr val="FF99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668704" name="Freeform 32"/>
          <p:cNvSpPr>
            <a:spLocks/>
          </p:cNvSpPr>
          <p:nvPr/>
        </p:nvSpPr>
        <p:spPr bwMode="auto">
          <a:xfrm>
            <a:off x="8780463" y="2736850"/>
            <a:ext cx="1123950" cy="2611438"/>
          </a:xfrm>
          <a:custGeom>
            <a:avLst/>
            <a:gdLst>
              <a:gd name="T0" fmla="*/ 2147483647 w 708"/>
              <a:gd name="T1" fmla="*/ 2147483647 h 1645"/>
              <a:gd name="T2" fmla="*/ 2147483647 w 708"/>
              <a:gd name="T3" fmla="*/ 2147483647 h 1645"/>
              <a:gd name="T4" fmla="*/ 0 w 708"/>
              <a:gd name="T5" fmla="*/ 2147483647 h 1645"/>
              <a:gd name="T6" fmla="*/ 2147483647 w 708"/>
              <a:gd name="T7" fmla="*/ 2147483647 h 1645"/>
              <a:gd name="T8" fmla="*/ 2147483647 w 708"/>
              <a:gd name="T9" fmla="*/ 2147483647 h 1645"/>
              <a:gd name="T10" fmla="*/ 2147483647 w 708"/>
              <a:gd name="T11" fmla="*/ 2147483647 h 1645"/>
              <a:gd name="T12" fmla="*/ 2147483647 w 708"/>
              <a:gd name="T13" fmla="*/ 0 h 1645"/>
              <a:gd name="T14" fmla="*/ 2147483647 w 708"/>
              <a:gd name="T15" fmla="*/ 2147483647 h 1645"/>
              <a:gd name="T16" fmla="*/ 2147483647 w 708"/>
              <a:gd name="T17" fmla="*/ 2147483647 h 1645"/>
              <a:gd name="T18" fmla="*/ 2147483647 w 708"/>
              <a:gd name="T19" fmla="*/ 2147483647 h 1645"/>
              <a:gd name="T20" fmla="*/ 2147483647 w 708"/>
              <a:gd name="T21" fmla="*/ 2147483647 h 1645"/>
              <a:gd name="T22" fmla="*/ 2147483647 w 708"/>
              <a:gd name="T23" fmla="*/ 2147483647 h 16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08"/>
              <a:gd name="T37" fmla="*/ 0 h 1645"/>
              <a:gd name="T38" fmla="*/ 708 w 708"/>
              <a:gd name="T39" fmla="*/ 1645 h 16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08" h="1645">
                <a:moveTo>
                  <a:pt x="307" y="1645"/>
                </a:moveTo>
                <a:lnTo>
                  <a:pt x="292" y="644"/>
                </a:lnTo>
                <a:lnTo>
                  <a:pt x="0" y="321"/>
                </a:lnTo>
                <a:lnTo>
                  <a:pt x="96" y="301"/>
                </a:lnTo>
                <a:lnTo>
                  <a:pt x="92" y="53"/>
                </a:lnTo>
                <a:lnTo>
                  <a:pt x="41" y="57"/>
                </a:lnTo>
                <a:lnTo>
                  <a:pt x="41" y="0"/>
                </a:lnTo>
                <a:lnTo>
                  <a:pt x="200" y="1"/>
                </a:lnTo>
                <a:lnTo>
                  <a:pt x="220" y="433"/>
                </a:lnTo>
                <a:lnTo>
                  <a:pt x="580" y="893"/>
                </a:lnTo>
                <a:lnTo>
                  <a:pt x="708" y="1161"/>
                </a:lnTo>
                <a:lnTo>
                  <a:pt x="307" y="1645"/>
                </a:lnTo>
                <a:close/>
              </a:path>
            </a:pathLst>
          </a:custGeom>
          <a:gradFill rotWithShape="0">
            <a:gsLst>
              <a:gs pos="0">
                <a:schemeClr val="accent1"/>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668705" name="Freeform 33"/>
          <p:cNvSpPr>
            <a:spLocks/>
          </p:cNvSpPr>
          <p:nvPr/>
        </p:nvSpPr>
        <p:spPr bwMode="auto">
          <a:xfrm>
            <a:off x="6529389" y="2733676"/>
            <a:ext cx="1165225" cy="2663825"/>
          </a:xfrm>
          <a:custGeom>
            <a:avLst/>
            <a:gdLst>
              <a:gd name="T0" fmla="*/ 0 w 734"/>
              <a:gd name="T1" fmla="*/ 2147483647 h 1678"/>
              <a:gd name="T2" fmla="*/ 2147483647 w 734"/>
              <a:gd name="T3" fmla="*/ 2147483647 h 1678"/>
              <a:gd name="T4" fmla="*/ 2147483647 w 734"/>
              <a:gd name="T5" fmla="*/ 2147483647 h 1678"/>
              <a:gd name="T6" fmla="*/ 2147483647 w 734"/>
              <a:gd name="T7" fmla="*/ 2147483647 h 1678"/>
              <a:gd name="T8" fmla="*/ 2147483647 w 734"/>
              <a:gd name="T9" fmla="*/ 2147483647 h 1678"/>
              <a:gd name="T10" fmla="*/ 2147483647 w 734"/>
              <a:gd name="T11" fmla="*/ 2147483647 h 1678"/>
              <a:gd name="T12" fmla="*/ 2147483647 w 734"/>
              <a:gd name="T13" fmla="*/ 0 h 1678"/>
              <a:gd name="T14" fmla="*/ 2147483647 w 734"/>
              <a:gd name="T15" fmla="*/ 2147483647 h 1678"/>
              <a:gd name="T16" fmla="*/ 2147483647 w 734"/>
              <a:gd name="T17" fmla="*/ 2147483647 h 1678"/>
              <a:gd name="T18" fmla="*/ 2147483647 w 734"/>
              <a:gd name="T19" fmla="*/ 2147483647 h 1678"/>
              <a:gd name="T20" fmla="*/ 2147483647 w 734"/>
              <a:gd name="T21" fmla="*/ 2147483647 h 1678"/>
              <a:gd name="T22" fmla="*/ 2147483647 w 734"/>
              <a:gd name="T23" fmla="*/ 2147483647 h 1678"/>
              <a:gd name="T24" fmla="*/ 2147483647 w 734"/>
              <a:gd name="T25" fmla="*/ 2147483647 h 1678"/>
              <a:gd name="T26" fmla="*/ 2147483647 w 734"/>
              <a:gd name="T27" fmla="*/ 2147483647 h 1678"/>
              <a:gd name="T28" fmla="*/ 2147483647 w 734"/>
              <a:gd name="T29" fmla="*/ 2147483647 h 16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4"/>
              <a:gd name="T46" fmla="*/ 0 h 1678"/>
              <a:gd name="T47" fmla="*/ 734 w 734"/>
              <a:gd name="T48" fmla="*/ 1678 h 16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4" h="1678">
                <a:moveTo>
                  <a:pt x="0" y="1275"/>
                </a:moveTo>
                <a:lnTo>
                  <a:pt x="16" y="1104"/>
                </a:lnTo>
                <a:lnTo>
                  <a:pt x="197" y="929"/>
                </a:lnTo>
                <a:lnTo>
                  <a:pt x="321" y="700"/>
                </a:lnTo>
                <a:lnTo>
                  <a:pt x="538" y="375"/>
                </a:lnTo>
                <a:lnTo>
                  <a:pt x="538" y="3"/>
                </a:lnTo>
                <a:lnTo>
                  <a:pt x="717" y="0"/>
                </a:lnTo>
                <a:lnTo>
                  <a:pt x="720" y="63"/>
                </a:lnTo>
                <a:lnTo>
                  <a:pt x="646" y="66"/>
                </a:lnTo>
                <a:lnTo>
                  <a:pt x="651" y="347"/>
                </a:lnTo>
                <a:lnTo>
                  <a:pt x="734" y="339"/>
                </a:lnTo>
                <a:lnTo>
                  <a:pt x="722" y="369"/>
                </a:lnTo>
                <a:lnTo>
                  <a:pt x="454" y="645"/>
                </a:lnTo>
                <a:lnTo>
                  <a:pt x="457" y="1605"/>
                </a:lnTo>
                <a:lnTo>
                  <a:pt x="333" y="1678"/>
                </a:lnTo>
              </a:path>
            </a:pathLst>
          </a:custGeom>
          <a:gradFill rotWithShape="1">
            <a:gsLst>
              <a:gs pos="0">
                <a:srgbClr val="0000FF"/>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4" name="Group 34"/>
          <p:cNvGrpSpPr>
            <a:grpSpLocks/>
          </p:cNvGrpSpPr>
          <p:nvPr/>
        </p:nvGrpSpPr>
        <p:grpSpPr bwMode="auto">
          <a:xfrm>
            <a:off x="6530976" y="4684714"/>
            <a:ext cx="3419475" cy="992187"/>
            <a:chOff x="3243" y="3158"/>
            <a:chExt cx="2154" cy="625"/>
          </a:xfrm>
        </p:grpSpPr>
        <p:sp>
          <p:nvSpPr>
            <p:cNvPr id="54466" name="Freeform 35"/>
            <p:cNvSpPr>
              <a:spLocks/>
            </p:cNvSpPr>
            <p:nvPr/>
          </p:nvSpPr>
          <p:spPr bwMode="auto">
            <a:xfrm flipH="1">
              <a:off x="4604" y="3161"/>
              <a:ext cx="793" cy="622"/>
            </a:xfrm>
            <a:custGeom>
              <a:avLst/>
              <a:gdLst>
                <a:gd name="T0" fmla="*/ 113 w 793"/>
                <a:gd name="T1" fmla="*/ 42 h 622"/>
                <a:gd name="T2" fmla="*/ 0 w 793"/>
                <a:gd name="T3" fmla="*/ 0 h 622"/>
                <a:gd name="T4" fmla="*/ 3 w 793"/>
                <a:gd name="T5" fmla="*/ 230 h 622"/>
                <a:gd name="T6" fmla="*/ 155 w 793"/>
                <a:gd name="T7" fmla="*/ 262 h 622"/>
                <a:gd name="T8" fmla="*/ 339 w 793"/>
                <a:gd name="T9" fmla="*/ 540 h 622"/>
                <a:gd name="T10" fmla="*/ 619 w 793"/>
                <a:gd name="T11" fmla="*/ 572 h 622"/>
                <a:gd name="T12" fmla="*/ 793 w 793"/>
                <a:gd name="T13" fmla="*/ 622 h 622"/>
                <a:gd name="T14" fmla="*/ 789 w 793"/>
                <a:gd name="T15" fmla="*/ 438 h 622"/>
                <a:gd name="T16" fmla="*/ 741 w 793"/>
                <a:gd name="T17" fmla="*/ 376 h 622"/>
                <a:gd name="T18" fmla="*/ 549 w 793"/>
                <a:gd name="T19" fmla="*/ 430 h 622"/>
                <a:gd name="T20" fmla="*/ 419 w 793"/>
                <a:gd name="T21" fmla="*/ 434 h 622"/>
                <a:gd name="T22" fmla="*/ 113 w 793"/>
                <a:gd name="T23" fmla="*/ 42 h 6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3"/>
                <a:gd name="T37" fmla="*/ 0 h 622"/>
                <a:gd name="T38" fmla="*/ 793 w 793"/>
                <a:gd name="T39" fmla="*/ 622 h 6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3" h="622">
                  <a:moveTo>
                    <a:pt x="113" y="42"/>
                  </a:moveTo>
                  <a:lnTo>
                    <a:pt x="0" y="0"/>
                  </a:lnTo>
                  <a:lnTo>
                    <a:pt x="3" y="230"/>
                  </a:lnTo>
                  <a:lnTo>
                    <a:pt x="155" y="262"/>
                  </a:lnTo>
                  <a:lnTo>
                    <a:pt x="339" y="540"/>
                  </a:lnTo>
                  <a:lnTo>
                    <a:pt x="619" y="572"/>
                  </a:lnTo>
                  <a:lnTo>
                    <a:pt x="793" y="622"/>
                  </a:lnTo>
                  <a:lnTo>
                    <a:pt x="789" y="438"/>
                  </a:lnTo>
                  <a:lnTo>
                    <a:pt x="741" y="376"/>
                  </a:lnTo>
                  <a:lnTo>
                    <a:pt x="549" y="430"/>
                  </a:lnTo>
                  <a:lnTo>
                    <a:pt x="419" y="434"/>
                  </a:lnTo>
                  <a:lnTo>
                    <a:pt x="113" y="42"/>
                  </a:lnTo>
                  <a:close/>
                </a:path>
              </a:pathLst>
            </a:custGeom>
            <a:solidFill>
              <a:srgbClr val="0066FF"/>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67" name="Freeform 36"/>
            <p:cNvSpPr>
              <a:spLocks/>
            </p:cNvSpPr>
            <p:nvPr/>
          </p:nvSpPr>
          <p:spPr bwMode="auto">
            <a:xfrm>
              <a:off x="3243" y="3158"/>
              <a:ext cx="793" cy="622"/>
            </a:xfrm>
            <a:custGeom>
              <a:avLst/>
              <a:gdLst>
                <a:gd name="T0" fmla="*/ 113 w 793"/>
                <a:gd name="T1" fmla="*/ 42 h 622"/>
                <a:gd name="T2" fmla="*/ 0 w 793"/>
                <a:gd name="T3" fmla="*/ 0 h 622"/>
                <a:gd name="T4" fmla="*/ 3 w 793"/>
                <a:gd name="T5" fmla="*/ 230 h 622"/>
                <a:gd name="T6" fmla="*/ 155 w 793"/>
                <a:gd name="T7" fmla="*/ 262 h 622"/>
                <a:gd name="T8" fmla="*/ 339 w 793"/>
                <a:gd name="T9" fmla="*/ 540 h 622"/>
                <a:gd name="T10" fmla="*/ 619 w 793"/>
                <a:gd name="T11" fmla="*/ 572 h 622"/>
                <a:gd name="T12" fmla="*/ 793 w 793"/>
                <a:gd name="T13" fmla="*/ 622 h 622"/>
                <a:gd name="T14" fmla="*/ 789 w 793"/>
                <a:gd name="T15" fmla="*/ 438 h 622"/>
                <a:gd name="T16" fmla="*/ 741 w 793"/>
                <a:gd name="T17" fmla="*/ 376 h 622"/>
                <a:gd name="T18" fmla="*/ 549 w 793"/>
                <a:gd name="T19" fmla="*/ 430 h 622"/>
                <a:gd name="T20" fmla="*/ 419 w 793"/>
                <a:gd name="T21" fmla="*/ 434 h 622"/>
                <a:gd name="T22" fmla="*/ 113 w 793"/>
                <a:gd name="T23" fmla="*/ 42 h 6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3"/>
                <a:gd name="T37" fmla="*/ 0 h 622"/>
                <a:gd name="T38" fmla="*/ 793 w 793"/>
                <a:gd name="T39" fmla="*/ 622 h 6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3" h="622">
                  <a:moveTo>
                    <a:pt x="113" y="42"/>
                  </a:moveTo>
                  <a:lnTo>
                    <a:pt x="0" y="0"/>
                  </a:lnTo>
                  <a:lnTo>
                    <a:pt x="3" y="230"/>
                  </a:lnTo>
                  <a:lnTo>
                    <a:pt x="155" y="262"/>
                  </a:lnTo>
                  <a:lnTo>
                    <a:pt x="339" y="540"/>
                  </a:lnTo>
                  <a:lnTo>
                    <a:pt x="619" y="572"/>
                  </a:lnTo>
                  <a:lnTo>
                    <a:pt x="793" y="622"/>
                  </a:lnTo>
                  <a:lnTo>
                    <a:pt x="789" y="438"/>
                  </a:lnTo>
                  <a:lnTo>
                    <a:pt x="741" y="376"/>
                  </a:lnTo>
                  <a:lnTo>
                    <a:pt x="549" y="430"/>
                  </a:lnTo>
                  <a:lnTo>
                    <a:pt x="419" y="434"/>
                  </a:lnTo>
                  <a:lnTo>
                    <a:pt x="113" y="42"/>
                  </a:lnTo>
                  <a:close/>
                </a:path>
              </a:pathLst>
            </a:custGeom>
            <a:solidFill>
              <a:srgbClr val="0066FF"/>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sp>
        <p:nvSpPr>
          <p:cNvPr id="54290" name="Freeform 37"/>
          <p:cNvSpPr>
            <a:spLocks/>
          </p:cNvSpPr>
          <p:nvPr/>
        </p:nvSpPr>
        <p:spPr bwMode="auto">
          <a:xfrm>
            <a:off x="6362700" y="5537200"/>
            <a:ext cx="2247900" cy="617538"/>
          </a:xfrm>
          <a:custGeom>
            <a:avLst/>
            <a:gdLst>
              <a:gd name="T0" fmla="*/ 2147483647 w 1424"/>
              <a:gd name="T1" fmla="*/ 2147483647 h 402"/>
              <a:gd name="T2" fmla="*/ 0 w 1424"/>
              <a:gd name="T3" fmla="*/ 2147483647 h 402"/>
              <a:gd name="T4" fmla="*/ 2147483647 w 1424"/>
              <a:gd name="T5" fmla="*/ 2147483647 h 402"/>
              <a:gd name="T6" fmla="*/ 2147483647 w 1424"/>
              <a:gd name="T7" fmla="*/ 2147483647 h 402"/>
              <a:gd name="T8" fmla="*/ 2147483647 w 1424"/>
              <a:gd name="T9" fmla="*/ 2147483647 h 402"/>
              <a:gd name="T10" fmla="*/ 2147483647 w 1424"/>
              <a:gd name="T11" fmla="*/ 2147483647 h 402"/>
              <a:gd name="T12" fmla="*/ 2147483647 w 1424"/>
              <a:gd name="T13" fmla="*/ 2147483647 h 402"/>
              <a:gd name="T14" fmla="*/ 2147483647 w 1424"/>
              <a:gd name="T15" fmla="*/ 2147483647 h 402"/>
              <a:gd name="T16" fmla="*/ 2147483647 w 1424"/>
              <a:gd name="T17" fmla="*/ 2147483647 h 402"/>
              <a:gd name="T18" fmla="*/ 2147483647 w 1424"/>
              <a:gd name="T19" fmla="*/ 0 h 402"/>
              <a:gd name="T20" fmla="*/ 2147483647 w 1424"/>
              <a:gd name="T21" fmla="*/ 2147483647 h 402"/>
              <a:gd name="T22" fmla="*/ 2147483647 w 1424"/>
              <a:gd name="T23" fmla="*/ 2147483647 h 402"/>
              <a:gd name="T24" fmla="*/ 2147483647 w 1424"/>
              <a:gd name="T25" fmla="*/ 2147483647 h 402"/>
              <a:gd name="T26" fmla="*/ 2147483647 w 1424"/>
              <a:gd name="T27" fmla="*/ 2147483647 h 4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24"/>
              <a:gd name="T43" fmla="*/ 0 h 402"/>
              <a:gd name="T44" fmla="*/ 1424 w 1424"/>
              <a:gd name="T45" fmla="*/ 402 h 4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24" h="402">
                <a:moveTo>
                  <a:pt x="1" y="306"/>
                </a:moveTo>
                <a:lnTo>
                  <a:pt x="0" y="401"/>
                </a:lnTo>
                <a:lnTo>
                  <a:pt x="1015" y="401"/>
                </a:lnTo>
                <a:lnTo>
                  <a:pt x="1424" y="402"/>
                </a:lnTo>
                <a:lnTo>
                  <a:pt x="1422" y="50"/>
                </a:lnTo>
                <a:lnTo>
                  <a:pt x="1402" y="12"/>
                </a:lnTo>
                <a:lnTo>
                  <a:pt x="1373" y="11"/>
                </a:lnTo>
                <a:lnTo>
                  <a:pt x="1375" y="310"/>
                </a:lnTo>
                <a:lnTo>
                  <a:pt x="1015" y="310"/>
                </a:lnTo>
                <a:lnTo>
                  <a:pt x="1014" y="0"/>
                </a:lnTo>
                <a:lnTo>
                  <a:pt x="986" y="4"/>
                </a:lnTo>
                <a:lnTo>
                  <a:pt x="968" y="48"/>
                </a:lnTo>
                <a:lnTo>
                  <a:pt x="968" y="306"/>
                </a:lnTo>
                <a:lnTo>
                  <a:pt x="1" y="306"/>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291" name="Rectangle 38"/>
          <p:cNvSpPr>
            <a:spLocks noChangeArrowheads="1"/>
          </p:cNvSpPr>
          <p:nvPr/>
        </p:nvSpPr>
        <p:spPr bwMode="auto">
          <a:xfrm>
            <a:off x="5162550" y="6040439"/>
            <a:ext cx="717550" cy="115887"/>
          </a:xfrm>
          <a:prstGeom prst="rect">
            <a:avLst/>
          </a:prstGeom>
          <a:solidFill>
            <a:srgbClr val="C0C0C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292" name="AutoShape 39"/>
          <p:cNvSpPr>
            <a:spLocks noChangeArrowheads="1"/>
          </p:cNvSpPr>
          <p:nvPr/>
        </p:nvSpPr>
        <p:spPr bwMode="auto">
          <a:xfrm rot="5400000">
            <a:off x="5832476" y="5962651"/>
            <a:ext cx="339725" cy="247650"/>
          </a:xfrm>
          <a:prstGeom prst="triangle">
            <a:avLst>
              <a:gd name="adj" fmla="val 50000"/>
            </a:avLst>
          </a:prstGeom>
          <a:solidFill>
            <a:schemeClr val="bg1"/>
          </a:solidFill>
          <a:ln w="158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293" name="AutoShape 40"/>
          <p:cNvSpPr>
            <a:spLocks noChangeArrowheads="1"/>
          </p:cNvSpPr>
          <p:nvPr/>
        </p:nvSpPr>
        <p:spPr bwMode="auto">
          <a:xfrm rot="-5400000">
            <a:off x="6075363" y="5962651"/>
            <a:ext cx="339725" cy="247650"/>
          </a:xfrm>
          <a:prstGeom prst="triangle">
            <a:avLst>
              <a:gd name="adj" fmla="val 50000"/>
            </a:avLst>
          </a:prstGeom>
          <a:solidFill>
            <a:schemeClr val="bg1"/>
          </a:solidFill>
          <a:ln w="158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294" name="Rectangle 41"/>
          <p:cNvSpPr>
            <a:spLocks noChangeArrowheads="1"/>
          </p:cNvSpPr>
          <p:nvPr/>
        </p:nvSpPr>
        <p:spPr bwMode="auto">
          <a:xfrm>
            <a:off x="7713663" y="2917825"/>
            <a:ext cx="304800" cy="46038"/>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295" name="Rectangle 42"/>
          <p:cNvSpPr>
            <a:spLocks noChangeArrowheads="1"/>
          </p:cNvSpPr>
          <p:nvPr/>
        </p:nvSpPr>
        <p:spPr bwMode="auto">
          <a:xfrm>
            <a:off x="7713663" y="3001963"/>
            <a:ext cx="423862" cy="50800"/>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54296" name="Group 43"/>
          <p:cNvGrpSpPr>
            <a:grpSpLocks/>
          </p:cNvGrpSpPr>
          <p:nvPr/>
        </p:nvGrpSpPr>
        <p:grpSpPr bwMode="auto">
          <a:xfrm flipH="1">
            <a:off x="8405813" y="2919414"/>
            <a:ext cx="392112" cy="134937"/>
            <a:chOff x="2431" y="2076"/>
            <a:chExt cx="272" cy="88"/>
          </a:xfrm>
        </p:grpSpPr>
        <p:sp>
          <p:nvSpPr>
            <p:cNvPr id="54464" name="Rectangle 44"/>
            <p:cNvSpPr>
              <a:spLocks noChangeArrowheads="1"/>
            </p:cNvSpPr>
            <p:nvPr/>
          </p:nvSpPr>
          <p:spPr bwMode="auto">
            <a:xfrm>
              <a:off x="2431" y="2076"/>
              <a:ext cx="215" cy="30"/>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65" name="Rectangle 45"/>
            <p:cNvSpPr>
              <a:spLocks noChangeArrowheads="1"/>
            </p:cNvSpPr>
            <p:nvPr/>
          </p:nvSpPr>
          <p:spPr bwMode="auto">
            <a:xfrm>
              <a:off x="2431" y="2131"/>
              <a:ext cx="272" cy="33"/>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sp>
        <p:nvSpPr>
          <p:cNvPr id="54297" name="Rectangle 46"/>
          <p:cNvSpPr>
            <a:spLocks noChangeArrowheads="1"/>
          </p:cNvSpPr>
          <p:nvPr/>
        </p:nvSpPr>
        <p:spPr bwMode="auto">
          <a:xfrm>
            <a:off x="7513638" y="2625726"/>
            <a:ext cx="457200" cy="49213"/>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298" name="Rectangle 47"/>
          <p:cNvSpPr>
            <a:spLocks noChangeArrowheads="1"/>
          </p:cNvSpPr>
          <p:nvPr/>
        </p:nvSpPr>
        <p:spPr bwMode="auto">
          <a:xfrm flipH="1">
            <a:off x="8534401" y="2620963"/>
            <a:ext cx="454025" cy="49212"/>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299" name="Rectangle 48"/>
          <p:cNvSpPr>
            <a:spLocks noChangeArrowheads="1"/>
          </p:cNvSpPr>
          <p:nvPr/>
        </p:nvSpPr>
        <p:spPr bwMode="auto">
          <a:xfrm>
            <a:off x="8628064" y="1905000"/>
            <a:ext cx="46037" cy="615950"/>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00" name="Rectangle 49"/>
          <p:cNvSpPr>
            <a:spLocks noChangeArrowheads="1"/>
          </p:cNvSpPr>
          <p:nvPr/>
        </p:nvSpPr>
        <p:spPr bwMode="auto">
          <a:xfrm>
            <a:off x="8402639" y="1617663"/>
            <a:ext cx="561975" cy="49212"/>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01" name="Rectangle 50"/>
          <p:cNvSpPr>
            <a:spLocks noChangeArrowheads="1"/>
          </p:cNvSpPr>
          <p:nvPr/>
        </p:nvSpPr>
        <p:spPr bwMode="auto">
          <a:xfrm>
            <a:off x="8488363" y="1860550"/>
            <a:ext cx="474662" cy="44450"/>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02" name="Rectangle 51"/>
          <p:cNvSpPr>
            <a:spLocks noChangeArrowheads="1"/>
          </p:cNvSpPr>
          <p:nvPr/>
        </p:nvSpPr>
        <p:spPr bwMode="auto">
          <a:xfrm>
            <a:off x="6888163" y="1860550"/>
            <a:ext cx="1084262" cy="44450"/>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03" name="Rectangle 52"/>
          <p:cNvSpPr>
            <a:spLocks noChangeArrowheads="1"/>
          </p:cNvSpPr>
          <p:nvPr/>
        </p:nvSpPr>
        <p:spPr bwMode="auto">
          <a:xfrm flipV="1">
            <a:off x="6888164" y="2003425"/>
            <a:ext cx="985837" cy="50800"/>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04" name="Freeform 53"/>
          <p:cNvSpPr>
            <a:spLocks/>
          </p:cNvSpPr>
          <p:nvPr/>
        </p:nvSpPr>
        <p:spPr bwMode="auto">
          <a:xfrm>
            <a:off x="8963025" y="1617664"/>
            <a:ext cx="414338" cy="287337"/>
          </a:xfrm>
          <a:custGeom>
            <a:avLst/>
            <a:gdLst>
              <a:gd name="T0" fmla="*/ 2147483647 w 534"/>
              <a:gd name="T1" fmla="*/ 0 h 360"/>
              <a:gd name="T2" fmla="*/ 2147483647 w 534"/>
              <a:gd name="T3" fmla="*/ 2147483647 h 360"/>
              <a:gd name="T4" fmla="*/ 0 w 534"/>
              <a:gd name="T5" fmla="*/ 0 h 360"/>
              <a:gd name="T6" fmla="*/ 0 w 534"/>
              <a:gd name="T7" fmla="*/ 2147483647 h 360"/>
              <a:gd name="T8" fmla="*/ 2147483647 w 534"/>
              <a:gd name="T9" fmla="*/ 0 h 360"/>
              <a:gd name="T10" fmla="*/ 0 60000 65536"/>
              <a:gd name="T11" fmla="*/ 0 60000 65536"/>
              <a:gd name="T12" fmla="*/ 0 60000 65536"/>
              <a:gd name="T13" fmla="*/ 0 60000 65536"/>
              <a:gd name="T14" fmla="*/ 0 60000 65536"/>
              <a:gd name="T15" fmla="*/ 0 w 534"/>
              <a:gd name="T16" fmla="*/ 0 h 360"/>
              <a:gd name="T17" fmla="*/ 534 w 534"/>
              <a:gd name="T18" fmla="*/ 360 h 360"/>
            </a:gdLst>
            <a:ahLst/>
            <a:cxnLst>
              <a:cxn ang="T10">
                <a:pos x="T0" y="T1"/>
              </a:cxn>
              <a:cxn ang="T11">
                <a:pos x="T2" y="T3"/>
              </a:cxn>
              <a:cxn ang="T12">
                <a:pos x="T4" y="T5"/>
              </a:cxn>
              <a:cxn ang="T13">
                <a:pos x="T6" y="T7"/>
              </a:cxn>
              <a:cxn ang="T14">
                <a:pos x="T8" y="T9"/>
              </a:cxn>
            </a:cxnLst>
            <a:rect l="T15" t="T16" r="T17" b="T18"/>
            <a:pathLst>
              <a:path w="534" h="360">
                <a:moveTo>
                  <a:pt x="534" y="0"/>
                </a:moveTo>
                <a:lnTo>
                  <a:pt x="534" y="360"/>
                </a:lnTo>
                <a:lnTo>
                  <a:pt x="0" y="0"/>
                </a:lnTo>
                <a:lnTo>
                  <a:pt x="0" y="360"/>
                </a:lnTo>
                <a:lnTo>
                  <a:pt x="534" y="0"/>
                </a:lnTo>
                <a:close/>
              </a:path>
            </a:pathLst>
          </a:custGeom>
          <a:solidFill>
            <a:srgbClr val="FFFFFF"/>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05" name="Rectangle 54"/>
          <p:cNvSpPr>
            <a:spLocks noChangeArrowheads="1"/>
          </p:cNvSpPr>
          <p:nvPr/>
        </p:nvSpPr>
        <p:spPr bwMode="auto">
          <a:xfrm>
            <a:off x="9377363" y="1617663"/>
            <a:ext cx="285750" cy="49212"/>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06" name="Rectangle 55"/>
          <p:cNvSpPr>
            <a:spLocks noChangeArrowheads="1"/>
          </p:cNvSpPr>
          <p:nvPr/>
        </p:nvSpPr>
        <p:spPr bwMode="auto">
          <a:xfrm>
            <a:off x="9377363" y="1860550"/>
            <a:ext cx="285750" cy="44450"/>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07" name="Rectangle 56"/>
          <p:cNvSpPr>
            <a:spLocks noChangeArrowheads="1"/>
          </p:cNvSpPr>
          <p:nvPr/>
        </p:nvSpPr>
        <p:spPr bwMode="auto">
          <a:xfrm>
            <a:off x="7972425" y="1666875"/>
            <a:ext cx="46038" cy="1250950"/>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08" name="Rectangle 57"/>
          <p:cNvSpPr>
            <a:spLocks noChangeArrowheads="1"/>
          </p:cNvSpPr>
          <p:nvPr/>
        </p:nvSpPr>
        <p:spPr bwMode="auto">
          <a:xfrm>
            <a:off x="7827964" y="2054226"/>
            <a:ext cx="46037" cy="481013"/>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09" name="Rectangle 58"/>
          <p:cNvSpPr>
            <a:spLocks noChangeArrowheads="1"/>
          </p:cNvSpPr>
          <p:nvPr/>
        </p:nvSpPr>
        <p:spPr bwMode="auto">
          <a:xfrm>
            <a:off x="7513638" y="2520951"/>
            <a:ext cx="360362" cy="42863"/>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10" name="Rectangle 59"/>
          <p:cNvSpPr>
            <a:spLocks noChangeArrowheads="1"/>
          </p:cNvSpPr>
          <p:nvPr/>
        </p:nvSpPr>
        <p:spPr bwMode="auto">
          <a:xfrm>
            <a:off x="8488364" y="1905001"/>
            <a:ext cx="46037" cy="1012825"/>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11" name="Rectangle 60"/>
          <p:cNvSpPr>
            <a:spLocks noChangeArrowheads="1"/>
          </p:cNvSpPr>
          <p:nvPr/>
        </p:nvSpPr>
        <p:spPr bwMode="auto">
          <a:xfrm flipH="1">
            <a:off x="8628063" y="2520951"/>
            <a:ext cx="360362" cy="42863"/>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12" name="Freeform 61"/>
          <p:cNvSpPr>
            <a:spLocks/>
          </p:cNvSpPr>
          <p:nvPr/>
        </p:nvSpPr>
        <p:spPr bwMode="auto">
          <a:xfrm>
            <a:off x="8116889" y="1263650"/>
            <a:ext cx="46037" cy="2311400"/>
          </a:xfrm>
          <a:custGeom>
            <a:avLst/>
            <a:gdLst>
              <a:gd name="T0" fmla="*/ 0 w 60"/>
              <a:gd name="T1" fmla="*/ 0 h 1500"/>
              <a:gd name="T2" fmla="*/ 0 w 60"/>
              <a:gd name="T3" fmla="*/ 2147483647 h 1500"/>
              <a:gd name="T4" fmla="*/ 2147483647 w 60"/>
              <a:gd name="T5" fmla="*/ 2147483647 h 1500"/>
              <a:gd name="T6" fmla="*/ 2147483647 w 60"/>
              <a:gd name="T7" fmla="*/ 0 h 1500"/>
              <a:gd name="T8" fmla="*/ 0 w 60"/>
              <a:gd name="T9" fmla="*/ 0 h 1500"/>
              <a:gd name="T10" fmla="*/ 0 60000 65536"/>
              <a:gd name="T11" fmla="*/ 0 60000 65536"/>
              <a:gd name="T12" fmla="*/ 0 60000 65536"/>
              <a:gd name="T13" fmla="*/ 0 60000 65536"/>
              <a:gd name="T14" fmla="*/ 0 60000 65536"/>
              <a:gd name="T15" fmla="*/ 0 w 60"/>
              <a:gd name="T16" fmla="*/ 0 h 1500"/>
              <a:gd name="T17" fmla="*/ 60 w 60"/>
              <a:gd name="T18" fmla="*/ 1500 h 1500"/>
            </a:gdLst>
            <a:ahLst/>
            <a:cxnLst>
              <a:cxn ang="T10">
                <a:pos x="T0" y="T1"/>
              </a:cxn>
              <a:cxn ang="T11">
                <a:pos x="T2" y="T3"/>
              </a:cxn>
              <a:cxn ang="T12">
                <a:pos x="T4" y="T5"/>
              </a:cxn>
              <a:cxn ang="T13">
                <a:pos x="T6" y="T7"/>
              </a:cxn>
              <a:cxn ang="T14">
                <a:pos x="T8" y="T9"/>
              </a:cxn>
            </a:cxnLst>
            <a:rect l="T15" t="T16" r="T17" b="T18"/>
            <a:pathLst>
              <a:path w="60" h="1500">
                <a:moveTo>
                  <a:pt x="0" y="0"/>
                </a:moveTo>
                <a:lnTo>
                  <a:pt x="0" y="1500"/>
                </a:lnTo>
                <a:lnTo>
                  <a:pt x="60" y="1500"/>
                </a:lnTo>
                <a:lnTo>
                  <a:pt x="60" y="0"/>
                </a:lnTo>
                <a:lnTo>
                  <a:pt x="0"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13" name="Freeform 62"/>
          <p:cNvSpPr>
            <a:spLocks/>
          </p:cNvSpPr>
          <p:nvPr/>
        </p:nvSpPr>
        <p:spPr bwMode="auto">
          <a:xfrm>
            <a:off x="8356601" y="1263650"/>
            <a:ext cx="47625" cy="2311400"/>
          </a:xfrm>
          <a:custGeom>
            <a:avLst/>
            <a:gdLst>
              <a:gd name="T0" fmla="*/ 0 w 60"/>
              <a:gd name="T1" fmla="*/ 0 h 1500"/>
              <a:gd name="T2" fmla="*/ 0 w 60"/>
              <a:gd name="T3" fmla="*/ 2147483647 h 1500"/>
              <a:gd name="T4" fmla="*/ 2147483647 w 60"/>
              <a:gd name="T5" fmla="*/ 2147483647 h 1500"/>
              <a:gd name="T6" fmla="*/ 2147483647 w 60"/>
              <a:gd name="T7" fmla="*/ 0 h 1500"/>
              <a:gd name="T8" fmla="*/ 0 w 60"/>
              <a:gd name="T9" fmla="*/ 0 h 1500"/>
              <a:gd name="T10" fmla="*/ 0 60000 65536"/>
              <a:gd name="T11" fmla="*/ 0 60000 65536"/>
              <a:gd name="T12" fmla="*/ 0 60000 65536"/>
              <a:gd name="T13" fmla="*/ 0 60000 65536"/>
              <a:gd name="T14" fmla="*/ 0 60000 65536"/>
              <a:gd name="T15" fmla="*/ 0 w 60"/>
              <a:gd name="T16" fmla="*/ 0 h 1500"/>
              <a:gd name="T17" fmla="*/ 60 w 60"/>
              <a:gd name="T18" fmla="*/ 1500 h 1500"/>
            </a:gdLst>
            <a:ahLst/>
            <a:cxnLst>
              <a:cxn ang="T10">
                <a:pos x="T0" y="T1"/>
              </a:cxn>
              <a:cxn ang="T11">
                <a:pos x="T2" y="T3"/>
              </a:cxn>
              <a:cxn ang="T12">
                <a:pos x="T4" y="T5"/>
              </a:cxn>
              <a:cxn ang="T13">
                <a:pos x="T6" y="T7"/>
              </a:cxn>
              <a:cxn ang="T14">
                <a:pos x="T8" y="T9"/>
              </a:cxn>
            </a:cxnLst>
            <a:rect l="T15" t="T16" r="T17" b="T18"/>
            <a:pathLst>
              <a:path w="60" h="1500">
                <a:moveTo>
                  <a:pt x="0" y="0"/>
                </a:moveTo>
                <a:lnTo>
                  <a:pt x="0" y="1500"/>
                </a:lnTo>
                <a:lnTo>
                  <a:pt x="60" y="1500"/>
                </a:lnTo>
                <a:lnTo>
                  <a:pt x="60" y="0"/>
                </a:lnTo>
                <a:lnTo>
                  <a:pt x="0"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14" name="Rectangle 63"/>
          <p:cNvSpPr>
            <a:spLocks noChangeArrowheads="1"/>
          </p:cNvSpPr>
          <p:nvPr/>
        </p:nvSpPr>
        <p:spPr bwMode="auto">
          <a:xfrm>
            <a:off x="7972426" y="1619251"/>
            <a:ext cx="144463" cy="49213"/>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15" name="Freeform 64"/>
          <p:cNvSpPr>
            <a:spLocks/>
          </p:cNvSpPr>
          <p:nvPr/>
        </p:nvSpPr>
        <p:spPr bwMode="auto">
          <a:xfrm>
            <a:off x="7997826" y="4740275"/>
            <a:ext cx="498475" cy="1543050"/>
          </a:xfrm>
          <a:custGeom>
            <a:avLst/>
            <a:gdLst>
              <a:gd name="T0" fmla="*/ 2147483647 w 316"/>
              <a:gd name="T1" fmla="*/ 2147483647 h 1005"/>
              <a:gd name="T2" fmla="*/ 0 w 316"/>
              <a:gd name="T3" fmla="*/ 2147483647 h 1005"/>
              <a:gd name="T4" fmla="*/ 2147483647 w 316"/>
              <a:gd name="T5" fmla="*/ 0 h 1005"/>
              <a:gd name="T6" fmla="*/ 2147483647 w 316"/>
              <a:gd name="T7" fmla="*/ 0 h 1005"/>
              <a:gd name="T8" fmla="*/ 2147483647 w 316"/>
              <a:gd name="T9" fmla="*/ 2147483647 h 1005"/>
              <a:gd name="T10" fmla="*/ 2147483647 w 316"/>
              <a:gd name="T11" fmla="*/ 2147483647 h 1005"/>
              <a:gd name="T12" fmla="*/ 2147483647 w 316"/>
              <a:gd name="T13" fmla="*/ 2147483647 h 1005"/>
              <a:gd name="T14" fmla="*/ 0 60000 65536"/>
              <a:gd name="T15" fmla="*/ 0 60000 65536"/>
              <a:gd name="T16" fmla="*/ 0 60000 65536"/>
              <a:gd name="T17" fmla="*/ 0 60000 65536"/>
              <a:gd name="T18" fmla="*/ 0 60000 65536"/>
              <a:gd name="T19" fmla="*/ 0 60000 65536"/>
              <a:gd name="T20" fmla="*/ 0 60000 65536"/>
              <a:gd name="T21" fmla="*/ 0 w 316"/>
              <a:gd name="T22" fmla="*/ 0 h 1005"/>
              <a:gd name="T23" fmla="*/ 316 w 316"/>
              <a:gd name="T24" fmla="*/ 1005 h 10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1005">
                <a:moveTo>
                  <a:pt x="5" y="1005"/>
                </a:moveTo>
                <a:lnTo>
                  <a:pt x="0" y="425"/>
                </a:lnTo>
                <a:lnTo>
                  <a:pt x="96" y="0"/>
                </a:lnTo>
                <a:lnTo>
                  <a:pt x="221" y="0"/>
                </a:lnTo>
                <a:lnTo>
                  <a:pt x="316" y="428"/>
                </a:lnTo>
                <a:lnTo>
                  <a:pt x="312" y="1005"/>
                </a:lnTo>
                <a:lnTo>
                  <a:pt x="5" y="1005"/>
                </a:lnTo>
                <a:close/>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16" name="Freeform 65"/>
          <p:cNvSpPr>
            <a:spLocks/>
          </p:cNvSpPr>
          <p:nvPr/>
        </p:nvSpPr>
        <p:spPr bwMode="auto">
          <a:xfrm>
            <a:off x="8002589" y="4743450"/>
            <a:ext cx="498475" cy="1543050"/>
          </a:xfrm>
          <a:custGeom>
            <a:avLst/>
            <a:gdLst>
              <a:gd name="T0" fmla="*/ 2147483647 w 316"/>
              <a:gd name="T1" fmla="*/ 2147483647 h 1005"/>
              <a:gd name="T2" fmla="*/ 0 w 316"/>
              <a:gd name="T3" fmla="*/ 2147483647 h 1005"/>
              <a:gd name="T4" fmla="*/ 2147483647 w 316"/>
              <a:gd name="T5" fmla="*/ 0 h 1005"/>
              <a:gd name="T6" fmla="*/ 2147483647 w 316"/>
              <a:gd name="T7" fmla="*/ 0 h 1005"/>
              <a:gd name="T8" fmla="*/ 2147483647 w 316"/>
              <a:gd name="T9" fmla="*/ 2147483647 h 1005"/>
              <a:gd name="T10" fmla="*/ 2147483647 w 316"/>
              <a:gd name="T11" fmla="*/ 2147483647 h 1005"/>
              <a:gd name="T12" fmla="*/ 2147483647 w 316"/>
              <a:gd name="T13" fmla="*/ 2147483647 h 1005"/>
              <a:gd name="T14" fmla="*/ 0 60000 65536"/>
              <a:gd name="T15" fmla="*/ 0 60000 65536"/>
              <a:gd name="T16" fmla="*/ 0 60000 65536"/>
              <a:gd name="T17" fmla="*/ 0 60000 65536"/>
              <a:gd name="T18" fmla="*/ 0 60000 65536"/>
              <a:gd name="T19" fmla="*/ 0 60000 65536"/>
              <a:gd name="T20" fmla="*/ 0 60000 65536"/>
              <a:gd name="T21" fmla="*/ 0 w 316"/>
              <a:gd name="T22" fmla="*/ 0 h 1005"/>
              <a:gd name="T23" fmla="*/ 316 w 316"/>
              <a:gd name="T24" fmla="*/ 1005 h 10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1005">
                <a:moveTo>
                  <a:pt x="5" y="1005"/>
                </a:moveTo>
                <a:lnTo>
                  <a:pt x="0" y="425"/>
                </a:lnTo>
                <a:lnTo>
                  <a:pt x="96" y="0"/>
                </a:lnTo>
                <a:lnTo>
                  <a:pt x="221" y="0"/>
                </a:lnTo>
                <a:lnTo>
                  <a:pt x="316" y="428"/>
                </a:lnTo>
                <a:lnTo>
                  <a:pt x="312" y="1005"/>
                </a:lnTo>
                <a:lnTo>
                  <a:pt x="5" y="1005"/>
                </a:lnTo>
                <a:close/>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54317" name="Group 66"/>
          <p:cNvGrpSpPr>
            <a:grpSpLocks/>
          </p:cNvGrpSpPr>
          <p:nvPr/>
        </p:nvGrpSpPr>
        <p:grpSpPr bwMode="auto">
          <a:xfrm>
            <a:off x="7223126" y="3141664"/>
            <a:ext cx="803275" cy="2046287"/>
            <a:chOff x="2023" y="2022"/>
            <a:chExt cx="509" cy="1333"/>
          </a:xfrm>
        </p:grpSpPr>
        <p:sp>
          <p:nvSpPr>
            <p:cNvPr id="54462" name="Freeform 67"/>
            <p:cNvSpPr>
              <a:spLocks/>
            </p:cNvSpPr>
            <p:nvPr/>
          </p:nvSpPr>
          <p:spPr bwMode="auto">
            <a:xfrm>
              <a:off x="2023" y="2022"/>
              <a:ext cx="509" cy="1333"/>
            </a:xfrm>
            <a:custGeom>
              <a:avLst/>
              <a:gdLst>
                <a:gd name="T0" fmla="*/ 0 w 727"/>
                <a:gd name="T1" fmla="*/ 1 h 2064"/>
                <a:gd name="T2" fmla="*/ 1 w 727"/>
                <a:gd name="T3" fmla="*/ 1 h 2064"/>
                <a:gd name="T4" fmla="*/ 1 w 727"/>
                <a:gd name="T5" fmla="*/ 1 h 2064"/>
                <a:gd name="T6" fmla="*/ 1 w 727"/>
                <a:gd name="T7" fmla="*/ 1 h 2064"/>
                <a:gd name="T8" fmla="*/ 1 w 727"/>
                <a:gd name="T9" fmla="*/ 1 h 2064"/>
                <a:gd name="T10" fmla="*/ 1 w 727"/>
                <a:gd name="T11" fmla="*/ 1 h 2064"/>
                <a:gd name="T12" fmla="*/ 1 w 727"/>
                <a:gd name="T13" fmla="*/ 1 h 2064"/>
                <a:gd name="T14" fmla="*/ 1 w 727"/>
                <a:gd name="T15" fmla="*/ 1 h 2064"/>
                <a:gd name="T16" fmla="*/ 1 w 727"/>
                <a:gd name="T17" fmla="*/ 0 h 2064"/>
                <a:gd name="T18" fmla="*/ 1 w 727"/>
                <a:gd name="T19" fmla="*/ 0 h 2064"/>
                <a:gd name="T20" fmla="*/ 1 w 727"/>
                <a:gd name="T21" fmla="*/ 1 h 2064"/>
                <a:gd name="T22" fmla="*/ 0 w 727"/>
                <a:gd name="T23" fmla="*/ 1 h 20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7"/>
                <a:gd name="T37" fmla="*/ 0 h 2064"/>
                <a:gd name="T38" fmla="*/ 727 w 727"/>
                <a:gd name="T39" fmla="*/ 2064 h 20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7" h="2064">
                  <a:moveTo>
                    <a:pt x="0" y="2064"/>
                  </a:moveTo>
                  <a:lnTo>
                    <a:pt x="73" y="2064"/>
                  </a:lnTo>
                  <a:lnTo>
                    <a:pt x="480" y="1614"/>
                  </a:lnTo>
                  <a:lnTo>
                    <a:pt x="604" y="1610"/>
                  </a:lnTo>
                  <a:lnTo>
                    <a:pt x="666" y="459"/>
                  </a:lnTo>
                  <a:lnTo>
                    <a:pt x="727" y="417"/>
                  </a:lnTo>
                  <a:lnTo>
                    <a:pt x="727" y="81"/>
                  </a:lnTo>
                  <a:lnTo>
                    <a:pt x="616" y="78"/>
                  </a:lnTo>
                  <a:lnTo>
                    <a:pt x="616" y="0"/>
                  </a:lnTo>
                  <a:lnTo>
                    <a:pt x="525" y="0"/>
                  </a:lnTo>
                  <a:lnTo>
                    <a:pt x="528" y="1443"/>
                  </a:lnTo>
                  <a:lnTo>
                    <a:pt x="0" y="2064"/>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63" name="Freeform 68"/>
            <p:cNvSpPr>
              <a:spLocks/>
            </p:cNvSpPr>
            <p:nvPr/>
          </p:nvSpPr>
          <p:spPr bwMode="auto">
            <a:xfrm>
              <a:off x="2393" y="2073"/>
              <a:ext cx="95" cy="884"/>
            </a:xfrm>
            <a:custGeom>
              <a:avLst/>
              <a:gdLst>
                <a:gd name="T0" fmla="*/ 0 w 135"/>
                <a:gd name="T1" fmla="*/ 1 h 1366"/>
                <a:gd name="T2" fmla="*/ 1 w 135"/>
                <a:gd name="T3" fmla="*/ 0 h 1366"/>
                <a:gd name="T4" fmla="*/ 0 60000 65536"/>
                <a:gd name="T5" fmla="*/ 0 60000 65536"/>
                <a:gd name="T6" fmla="*/ 0 w 135"/>
                <a:gd name="T7" fmla="*/ 0 h 1366"/>
                <a:gd name="T8" fmla="*/ 135 w 135"/>
                <a:gd name="T9" fmla="*/ 1366 h 1366"/>
              </a:gdLst>
              <a:ahLst/>
              <a:cxnLst>
                <a:cxn ang="T4">
                  <a:pos x="T0" y="T1"/>
                </a:cxn>
                <a:cxn ang="T5">
                  <a:pos x="T2" y="T3"/>
                </a:cxn>
              </a:cxnLst>
              <a:rect l="T6" t="T7" r="T8" b="T9"/>
              <a:pathLst>
                <a:path w="135" h="1366">
                  <a:moveTo>
                    <a:pt x="0" y="1366"/>
                  </a:moveTo>
                  <a:lnTo>
                    <a:pt x="135" y="0"/>
                  </a:lnTo>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54318" name="Group 69"/>
          <p:cNvGrpSpPr>
            <a:grpSpLocks/>
          </p:cNvGrpSpPr>
          <p:nvPr/>
        </p:nvGrpSpPr>
        <p:grpSpPr bwMode="auto">
          <a:xfrm flipH="1">
            <a:off x="8472489" y="3143250"/>
            <a:ext cx="803275" cy="2046288"/>
            <a:chOff x="2023" y="2022"/>
            <a:chExt cx="509" cy="1333"/>
          </a:xfrm>
        </p:grpSpPr>
        <p:sp>
          <p:nvSpPr>
            <p:cNvPr id="54460" name="Freeform 70"/>
            <p:cNvSpPr>
              <a:spLocks/>
            </p:cNvSpPr>
            <p:nvPr/>
          </p:nvSpPr>
          <p:spPr bwMode="auto">
            <a:xfrm>
              <a:off x="2023" y="2022"/>
              <a:ext cx="509" cy="1333"/>
            </a:xfrm>
            <a:custGeom>
              <a:avLst/>
              <a:gdLst>
                <a:gd name="T0" fmla="*/ 0 w 727"/>
                <a:gd name="T1" fmla="*/ 1 h 2064"/>
                <a:gd name="T2" fmla="*/ 1 w 727"/>
                <a:gd name="T3" fmla="*/ 1 h 2064"/>
                <a:gd name="T4" fmla="*/ 1 w 727"/>
                <a:gd name="T5" fmla="*/ 1 h 2064"/>
                <a:gd name="T6" fmla="*/ 1 w 727"/>
                <a:gd name="T7" fmla="*/ 1 h 2064"/>
                <a:gd name="T8" fmla="*/ 1 w 727"/>
                <a:gd name="T9" fmla="*/ 1 h 2064"/>
                <a:gd name="T10" fmla="*/ 1 w 727"/>
                <a:gd name="T11" fmla="*/ 1 h 2064"/>
                <a:gd name="T12" fmla="*/ 1 w 727"/>
                <a:gd name="T13" fmla="*/ 1 h 2064"/>
                <a:gd name="T14" fmla="*/ 1 w 727"/>
                <a:gd name="T15" fmla="*/ 1 h 2064"/>
                <a:gd name="T16" fmla="*/ 1 w 727"/>
                <a:gd name="T17" fmla="*/ 0 h 2064"/>
                <a:gd name="T18" fmla="*/ 1 w 727"/>
                <a:gd name="T19" fmla="*/ 0 h 2064"/>
                <a:gd name="T20" fmla="*/ 1 w 727"/>
                <a:gd name="T21" fmla="*/ 1 h 2064"/>
                <a:gd name="T22" fmla="*/ 0 w 727"/>
                <a:gd name="T23" fmla="*/ 1 h 20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7"/>
                <a:gd name="T37" fmla="*/ 0 h 2064"/>
                <a:gd name="T38" fmla="*/ 727 w 727"/>
                <a:gd name="T39" fmla="*/ 2064 h 20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7" h="2064">
                  <a:moveTo>
                    <a:pt x="0" y="2064"/>
                  </a:moveTo>
                  <a:lnTo>
                    <a:pt x="73" y="2064"/>
                  </a:lnTo>
                  <a:lnTo>
                    <a:pt x="480" y="1614"/>
                  </a:lnTo>
                  <a:lnTo>
                    <a:pt x="604" y="1610"/>
                  </a:lnTo>
                  <a:lnTo>
                    <a:pt x="666" y="459"/>
                  </a:lnTo>
                  <a:lnTo>
                    <a:pt x="727" y="417"/>
                  </a:lnTo>
                  <a:lnTo>
                    <a:pt x="727" y="81"/>
                  </a:lnTo>
                  <a:lnTo>
                    <a:pt x="616" y="78"/>
                  </a:lnTo>
                  <a:lnTo>
                    <a:pt x="616" y="0"/>
                  </a:lnTo>
                  <a:lnTo>
                    <a:pt x="525" y="0"/>
                  </a:lnTo>
                  <a:lnTo>
                    <a:pt x="528" y="1443"/>
                  </a:lnTo>
                  <a:lnTo>
                    <a:pt x="0" y="2064"/>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61" name="Freeform 71"/>
            <p:cNvSpPr>
              <a:spLocks/>
            </p:cNvSpPr>
            <p:nvPr/>
          </p:nvSpPr>
          <p:spPr bwMode="auto">
            <a:xfrm>
              <a:off x="2393" y="2073"/>
              <a:ext cx="95" cy="884"/>
            </a:xfrm>
            <a:custGeom>
              <a:avLst/>
              <a:gdLst>
                <a:gd name="T0" fmla="*/ 0 w 135"/>
                <a:gd name="T1" fmla="*/ 1 h 1366"/>
                <a:gd name="T2" fmla="*/ 1 w 135"/>
                <a:gd name="T3" fmla="*/ 0 h 1366"/>
                <a:gd name="T4" fmla="*/ 0 60000 65536"/>
                <a:gd name="T5" fmla="*/ 0 60000 65536"/>
                <a:gd name="T6" fmla="*/ 0 w 135"/>
                <a:gd name="T7" fmla="*/ 0 h 1366"/>
                <a:gd name="T8" fmla="*/ 135 w 135"/>
                <a:gd name="T9" fmla="*/ 1366 h 1366"/>
              </a:gdLst>
              <a:ahLst/>
              <a:cxnLst>
                <a:cxn ang="T4">
                  <a:pos x="T0" y="T1"/>
                </a:cxn>
                <a:cxn ang="T5">
                  <a:pos x="T2" y="T3"/>
                </a:cxn>
              </a:cxnLst>
              <a:rect l="T6" t="T7" r="T8" b="T9"/>
              <a:pathLst>
                <a:path w="135" h="1366">
                  <a:moveTo>
                    <a:pt x="0" y="1366"/>
                  </a:moveTo>
                  <a:lnTo>
                    <a:pt x="135" y="0"/>
                  </a:lnTo>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54319" name="Group 72"/>
          <p:cNvGrpSpPr>
            <a:grpSpLocks/>
          </p:cNvGrpSpPr>
          <p:nvPr/>
        </p:nvGrpSpPr>
        <p:grpSpPr bwMode="auto">
          <a:xfrm>
            <a:off x="7673975" y="3092450"/>
            <a:ext cx="1150938" cy="50800"/>
            <a:chOff x="2909" y="1857"/>
            <a:chExt cx="729" cy="33"/>
          </a:xfrm>
        </p:grpSpPr>
        <p:grpSp>
          <p:nvGrpSpPr>
            <p:cNvPr id="54454" name="Group 73"/>
            <p:cNvGrpSpPr>
              <a:grpSpLocks/>
            </p:cNvGrpSpPr>
            <p:nvPr/>
          </p:nvGrpSpPr>
          <p:grpSpPr bwMode="auto">
            <a:xfrm>
              <a:off x="2909" y="1857"/>
              <a:ext cx="108" cy="32"/>
              <a:chOff x="2309" y="1990"/>
              <a:chExt cx="108" cy="32"/>
            </a:xfrm>
          </p:grpSpPr>
          <p:sp>
            <p:nvSpPr>
              <p:cNvPr id="54458" name="Line 74"/>
              <p:cNvSpPr>
                <a:spLocks noChangeShapeType="1"/>
              </p:cNvSpPr>
              <p:nvPr/>
            </p:nvSpPr>
            <p:spPr bwMode="auto">
              <a:xfrm>
                <a:off x="2309" y="1990"/>
                <a:ext cx="10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59" name="Freeform 75"/>
              <p:cNvSpPr>
                <a:spLocks/>
              </p:cNvSpPr>
              <p:nvPr/>
            </p:nvSpPr>
            <p:spPr bwMode="auto">
              <a:xfrm>
                <a:off x="2416" y="1990"/>
                <a:ext cx="1" cy="32"/>
              </a:xfrm>
              <a:custGeom>
                <a:avLst/>
                <a:gdLst>
                  <a:gd name="T0" fmla="*/ 0 w 1"/>
                  <a:gd name="T1" fmla="*/ 0 h 32"/>
                  <a:gd name="T2" fmla="*/ 1 w 1"/>
                  <a:gd name="T3" fmla="*/ 32 h 32"/>
                  <a:gd name="T4" fmla="*/ 0 60000 65536"/>
                  <a:gd name="T5" fmla="*/ 0 60000 65536"/>
                  <a:gd name="T6" fmla="*/ 0 w 1"/>
                  <a:gd name="T7" fmla="*/ 0 h 32"/>
                  <a:gd name="T8" fmla="*/ 1 w 1"/>
                  <a:gd name="T9" fmla="*/ 32 h 32"/>
                </a:gdLst>
                <a:ahLst/>
                <a:cxnLst>
                  <a:cxn ang="T4">
                    <a:pos x="T0" y="T1"/>
                  </a:cxn>
                  <a:cxn ang="T5">
                    <a:pos x="T2" y="T3"/>
                  </a:cxn>
                </a:cxnLst>
                <a:rect l="T6" t="T7" r="T8" b="T9"/>
                <a:pathLst>
                  <a:path w="1" h="32">
                    <a:moveTo>
                      <a:pt x="0" y="0"/>
                    </a:moveTo>
                    <a:lnTo>
                      <a:pt x="1" y="3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54455" name="Group 76"/>
            <p:cNvGrpSpPr>
              <a:grpSpLocks/>
            </p:cNvGrpSpPr>
            <p:nvPr/>
          </p:nvGrpSpPr>
          <p:grpSpPr bwMode="auto">
            <a:xfrm flipH="1">
              <a:off x="3530" y="1858"/>
              <a:ext cx="108" cy="32"/>
              <a:chOff x="2309" y="1990"/>
              <a:chExt cx="108" cy="32"/>
            </a:xfrm>
          </p:grpSpPr>
          <p:sp>
            <p:nvSpPr>
              <p:cNvPr id="54456" name="Line 77"/>
              <p:cNvSpPr>
                <a:spLocks noChangeShapeType="1"/>
              </p:cNvSpPr>
              <p:nvPr/>
            </p:nvSpPr>
            <p:spPr bwMode="auto">
              <a:xfrm>
                <a:off x="2309" y="1990"/>
                <a:ext cx="10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57" name="Freeform 78"/>
              <p:cNvSpPr>
                <a:spLocks/>
              </p:cNvSpPr>
              <p:nvPr/>
            </p:nvSpPr>
            <p:spPr bwMode="auto">
              <a:xfrm>
                <a:off x="2416" y="1990"/>
                <a:ext cx="1" cy="32"/>
              </a:xfrm>
              <a:custGeom>
                <a:avLst/>
                <a:gdLst>
                  <a:gd name="T0" fmla="*/ 0 w 1"/>
                  <a:gd name="T1" fmla="*/ 0 h 32"/>
                  <a:gd name="T2" fmla="*/ 1 w 1"/>
                  <a:gd name="T3" fmla="*/ 32 h 32"/>
                  <a:gd name="T4" fmla="*/ 0 60000 65536"/>
                  <a:gd name="T5" fmla="*/ 0 60000 65536"/>
                  <a:gd name="T6" fmla="*/ 0 w 1"/>
                  <a:gd name="T7" fmla="*/ 0 h 32"/>
                  <a:gd name="T8" fmla="*/ 1 w 1"/>
                  <a:gd name="T9" fmla="*/ 32 h 32"/>
                </a:gdLst>
                <a:ahLst/>
                <a:cxnLst>
                  <a:cxn ang="T4">
                    <a:pos x="T0" y="T1"/>
                  </a:cxn>
                  <a:cxn ang="T5">
                    <a:pos x="T2" y="T3"/>
                  </a:cxn>
                </a:cxnLst>
                <a:rect l="T6" t="T7" r="T8" b="T9"/>
                <a:pathLst>
                  <a:path w="1" h="32">
                    <a:moveTo>
                      <a:pt x="0" y="0"/>
                    </a:moveTo>
                    <a:lnTo>
                      <a:pt x="1" y="3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sp>
        <p:nvSpPr>
          <p:cNvPr id="54320" name="Freeform 79"/>
          <p:cNvSpPr>
            <a:spLocks/>
          </p:cNvSpPr>
          <p:nvPr/>
        </p:nvSpPr>
        <p:spPr bwMode="auto">
          <a:xfrm>
            <a:off x="7413625" y="2736851"/>
            <a:ext cx="433388" cy="3175"/>
          </a:xfrm>
          <a:custGeom>
            <a:avLst/>
            <a:gdLst>
              <a:gd name="T0" fmla="*/ 0 w 182"/>
              <a:gd name="T1" fmla="*/ 0 h 1"/>
              <a:gd name="T2" fmla="*/ 2147483647 w 182"/>
              <a:gd name="T3" fmla="*/ 0 h 1"/>
              <a:gd name="T4" fmla="*/ 0 60000 65536"/>
              <a:gd name="T5" fmla="*/ 0 60000 65536"/>
              <a:gd name="T6" fmla="*/ 0 w 182"/>
              <a:gd name="T7" fmla="*/ 0 h 1"/>
              <a:gd name="T8" fmla="*/ 182 w 182"/>
              <a:gd name="T9" fmla="*/ 1 h 1"/>
            </a:gdLst>
            <a:ahLst/>
            <a:cxnLst>
              <a:cxn ang="T4">
                <a:pos x="T0" y="T1"/>
              </a:cxn>
              <a:cxn ang="T5">
                <a:pos x="T2" y="T3"/>
              </a:cxn>
            </a:cxnLst>
            <a:rect l="T6" t="T7" r="T8" b="T9"/>
            <a:pathLst>
              <a:path w="182" h="1">
                <a:moveTo>
                  <a:pt x="0" y="0"/>
                </a:moveTo>
                <a:lnTo>
                  <a:pt x="182"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21" name="Freeform 80"/>
          <p:cNvSpPr>
            <a:spLocks/>
          </p:cNvSpPr>
          <p:nvPr/>
        </p:nvSpPr>
        <p:spPr bwMode="auto">
          <a:xfrm flipH="1">
            <a:off x="8650289" y="2738439"/>
            <a:ext cx="434975" cy="1587"/>
          </a:xfrm>
          <a:custGeom>
            <a:avLst/>
            <a:gdLst>
              <a:gd name="T0" fmla="*/ 0 w 182"/>
              <a:gd name="T1" fmla="*/ 0 h 1"/>
              <a:gd name="T2" fmla="*/ 2147483647 w 182"/>
              <a:gd name="T3" fmla="*/ 0 h 1"/>
              <a:gd name="T4" fmla="*/ 0 60000 65536"/>
              <a:gd name="T5" fmla="*/ 0 60000 65536"/>
              <a:gd name="T6" fmla="*/ 0 w 182"/>
              <a:gd name="T7" fmla="*/ 0 h 1"/>
              <a:gd name="T8" fmla="*/ 182 w 182"/>
              <a:gd name="T9" fmla="*/ 1 h 1"/>
            </a:gdLst>
            <a:ahLst/>
            <a:cxnLst>
              <a:cxn ang="T4">
                <a:pos x="T0" y="T1"/>
              </a:cxn>
              <a:cxn ang="T5">
                <a:pos x="T2" y="T3"/>
              </a:cxn>
            </a:cxnLst>
            <a:rect l="T6" t="T7" r="T8" b="T9"/>
            <a:pathLst>
              <a:path w="182" h="1">
                <a:moveTo>
                  <a:pt x="0" y="0"/>
                </a:moveTo>
                <a:lnTo>
                  <a:pt x="182"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54322" name="Group 81"/>
          <p:cNvGrpSpPr>
            <a:grpSpLocks/>
          </p:cNvGrpSpPr>
          <p:nvPr/>
        </p:nvGrpSpPr>
        <p:grpSpPr bwMode="auto">
          <a:xfrm>
            <a:off x="7272339" y="2314575"/>
            <a:ext cx="1952625" cy="1079500"/>
            <a:chOff x="2655" y="1350"/>
            <a:chExt cx="1237" cy="704"/>
          </a:xfrm>
        </p:grpSpPr>
        <p:sp>
          <p:nvSpPr>
            <p:cNvPr id="54452" name="Freeform 82"/>
            <p:cNvSpPr>
              <a:spLocks/>
            </p:cNvSpPr>
            <p:nvPr/>
          </p:nvSpPr>
          <p:spPr bwMode="auto">
            <a:xfrm>
              <a:off x="2655" y="1350"/>
              <a:ext cx="300" cy="703"/>
            </a:xfrm>
            <a:custGeom>
              <a:avLst/>
              <a:gdLst>
                <a:gd name="T0" fmla="*/ 6662219 w 198"/>
                <a:gd name="T1" fmla="*/ 262036771 h 432"/>
                <a:gd name="T2" fmla="*/ 6662219 w 198"/>
                <a:gd name="T3" fmla="*/ 36019666 h 432"/>
                <a:gd name="T4" fmla="*/ 22372836 w 198"/>
                <a:gd name="T5" fmla="*/ 36019666 h 432"/>
                <a:gd name="T6" fmla="*/ 22372836 w 198"/>
                <a:gd name="T7" fmla="*/ 0 h 432"/>
                <a:gd name="T8" fmla="*/ 2202946 w 198"/>
                <a:gd name="T9" fmla="*/ 18552106 h 432"/>
                <a:gd name="T10" fmla="*/ 2202946 w 198"/>
                <a:gd name="T11" fmla="*/ 251654245 h 432"/>
                <a:gd name="T12" fmla="*/ 0 w 198"/>
                <a:gd name="T13" fmla="*/ 251654245 h 432"/>
                <a:gd name="T14" fmla="*/ 0 w 198"/>
                <a:gd name="T15" fmla="*/ 360390505 h 432"/>
                <a:gd name="T16" fmla="*/ 4798297 w 198"/>
                <a:gd name="T17" fmla="*/ 325403194 h 432"/>
                <a:gd name="T18" fmla="*/ 4530436 w 198"/>
                <a:gd name="T19" fmla="*/ 263109288 h 432"/>
                <a:gd name="T20" fmla="*/ 6662219 w 198"/>
                <a:gd name="T21" fmla="*/ 262036771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432"/>
                <a:gd name="T35" fmla="*/ 198 w 198"/>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432">
                  <a:moveTo>
                    <a:pt x="59" y="314"/>
                  </a:moveTo>
                  <a:lnTo>
                    <a:pt x="59" y="43"/>
                  </a:lnTo>
                  <a:lnTo>
                    <a:pt x="198" y="43"/>
                  </a:lnTo>
                  <a:lnTo>
                    <a:pt x="198" y="0"/>
                  </a:lnTo>
                  <a:lnTo>
                    <a:pt x="20" y="22"/>
                  </a:lnTo>
                  <a:lnTo>
                    <a:pt x="20" y="302"/>
                  </a:lnTo>
                  <a:lnTo>
                    <a:pt x="0" y="302"/>
                  </a:lnTo>
                  <a:lnTo>
                    <a:pt x="0" y="432"/>
                  </a:lnTo>
                  <a:lnTo>
                    <a:pt x="43" y="390"/>
                  </a:lnTo>
                  <a:lnTo>
                    <a:pt x="40" y="315"/>
                  </a:lnTo>
                  <a:lnTo>
                    <a:pt x="59" y="314"/>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53" name="Freeform 83"/>
            <p:cNvSpPr>
              <a:spLocks/>
            </p:cNvSpPr>
            <p:nvPr/>
          </p:nvSpPr>
          <p:spPr bwMode="auto">
            <a:xfrm flipH="1">
              <a:off x="3592" y="1351"/>
              <a:ext cx="300" cy="703"/>
            </a:xfrm>
            <a:custGeom>
              <a:avLst/>
              <a:gdLst>
                <a:gd name="T0" fmla="*/ 6662219 w 198"/>
                <a:gd name="T1" fmla="*/ 262036771 h 432"/>
                <a:gd name="T2" fmla="*/ 6662219 w 198"/>
                <a:gd name="T3" fmla="*/ 36019666 h 432"/>
                <a:gd name="T4" fmla="*/ 22372836 w 198"/>
                <a:gd name="T5" fmla="*/ 36019666 h 432"/>
                <a:gd name="T6" fmla="*/ 22372836 w 198"/>
                <a:gd name="T7" fmla="*/ 0 h 432"/>
                <a:gd name="T8" fmla="*/ 2202946 w 198"/>
                <a:gd name="T9" fmla="*/ 18552106 h 432"/>
                <a:gd name="T10" fmla="*/ 2202946 w 198"/>
                <a:gd name="T11" fmla="*/ 251654245 h 432"/>
                <a:gd name="T12" fmla="*/ 0 w 198"/>
                <a:gd name="T13" fmla="*/ 251654245 h 432"/>
                <a:gd name="T14" fmla="*/ 0 w 198"/>
                <a:gd name="T15" fmla="*/ 360390505 h 432"/>
                <a:gd name="T16" fmla="*/ 4798297 w 198"/>
                <a:gd name="T17" fmla="*/ 325403194 h 432"/>
                <a:gd name="T18" fmla="*/ 4530436 w 198"/>
                <a:gd name="T19" fmla="*/ 263109288 h 432"/>
                <a:gd name="T20" fmla="*/ 6662219 w 198"/>
                <a:gd name="T21" fmla="*/ 262036771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432"/>
                <a:gd name="T35" fmla="*/ 198 w 198"/>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432">
                  <a:moveTo>
                    <a:pt x="59" y="314"/>
                  </a:moveTo>
                  <a:lnTo>
                    <a:pt x="59" y="43"/>
                  </a:lnTo>
                  <a:lnTo>
                    <a:pt x="198" y="43"/>
                  </a:lnTo>
                  <a:lnTo>
                    <a:pt x="198" y="0"/>
                  </a:lnTo>
                  <a:lnTo>
                    <a:pt x="20" y="22"/>
                  </a:lnTo>
                  <a:lnTo>
                    <a:pt x="20" y="302"/>
                  </a:lnTo>
                  <a:lnTo>
                    <a:pt x="0" y="302"/>
                  </a:lnTo>
                  <a:lnTo>
                    <a:pt x="0" y="432"/>
                  </a:lnTo>
                  <a:lnTo>
                    <a:pt x="43" y="390"/>
                  </a:lnTo>
                  <a:lnTo>
                    <a:pt x="40" y="315"/>
                  </a:lnTo>
                  <a:lnTo>
                    <a:pt x="59" y="314"/>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54323" name="Group 84"/>
          <p:cNvGrpSpPr>
            <a:grpSpLocks/>
          </p:cNvGrpSpPr>
          <p:nvPr/>
        </p:nvGrpSpPr>
        <p:grpSpPr bwMode="auto">
          <a:xfrm>
            <a:off x="6551613" y="3797300"/>
            <a:ext cx="3389312" cy="355600"/>
            <a:chOff x="2200" y="2314"/>
            <a:chExt cx="2147" cy="231"/>
          </a:xfrm>
        </p:grpSpPr>
        <p:sp>
          <p:nvSpPr>
            <p:cNvPr id="54450" name="Freeform 85"/>
            <p:cNvSpPr>
              <a:spLocks/>
            </p:cNvSpPr>
            <p:nvPr/>
          </p:nvSpPr>
          <p:spPr bwMode="auto">
            <a:xfrm>
              <a:off x="2200" y="2314"/>
              <a:ext cx="154" cy="230"/>
            </a:xfrm>
            <a:custGeom>
              <a:avLst/>
              <a:gdLst>
                <a:gd name="T0" fmla="*/ 0 w 296"/>
                <a:gd name="T1" fmla="*/ 0 h 420"/>
                <a:gd name="T2" fmla="*/ 0 w 296"/>
                <a:gd name="T3" fmla="*/ 1 h 420"/>
                <a:gd name="T4" fmla="*/ 1 w 296"/>
                <a:gd name="T5" fmla="*/ 1 h 420"/>
                <a:gd name="T6" fmla="*/ 1 w 296"/>
                <a:gd name="T7" fmla="*/ 1 h 420"/>
                <a:gd name="T8" fmla="*/ 1 w 296"/>
                <a:gd name="T9" fmla="*/ 0 h 420"/>
                <a:gd name="T10" fmla="*/ 0 w 296"/>
                <a:gd name="T11" fmla="*/ 0 h 420"/>
                <a:gd name="T12" fmla="*/ 0 60000 65536"/>
                <a:gd name="T13" fmla="*/ 0 60000 65536"/>
                <a:gd name="T14" fmla="*/ 0 60000 65536"/>
                <a:gd name="T15" fmla="*/ 0 60000 65536"/>
                <a:gd name="T16" fmla="*/ 0 60000 65536"/>
                <a:gd name="T17" fmla="*/ 0 60000 65536"/>
                <a:gd name="T18" fmla="*/ 0 w 296"/>
                <a:gd name="T19" fmla="*/ 0 h 420"/>
                <a:gd name="T20" fmla="*/ 296 w 296"/>
                <a:gd name="T21" fmla="*/ 420 h 420"/>
              </a:gdLst>
              <a:ahLst/>
              <a:cxnLst>
                <a:cxn ang="T12">
                  <a:pos x="T0" y="T1"/>
                </a:cxn>
                <a:cxn ang="T13">
                  <a:pos x="T2" y="T3"/>
                </a:cxn>
                <a:cxn ang="T14">
                  <a:pos x="T4" y="T5"/>
                </a:cxn>
                <a:cxn ang="T15">
                  <a:pos x="T6" y="T7"/>
                </a:cxn>
                <a:cxn ang="T16">
                  <a:pos x="T8" y="T9"/>
                </a:cxn>
                <a:cxn ang="T17">
                  <a:pos x="T10" y="T11"/>
                </a:cxn>
              </a:cxnLst>
              <a:rect l="T18" t="T19" r="T20" b="T21"/>
              <a:pathLst>
                <a:path w="296" h="420">
                  <a:moveTo>
                    <a:pt x="0" y="0"/>
                  </a:moveTo>
                  <a:lnTo>
                    <a:pt x="0" y="420"/>
                  </a:lnTo>
                  <a:lnTo>
                    <a:pt x="180" y="420"/>
                  </a:lnTo>
                  <a:lnTo>
                    <a:pt x="296" y="63"/>
                  </a:lnTo>
                  <a:lnTo>
                    <a:pt x="296" y="0"/>
                  </a:lnTo>
                  <a:lnTo>
                    <a:pt x="0"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51" name="Freeform 86"/>
            <p:cNvSpPr>
              <a:spLocks/>
            </p:cNvSpPr>
            <p:nvPr/>
          </p:nvSpPr>
          <p:spPr bwMode="auto">
            <a:xfrm flipH="1">
              <a:off x="4193" y="2315"/>
              <a:ext cx="154" cy="230"/>
            </a:xfrm>
            <a:custGeom>
              <a:avLst/>
              <a:gdLst>
                <a:gd name="T0" fmla="*/ 0 w 296"/>
                <a:gd name="T1" fmla="*/ 0 h 420"/>
                <a:gd name="T2" fmla="*/ 0 w 296"/>
                <a:gd name="T3" fmla="*/ 1 h 420"/>
                <a:gd name="T4" fmla="*/ 1 w 296"/>
                <a:gd name="T5" fmla="*/ 1 h 420"/>
                <a:gd name="T6" fmla="*/ 1 w 296"/>
                <a:gd name="T7" fmla="*/ 1 h 420"/>
                <a:gd name="T8" fmla="*/ 1 w 296"/>
                <a:gd name="T9" fmla="*/ 0 h 420"/>
                <a:gd name="T10" fmla="*/ 0 w 296"/>
                <a:gd name="T11" fmla="*/ 0 h 420"/>
                <a:gd name="T12" fmla="*/ 0 60000 65536"/>
                <a:gd name="T13" fmla="*/ 0 60000 65536"/>
                <a:gd name="T14" fmla="*/ 0 60000 65536"/>
                <a:gd name="T15" fmla="*/ 0 60000 65536"/>
                <a:gd name="T16" fmla="*/ 0 60000 65536"/>
                <a:gd name="T17" fmla="*/ 0 60000 65536"/>
                <a:gd name="T18" fmla="*/ 0 w 296"/>
                <a:gd name="T19" fmla="*/ 0 h 420"/>
                <a:gd name="T20" fmla="*/ 296 w 296"/>
                <a:gd name="T21" fmla="*/ 420 h 420"/>
              </a:gdLst>
              <a:ahLst/>
              <a:cxnLst>
                <a:cxn ang="T12">
                  <a:pos x="T0" y="T1"/>
                </a:cxn>
                <a:cxn ang="T13">
                  <a:pos x="T2" y="T3"/>
                </a:cxn>
                <a:cxn ang="T14">
                  <a:pos x="T4" y="T5"/>
                </a:cxn>
                <a:cxn ang="T15">
                  <a:pos x="T6" y="T7"/>
                </a:cxn>
                <a:cxn ang="T16">
                  <a:pos x="T8" y="T9"/>
                </a:cxn>
                <a:cxn ang="T17">
                  <a:pos x="T10" y="T11"/>
                </a:cxn>
              </a:cxnLst>
              <a:rect l="T18" t="T19" r="T20" b="T21"/>
              <a:pathLst>
                <a:path w="296" h="420">
                  <a:moveTo>
                    <a:pt x="0" y="0"/>
                  </a:moveTo>
                  <a:lnTo>
                    <a:pt x="0" y="420"/>
                  </a:lnTo>
                  <a:lnTo>
                    <a:pt x="180" y="420"/>
                  </a:lnTo>
                  <a:lnTo>
                    <a:pt x="296" y="63"/>
                  </a:lnTo>
                  <a:lnTo>
                    <a:pt x="296" y="0"/>
                  </a:lnTo>
                  <a:lnTo>
                    <a:pt x="0"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sp>
        <p:nvSpPr>
          <p:cNvPr id="54324" name="AutoShape 87"/>
          <p:cNvSpPr>
            <a:spLocks noChangeArrowheads="1"/>
          </p:cNvSpPr>
          <p:nvPr/>
        </p:nvSpPr>
        <p:spPr bwMode="auto">
          <a:xfrm rot="10800000">
            <a:off x="9815513" y="4489451"/>
            <a:ext cx="82550" cy="666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54325" name="Group 88"/>
          <p:cNvGrpSpPr>
            <a:grpSpLocks/>
          </p:cNvGrpSpPr>
          <p:nvPr/>
        </p:nvGrpSpPr>
        <p:grpSpPr bwMode="auto">
          <a:xfrm>
            <a:off x="6361113" y="3852864"/>
            <a:ext cx="3770312" cy="2079625"/>
            <a:chOff x="2079" y="2350"/>
            <a:chExt cx="2389" cy="1355"/>
          </a:xfrm>
        </p:grpSpPr>
        <p:sp>
          <p:nvSpPr>
            <p:cNvPr id="54448" name="Freeform 89"/>
            <p:cNvSpPr>
              <a:spLocks/>
            </p:cNvSpPr>
            <p:nvPr/>
          </p:nvSpPr>
          <p:spPr bwMode="auto">
            <a:xfrm>
              <a:off x="2079" y="2350"/>
              <a:ext cx="924" cy="1354"/>
            </a:xfrm>
            <a:custGeom>
              <a:avLst/>
              <a:gdLst>
                <a:gd name="T0" fmla="*/ 123 w 924"/>
                <a:gd name="T1" fmla="*/ 0 h 1354"/>
                <a:gd name="T2" fmla="*/ 31 w 924"/>
                <a:gd name="T3" fmla="*/ 0 h 1354"/>
                <a:gd name="T4" fmla="*/ 0 w 924"/>
                <a:gd name="T5" fmla="*/ 32 h 1354"/>
                <a:gd name="T6" fmla="*/ 0 w 924"/>
                <a:gd name="T7" fmla="*/ 652 h 1354"/>
                <a:gd name="T8" fmla="*/ 31 w 924"/>
                <a:gd name="T9" fmla="*/ 686 h 1354"/>
                <a:gd name="T10" fmla="*/ 31 w 924"/>
                <a:gd name="T11" fmla="*/ 1175 h 1354"/>
                <a:gd name="T12" fmla="*/ 185 w 924"/>
                <a:gd name="T13" fmla="*/ 1273 h 1354"/>
                <a:gd name="T14" fmla="*/ 615 w 924"/>
                <a:gd name="T15" fmla="*/ 1347 h 1354"/>
                <a:gd name="T16" fmla="*/ 924 w 924"/>
                <a:gd name="T17" fmla="*/ 1354 h 1354"/>
                <a:gd name="T18" fmla="*/ 923 w 924"/>
                <a:gd name="T19" fmla="*/ 1301 h 1354"/>
                <a:gd name="T20" fmla="*/ 881 w 924"/>
                <a:gd name="T21" fmla="*/ 1301 h 1354"/>
                <a:gd name="T22" fmla="*/ 881 w 924"/>
                <a:gd name="T23" fmla="*/ 1277 h 1354"/>
                <a:gd name="T24" fmla="*/ 228 w 924"/>
                <a:gd name="T25" fmla="*/ 1188 h 1354"/>
                <a:gd name="T26" fmla="*/ 185 w 924"/>
                <a:gd name="T27" fmla="*/ 1106 h 1354"/>
                <a:gd name="T28" fmla="*/ 183 w 924"/>
                <a:gd name="T29" fmla="*/ 757 h 1354"/>
                <a:gd name="T30" fmla="*/ 132 w 924"/>
                <a:gd name="T31" fmla="*/ 756 h 1354"/>
                <a:gd name="T32" fmla="*/ 123 w 924"/>
                <a:gd name="T33" fmla="*/ 0 h 13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4"/>
                <a:gd name="T52" fmla="*/ 0 h 1354"/>
                <a:gd name="T53" fmla="*/ 924 w 924"/>
                <a:gd name="T54" fmla="*/ 1354 h 13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4" h="1354">
                  <a:moveTo>
                    <a:pt x="123" y="0"/>
                  </a:moveTo>
                  <a:lnTo>
                    <a:pt x="31" y="0"/>
                  </a:lnTo>
                  <a:lnTo>
                    <a:pt x="0" y="32"/>
                  </a:lnTo>
                  <a:lnTo>
                    <a:pt x="0" y="652"/>
                  </a:lnTo>
                  <a:lnTo>
                    <a:pt x="31" y="686"/>
                  </a:lnTo>
                  <a:lnTo>
                    <a:pt x="31" y="1175"/>
                  </a:lnTo>
                  <a:lnTo>
                    <a:pt x="185" y="1273"/>
                  </a:lnTo>
                  <a:lnTo>
                    <a:pt x="615" y="1347"/>
                  </a:lnTo>
                  <a:lnTo>
                    <a:pt x="924" y="1354"/>
                  </a:lnTo>
                  <a:lnTo>
                    <a:pt x="923" y="1301"/>
                  </a:lnTo>
                  <a:lnTo>
                    <a:pt x="881" y="1301"/>
                  </a:lnTo>
                  <a:lnTo>
                    <a:pt x="881" y="1277"/>
                  </a:lnTo>
                  <a:lnTo>
                    <a:pt x="228" y="1188"/>
                  </a:lnTo>
                  <a:lnTo>
                    <a:pt x="185" y="1106"/>
                  </a:lnTo>
                  <a:lnTo>
                    <a:pt x="183" y="757"/>
                  </a:lnTo>
                  <a:lnTo>
                    <a:pt x="132" y="756"/>
                  </a:lnTo>
                  <a:lnTo>
                    <a:pt x="123"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49" name="Freeform 90"/>
            <p:cNvSpPr>
              <a:spLocks/>
            </p:cNvSpPr>
            <p:nvPr/>
          </p:nvSpPr>
          <p:spPr bwMode="auto">
            <a:xfrm flipH="1">
              <a:off x="3544" y="2351"/>
              <a:ext cx="924" cy="1354"/>
            </a:xfrm>
            <a:custGeom>
              <a:avLst/>
              <a:gdLst>
                <a:gd name="T0" fmla="*/ 123 w 924"/>
                <a:gd name="T1" fmla="*/ 0 h 1354"/>
                <a:gd name="T2" fmla="*/ 31 w 924"/>
                <a:gd name="T3" fmla="*/ 0 h 1354"/>
                <a:gd name="T4" fmla="*/ 0 w 924"/>
                <a:gd name="T5" fmla="*/ 32 h 1354"/>
                <a:gd name="T6" fmla="*/ 0 w 924"/>
                <a:gd name="T7" fmla="*/ 652 h 1354"/>
                <a:gd name="T8" fmla="*/ 31 w 924"/>
                <a:gd name="T9" fmla="*/ 686 h 1354"/>
                <a:gd name="T10" fmla="*/ 31 w 924"/>
                <a:gd name="T11" fmla="*/ 1175 h 1354"/>
                <a:gd name="T12" fmla="*/ 185 w 924"/>
                <a:gd name="T13" fmla="*/ 1273 h 1354"/>
                <a:gd name="T14" fmla="*/ 615 w 924"/>
                <a:gd name="T15" fmla="*/ 1347 h 1354"/>
                <a:gd name="T16" fmla="*/ 924 w 924"/>
                <a:gd name="T17" fmla="*/ 1354 h 1354"/>
                <a:gd name="T18" fmla="*/ 923 w 924"/>
                <a:gd name="T19" fmla="*/ 1301 h 1354"/>
                <a:gd name="T20" fmla="*/ 881 w 924"/>
                <a:gd name="T21" fmla="*/ 1301 h 1354"/>
                <a:gd name="T22" fmla="*/ 881 w 924"/>
                <a:gd name="T23" fmla="*/ 1277 h 1354"/>
                <a:gd name="T24" fmla="*/ 228 w 924"/>
                <a:gd name="T25" fmla="*/ 1188 h 1354"/>
                <a:gd name="T26" fmla="*/ 185 w 924"/>
                <a:gd name="T27" fmla="*/ 1106 h 1354"/>
                <a:gd name="T28" fmla="*/ 183 w 924"/>
                <a:gd name="T29" fmla="*/ 757 h 1354"/>
                <a:gd name="T30" fmla="*/ 132 w 924"/>
                <a:gd name="T31" fmla="*/ 756 h 1354"/>
                <a:gd name="T32" fmla="*/ 123 w 924"/>
                <a:gd name="T33" fmla="*/ 0 h 13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4"/>
                <a:gd name="T52" fmla="*/ 0 h 1354"/>
                <a:gd name="T53" fmla="*/ 924 w 924"/>
                <a:gd name="T54" fmla="*/ 1354 h 13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4" h="1354">
                  <a:moveTo>
                    <a:pt x="123" y="0"/>
                  </a:moveTo>
                  <a:lnTo>
                    <a:pt x="31" y="0"/>
                  </a:lnTo>
                  <a:lnTo>
                    <a:pt x="0" y="32"/>
                  </a:lnTo>
                  <a:lnTo>
                    <a:pt x="0" y="652"/>
                  </a:lnTo>
                  <a:lnTo>
                    <a:pt x="31" y="686"/>
                  </a:lnTo>
                  <a:lnTo>
                    <a:pt x="31" y="1175"/>
                  </a:lnTo>
                  <a:lnTo>
                    <a:pt x="185" y="1273"/>
                  </a:lnTo>
                  <a:lnTo>
                    <a:pt x="615" y="1347"/>
                  </a:lnTo>
                  <a:lnTo>
                    <a:pt x="924" y="1354"/>
                  </a:lnTo>
                  <a:lnTo>
                    <a:pt x="923" y="1301"/>
                  </a:lnTo>
                  <a:lnTo>
                    <a:pt x="881" y="1301"/>
                  </a:lnTo>
                  <a:lnTo>
                    <a:pt x="881" y="1277"/>
                  </a:lnTo>
                  <a:lnTo>
                    <a:pt x="228" y="1188"/>
                  </a:lnTo>
                  <a:lnTo>
                    <a:pt x="185" y="1106"/>
                  </a:lnTo>
                  <a:lnTo>
                    <a:pt x="183" y="757"/>
                  </a:lnTo>
                  <a:lnTo>
                    <a:pt x="132" y="756"/>
                  </a:lnTo>
                  <a:lnTo>
                    <a:pt x="123"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sp>
        <p:nvSpPr>
          <p:cNvPr id="54326" name="Line 91"/>
          <p:cNvSpPr>
            <a:spLocks noChangeShapeType="1"/>
          </p:cNvSpPr>
          <p:nvPr/>
        </p:nvSpPr>
        <p:spPr bwMode="auto">
          <a:xfrm flipH="1">
            <a:off x="8259763" y="911226"/>
            <a:ext cx="11112" cy="5502275"/>
          </a:xfrm>
          <a:prstGeom prst="line">
            <a:avLst/>
          </a:prstGeom>
          <a:noFill/>
          <a:ln w="3175">
            <a:solidFill>
              <a:srgbClr val="000000"/>
            </a:solidFill>
            <a:prstDash val="lgDashDot"/>
            <a:round/>
            <a:headEnd/>
            <a:tailEnd/>
          </a:ln>
          <a:extLst>
            <a:ext uri="{909E8E84-426E-40DD-AFC4-6F175D3DCCD1}">
              <a14:hiddenFill xmlns:a14="http://schemas.microsoft.com/office/drawing/2010/main">
                <a:noFill/>
              </a14:hiddenFill>
            </a:ext>
          </a:extLst>
        </p:spPr>
        <p:txBody>
          <a:bodyPr/>
          <a:lstStyle/>
          <a:p>
            <a:endParaRPr lang="es-EC"/>
          </a:p>
        </p:txBody>
      </p:sp>
      <p:sp>
        <p:nvSpPr>
          <p:cNvPr id="668764" name="Text Box 92"/>
          <p:cNvSpPr txBox="1">
            <a:spLocks noChangeArrowheads="1"/>
          </p:cNvSpPr>
          <p:nvPr/>
        </p:nvSpPr>
        <p:spPr bwMode="auto">
          <a:xfrm>
            <a:off x="2078038" y="1254919"/>
            <a:ext cx="34575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SzPct val="100000"/>
            </a:pPr>
            <a:r>
              <a:rPr lang="en-US" altLang="es-EC" sz="2000" dirty="0" err="1">
                <a:solidFill>
                  <a:srgbClr val="000000"/>
                </a:solidFill>
                <a:sym typeface="Arial" panose="020B0604020202020204" pitchFamily="34" charset="0"/>
              </a:rPr>
              <a:t>Una</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vez</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arrancada</a:t>
            </a:r>
            <a:r>
              <a:rPr lang="en-US" altLang="es-EC" sz="2000" dirty="0">
                <a:solidFill>
                  <a:srgbClr val="000000"/>
                </a:solidFill>
                <a:sym typeface="Arial" panose="020B0604020202020204" pitchFamily="34" charset="0"/>
              </a:rPr>
              <a:t> la </a:t>
            </a:r>
            <a:r>
              <a:rPr lang="en-US" altLang="es-EC" sz="2000" dirty="0" err="1">
                <a:solidFill>
                  <a:srgbClr val="000000"/>
                </a:solidFill>
                <a:sym typeface="Arial" panose="020B0604020202020204" pitchFamily="34" charset="0"/>
              </a:rPr>
              <a:t>centrífuga</a:t>
            </a:r>
            <a:r>
              <a:rPr lang="en-US" altLang="es-EC" sz="2000" dirty="0">
                <a:solidFill>
                  <a:srgbClr val="000000"/>
                </a:solidFill>
                <a:sym typeface="Arial" panose="020B0604020202020204" pitchFamily="34" charset="0"/>
              </a:rPr>
              <a:t>, el </a:t>
            </a:r>
            <a:r>
              <a:rPr lang="en-US" altLang="es-EC" sz="2000" dirty="0" err="1">
                <a:solidFill>
                  <a:srgbClr val="000000"/>
                </a:solidFill>
                <a:sym typeface="Arial" panose="020B0604020202020204" pitchFamily="34" charset="0"/>
              </a:rPr>
              <a:t>tambor</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acelera</a:t>
            </a:r>
            <a:r>
              <a:rPr lang="en-US" altLang="es-EC" sz="2000" dirty="0">
                <a:solidFill>
                  <a:srgbClr val="000000"/>
                </a:solidFill>
                <a:sym typeface="Arial" panose="020B0604020202020204" pitchFamily="34" charset="0"/>
              </a:rPr>
              <a:t> a </a:t>
            </a:r>
            <a:r>
              <a:rPr lang="en-US" altLang="es-EC" sz="2000" dirty="0" err="1">
                <a:solidFill>
                  <a:srgbClr val="000000"/>
                </a:solidFill>
                <a:sym typeface="Arial" panose="020B0604020202020204" pitchFamily="34" charset="0"/>
              </a:rPr>
              <a:t>su</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velocidad</a:t>
            </a:r>
            <a:r>
              <a:rPr lang="en-US" altLang="es-EC" sz="2000" dirty="0">
                <a:solidFill>
                  <a:srgbClr val="000000"/>
                </a:solidFill>
                <a:sym typeface="Arial" panose="020B0604020202020204" pitchFamily="34" charset="0"/>
              </a:rPr>
              <a:t> </a:t>
            </a:r>
            <a:r>
              <a:rPr lang="en-US" altLang="es-EC" sz="2000" dirty="0" smtClean="0">
                <a:solidFill>
                  <a:srgbClr val="000000"/>
                </a:solidFill>
                <a:sym typeface="Arial" panose="020B0604020202020204" pitchFamily="34" charset="0"/>
              </a:rPr>
              <a:t>nominal. </a:t>
            </a:r>
            <a:r>
              <a:rPr lang="en-US" altLang="es-EC" sz="2000" dirty="0">
                <a:solidFill>
                  <a:srgbClr val="000000"/>
                </a:solidFill>
                <a:sym typeface="Arial" panose="020B0604020202020204" pitchFamily="34" charset="0"/>
              </a:rPr>
              <a:t>Durante el </a:t>
            </a:r>
            <a:r>
              <a:rPr lang="en-US" altLang="es-EC" sz="2000" dirty="0" err="1">
                <a:solidFill>
                  <a:srgbClr val="000000"/>
                </a:solidFill>
                <a:sym typeface="Arial" panose="020B0604020202020204" pitchFamily="34" charset="0"/>
              </a:rPr>
              <a:t>tiempo</a:t>
            </a:r>
            <a:r>
              <a:rPr lang="en-US" altLang="es-EC" sz="2000" dirty="0">
                <a:solidFill>
                  <a:srgbClr val="000000"/>
                </a:solidFill>
                <a:sym typeface="Arial" panose="020B0604020202020204" pitchFamily="34" charset="0"/>
              </a:rPr>
              <a:t> de </a:t>
            </a:r>
            <a:r>
              <a:rPr lang="en-US" altLang="es-EC" sz="2000" dirty="0" err="1">
                <a:solidFill>
                  <a:srgbClr val="000000"/>
                </a:solidFill>
                <a:sym typeface="Arial" panose="020B0604020202020204" pitchFamily="34" charset="0"/>
              </a:rPr>
              <a:t>arranque</a:t>
            </a:r>
            <a:r>
              <a:rPr lang="en-US" altLang="es-EC" sz="2000" dirty="0">
                <a:solidFill>
                  <a:srgbClr val="000000"/>
                </a:solidFill>
                <a:sym typeface="Arial" panose="020B0604020202020204" pitchFamily="34" charset="0"/>
              </a:rPr>
              <a:t>, la </a:t>
            </a:r>
            <a:r>
              <a:rPr lang="en-US" altLang="es-EC" sz="2000" dirty="0" err="1">
                <a:solidFill>
                  <a:srgbClr val="000000"/>
                </a:solidFill>
                <a:sym typeface="Arial" panose="020B0604020202020204" pitchFamily="34" charset="0"/>
              </a:rPr>
              <a:t>corriente</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máxima</a:t>
            </a:r>
            <a:r>
              <a:rPr lang="en-US" altLang="es-EC" sz="2000" dirty="0">
                <a:solidFill>
                  <a:srgbClr val="000000"/>
                </a:solidFill>
                <a:sym typeface="Arial" panose="020B0604020202020204" pitchFamily="34" charset="0"/>
              </a:rPr>
              <a:t> del motor </a:t>
            </a:r>
            <a:r>
              <a:rPr lang="en-US" altLang="es-EC" sz="2000" dirty="0" err="1">
                <a:solidFill>
                  <a:srgbClr val="000000"/>
                </a:solidFill>
                <a:sym typeface="Arial" panose="020B0604020202020204" pitchFamily="34" charset="0"/>
              </a:rPr>
              <a:t>puede</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alcanzar</a:t>
            </a:r>
            <a:r>
              <a:rPr lang="en-US" altLang="es-EC" sz="2000" dirty="0">
                <a:solidFill>
                  <a:srgbClr val="000000"/>
                </a:solidFill>
                <a:sym typeface="Arial" panose="020B0604020202020204" pitchFamily="34" charset="0"/>
              </a:rPr>
              <a:t> un valor 1,8 </a:t>
            </a:r>
            <a:r>
              <a:rPr lang="en-US" altLang="es-EC" sz="2000" dirty="0" err="1">
                <a:solidFill>
                  <a:srgbClr val="000000"/>
                </a:solidFill>
                <a:sym typeface="Arial" panose="020B0604020202020204" pitchFamily="34" charset="0"/>
              </a:rPr>
              <a:t>veces</a:t>
            </a:r>
            <a:r>
              <a:rPr lang="en-US" altLang="es-EC" sz="2000" dirty="0">
                <a:solidFill>
                  <a:srgbClr val="000000"/>
                </a:solidFill>
                <a:sym typeface="Arial" panose="020B0604020202020204" pitchFamily="34" charset="0"/>
              </a:rPr>
              <a:t> mayor que la </a:t>
            </a:r>
            <a:r>
              <a:rPr lang="en-US" altLang="es-EC" sz="2000" dirty="0" err="1">
                <a:solidFill>
                  <a:srgbClr val="000000"/>
                </a:solidFill>
                <a:sym typeface="Arial" panose="020B0604020202020204" pitchFamily="34" charset="0"/>
              </a:rPr>
              <a:t>corriente</a:t>
            </a:r>
            <a:r>
              <a:rPr lang="en-US" altLang="es-EC" sz="2000" dirty="0">
                <a:solidFill>
                  <a:srgbClr val="000000"/>
                </a:solidFill>
                <a:sym typeface="Arial" panose="020B0604020202020204" pitchFamily="34" charset="0"/>
              </a:rPr>
              <a:t> nominal del motor. </a:t>
            </a:r>
          </a:p>
        </p:txBody>
      </p:sp>
      <p:sp>
        <p:nvSpPr>
          <p:cNvPr id="668765" name="Text Box 93"/>
          <p:cNvSpPr txBox="1">
            <a:spLocks noChangeArrowheads="1"/>
          </p:cNvSpPr>
          <p:nvPr/>
        </p:nvSpPr>
        <p:spPr bwMode="auto">
          <a:xfrm>
            <a:off x="2073276" y="1066801"/>
            <a:ext cx="345757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SzPct val="100000"/>
            </a:pPr>
            <a:r>
              <a:rPr lang="en-US" altLang="es-EC" sz="2000">
                <a:solidFill>
                  <a:srgbClr val="000000"/>
                </a:solidFill>
                <a:sym typeface="Arial" panose="020B0604020202020204" pitchFamily="34" charset="0"/>
              </a:rPr>
              <a:t>Cuando haya terminado el timer “tiempo de arranque“, se abre la válvula de agua de maniobra controlada por timer. Se envía agua a la cámara de cierre del tambor para que suba el pistón axial. El tambor cierra.</a:t>
            </a:r>
          </a:p>
        </p:txBody>
      </p:sp>
      <p:grpSp>
        <p:nvGrpSpPr>
          <p:cNvPr id="14" name="Group 94"/>
          <p:cNvGrpSpPr>
            <a:grpSpLocks/>
          </p:cNvGrpSpPr>
          <p:nvPr/>
        </p:nvGrpSpPr>
        <p:grpSpPr bwMode="auto">
          <a:xfrm>
            <a:off x="6569075" y="4619626"/>
            <a:ext cx="3365500" cy="847725"/>
            <a:chOff x="3267" y="3117"/>
            <a:chExt cx="2120" cy="534"/>
          </a:xfrm>
        </p:grpSpPr>
        <p:sp>
          <p:nvSpPr>
            <p:cNvPr id="54444" name="Freeform 95"/>
            <p:cNvSpPr>
              <a:spLocks/>
            </p:cNvSpPr>
            <p:nvPr/>
          </p:nvSpPr>
          <p:spPr bwMode="auto">
            <a:xfrm>
              <a:off x="3267" y="3117"/>
              <a:ext cx="710" cy="533"/>
            </a:xfrm>
            <a:custGeom>
              <a:avLst/>
              <a:gdLst>
                <a:gd name="T0" fmla="*/ 0 w 714"/>
                <a:gd name="T1" fmla="*/ 1 h 552"/>
                <a:gd name="T2" fmla="*/ 89 w 714"/>
                <a:gd name="T3" fmla="*/ 0 h 552"/>
                <a:gd name="T4" fmla="*/ 317 w 714"/>
                <a:gd name="T5" fmla="*/ 163 h 552"/>
                <a:gd name="T6" fmla="*/ 444 w 714"/>
                <a:gd name="T7" fmla="*/ 163 h 552"/>
                <a:gd name="T8" fmla="*/ 584 w 714"/>
                <a:gd name="T9" fmla="*/ 118 h 552"/>
                <a:gd name="T10" fmla="*/ 607 w 714"/>
                <a:gd name="T11" fmla="*/ 118 h 552"/>
                <a:gd name="T12" fmla="*/ 607 w 714"/>
                <a:gd name="T13" fmla="*/ 177 h 552"/>
                <a:gd name="T14" fmla="*/ 444 w 714"/>
                <a:gd name="T15" fmla="*/ 208 h 552"/>
                <a:gd name="T16" fmla="*/ 317 w 714"/>
                <a:gd name="T17" fmla="*/ 208 h 552"/>
                <a:gd name="T18" fmla="*/ 89 w 714"/>
                <a:gd name="T19" fmla="*/ 60 h 552"/>
                <a:gd name="T20" fmla="*/ 2 w 714"/>
                <a:gd name="T21" fmla="*/ 60 h 552"/>
                <a:gd name="T22" fmla="*/ 0 w 714"/>
                <a:gd name="T23" fmla="*/ 1 h 5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4"/>
                <a:gd name="T37" fmla="*/ 0 h 552"/>
                <a:gd name="T38" fmla="*/ 714 w 714"/>
                <a:gd name="T39" fmla="*/ 552 h 5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4" h="552">
                  <a:moveTo>
                    <a:pt x="0" y="1"/>
                  </a:moveTo>
                  <a:lnTo>
                    <a:pt x="95" y="0"/>
                  </a:lnTo>
                  <a:lnTo>
                    <a:pt x="373" y="434"/>
                  </a:lnTo>
                  <a:lnTo>
                    <a:pt x="528" y="434"/>
                  </a:lnTo>
                  <a:lnTo>
                    <a:pt x="683" y="315"/>
                  </a:lnTo>
                  <a:lnTo>
                    <a:pt x="714" y="315"/>
                  </a:lnTo>
                  <a:lnTo>
                    <a:pt x="714" y="473"/>
                  </a:lnTo>
                  <a:lnTo>
                    <a:pt x="528" y="552"/>
                  </a:lnTo>
                  <a:lnTo>
                    <a:pt x="373" y="552"/>
                  </a:lnTo>
                  <a:lnTo>
                    <a:pt x="95" y="158"/>
                  </a:lnTo>
                  <a:lnTo>
                    <a:pt x="2" y="158"/>
                  </a:lnTo>
                  <a:lnTo>
                    <a:pt x="0" y="1"/>
                  </a:lnTo>
                  <a:close/>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45" name="Freeform 96"/>
            <p:cNvSpPr>
              <a:spLocks/>
            </p:cNvSpPr>
            <p:nvPr/>
          </p:nvSpPr>
          <p:spPr bwMode="auto">
            <a:xfrm>
              <a:off x="4676" y="3118"/>
              <a:ext cx="711" cy="533"/>
            </a:xfrm>
            <a:custGeom>
              <a:avLst/>
              <a:gdLst>
                <a:gd name="T0" fmla="*/ 608 w 715"/>
                <a:gd name="T1" fmla="*/ 0 h 552"/>
                <a:gd name="T2" fmla="*/ 535 w 715"/>
                <a:gd name="T3" fmla="*/ 0 h 552"/>
                <a:gd name="T4" fmla="*/ 285 w 715"/>
                <a:gd name="T5" fmla="*/ 163 h 552"/>
                <a:gd name="T6" fmla="*/ 158 w 715"/>
                <a:gd name="T7" fmla="*/ 163 h 552"/>
                <a:gd name="T8" fmla="*/ 31 w 715"/>
                <a:gd name="T9" fmla="*/ 118 h 552"/>
                <a:gd name="T10" fmla="*/ 0 w 715"/>
                <a:gd name="T11" fmla="*/ 118 h 552"/>
                <a:gd name="T12" fmla="*/ 0 w 715"/>
                <a:gd name="T13" fmla="*/ 177 h 552"/>
                <a:gd name="T14" fmla="*/ 158 w 715"/>
                <a:gd name="T15" fmla="*/ 208 h 552"/>
                <a:gd name="T16" fmla="*/ 285 w 715"/>
                <a:gd name="T17" fmla="*/ 208 h 552"/>
                <a:gd name="T18" fmla="*/ 535 w 715"/>
                <a:gd name="T19" fmla="*/ 60 h 552"/>
                <a:gd name="T20" fmla="*/ 606 w 715"/>
                <a:gd name="T21" fmla="*/ 60 h 552"/>
                <a:gd name="T22" fmla="*/ 608 w 715"/>
                <a:gd name="T23" fmla="*/ 0 h 5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5"/>
                <a:gd name="T37" fmla="*/ 0 h 552"/>
                <a:gd name="T38" fmla="*/ 715 w 715"/>
                <a:gd name="T39" fmla="*/ 552 h 5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5" h="552">
                  <a:moveTo>
                    <a:pt x="715" y="0"/>
                  </a:moveTo>
                  <a:lnTo>
                    <a:pt x="619" y="0"/>
                  </a:lnTo>
                  <a:lnTo>
                    <a:pt x="341" y="434"/>
                  </a:lnTo>
                  <a:lnTo>
                    <a:pt x="186" y="434"/>
                  </a:lnTo>
                  <a:lnTo>
                    <a:pt x="31" y="315"/>
                  </a:lnTo>
                  <a:lnTo>
                    <a:pt x="0" y="315"/>
                  </a:lnTo>
                  <a:lnTo>
                    <a:pt x="0" y="473"/>
                  </a:lnTo>
                  <a:lnTo>
                    <a:pt x="186" y="552"/>
                  </a:lnTo>
                  <a:lnTo>
                    <a:pt x="341" y="552"/>
                  </a:lnTo>
                  <a:lnTo>
                    <a:pt x="619" y="158"/>
                  </a:lnTo>
                  <a:lnTo>
                    <a:pt x="712" y="158"/>
                  </a:lnTo>
                  <a:lnTo>
                    <a:pt x="715" y="0"/>
                  </a:lnTo>
                  <a:close/>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46" name="Rectangle 97"/>
            <p:cNvSpPr>
              <a:spLocks noChangeArrowheads="1"/>
            </p:cNvSpPr>
            <p:nvPr/>
          </p:nvSpPr>
          <p:spPr bwMode="auto">
            <a:xfrm>
              <a:off x="5337" y="3190"/>
              <a:ext cx="45" cy="4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47" name="Rectangle 98"/>
            <p:cNvSpPr>
              <a:spLocks noChangeArrowheads="1"/>
            </p:cNvSpPr>
            <p:nvPr/>
          </p:nvSpPr>
          <p:spPr bwMode="auto">
            <a:xfrm>
              <a:off x="3273" y="3190"/>
              <a:ext cx="45" cy="4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54330" name="Group 99"/>
          <p:cNvGrpSpPr>
            <a:grpSpLocks/>
          </p:cNvGrpSpPr>
          <p:nvPr/>
        </p:nvGrpSpPr>
        <p:grpSpPr bwMode="auto">
          <a:xfrm>
            <a:off x="6586539" y="4908550"/>
            <a:ext cx="3317875" cy="700088"/>
            <a:chOff x="2220" y="3034"/>
            <a:chExt cx="2102" cy="457"/>
          </a:xfrm>
        </p:grpSpPr>
        <p:grpSp>
          <p:nvGrpSpPr>
            <p:cNvPr id="54436" name="Group 100"/>
            <p:cNvGrpSpPr>
              <a:grpSpLocks/>
            </p:cNvGrpSpPr>
            <p:nvPr/>
          </p:nvGrpSpPr>
          <p:grpSpPr bwMode="auto">
            <a:xfrm>
              <a:off x="2220" y="3034"/>
              <a:ext cx="133" cy="457"/>
              <a:chOff x="2220" y="3034"/>
              <a:chExt cx="133" cy="457"/>
            </a:xfrm>
          </p:grpSpPr>
          <p:sp>
            <p:nvSpPr>
              <p:cNvPr id="54441" name="Freeform 101"/>
              <p:cNvSpPr>
                <a:spLocks/>
              </p:cNvSpPr>
              <p:nvPr/>
            </p:nvSpPr>
            <p:spPr bwMode="auto">
              <a:xfrm>
                <a:off x="2220" y="3034"/>
                <a:ext cx="133" cy="457"/>
              </a:xfrm>
              <a:custGeom>
                <a:avLst/>
                <a:gdLst>
                  <a:gd name="T0" fmla="*/ 0 w 133"/>
                  <a:gd name="T1" fmla="*/ 69 h 457"/>
                  <a:gd name="T2" fmla="*/ 0 w 133"/>
                  <a:gd name="T3" fmla="*/ 0 h 457"/>
                  <a:gd name="T4" fmla="*/ 84 w 133"/>
                  <a:gd name="T5" fmla="*/ 0 h 457"/>
                  <a:gd name="T6" fmla="*/ 100 w 133"/>
                  <a:gd name="T7" fmla="*/ 22 h 457"/>
                  <a:gd name="T8" fmla="*/ 103 w 133"/>
                  <a:gd name="T9" fmla="*/ 196 h 457"/>
                  <a:gd name="T10" fmla="*/ 133 w 133"/>
                  <a:gd name="T11" fmla="*/ 196 h 457"/>
                  <a:gd name="T12" fmla="*/ 133 w 133"/>
                  <a:gd name="T13" fmla="*/ 457 h 457"/>
                  <a:gd name="T14" fmla="*/ 72 w 133"/>
                  <a:gd name="T15" fmla="*/ 457 h 457"/>
                  <a:gd name="T16" fmla="*/ 42 w 133"/>
                  <a:gd name="T17" fmla="*/ 424 h 457"/>
                  <a:gd name="T18" fmla="*/ 42 w 133"/>
                  <a:gd name="T19" fmla="*/ 70 h 457"/>
                  <a:gd name="T20" fmla="*/ 0 w 133"/>
                  <a:gd name="T21" fmla="*/ 69 h 4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3"/>
                  <a:gd name="T34" fmla="*/ 0 h 457"/>
                  <a:gd name="T35" fmla="*/ 133 w 133"/>
                  <a:gd name="T36" fmla="*/ 457 h 4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3" h="457">
                    <a:moveTo>
                      <a:pt x="0" y="69"/>
                    </a:moveTo>
                    <a:lnTo>
                      <a:pt x="0" y="0"/>
                    </a:lnTo>
                    <a:lnTo>
                      <a:pt x="84" y="0"/>
                    </a:lnTo>
                    <a:lnTo>
                      <a:pt x="100" y="22"/>
                    </a:lnTo>
                    <a:lnTo>
                      <a:pt x="103" y="196"/>
                    </a:lnTo>
                    <a:lnTo>
                      <a:pt x="133" y="196"/>
                    </a:lnTo>
                    <a:lnTo>
                      <a:pt x="133" y="457"/>
                    </a:lnTo>
                    <a:lnTo>
                      <a:pt x="72" y="457"/>
                    </a:lnTo>
                    <a:lnTo>
                      <a:pt x="42" y="424"/>
                    </a:lnTo>
                    <a:lnTo>
                      <a:pt x="42" y="70"/>
                    </a:lnTo>
                    <a:lnTo>
                      <a:pt x="0" y="69"/>
                    </a:lnTo>
                    <a:close/>
                  </a:path>
                </a:pathLst>
              </a:custGeom>
              <a:solidFill>
                <a:srgbClr val="969696"/>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42" name="Rectangle 102"/>
              <p:cNvSpPr>
                <a:spLocks noChangeArrowheads="1"/>
              </p:cNvSpPr>
              <p:nvPr/>
            </p:nvSpPr>
            <p:spPr bwMode="auto">
              <a:xfrm>
                <a:off x="2267" y="3316"/>
                <a:ext cx="34" cy="3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43" name="Rectangle 103"/>
              <p:cNvSpPr>
                <a:spLocks noChangeArrowheads="1"/>
              </p:cNvSpPr>
              <p:nvPr/>
            </p:nvSpPr>
            <p:spPr bwMode="auto">
              <a:xfrm>
                <a:off x="2232" y="3071"/>
                <a:ext cx="23" cy="34"/>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54437" name="Group 104"/>
            <p:cNvGrpSpPr>
              <a:grpSpLocks/>
            </p:cNvGrpSpPr>
            <p:nvPr/>
          </p:nvGrpSpPr>
          <p:grpSpPr bwMode="auto">
            <a:xfrm flipH="1">
              <a:off x="4189" y="3034"/>
              <a:ext cx="133" cy="457"/>
              <a:chOff x="2220" y="3034"/>
              <a:chExt cx="133" cy="457"/>
            </a:xfrm>
          </p:grpSpPr>
          <p:sp>
            <p:nvSpPr>
              <p:cNvPr id="54438" name="Freeform 105"/>
              <p:cNvSpPr>
                <a:spLocks/>
              </p:cNvSpPr>
              <p:nvPr/>
            </p:nvSpPr>
            <p:spPr bwMode="auto">
              <a:xfrm>
                <a:off x="2220" y="3034"/>
                <a:ext cx="133" cy="457"/>
              </a:xfrm>
              <a:custGeom>
                <a:avLst/>
                <a:gdLst>
                  <a:gd name="T0" fmla="*/ 0 w 133"/>
                  <a:gd name="T1" fmla="*/ 69 h 457"/>
                  <a:gd name="T2" fmla="*/ 0 w 133"/>
                  <a:gd name="T3" fmla="*/ 0 h 457"/>
                  <a:gd name="T4" fmla="*/ 84 w 133"/>
                  <a:gd name="T5" fmla="*/ 0 h 457"/>
                  <a:gd name="T6" fmla="*/ 100 w 133"/>
                  <a:gd name="T7" fmla="*/ 22 h 457"/>
                  <a:gd name="T8" fmla="*/ 103 w 133"/>
                  <a:gd name="T9" fmla="*/ 196 h 457"/>
                  <a:gd name="T10" fmla="*/ 133 w 133"/>
                  <a:gd name="T11" fmla="*/ 196 h 457"/>
                  <a:gd name="T12" fmla="*/ 133 w 133"/>
                  <a:gd name="T13" fmla="*/ 457 h 457"/>
                  <a:gd name="T14" fmla="*/ 72 w 133"/>
                  <a:gd name="T15" fmla="*/ 457 h 457"/>
                  <a:gd name="T16" fmla="*/ 42 w 133"/>
                  <a:gd name="T17" fmla="*/ 424 h 457"/>
                  <a:gd name="T18" fmla="*/ 42 w 133"/>
                  <a:gd name="T19" fmla="*/ 70 h 457"/>
                  <a:gd name="T20" fmla="*/ 0 w 133"/>
                  <a:gd name="T21" fmla="*/ 69 h 4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3"/>
                  <a:gd name="T34" fmla="*/ 0 h 457"/>
                  <a:gd name="T35" fmla="*/ 133 w 133"/>
                  <a:gd name="T36" fmla="*/ 457 h 4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3" h="457">
                    <a:moveTo>
                      <a:pt x="0" y="69"/>
                    </a:moveTo>
                    <a:lnTo>
                      <a:pt x="0" y="0"/>
                    </a:lnTo>
                    <a:lnTo>
                      <a:pt x="84" y="0"/>
                    </a:lnTo>
                    <a:lnTo>
                      <a:pt x="100" y="22"/>
                    </a:lnTo>
                    <a:lnTo>
                      <a:pt x="103" y="196"/>
                    </a:lnTo>
                    <a:lnTo>
                      <a:pt x="133" y="196"/>
                    </a:lnTo>
                    <a:lnTo>
                      <a:pt x="133" y="457"/>
                    </a:lnTo>
                    <a:lnTo>
                      <a:pt x="72" y="457"/>
                    </a:lnTo>
                    <a:lnTo>
                      <a:pt x="42" y="424"/>
                    </a:lnTo>
                    <a:lnTo>
                      <a:pt x="42" y="70"/>
                    </a:lnTo>
                    <a:lnTo>
                      <a:pt x="0" y="69"/>
                    </a:lnTo>
                    <a:close/>
                  </a:path>
                </a:pathLst>
              </a:custGeom>
              <a:solidFill>
                <a:srgbClr val="969696"/>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39" name="Rectangle 106"/>
              <p:cNvSpPr>
                <a:spLocks noChangeArrowheads="1"/>
              </p:cNvSpPr>
              <p:nvPr/>
            </p:nvSpPr>
            <p:spPr bwMode="auto">
              <a:xfrm>
                <a:off x="2267" y="3316"/>
                <a:ext cx="34" cy="3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40" name="Rectangle 107"/>
              <p:cNvSpPr>
                <a:spLocks noChangeArrowheads="1"/>
              </p:cNvSpPr>
              <p:nvPr/>
            </p:nvSpPr>
            <p:spPr bwMode="auto">
              <a:xfrm>
                <a:off x="2232" y="3071"/>
                <a:ext cx="23" cy="34"/>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sp>
        <p:nvSpPr>
          <p:cNvPr id="54331" name="Freeform 108"/>
          <p:cNvSpPr>
            <a:spLocks/>
          </p:cNvSpPr>
          <p:nvPr/>
        </p:nvSpPr>
        <p:spPr bwMode="auto">
          <a:xfrm>
            <a:off x="7697789" y="4341813"/>
            <a:ext cx="561975" cy="1060450"/>
          </a:xfrm>
          <a:custGeom>
            <a:avLst/>
            <a:gdLst>
              <a:gd name="T0" fmla="*/ 2147483647 w 354"/>
              <a:gd name="T1" fmla="*/ 0 h 668"/>
              <a:gd name="T2" fmla="*/ 2147483647 w 354"/>
              <a:gd name="T3" fmla="*/ 2147483647 h 668"/>
              <a:gd name="T4" fmla="*/ 0 w 354"/>
              <a:gd name="T5" fmla="*/ 2147483647 h 668"/>
              <a:gd name="T6" fmla="*/ 0 w 354"/>
              <a:gd name="T7" fmla="*/ 2147483647 h 668"/>
              <a:gd name="T8" fmla="*/ 2147483647 w 354"/>
              <a:gd name="T9" fmla="*/ 2147483647 h 668"/>
              <a:gd name="T10" fmla="*/ 2147483647 w 354"/>
              <a:gd name="T11" fmla="*/ 2147483647 h 668"/>
              <a:gd name="T12" fmla="*/ 2147483647 w 354"/>
              <a:gd name="T13" fmla="*/ 2147483647 h 668"/>
              <a:gd name="T14" fmla="*/ 2147483647 w 354"/>
              <a:gd name="T15" fmla="*/ 2147483647 h 668"/>
              <a:gd name="T16" fmla="*/ 2147483647 w 354"/>
              <a:gd name="T17" fmla="*/ 0 h 668"/>
              <a:gd name="T18" fmla="*/ 2147483647 w 354"/>
              <a:gd name="T19" fmla="*/ 0 h 6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668"/>
              <a:gd name="T32" fmla="*/ 354 w 354"/>
              <a:gd name="T33" fmla="*/ 668 h 6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668">
                <a:moveTo>
                  <a:pt x="266" y="0"/>
                </a:moveTo>
                <a:lnTo>
                  <a:pt x="72" y="433"/>
                </a:lnTo>
                <a:lnTo>
                  <a:pt x="0" y="442"/>
                </a:lnTo>
                <a:lnTo>
                  <a:pt x="0" y="594"/>
                </a:lnTo>
                <a:lnTo>
                  <a:pt x="60" y="668"/>
                </a:lnTo>
                <a:lnTo>
                  <a:pt x="200" y="632"/>
                </a:lnTo>
                <a:lnTo>
                  <a:pt x="286" y="252"/>
                </a:lnTo>
                <a:lnTo>
                  <a:pt x="354" y="253"/>
                </a:lnTo>
                <a:lnTo>
                  <a:pt x="354" y="0"/>
                </a:lnTo>
                <a:lnTo>
                  <a:pt x="266"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32" name="Rectangle 109"/>
          <p:cNvSpPr>
            <a:spLocks noChangeArrowheads="1"/>
          </p:cNvSpPr>
          <p:nvPr/>
        </p:nvSpPr>
        <p:spPr bwMode="auto">
          <a:xfrm>
            <a:off x="6791326" y="5454650"/>
            <a:ext cx="53975" cy="52388"/>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54333" name="Group 110"/>
          <p:cNvGrpSpPr>
            <a:grpSpLocks/>
          </p:cNvGrpSpPr>
          <p:nvPr/>
        </p:nvGrpSpPr>
        <p:grpSpPr bwMode="auto">
          <a:xfrm>
            <a:off x="6742114" y="4953000"/>
            <a:ext cx="1050925" cy="781050"/>
            <a:chOff x="3376" y="3327"/>
            <a:chExt cx="662" cy="492"/>
          </a:xfrm>
        </p:grpSpPr>
        <p:sp>
          <p:nvSpPr>
            <p:cNvPr id="54434" name="Freeform 111"/>
            <p:cNvSpPr>
              <a:spLocks/>
            </p:cNvSpPr>
            <p:nvPr/>
          </p:nvSpPr>
          <p:spPr bwMode="auto">
            <a:xfrm>
              <a:off x="3376" y="3327"/>
              <a:ext cx="662" cy="492"/>
            </a:xfrm>
            <a:custGeom>
              <a:avLst/>
              <a:gdLst>
                <a:gd name="T0" fmla="*/ 578 w 662"/>
                <a:gd name="T1" fmla="*/ 274 h 492"/>
                <a:gd name="T2" fmla="*/ 399 w 662"/>
                <a:gd name="T3" fmla="*/ 342 h 492"/>
                <a:gd name="T4" fmla="*/ 241 w 662"/>
                <a:gd name="T5" fmla="*/ 338 h 492"/>
                <a:gd name="T6" fmla="*/ 0 w 662"/>
                <a:gd name="T7" fmla="*/ 0 h 492"/>
                <a:gd name="T8" fmla="*/ 0 w 662"/>
                <a:gd name="T9" fmla="*/ 154 h 492"/>
                <a:gd name="T10" fmla="*/ 27 w 662"/>
                <a:gd name="T11" fmla="*/ 154 h 492"/>
                <a:gd name="T12" fmla="*/ 27 w 662"/>
                <a:gd name="T13" fmla="*/ 415 h 492"/>
                <a:gd name="T14" fmla="*/ 624 w 662"/>
                <a:gd name="T15" fmla="*/ 492 h 492"/>
                <a:gd name="T16" fmla="*/ 624 w 662"/>
                <a:gd name="T17" fmla="*/ 466 h 492"/>
                <a:gd name="T18" fmla="*/ 662 w 662"/>
                <a:gd name="T19" fmla="*/ 466 h 492"/>
                <a:gd name="T20" fmla="*/ 661 w 662"/>
                <a:gd name="T21" fmla="*/ 432 h 492"/>
                <a:gd name="T22" fmla="*/ 609 w 662"/>
                <a:gd name="T23" fmla="*/ 433 h 492"/>
                <a:gd name="T24" fmla="*/ 610 w 662"/>
                <a:gd name="T25" fmla="*/ 319 h 492"/>
                <a:gd name="T26" fmla="*/ 578 w 662"/>
                <a:gd name="T27" fmla="*/ 274 h 4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2"/>
                <a:gd name="T43" fmla="*/ 0 h 492"/>
                <a:gd name="T44" fmla="*/ 662 w 662"/>
                <a:gd name="T45" fmla="*/ 492 h 4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2" h="492">
                  <a:moveTo>
                    <a:pt x="578" y="274"/>
                  </a:moveTo>
                  <a:lnTo>
                    <a:pt x="399" y="342"/>
                  </a:lnTo>
                  <a:lnTo>
                    <a:pt x="241" y="338"/>
                  </a:lnTo>
                  <a:lnTo>
                    <a:pt x="0" y="0"/>
                  </a:lnTo>
                  <a:lnTo>
                    <a:pt x="0" y="154"/>
                  </a:lnTo>
                  <a:lnTo>
                    <a:pt x="27" y="154"/>
                  </a:lnTo>
                  <a:lnTo>
                    <a:pt x="27" y="415"/>
                  </a:lnTo>
                  <a:lnTo>
                    <a:pt x="624" y="492"/>
                  </a:lnTo>
                  <a:lnTo>
                    <a:pt x="624" y="466"/>
                  </a:lnTo>
                  <a:lnTo>
                    <a:pt x="662" y="466"/>
                  </a:lnTo>
                  <a:lnTo>
                    <a:pt x="661" y="432"/>
                  </a:lnTo>
                  <a:lnTo>
                    <a:pt x="609" y="433"/>
                  </a:lnTo>
                  <a:lnTo>
                    <a:pt x="610" y="319"/>
                  </a:lnTo>
                  <a:lnTo>
                    <a:pt x="578" y="274"/>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35" name="Rectangle 112"/>
            <p:cNvSpPr>
              <a:spLocks noChangeArrowheads="1"/>
            </p:cNvSpPr>
            <p:nvPr/>
          </p:nvSpPr>
          <p:spPr bwMode="auto">
            <a:xfrm>
              <a:off x="3408" y="3645"/>
              <a:ext cx="34" cy="33"/>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54334" name="Group 113"/>
          <p:cNvGrpSpPr>
            <a:grpSpLocks/>
          </p:cNvGrpSpPr>
          <p:nvPr/>
        </p:nvGrpSpPr>
        <p:grpSpPr bwMode="auto">
          <a:xfrm flipH="1">
            <a:off x="8689976" y="4957763"/>
            <a:ext cx="1050925" cy="781050"/>
            <a:chOff x="3376" y="3327"/>
            <a:chExt cx="662" cy="492"/>
          </a:xfrm>
        </p:grpSpPr>
        <p:sp>
          <p:nvSpPr>
            <p:cNvPr id="54432" name="Freeform 114"/>
            <p:cNvSpPr>
              <a:spLocks/>
            </p:cNvSpPr>
            <p:nvPr/>
          </p:nvSpPr>
          <p:spPr bwMode="auto">
            <a:xfrm>
              <a:off x="3376" y="3327"/>
              <a:ext cx="662" cy="492"/>
            </a:xfrm>
            <a:custGeom>
              <a:avLst/>
              <a:gdLst>
                <a:gd name="T0" fmla="*/ 578 w 662"/>
                <a:gd name="T1" fmla="*/ 274 h 492"/>
                <a:gd name="T2" fmla="*/ 399 w 662"/>
                <a:gd name="T3" fmla="*/ 342 h 492"/>
                <a:gd name="T4" fmla="*/ 241 w 662"/>
                <a:gd name="T5" fmla="*/ 338 h 492"/>
                <a:gd name="T6" fmla="*/ 0 w 662"/>
                <a:gd name="T7" fmla="*/ 0 h 492"/>
                <a:gd name="T8" fmla="*/ 0 w 662"/>
                <a:gd name="T9" fmla="*/ 154 h 492"/>
                <a:gd name="T10" fmla="*/ 27 w 662"/>
                <a:gd name="T11" fmla="*/ 154 h 492"/>
                <a:gd name="T12" fmla="*/ 27 w 662"/>
                <a:gd name="T13" fmla="*/ 415 h 492"/>
                <a:gd name="T14" fmla="*/ 624 w 662"/>
                <a:gd name="T15" fmla="*/ 492 h 492"/>
                <a:gd name="T16" fmla="*/ 624 w 662"/>
                <a:gd name="T17" fmla="*/ 466 h 492"/>
                <a:gd name="T18" fmla="*/ 662 w 662"/>
                <a:gd name="T19" fmla="*/ 466 h 492"/>
                <a:gd name="T20" fmla="*/ 661 w 662"/>
                <a:gd name="T21" fmla="*/ 432 h 492"/>
                <a:gd name="T22" fmla="*/ 609 w 662"/>
                <a:gd name="T23" fmla="*/ 433 h 492"/>
                <a:gd name="T24" fmla="*/ 610 w 662"/>
                <a:gd name="T25" fmla="*/ 319 h 492"/>
                <a:gd name="T26" fmla="*/ 578 w 662"/>
                <a:gd name="T27" fmla="*/ 274 h 4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2"/>
                <a:gd name="T43" fmla="*/ 0 h 492"/>
                <a:gd name="T44" fmla="*/ 662 w 662"/>
                <a:gd name="T45" fmla="*/ 492 h 4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2" h="492">
                  <a:moveTo>
                    <a:pt x="578" y="274"/>
                  </a:moveTo>
                  <a:lnTo>
                    <a:pt x="399" y="342"/>
                  </a:lnTo>
                  <a:lnTo>
                    <a:pt x="241" y="338"/>
                  </a:lnTo>
                  <a:lnTo>
                    <a:pt x="0" y="0"/>
                  </a:lnTo>
                  <a:lnTo>
                    <a:pt x="0" y="154"/>
                  </a:lnTo>
                  <a:lnTo>
                    <a:pt x="27" y="154"/>
                  </a:lnTo>
                  <a:lnTo>
                    <a:pt x="27" y="415"/>
                  </a:lnTo>
                  <a:lnTo>
                    <a:pt x="624" y="492"/>
                  </a:lnTo>
                  <a:lnTo>
                    <a:pt x="624" y="466"/>
                  </a:lnTo>
                  <a:lnTo>
                    <a:pt x="662" y="466"/>
                  </a:lnTo>
                  <a:lnTo>
                    <a:pt x="661" y="432"/>
                  </a:lnTo>
                  <a:lnTo>
                    <a:pt x="609" y="433"/>
                  </a:lnTo>
                  <a:lnTo>
                    <a:pt x="610" y="319"/>
                  </a:lnTo>
                  <a:lnTo>
                    <a:pt x="578" y="274"/>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33" name="Rectangle 115"/>
            <p:cNvSpPr>
              <a:spLocks noChangeArrowheads="1"/>
            </p:cNvSpPr>
            <p:nvPr/>
          </p:nvSpPr>
          <p:spPr bwMode="auto">
            <a:xfrm>
              <a:off x="3408" y="3645"/>
              <a:ext cx="34" cy="33"/>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sp>
        <p:nvSpPr>
          <p:cNvPr id="54335" name="Freeform 116"/>
          <p:cNvSpPr>
            <a:spLocks/>
          </p:cNvSpPr>
          <p:nvPr/>
        </p:nvSpPr>
        <p:spPr bwMode="auto">
          <a:xfrm>
            <a:off x="8262938" y="4341813"/>
            <a:ext cx="546100" cy="1060450"/>
          </a:xfrm>
          <a:custGeom>
            <a:avLst/>
            <a:gdLst>
              <a:gd name="T0" fmla="*/ 2147483647 w 344"/>
              <a:gd name="T1" fmla="*/ 0 h 668"/>
              <a:gd name="T2" fmla="*/ 2147483647 w 344"/>
              <a:gd name="T3" fmla="*/ 2147483647 h 668"/>
              <a:gd name="T4" fmla="*/ 2147483647 w 344"/>
              <a:gd name="T5" fmla="*/ 2147483647 h 668"/>
              <a:gd name="T6" fmla="*/ 2147483647 w 344"/>
              <a:gd name="T7" fmla="*/ 2147483647 h 668"/>
              <a:gd name="T8" fmla="*/ 2147483647 w 344"/>
              <a:gd name="T9" fmla="*/ 2147483647 h 668"/>
              <a:gd name="T10" fmla="*/ 2147483647 w 344"/>
              <a:gd name="T11" fmla="*/ 2147483647 h 668"/>
              <a:gd name="T12" fmla="*/ 2147483647 w 344"/>
              <a:gd name="T13" fmla="*/ 2147483647 h 668"/>
              <a:gd name="T14" fmla="*/ 0 w 344"/>
              <a:gd name="T15" fmla="*/ 2147483647 h 668"/>
              <a:gd name="T16" fmla="*/ 0 w 344"/>
              <a:gd name="T17" fmla="*/ 0 h 668"/>
              <a:gd name="T18" fmla="*/ 2147483647 w 344"/>
              <a:gd name="T19" fmla="*/ 0 h 6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4"/>
              <a:gd name="T31" fmla="*/ 0 h 668"/>
              <a:gd name="T32" fmla="*/ 344 w 344"/>
              <a:gd name="T33" fmla="*/ 668 h 6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4" h="668">
                <a:moveTo>
                  <a:pt x="78" y="0"/>
                </a:moveTo>
                <a:lnTo>
                  <a:pt x="272" y="433"/>
                </a:lnTo>
                <a:lnTo>
                  <a:pt x="344" y="442"/>
                </a:lnTo>
                <a:lnTo>
                  <a:pt x="344" y="594"/>
                </a:lnTo>
                <a:lnTo>
                  <a:pt x="284" y="668"/>
                </a:lnTo>
                <a:lnTo>
                  <a:pt x="144" y="632"/>
                </a:lnTo>
                <a:lnTo>
                  <a:pt x="58" y="252"/>
                </a:lnTo>
                <a:lnTo>
                  <a:pt x="0" y="253"/>
                </a:lnTo>
                <a:lnTo>
                  <a:pt x="0" y="0"/>
                </a:lnTo>
                <a:lnTo>
                  <a:pt x="78"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36" name="Freeform 117"/>
          <p:cNvSpPr>
            <a:spLocks/>
          </p:cNvSpPr>
          <p:nvPr/>
        </p:nvSpPr>
        <p:spPr bwMode="auto">
          <a:xfrm>
            <a:off x="6405564" y="5108576"/>
            <a:ext cx="244475" cy="47625"/>
          </a:xfrm>
          <a:custGeom>
            <a:avLst/>
            <a:gdLst>
              <a:gd name="T0" fmla="*/ 2147483647 w 154"/>
              <a:gd name="T1" fmla="*/ 0 h 30"/>
              <a:gd name="T2" fmla="*/ 2147483647 w 154"/>
              <a:gd name="T3" fmla="*/ 2147483647 h 30"/>
              <a:gd name="T4" fmla="*/ 2147483647 w 154"/>
              <a:gd name="T5" fmla="*/ 2147483647 h 30"/>
              <a:gd name="T6" fmla="*/ 0 w 154"/>
              <a:gd name="T7" fmla="*/ 0 h 30"/>
              <a:gd name="T8" fmla="*/ 2147483647 w 154"/>
              <a:gd name="T9" fmla="*/ 0 h 30"/>
              <a:gd name="T10" fmla="*/ 0 60000 65536"/>
              <a:gd name="T11" fmla="*/ 0 60000 65536"/>
              <a:gd name="T12" fmla="*/ 0 60000 65536"/>
              <a:gd name="T13" fmla="*/ 0 60000 65536"/>
              <a:gd name="T14" fmla="*/ 0 60000 65536"/>
              <a:gd name="T15" fmla="*/ 0 w 154"/>
              <a:gd name="T16" fmla="*/ 0 h 30"/>
              <a:gd name="T17" fmla="*/ 154 w 154"/>
              <a:gd name="T18" fmla="*/ 30 h 30"/>
            </a:gdLst>
            <a:ahLst/>
            <a:cxnLst>
              <a:cxn ang="T10">
                <a:pos x="T0" y="T1"/>
              </a:cxn>
              <a:cxn ang="T11">
                <a:pos x="T2" y="T3"/>
              </a:cxn>
              <a:cxn ang="T12">
                <a:pos x="T4" y="T5"/>
              </a:cxn>
              <a:cxn ang="T13">
                <a:pos x="T6" y="T7"/>
              </a:cxn>
              <a:cxn ang="T14">
                <a:pos x="T8" y="T9"/>
              </a:cxn>
            </a:cxnLst>
            <a:rect l="T15" t="T16" r="T17" b="T18"/>
            <a:pathLst>
              <a:path w="154" h="30">
                <a:moveTo>
                  <a:pt x="154" y="0"/>
                </a:moveTo>
                <a:lnTo>
                  <a:pt x="154" y="30"/>
                </a:lnTo>
                <a:lnTo>
                  <a:pt x="1" y="30"/>
                </a:lnTo>
                <a:lnTo>
                  <a:pt x="0" y="0"/>
                </a:lnTo>
                <a:lnTo>
                  <a:pt x="154"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37" name="Freeform 118"/>
          <p:cNvSpPr>
            <a:spLocks/>
          </p:cNvSpPr>
          <p:nvPr/>
        </p:nvSpPr>
        <p:spPr bwMode="auto">
          <a:xfrm>
            <a:off x="6405563" y="5602288"/>
            <a:ext cx="296862" cy="49212"/>
          </a:xfrm>
          <a:custGeom>
            <a:avLst/>
            <a:gdLst>
              <a:gd name="T0" fmla="*/ 2147483647 w 187"/>
              <a:gd name="T1" fmla="*/ 2147483647 h 31"/>
              <a:gd name="T2" fmla="*/ 2147483647 w 187"/>
              <a:gd name="T3" fmla="*/ 2147483647 h 31"/>
              <a:gd name="T4" fmla="*/ 2147483647 w 187"/>
              <a:gd name="T5" fmla="*/ 2147483647 h 31"/>
              <a:gd name="T6" fmla="*/ 0 w 187"/>
              <a:gd name="T7" fmla="*/ 0 h 31"/>
              <a:gd name="T8" fmla="*/ 2147483647 w 187"/>
              <a:gd name="T9" fmla="*/ 2147483647 h 31"/>
              <a:gd name="T10" fmla="*/ 0 60000 65536"/>
              <a:gd name="T11" fmla="*/ 0 60000 65536"/>
              <a:gd name="T12" fmla="*/ 0 60000 65536"/>
              <a:gd name="T13" fmla="*/ 0 60000 65536"/>
              <a:gd name="T14" fmla="*/ 0 60000 65536"/>
              <a:gd name="T15" fmla="*/ 0 w 187"/>
              <a:gd name="T16" fmla="*/ 0 h 31"/>
              <a:gd name="T17" fmla="*/ 187 w 187"/>
              <a:gd name="T18" fmla="*/ 31 h 31"/>
            </a:gdLst>
            <a:ahLst/>
            <a:cxnLst>
              <a:cxn ang="T10">
                <a:pos x="T0" y="T1"/>
              </a:cxn>
              <a:cxn ang="T11">
                <a:pos x="T2" y="T3"/>
              </a:cxn>
              <a:cxn ang="T12">
                <a:pos x="T4" y="T5"/>
              </a:cxn>
              <a:cxn ang="T13">
                <a:pos x="T6" y="T7"/>
              </a:cxn>
              <a:cxn ang="T14">
                <a:pos x="T8" y="T9"/>
              </a:cxn>
            </a:cxnLst>
            <a:rect l="T15" t="T16" r="T17" b="T18"/>
            <a:pathLst>
              <a:path w="187" h="31">
                <a:moveTo>
                  <a:pt x="174" y="1"/>
                </a:moveTo>
                <a:lnTo>
                  <a:pt x="187" y="31"/>
                </a:lnTo>
                <a:lnTo>
                  <a:pt x="1" y="30"/>
                </a:lnTo>
                <a:lnTo>
                  <a:pt x="0" y="0"/>
                </a:lnTo>
                <a:lnTo>
                  <a:pt x="174" y="1"/>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38" name="Freeform 119"/>
          <p:cNvSpPr>
            <a:spLocks/>
          </p:cNvSpPr>
          <p:nvPr/>
        </p:nvSpPr>
        <p:spPr bwMode="auto">
          <a:xfrm flipH="1">
            <a:off x="9786938" y="5602288"/>
            <a:ext cx="296862" cy="49212"/>
          </a:xfrm>
          <a:custGeom>
            <a:avLst/>
            <a:gdLst>
              <a:gd name="T0" fmla="*/ 2147483647 w 187"/>
              <a:gd name="T1" fmla="*/ 2147483647 h 31"/>
              <a:gd name="T2" fmla="*/ 2147483647 w 187"/>
              <a:gd name="T3" fmla="*/ 2147483647 h 31"/>
              <a:gd name="T4" fmla="*/ 2147483647 w 187"/>
              <a:gd name="T5" fmla="*/ 2147483647 h 31"/>
              <a:gd name="T6" fmla="*/ 0 w 187"/>
              <a:gd name="T7" fmla="*/ 0 h 31"/>
              <a:gd name="T8" fmla="*/ 2147483647 w 187"/>
              <a:gd name="T9" fmla="*/ 2147483647 h 31"/>
              <a:gd name="T10" fmla="*/ 0 60000 65536"/>
              <a:gd name="T11" fmla="*/ 0 60000 65536"/>
              <a:gd name="T12" fmla="*/ 0 60000 65536"/>
              <a:gd name="T13" fmla="*/ 0 60000 65536"/>
              <a:gd name="T14" fmla="*/ 0 60000 65536"/>
              <a:gd name="T15" fmla="*/ 0 w 187"/>
              <a:gd name="T16" fmla="*/ 0 h 31"/>
              <a:gd name="T17" fmla="*/ 187 w 187"/>
              <a:gd name="T18" fmla="*/ 31 h 31"/>
            </a:gdLst>
            <a:ahLst/>
            <a:cxnLst>
              <a:cxn ang="T10">
                <a:pos x="T0" y="T1"/>
              </a:cxn>
              <a:cxn ang="T11">
                <a:pos x="T2" y="T3"/>
              </a:cxn>
              <a:cxn ang="T12">
                <a:pos x="T4" y="T5"/>
              </a:cxn>
              <a:cxn ang="T13">
                <a:pos x="T6" y="T7"/>
              </a:cxn>
              <a:cxn ang="T14">
                <a:pos x="T8" y="T9"/>
              </a:cxn>
            </a:cxnLst>
            <a:rect l="T15" t="T16" r="T17" b="T18"/>
            <a:pathLst>
              <a:path w="187" h="31">
                <a:moveTo>
                  <a:pt x="174" y="1"/>
                </a:moveTo>
                <a:lnTo>
                  <a:pt x="187" y="31"/>
                </a:lnTo>
                <a:lnTo>
                  <a:pt x="1" y="30"/>
                </a:lnTo>
                <a:lnTo>
                  <a:pt x="0" y="0"/>
                </a:lnTo>
                <a:lnTo>
                  <a:pt x="174" y="1"/>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668792" name="Text Box 120"/>
          <p:cNvSpPr txBox="1">
            <a:spLocks noChangeArrowheads="1"/>
          </p:cNvSpPr>
          <p:nvPr/>
        </p:nvSpPr>
        <p:spPr bwMode="auto">
          <a:xfrm>
            <a:off x="2078039" y="1054101"/>
            <a:ext cx="34575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SzPct val="100000"/>
            </a:pPr>
            <a:r>
              <a:rPr lang="en-US" altLang="es-EC" sz="2000">
                <a:solidFill>
                  <a:srgbClr val="000000"/>
                </a:solidFill>
                <a:sym typeface="Arial" panose="020B0604020202020204" pitchFamily="34" charset="0"/>
              </a:rPr>
              <a:t>Una vez cerrado el tambor, este último se llena de agua para el sello hidráulico. La válvula para el agua de llenado se abre controlada por timer.</a:t>
            </a:r>
          </a:p>
        </p:txBody>
      </p:sp>
      <p:sp>
        <p:nvSpPr>
          <p:cNvPr id="54340" name="Freeform 121"/>
          <p:cNvSpPr>
            <a:spLocks/>
          </p:cNvSpPr>
          <p:nvPr/>
        </p:nvSpPr>
        <p:spPr bwMode="auto">
          <a:xfrm>
            <a:off x="7493000" y="3098800"/>
            <a:ext cx="185738" cy="287338"/>
          </a:xfrm>
          <a:custGeom>
            <a:avLst/>
            <a:gdLst>
              <a:gd name="T0" fmla="*/ 2147483647 w 117"/>
              <a:gd name="T1" fmla="*/ 0 h 181"/>
              <a:gd name="T2" fmla="*/ 0 w 117"/>
              <a:gd name="T3" fmla="*/ 0 h 181"/>
              <a:gd name="T4" fmla="*/ 0 w 117"/>
              <a:gd name="T5" fmla="*/ 2147483647 h 181"/>
              <a:gd name="T6" fmla="*/ 2147483647 w 117"/>
              <a:gd name="T7" fmla="*/ 2147483647 h 181"/>
              <a:gd name="T8" fmla="*/ 2147483647 w 117"/>
              <a:gd name="T9" fmla="*/ 2147483647 h 181"/>
              <a:gd name="T10" fmla="*/ 2147483647 w 117"/>
              <a:gd name="T11" fmla="*/ 0 h 181"/>
              <a:gd name="T12" fmla="*/ 0 60000 65536"/>
              <a:gd name="T13" fmla="*/ 0 60000 65536"/>
              <a:gd name="T14" fmla="*/ 0 60000 65536"/>
              <a:gd name="T15" fmla="*/ 0 60000 65536"/>
              <a:gd name="T16" fmla="*/ 0 60000 65536"/>
              <a:gd name="T17" fmla="*/ 0 60000 65536"/>
              <a:gd name="T18" fmla="*/ 0 w 117"/>
              <a:gd name="T19" fmla="*/ 0 h 181"/>
              <a:gd name="T20" fmla="*/ 117 w 117"/>
              <a:gd name="T21" fmla="*/ 181 h 181"/>
            </a:gdLst>
            <a:ahLst/>
            <a:cxnLst>
              <a:cxn ang="T12">
                <a:pos x="T0" y="T1"/>
              </a:cxn>
              <a:cxn ang="T13">
                <a:pos x="T2" y="T3"/>
              </a:cxn>
              <a:cxn ang="T14">
                <a:pos x="T4" y="T5"/>
              </a:cxn>
              <a:cxn ang="T15">
                <a:pos x="T6" y="T7"/>
              </a:cxn>
              <a:cxn ang="T16">
                <a:pos x="T8" y="T9"/>
              </a:cxn>
              <a:cxn ang="T17">
                <a:pos x="T10" y="T11"/>
              </a:cxn>
            </a:cxnLst>
            <a:rect l="T18" t="T19" r="T20" b="T21"/>
            <a:pathLst>
              <a:path w="117" h="181">
                <a:moveTo>
                  <a:pt x="114" y="0"/>
                </a:moveTo>
                <a:lnTo>
                  <a:pt x="0" y="0"/>
                </a:lnTo>
                <a:lnTo>
                  <a:pt x="0" y="181"/>
                </a:lnTo>
                <a:lnTo>
                  <a:pt x="65" y="118"/>
                </a:lnTo>
                <a:lnTo>
                  <a:pt x="117" y="118"/>
                </a:lnTo>
                <a:lnTo>
                  <a:pt x="114"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54341" name="Group 122"/>
          <p:cNvGrpSpPr>
            <a:grpSpLocks/>
          </p:cNvGrpSpPr>
          <p:nvPr/>
        </p:nvGrpSpPr>
        <p:grpSpPr bwMode="auto">
          <a:xfrm>
            <a:off x="7413625" y="2792414"/>
            <a:ext cx="446088" cy="307975"/>
            <a:chOff x="3799" y="1966"/>
            <a:chExt cx="281" cy="194"/>
          </a:xfrm>
        </p:grpSpPr>
        <p:sp>
          <p:nvSpPr>
            <p:cNvPr id="54430" name="Freeform 123"/>
            <p:cNvSpPr>
              <a:spLocks/>
            </p:cNvSpPr>
            <p:nvPr/>
          </p:nvSpPr>
          <p:spPr bwMode="auto">
            <a:xfrm>
              <a:off x="3851" y="1966"/>
              <a:ext cx="229" cy="194"/>
            </a:xfrm>
            <a:custGeom>
              <a:avLst/>
              <a:gdLst>
                <a:gd name="T0" fmla="*/ 0 w 229"/>
                <a:gd name="T1" fmla="*/ 193 h 194"/>
                <a:gd name="T2" fmla="*/ 0 w 229"/>
                <a:gd name="T3" fmla="*/ 166 h 194"/>
                <a:gd name="T4" fmla="*/ 14 w 229"/>
                <a:gd name="T5" fmla="*/ 166 h 194"/>
                <a:gd name="T6" fmla="*/ 14 w 229"/>
                <a:gd name="T7" fmla="*/ 0 h 194"/>
                <a:gd name="T8" fmla="*/ 229 w 229"/>
                <a:gd name="T9" fmla="*/ 0 h 194"/>
                <a:gd name="T10" fmla="*/ 229 w 229"/>
                <a:gd name="T11" fmla="*/ 55 h 194"/>
                <a:gd name="T12" fmla="*/ 86 w 229"/>
                <a:gd name="T13" fmla="*/ 55 h 194"/>
                <a:gd name="T14" fmla="*/ 86 w 229"/>
                <a:gd name="T15" fmla="*/ 194 h 194"/>
                <a:gd name="T16" fmla="*/ 0 w 229"/>
                <a:gd name="T17" fmla="*/ 193 h 1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9"/>
                <a:gd name="T28" fmla="*/ 0 h 194"/>
                <a:gd name="T29" fmla="*/ 229 w 229"/>
                <a:gd name="T30" fmla="*/ 194 h 1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9" h="194">
                  <a:moveTo>
                    <a:pt x="0" y="193"/>
                  </a:moveTo>
                  <a:lnTo>
                    <a:pt x="0" y="166"/>
                  </a:lnTo>
                  <a:lnTo>
                    <a:pt x="14" y="166"/>
                  </a:lnTo>
                  <a:lnTo>
                    <a:pt x="14" y="0"/>
                  </a:lnTo>
                  <a:lnTo>
                    <a:pt x="229" y="0"/>
                  </a:lnTo>
                  <a:lnTo>
                    <a:pt x="229" y="55"/>
                  </a:lnTo>
                  <a:lnTo>
                    <a:pt x="86" y="55"/>
                  </a:lnTo>
                  <a:lnTo>
                    <a:pt x="86" y="194"/>
                  </a:lnTo>
                  <a:lnTo>
                    <a:pt x="0" y="193"/>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31" name="Rectangle 124"/>
            <p:cNvSpPr>
              <a:spLocks noChangeArrowheads="1"/>
            </p:cNvSpPr>
            <p:nvPr/>
          </p:nvSpPr>
          <p:spPr bwMode="auto">
            <a:xfrm>
              <a:off x="3799" y="2134"/>
              <a:ext cx="18" cy="23"/>
            </a:xfrm>
            <a:prstGeom prst="rect">
              <a:avLst/>
            </a:prstGeom>
            <a:solidFill>
              <a:srgbClr val="C0C0C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54342" name="Group 125"/>
          <p:cNvGrpSpPr>
            <a:grpSpLocks/>
          </p:cNvGrpSpPr>
          <p:nvPr/>
        </p:nvGrpSpPr>
        <p:grpSpPr bwMode="auto">
          <a:xfrm flipH="1">
            <a:off x="8636000" y="2790826"/>
            <a:ext cx="446088" cy="307975"/>
            <a:chOff x="3799" y="1966"/>
            <a:chExt cx="281" cy="194"/>
          </a:xfrm>
        </p:grpSpPr>
        <p:sp>
          <p:nvSpPr>
            <p:cNvPr id="54428" name="Freeform 126"/>
            <p:cNvSpPr>
              <a:spLocks/>
            </p:cNvSpPr>
            <p:nvPr/>
          </p:nvSpPr>
          <p:spPr bwMode="auto">
            <a:xfrm>
              <a:off x="3851" y="1966"/>
              <a:ext cx="229" cy="194"/>
            </a:xfrm>
            <a:custGeom>
              <a:avLst/>
              <a:gdLst>
                <a:gd name="T0" fmla="*/ 0 w 229"/>
                <a:gd name="T1" fmla="*/ 193 h 194"/>
                <a:gd name="T2" fmla="*/ 0 w 229"/>
                <a:gd name="T3" fmla="*/ 166 h 194"/>
                <a:gd name="T4" fmla="*/ 14 w 229"/>
                <a:gd name="T5" fmla="*/ 166 h 194"/>
                <a:gd name="T6" fmla="*/ 14 w 229"/>
                <a:gd name="T7" fmla="*/ 0 h 194"/>
                <a:gd name="T8" fmla="*/ 229 w 229"/>
                <a:gd name="T9" fmla="*/ 0 h 194"/>
                <a:gd name="T10" fmla="*/ 229 w 229"/>
                <a:gd name="T11" fmla="*/ 55 h 194"/>
                <a:gd name="T12" fmla="*/ 86 w 229"/>
                <a:gd name="T13" fmla="*/ 55 h 194"/>
                <a:gd name="T14" fmla="*/ 86 w 229"/>
                <a:gd name="T15" fmla="*/ 194 h 194"/>
                <a:gd name="T16" fmla="*/ 0 w 229"/>
                <a:gd name="T17" fmla="*/ 193 h 1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9"/>
                <a:gd name="T28" fmla="*/ 0 h 194"/>
                <a:gd name="T29" fmla="*/ 229 w 229"/>
                <a:gd name="T30" fmla="*/ 194 h 1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9" h="194">
                  <a:moveTo>
                    <a:pt x="0" y="193"/>
                  </a:moveTo>
                  <a:lnTo>
                    <a:pt x="0" y="166"/>
                  </a:lnTo>
                  <a:lnTo>
                    <a:pt x="14" y="166"/>
                  </a:lnTo>
                  <a:lnTo>
                    <a:pt x="14" y="0"/>
                  </a:lnTo>
                  <a:lnTo>
                    <a:pt x="229" y="0"/>
                  </a:lnTo>
                  <a:lnTo>
                    <a:pt x="229" y="55"/>
                  </a:lnTo>
                  <a:lnTo>
                    <a:pt x="86" y="55"/>
                  </a:lnTo>
                  <a:lnTo>
                    <a:pt x="86" y="194"/>
                  </a:lnTo>
                  <a:lnTo>
                    <a:pt x="0" y="193"/>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29" name="Rectangle 127"/>
            <p:cNvSpPr>
              <a:spLocks noChangeArrowheads="1"/>
            </p:cNvSpPr>
            <p:nvPr/>
          </p:nvSpPr>
          <p:spPr bwMode="auto">
            <a:xfrm>
              <a:off x="3799" y="2134"/>
              <a:ext cx="18" cy="23"/>
            </a:xfrm>
            <a:prstGeom prst="rect">
              <a:avLst/>
            </a:prstGeom>
            <a:solidFill>
              <a:srgbClr val="C0C0C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sp>
        <p:nvSpPr>
          <p:cNvPr id="54343" name="Freeform 128"/>
          <p:cNvSpPr>
            <a:spLocks/>
          </p:cNvSpPr>
          <p:nvPr/>
        </p:nvSpPr>
        <p:spPr bwMode="auto">
          <a:xfrm flipH="1">
            <a:off x="8812214" y="3100389"/>
            <a:ext cx="185737" cy="287337"/>
          </a:xfrm>
          <a:custGeom>
            <a:avLst/>
            <a:gdLst>
              <a:gd name="T0" fmla="*/ 2147483647 w 117"/>
              <a:gd name="T1" fmla="*/ 0 h 181"/>
              <a:gd name="T2" fmla="*/ 0 w 117"/>
              <a:gd name="T3" fmla="*/ 0 h 181"/>
              <a:gd name="T4" fmla="*/ 0 w 117"/>
              <a:gd name="T5" fmla="*/ 2147483647 h 181"/>
              <a:gd name="T6" fmla="*/ 2147483647 w 117"/>
              <a:gd name="T7" fmla="*/ 2147483647 h 181"/>
              <a:gd name="T8" fmla="*/ 2147483647 w 117"/>
              <a:gd name="T9" fmla="*/ 2147483647 h 181"/>
              <a:gd name="T10" fmla="*/ 2147483647 w 117"/>
              <a:gd name="T11" fmla="*/ 0 h 181"/>
              <a:gd name="T12" fmla="*/ 0 60000 65536"/>
              <a:gd name="T13" fmla="*/ 0 60000 65536"/>
              <a:gd name="T14" fmla="*/ 0 60000 65536"/>
              <a:gd name="T15" fmla="*/ 0 60000 65536"/>
              <a:gd name="T16" fmla="*/ 0 60000 65536"/>
              <a:gd name="T17" fmla="*/ 0 60000 65536"/>
              <a:gd name="T18" fmla="*/ 0 w 117"/>
              <a:gd name="T19" fmla="*/ 0 h 181"/>
              <a:gd name="T20" fmla="*/ 117 w 117"/>
              <a:gd name="T21" fmla="*/ 181 h 181"/>
            </a:gdLst>
            <a:ahLst/>
            <a:cxnLst>
              <a:cxn ang="T12">
                <a:pos x="T0" y="T1"/>
              </a:cxn>
              <a:cxn ang="T13">
                <a:pos x="T2" y="T3"/>
              </a:cxn>
              <a:cxn ang="T14">
                <a:pos x="T4" y="T5"/>
              </a:cxn>
              <a:cxn ang="T15">
                <a:pos x="T6" y="T7"/>
              </a:cxn>
              <a:cxn ang="T16">
                <a:pos x="T8" y="T9"/>
              </a:cxn>
              <a:cxn ang="T17">
                <a:pos x="T10" y="T11"/>
              </a:cxn>
            </a:cxnLst>
            <a:rect l="T18" t="T19" r="T20" b="T21"/>
            <a:pathLst>
              <a:path w="117" h="181">
                <a:moveTo>
                  <a:pt x="114" y="0"/>
                </a:moveTo>
                <a:lnTo>
                  <a:pt x="0" y="0"/>
                </a:lnTo>
                <a:lnTo>
                  <a:pt x="0" y="181"/>
                </a:lnTo>
                <a:lnTo>
                  <a:pt x="65" y="118"/>
                </a:lnTo>
                <a:lnTo>
                  <a:pt x="117" y="118"/>
                </a:lnTo>
                <a:lnTo>
                  <a:pt x="114"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668801" name="Text Box 129"/>
          <p:cNvSpPr txBox="1">
            <a:spLocks noChangeArrowheads="1"/>
          </p:cNvSpPr>
          <p:nvPr/>
        </p:nvSpPr>
        <p:spPr bwMode="auto">
          <a:xfrm>
            <a:off x="2023985" y="1550563"/>
            <a:ext cx="345916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SzPct val="100000"/>
            </a:pPr>
            <a:r>
              <a:rPr lang="en-US" altLang="es-EC" sz="2000" dirty="0">
                <a:solidFill>
                  <a:srgbClr val="000000"/>
                </a:solidFill>
                <a:sym typeface="Arial" panose="020B0604020202020204" pitchFamily="34" charset="0"/>
              </a:rPr>
              <a:t>El </a:t>
            </a:r>
            <a:r>
              <a:rPr lang="en-US" altLang="es-EC" sz="2000" dirty="0" err="1">
                <a:solidFill>
                  <a:srgbClr val="000000"/>
                </a:solidFill>
                <a:sym typeface="Arial" panose="020B0604020202020204" pitchFamily="34" charset="0"/>
              </a:rPr>
              <a:t>tambor</a:t>
            </a:r>
            <a:r>
              <a:rPr lang="en-US" altLang="es-EC" sz="2000" dirty="0">
                <a:solidFill>
                  <a:srgbClr val="000000"/>
                </a:solidFill>
                <a:sym typeface="Arial" panose="020B0604020202020204" pitchFamily="34" charset="0"/>
              </a:rPr>
              <a:t> se </a:t>
            </a:r>
            <a:r>
              <a:rPr lang="en-US" altLang="es-EC" sz="2000" dirty="0" err="1">
                <a:solidFill>
                  <a:srgbClr val="000000"/>
                </a:solidFill>
                <a:sym typeface="Arial" panose="020B0604020202020204" pitchFamily="34" charset="0"/>
              </a:rPr>
              <a:t>llena</a:t>
            </a:r>
            <a:r>
              <a:rPr lang="en-US" altLang="es-EC" sz="2000" dirty="0">
                <a:solidFill>
                  <a:srgbClr val="000000"/>
                </a:solidFill>
                <a:sym typeface="Arial" panose="020B0604020202020204" pitchFamily="34" charset="0"/>
              </a:rPr>
              <a:t> con </a:t>
            </a:r>
            <a:r>
              <a:rPr lang="en-US" altLang="es-EC" sz="2000" dirty="0" err="1">
                <a:solidFill>
                  <a:srgbClr val="000000"/>
                </a:solidFill>
                <a:sym typeface="Arial" panose="020B0604020202020204" pitchFamily="34" charset="0"/>
              </a:rPr>
              <a:t>aceite</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Comienza</a:t>
            </a:r>
            <a:r>
              <a:rPr lang="en-US" altLang="es-EC" sz="2000" dirty="0">
                <a:solidFill>
                  <a:srgbClr val="000000"/>
                </a:solidFill>
                <a:sym typeface="Arial" panose="020B0604020202020204" pitchFamily="34" charset="0"/>
              </a:rPr>
              <a:t> la </a:t>
            </a:r>
            <a:r>
              <a:rPr lang="en-US" altLang="es-EC" sz="2000" dirty="0" err="1">
                <a:solidFill>
                  <a:srgbClr val="000000"/>
                </a:solidFill>
                <a:sym typeface="Arial" panose="020B0604020202020204" pitchFamily="34" charset="0"/>
              </a:rPr>
              <a:t>producción</a:t>
            </a:r>
            <a:r>
              <a:rPr lang="en-US" altLang="es-EC" sz="2000" dirty="0">
                <a:solidFill>
                  <a:srgbClr val="000000"/>
                </a:solidFill>
                <a:sym typeface="Arial" panose="020B0604020202020204" pitchFamily="34" charset="0"/>
              </a:rPr>
              <a:t> de </a:t>
            </a:r>
            <a:r>
              <a:rPr lang="en-US" altLang="es-EC" sz="2000" dirty="0" err="1">
                <a:solidFill>
                  <a:srgbClr val="000000"/>
                </a:solidFill>
                <a:sym typeface="Arial" panose="020B0604020202020204" pitchFamily="34" charset="0"/>
              </a:rPr>
              <a:t>aceite</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limpio</a:t>
            </a:r>
            <a:r>
              <a:rPr lang="en-US" altLang="es-EC" sz="2000" dirty="0">
                <a:solidFill>
                  <a:srgbClr val="000000"/>
                </a:solidFill>
                <a:sym typeface="Arial" panose="020B0604020202020204" pitchFamily="34" charset="0"/>
              </a:rPr>
              <a:t>. La </a:t>
            </a:r>
            <a:r>
              <a:rPr lang="en-US" altLang="es-EC" sz="2000" dirty="0" err="1">
                <a:solidFill>
                  <a:srgbClr val="000000"/>
                </a:solidFill>
                <a:sym typeface="Arial" panose="020B0604020202020204" pitchFamily="34" charset="0"/>
              </a:rPr>
              <a:t>presión</a:t>
            </a:r>
            <a:r>
              <a:rPr lang="en-US" altLang="es-EC" sz="2000" dirty="0">
                <a:solidFill>
                  <a:srgbClr val="000000"/>
                </a:solidFill>
                <a:sym typeface="Arial" panose="020B0604020202020204" pitchFamily="34" charset="0"/>
              </a:rPr>
              <a:t> de la </a:t>
            </a:r>
            <a:r>
              <a:rPr lang="en-US" altLang="es-EC" sz="2000" dirty="0" err="1">
                <a:solidFill>
                  <a:srgbClr val="000000"/>
                </a:solidFill>
                <a:sym typeface="Arial" panose="020B0604020202020204" pitchFamily="34" charset="0"/>
              </a:rPr>
              <a:t>descarga</a:t>
            </a:r>
            <a:r>
              <a:rPr lang="en-US" altLang="es-EC" sz="2000" dirty="0">
                <a:solidFill>
                  <a:srgbClr val="000000"/>
                </a:solidFill>
                <a:sym typeface="Arial" panose="020B0604020202020204" pitchFamily="34" charset="0"/>
              </a:rPr>
              <a:t> de </a:t>
            </a:r>
            <a:r>
              <a:rPr lang="en-US" altLang="es-EC" sz="2000" dirty="0" err="1">
                <a:solidFill>
                  <a:srgbClr val="000000"/>
                </a:solidFill>
                <a:sym typeface="Arial" panose="020B0604020202020204" pitchFamily="34" charset="0"/>
              </a:rPr>
              <a:t>aceite</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limpio</a:t>
            </a:r>
            <a:r>
              <a:rPr lang="en-US" altLang="es-EC" sz="2000" dirty="0">
                <a:solidFill>
                  <a:srgbClr val="000000"/>
                </a:solidFill>
                <a:sym typeface="Arial" panose="020B0604020202020204" pitchFamily="34" charset="0"/>
              </a:rPr>
              <a:t> se </a:t>
            </a:r>
            <a:r>
              <a:rPr lang="en-US" altLang="es-EC" sz="2000" dirty="0" err="1">
                <a:solidFill>
                  <a:srgbClr val="000000"/>
                </a:solidFill>
                <a:sym typeface="Arial" panose="020B0604020202020204" pitchFamily="34" charset="0"/>
              </a:rPr>
              <a:t>monitorea</a:t>
            </a:r>
            <a:r>
              <a:rPr lang="en-US" altLang="es-EC" sz="2000" dirty="0">
                <a:solidFill>
                  <a:srgbClr val="000000"/>
                </a:solidFill>
                <a:sym typeface="Arial" panose="020B0604020202020204" pitchFamily="34" charset="0"/>
              </a:rPr>
              <a:t> con un </a:t>
            </a:r>
            <a:r>
              <a:rPr lang="en-US" altLang="es-EC" sz="2000" dirty="0" err="1">
                <a:solidFill>
                  <a:srgbClr val="000000"/>
                </a:solidFill>
                <a:sym typeface="Arial" panose="020B0604020202020204" pitchFamily="34" charset="0"/>
              </a:rPr>
              <a:t>presostato</a:t>
            </a:r>
            <a:r>
              <a:rPr lang="en-US" altLang="es-EC" sz="2000" dirty="0">
                <a:solidFill>
                  <a:srgbClr val="000000"/>
                </a:solidFill>
                <a:sym typeface="Arial" panose="020B0604020202020204" pitchFamily="34" charset="0"/>
              </a:rPr>
              <a:t> </a:t>
            </a:r>
            <a:r>
              <a:rPr lang="es-ES" altLang="es-EC" sz="2000" dirty="0">
                <a:solidFill>
                  <a:srgbClr val="000000"/>
                </a:solidFill>
                <a:sym typeface="Arial" panose="020B0604020202020204" pitchFamily="34" charset="0"/>
              </a:rPr>
              <a:t>para la seguridad de la operación</a:t>
            </a:r>
            <a:r>
              <a:rPr lang="en-US" altLang="es-EC" sz="2000" dirty="0">
                <a:solidFill>
                  <a:srgbClr val="000000"/>
                </a:solidFill>
                <a:sym typeface="Arial" panose="020B0604020202020204" pitchFamily="34" charset="0"/>
              </a:rPr>
              <a:t>.</a:t>
            </a:r>
          </a:p>
        </p:txBody>
      </p:sp>
      <p:sp>
        <p:nvSpPr>
          <p:cNvPr id="668802" name="Text Box 130"/>
          <p:cNvSpPr txBox="1">
            <a:spLocks noChangeArrowheads="1"/>
          </p:cNvSpPr>
          <p:nvPr/>
        </p:nvSpPr>
        <p:spPr bwMode="auto">
          <a:xfrm>
            <a:off x="1975227" y="1379783"/>
            <a:ext cx="338455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SzPct val="100000"/>
            </a:pPr>
            <a:r>
              <a:rPr lang="en-US" altLang="es-EC" sz="2000" dirty="0" err="1">
                <a:solidFill>
                  <a:srgbClr val="000000"/>
                </a:solidFill>
                <a:sym typeface="Arial" panose="020B0604020202020204" pitchFamily="34" charset="0"/>
              </a:rPr>
              <a:t>Tanto</a:t>
            </a:r>
            <a:r>
              <a:rPr lang="en-US" altLang="es-EC" sz="2000" dirty="0">
                <a:solidFill>
                  <a:srgbClr val="000000"/>
                </a:solidFill>
                <a:sym typeface="Arial" panose="020B0604020202020204" pitchFamily="34" charset="0"/>
              </a:rPr>
              <a:t> el </a:t>
            </a:r>
            <a:r>
              <a:rPr lang="en-US" altLang="es-EC" sz="2000" dirty="0" err="1">
                <a:solidFill>
                  <a:srgbClr val="000000"/>
                </a:solidFill>
                <a:sym typeface="Arial" panose="020B0604020202020204" pitchFamily="34" charset="0"/>
              </a:rPr>
              <a:t>aceite</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limpio</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como</a:t>
            </a:r>
            <a:r>
              <a:rPr lang="en-US" altLang="es-EC" sz="2000" dirty="0">
                <a:solidFill>
                  <a:srgbClr val="000000"/>
                </a:solidFill>
                <a:sym typeface="Arial" panose="020B0604020202020204" pitchFamily="34" charset="0"/>
              </a:rPr>
              <a:t> el </a:t>
            </a:r>
            <a:r>
              <a:rPr lang="en-US" altLang="es-EC" sz="2000" dirty="0" err="1">
                <a:solidFill>
                  <a:srgbClr val="000000"/>
                </a:solidFill>
                <a:sym typeface="Arial" panose="020B0604020202020204" pitchFamily="34" charset="0"/>
              </a:rPr>
              <a:t>agua</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sucia</a:t>
            </a:r>
            <a:r>
              <a:rPr lang="en-US" altLang="es-EC" sz="2000" dirty="0">
                <a:solidFill>
                  <a:srgbClr val="000000"/>
                </a:solidFill>
                <a:sym typeface="Arial" panose="020B0604020202020204" pitchFamily="34" charset="0"/>
              </a:rPr>
              <a:t> se </a:t>
            </a:r>
            <a:r>
              <a:rPr lang="en-US" altLang="es-EC" sz="2000" dirty="0" err="1">
                <a:solidFill>
                  <a:srgbClr val="000000"/>
                </a:solidFill>
                <a:sym typeface="Arial" panose="020B0604020202020204" pitchFamily="34" charset="0"/>
              </a:rPr>
              <a:t>descargan</a:t>
            </a:r>
            <a:r>
              <a:rPr lang="en-US" altLang="es-EC" sz="2000" dirty="0">
                <a:solidFill>
                  <a:srgbClr val="000000"/>
                </a:solidFill>
                <a:sym typeface="Arial" panose="020B0604020202020204" pitchFamily="34" charset="0"/>
              </a:rPr>
              <a:t> de </a:t>
            </a:r>
            <a:r>
              <a:rPr lang="en-US" altLang="es-EC" sz="2000" dirty="0" smtClean="0">
                <a:solidFill>
                  <a:srgbClr val="000000"/>
                </a:solidFill>
                <a:sym typeface="Arial" panose="020B0604020202020204" pitchFamily="34" charset="0"/>
              </a:rPr>
              <a:t>forma </a:t>
            </a:r>
            <a:r>
              <a:rPr lang="en-US" altLang="es-EC" sz="2000" dirty="0">
                <a:solidFill>
                  <a:srgbClr val="000000"/>
                </a:solidFill>
                <a:sym typeface="Arial" panose="020B0604020202020204" pitchFamily="34" charset="0"/>
              </a:rPr>
              <a:t>continua. </a:t>
            </a:r>
            <a:r>
              <a:rPr lang="en-US" altLang="es-EC" sz="2000" dirty="0" err="1">
                <a:solidFill>
                  <a:srgbClr val="000000"/>
                </a:solidFill>
                <a:sym typeface="Arial" panose="020B0604020202020204" pitchFamily="34" charset="0"/>
              </a:rPr>
              <a:t>Existe</a:t>
            </a:r>
            <a:r>
              <a:rPr lang="en-US" altLang="es-EC" sz="2000" dirty="0">
                <a:solidFill>
                  <a:srgbClr val="000000"/>
                </a:solidFill>
                <a:sym typeface="Arial" panose="020B0604020202020204" pitchFamily="34" charset="0"/>
              </a:rPr>
              <a:t> un </a:t>
            </a:r>
            <a:r>
              <a:rPr lang="en-US" altLang="es-EC" sz="2000" dirty="0" err="1">
                <a:solidFill>
                  <a:srgbClr val="000000"/>
                </a:solidFill>
                <a:sym typeface="Arial" panose="020B0604020202020204" pitchFamily="34" charset="0"/>
              </a:rPr>
              <a:t>segundo</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presostato</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en</a:t>
            </a:r>
            <a:r>
              <a:rPr lang="en-US" altLang="es-EC" sz="2000" dirty="0">
                <a:solidFill>
                  <a:srgbClr val="000000"/>
                </a:solidFill>
                <a:sym typeface="Arial" panose="020B0604020202020204" pitchFamily="34" charset="0"/>
              </a:rPr>
              <a:t> la </a:t>
            </a:r>
            <a:r>
              <a:rPr lang="en-US" altLang="es-EC" sz="2000" dirty="0" err="1">
                <a:solidFill>
                  <a:srgbClr val="000000"/>
                </a:solidFill>
                <a:sym typeface="Arial" panose="020B0604020202020204" pitchFamily="34" charset="0"/>
              </a:rPr>
              <a:t>descarga</a:t>
            </a:r>
            <a:r>
              <a:rPr lang="en-US" altLang="es-EC" sz="2000" dirty="0">
                <a:solidFill>
                  <a:srgbClr val="000000"/>
                </a:solidFill>
                <a:sym typeface="Arial" panose="020B0604020202020204" pitchFamily="34" charset="0"/>
              </a:rPr>
              <a:t> de </a:t>
            </a:r>
            <a:r>
              <a:rPr lang="en-US" altLang="es-EC" sz="2000" dirty="0" err="1">
                <a:solidFill>
                  <a:srgbClr val="000000"/>
                </a:solidFill>
                <a:sym typeface="Arial" panose="020B0604020202020204" pitchFamily="34" charset="0"/>
              </a:rPr>
              <a:t>agua</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sucia</a:t>
            </a:r>
            <a:r>
              <a:rPr lang="en-US" altLang="es-EC" sz="2000" dirty="0">
                <a:solidFill>
                  <a:srgbClr val="000000"/>
                </a:solidFill>
                <a:sym typeface="Arial" panose="020B0604020202020204" pitchFamily="34" charset="0"/>
              </a:rPr>
              <a:t> que </a:t>
            </a:r>
            <a:r>
              <a:rPr lang="en-US" altLang="es-EC" sz="2000" dirty="0" err="1">
                <a:solidFill>
                  <a:srgbClr val="000000"/>
                </a:solidFill>
                <a:sym typeface="Arial" panose="020B0604020202020204" pitchFamily="34" charset="0"/>
              </a:rPr>
              <a:t>reacciona</a:t>
            </a:r>
            <a:r>
              <a:rPr lang="en-US" altLang="es-EC" sz="2000" dirty="0">
                <a:solidFill>
                  <a:srgbClr val="000000"/>
                </a:solidFill>
                <a:sym typeface="Arial" panose="020B0604020202020204" pitchFamily="34" charset="0"/>
              </a:rPr>
              <a:t> al </a:t>
            </a:r>
            <a:r>
              <a:rPr lang="en-US" altLang="es-EC" sz="2000" dirty="0" err="1">
                <a:solidFill>
                  <a:srgbClr val="000000"/>
                </a:solidFill>
                <a:sym typeface="Arial" panose="020B0604020202020204" pitchFamily="34" charset="0"/>
              </a:rPr>
              <a:t>aumento</a:t>
            </a:r>
            <a:r>
              <a:rPr lang="en-US" altLang="es-EC" sz="2000" dirty="0">
                <a:solidFill>
                  <a:srgbClr val="000000"/>
                </a:solidFill>
                <a:sym typeface="Arial" panose="020B0604020202020204" pitchFamily="34" charset="0"/>
              </a:rPr>
              <a:t> de </a:t>
            </a:r>
            <a:r>
              <a:rPr lang="en-US" altLang="es-EC" sz="2000" dirty="0" err="1">
                <a:solidFill>
                  <a:srgbClr val="000000"/>
                </a:solidFill>
                <a:sym typeface="Arial" panose="020B0604020202020204" pitchFamily="34" charset="0"/>
              </a:rPr>
              <a:t>presión</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Así</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sucede</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en</a:t>
            </a:r>
            <a:r>
              <a:rPr lang="en-US" altLang="es-EC" sz="2000" dirty="0">
                <a:solidFill>
                  <a:srgbClr val="000000"/>
                </a:solidFill>
                <a:sym typeface="Arial" panose="020B0604020202020204" pitchFamily="34" charset="0"/>
              </a:rPr>
              <a:t> el </a:t>
            </a:r>
            <a:r>
              <a:rPr lang="en-US" altLang="es-EC" sz="2000" dirty="0" err="1">
                <a:solidFill>
                  <a:srgbClr val="000000"/>
                </a:solidFill>
                <a:sym typeface="Arial" panose="020B0604020202020204" pitchFamily="34" charset="0"/>
              </a:rPr>
              <a:t>caso</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poco</a:t>
            </a:r>
            <a:r>
              <a:rPr lang="en-US" altLang="es-EC" sz="2000" dirty="0">
                <a:solidFill>
                  <a:srgbClr val="000000"/>
                </a:solidFill>
                <a:sym typeface="Arial" panose="020B0604020202020204" pitchFamily="34" charset="0"/>
              </a:rPr>
              <a:t> probable de que el </a:t>
            </a:r>
            <a:r>
              <a:rPr lang="en-US" altLang="es-EC" sz="2000" dirty="0" err="1">
                <a:solidFill>
                  <a:srgbClr val="000000"/>
                </a:solidFill>
                <a:sym typeface="Arial" panose="020B0604020202020204" pitchFamily="34" charset="0"/>
              </a:rPr>
              <a:t>aceite</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sucio</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contenga</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demasiada</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agua</a:t>
            </a:r>
            <a:r>
              <a:rPr lang="en-US" altLang="es-EC" sz="2000" dirty="0">
                <a:solidFill>
                  <a:srgbClr val="000000"/>
                </a:solidFill>
                <a:sym typeface="Arial" panose="020B0604020202020204" pitchFamily="34" charset="0"/>
              </a:rPr>
              <a:t> y </a:t>
            </a:r>
            <a:r>
              <a:rPr lang="en-US" altLang="es-EC" sz="2000" dirty="0" err="1">
                <a:solidFill>
                  <a:srgbClr val="000000"/>
                </a:solidFill>
                <a:sym typeface="Arial" panose="020B0604020202020204" pitchFamily="34" charset="0"/>
              </a:rPr>
              <a:t>en</a:t>
            </a:r>
            <a:r>
              <a:rPr lang="en-US" altLang="es-EC" sz="2000" dirty="0">
                <a:solidFill>
                  <a:srgbClr val="000000"/>
                </a:solidFill>
                <a:sym typeface="Arial" panose="020B0604020202020204" pitchFamily="34" charset="0"/>
              </a:rPr>
              <a:t> el </a:t>
            </a:r>
            <a:r>
              <a:rPr lang="en-US" altLang="es-EC" sz="2000" dirty="0" err="1">
                <a:solidFill>
                  <a:srgbClr val="000000"/>
                </a:solidFill>
                <a:sym typeface="Arial" panose="020B0604020202020204" pitchFamily="34" charset="0"/>
              </a:rPr>
              <a:t>caso</a:t>
            </a:r>
            <a:r>
              <a:rPr lang="en-US" altLang="es-EC" sz="2000" dirty="0">
                <a:solidFill>
                  <a:srgbClr val="000000"/>
                </a:solidFill>
                <a:sym typeface="Arial" panose="020B0604020202020204" pitchFamily="34" charset="0"/>
              </a:rPr>
              <a:t> de que, </a:t>
            </a:r>
            <a:r>
              <a:rPr lang="en-US" altLang="es-EC" sz="2000" dirty="0" err="1">
                <a:solidFill>
                  <a:srgbClr val="000000"/>
                </a:solidFill>
                <a:sym typeface="Arial" panose="020B0604020202020204" pitchFamily="34" charset="0"/>
              </a:rPr>
              <a:t>por</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alguna</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razón</a:t>
            </a:r>
            <a:r>
              <a:rPr lang="en-US" altLang="es-EC" sz="2000" dirty="0">
                <a:solidFill>
                  <a:srgbClr val="000000"/>
                </a:solidFill>
                <a:sym typeface="Arial" panose="020B0604020202020204" pitchFamily="34" charset="0"/>
              </a:rPr>
              <a:t>, se </a:t>
            </a:r>
            <a:r>
              <a:rPr lang="en-US" altLang="es-EC" sz="2000" dirty="0" err="1">
                <a:solidFill>
                  <a:srgbClr val="000000"/>
                </a:solidFill>
                <a:sym typeface="Arial" panose="020B0604020202020204" pitchFamily="34" charset="0"/>
              </a:rPr>
              <a:t>haya</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perdido</a:t>
            </a:r>
            <a:r>
              <a:rPr lang="en-US" altLang="es-EC" sz="2000" dirty="0">
                <a:solidFill>
                  <a:srgbClr val="000000"/>
                </a:solidFill>
                <a:sym typeface="Arial" panose="020B0604020202020204" pitchFamily="34" charset="0"/>
              </a:rPr>
              <a:t> el </a:t>
            </a:r>
            <a:r>
              <a:rPr lang="en-US" altLang="es-EC" sz="2000" dirty="0" err="1">
                <a:solidFill>
                  <a:srgbClr val="000000"/>
                </a:solidFill>
                <a:sym typeface="Arial" panose="020B0604020202020204" pitchFamily="34" charset="0"/>
              </a:rPr>
              <a:t>sello</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hidráulico</a:t>
            </a:r>
            <a:r>
              <a:rPr lang="en-US" altLang="es-EC" sz="2000" dirty="0">
                <a:solidFill>
                  <a:srgbClr val="000000"/>
                </a:solidFill>
                <a:sym typeface="Arial" panose="020B0604020202020204" pitchFamily="34" charset="0"/>
              </a:rPr>
              <a:t>. Se produce la </a:t>
            </a:r>
            <a:r>
              <a:rPr lang="en-US" altLang="es-EC" sz="2000" dirty="0" err="1">
                <a:solidFill>
                  <a:srgbClr val="000000"/>
                </a:solidFill>
                <a:sym typeface="Arial" panose="020B0604020202020204" pitchFamily="34" charset="0"/>
              </a:rPr>
              <a:t>correspondiente</a:t>
            </a:r>
            <a:r>
              <a:rPr lang="en-US" altLang="es-EC" sz="2000" dirty="0">
                <a:solidFill>
                  <a:srgbClr val="000000"/>
                </a:solidFill>
                <a:sym typeface="Arial" panose="020B0604020202020204" pitchFamily="34" charset="0"/>
              </a:rPr>
              <a:t> </a:t>
            </a:r>
            <a:r>
              <a:rPr lang="en-US" altLang="es-EC" sz="2000" dirty="0" err="1">
                <a:solidFill>
                  <a:srgbClr val="000000"/>
                </a:solidFill>
                <a:sym typeface="Arial" panose="020B0604020202020204" pitchFamily="34" charset="0"/>
              </a:rPr>
              <a:t>alarma</a:t>
            </a:r>
            <a:r>
              <a:rPr lang="en-US" altLang="es-EC" sz="2000" dirty="0">
                <a:solidFill>
                  <a:srgbClr val="000000"/>
                </a:solidFill>
                <a:sym typeface="Arial" panose="020B0604020202020204" pitchFamily="34" charset="0"/>
              </a:rPr>
              <a:t> para la </a:t>
            </a:r>
            <a:r>
              <a:rPr lang="en-US" altLang="es-EC" sz="2000" dirty="0" err="1">
                <a:solidFill>
                  <a:srgbClr val="000000"/>
                </a:solidFill>
                <a:sym typeface="Arial" panose="020B0604020202020204" pitchFamily="34" charset="0"/>
              </a:rPr>
              <a:t>seguridad</a:t>
            </a:r>
            <a:r>
              <a:rPr lang="en-US" altLang="es-EC" sz="2000" dirty="0">
                <a:solidFill>
                  <a:srgbClr val="000000"/>
                </a:solidFill>
                <a:sym typeface="Arial" panose="020B0604020202020204" pitchFamily="34" charset="0"/>
              </a:rPr>
              <a:t> de la </a:t>
            </a:r>
            <a:r>
              <a:rPr lang="en-US" altLang="es-EC" sz="2000" dirty="0" err="1">
                <a:solidFill>
                  <a:srgbClr val="000000"/>
                </a:solidFill>
                <a:sym typeface="Arial" panose="020B0604020202020204" pitchFamily="34" charset="0"/>
              </a:rPr>
              <a:t>operación</a:t>
            </a:r>
            <a:r>
              <a:rPr lang="en-US" altLang="es-EC" sz="2000" dirty="0">
                <a:solidFill>
                  <a:srgbClr val="000000"/>
                </a:solidFill>
                <a:sym typeface="Arial" panose="020B0604020202020204" pitchFamily="34" charset="0"/>
              </a:rPr>
              <a:t>.</a:t>
            </a:r>
          </a:p>
        </p:txBody>
      </p:sp>
      <p:sp>
        <p:nvSpPr>
          <p:cNvPr id="54346" name="Freeform 131"/>
          <p:cNvSpPr>
            <a:spLocks/>
          </p:cNvSpPr>
          <p:nvPr/>
        </p:nvSpPr>
        <p:spPr bwMode="auto">
          <a:xfrm>
            <a:off x="6359526" y="4565650"/>
            <a:ext cx="207963" cy="95250"/>
          </a:xfrm>
          <a:custGeom>
            <a:avLst/>
            <a:gdLst>
              <a:gd name="T0" fmla="*/ 2147483647 w 131"/>
              <a:gd name="T1" fmla="*/ 0 h 60"/>
              <a:gd name="T2" fmla="*/ 2147483647 w 131"/>
              <a:gd name="T3" fmla="*/ 2147483647 h 60"/>
              <a:gd name="T4" fmla="*/ 0 w 131"/>
              <a:gd name="T5" fmla="*/ 2147483647 h 60"/>
              <a:gd name="T6" fmla="*/ 0 w 131"/>
              <a:gd name="T7" fmla="*/ 0 h 60"/>
              <a:gd name="T8" fmla="*/ 2147483647 w 131"/>
              <a:gd name="T9" fmla="*/ 0 h 60"/>
              <a:gd name="T10" fmla="*/ 0 60000 65536"/>
              <a:gd name="T11" fmla="*/ 0 60000 65536"/>
              <a:gd name="T12" fmla="*/ 0 60000 65536"/>
              <a:gd name="T13" fmla="*/ 0 60000 65536"/>
              <a:gd name="T14" fmla="*/ 0 60000 65536"/>
              <a:gd name="T15" fmla="*/ 0 w 131"/>
              <a:gd name="T16" fmla="*/ 0 h 60"/>
              <a:gd name="T17" fmla="*/ 131 w 131"/>
              <a:gd name="T18" fmla="*/ 60 h 60"/>
            </a:gdLst>
            <a:ahLst/>
            <a:cxnLst>
              <a:cxn ang="T10">
                <a:pos x="T0" y="T1"/>
              </a:cxn>
              <a:cxn ang="T11">
                <a:pos x="T2" y="T3"/>
              </a:cxn>
              <a:cxn ang="T12">
                <a:pos x="T4" y="T5"/>
              </a:cxn>
              <a:cxn ang="T13">
                <a:pos x="T6" y="T7"/>
              </a:cxn>
              <a:cxn ang="T14">
                <a:pos x="T8" y="T9"/>
              </a:cxn>
            </a:cxnLst>
            <a:rect l="T15" t="T16" r="T17" b="T18"/>
            <a:pathLst>
              <a:path w="131" h="60">
                <a:moveTo>
                  <a:pt x="131" y="0"/>
                </a:moveTo>
                <a:lnTo>
                  <a:pt x="131" y="60"/>
                </a:lnTo>
                <a:lnTo>
                  <a:pt x="0" y="60"/>
                </a:lnTo>
                <a:lnTo>
                  <a:pt x="0" y="0"/>
                </a:lnTo>
                <a:lnTo>
                  <a:pt x="131" y="0"/>
                </a:lnTo>
                <a:close/>
              </a:path>
            </a:pathLst>
          </a:custGeom>
          <a:solidFill>
            <a:schemeClr val="bg1"/>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47" name="Freeform 132"/>
          <p:cNvSpPr>
            <a:spLocks/>
          </p:cNvSpPr>
          <p:nvPr/>
        </p:nvSpPr>
        <p:spPr bwMode="auto">
          <a:xfrm flipH="1">
            <a:off x="9936163" y="4562475"/>
            <a:ext cx="195262" cy="95250"/>
          </a:xfrm>
          <a:custGeom>
            <a:avLst/>
            <a:gdLst>
              <a:gd name="T0" fmla="*/ 2147483647 w 131"/>
              <a:gd name="T1" fmla="*/ 0 h 60"/>
              <a:gd name="T2" fmla="*/ 2147483647 w 131"/>
              <a:gd name="T3" fmla="*/ 2147483647 h 60"/>
              <a:gd name="T4" fmla="*/ 0 w 131"/>
              <a:gd name="T5" fmla="*/ 2147483647 h 60"/>
              <a:gd name="T6" fmla="*/ 0 w 131"/>
              <a:gd name="T7" fmla="*/ 0 h 60"/>
              <a:gd name="T8" fmla="*/ 2147483647 w 131"/>
              <a:gd name="T9" fmla="*/ 0 h 60"/>
              <a:gd name="T10" fmla="*/ 0 60000 65536"/>
              <a:gd name="T11" fmla="*/ 0 60000 65536"/>
              <a:gd name="T12" fmla="*/ 0 60000 65536"/>
              <a:gd name="T13" fmla="*/ 0 60000 65536"/>
              <a:gd name="T14" fmla="*/ 0 60000 65536"/>
              <a:gd name="T15" fmla="*/ 0 w 131"/>
              <a:gd name="T16" fmla="*/ 0 h 60"/>
              <a:gd name="T17" fmla="*/ 131 w 131"/>
              <a:gd name="T18" fmla="*/ 60 h 60"/>
            </a:gdLst>
            <a:ahLst/>
            <a:cxnLst>
              <a:cxn ang="T10">
                <a:pos x="T0" y="T1"/>
              </a:cxn>
              <a:cxn ang="T11">
                <a:pos x="T2" y="T3"/>
              </a:cxn>
              <a:cxn ang="T12">
                <a:pos x="T4" y="T5"/>
              </a:cxn>
              <a:cxn ang="T13">
                <a:pos x="T6" y="T7"/>
              </a:cxn>
              <a:cxn ang="T14">
                <a:pos x="T8" y="T9"/>
              </a:cxn>
            </a:cxnLst>
            <a:rect l="T15" t="T16" r="T17" b="T18"/>
            <a:pathLst>
              <a:path w="131" h="60">
                <a:moveTo>
                  <a:pt x="131" y="0"/>
                </a:moveTo>
                <a:lnTo>
                  <a:pt x="131" y="60"/>
                </a:lnTo>
                <a:lnTo>
                  <a:pt x="0" y="60"/>
                </a:lnTo>
                <a:lnTo>
                  <a:pt x="0" y="0"/>
                </a:lnTo>
                <a:lnTo>
                  <a:pt x="131" y="0"/>
                </a:lnTo>
                <a:close/>
              </a:path>
            </a:pathLst>
          </a:custGeom>
          <a:solidFill>
            <a:schemeClr val="bg1"/>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668805" name="Freeform 133"/>
          <p:cNvSpPr>
            <a:spLocks/>
          </p:cNvSpPr>
          <p:nvPr/>
        </p:nvSpPr>
        <p:spPr bwMode="auto">
          <a:xfrm>
            <a:off x="8850313" y="3352801"/>
            <a:ext cx="423862" cy="1927225"/>
          </a:xfrm>
          <a:custGeom>
            <a:avLst/>
            <a:gdLst>
              <a:gd name="T0" fmla="*/ 0 w 267"/>
              <a:gd name="T1" fmla="*/ 0 h 1214"/>
              <a:gd name="T2" fmla="*/ 2147483647 w 267"/>
              <a:gd name="T3" fmla="*/ 2147483647 h 1214"/>
              <a:gd name="T4" fmla="*/ 2147483647 w 267"/>
              <a:gd name="T5" fmla="*/ 2147483647 h 1214"/>
              <a:gd name="T6" fmla="*/ 2147483647 w 267"/>
              <a:gd name="T7" fmla="*/ 2147483647 h 1214"/>
              <a:gd name="T8" fmla="*/ 0 w 267"/>
              <a:gd name="T9" fmla="*/ 0 h 1214"/>
              <a:gd name="T10" fmla="*/ 0 60000 65536"/>
              <a:gd name="T11" fmla="*/ 0 60000 65536"/>
              <a:gd name="T12" fmla="*/ 0 60000 65536"/>
              <a:gd name="T13" fmla="*/ 0 60000 65536"/>
              <a:gd name="T14" fmla="*/ 0 60000 65536"/>
              <a:gd name="T15" fmla="*/ 0 w 267"/>
              <a:gd name="T16" fmla="*/ 0 h 1214"/>
              <a:gd name="T17" fmla="*/ 267 w 267"/>
              <a:gd name="T18" fmla="*/ 1214 h 1214"/>
            </a:gdLst>
            <a:ahLst/>
            <a:cxnLst>
              <a:cxn ang="T10">
                <a:pos x="T0" y="T1"/>
              </a:cxn>
              <a:cxn ang="T11">
                <a:pos x="T2" y="T3"/>
              </a:cxn>
              <a:cxn ang="T12">
                <a:pos x="T4" y="T5"/>
              </a:cxn>
              <a:cxn ang="T13">
                <a:pos x="T6" y="T7"/>
              </a:cxn>
              <a:cxn ang="T14">
                <a:pos x="T8" y="T9"/>
              </a:cxn>
            </a:cxnLst>
            <a:rect l="T15" t="T16" r="T17" b="T18"/>
            <a:pathLst>
              <a:path w="267" h="1214">
                <a:moveTo>
                  <a:pt x="0" y="0"/>
                </a:moveTo>
                <a:lnTo>
                  <a:pt x="6" y="1125"/>
                </a:lnTo>
                <a:lnTo>
                  <a:pt x="267" y="1214"/>
                </a:lnTo>
                <a:lnTo>
                  <a:pt x="263" y="269"/>
                </a:lnTo>
                <a:lnTo>
                  <a:pt x="0" y="0"/>
                </a:lnTo>
                <a:close/>
              </a:path>
            </a:pathLst>
          </a:custGeom>
          <a:solidFill>
            <a:srgbClr val="1B50F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668806" name="Freeform 134"/>
          <p:cNvSpPr>
            <a:spLocks/>
          </p:cNvSpPr>
          <p:nvPr/>
        </p:nvSpPr>
        <p:spPr bwMode="auto">
          <a:xfrm>
            <a:off x="7226300" y="3346450"/>
            <a:ext cx="419100" cy="1944688"/>
          </a:xfrm>
          <a:custGeom>
            <a:avLst/>
            <a:gdLst>
              <a:gd name="T0" fmla="*/ 2147483647 w 264"/>
              <a:gd name="T1" fmla="*/ 0 h 1225"/>
              <a:gd name="T2" fmla="*/ 2147483647 w 264"/>
              <a:gd name="T3" fmla="*/ 2147483647 h 1225"/>
              <a:gd name="T4" fmla="*/ 2147483647 w 264"/>
              <a:gd name="T5" fmla="*/ 2147483647 h 1225"/>
              <a:gd name="T6" fmla="*/ 0 w 264"/>
              <a:gd name="T7" fmla="*/ 2147483647 h 1225"/>
              <a:gd name="T8" fmla="*/ 2147483647 w 264"/>
              <a:gd name="T9" fmla="*/ 0 h 1225"/>
              <a:gd name="T10" fmla="*/ 0 60000 65536"/>
              <a:gd name="T11" fmla="*/ 0 60000 65536"/>
              <a:gd name="T12" fmla="*/ 0 60000 65536"/>
              <a:gd name="T13" fmla="*/ 0 60000 65536"/>
              <a:gd name="T14" fmla="*/ 0 60000 65536"/>
              <a:gd name="T15" fmla="*/ 0 w 264"/>
              <a:gd name="T16" fmla="*/ 0 h 1225"/>
              <a:gd name="T17" fmla="*/ 264 w 264"/>
              <a:gd name="T18" fmla="*/ 1225 h 1225"/>
            </a:gdLst>
            <a:ahLst/>
            <a:cxnLst>
              <a:cxn ang="T10">
                <a:pos x="T0" y="T1"/>
              </a:cxn>
              <a:cxn ang="T11">
                <a:pos x="T2" y="T3"/>
              </a:cxn>
              <a:cxn ang="T12">
                <a:pos x="T4" y="T5"/>
              </a:cxn>
              <a:cxn ang="T13">
                <a:pos x="T6" y="T7"/>
              </a:cxn>
              <a:cxn ang="T14">
                <a:pos x="T8" y="T9"/>
              </a:cxn>
            </a:cxnLst>
            <a:rect l="T15" t="T16" r="T17" b="T18"/>
            <a:pathLst>
              <a:path w="264" h="1225">
                <a:moveTo>
                  <a:pt x="264" y="0"/>
                </a:moveTo>
                <a:lnTo>
                  <a:pt x="258" y="1125"/>
                </a:lnTo>
                <a:lnTo>
                  <a:pt x="6" y="1225"/>
                </a:lnTo>
                <a:lnTo>
                  <a:pt x="0" y="274"/>
                </a:lnTo>
                <a:lnTo>
                  <a:pt x="264" y="0"/>
                </a:lnTo>
                <a:close/>
              </a:path>
            </a:pathLst>
          </a:custGeom>
          <a:solidFill>
            <a:srgbClr val="2759F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54350" name="Group 135"/>
          <p:cNvGrpSpPr>
            <a:grpSpLocks/>
          </p:cNvGrpSpPr>
          <p:nvPr/>
        </p:nvGrpSpPr>
        <p:grpSpPr bwMode="auto">
          <a:xfrm>
            <a:off x="6938964" y="3217864"/>
            <a:ext cx="2624137" cy="1057275"/>
            <a:chOff x="2442" y="1937"/>
            <a:chExt cx="1663" cy="689"/>
          </a:xfrm>
        </p:grpSpPr>
        <p:sp>
          <p:nvSpPr>
            <p:cNvPr id="54426" name="Freeform 136"/>
            <p:cNvSpPr>
              <a:spLocks/>
            </p:cNvSpPr>
            <p:nvPr/>
          </p:nvSpPr>
          <p:spPr bwMode="auto">
            <a:xfrm>
              <a:off x="2442" y="1937"/>
              <a:ext cx="549" cy="688"/>
            </a:xfrm>
            <a:custGeom>
              <a:avLst/>
              <a:gdLst>
                <a:gd name="T0" fmla="*/ 0 w 783"/>
                <a:gd name="T1" fmla="*/ 1 h 1065"/>
                <a:gd name="T2" fmla="*/ 1 w 783"/>
                <a:gd name="T3" fmla="*/ 1 h 1065"/>
                <a:gd name="T4" fmla="*/ 1 w 783"/>
                <a:gd name="T5" fmla="*/ 1 h 1065"/>
                <a:gd name="T6" fmla="*/ 1 w 783"/>
                <a:gd name="T7" fmla="*/ 1 h 1065"/>
                <a:gd name="T8" fmla="*/ 1 w 783"/>
                <a:gd name="T9" fmla="*/ 1 h 1065"/>
                <a:gd name="T10" fmla="*/ 1 w 783"/>
                <a:gd name="T11" fmla="*/ 1 h 1065"/>
                <a:gd name="T12" fmla="*/ 1 w 783"/>
                <a:gd name="T13" fmla="*/ 0 h 1065"/>
                <a:gd name="T14" fmla="*/ 1 w 783"/>
                <a:gd name="T15" fmla="*/ 0 h 1065"/>
                <a:gd name="T16" fmla="*/ 1 w 783"/>
                <a:gd name="T17" fmla="*/ 1 h 1065"/>
                <a:gd name="T18" fmla="*/ 1 w 783"/>
                <a:gd name="T19" fmla="*/ 1 h 1065"/>
                <a:gd name="T20" fmla="*/ 0 w 783"/>
                <a:gd name="T21" fmla="*/ 1 h 10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83"/>
                <a:gd name="T34" fmla="*/ 0 h 1065"/>
                <a:gd name="T35" fmla="*/ 783 w 783"/>
                <a:gd name="T36" fmla="*/ 1065 h 10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83" h="1065">
                  <a:moveTo>
                    <a:pt x="0" y="1065"/>
                  </a:moveTo>
                  <a:lnTo>
                    <a:pt x="39" y="1065"/>
                  </a:lnTo>
                  <a:lnTo>
                    <a:pt x="285" y="564"/>
                  </a:lnTo>
                  <a:lnTo>
                    <a:pt x="699" y="81"/>
                  </a:lnTo>
                  <a:lnTo>
                    <a:pt x="702" y="33"/>
                  </a:lnTo>
                  <a:lnTo>
                    <a:pt x="783" y="33"/>
                  </a:lnTo>
                  <a:lnTo>
                    <a:pt x="783" y="0"/>
                  </a:lnTo>
                  <a:lnTo>
                    <a:pt x="672" y="0"/>
                  </a:lnTo>
                  <a:lnTo>
                    <a:pt x="669" y="72"/>
                  </a:lnTo>
                  <a:lnTo>
                    <a:pt x="249" y="567"/>
                  </a:lnTo>
                  <a:lnTo>
                    <a:pt x="0" y="1065"/>
                  </a:lnTo>
                  <a:close/>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427" name="Freeform 137"/>
            <p:cNvSpPr>
              <a:spLocks/>
            </p:cNvSpPr>
            <p:nvPr/>
          </p:nvSpPr>
          <p:spPr bwMode="auto">
            <a:xfrm flipH="1">
              <a:off x="3556" y="1938"/>
              <a:ext cx="549" cy="688"/>
            </a:xfrm>
            <a:custGeom>
              <a:avLst/>
              <a:gdLst>
                <a:gd name="T0" fmla="*/ 0 w 783"/>
                <a:gd name="T1" fmla="*/ 1 h 1065"/>
                <a:gd name="T2" fmla="*/ 1 w 783"/>
                <a:gd name="T3" fmla="*/ 1 h 1065"/>
                <a:gd name="T4" fmla="*/ 1 w 783"/>
                <a:gd name="T5" fmla="*/ 1 h 1065"/>
                <a:gd name="T6" fmla="*/ 1 w 783"/>
                <a:gd name="T7" fmla="*/ 1 h 1065"/>
                <a:gd name="T8" fmla="*/ 1 w 783"/>
                <a:gd name="T9" fmla="*/ 1 h 1065"/>
                <a:gd name="T10" fmla="*/ 1 w 783"/>
                <a:gd name="T11" fmla="*/ 1 h 1065"/>
                <a:gd name="T12" fmla="*/ 1 w 783"/>
                <a:gd name="T13" fmla="*/ 0 h 1065"/>
                <a:gd name="T14" fmla="*/ 1 w 783"/>
                <a:gd name="T15" fmla="*/ 0 h 1065"/>
                <a:gd name="T16" fmla="*/ 1 w 783"/>
                <a:gd name="T17" fmla="*/ 1 h 1065"/>
                <a:gd name="T18" fmla="*/ 1 w 783"/>
                <a:gd name="T19" fmla="*/ 1 h 1065"/>
                <a:gd name="T20" fmla="*/ 0 w 783"/>
                <a:gd name="T21" fmla="*/ 1 h 10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83"/>
                <a:gd name="T34" fmla="*/ 0 h 1065"/>
                <a:gd name="T35" fmla="*/ 783 w 783"/>
                <a:gd name="T36" fmla="*/ 1065 h 10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83" h="1065">
                  <a:moveTo>
                    <a:pt x="0" y="1065"/>
                  </a:moveTo>
                  <a:lnTo>
                    <a:pt x="39" y="1065"/>
                  </a:lnTo>
                  <a:lnTo>
                    <a:pt x="285" y="564"/>
                  </a:lnTo>
                  <a:lnTo>
                    <a:pt x="699" y="81"/>
                  </a:lnTo>
                  <a:lnTo>
                    <a:pt x="702" y="33"/>
                  </a:lnTo>
                  <a:lnTo>
                    <a:pt x="783" y="33"/>
                  </a:lnTo>
                  <a:lnTo>
                    <a:pt x="783" y="0"/>
                  </a:lnTo>
                  <a:lnTo>
                    <a:pt x="672" y="0"/>
                  </a:lnTo>
                  <a:lnTo>
                    <a:pt x="669" y="72"/>
                  </a:lnTo>
                  <a:lnTo>
                    <a:pt x="249" y="567"/>
                  </a:lnTo>
                  <a:lnTo>
                    <a:pt x="0" y="1065"/>
                  </a:lnTo>
                  <a:close/>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54351" name="Group 138"/>
          <p:cNvGrpSpPr>
            <a:grpSpLocks/>
          </p:cNvGrpSpPr>
          <p:nvPr/>
        </p:nvGrpSpPr>
        <p:grpSpPr bwMode="auto">
          <a:xfrm>
            <a:off x="7254876" y="3249614"/>
            <a:ext cx="1990725" cy="1844675"/>
            <a:chOff x="2643" y="1958"/>
            <a:chExt cx="1261" cy="1201"/>
          </a:xfrm>
        </p:grpSpPr>
        <p:grpSp>
          <p:nvGrpSpPr>
            <p:cNvPr id="54394" name="Group 139"/>
            <p:cNvGrpSpPr>
              <a:grpSpLocks/>
            </p:cNvGrpSpPr>
            <p:nvPr/>
          </p:nvGrpSpPr>
          <p:grpSpPr bwMode="auto">
            <a:xfrm>
              <a:off x="3554" y="1959"/>
              <a:ext cx="350" cy="1200"/>
              <a:chOff x="3554" y="1959"/>
              <a:chExt cx="350" cy="1200"/>
            </a:xfrm>
          </p:grpSpPr>
          <p:sp>
            <p:nvSpPr>
              <p:cNvPr id="54411" name="Line 140"/>
              <p:cNvSpPr>
                <a:spLocks noChangeShapeType="1"/>
              </p:cNvSpPr>
              <p:nvPr/>
            </p:nvSpPr>
            <p:spPr bwMode="auto">
              <a:xfrm flipH="1" flipV="1">
                <a:off x="3554" y="1959"/>
                <a:ext cx="350" cy="3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12" name="Line 141"/>
              <p:cNvSpPr>
                <a:spLocks noChangeShapeType="1"/>
              </p:cNvSpPr>
              <p:nvPr/>
            </p:nvSpPr>
            <p:spPr bwMode="auto">
              <a:xfrm flipH="1" flipV="1">
                <a:off x="3554" y="2016"/>
                <a:ext cx="350" cy="38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13" name="Line 142"/>
              <p:cNvSpPr>
                <a:spLocks noChangeShapeType="1"/>
              </p:cNvSpPr>
              <p:nvPr/>
            </p:nvSpPr>
            <p:spPr bwMode="auto">
              <a:xfrm flipH="1" flipV="1">
                <a:off x="3554" y="2076"/>
                <a:ext cx="350" cy="3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14" name="Line 143"/>
              <p:cNvSpPr>
                <a:spLocks noChangeShapeType="1"/>
              </p:cNvSpPr>
              <p:nvPr/>
            </p:nvSpPr>
            <p:spPr bwMode="auto">
              <a:xfrm flipH="1" flipV="1">
                <a:off x="3554" y="2134"/>
                <a:ext cx="350" cy="38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15" name="Line 144"/>
              <p:cNvSpPr>
                <a:spLocks noChangeShapeType="1"/>
              </p:cNvSpPr>
              <p:nvPr/>
            </p:nvSpPr>
            <p:spPr bwMode="auto">
              <a:xfrm flipH="1" flipV="1">
                <a:off x="3554" y="2193"/>
                <a:ext cx="350" cy="3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16" name="Line 145"/>
              <p:cNvSpPr>
                <a:spLocks noChangeShapeType="1"/>
              </p:cNvSpPr>
              <p:nvPr/>
            </p:nvSpPr>
            <p:spPr bwMode="auto">
              <a:xfrm flipH="1" flipV="1">
                <a:off x="3554" y="2251"/>
                <a:ext cx="350" cy="38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17" name="Line 146"/>
              <p:cNvSpPr>
                <a:spLocks noChangeShapeType="1"/>
              </p:cNvSpPr>
              <p:nvPr/>
            </p:nvSpPr>
            <p:spPr bwMode="auto">
              <a:xfrm flipH="1" flipV="1">
                <a:off x="3554" y="2311"/>
                <a:ext cx="350" cy="3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18" name="Line 147"/>
              <p:cNvSpPr>
                <a:spLocks noChangeShapeType="1"/>
              </p:cNvSpPr>
              <p:nvPr/>
            </p:nvSpPr>
            <p:spPr bwMode="auto">
              <a:xfrm flipH="1" flipV="1">
                <a:off x="3554" y="2370"/>
                <a:ext cx="350" cy="3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19" name="Line 148"/>
              <p:cNvSpPr>
                <a:spLocks noChangeShapeType="1"/>
              </p:cNvSpPr>
              <p:nvPr/>
            </p:nvSpPr>
            <p:spPr bwMode="auto">
              <a:xfrm flipH="1" flipV="1">
                <a:off x="3554" y="2427"/>
                <a:ext cx="350" cy="3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20" name="Line 149"/>
              <p:cNvSpPr>
                <a:spLocks noChangeShapeType="1"/>
              </p:cNvSpPr>
              <p:nvPr/>
            </p:nvSpPr>
            <p:spPr bwMode="auto">
              <a:xfrm flipH="1" flipV="1">
                <a:off x="3554" y="2487"/>
                <a:ext cx="350" cy="3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21" name="Line 150"/>
              <p:cNvSpPr>
                <a:spLocks noChangeShapeType="1"/>
              </p:cNvSpPr>
              <p:nvPr/>
            </p:nvSpPr>
            <p:spPr bwMode="auto">
              <a:xfrm flipH="1" flipV="1">
                <a:off x="3554" y="2545"/>
                <a:ext cx="350" cy="3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22" name="Line 151"/>
              <p:cNvSpPr>
                <a:spLocks noChangeShapeType="1"/>
              </p:cNvSpPr>
              <p:nvPr/>
            </p:nvSpPr>
            <p:spPr bwMode="auto">
              <a:xfrm flipH="1" flipV="1">
                <a:off x="3554" y="2604"/>
                <a:ext cx="350" cy="3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23" name="Line 152"/>
              <p:cNvSpPr>
                <a:spLocks noChangeShapeType="1"/>
              </p:cNvSpPr>
              <p:nvPr/>
            </p:nvSpPr>
            <p:spPr bwMode="auto">
              <a:xfrm flipH="1" flipV="1">
                <a:off x="3554" y="2661"/>
                <a:ext cx="350" cy="3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24" name="Line 153"/>
              <p:cNvSpPr>
                <a:spLocks noChangeShapeType="1"/>
              </p:cNvSpPr>
              <p:nvPr/>
            </p:nvSpPr>
            <p:spPr bwMode="auto">
              <a:xfrm flipH="1" flipV="1">
                <a:off x="3554" y="2721"/>
                <a:ext cx="350" cy="3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25" name="Line 154"/>
              <p:cNvSpPr>
                <a:spLocks noChangeShapeType="1"/>
              </p:cNvSpPr>
              <p:nvPr/>
            </p:nvSpPr>
            <p:spPr bwMode="auto">
              <a:xfrm flipH="1" flipV="1">
                <a:off x="3554" y="2780"/>
                <a:ext cx="350" cy="37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grpSp>
        <p:grpSp>
          <p:nvGrpSpPr>
            <p:cNvPr id="54395" name="Group 155"/>
            <p:cNvGrpSpPr>
              <a:grpSpLocks/>
            </p:cNvGrpSpPr>
            <p:nvPr/>
          </p:nvGrpSpPr>
          <p:grpSpPr bwMode="auto">
            <a:xfrm>
              <a:off x="2643" y="1958"/>
              <a:ext cx="350" cy="1200"/>
              <a:chOff x="2643" y="1958"/>
              <a:chExt cx="350" cy="1200"/>
            </a:xfrm>
          </p:grpSpPr>
          <p:sp>
            <p:nvSpPr>
              <p:cNvPr id="54396" name="Line 156"/>
              <p:cNvSpPr>
                <a:spLocks noChangeShapeType="1"/>
              </p:cNvSpPr>
              <p:nvPr/>
            </p:nvSpPr>
            <p:spPr bwMode="auto">
              <a:xfrm flipV="1">
                <a:off x="2643" y="1958"/>
                <a:ext cx="350" cy="3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397" name="Line 157"/>
              <p:cNvSpPr>
                <a:spLocks noChangeShapeType="1"/>
              </p:cNvSpPr>
              <p:nvPr/>
            </p:nvSpPr>
            <p:spPr bwMode="auto">
              <a:xfrm flipV="1">
                <a:off x="2643" y="2015"/>
                <a:ext cx="350" cy="38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398" name="Line 158"/>
              <p:cNvSpPr>
                <a:spLocks noChangeShapeType="1"/>
              </p:cNvSpPr>
              <p:nvPr/>
            </p:nvSpPr>
            <p:spPr bwMode="auto">
              <a:xfrm flipV="1">
                <a:off x="2643" y="2075"/>
                <a:ext cx="350" cy="3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399" name="Line 159"/>
              <p:cNvSpPr>
                <a:spLocks noChangeShapeType="1"/>
              </p:cNvSpPr>
              <p:nvPr/>
            </p:nvSpPr>
            <p:spPr bwMode="auto">
              <a:xfrm flipV="1">
                <a:off x="2643" y="2133"/>
                <a:ext cx="350" cy="38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00" name="Line 160"/>
              <p:cNvSpPr>
                <a:spLocks noChangeShapeType="1"/>
              </p:cNvSpPr>
              <p:nvPr/>
            </p:nvSpPr>
            <p:spPr bwMode="auto">
              <a:xfrm flipV="1">
                <a:off x="2643" y="2192"/>
                <a:ext cx="350" cy="3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01" name="Line 161"/>
              <p:cNvSpPr>
                <a:spLocks noChangeShapeType="1"/>
              </p:cNvSpPr>
              <p:nvPr/>
            </p:nvSpPr>
            <p:spPr bwMode="auto">
              <a:xfrm flipV="1">
                <a:off x="2643" y="2250"/>
                <a:ext cx="350" cy="38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02" name="Line 162"/>
              <p:cNvSpPr>
                <a:spLocks noChangeShapeType="1"/>
              </p:cNvSpPr>
              <p:nvPr/>
            </p:nvSpPr>
            <p:spPr bwMode="auto">
              <a:xfrm flipV="1">
                <a:off x="2643" y="2310"/>
                <a:ext cx="350" cy="3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03" name="Line 163"/>
              <p:cNvSpPr>
                <a:spLocks noChangeShapeType="1"/>
              </p:cNvSpPr>
              <p:nvPr/>
            </p:nvSpPr>
            <p:spPr bwMode="auto">
              <a:xfrm flipV="1">
                <a:off x="2643" y="2369"/>
                <a:ext cx="350" cy="3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04" name="Line 164"/>
              <p:cNvSpPr>
                <a:spLocks noChangeShapeType="1"/>
              </p:cNvSpPr>
              <p:nvPr/>
            </p:nvSpPr>
            <p:spPr bwMode="auto">
              <a:xfrm flipV="1">
                <a:off x="2643" y="2426"/>
                <a:ext cx="350" cy="3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05" name="Line 165"/>
              <p:cNvSpPr>
                <a:spLocks noChangeShapeType="1"/>
              </p:cNvSpPr>
              <p:nvPr/>
            </p:nvSpPr>
            <p:spPr bwMode="auto">
              <a:xfrm flipV="1">
                <a:off x="2643" y="2486"/>
                <a:ext cx="350" cy="3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06" name="Line 166"/>
              <p:cNvSpPr>
                <a:spLocks noChangeShapeType="1"/>
              </p:cNvSpPr>
              <p:nvPr/>
            </p:nvSpPr>
            <p:spPr bwMode="auto">
              <a:xfrm flipV="1">
                <a:off x="2643" y="2544"/>
                <a:ext cx="350" cy="3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07" name="Line 167"/>
              <p:cNvSpPr>
                <a:spLocks noChangeShapeType="1"/>
              </p:cNvSpPr>
              <p:nvPr/>
            </p:nvSpPr>
            <p:spPr bwMode="auto">
              <a:xfrm flipV="1">
                <a:off x="2643" y="2603"/>
                <a:ext cx="350" cy="3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08" name="Line 168"/>
              <p:cNvSpPr>
                <a:spLocks noChangeShapeType="1"/>
              </p:cNvSpPr>
              <p:nvPr/>
            </p:nvSpPr>
            <p:spPr bwMode="auto">
              <a:xfrm flipV="1">
                <a:off x="2643" y="2660"/>
                <a:ext cx="350" cy="3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09" name="Line 169"/>
              <p:cNvSpPr>
                <a:spLocks noChangeShapeType="1"/>
              </p:cNvSpPr>
              <p:nvPr/>
            </p:nvSpPr>
            <p:spPr bwMode="auto">
              <a:xfrm flipV="1">
                <a:off x="2643" y="2720"/>
                <a:ext cx="350" cy="3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410" name="Line 170"/>
              <p:cNvSpPr>
                <a:spLocks noChangeShapeType="1"/>
              </p:cNvSpPr>
              <p:nvPr/>
            </p:nvSpPr>
            <p:spPr bwMode="auto">
              <a:xfrm flipV="1">
                <a:off x="2643" y="2779"/>
                <a:ext cx="350" cy="37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grpSp>
      </p:grpSp>
      <p:grpSp>
        <p:nvGrpSpPr>
          <p:cNvPr id="54352" name="Group 171"/>
          <p:cNvGrpSpPr>
            <a:grpSpLocks/>
          </p:cNvGrpSpPr>
          <p:nvPr/>
        </p:nvGrpSpPr>
        <p:grpSpPr bwMode="auto">
          <a:xfrm>
            <a:off x="7224714" y="3144839"/>
            <a:ext cx="2052637" cy="2047875"/>
            <a:chOff x="2624" y="1891"/>
            <a:chExt cx="1301" cy="1334"/>
          </a:xfrm>
        </p:grpSpPr>
        <p:grpSp>
          <p:nvGrpSpPr>
            <p:cNvPr id="54388" name="Group 172"/>
            <p:cNvGrpSpPr>
              <a:grpSpLocks/>
            </p:cNvGrpSpPr>
            <p:nvPr/>
          </p:nvGrpSpPr>
          <p:grpSpPr bwMode="auto">
            <a:xfrm>
              <a:off x="2624" y="1891"/>
              <a:ext cx="509" cy="1333"/>
              <a:chOff x="2023" y="2022"/>
              <a:chExt cx="509" cy="1333"/>
            </a:xfrm>
          </p:grpSpPr>
          <p:sp>
            <p:nvSpPr>
              <p:cNvPr id="54392" name="Freeform 173"/>
              <p:cNvSpPr>
                <a:spLocks/>
              </p:cNvSpPr>
              <p:nvPr/>
            </p:nvSpPr>
            <p:spPr bwMode="auto">
              <a:xfrm>
                <a:off x="2023" y="2022"/>
                <a:ext cx="509" cy="1333"/>
              </a:xfrm>
              <a:custGeom>
                <a:avLst/>
                <a:gdLst>
                  <a:gd name="T0" fmla="*/ 0 w 727"/>
                  <a:gd name="T1" fmla="*/ 1 h 2064"/>
                  <a:gd name="T2" fmla="*/ 1 w 727"/>
                  <a:gd name="T3" fmla="*/ 1 h 2064"/>
                  <a:gd name="T4" fmla="*/ 1 w 727"/>
                  <a:gd name="T5" fmla="*/ 1 h 2064"/>
                  <a:gd name="T6" fmla="*/ 1 w 727"/>
                  <a:gd name="T7" fmla="*/ 1 h 2064"/>
                  <a:gd name="T8" fmla="*/ 1 w 727"/>
                  <a:gd name="T9" fmla="*/ 1 h 2064"/>
                  <a:gd name="T10" fmla="*/ 1 w 727"/>
                  <a:gd name="T11" fmla="*/ 1 h 2064"/>
                  <a:gd name="T12" fmla="*/ 1 w 727"/>
                  <a:gd name="T13" fmla="*/ 1 h 2064"/>
                  <a:gd name="T14" fmla="*/ 1 w 727"/>
                  <a:gd name="T15" fmla="*/ 1 h 2064"/>
                  <a:gd name="T16" fmla="*/ 1 w 727"/>
                  <a:gd name="T17" fmla="*/ 0 h 2064"/>
                  <a:gd name="T18" fmla="*/ 1 w 727"/>
                  <a:gd name="T19" fmla="*/ 0 h 2064"/>
                  <a:gd name="T20" fmla="*/ 1 w 727"/>
                  <a:gd name="T21" fmla="*/ 1 h 2064"/>
                  <a:gd name="T22" fmla="*/ 0 w 727"/>
                  <a:gd name="T23" fmla="*/ 1 h 20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7"/>
                  <a:gd name="T37" fmla="*/ 0 h 2064"/>
                  <a:gd name="T38" fmla="*/ 727 w 727"/>
                  <a:gd name="T39" fmla="*/ 2064 h 20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7" h="2064">
                    <a:moveTo>
                      <a:pt x="0" y="2064"/>
                    </a:moveTo>
                    <a:lnTo>
                      <a:pt x="73" y="2064"/>
                    </a:lnTo>
                    <a:lnTo>
                      <a:pt x="480" y="1614"/>
                    </a:lnTo>
                    <a:lnTo>
                      <a:pt x="604" y="1610"/>
                    </a:lnTo>
                    <a:lnTo>
                      <a:pt x="666" y="459"/>
                    </a:lnTo>
                    <a:lnTo>
                      <a:pt x="727" y="417"/>
                    </a:lnTo>
                    <a:lnTo>
                      <a:pt x="727" y="81"/>
                    </a:lnTo>
                    <a:lnTo>
                      <a:pt x="616" y="78"/>
                    </a:lnTo>
                    <a:lnTo>
                      <a:pt x="616" y="0"/>
                    </a:lnTo>
                    <a:lnTo>
                      <a:pt x="525" y="0"/>
                    </a:lnTo>
                    <a:lnTo>
                      <a:pt x="528" y="1443"/>
                    </a:lnTo>
                    <a:lnTo>
                      <a:pt x="0" y="2064"/>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93" name="Freeform 174"/>
              <p:cNvSpPr>
                <a:spLocks/>
              </p:cNvSpPr>
              <p:nvPr/>
            </p:nvSpPr>
            <p:spPr bwMode="auto">
              <a:xfrm>
                <a:off x="2393" y="2073"/>
                <a:ext cx="95" cy="884"/>
              </a:xfrm>
              <a:custGeom>
                <a:avLst/>
                <a:gdLst>
                  <a:gd name="T0" fmla="*/ 0 w 135"/>
                  <a:gd name="T1" fmla="*/ 1 h 1366"/>
                  <a:gd name="T2" fmla="*/ 1 w 135"/>
                  <a:gd name="T3" fmla="*/ 0 h 1366"/>
                  <a:gd name="T4" fmla="*/ 0 60000 65536"/>
                  <a:gd name="T5" fmla="*/ 0 60000 65536"/>
                  <a:gd name="T6" fmla="*/ 0 w 135"/>
                  <a:gd name="T7" fmla="*/ 0 h 1366"/>
                  <a:gd name="T8" fmla="*/ 135 w 135"/>
                  <a:gd name="T9" fmla="*/ 1366 h 1366"/>
                </a:gdLst>
                <a:ahLst/>
                <a:cxnLst>
                  <a:cxn ang="T4">
                    <a:pos x="T0" y="T1"/>
                  </a:cxn>
                  <a:cxn ang="T5">
                    <a:pos x="T2" y="T3"/>
                  </a:cxn>
                </a:cxnLst>
                <a:rect l="T6" t="T7" r="T8" b="T9"/>
                <a:pathLst>
                  <a:path w="135" h="1366">
                    <a:moveTo>
                      <a:pt x="0" y="1366"/>
                    </a:moveTo>
                    <a:lnTo>
                      <a:pt x="135" y="0"/>
                    </a:lnTo>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54389" name="Group 175"/>
            <p:cNvGrpSpPr>
              <a:grpSpLocks/>
            </p:cNvGrpSpPr>
            <p:nvPr/>
          </p:nvGrpSpPr>
          <p:grpSpPr bwMode="auto">
            <a:xfrm flipH="1">
              <a:off x="3416" y="1892"/>
              <a:ext cx="509" cy="1333"/>
              <a:chOff x="2023" y="2022"/>
              <a:chExt cx="509" cy="1333"/>
            </a:xfrm>
          </p:grpSpPr>
          <p:sp>
            <p:nvSpPr>
              <p:cNvPr id="54390" name="Freeform 176"/>
              <p:cNvSpPr>
                <a:spLocks/>
              </p:cNvSpPr>
              <p:nvPr/>
            </p:nvSpPr>
            <p:spPr bwMode="auto">
              <a:xfrm>
                <a:off x="2023" y="2022"/>
                <a:ext cx="509" cy="1333"/>
              </a:xfrm>
              <a:custGeom>
                <a:avLst/>
                <a:gdLst>
                  <a:gd name="T0" fmla="*/ 0 w 727"/>
                  <a:gd name="T1" fmla="*/ 1 h 2064"/>
                  <a:gd name="T2" fmla="*/ 1 w 727"/>
                  <a:gd name="T3" fmla="*/ 1 h 2064"/>
                  <a:gd name="T4" fmla="*/ 1 w 727"/>
                  <a:gd name="T5" fmla="*/ 1 h 2064"/>
                  <a:gd name="T6" fmla="*/ 1 w 727"/>
                  <a:gd name="T7" fmla="*/ 1 h 2064"/>
                  <a:gd name="T8" fmla="*/ 1 w 727"/>
                  <a:gd name="T9" fmla="*/ 1 h 2064"/>
                  <a:gd name="T10" fmla="*/ 1 w 727"/>
                  <a:gd name="T11" fmla="*/ 1 h 2064"/>
                  <a:gd name="T12" fmla="*/ 1 w 727"/>
                  <a:gd name="T13" fmla="*/ 1 h 2064"/>
                  <a:gd name="T14" fmla="*/ 1 w 727"/>
                  <a:gd name="T15" fmla="*/ 1 h 2064"/>
                  <a:gd name="T16" fmla="*/ 1 w 727"/>
                  <a:gd name="T17" fmla="*/ 0 h 2064"/>
                  <a:gd name="T18" fmla="*/ 1 w 727"/>
                  <a:gd name="T19" fmla="*/ 0 h 2064"/>
                  <a:gd name="T20" fmla="*/ 1 w 727"/>
                  <a:gd name="T21" fmla="*/ 1 h 2064"/>
                  <a:gd name="T22" fmla="*/ 0 w 727"/>
                  <a:gd name="T23" fmla="*/ 1 h 20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7"/>
                  <a:gd name="T37" fmla="*/ 0 h 2064"/>
                  <a:gd name="T38" fmla="*/ 727 w 727"/>
                  <a:gd name="T39" fmla="*/ 2064 h 20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7" h="2064">
                    <a:moveTo>
                      <a:pt x="0" y="2064"/>
                    </a:moveTo>
                    <a:lnTo>
                      <a:pt x="73" y="2064"/>
                    </a:lnTo>
                    <a:lnTo>
                      <a:pt x="480" y="1614"/>
                    </a:lnTo>
                    <a:lnTo>
                      <a:pt x="604" y="1610"/>
                    </a:lnTo>
                    <a:lnTo>
                      <a:pt x="666" y="459"/>
                    </a:lnTo>
                    <a:lnTo>
                      <a:pt x="727" y="417"/>
                    </a:lnTo>
                    <a:lnTo>
                      <a:pt x="727" y="81"/>
                    </a:lnTo>
                    <a:lnTo>
                      <a:pt x="616" y="78"/>
                    </a:lnTo>
                    <a:lnTo>
                      <a:pt x="616" y="0"/>
                    </a:lnTo>
                    <a:lnTo>
                      <a:pt x="525" y="0"/>
                    </a:lnTo>
                    <a:lnTo>
                      <a:pt x="528" y="1443"/>
                    </a:lnTo>
                    <a:lnTo>
                      <a:pt x="0" y="2064"/>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91" name="Freeform 177"/>
              <p:cNvSpPr>
                <a:spLocks/>
              </p:cNvSpPr>
              <p:nvPr/>
            </p:nvSpPr>
            <p:spPr bwMode="auto">
              <a:xfrm>
                <a:off x="2393" y="2073"/>
                <a:ext cx="95" cy="884"/>
              </a:xfrm>
              <a:custGeom>
                <a:avLst/>
                <a:gdLst>
                  <a:gd name="T0" fmla="*/ 0 w 135"/>
                  <a:gd name="T1" fmla="*/ 1 h 1366"/>
                  <a:gd name="T2" fmla="*/ 1 w 135"/>
                  <a:gd name="T3" fmla="*/ 0 h 1366"/>
                  <a:gd name="T4" fmla="*/ 0 60000 65536"/>
                  <a:gd name="T5" fmla="*/ 0 60000 65536"/>
                  <a:gd name="T6" fmla="*/ 0 w 135"/>
                  <a:gd name="T7" fmla="*/ 0 h 1366"/>
                  <a:gd name="T8" fmla="*/ 135 w 135"/>
                  <a:gd name="T9" fmla="*/ 1366 h 1366"/>
                </a:gdLst>
                <a:ahLst/>
                <a:cxnLst>
                  <a:cxn ang="T4">
                    <a:pos x="T0" y="T1"/>
                  </a:cxn>
                  <a:cxn ang="T5">
                    <a:pos x="T2" y="T3"/>
                  </a:cxn>
                </a:cxnLst>
                <a:rect l="T6" t="T7" r="T8" b="T9"/>
                <a:pathLst>
                  <a:path w="135" h="1366">
                    <a:moveTo>
                      <a:pt x="0" y="1366"/>
                    </a:moveTo>
                    <a:lnTo>
                      <a:pt x="135" y="0"/>
                    </a:lnTo>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grpSp>
        <p:nvGrpSpPr>
          <p:cNvPr id="29" name="Group 178"/>
          <p:cNvGrpSpPr>
            <a:grpSpLocks/>
          </p:cNvGrpSpPr>
          <p:nvPr/>
        </p:nvGrpSpPr>
        <p:grpSpPr bwMode="auto">
          <a:xfrm>
            <a:off x="4837114" y="5299075"/>
            <a:ext cx="4179887" cy="965200"/>
            <a:chOff x="2173" y="3548"/>
            <a:chExt cx="2633" cy="608"/>
          </a:xfrm>
        </p:grpSpPr>
        <p:sp>
          <p:nvSpPr>
            <p:cNvPr id="54382" name="AutoShape 179"/>
            <p:cNvSpPr>
              <a:spLocks noChangeArrowheads="1"/>
            </p:cNvSpPr>
            <p:nvPr/>
          </p:nvSpPr>
          <p:spPr bwMode="auto">
            <a:xfrm>
              <a:off x="2173" y="3972"/>
              <a:ext cx="140" cy="150"/>
            </a:xfrm>
            <a:prstGeom prst="rightArrow">
              <a:avLst>
                <a:gd name="adj1" fmla="val 41667"/>
                <a:gd name="adj2" fmla="val 57333"/>
              </a:avLst>
            </a:prstGeom>
            <a:solidFill>
              <a:srgbClr val="0066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54383" name="Group 180"/>
            <p:cNvGrpSpPr>
              <a:grpSpLocks/>
            </p:cNvGrpSpPr>
            <p:nvPr/>
          </p:nvGrpSpPr>
          <p:grpSpPr bwMode="auto">
            <a:xfrm>
              <a:off x="2830" y="3935"/>
              <a:ext cx="311" cy="221"/>
              <a:chOff x="573" y="3469"/>
              <a:chExt cx="423" cy="318"/>
            </a:xfrm>
          </p:grpSpPr>
          <p:sp>
            <p:nvSpPr>
              <p:cNvPr id="54386" name="AutoShape 181"/>
              <p:cNvSpPr>
                <a:spLocks noChangeArrowheads="1"/>
              </p:cNvSpPr>
              <p:nvPr/>
            </p:nvSpPr>
            <p:spPr bwMode="auto">
              <a:xfrm rot="5400000">
                <a:off x="521" y="3521"/>
                <a:ext cx="318" cy="213"/>
              </a:xfrm>
              <a:prstGeom prst="triangle">
                <a:avLst>
                  <a:gd name="adj" fmla="val 50000"/>
                </a:avLst>
              </a:prstGeom>
              <a:solidFill>
                <a:srgbClr val="C0C0C0"/>
              </a:solidFill>
              <a:ln w="158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87" name="AutoShape 182"/>
              <p:cNvSpPr>
                <a:spLocks noChangeArrowheads="1"/>
              </p:cNvSpPr>
              <p:nvPr/>
            </p:nvSpPr>
            <p:spPr bwMode="auto">
              <a:xfrm rot="-5400000">
                <a:off x="731" y="3521"/>
                <a:ext cx="318" cy="213"/>
              </a:xfrm>
              <a:prstGeom prst="triangle">
                <a:avLst>
                  <a:gd name="adj" fmla="val 50000"/>
                </a:avLst>
              </a:prstGeom>
              <a:solidFill>
                <a:srgbClr val="C0C0C0"/>
              </a:solidFill>
              <a:ln w="158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sp>
          <p:nvSpPr>
            <p:cNvPr id="54384" name="AutoShape 183"/>
            <p:cNvSpPr>
              <a:spLocks noChangeArrowheads="1"/>
            </p:cNvSpPr>
            <p:nvPr/>
          </p:nvSpPr>
          <p:spPr bwMode="auto">
            <a:xfrm rot="-3960132">
              <a:off x="3861" y="3506"/>
              <a:ext cx="200"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480 w 21600"/>
                <a:gd name="T13" fmla="*/ 6525 h 21600"/>
                <a:gd name="T14" fmla="*/ 15120 w 21600"/>
                <a:gd name="T15" fmla="*/ 15075 h 21600"/>
              </a:gdLst>
              <a:ahLst/>
              <a:cxnLst>
                <a:cxn ang="T8">
                  <a:pos x="T0" y="T1"/>
                </a:cxn>
                <a:cxn ang="T9">
                  <a:pos x="T2" y="T3"/>
                </a:cxn>
                <a:cxn ang="T10">
                  <a:pos x="T4" y="T5"/>
                </a:cxn>
                <a:cxn ang="T11">
                  <a:pos x="T6" y="T7"/>
                </a:cxn>
              </a:cxnLst>
              <a:rect l="T12" t="T13" r="T14" b="T15"/>
              <a:pathLst>
                <a:path w="21600" h="21600">
                  <a:moveTo>
                    <a:pt x="0" y="0"/>
                  </a:moveTo>
                  <a:lnTo>
                    <a:pt x="9450" y="21600"/>
                  </a:lnTo>
                  <a:lnTo>
                    <a:pt x="12150" y="21600"/>
                  </a:lnTo>
                  <a:lnTo>
                    <a:pt x="21600" y="0"/>
                  </a:lnTo>
                  <a:close/>
                </a:path>
              </a:pathLst>
            </a:custGeom>
            <a:gradFill rotWithShape="0">
              <a:gsLst>
                <a:gs pos="0">
                  <a:srgbClr val="FFFFFF">
                    <a:alpha val="54999"/>
                  </a:srgbClr>
                </a:gs>
                <a:gs pos="100000">
                  <a:schemeClr val="tx2">
                    <a:alpha val="60001"/>
                  </a:scheme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85" name="AutoShape 184"/>
            <p:cNvSpPr>
              <a:spLocks noChangeArrowheads="1"/>
            </p:cNvSpPr>
            <p:nvPr/>
          </p:nvSpPr>
          <p:spPr bwMode="auto">
            <a:xfrm rot="3960132" flipH="1">
              <a:off x="4562" y="3504"/>
              <a:ext cx="200"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480 w 21600"/>
                <a:gd name="T13" fmla="*/ 6525 h 21600"/>
                <a:gd name="T14" fmla="*/ 15120 w 21600"/>
                <a:gd name="T15" fmla="*/ 15075 h 21600"/>
              </a:gdLst>
              <a:ahLst/>
              <a:cxnLst>
                <a:cxn ang="T8">
                  <a:pos x="T0" y="T1"/>
                </a:cxn>
                <a:cxn ang="T9">
                  <a:pos x="T2" y="T3"/>
                </a:cxn>
                <a:cxn ang="T10">
                  <a:pos x="T4" y="T5"/>
                </a:cxn>
                <a:cxn ang="T11">
                  <a:pos x="T6" y="T7"/>
                </a:cxn>
              </a:cxnLst>
              <a:rect l="T12" t="T13" r="T14" b="T15"/>
              <a:pathLst>
                <a:path w="21600" h="21600">
                  <a:moveTo>
                    <a:pt x="0" y="0"/>
                  </a:moveTo>
                  <a:lnTo>
                    <a:pt x="9450" y="21600"/>
                  </a:lnTo>
                  <a:lnTo>
                    <a:pt x="12150" y="21600"/>
                  </a:lnTo>
                  <a:lnTo>
                    <a:pt x="21600" y="0"/>
                  </a:lnTo>
                  <a:close/>
                </a:path>
              </a:pathLst>
            </a:custGeom>
            <a:gradFill rotWithShape="0">
              <a:gsLst>
                <a:gs pos="0">
                  <a:srgbClr val="0031CE">
                    <a:alpha val="60001"/>
                  </a:srgbClr>
                </a:gs>
                <a:gs pos="100000">
                  <a:srgbClr val="FFFFFF">
                    <a:alpha val="54999"/>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sp>
        <p:nvSpPr>
          <p:cNvPr id="668857" name="Freeform 185"/>
          <p:cNvSpPr>
            <a:spLocks/>
          </p:cNvSpPr>
          <p:nvPr/>
        </p:nvSpPr>
        <p:spPr bwMode="auto">
          <a:xfrm>
            <a:off x="9623425" y="4208464"/>
            <a:ext cx="198438" cy="644525"/>
          </a:xfrm>
          <a:custGeom>
            <a:avLst/>
            <a:gdLst>
              <a:gd name="T0" fmla="*/ 0 w 125"/>
              <a:gd name="T1" fmla="*/ 0 h 406"/>
              <a:gd name="T2" fmla="*/ 0 w 125"/>
              <a:gd name="T3" fmla="*/ 2147483647 h 406"/>
              <a:gd name="T4" fmla="*/ 2147483647 w 125"/>
              <a:gd name="T5" fmla="*/ 2147483647 h 406"/>
              <a:gd name="T6" fmla="*/ 0 w 125"/>
              <a:gd name="T7" fmla="*/ 0 h 406"/>
              <a:gd name="T8" fmla="*/ 0 60000 65536"/>
              <a:gd name="T9" fmla="*/ 0 60000 65536"/>
              <a:gd name="T10" fmla="*/ 0 60000 65536"/>
              <a:gd name="T11" fmla="*/ 0 60000 65536"/>
              <a:gd name="T12" fmla="*/ 0 w 125"/>
              <a:gd name="T13" fmla="*/ 0 h 406"/>
              <a:gd name="T14" fmla="*/ 125 w 125"/>
              <a:gd name="T15" fmla="*/ 406 h 406"/>
            </a:gdLst>
            <a:ahLst/>
            <a:cxnLst>
              <a:cxn ang="T8">
                <a:pos x="T0" y="T1"/>
              </a:cxn>
              <a:cxn ang="T9">
                <a:pos x="T2" y="T3"/>
              </a:cxn>
              <a:cxn ang="T10">
                <a:pos x="T4" y="T5"/>
              </a:cxn>
              <a:cxn ang="T11">
                <a:pos x="T6" y="T7"/>
              </a:cxn>
            </a:cxnLst>
            <a:rect l="T12" t="T13" r="T14" b="T15"/>
            <a:pathLst>
              <a:path w="125" h="406">
                <a:moveTo>
                  <a:pt x="0" y="0"/>
                </a:moveTo>
                <a:lnTo>
                  <a:pt x="0" y="406"/>
                </a:lnTo>
                <a:lnTo>
                  <a:pt x="125" y="216"/>
                </a:lnTo>
                <a:lnTo>
                  <a:pt x="0" y="0"/>
                </a:lnTo>
                <a:close/>
              </a:path>
            </a:pathLst>
          </a:custGeom>
          <a:gradFill rotWithShape="1">
            <a:gsLst>
              <a:gs pos="0">
                <a:srgbClr val="993300"/>
              </a:gs>
              <a:gs pos="100000">
                <a:srgbClr val="00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54355" name="Group 186"/>
          <p:cNvGrpSpPr>
            <a:grpSpLocks/>
          </p:cNvGrpSpPr>
          <p:nvPr/>
        </p:nvGrpSpPr>
        <p:grpSpPr bwMode="auto">
          <a:xfrm flipH="1">
            <a:off x="9055101" y="3097214"/>
            <a:ext cx="881063" cy="1463675"/>
            <a:chOff x="3261" y="2157"/>
            <a:chExt cx="555" cy="922"/>
          </a:xfrm>
        </p:grpSpPr>
        <p:sp>
          <p:nvSpPr>
            <p:cNvPr id="54380" name="Freeform 187"/>
            <p:cNvSpPr>
              <a:spLocks/>
            </p:cNvSpPr>
            <p:nvPr/>
          </p:nvSpPr>
          <p:spPr bwMode="auto">
            <a:xfrm>
              <a:off x="3261" y="2157"/>
              <a:ext cx="555" cy="922"/>
            </a:xfrm>
            <a:custGeom>
              <a:avLst/>
              <a:gdLst>
                <a:gd name="T0" fmla="*/ 487 w 555"/>
                <a:gd name="T1" fmla="*/ 0 h 922"/>
                <a:gd name="T2" fmla="*/ 555 w 555"/>
                <a:gd name="T3" fmla="*/ 0 h 922"/>
                <a:gd name="T4" fmla="*/ 555 w 555"/>
                <a:gd name="T5" fmla="*/ 219 h 922"/>
                <a:gd name="T6" fmla="*/ 401 w 555"/>
                <a:gd name="T7" fmla="*/ 394 h 922"/>
                <a:gd name="T8" fmla="*/ 88 w 555"/>
                <a:gd name="T9" fmla="*/ 919 h 922"/>
                <a:gd name="T10" fmla="*/ 0 w 555"/>
                <a:gd name="T11" fmla="*/ 922 h 922"/>
                <a:gd name="T12" fmla="*/ 0 w 555"/>
                <a:gd name="T13" fmla="*/ 665 h 922"/>
                <a:gd name="T14" fmla="*/ 88 w 555"/>
                <a:gd name="T15" fmla="*/ 666 h 922"/>
                <a:gd name="T16" fmla="*/ 118 w 555"/>
                <a:gd name="T17" fmla="*/ 571 h 922"/>
                <a:gd name="T18" fmla="*/ 149 w 555"/>
                <a:gd name="T19" fmla="*/ 475 h 922"/>
                <a:gd name="T20" fmla="*/ 487 w 555"/>
                <a:gd name="T21" fmla="*/ 127 h 922"/>
                <a:gd name="T22" fmla="*/ 487 w 555"/>
                <a:gd name="T23" fmla="*/ 0 h 9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5"/>
                <a:gd name="T37" fmla="*/ 0 h 922"/>
                <a:gd name="T38" fmla="*/ 555 w 555"/>
                <a:gd name="T39" fmla="*/ 922 h 9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5" h="922">
                  <a:moveTo>
                    <a:pt x="487" y="0"/>
                  </a:moveTo>
                  <a:lnTo>
                    <a:pt x="555" y="0"/>
                  </a:lnTo>
                  <a:lnTo>
                    <a:pt x="555" y="219"/>
                  </a:lnTo>
                  <a:lnTo>
                    <a:pt x="401" y="394"/>
                  </a:lnTo>
                  <a:lnTo>
                    <a:pt x="88" y="919"/>
                  </a:lnTo>
                  <a:lnTo>
                    <a:pt x="0" y="922"/>
                  </a:lnTo>
                  <a:lnTo>
                    <a:pt x="0" y="665"/>
                  </a:lnTo>
                  <a:lnTo>
                    <a:pt x="88" y="666"/>
                  </a:lnTo>
                  <a:lnTo>
                    <a:pt x="118" y="571"/>
                  </a:lnTo>
                  <a:lnTo>
                    <a:pt x="149" y="475"/>
                  </a:lnTo>
                  <a:lnTo>
                    <a:pt x="487" y="127"/>
                  </a:lnTo>
                  <a:lnTo>
                    <a:pt x="487"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81" name="AutoShape 188"/>
            <p:cNvSpPr>
              <a:spLocks noChangeArrowheads="1"/>
            </p:cNvSpPr>
            <p:nvPr/>
          </p:nvSpPr>
          <p:spPr bwMode="auto">
            <a:xfrm rot="10800000">
              <a:off x="3279" y="3035"/>
              <a:ext cx="52" cy="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69 w 21600"/>
                <a:gd name="T13" fmla="*/ 4629 h 21600"/>
                <a:gd name="T14" fmla="*/ 17031 w 21600"/>
                <a:gd name="T15" fmla="*/ 1697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sp>
        <p:nvSpPr>
          <p:cNvPr id="668861" name="Freeform 189"/>
          <p:cNvSpPr>
            <a:spLocks/>
          </p:cNvSpPr>
          <p:nvPr/>
        </p:nvSpPr>
        <p:spPr bwMode="auto">
          <a:xfrm flipH="1">
            <a:off x="6675439" y="4200526"/>
            <a:ext cx="198437" cy="644525"/>
          </a:xfrm>
          <a:custGeom>
            <a:avLst/>
            <a:gdLst>
              <a:gd name="T0" fmla="*/ 0 w 125"/>
              <a:gd name="T1" fmla="*/ 0 h 406"/>
              <a:gd name="T2" fmla="*/ 0 w 125"/>
              <a:gd name="T3" fmla="*/ 2147483647 h 406"/>
              <a:gd name="T4" fmla="*/ 2147483647 w 125"/>
              <a:gd name="T5" fmla="*/ 2147483647 h 406"/>
              <a:gd name="T6" fmla="*/ 0 w 125"/>
              <a:gd name="T7" fmla="*/ 0 h 406"/>
              <a:gd name="T8" fmla="*/ 0 60000 65536"/>
              <a:gd name="T9" fmla="*/ 0 60000 65536"/>
              <a:gd name="T10" fmla="*/ 0 60000 65536"/>
              <a:gd name="T11" fmla="*/ 0 60000 65536"/>
              <a:gd name="T12" fmla="*/ 0 w 125"/>
              <a:gd name="T13" fmla="*/ 0 h 406"/>
              <a:gd name="T14" fmla="*/ 125 w 125"/>
              <a:gd name="T15" fmla="*/ 406 h 406"/>
            </a:gdLst>
            <a:ahLst/>
            <a:cxnLst>
              <a:cxn ang="T8">
                <a:pos x="T0" y="T1"/>
              </a:cxn>
              <a:cxn ang="T9">
                <a:pos x="T2" y="T3"/>
              </a:cxn>
              <a:cxn ang="T10">
                <a:pos x="T4" y="T5"/>
              </a:cxn>
              <a:cxn ang="T11">
                <a:pos x="T6" y="T7"/>
              </a:cxn>
            </a:cxnLst>
            <a:rect l="T12" t="T13" r="T14" b="T15"/>
            <a:pathLst>
              <a:path w="125" h="406">
                <a:moveTo>
                  <a:pt x="0" y="0"/>
                </a:moveTo>
                <a:lnTo>
                  <a:pt x="0" y="406"/>
                </a:lnTo>
                <a:lnTo>
                  <a:pt x="125" y="216"/>
                </a:lnTo>
                <a:lnTo>
                  <a:pt x="0" y="0"/>
                </a:lnTo>
                <a:close/>
              </a:path>
            </a:pathLst>
          </a:custGeom>
          <a:gradFill rotWithShape="1">
            <a:gsLst>
              <a:gs pos="0">
                <a:srgbClr val="993300"/>
              </a:gs>
              <a:gs pos="100000">
                <a:srgbClr val="00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54357" name="Group 190"/>
          <p:cNvGrpSpPr>
            <a:grpSpLocks/>
          </p:cNvGrpSpPr>
          <p:nvPr/>
        </p:nvGrpSpPr>
        <p:grpSpPr bwMode="auto">
          <a:xfrm>
            <a:off x="6559551" y="3095626"/>
            <a:ext cx="881063" cy="1463675"/>
            <a:chOff x="3261" y="2157"/>
            <a:chExt cx="555" cy="922"/>
          </a:xfrm>
        </p:grpSpPr>
        <p:sp>
          <p:nvSpPr>
            <p:cNvPr id="54378" name="Freeform 191"/>
            <p:cNvSpPr>
              <a:spLocks/>
            </p:cNvSpPr>
            <p:nvPr/>
          </p:nvSpPr>
          <p:spPr bwMode="auto">
            <a:xfrm>
              <a:off x="3261" y="2157"/>
              <a:ext cx="555" cy="922"/>
            </a:xfrm>
            <a:custGeom>
              <a:avLst/>
              <a:gdLst>
                <a:gd name="T0" fmla="*/ 487 w 555"/>
                <a:gd name="T1" fmla="*/ 0 h 922"/>
                <a:gd name="T2" fmla="*/ 555 w 555"/>
                <a:gd name="T3" fmla="*/ 0 h 922"/>
                <a:gd name="T4" fmla="*/ 555 w 555"/>
                <a:gd name="T5" fmla="*/ 219 h 922"/>
                <a:gd name="T6" fmla="*/ 401 w 555"/>
                <a:gd name="T7" fmla="*/ 394 h 922"/>
                <a:gd name="T8" fmla="*/ 88 w 555"/>
                <a:gd name="T9" fmla="*/ 919 h 922"/>
                <a:gd name="T10" fmla="*/ 0 w 555"/>
                <a:gd name="T11" fmla="*/ 922 h 922"/>
                <a:gd name="T12" fmla="*/ 0 w 555"/>
                <a:gd name="T13" fmla="*/ 665 h 922"/>
                <a:gd name="T14" fmla="*/ 88 w 555"/>
                <a:gd name="T15" fmla="*/ 666 h 922"/>
                <a:gd name="T16" fmla="*/ 118 w 555"/>
                <a:gd name="T17" fmla="*/ 571 h 922"/>
                <a:gd name="T18" fmla="*/ 149 w 555"/>
                <a:gd name="T19" fmla="*/ 475 h 922"/>
                <a:gd name="T20" fmla="*/ 487 w 555"/>
                <a:gd name="T21" fmla="*/ 127 h 922"/>
                <a:gd name="T22" fmla="*/ 487 w 555"/>
                <a:gd name="T23" fmla="*/ 0 h 9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5"/>
                <a:gd name="T37" fmla="*/ 0 h 922"/>
                <a:gd name="T38" fmla="*/ 555 w 555"/>
                <a:gd name="T39" fmla="*/ 922 h 9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5" h="922">
                  <a:moveTo>
                    <a:pt x="487" y="0"/>
                  </a:moveTo>
                  <a:lnTo>
                    <a:pt x="555" y="0"/>
                  </a:lnTo>
                  <a:lnTo>
                    <a:pt x="555" y="219"/>
                  </a:lnTo>
                  <a:lnTo>
                    <a:pt x="401" y="394"/>
                  </a:lnTo>
                  <a:lnTo>
                    <a:pt x="88" y="919"/>
                  </a:lnTo>
                  <a:lnTo>
                    <a:pt x="0" y="922"/>
                  </a:lnTo>
                  <a:lnTo>
                    <a:pt x="0" y="665"/>
                  </a:lnTo>
                  <a:lnTo>
                    <a:pt x="88" y="666"/>
                  </a:lnTo>
                  <a:lnTo>
                    <a:pt x="118" y="571"/>
                  </a:lnTo>
                  <a:lnTo>
                    <a:pt x="149" y="475"/>
                  </a:lnTo>
                  <a:lnTo>
                    <a:pt x="487" y="127"/>
                  </a:lnTo>
                  <a:lnTo>
                    <a:pt x="487"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79" name="AutoShape 192"/>
            <p:cNvSpPr>
              <a:spLocks noChangeArrowheads="1"/>
            </p:cNvSpPr>
            <p:nvPr/>
          </p:nvSpPr>
          <p:spPr bwMode="auto">
            <a:xfrm rot="10800000">
              <a:off x="3279" y="3035"/>
              <a:ext cx="52" cy="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69 w 21600"/>
                <a:gd name="T13" fmla="*/ 4629 h 21600"/>
                <a:gd name="T14" fmla="*/ 17031 w 21600"/>
                <a:gd name="T15" fmla="*/ 1697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54473" name="Group 193"/>
          <p:cNvGrpSpPr>
            <a:grpSpLocks/>
          </p:cNvGrpSpPr>
          <p:nvPr/>
        </p:nvGrpSpPr>
        <p:grpSpPr bwMode="auto">
          <a:xfrm>
            <a:off x="6570663" y="4559301"/>
            <a:ext cx="3365500" cy="847725"/>
            <a:chOff x="3267" y="3117"/>
            <a:chExt cx="2120" cy="534"/>
          </a:xfrm>
        </p:grpSpPr>
        <p:sp>
          <p:nvSpPr>
            <p:cNvPr id="54374" name="Freeform 194"/>
            <p:cNvSpPr>
              <a:spLocks/>
            </p:cNvSpPr>
            <p:nvPr/>
          </p:nvSpPr>
          <p:spPr bwMode="auto">
            <a:xfrm>
              <a:off x="3267" y="3117"/>
              <a:ext cx="710" cy="533"/>
            </a:xfrm>
            <a:custGeom>
              <a:avLst/>
              <a:gdLst>
                <a:gd name="T0" fmla="*/ 0 w 714"/>
                <a:gd name="T1" fmla="*/ 1 h 552"/>
                <a:gd name="T2" fmla="*/ 89 w 714"/>
                <a:gd name="T3" fmla="*/ 0 h 552"/>
                <a:gd name="T4" fmla="*/ 317 w 714"/>
                <a:gd name="T5" fmla="*/ 163 h 552"/>
                <a:gd name="T6" fmla="*/ 444 w 714"/>
                <a:gd name="T7" fmla="*/ 163 h 552"/>
                <a:gd name="T8" fmla="*/ 584 w 714"/>
                <a:gd name="T9" fmla="*/ 118 h 552"/>
                <a:gd name="T10" fmla="*/ 607 w 714"/>
                <a:gd name="T11" fmla="*/ 118 h 552"/>
                <a:gd name="T12" fmla="*/ 607 w 714"/>
                <a:gd name="T13" fmla="*/ 177 h 552"/>
                <a:gd name="T14" fmla="*/ 444 w 714"/>
                <a:gd name="T15" fmla="*/ 208 h 552"/>
                <a:gd name="T16" fmla="*/ 317 w 714"/>
                <a:gd name="T17" fmla="*/ 208 h 552"/>
                <a:gd name="T18" fmla="*/ 89 w 714"/>
                <a:gd name="T19" fmla="*/ 60 h 552"/>
                <a:gd name="T20" fmla="*/ 2 w 714"/>
                <a:gd name="T21" fmla="*/ 60 h 552"/>
                <a:gd name="T22" fmla="*/ 0 w 714"/>
                <a:gd name="T23" fmla="*/ 1 h 5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4"/>
                <a:gd name="T37" fmla="*/ 0 h 552"/>
                <a:gd name="T38" fmla="*/ 714 w 714"/>
                <a:gd name="T39" fmla="*/ 552 h 5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4" h="552">
                  <a:moveTo>
                    <a:pt x="0" y="1"/>
                  </a:moveTo>
                  <a:lnTo>
                    <a:pt x="95" y="0"/>
                  </a:lnTo>
                  <a:lnTo>
                    <a:pt x="373" y="434"/>
                  </a:lnTo>
                  <a:lnTo>
                    <a:pt x="528" y="434"/>
                  </a:lnTo>
                  <a:lnTo>
                    <a:pt x="683" y="315"/>
                  </a:lnTo>
                  <a:lnTo>
                    <a:pt x="714" y="315"/>
                  </a:lnTo>
                  <a:lnTo>
                    <a:pt x="714" y="473"/>
                  </a:lnTo>
                  <a:lnTo>
                    <a:pt x="528" y="552"/>
                  </a:lnTo>
                  <a:lnTo>
                    <a:pt x="373" y="552"/>
                  </a:lnTo>
                  <a:lnTo>
                    <a:pt x="95" y="158"/>
                  </a:lnTo>
                  <a:lnTo>
                    <a:pt x="2" y="158"/>
                  </a:lnTo>
                  <a:lnTo>
                    <a:pt x="0" y="1"/>
                  </a:lnTo>
                  <a:close/>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75" name="Freeform 195"/>
            <p:cNvSpPr>
              <a:spLocks/>
            </p:cNvSpPr>
            <p:nvPr/>
          </p:nvSpPr>
          <p:spPr bwMode="auto">
            <a:xfrm>
              <a:off x="4676" y="3118"/>
              <a:ext cx="711" cy="533"/>
            </a:xfrm>
            <a:custGeom>
              <a:avLst/>
              <a:gdLst>
                <a:gd name="T0" fmla="*/ 608 w 715"/>
                <a:gd name="T1" fmla="*/ 0 h 552"/>
                <a:gd name="T2" fmla="*/ 535 w 715"/>
                <a:gd name="T3" fmla="*/ 0 h 552"/>
                <a:gd name="T4" fmla="*/ 285 w 715"/>
                <a:gd name="T5" fmla="*/ 163 h 552"/>
                <a:gd name="T6" fmla="*/ 158 w 715"/>
                <a:gd name="T7" fmla="*/ 163 h 552"/>
                <a:gd name="T8" fmla="*/ 31 w 715"/>
                <a:gd name="T9" fmla="*/ 118 h 552"/>
                <a:gd name="T10" fmla="*/ 0 w 715"/>
                <a:gd name="T11" fmla="*/ 118 h 552"/>
                <a:gd name="T12" fmla="*/ 0 w 715"/>
                <a:gd name="T13" fmla="*/ 177 h 552"/>
                <a:gd name="T14" fmla="*/ 158 w 715"/>
                <a:gd name="T15" fmla="*/ 208 h 552"/>
                <a:gd name="T16" fmla="*/ 285 w 715"/>
                <a:gd name="T17" fmla="*/ 208 h 552"/>
                <a:gd name="T18" fmla="*/ 535 w 715"/>
                <a:gd name="T19" fmla="*/ 60 h 552"/>
                <a:gd name="T20" fmla="*/ 606 w 715"/>
                <a:gd name="T21" fmla="*/ 60 h 552"/>
                <a:gd name="T22" fmla="*/ 608 w 715"/>
                <a:gd name="T23" fmla="*/ 0 h 5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5"/>
                <a:gd name="T37" fmla="*/ 0 h 552"/>
                <a:gd name="T38" fmla="*/ 715 w 715"/>
                <a:gd name="T39" fmla="*/ 552 h 5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5" h="552">
                  <a:moveTo>
                    <a:pt x="715" y="0"/>
                  </a:moveTo>
                  <a:lnTo>
                    <a:pt x="619" y="0"/>
                  </a:lnTo>
                  <a:lnTo>
                    <a:pt x="341" y="434"/>
                  </a:lnTo>
                  <a:lnTo>
                    <a:pt x="186" y="434"/>
                  </a:lnTo>
                  <a:lnTo>
                    <a:pt x="31" y="315"/>
                  </a:lnTo>
                  <a:lnTo>
                    <a:pt x="0" y="315"/>
                  </a:lnTo>
                  <a:lnTo>
                    <a:pt x="0" y="473"/>
                  </a:lnTo>
                  <a:lnTo>
                    <a:pt x="186" y="552"/>
                  </a:lnTo>
                  <a:lnTo>
                    <a:pt x="341" y="552"/>
                  </a:lnTo>
                  <a:lnTo>
                    <a:pt x="619" y="158"/>
                  </a:lnTo>
                  <a:lnTo>
                    <a:pt x="712" y="158"/>
                  </a:lnTo>
                  <a:lnTo>
                    <a:pt x="715" y="0"/>
                  </a:lnTo>
                  <a:close/>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76" name="Rectangle 196"/>
            <p:cNvSpPr>
              <a:spLocks noChangeArrowheads="1"/>
            </p:cNvSpPr>
            <p:nvPr/>
          </p:nvSpPr>
          <p:spPr bwMode="auto">
            <a:xfrm>
              <a:off x="5337" y="3190"/>
              <a:ext cx="45" cy="4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77" name="Rectangle 197"/>
            <p:cNvSpPr>
              <a:spLocks noChangeArrowheads="1"/>
            </p:cNvSpPr>
            <p:nvPr/>
          </p:nvSpPr>
          <p:spPr bwMode="auto">
            <a:xfrm>
              <a:off x="3273" y="3190"/>
              <a:ext cx="45" cy="4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sp>
        <p:nvSpPr>
          <p:cNvPr id="668870" name="Text Box 198"/>
          <p:cNvSpPr txBox="1">
            <a:spLocks noChangeArrowheads="1"/>
          </p:cNvSpPr>
          <p:nvPr/>
        </p:nvSpPr>
        <p:spPr bwMode="auto">
          <a:xfrm>
            <a:off x="2066925" y="1022350"/>
            <a:ext cx="324008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SzPct val="100000"/>
            </a:pPr>
            <a:r>
              <a:rPr lang="en-US" altLang="es-EC" dirty="0">
                <a:solidFill>
                  <a:srgbClr val="000000"/>
                </a:solidFill>
                <a:sym typeface="Arial" panose="020B0604020202020204" pitchFamily="34" charset="0"/>
              </a:rPr>
              <a:t>Fin</a:t>
            </a:r>
          </a:p>
          <a:p>
            <a:pPr>
              <a:spcBef>
                <a:spcPct val="50000"/>
              </a:spcBef>
              <a:buSzPct val="100000"/>
            </a:pPr>
            <a:r>
              <a:rPr lang="en-US" altLang="es-EC" dirty="0" err="1">
                <a:solidFill>
                  <a:srgbClr val="000000"/>
                </a:solidFill>
                <a:sym typeface="Arial" panose="020B0604020202020204" pitchFamily="34" charset="0"/>
              </a:rPr>
              <a:t>Hacer</a:t>
            </a:r>
            <a:r>
              <a:rPr lang="en-US" altLang="es-EC" dirty="0">
                <a:solidFill>
                  <a:srgbClr val="000000"/>
                </a:solidFill>
                <a:sym typeface="Arial" panose="020B0604020202020204" pitchFamily="34" charset="0"/>
              </a:rPr>
              <a:t> click para </a:t>
            </a:r>
            <a:r>
              <a:rPr lang="en-US" altLang="es-EC" dirty="0" err="1">
                <a:solidFill>
                  <a:srgbClr val="000000"/>
                </a:solidFill>
                <a:sym typeface="Arial" panose="020B0604020202020204" pitchFamily="34" charset="0"/>
              </a:rPr>
              <a:t>continuar</a:t>
            </a:r>
            <a:r>
              <a:rPr lang="en-US" altLang="es-EC" dirty="0">
                <a:solidFill>
                  <a:srgbClr val="000000"/>
                </a:solidFill>
                <a:sym typeface="Arial" panose="020B0604020202020204" pitchFamily="34" charset="0"/>
              </a:rPr>
              <a:t>.</a:t>
            </a:r>
          </a:p>
        </p:txBody>
      </p:sp>
      <p:sp>
        <p:nvSpPr>
          <p:cNvPr id="668871" name="Oval 199"/>
          <p:cNvSpPr>
            <a:spLocks noChangeArrowheads="1"/>
          </p:cNvSpPr>
          <p:nvPr/>
        </p:nvSpPr>
        <p:spPr bwMode="auto">
          <a:xfrm>
            <a:off x="8547101" y="1074738"/>
            <a:ext cx="360363" cy="360362"/>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61" name="Line 200"/>
          <p:cNvSpPr>
            <a:spLocks noChangeShapeType="1"/>
          </p:cNvSpPr>
          <p:nvPr/>
        </p:nvSpPr>
        <p:spPr bwMode="auto">
          <a:xfrm>
            <a:off x="8729663" y="1435100"/>
            <a:ext cx="0" cy="1793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362" name="Text Box 201"/>
          <p:cNvSpPr txBox="1">
            <a:spLocks noChangeArrowheads="1"/>
          </p:cNvSpPr>
          <p:nvPr/>
        </p:nvSpPr>
        <p:spPr bwMode="auto">
          <a:xfrm>
            <a:off x="8502650" y="1111250"/>
            <a:ext cx="5540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SzPct val="100000"/>
            </a:pPr>
            <a:r>
              <a:rPr lang="en-US" altLang="es-EC" sz="1100" b="1">
                <a:solidFill>
                  <a:srgbClr val="000000"/>
                </a:solidFill>
                <a:sym typeface="Arial" panose="020B0604020202020204" pitchFamily="34" charset="0"/>
              </a:rPr>
              <a:t>PAL</a:t>
            </a:r>
          </a:p>
        </p:txBody>
      </p:sp>
      <p:sp>
        <p:nvSpPr>
          <p:cNvPr id="668874" name="Oval 202"/>
          <p:cNvSpPr>
            <a:spLocks noChangeArrowheads="1"/>
          </p:cNvSpPr>
          <p:nvPr/>
        </p:nvSpPr>
        <p:spPr bwMode="auto">
          <a:xfrm>
            <a:off x="7454901" y="1322388"/>
            <a:ext cx="360363" cy="360362"/>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64" name="Line 203"/>
          <p:cNvSpPr>
            <a:spLocks noChangeShapeType="1"/>
          </p:cNvSpPr>
          <p:nvPr/>
        </p:nvSpPr>
        <p:spPr bwMode="auto">
          <a:xfrm>
            <a:off x="7637463" y="1682750"/>
            <a:ext cx="0" cy="1793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54365" name="Text Box 204"/>
          <p:cNvSpPr txBox="1">
            <a:spLocks noChangeArrowheads="1"/>
          </p:cNvSpPr>
          <p:nvPr/>
        </p:nvSpPr>
        <p:spPr bwMode="auto">
          <a:xfrm>
            <a:off x="7391400" y="1358900"/>
            <a:ext cx="5540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SzPct val="100000"/>
            </a:pPr>
            <a:r>
              <a:rPr lang="en-US" altLang="es-EC" sz="1100" b="1">
                <a:solidFill>
                  <a:srgbClr val="000000"/>
                </a:solidFill>
                <a:sym typeface="Arial" panose="020B0604020202020204" pitchFamily="34" charset="0"/>
              </a:rPr>
              <a:t>PAH</a:t>
            </a:r>
          </a:p>
        </p:txBody>
      </p:sp>
      <p:sp>
        <p:nvSpPr>
          <p:cNvPr id="54366" name="Rectangle 205"/>
          <p:cNvSpPr>
            <a:spLocks noChangeArrowheads="1"/>
          </p:cNvSpPr>
          <p:nvPr/>
        </p:nvSpPr>
        <p:spPr bwMode="auto">
          <a:xfrm>
            <a:off x="6962775" y="1905001"/>
            <a:ext cx="107950" cy="36513"/>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67" name="Rectangle 206"/>
          <p:cNvSpPr>
            <a:spLocks noChangeArrowheads="1"/>
          </p:cNvSpPr>
          <p:nvPr/>
        </p:nvSpPr>
        <p:spPr bwMode="auto">
          <a:xfrm>
            <a:off x="6962775" y="1966913"/>
            <a:ext cx="107950" cy="36512"/>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68" name="Oval 207"/>
          <p:cNvSpPr>
            <a:spLocks noChangeArrowheads="1"/>
          </p:cNvSpPr>
          <p:nvPr/>
        </p:nvSpPr>
        <p:spPr bwMode="auto">
          <a:xfrm>
            <a:off x="7454901" y="1323976"/>
            <a:ext cx="360363" cy="360363"/>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69" name="Rectangle 208"/>
          <p:cNvSpPr>
            <a:spLocks noChangeAspect="1" noChangeArrowheads="1"/>
          </p:cNvSpPr>
          <p:nvPr/>
        </p:nvSpPr>
        <p:spPr bwMode="auto">
          <a:xfrm>
            <a:off x="7697789" y="5138739"/>
            <a:ext cx="53975" cy="53975"/>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70" name="Rectangle 209"/>
          <p:cNvSpPr>
            <a:spLocks noChangeAspect="1" noChangeArrowheads="1"/>
          </p:cNvSpPr>
          <p:nvPr/>
        </p:nvSpPr>
        <p:spPr bwMode="auto">
          <a:xfrm>
            <a:off x="8755064" y="5138739"/>
            <a:ext cx="53975" cy="53975"/>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54371" name="Rectangle 211"/>
          <p:cNvSpPr>
            <a:spLocks noGrp="1" noChangeArrowheads="1"/>
          </p:cNvSpPr>
          <p:nvPr>
            <p:ph type="title"/>
          </p:nvPr>
        </p:nvSpPr>
        <p:spPr>
          <a:xfrm>
            <a:off x="2062164" y="195264"/>
            <a:ext cx="7500937" cy="466725"/>
          </a:xfrm>
          <a:noFill/>
        </p:spPr>
        <p:txBody>
          <a:bodyPr>
            <a:normAutofit fontScale="90000"/>
          </a:bodyPr>
          <a:lstStyle/>
          <a:p>
            <a:r>
              <a:rPr lang="es-EC" b="1" dirty="0"/>
              <a:t>MODO DE FUNCIONAMIENTO DE LA UNIDAD SEPARADORA</a:t>
            </a:r>
            <a:endParaRPr lang="en-US" altLang="es-EC" dirty="0" smtClean="0">
              <a:solidFill>
                <a:srgbClr val="000000"/>
              </a:solidFill>
              <a:cs typeface="Arial" panose="020B0604020202020204" pitchFamily="34" charset="0"/>
              <a:sym typeface="Arial" panose="020B0604020202020204" pitchFamily="34" charset="0"/>
            </a:endParaRPr>
          </a:p>
        </p:txBody>
      </p:sp>
      <p:sp>
        <p:nvSpPr>
          <p:cNvPr id="52324" name="Foliennummernplatzhalter 4"/>
          <p:cNvSpPr>
            <a:spLocks noGrp="1"/>
          </p:cNvSpPr>
          <p:nvPr>
            <p:ph type="sldNum" sz="quarter" idx="11"/>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SzPct val="100000"/>
            </a:pPr>
            <a:fld id="{DDB93BFE-BC8E-4BE7-9F97-77DF9CCFC609}" type="slidenum">
              <a:rPr lang="en-US" altLang="es-EC">
                <a:solidFill>
                  <a:srgbClr val="000000"/>
                </a:solidFill>
                <a:sym typeface="Arial" panose="020B0604020202020204" pitchFamily="34" charset="0"/>
              </a:rPr>
              <a:pPr>
                <a:buSzPct val="100000"/>
              </a:pPr>
              <a:t>13</a:t>
            </a:fld>
            <a:endParaRPr lang="en-US" altLang="es-EC">
              <a:solidFill>
                <a:srgbClr val="000000"/>
              </a:solidFill>
              <a:sym typeface="Arial" panose="020B0604020202020204" pitchFamily="34" charset="0"/>
            </a:endParaRPr>
          </a:p>
        </p:txBody>
      </p:sp>
    </p:spTree>
    <p:extLst>
      <p:ext uri="{BB962C8B-B14F-4D97-AF65-F5344CB8AC3E}">
        <p14:creationId xmlns:p14="http://schemas.microsoft.com/office/powerpoint/2010/main" val="3636398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668764"/>
                                        </p:tgtEl>
                                      </p:cBhvr>
                                    </p:animEffect>
                                    <p:set>
                                      <p:cBhvr>
                                        <p:cTn id="7" dur="1" fill="hold">
                                          <p:stCondLst>
                                            <p:cond delay="1999"/>
                                          </p:stCondLst>
                                        </p:cTn>
                                        <p:tgtEl>
                                          <p:spTgt spid="668764"/>
                                        </p:tgtEl>
                                        <p:attrNameLst>
                                          <p:attrName>style.visibility</p:attrName>
                                        </p:attrNameLst>
                                      </p:cBhvr>
                                      <p:to>
                                        <p:strVal val="hidden"/>
                                      </p:to>
                                    </p:set>
                                  </p:childTnLst>
                                </p:cTn>
                              </p:par>
                            </p:childTnLst>
                          </p:cTn>
                        </p:par>
                        <p:par>
                          <p:cTn id="8" fill="hold" nodeType="afterGroup">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6687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1" presetClass="entr" presetSubtype="0" fill="hold" nodeType="clickEffect">
                                  <p:stCondLst>
                                    <p:cond delay="1000"/>
                                  </p:stCondLst>
                                  <p:childTnLst>
                                    <p:set>
                                      <p:cBhvr>
                                        <p:cTn id="14" dur="5000">
                                          <p:stCondLst>
                                            <p:cond delay="0"/>
                                          </p:stCondLst>
                                        </p:cTn>
                                        <p:tgtEl>
                                          <p:spTgt spid="29"/>
                                        </p:tgtEl>
                                        <p:attrNameLst>
                                          <p:attrName>style.visibility</p:attrName>
                                        </p:attrNameLst>
                                      </p:cBhvr>
                                      <p:to>
                                        <p:strVal val="visible"/>
                                      </p:to>
                                    </p:set>
                                  </p:childTnLst>
                                </p:cTn>
                              </p:par>
                              <p:par>
                                <p:cTn id="15" presetID="20" presetClass="entr" presetSubtype="0" fill="hold" nodeType="withEffect">
                                  <p:stCondLst>
                                    <p:cond delay="2000"/>
                                  </p:stCondLst>
                                  <p:childTnLst>
                                    <p:set>
                                      <p:cBhvr>
                                        <p:cTn id="16" dur="1" fill="hold">
                                          <p:stCondLst>
                                            <p:cond delay="0"/>
                                          </p:stCondLst>
                                        </p:cTn>
                                        <p:tgtEl>
                                          <p:spTgt spid="4"/>
                                        </p:tgtEl>
                                        <p:attrNameLst>
                                          <p:attrName>style.visibility</p:attrName>
                                        </p:attrNameLst>
                                      </p:cBhvr>
                                      <p:to>
                                        <p:strVal val="visible"/>
                                      </p:to>
                                    </p:set>
                                    <p:animEffect transition="in" filter="wedge">
                                      <p:cBhvr>
                                        <p:cTn id="17" dur="5000"/>
                                        <p:tgtEl>
                                          <p:spTgt spid="4"/>
                                        </p:tgtEl>
                                      </p:cBhvr>
                                    </p:animEffect>
                                  </p:childTnLst>
                                </p:cTn>
                              </p:par>
                            </p:childTnLst>
                          </p:cTn>
                        </p:par>
                        <p:par>
                          <p:cTn id="18" fill="hold" nodeType="afterGroup">
                            <p:stCondLst>
                              <p:cond delay="7000"/>
                            </p:stCondLst>
                            <p:childTnLst>
                              <p:par>
                                <p:cTn id="19" presetID="10" presetClass="exit" presetSubtype="0" fill="hold" nodeType="afterEffect">
                                  <p:stCondLst>
                                    <p:cond delay="100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54473"/>
                                        </p:tgtEl>
                                        <p:attrNameLst>
                                          <p:attrName>style.visibility</p:attrName>
                                        </p:attrNameLst>
                                      </p:cBhvr>
                                      <p:to>
                                        <p:strVal val="visible"/>
                                      </p:to>
                                    </p:set>
                                    <p:animEffect transition="in" filter="fade">
                                      <p:cBhvr>
                                        <p:cTn id="24" dur="500"/>
                                        <p:tgtEl>
                                          <p:spTgt spid="5447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1" nodeType="clickEffect">
                                  <p:stCondLst>
                                    <p:cond delay="0"/>
                                  </p:stCondLst>
                                  <p:childTnLst>
                                    <p:animEffect transition="out" filter="fade">
                                      <p:cBhvr>
                                        <p:cTn id="28" dur="2000"/>
                                        <p:tgtEl>
                                          <p:spTgt spid="668765"/>
                                        </p:tgtEl>
                                      </p:cBhvr>
                                    </p:animEffect>
                                    <p:set>
                                      <p:cBhvr>
                                        <p:cTn id="29" dur="1" fill="hold">
                                          <p:stCondLst>
                                            <p:cond delay="1999"/>
                                          </p:stCondLst>
                                        </p:cTn>
                                        <p:tgtEl>
                                          <p:spTgt spid="668765"/>
                                        </p:tgtEl>
                                        <p:attrNameLst>
                                          <p:attrName>style.visibility</p:attrName>
                                        </p:attrNameLst>
                                      </p:cBhvr>
                                      <p:to>
                                        <p:strVal val="hidden"/>
                                      </p:to>
                                    </p:set>
                                  </p:childTnLst>
                                </p:cTn>
                              </p:par>
                            </p:childTnLst>
                          </p:cTn>
                        </p:par>
                        <p:par>
                          <p:cTn id="30" fill="hold" nodeType="afterGroup">
                            <p:stCondLst>
                              <p:cond delay="2000"/>
                            </p:stCondLst>
                            <p:childTnLst>
                              <p:par>
                                <p:cTn id="31" presetID="1" presetClass="entr" presetSubtype="0" fill="hold" grpId="0" nodeType="afterEffect">
                                  <p:stCondLst>
                                    <p:cond delay="0"/>
                                  </p:stCondLst>
                                  <p:childTnLst>
                                    <p:set>
                                      <p:cBhvr>
                                        <p:cTn id="32" dur="1" fill="hold">
                                          <p:stCondLst>
                                            <p:cond delay="0"/>
                                          </p:stCondLst>
                                        </p:cTn>
                                        <p:tgtEl>
                                          <p:spTgt spid="66879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up)">
                                      <p:cBhvr>
                                        <p:cTn id="37" dur="3000"/>
                                        <p:tgtEl>
                                          <p:spTgt spid="3"/>
                                        </p:tgtEl>
                                      </p:cBhvr>
                                    </p:animEffect>
                                  </p:childTnLst>
                                </p:cTn>
                              </p:par>
                            </p:childTnLst>
                          </p:cTn>
                        </p:par>
                        <p:par>
                          <p:cTn id="38" fill="hold" nodeType="afterGroup">
                            <p:stCondLst>
                              <p:cond delay="3000"/>
                            </p:stCondLst>
                            <p:childTnLst>
                              <p:par>
                                <p:cTn id="39" presetID="22" presetClass="entr" presetSubtype="8" fill="hold" grpId="0" nodeType="afterEffect">
                                  <p:stCondLst>
                                    <p:cond delay="0"/>
                                  </p:stCondLst>
                                  <p:childTnLst>
                                    <p:set>
                                      <p:cBhvr>
                                        <p:cTn id="40" dur="1" fill="hold">
                                          <p:stCondLst>
                                            <p:cond delay="0"/>
                                          </p:stCondLst>
                                        </p:cTn>
                                        <p:tgtEl>
                                          <p:spTgt spid="668705"/>
                                        </p:tgtEl>
                                        <p:attrNameLst>
                                          <p:attrName>style.visibility</p:attrName>
                                        </p:attrNameLst>
                                      </p:cBhvr>
                                      <p:to>
                                        <p:strVal val="visible"/>
                                      </p:to>
                                    </p:set>
                                    <p:animEffect transition="in" filter="wipe(left)">
                                      <p:cBhvr>
                                        <p:cTn id="41" dur="2000"/>
                                        <p:tgtEl>
                                          <p:spTgt spid="668705"/>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668704"/>
                                        </p:tgtEl>
                                        <p:attrNameLst>
                                          <p:attrName>style.visibility</p:attrName>
                                        </p:attrNameLst>
                                      </p:cBhvr>
                                      <p:to>
                                        <p:strVal val="visible"/>
                                      </p:to>
                                    </p:set>
                                    <p:animEffect transition="in" filter="wipe(right)">
                                      <p:cBhvr>
                                        <p:cTn id="44" dur="2000"/>
                                        <p:tgtEl>
                                          <p:spTgt spid="668704"/>
                                        </p:tgtEl>
                                      </p:cBhvr>
                                    </p:animEffect>
                                  </p:childTnLst>
                                </p:cTn>
                              </p:par>
                            </p:childTnLst>
                          </p:cTn>
                        </p:par>
                        <p:par>
                          <p:cTn id="45" fill="hold" nodeType="afterGroup">
                            <p:stCondLst>
                              <p:cond delay="5000"/>
                            </p:stCondLst>
                            <p:childTnLst>
                              <p:par>
                                <p:cTn id="46" presetID="14" presetClass="entr" presetSubtype="5" fill="hold" grpId="0" nodeType="afterEffect">
                                  <p:stCondLst>
                                    <p:cond delay="0"/>
                                  </p:stCondLst>
                                  <p:childTnLst>
                                    <p:set>
                                      <p:cBhvr>
                                        <p:cTn id="47" dur="1" fill="hold">
                                          <p:stCondLst>
                                            <p:cond delay="0"/>
                                          </p:stCondLst>
                                        </p:cTn>
                                        <p:tgtEl>
                                          <p:spTgt spid="668805"/>
                                        </p:tgtEl>
                                        <p:attrNameLst>
                                          <p:attrName>style.visibility</p:attrName>
                                        </p:attrNameLst>
                                      </p:cBhvr>
                                      <p:to>
                                        <p:strVal val="visible"/>
                                      </p:to>
                                    </p:set>
                                    <p:animEffect transition="in" filter="randombar(vertical)">
                                      <p:cBhvr>
                                        <p:cTn id="48" dur="500"/>
                                        <p:tgtEl>
                                          <p:spTgt spid="668805"/>
                                        </p:tgtEl>
                                      </p:cBhvr>
                                    </p:animEffect>
                                  </p:childTnLst>
                                </p:cTn>
                              </p:par>
                              <p:par>
                                <p:cTn id="49" presetID="14" presetClass="entr" presetSubtype="5" fill="hold" grpId="0" nodeType="withEffect">
                                  <p:stCondLst>
                                    <p:cond delay="0"/>
                                  </p:stCondLst>
                                  <p:childTnLst>
                                    <p:set>
                                      <p:cBhvr>
                                        <p:cTn id="50" dur="1" fill="hold">
                                          <p:stCondLst>
                                            <p:cond delay="0"/>
                                          </p:stCondLst>
                                        </p:cTn>
                                        <p:tgtEl>
                                          <p:spTgt spid="668806"/>
                                        </p:tgtEl>
                                        <p:attrNameLst>
                                          <p:attrName>style.visibility</p:attrName>
                                        </p:attrNameLst>
                                      </p:cBhvr>
                                      <p:to>
                                        <p:strVal val="visible"/>
                                      </p:to>
                                    </p:set>
                                    <p:animEffect transition="in" filter="randombar(vertical)">
                                      <p:cBhvr>
                                        <p:cTn id="51" dur="500"/>
                                        <p:tgtEl>
                                          <p:spTgt spid="668806"/>
                                        </p:tgtEl>
                                      </p:cBhvr>
                                    </p:animEffect>
                                  </p:childTnLst>
                                </p:cTn>
                              </p:par>
                            </p:childTnLst>
                          </p:cTn>
                        </p:par>
                        <p:par>
                          <p:cTn id="52" fill="hold" nodeType="afterGroup">
                            <p:stCondLst>
                              <p:cond delay="5500"/>
                            </p:stCondLst>
                            <p:childTnLst>
                              <p:par>
                                <p:cTn id="53" presetID="1" presetClass="exit" presetSubtype="0" fill="hold" nodeType="afterEffect">
                                  <p:stCondLst>
                                    <p:cond delay="0"/>
                                  </p:stCondLst>
                                  <p:childTnLst>
                                    <p:set>
                                      <p:cBhvr>
                                        <p:cTn id="54" dur="1" fill="hold">
                                          <p:stCondLst>
                                            <p:cond delay="0"/>
                                          </p:stCondLst>
                                        </p:cTn>
                                        <p:tgtEl>
                                          <p:spTgt spid="3"/>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xit" presetSubtype="0" fill="hold" grpId="1" nodeType="clickEffect">
                                  <p:stCondLst>
                                    <p:cond delay="0"/>
                                  </p:stCondLst>
                                  <p:childTnLst>
                                    <p:animEffect transition="out" filter="fade">
                                      <p:cBhvr>
                                        <p:cTn id="58" dur="2000"/>
                                        <p:tgtEl>
                                          <p:spTgt spid="668792"/>
                                        </p:tgtEl>
                                      </p:cBhvr>
                                    </p:animEffect>
                                    <p:set>
                                      <p:cBhvr>
                                        <p:cTn id="59" dur="1" fill="hold">
                                          <p:stCondLst>
                                            <p:cond delay="1999"/>
                                          </p:stCondLst>
                                        </p:cTn>
                                        <p:tgtEl>
                                          <p:spTgt spid="668792"/>
                                        </p:tgtEl>
                                        <p:attrNameLst>
                                          <p:attrName>style.visibility</p:attrName>
                                        </p:attrNameLst>
                                      </p:cBhvr>
                                      <p:to>
                                        <p:strVal val="hidden"/>
                                      </p:to>
                                    </p:set>
                                  </p:childTnLst>
                                </p:cTn>
                              </p:par>
                            </p:childTnLst>
                          </p:cTn>
                        </p:par>
                        <p:par>
                          <p:cTn id="60" fill="hold" nodeType="afterGroup">
                            <p:stCondLst>
                              <p:cond delay="2000"/>
                            </p:stCondLst>
                            <p:childTnLst>
                              <p:par>
                                <p:cTn id="61" presetID="1" presetClass="entr" presetSubtype="0" fill="hold" grpId="0" nodeType="afterEffect">
                                  <p:stCondLst>
                                    <p:cond delay="0"/>
                                  </p:stCondLst>
                                  <p:childTnLst>
                                    <p:set>
                                      <p:cBhvr>
                                        <p:cTn id="62" dur="1" fill="hold">
                                          <p:stCondLst>
                                            <p:cond delay="0"/>
                                          </p:stCondLst>
                                        </p:cTn>
                                        <p:tgtEl>
                                          <p:spTgt spid="668695"/>
                                        </p:tgtEl>
                                        <p:attrNameLst>
                                          <p:attrName>style.visibility</p:attrName>
                                        </p:attrNameLst>
                                      </p:cBhvr>
                                      <p:to>
                                        <p:strVal val="visible"/>
                                      </p:to>
                                    </p:set>
                                  </p:childTnLst>
                                </p:cTn>
                              </p:par>
                            </p:childTnLst>
                          </p:cTn>
                        </p:par>
                        <p:par>
                          <p:cTn id="63" fill="hold" nodeType="afterGroup">
                            <p:stCondLst>
                              <p:cond delay="2000"/>
                            </p:stCondLst>
                            <p:childTnLst>
                              <p:par>
                                <p:cTn id="64" presetID="22" presetClass="entr" presetSubtype="1" fill="hold" grpId="0" nodeType="afterEffect">
                                  <p:stCondLst>
                                    <p:cond delay="0"/>
                                  </p:stCondLst>
                                  <p:childTnLst>
                                    <p:set>
                                      <p:cBhvr>
                                        <p:cTn id="65" dur="1" fill="hold">
                                          <p:stCondLst>
                                            <p:cond delay="0"/>
                                          </p:stCondLst>
                                        </p:cTn>
                                        <p:tgtEl>
                                          <p:spTgt spid="668702"/>
                                        </p:tgtEl>
                                        <p:attrNameLst>
                                          <p:attrName>style.visibility</p:attrName>
                                        </p:attrNameLst>
                                      </p:cBhvr>
                                      <p:to>
                                        <p:strVal val="visible"/>
                                      </p:to>
                                    </p:set>
                                    <p:animEffect transition="in" filter="wipe(up)">
                                      <p:cBhvr>
                                        <p:cTn id="66" dur="2000"/>
                                        <p:tgtEl>
                                          <p:spTgt spid="668702"/>
                                        </p:tgtEl>
                                      </p:cBhvr>
                                    </p:animEffect>
                                  </p:childTnLst>
                                </p:cTn>
                              </p:par>
                            </p:childTnLst>
                          </p:cTn>
                        </p:par>
                        <p:par>
                          <p:cTn id="67" fill="hold" nodeType="afterGroup">
                            <p:stCondLst>
                              <p:cond delay="4000"/>
                            </p:stCondLst>
                            <p:childTnLst>
                              <p:par>
                                <p:cTn id="68" presetID="18" presetClass="entr" presetSubtype="9" fill="hold" grpId="0" nodeType="afterEffect">
                                  <p:stCondLst>
                                    <p:cond delay="0"/>
                                  </p:stCondLst>
                                  <p:childTnLst>
                                    <p:set>
                                      <p:cBhvr>
                                        <p:cTn id="69" dur="1" fill="hold">
                                          <p:stCondLst>
                                            <p:cond delay="0"/>
                                          </p:stCondLst>
                                        </p:cTn>
                                        <p:tgtEl>
                                          <p:spTgt spid="668698"/>
                                        </p:tgtEl>
                                        <p:attrNameLst>
                                          <p:attrName>style.visibility</p:attrName>
                                        </p:attrNameLst>
                                      </p:cBhvr>
                                      <p:to>
                                        <p:strVal val="visible"/>
                                      </p:to>
                                    </p:set>
                                    <p:animEffect transition="in" filter="strips(upLeft)">
                                      <p:cBhvr>
                                        <p:cTn id="70" dur="2000"/>
                                        <p:tgtEl>
                                          <p:spTgt spid="668698"/>
                                        </p:tgtEl>
                                      </p:cBhvr>
                                    </p:animEffect>
                                  </p:childTnLst>
                                </p:cTn>
                              </p:par>
                              <p:par>
                                <p:cTn id="71" presetID="18" presetClass="entr" presetSubtype="3" fill="hold" grpId="0" nodeType="withEffect">
                                  <p:stCondLst>
                                    <p:cond delay="0"/>
                                  </p:stCondLst>
                                  <p:childTnLst>
                                    <p:set>
                                      <p:cBhvr>
                                        <p:cTn id="72" dur="1" fill="hold">
                                          <p:stCondLst>
                                            <p:cond delay="0"/>
                                          </p:stCondLst>
                                        </p:cTn>
                                        <p:tgtEl>
                                          <p:spTgt spid="668697"/>
                                        </p:tgtEl>
                                        <p:attrNameLst>
                                          <p:attrName>style.visibility</p:attrName>
                                        </p:attrNameLst>
                                      </p:cBhvr>
                                      <p:to>
                                        <p:strVal val="visible"/>
                                      </p:to>
                                    </p:set>
                                    <p:animEffect transition="in" filter="strips(upRight)">
                                      <p:cBhvr>
                                        <p:cTn id="73" dur="2000"/>
                                        <p:tgtEl>
                                          <p:spTgt spid="668697"/>
                                        </p:tgtEl>
                                      </p:cBhvr>
                                    </p:animEffect>
                                  </p:childTnLst>
                                </p:cTn>
                              </p:par>
                              <p:par>
                                <p:cTn id="74" presetID="22" presetClass="exit" presetSubtype="8" fill="hold" grpId="1" nodeType="withEffect">
                                  <p:stCondLst>
                                    <p:cond delay="0"/>
                                  </p:stCondLst>
                                  <p:childTnLst>
                                    <p:animEffect transition="out" filter="wipe(left)">
                                      <p:cBhvr>
                                        <p:cTn id="75" dur="1000"/>
                                        <p:tgtEl>
                                          <p:spTgt spid="668805"/>
                                        </p:tgtEl>
                                      </p:cBhvr>
                                    </p:animEffect>
                                    <p:set>
                                      <p:cBhvr>
                                        <p:cTn id="76" dur="1" fill="hold">
                                          <p:stCondLst>
                                            <p:cond delay="999"/>
                                          </p:stCondLst>
                                        </p:cTn>
                                        <p:tgtEl>
                                          <p:spTgt spid="668805"/>
                                        </p:tgtEl>
                                        <p:attrNameLst>
                                          <p:attrName>style.visibility</p:attrName>
                                        </p:attrNameLst>
                                      </p:cBhvr>
                                      <p:to>
                                        <p:strVal val="hidden"/>
                                      </p:to>
                                    </p:set>
                                  </p:childTnLst>
                                </p:cTn>
                              </p:par>
                              <p:par>
                                <p:cTn id="77" presetID="22" presetClass="exit" presetSubtype="2" fill="hold" grpId="1" nodeType="withEffect">
                                  <p:stCondLst>
                                    <p:cond delay="0"/>
                                  </p:stCondLst>
                                  <p:childTnLst>
                                    <p:animEffect transition="out" filter="wipe(right)">
                                      <p:cBhvr>
                                        <p:cTn id="78" dur="1000"/>
                                        <p:tgtEl>
                                          <p:spTgt spid="668806"/>
                                        </p:tgtEl>
                                      </p:cBhvr>
                                    </p:animEffect>
                                    <p:set>
                                      <p:cBhvr>
                                        <p:cTn id="79" dur="1" fill="hold">
                                          <p:stCondLst>
                                            <p:cond delay="999"/>
                                          </p:stCondLst>
                                        </p:cTn>
                                        <p:tgtEl>
                                          <p:spTgt spid="668806"/>
                                        </p:tgtEl>
                                        <p:attrNameLst>
                                          <p:attrName>style.visibility</p:attrName>
                                        </p:attrNameLst>
                                      </p:cBhvr>
                                      <p:to>
                                        <p:strVal val="hidden"/>
                                      </p:to>
                                    </p:set>
                                  </p:childTnLst>
                                </p:cTn>
                              </p:par>
                            </p:childTnLst>
                          </p:cTn>
                        </p:par>
                        <p:par>
                          <p:cTn id="80" fill="hold" nodeType="afterGroup">
                            <p:stCondLst>
                              <p:cond delay="6000"/>
                            </p:stCondLst>
                            <p:childTnLst>
                              <p:par>
                                <p:cTn id="81" presetID="22" presetClass="entr" presetSubtype="8" fill="hold" grpId="0" nodeType="afterEffect">
                                  <p:stCondLst>
                                    <p:cond delay="0"/>
                                  </p:stCondLst>
                                  <p:childTnLst>
                                    <p:set>
                                      <p:cBhvr>
                                        <p:cTn id="82" dur="1" fill="hold">
                                          <p:stCondLst>
                                            <p:cond delay="0"/>
                                          </p:stCondLst>
                                        </p:cTn>
                                        <p:tgtEl>
                                          <p:spTgt spid="668687"/>
                                        </p:tgtEl>
                                        <p:attrNameLst>
                                          <p:attrName>style.visibility</p:attrName>
                                        </p:attrNameLst>
                                      </p:cBhvr>
                                      <p:to>
                                        <p:strVal val="visible"/>
                                      </p:to>
                                    </p:set>
                                    <p:animEffect transition="in" filter="wipe(left)">
                                      <p:cBhvr>
                                        <p:cTn id="83" dur="1000"/>
                                        <p:tgtEl>
                                          <p:spTgt spid="668687"/>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668686"/>
                                        </p:tgtEl>
                                        <p:attrNameLst>
                                          <p:attrName>style.visibility</p:attrName>
                                        </p:attrNameLst>
                                      </p:cBhvr>
                                      <p:to>
                                        <p:strVal val="visible"/>
                                      </p:to>
                                    </p:set>
                                    <p:animEffect transition="in" filter="wipe(right)">
                                      <p:cBhvr>
                                        <p:cTn id="86" dur="1000"/>
                                        <p:tgtEl>
                                          <p:spTgt spid="668686"/>
                                        </p:tgtEl>
                                      </p:cBhvr>
                                    </p:animEffect>
                                  </p:childTnLst>
                                </p:cTn>
                              </p:par>
                            </p:childTnLst>
                          </p:cTn>
                        </p:par>
                        <p:par>
                          <p:cTn id="87" fill="hold" nodeType="afterGroup">
                            <p:stCondLst>
                              <p:cond delay="7000"/>
                            </p:stCondLst>
                            <p:childTnLst>
                              <p:par>
                                <p:cTn id="88" presetID="14" presetClass="entr" presetSubtype="5" fill="hold" grpId="0" nodeType="afterEffect">
                                  <p:stCondLst>
                                    <p:cond delay="0"/>
                                  </p:stCondLst>
                                  <p:childTnLst>
                                    <p:set>
                                      <p:cBhvr>
                                        <p:cTn id="89" dur="1" fill="hold">
                                          <p:stCondLst>
                                            <p:cond delay="0"/>
                                          </p:stCondLst>
                                        </p:cTn>
                                        <p:tgtEl>
                                          <p:spTgt spid="668696"/>
                                        </p:tgtEl>
                                        <p:attrNameLst>
                                          <p:attrName>style.visibility</p:attrName>
                                        </p:attrNameLst>
                                      </p:cBhvr>
                                      <p:to>
                                        <p:strVal val="visible"/>
                                      </p:to>
                                    </p:set>
                                    <p:animEffect transition="in" filter="randombar(vertical)">
                                      <p:cBhvr>
                                        <p:cTn id="90" dur="2000"/>
                                        <p:tgtEl>
                                          <p:spTgt spid="668696"/>
                                        </p:tgtEl>
                                      </p:cBhvr>
                                    </p:animEffect>
                                  </p:childTnLst>
                                </p:cTn>
                              </p:par>
                            </p:childTnLst>
                          </p:cTn>
                        </p:par>
                        <p:par>
                          <p:cTn id="91" fill="hold" nodeType="afterGroup">
                            <p:stCondLst>
                              <p:cond delay="9000"/>
                            </p:stCondLst>
                            <p:childTnLst>
                              <p:par>
                                <p:cTn id="92" presetID="1" presetClass="emph" presetSubtype="1" nodeType="afterEffect">
                                  <p:stCondLst>
                                    <p:cond delay="0"/>
                                  </p:stCondLst>
                                  <p:childTnLst>
                                    <p:set>
                                      <p:cBhvr>
                                        <p:cTn id="93" dur="indefinite"/>
                                        <p:tgtEl>
                                          <p:spTgt spid="668871"/>
                                        </p:tgtEl>
                                        <p:attrNameLst>
                                          <p:attrName>fillcolor</p:attrName>
                                        </p:attrNameLst>
                                      </p:cBhvr>
                                      <p:to>
                                        <p:clrVal>
                                          <a:srgbClr val="B2B2B2"/>
                                        </p:clrVal>
                                      </p:to>
                                    </p:set>
                                    <p:set>
                                      <p:cBhvr>
                                        <p:cTn id="94" dur="indefinite"/>
                                        <p:tgtEl>
                                          <p:spTgt spid="668871"/>
                                        </p:tgtEl>
                                        <p:attrNameLst>
                                          <p:attrName>fill.type</p:attrName>
                                        </p:attrNameLst>
                                      </p:cBhvr>
                                      <p:to>
                                        <p:strVal val="solid"/>
                                      </p:to>
                                    </p:set>
                                    <p:set>
                                      <p:cBhvr>
                                        <p:cTn id="95" dur="indefinite"/>
                                        <p:tgtEl>
                                          <p:spTgt spid="668871"/>
                                        </p:tgtEl>
                                        <p:attrNameLst>
                                          <p:attrName>fill.on</p:attrName>
                                        </p:attrNameLst>
                                      </p:cBhvr>
                                      <p:to>
                                        <p:strVal val="true"/>
                                      </p:to>
                                    </p:set>
                                  </p:childTnLst>
                                </p:cTn>
                              </p:par>
                            </p:childTnLst>
                          </p:cTn>
                        </p:par>
                        <p:par>
                          <p:cTn id="96" fill="hold" nodeType="afterGroup">
                            <p:stCondLst>
                              <p:cond delay="9000"/>
                            </p:stCondLst>
                            <p:childTnLst>
                              <p:par>
                                <p:cTn id="97" presetID="22" presetClass="entr" presetSubtype="8" repeatCount="indefinite" fill="hold" nodeType="after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wipe(left)">
                                      <p:cBhvr>
                                        <p:cTn id="99" dur="2000"/>
                                        <p:tgtEl>
                                          <p:spTgt spid="2"/>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0" presetClass="exit" presetSubtype="0" fill="hold" grpId="1" nodeType="clickEffect">
                                  <p:stCondLst>
                                    <p:cond delay="0"/>
                                  </p:stCondLst>
                                  <p:childTnLst>
                                    <p:animEffect transition="out" filter="fade">
                                      <p:cBhvr>
                                        <p:cTn id="103" dur="2000"/>
                                        <p:tgtEl>
                                          <p:spTgt spid="668695"/>
                                        </p:tgtEl>
                                      </p:cBhvr>
                                    </p:animEffect>
                                    <p:set>
                                      <p:cBhvr>
                                        <p:cTn id="104" dur="1" fill="hold">
                                          <p:stCondLst>
                                            <p:cond delay="1999"/>
                                          </p:stCondLst>
                                        </p:cTn>
                                        <p:tgtEl>
                                          <p:spTgt spid="668695"/>
                                        </p:tgtEl>
                                        <p:attrNameLst>
                                          <p:attrName>style.visibility</p:attrName>
                                        </p:attrNameLst>
                                      </p:cBhvr>
                                      <p:to>
                                        <p:strVal val="hidden"/>
                                      </p:to>
                                    </p:set>
                                  </p:childTnLst>
                                </p:cTn>
                              </p:par>
                            </p:childTnLst>
                          </p:cTn>
                        </p:par>
                        <p:par>
                          <p:cTn id="105" fill="hold" nodeType="afterGroup">
                            <p:stCondLst>
                              <p:cond delay="2000"/>
                            </p:stCondLst>
                            <p:childTnLst>
                              <p:par>
                                <p:cTn id="106" presetID="1" presetClass="entr" presetSubtype="0" fill="hold" grpId="0" nodeType="afterEffect">
                                  <p:stCondLst>
                                    <p:cond delay="0"/>
                                  </p:stCondLst>
                                  <p:childTnLst>
                                    <p:set>
                                      <p:cBhvr>
                                        <p:cTn id="107" dur="1" fill="hold">
                                          <p:stCondLst>
                                            <p:cond delay="0"/>
                                          </p:stCondLst>
                                        </p:cTn>
                                        <p:tgtEl>
                                          <p:spTgt spid="668801"/>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2" fill="hold" grpId="0" nodeType="clickEffect">
                                  <p:stCondLst>
                                    <p:cond delay="0"/>
                                  </p:stCondLst>
                                  <p:childTnLst>
                                    <p:set>
                                      <p:cBhvr>
                                        <p:cTn id="111" dur="1" fill="hold">
                                          <p:stCondLst>
                                            <p:cond delay="0"/>
                                          </p:stCondLst>
                                        </p:cTn>
                                        <p:tgtEl>
                                          <p:spTgt spid="668691"/>
                                        </p:tgtEl>
                                        <p:attrNameLst>
                                          <p:attrName>style.visibility</p:attrName>
                                        </p:attrNameLst>
                                      </p:cBhvr>
                                      <p:to>
                                        <p:strVal val="visible"/>
                                      </p:to>
                                    </p:set>
                                    <p:animEffect transition="in" filter="wipe(right)">
                                      <p:cBhvr>
                                        <p:cTn id="112" dur="5000"/>
                                        <p:tgtEl>
                                          <p:spTgt spid="668691"/>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668690"/>
                                        </p:tgtEl>
                                        <p:attrNameLst>
                                          <p:attrName>style.visibility</p:attrName>
                                        </p:attrNameLst>
                                      </p:cBhvr>
                                      <p:to>
                                        <p:strVal val="visible"/>
                                      </p:to>
                                    </p:set>
                                    <p:animEffect transition="in" filter="wipe(left)">
                                      <p:cBhvr>
                                        <p:cTn id="115" dur="5000"/>
                                        <p:tgtEl>
                                          <p:spTgt spid="668690"/>
                                        </p:tgtEl>
                                      </p:cBhvr>
                                    </p:animEffect>
                                  </p:childTnLst>
                                </p:cTn>
                              </p:par>
                            </p:childTnLst>
                          </p:cTn>
                        </p:par>
                        <p:par>
                          <p:cTn id="116" fill="hold" nodeType="afterGroup">
                            <p:stCondLst>
                              <p:cond delay="5000"/>
                            </p:stCondLst>
                            <p:childTnLst>
                              <p:par>
                                <p:cTn id="117" presetID="14" presetClass="entr" presetSubtype="5" fill="hold" grpId="0" nodeType="afterEffect">
                                  <p:stCondLst>
                                    <p:cond delay="0"/>
                                  </p:stCondLst>
                                  <p:childTnLst>
                                    <p:set>
                                      <p:cBhvr>
                                        <p:cTn id="118" dur="1" fill="hold">
                                          <p:stCondLst>
                                            <p:cond delay="0"/>
                                          </p:stCondLst>
                                        </p:cTn>
                                        <p:tgtEl>
                                          <p:spTgt spid="668688"/>
                                        </p:tgtEl>
                                        <p:attrNameLst>
                                          <p:attrName>style.visibility</p:attrName>
                                        </p:attrNameLst>
                                      </p:cBhvr>
                                      <p:to>
                                        <p:strVal val="visible"/>
                                      </p:to>
                                    </p:set>
                                    <p:animEffect transition="in" filter="randombar(vertical)">
                                      <p:cBhvr>
                                        <p:cTn id="119" dur="5000"/>
                                        <p:tgtEl>
                                          <p:spTgt spid="668688"/>
                                        </p:tgtEl>
                                      </p:cBhvr>
                                    </p:animEffect>
                                  </p:childTnLst>
                                </p:cTn>
                              </p:par>
                            </p:childTnLst>
                          </p:cTn>
                        </p:par>
                        <p:par>
                          <p:cTn id="120" fill="hold" nodeType="afterGroup">
                            <p:stCondLst>
                              <p:cond delay="10000"/>
                            </p:stCondLst>
                            <p:childTnLst>
                              <p:par>
                                <p:cTn id="121" presetID="1" presetClass="emph" presetSubtype="1" nodeType="afterEffect">
                                  <p:stCondLst>
                                    <p:cond delay="0"/>
                                  </p:stCondLst>
                                  <p:childTnLst>
                                    <p:set>
                                      <p:cBhvr>
                                        <p:cTn id="122" dur="indefinite"/>
                                        <p:tgtEl>
                                          <p:spTgt spid="668874"/>
                                        </p:tgtEl>
                                        <p:attrNameLst>
                                          <p:attrName>fillcolor</p:attrName>
                                        </p:attrNameLst>
                                      </p:cBhvr>
                                      <p:to>
                                        <p:clrVal>
                                          <a:srgbClr val="FF33CC"/>
                                        </p:clrVal>
                                      </p:to>
                                    </p:set>
                                    <p:set>
                                      <p:cBhvr>
                                        <p:cTn id="123" dur="indefinite"/>
                                        <p:tgtEl>
                                          <p:spTgt spid="668874"/>
                                        </p:tgtEl>
                                        <p:attrNameLst>
                                          <p:attrName>fill.type</p:attrName>
                                        </p:attrNameLst>
                                      </p:cBhvr>
                                      <p:to>
                                        <p:strVal val="solid"/>
                                      </p:to>
                                    </p:set>
                                    <p:set>
                                      <p:cBhvr>
                                        <p:cTn id="124" dur="indefinite"/>
                                        <p:tgtEl>
                                          <p:spTgt spid="668874"/>
                                        </p:tgtEl>
                                        <p:attrNameLst>
                                          <p:attrName>fill.on</p:attrName>
                                        </p:attrNameLst>
                                      </p:cBhvr>
                                      <p:to>
                                        <p:strVal val="true"/>
                                      </p:to>
                                    </p:set>
                                  </p:childTnLst>
                                </p:cTn>
                              </p:par>
                              <p:par>
                                <p:cTn id="125" presetID="35" presetClass="emph" presetSubtype="0" repeatCount="indefinite" fill="hold" grpId="0" nodeType="withEffect">
                                  <p:stCondLst>
                                    <p:cond delay="0"/>
                                  </p:stCondLst>
                                  <p:childTnLst>
                                    <p:anim calcmode="discrete" valueType="str">
                                      <p:cBhvr>
                                        <p:cTn id="126" dur="1000" fill="hold"/>
                                        <p:tgtEl>
                                          <p:spTgt spid="668874"/>
                                        </p:tgtEl>
                                        <p:attrNameLst>
                                          <p:attrName>style.visibility</p:attrName>
                                        </p:attrNameLst>
                                      </p:cBhvr>
                                      <p:tavLst>
                                        <p:tav tm="0">
                                          <p:val>
                                            <p:strVal val="hidden"/>
                                          </p:val>
                                        </p:tav>
                                        <p:tav tm="50000">
                                          <p:val>
                                            <p:strVal val="visible"/>
                                          </p:val>
                                        </p:tav>
                                      </p:tavLst>
                                    </p:anim>
                                  </p:childTnLst>
                                </p:cTn>
                              </p:par>
                            </p:childTnLst>
                          </p:cTn>
                        </p:par>
                        <p:par>
                          <p:cTn id="127" fill="hold" nodeType="afterGroup">
                            <p:stCondLst>
                              <p:cond delay="11000"/>
                            </p:stCondLst>
                            <p:childTnLst>
                              <p:par>
                                <p:cTn id="128" presetID="22" presetClass="entr" presetSubtype="2" repeatCount="indefinite" fill="remove" grpId="0" nodeType="afterEffect">
                                  <p:stCondLst>
                                    <p:cond delay="0"/>
                                  </p:stCondLst>
                                  <p:childTnLst>
                                    <p:set>
                                      <p:cBhvr>
                                        <p:cTn id="129" dur="1" fill="hold">
                                          <p:stCondLst>
                                            <p:cond delay="0"/>
                                          </p:stCondLst>
                                        </p:cTn>
                                        <p:tgtEl>
                                          <p:spTgt spid="668689"/>
                                        </p:tgtEl>
                                        <p:attrNameLst>
                                          <p:attrName>style.visibility</p:attrName>
                                        </p:attrNameLst>
                                      </p:cBhvr>
                                      <p:to>
                                        <p:strVal val="visible"/>
                                      </p:to>
                                    </p:set>
                                    <p:animEffect transition="in" filter="wipe(right)">
                                      <p:cBhvr>
                                        <p:cTn id="130" dur="2000"/>
                                        <p:tgtEl>
                                          <p:spTgt spid="668689"/>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0" presetClass="exit" presetSubtype="0" fill="hold" grpId="1" nodeType="clickEffect">
                                  <p:stCondLst>
                                    <p:cond delay="0"/>
                                  </p:stCondLst>
                                  <p:childTnLst>
                                    <p:animEffect transition="out" filter="fade">
                                      <p:cBhvr>
                                        <p:cTn id="134" dur="2000"/>
                                        <p:tgtEl>
                                          <p:spTgt spid="668801"/>
                                        </p:tgtEl>
                                      </p:cBhvr>
                                    </p:animEffect>
                                    <p:set>
                                      <p:cBhvr>
                                        <p:cTn id="135" dur="1" fill="hold">
                                          <p:stCondLst>
                                            <p:cond delay="1999"/>
                                          </p:stCondLst>
                                        </p:cTn>
                                        <p:tgtEl>
                                          <p:spTgt spid="668801"/>
                                        </p:tgtEl>
                                        <p:attrNameLst>
                                          <p:attrName>style.visibility</p:attrName>
                                        </p:attrNameLst>
                                      </p:cBhvr>
                                      <p:to>
                                        <p:strVal val="hidden"/>
                                      </p:to>
                                    </p:set>
                                  </p:childTnLst>
                                </p:cTn>
                              </p:par>
                            </p:childTnLst>
                          </p:cTn>
                        </p:par>
                        <p:par>
                          <p:cTn id="136" fill="hold" nodeType="afterGroup">
                            <p:stCondLst>
                              <p:cond delay="2000"/>
                            </p:stCondLst>
                            <p:childTnLst>
                              <p:par>
                                <p:cTn id="137" presetID="1" presetClass="entr" presetSubtype="0" fill="hold" grpId="0" nodeType="afterEffect">
                                  <p:stCondLst>
                                    <p:cond delay="0"/>
                                  </p:stCondLst>
                                  <p:childTnLst>
                                    <p:set>
                                      <p:cBhvr>
                                        <p:cTn id="138" dur="1" fill="hold">
                                          <p:stCondLst>
                                            <p:cond delay="0"/>
                                          </p:stCondLst>
                                        </p:cTn>
                                        <p:tgtEl>
                                          <p:spTgt spid="668802"/>
                                        </p:tgtEl>
                                        <p:attrNameLst>
                                          <p:attrName>style.visibility</p:attrName>
                                        </p:attrNameLst>
                                      </p:cBhvr>
                                      <p:to>
                                        <p:strVal val="visible"/>
                                      </p:to>
                                    </p:set>
                                  </p:childTnLst>
                                </p:cTn>
                              </p:par>
                              <p:par>
                                <p:cTn id="139" presetID="22" presetClass="entr" presetSubtype="2" fill="hold" grpId="0" nodeType="withEffect">
                                  <p:stCondLst>
                                    <p:cond delay="10000"/>
                                  </p:stCondLst>
                                  <p:childTnLst>
                                    <p:set>
                                      <p:cBhvr>
                                        <p:cTn id="140" dur="1" fill="hold">
                                          <p:stCondLst>
                                            <p:cond delay="0"/>
                                          </p:stCondLst>
                                        </p:cTn>
                                        <p:tgtEl>
                                          <p:spTgt spid="668857"/>
                                        </p:tgtEl>
                                        <p:attrNameLst>
                                          <p:attrName>style.visibility</p:attrName>
                                        </p:attrNameLst>
                                      </p:cBhvr>
                                      <p:to>
                                        <p:strVal val="visible"/>
                                      </p:to>
                                    </p:set>
                                    <p:animEffect transition="in" filter="wipe(right)">
                                      <p:cBhvr>
                                        <p:cTn id="141" dur="5000"/>
                                        <p:tgtEl>
                                          <p:spTgt spid="668857"/>
                                        </p:tgtEl>
                                      </p:cBhvr>
                                    </p:animEffect>
                                  </p:childTnLst>
                                </p:cTn>
                              </p:par>
                              <p:par>
                                <p:cTn id="142" presetID="22" presetClass="entr" presetSubtype="8" fill="hold" grpId="0" nodeType="withEffect">
                                  <p:stCondLst>
                                    <p:cond delay="10000"/>
                                  </p:stCondLst>
                                  <p:childTnLst>
                                    <p:set>
                                      <p:cBhvr>
                                        <p:cTn id="143" dur="1" fill="hold">
                                          <p:stCondLst>
                                            <p:cond delay="0"/>
                                          </p:stCondLst>
                                        </p:cTn>
                                        <p:tgtEl>
                                          <p:spTgt spid="668861"/>
                                        </p:tgtEl>
                                        <p:attrNameLst>
                                          <p:attrName>style.visibility</p:attrName>
                                        </p:attrNameLst>
                                      </p:cBhvr>
                                      <p:to>
                                        <p:strVal val="visible"/>
                                      </p:to>
                                    </p:set>
                                    <p:animEffect transition="in" filter="wipe(left)">
                                      <p:cBhvr>
                                        <p:cTn id="144" dur="5000"/>
                                        <p:tgtEl>
                                          <p:spTgt spid="668861"/>
                                        </p:tgtEl>
                                      </p:cBhvr>
                                    </p:animEffect>
                                  </p:childTnLst>
                                </p:cTn>
                              </p:par>
                            </p:childTnLst>
                          </p:cTn>
                        </p:par>
                        <p:par>
                          <p:cTn id="145" fill="hold" nodeType="afterGroup">
                            <p:stCondLst>
                              <p:cond delay="17000"/>
                            </p:stCondLst>
                            <p:childTnLst>
                              <p:par>
                                <p:cTn id="146" presetID="10" presetClass="exit" presetSubtype="0" fill="hold" grpId="1" nodeType="afterEffect">
                                  <p:stCondLst>
                                    <p:cond delay="10000"/>
                                  </p:stCondLst>
                                  <p:childTnLst>
                                    <p:animEffect transition="out" filter="fade">
                                      <p:cBhvr>
                                        <p:cTn id="147" dur="2000"/>
                                        <p:tgtEl>
                                          <p:spTgt spid="668802"/>
                                        </p:tgtEl>
                                      </p:cBhvr>
                                    </p:animEffect>
                                    <p:set>
                                      <p:cBhvr>
                                        <p:cTn id="148" dur="1" fill="hold">
                                          <p:stCondLst>
                                            <p:cond delay="1999"/>
                                          </p:stCondLst>
                                        </p:cTn>
                                        <p:tgtEl>
                                          <p:spTgt spid="668802"/>
                                        </p:tgtEl>
                                        <p:attrNameLst>
                                          <p:attrName>style.visibility</p:attrName>
                                        </p:attrNameLst>
                                      </p:cBhvr>
                                      <p:to>
                                        <p:strVal val="hidden"/>
                                      </p:to>
                                    </p:set>
                                  </p:childTnLst>
                                </p:cTn>
                              </p:par>
                            </p:childTnLst>
                          </p:cTn>
                        </p:par>
                        <p:par>
                          <p:cTn id="149" fill="hold" nodeType="afterGroup">
                            <p:stCondLst>
                              <p:cond delay="29000"/>
                            </p:stCondLst>
                            <p:childTnLst>
                              <p:par>
                                <p:cTn id="150" presetID="1" presetClass="entr" presetSubtype="0" fill="hold" grpId="0" nodeType="afterEffect">
                                  <p:stCondLst>
                                    <p:cond delay="0"/>
                                  </p:stCondLst>
                                  <p:childTnLst>
                                    <p:set>
                                      <p:cBhvr>
                                        <p:cTn id="151" dur="1" fill="hold">
                                          <p:stCondLst>
                                            <p:cond delay="0"/>
                                          </p:stCondLst>
                                        </p:cTn>
                                        <p:tgtEl>
                                          <p:spTgt spid="668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86" grpId="0" animBg="1"/>
      <p:bldP spid="668687" grpId="0" animBg="1"/>
      <p:bldP spid="668688" grpId="0" animBg="1"/>
      <p:bldP spid="668689" grpId="0" animBg="1"/>
      <p:bldP spid="668690" grpId="0" animBg="1"/>
      <p:bldP spid="668691" grpId="0" animBg="1"/>
      <p:bldP spid="668695" grpId="0"/>
      <p:bldP spid="668695" grpId="1"/>
      <p:bldP spid="668696" grpId="0" animBg="1"/>
      <p:bldP spid="668697" grpId="0" animBg="1"/>
      <p:bldP spid="668698" grpId="0" animBg="1"/>
      <p:bldP spid="668702" grpId="0" animBg="1"/>
      <p:bldP spid="668704" grpId="0" animBg="1"/>
      <p:bldP spid="668705" grpId="0" animBg="1"/>
      <p:bldP spid="668764" grpId="0"/>
      <p:bldP spid="668765" grpId="0"/>
      <p:bldP spid="668765" grpId="1"/>
      <p:bldP spid="668792" grpId="0"/>
      <p:bldP spid="668792" grpId="1"/>
      <p:bldP spid="668801" grpId="0"/>
      <p:bldP spid="668801" grpId="1"/>
      <p:bldP spid="668802" grpId="0"/>
      <p:bldP spid="668802" grpId="1"/>
      <p:bldP spid="668805" grpId="0" animBg="1"/>
      <p:bldP spid="668805" grpId="1" animBg="1"/>
      <p:bldP spid="668806" grpId="0" animBg="1"/>
      <p:bldP spid="668806" grpId="1" animBg="1"/>
      <p:bldP spid="668857" grpId="0" animBg="1"/>
      <p:bldP spid="668861" grpId="0" animBg="1"/>
      <p:bldP spid="668870" grpId="0"/>
      <p:bldP spid="66887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318"/>
          <p:cNvSpPr txBox="1">
            <a:spLocks noChangeArrowheads="1"/>
          </p:cNvSpPr>
          <p:nvPr/>
        </p:nvSpPr>
        <p:spPr bwMode="auto">
          <a:xfrm>
            <a:off x="8167688" y="5954714"/>
            <a:ext cx="178276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SzPct val="100000"/>
            </a:pPr>
            <a:r>
              <a:rPr lang="en-US" altLang="es-EC" sz="2200">
                <a:solidFill>
                  <a:srgbClr val="000000"/>
                </a:solidFill>
                <a:sym typeface="Arial" panose="020B0604020202020204" pitchFamily="34" charset="0"/>
              </a:rPr>
              <a:t>OSC, OSD</a:t>
            </a:r>
          </a:p>
        </p:txBody>
      </p:sp>
      <p:sp>
        <p:nvSpPr>
          <p:cNvPr id="27652" name="Foliennummernplatzhalter 4"/>
          <p:cNvSpPr>
            <a:spLocks noGrp="1"/>
          </p:cNvSpPr>
          <p:nvPr>
            <p:ph type="sldNum" sz="quarter" idx="11"/>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SzPct val="100000"/>
            </a:pPr>
            <a:fld id="{53612BA9-B07F-4AE9-B4E7-B755FED2EDE6}" type="slidenum">
              <a:rPr lang="en-US" altLang="es-EC">
                <a:solidFill>
                  <a:srgbClr val="000000"/>
                </a:solidFill>
                <a:sym typeface="Arial" panose="020B0604020202020204" pitchFamily="34" charset="0"/>
              </a:rPr>
              <a:pPr>
                <a:buSzPct val="100000"/>
              </a:pPr>
              <a:t>14</a:t>
            </a:fld>
            <a:endParaRPr lang="en-US" altLang="es-EC">
              <a:solidFill>
                <a:srgbClr val="000000"/>
              </a:solidFill>
              <a:sym typeface="Arial" panose="020B0604020202020204" pitchFamily="34" charset="0"/>
            </a:endParaRPr>
          </a:p>
        </p:txBody>
      </p:sp>
      <p:grpSp>
        <p:nvGrpSpPr>
          <p:cNvPr id="2" name="Group 276"/>
          <p:cNvGrpSpPr>
            <a:grpSpLocks/>
          </p:cNvGrpSpPr>
          <p:nvPr/>
        </p:nvGrpSpPr>
        <p:grpSpPr bwMode="auto">
          <a:xfrm>
            <a:off x="3606801" y="2787651"/>
            <a:ext cx="5000625" cy="2043113"/>
            <a:chOff x="1205" y="1530"/>
            <a:chExt cx="3150" cy="1287"/>
          </a:xfrm>
        </p:grpSpPr>
        <p:sp>
          <p:nvSpPr>
            <p:cNvPr id="29865" name="Freeform 277"/>
            <p:cNvSpPr>
              <a:spLocks/>
            </p:cNvSpPr>
            <p:nvPr/>
          </p:nvSpPr>
          <p:spPr bwMode="auto">
            <a:xfrm>
              <a:off x="1205" y="1530"/>
              <a:ext cx="1036" cy="1287"/>
            </a:xfrm>
            <a:custGeom>
              <a:avLst/>
              <a:gdLst>
                <a:gd name="T0" fmla="*/ 0 w 1036"/>
                <a:gd name="T1" fmla="*/ 0 h 1287"/>
                <a:gd name="T2" fmla="*/ 8 w 1036"/>
                <a:gd name="T3" fmla="*/ 284 h 1287"/>
                <a:gd name="T4" fmla="*/ 220 w 1036"/>
                <a:gd name="T5" fmla="*/ 732 h 1287"/>
                <a:gd name="T6" fmla="*/ 576 w 1036"/>
                <a:gd name="T7" fmla="*/ 892 h 1287"/>
                <a:gd name="T8" fmla="*/ 754 w 1036"/>
                <a:gd name="T9" fmla="*/ 960 h 1287"/>
                <a:gd name="T10" fmla="*/ 913 w 1036"/>
                <a:gd name="T11" fmla="*/ 1242 h 1287"/>
                <a:gd name="T12" fmla="*/ 1036 w 1036"/>
                <a:gd name="T13" fmla="*/ 1287 h 1287"/>
                <a:gd name="T14" fmla="*/ 1028 w 1036"/>
                <a:gd name="T15" fmla="*/ 636 h 1287"/>
                <a:gd name="T16" fmla="*/ 736 w 1036"/>
                <a:gd name="T17" fmla="*/ 708 h 1287"/>
                <a:gd name="T18" fmla="*/ 564 w 1036"/>
                <a:gd name="T19" fmla="*/ 668 h 1287"/>
                <a:gd name="T20" fmla="*/ 248 w 1036"/>
                <a:gd name="T21" fmla="*/ 392 h 1287"/>
                <a:gd name="T22" fmla="*/ 76 w 1036"/>
                <a:gd name="T23" fmla="*/ 72 h 1287"/>
                <a:gd name="T24" fmla="*/ 0 w 1036"/>
                <a:gd name="T25" fmla="*/ 0 h 12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36"/>
                <a:gd name="T40" fmla="*/ 0 h 1287"/>
                <a:gd name="T41" fmla="*/ 1036 w 1036"/>
                <a:gd name="T42" fmla="*/ 1287 h 12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36" h="1287">
                  <a:moveTo>
                    <a:pt x="0" y="0"/>
                  </a:moveTo>
                  <a:lnTo>
                    <a:pt x="8" y="284"/>
                  </a:lnTo>
                  <a:lnTo>
                    <a:pt x="220" y="732"/>
                  </a:lnTo>
                  <a:lnTo>
                    <a:pt x="576" y="892"/>
                  </a:lnTo>
                  <a:lnTo>
                    <a:pt x="754" y="960"/>
                  </a:lnTo>
                  <a:lnTo>
                    <a:pt x="913" y="1242"/>
                  </a:lnTo>
                  <a:lnTo>
                    <a:pt x="1036" y="1287"/>
                  </a:lnTo>
                  <a:lnTo>
                    <a:pt x="1028" y="636"/>
                  </a:lnTo>
                  <a:lnTo>
                    <a:pt x="736" y="708"/>
                  </a:lnTo>
                  <a:lnTo>
                    <a:pt x="564" y="668"/>
                  </a:lnTo>
                  <a:lnTo>
                    <a:pt x="248" y="392"/>
                  </a:lnTo>
                  <a:lnTo>
                    <a:pt x="76" y="72"/>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66" name="Freeform 278"/>
            <p:cNvSpPr>
              <a:spLocks/>
            </p:cNvSpPr>
            <p:nvPr/>
          </p:nvSpPr>
          <p:spPr bwMode="auto">
            <a:xfrm flipH="1">
              <a:off x="3319" y="1530"/>
              <a:ext cx="1036" cy="1287"/>
            </a:xfrm>
            <a:custGeom>
              <a:avLst/>
              <a:gdLst>
                <a:gd name="T0" fmla="*/ 0 w 1036"/>
                <a:gd name="T1" fmla="*/ 0 h 1287"/>
                <a:gd name="T2" fmla="*/ 8 w 1036"/>
                <a:gd name="T3" fmla="*/ 284 h 1287"/>
                <a:gd name="T4" fmla="*/ 220 w 1036"/>
                <a:gd name="T5" fmla="*/ 732 h 1287"/>
                <a:gd name="T6" fmla="*/ 576 w 1036"/>
                <a:gd name="T7" fmla="*/ 892 h 1287"/>
                <a:gd name="T8" fmla="*/ 754 w 1036"/>
                <a:gd name="T9" fmla="*/ 960 h 1287"/>
                <a:gd name="T10" fmla="*/ 913 w 1036"/>
                <a:gd name="T11" fmla="*/ 1242 h 1287"/>
                <a:gd name="T12" fmla="*/ 1036 w 1036"/>
                <a:gd name="T13" fmla="*/ 1287 h 1287"/>
                <a:gd name="T14" fmla="*/ 1028 w 1036"/>
                <a:gd name="T15" fmla="*/ 636 h 1287"/>
                <a:gd name="T16" fmla="*/ 736 w 1036"/>
                <a:gd name="T17" fmla="*/ 708 h 1287"/>
                <a:gd name="T18" fmla="*/ 564 w 1036"/>
                <a:gd name="T19" fmla="*/ 668 h 1287"/>
                <a:gd name="T20" fmla="*/ 248 w 1036"/>
                <a:gd name="T21" fmla="*/ 392 h 1287"/>
                <a:gd name="T22" fmla="*/ 76 w 1036"/>
                <a:gd name="T23" fmla="*/ 72 h 1287"/>
                <a:gd name="T24" fmla="*/ 0 w 1036"/>
                <a:gd name="T25" fmla="*/ 0 h 12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36"/>
                <a:gd name="T40" fmla="*/ 0 h 1287"/>
                <a:gd name="T41" fmla="*/ 1036 w 1036"/>
                <a:gd name="T42" fmla="*/ 1287 h 12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36" h="1287">
                  <a:moveTo>
                    <a:pt x="0" y="0"/>
                  </a:moveTo>
                  <a:lnTo>
                    <a:pt x="8" y="284"/>
                  </a:lnTo>
                  <a:lnTo>
                    <a:pt x="220" y="732"/>
                  </a:lnTo>
                  <a:lnTo>
                    <a:pt x="576" y="892"/>
                  </a:lnTo>
                  <a:lnTo>
                    <a:pt x="754" y="960"/>
                  </a:lnTo>
                  <a:lnTo>
                    <a:pt x="913" y="1242"/>
                  </a:lnTo>
                  <a:lnTo>
                    <a:pt x="1036" y="1287"/>
                  </a:lnTo>
                  <a:lnTo>
                    <a:pt x="1028" y="636"/>
                  </a:lnTo>
                  <a:lnTo>
                    <a:pt x="736" y="708"/>
                  </a:lnTo>
                  <a:lnTo>
                    <a:pt x="564" y="668"/>
                  </a:lnTo>
                  <a:lnTo>
                    <a:pt x="248" y="392"/>
                  </a:lnTo>
                  <a:lnTo>
                    <a:pt x="76" y="72"/>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3" name="Group 279"/>
          <p:cNvGrpSpPr>
            <a:grpSpLocks/>
          </p:cNvGrpSpPr>
          <p:nvPr/>
        </p:nvGrpSpPr>
        <p:grpSpPr bwMode="auto">
          <a:xfrm>
            <a:off x="2787651" y="3098800"/>
            <a:ext cx="6638925" cy="863600"/>
            <a:chOff x="689" y="1726"/>
            <a:chExt cx="4182" cy="544"/>
          </a:xfrm>
        </p:grpSpPr>
        <p:sp>
          <p:nvSpPr>
            <p:cNvPr id="29863" name="Freeform 280"/>
            <p:cNvSpPr>
              <a:spLocks/>
            </p:cNvSpPr>
            <p:nvPr/>
          </p:nvSpPr>
          <p:spPr bwMode="auto">
            <a:xfrm>
              <a:off x="689" y="1726"/>
              <a:ext cx="468" cy="544"/>
            </a:xfrm>
            <a:custGeom>
              <a:avLst/>
              <a:gdLst>
                <a:gd name="T0" fmla="*/ 40 w 468"/>
                <a:gd name="T1" fmla="*/ 0 h 544"/>
                <a:gd name="T2" fmla="*/ 0 w 468"/>
                <a:gd name="T3" fmla="*/ 280 h 544"/>
                <a:gd name="T4" fmla="*/ 0 w 468"/>
                <a:gd name="T5" fmla="*/ 371 h 544"/>
                <a:gd name="T6" fmla="*/ 41 w 468"/>
                <a:gd name="T7" fmla="*/ 533 h 544"/>
                <a:gd name="T8" fmla="*/ 368 w 468"/>
                <a:gd name="T9" fmla="*/ 544 h 544"/>
                <a:gd name="T10" fmla="*/ 376 w 468"/>
                <a:gd name="T11" fmla="*/ 100 h 544"/>
                <a:gd name="T12" fmla="*/ 468 w 468"/>
                <a:gd name="T13" fmla="*/ 4 h 544"/>
                <a:gd name="T14" fmla="*/ 40 w 468"/>
                <a:gd name="T15" fmla="*/ 0 h 544"/>
                <a:gd name="T16" fmla="*/ 0 60000 65536"/>
                <a:gd name="T17" fmla="*/ 0 60000 65536"/>
                <a:gd name="T18" fmla="*/ 0 60000 65536"/>
                <a:gd name="T19" fmla="*/ 0 60000 65536"/>
                <a:gd name="T20" fmla="*/ 0 60000 65536"/>
                <a:gd name="T21" fmla="*/ 0 60000 65536"/>
                <a:gd name="T22" fmla="*/ 0 60000 65536"/>
                <a:gd name="T23" fmla="*/ 0 60000 65536"/>
                <a:gd name="T24" fmla="*/ 0 w 468"/>
                <a:gd name="T25" fmla="*/ 0 h 544"/>
                <a:gd name="T26" fmla="*/ 468 w 468"/>
                <a:gd name="T27" fmla="*/ 544 h 5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8" h="544">
                  <a:moveTo>
                    <a:pt x="40" y="0"/>
                  </a:moveTo>
                  <a:lnTo>
                    <a:pt x="0" y="280"/>
                  </a:lnTo>
                  <a:lnTo>
                    <a:pt x="0" y="371"/>
                  </a:lnTo>
                  <a:lnTo>
                    <a:pt x="41" y="533"/>
                  </a:lnTo>
                  <a:lnTo>
                    <a:pt x="368" y="544"/>
                  </a:lnTo>
                  <a:lnTo>
                    <a:pt x="376" y="100"/>
                  </a:lnTo>
                  <a:lnTo>
                    <a:pt x="468" y="4"/>
                  </a:lnTo>
                  <a:lnTo>
                    <a:pt x="4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64" name="Freeform 281"/>
            <p:cNvSpPr>
              <a:spLocks/>
            </p:cNvSpPr>
            <p:nvPr/>
          </p:nvSpPr>
          <p:spPr bwMode="auto">
            <a:xfrm flipH="1">
              <a:off x="4403" y="1726"/>
              <a:ext cx="468" cy="544"/>
            </a:xfrm>
            <a:custGeom>
              <a:avLst/>
              <a:gdLst>
                <a:gd name="T0" fmla="*/ 40 w 468"/>
                <a:gd name="T1" fmla="*/ 0 h 544"/>
                <a:gd name="T2" fmla="*/ 0 w 468"/>
                <a:gd name="T3" fmla="*/ 280 h 544"/>
                <a:gd name="T4" fmla="*/ 0 w 468"/>
                <a:gd name="T5" fmla="*/ 371 h 544"/>
                <a:gd name="T6" fmla="*/ 41 w 468"/>
                <a:gd name="T7" fmla="*/ 533 h 544"/>
                <a:gd name="T8" fmla="*/ 368 w 468"/>
                <a:gd name="T9" fmla="*/ 544 h 544"/>
                <a:gd name="T10" fmla="*/ 376 w 468"/>
                <a:gd name="T11" fmla="*/ 100 h 544"/>
                <a:gd name="T12" fmla="*/ 468 w 468"/>
                <a:gd name="T13" fmla="*/ 4 h 544"/>
                <a:gd name="T14" fmla="*/ 40 w 468"/>
                <a:gd name="T15" fmla="*/ 0 h 544"/>
                <a:gd name="T16" fmla="*/ 0 60000 65536"/>
                <a:gd name="T17" fmla="*/ 0 60000 65536"/>
                <a:gd name="T18" fmla="*/ 0 60000 65536"/>
                <a:gd name="T19" fmla="*/ 0 60000 65536"/>
                <a:gd name="T20" fmla="*/ 0 60000 65536"/>
                <a:gd name="T21" fmla="*/ 0 60000 65536"/>
                <a:gd name="T22" fmla="*/ 0 60000 65536"/>
                <a:gd name="T23" fmla="*/ 0 60000 65536"/>
                <a:gd name="T24" fmla="*/ 0 w 468"/>
                <a:gd name="T25" fmla="*/ 0 h 544"/>
                <a:gd name="T26" fmla="*/ 468 w 468"/>
                <a:gd name="T27" fmla="*/ 544 h 5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8" h="544">
                  <a:moveTo>
                    <a:pt x="40" y="0"/>
                  </a:moveTo>
                  <a:lnTo>
                    <a:pt x="0" y="280"/>
                  </a:lnTo>
                  <a:lnTo>
                    <a:pt x="0" y="371"/>
                  </a:lnTo>
                  <a:lnTo>
                    <a:pt x="41" y="533"/>
                  </a:lnTo>
                  <a:lnTo>
                    <a:pt x="368" y="544"/>
                  </a:lnTo>
                  <a:lnTo>
                    <a:pt x="376" y="100"/>
                  </a:lnTo>
                  <a:lnTo>
                    <a:pt x="468" y="4"/>
                  </a:lnTo>
                  <a:lnTo>
                    <a:pt x="4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4" name="Group 282"/>
          <p:cNvGrpSpPr>
            <a:grpSpLocks/>
          </p:cNvGrpSpPr>
          <p:nvPr/>
        </p:nvGrpSpPr>
        <p:grpSpPr bwMode="auto">
          <a:xfrm>
            <a:off x="2401888" y="4330700"/>
            <a:ext cx="2874962" cy="717550"/>
            <a:chOff x="446" y="2502"/>
            <a:chExt cx="1811" cy="452"/>
          </a:xfrm>
        </p:grpSpPr>
        <p:sp>
          <p:nvSpPr>
            <p:cNvPr id="29861" name="Freeform 283"/>
            <p:cNvSpPr>
              <a:spLocks/>
            </p:cNvSpPr>
            <p:nvPr/>
          </p:nvSpPr>
          <p:spPr bwMode="auto">
            <a:xfrm>
              <a:off x="689" y="2502"/>
              <a:ext cx="1568" cy="452"/>
            </a:xfrm>
            <a:custGeom>
              <a:avLst/>
              <a:gdLst>
                <a:gd name="T0" fmla="*/ 444 w 1568"/>
                <a:gd name="T1" fmla="*/ 0 h 452"/>
                <a:gd name="T2" fmla="*/ 0 w 1568"/>
                <a:gd name="T3" fmla="*/ 89 h 452"/>
                <a:gd name="T4" fmla="*/ 1 w 1568"/>
                <a:gd name="T5" fmla="*/ 165 h 452"/>
                <a:gd name="T6" fmla="*/ 1568 w 1568"/>
                <a:gd name="T7" fmla="*/ 452 h 452"/>
                <a:gd name="T8" fmla="*/ 1555 w 1568"/>
                <a:gd name="T9" fmla="*/ 281 h 452"/>
                <a:gd name="T10" fmla="*/ 1476 w 1568"/>
                <a:gd name="T11" fmla="*/ 291 h 452"/>
                <a:gd name="T12" fmla="*/ 1376 w 1568"/>
                <a:gd name="T13" fmla="*/ 240 h 452"/>
                <a:gd name="T14" fmla="*/ 444 w 1568"/>
                <a:gd name="T15" fmla="*/ 0 h 452"/>
                <a:gd name="T16" fmla="*/ 0 60000 65536"/>
                <a:gd name="T17" fmla="*/ 0 60000 65536"/>
                <a:gd name="T18" fmla="*/ 0 60000 65536"/>
                <a:gd name="T19" fmla="*/ 0 60000 65536"/>
                <a:gd name="T20" fmla="*/ 0 60000 65536"/>
                <a:gd name="T21" fmla="*/ 0 60000 65536"/>
                <a:gd name="T22" fmla="*/ 0 60000 65536"/>
                <a:gd name="T23" fmla="*/ 0 60000 65536"/>
                <a:gd name="T24" fmla="*/ 0 w 1568"/>
                <a:gd name="T25" fmla="*/ 0 h 452"/>
                <a:gd name="T26" fmla="*/ 1568 w 1568"/>
                <a:gd name="T27" fmla="*/ 452 h 4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68" h="452">
                  <a:moveTo>
                    <a:pt x="444" y="0"/>
                  </a:moveTo>
                  <a:lnTo>
                    <a:pt x="0" y="89"/>
                  </a:lnTo>
                  <a:lnTo>
                    <a:pt x="1" y="165"/>
                  </a:lnTo>
                  <a:lnTo>
                    <a:pt x="1568" y="452"/>
                  </a:lnTo>
                  <a:lnTo>
                    <a:pt x="1555" y="281"/>
                  </a:lnTo>
                  <a:lnTo>
                    <a:pt x="1476" y="291"/>
                  </a:lnTo>
                  <a:lnTo>
                    <a:pt x="1376" y="240"/>
                  </a:lnTo>
                  <a:lnTo>
                    <a:pt x="444"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62" name="AutoShape 284"/>
            <p:cNvSpPr>
              <a:spLocks noChangeArrowheads="1"/>
            </p:cNvSpPr>
            <p:nvPr/>
          </p:nvSpPr>
          <p:spPr bwMode="auto">
            <a:xfrm rot="-5400000">
              <a:off x="455" y="2534"/>
              <a:ext cx="175" cy="1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171 w 21600"/>
                <a:gd name="T13" fmla="*/ 6124 h 21600"/>
                <a:gd name="T14" fmla="*/ 15429 w 21600"/>
                <a:gd name="T15" fmla="*/ 15476 h 21600"/>
              </a:gdLst>
              <a:ahLst/>
              <a:cxnLst>
                <a:cxn ang="T8">
                  <a:pos x="T0" y="T1"/>
                </a:cxn>
                <a:cxn ang="T9">
                  <a:pos x="T2" y="T3"/>
                </a:cxn>
                <a:cxn ang="T10">
                  <a:pos x="T4" y="T5"/>
                </a:cxn>
                <a:cxn ang="T11">
                  <a:pos x="T6" y="T7"/>
                </a:cxn>
              </a:cxnLst>
              <a:rect l="T12" t="T13" r="T14" b="T15"/>
              <a:pathLst>
                <a:path w="21600" h="21600">
                  <a:moveTo>
                    <a:pt x="0" y="0"/>
                  </a:moveTo>
                  <a:lnTo>
                    <a:pt x="8640" y="21600"/>
                  </a:lnTo>
                  <a:lnTo>
                    <a:pt x="12960" y="21600"/>
                  </a:lnTo>
                  <a:lnTo>
                    <a:pt x="21600" y="0"/>
                  </a:lnTo>
                  <a:close/>
                </a:path>
              </a:pathLst>
            </a:custGeom>
            <a:gradFill rotWithShape="0">
              <a:gsLst>
                <a:gs pos="0">
                  <a:srgbClr val="F0F0FF"/>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5" name="Group 285"/>
          <p:cNvGrpSpPr>
            <a:grpSpLocks/>
          </p:cNvGrpSpPr>
          <p:nvPr/>
        </p:nvGrpSpPr>
        <p:grpSpPr bwMode="auto">
          <a:xfrm>
            <a:off x="6937376" y="4330700"/>
            <a:ext cx="2874963" cy="717550"/>
            <a:chOff x="3303" y="2502"/>
            <a:chExt cx="1811" cy="452"/>
          </a:xfrm>
        </p:grpSpPr>
        <p:sp>
          <p:nvSpPr>
            <p:cNvPr id="29859" name="Freeform 286"/>
            <p:cNvSpPr>
              <a:spLocks/>
            </p:cNvSpPr>
            <p:nvPr/>
          </p:nvSpPr>
          <p:spPr bwMode="auto">
            <a:xfrm flipH="1">
              <a:off x="3303" y="2502"/>
              <a:ext cx="1568" cy="452"/>
            </a:xfrm>
            <a:custGeom>
              <a:avLst/>
              <a:gdLst>
                <a:gd name="T0" fmla="*/ 444 w 1568"/>
                <a:gd name="T1" fmla="*/ 0 h 452"/>
                <a:gd name="T2" fmla="*/ 0 w 1568"/>
                <a:gd name="T3" fmla="*/ 89 h 452"/>
                <a:gd name="T4" fmla="*/ 1 w 1568"/>
                <a:gd name="T5" fmla="*/ 165 h 452"/>
                <a:gd name="T6" fmla="*/ 1568 w 1568"/>
                <a:gd name="T7" fmla="*/ 452 h 452"/>
                <a:gd name="T8" fmla="*/ 1555 w 1568"/>
                <a:gd name="T9" fmla="*/ 281 h 452"/>
                <a:gd name="T10" fmla="*/ 1476 w 1568"/>
                <a:gd name="T11" fmla="*/ 291 h 452"/>
                <a:gd name="T12" fmla="*/ 1376 w 1568"/>
                <a:gd name="T13" fmla="*/ 240 h 452"/>
                <a:gd name="T14" fmla="*/ 444 w 1568"/>
                <a:gd name="T15" fmla="*/ 0 h 452"/>
                <a:gd name="T16" fmla="*/ 0 60000 65536"/>
                <a:gd name="T17" fmla="*/ 0 60000 65536"/>
                <a:gd name="T18" fmla="*/ 0 60000 65536"/>
                <a:gd name="T19" fmla="*/ 0 60000 65536"/>
                <a:gd name="T20" fmla="*/ 0 60000 65536"/>
                <a:gd name="T21" fmla="*/ 0 60000 65536"/>
                <a:gd name="T22" fmla="*/ 0 60000 65536"/>
                <a:gd name="T23" fmla="*/ 0 60000 65536"/>
                <a:gd name="T24" fmla="*/ 0 w 1568"/>
                <a:gd name="T25" fmla="*/ 0 h 452"/>
                <a:gd name="T26" fmla="*/ 1568 w 1568"/>
                <a:gd name="T27" fmla="*/ 452 h 4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68" h="452">
                  <a:moveTo>
                    <a:pt x="444" y="0"/>
                  </a:moveTo>
                  <a:lnTo>
                    <a:pt x="0" y="89"/>
                  </a:lnTo>
                  <a:lnTo>
                    <a:pt x="1" y="165"/>
                  </a:lnTo>
                  <a:lnTo>
                    <a:pt x="1568" y="452"/>
                  </a:lnTo>
                  <a:lnTo>
                    <a:pt x="1555" y="281"/>
                  </a:lnTo>
                  <a:lnTo>
                    <a:pt x="1476" y="291"/>
                  </a:lnTo>
                  <a:lnTo>
                    <a:pt x="1376" y="240"/>
                  </a:lnTo>
                  <a:lnTo>
                    <a:pt x="444"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60" name="AutoShape 287"/>
            <p:cNvSpPr>
              <a:spLocks noChangeArrowheads="1"/>
            </p:cNvSpPr>
            <p:nvPr/>
          </p:nvSpPr>
          <p:spPr bwMode="auto">
            <a:xfrm rot="5400000" flipH="1">
              <a:off x="4929" y="2534"/>
              <a:ext cx="175" cy="1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171 w 21600"/>
                <a:gd name="T13" fmla="*/ 6124 h 21600"/>
                <a:gd name="T14" fmla="*/ 15429 w 21600"/>
                <a:gd name="T15" fmla="*/ 15476 h 21600"/>
              </a:gdLst>
              <a:ahLst/>
              <a:cxnLst>
                <a:cxn ang="T8">
                  <a:pos x="T0" y="T1"/>
                </a:cxn>
                <a:cxn ang="T9">
                  <a:pos x="T2" y="T3"/>
                </a:cxn>
                <a:cxn ang="T10">
                  <a:pos x="T4" y="T5"/>
                </a:cxn>
                <a:cxn ang="T11">
                  <a:pos x="T6" y="T7"/>
                </a:cxn>
              </a:cxnLst>
              <a:rect l="T12" t="T13" r="T14" b="T15"/>
              <a:pathLst>
                <a:path w="21600" h="21600">
                  <a:moveTo>
                    <a:pt x="0" y="0"/>
                  </a:moveTo>
                  <a:lnTo>
                    <a:pt x="8640" y="21600"/>
                  </a:lnTo>
                  <a:lnTo>
                    <a:pt x="12960" y="21600"/>
                  </a:lnTo>
                  <a:lnTo>
                    <a:pt x="2160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6" name="Group 288"/>
          <p:cNvGrpSpPr>
            <a:grpSpLocks/>
          </p:cNvGrpSpPr>
          <p:nvPr/>
        </p:nvGrpSpPr>
        <p:grpSpPr bwMode="auto">
          <a:xfrm>
            <a:off x="2946401" y="2749550"/>
            <a:ext cx="6321425" cy="590550"/>
            <a:chOff x="789" y="1506"/>
            <a:chExt cx="3982" cy="372"/>
          </a:xfrm>
        </p:grpSpPr>
        <p:sp>
          <p:nvSpPr>
            <p:cNvPr id="29857" name="Freeform 289"/>
            <p:cNvSpPr>
              <a:spLocks/>
            </p:cNvSpPr>
            <p:nvPr/>
          </p:nvSpPr>
          <p:spPr bwMode="auto">
            <a:xfrm>
              <a:off x="789" y="1506"/>
              <a:ext cx="428" cy="372"/>
            </a:xfrm>
            <a:custGeom>
              <a:avLst/>
              <a:gdLst>
                <a:gd name="T0" fmla="*/ 0 w 428"/>
                <a:gd name="T1" fmla="*/ 0 h 372"/>
                <a:gd name="T2" fmla="*/ 8 w 428"/>
                <a:gd name="T3" fmla="*/ 340 h 372"/>
                <a:gd name="T4" fmla="*/ 28 w 428"/>
                <a:gd name="T5" fmla="*/ 368 h 372"/>
                <a:gd name="T6" fmla="*/ 144 w 428"/>
                <a:gd name="T7" fmla="*/ 372 h 372"/>
                <a:gd name="T8" fmla="*/ 152 w 428"/>
                <a:gd name="T9" fmla="*/ 340 h 372"/>
                <a:gd name="T10" fmla="*/ 276 w 428"/>
                <a:gd name="T11" fmla="*/ 340 h 372"/>
                <a:gd name="T12" fmla="*/ 428 w 428"/>
                <a:gd name="T13" fmla="*/ 288 h 372"/>
                <a:gd name="T14" fmla="*/ 424 w 428"/>
                <a:gd name="T15" fmla="*/ 0 h 372"/>
                <a:gd name="T16" fmla="*/ 0 w 428"/>
                <a:gd name="T17" fmla="*/ 0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8"/>
                <a:gd name="T28" fmla="*/ 0 h 372"/>
                <a:gd name="T29" fmla="*/ 428 w 428"/>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8" h="372">
                  <a:moveTo>
                    <a:pt x="0" y="0"/>
                  </a:moveTo>
                  <a:lnTo>
                    <a:pt x="8" y="340"/>
                  </a:lnTo>
                  <a:lnTo>
                    <a:pt x="28" y="368"/>
                  </a:lnTo>
                  <a:lnTo>
                    <a:pt x="144" y="372"/>
                  </a:lnTo>
                  <a:lnTo>
                    <a:pt x="152" y="340"/>
                  </a:lnTo>
                  <a:lnTo>
                    <a:pt x="276" y="340"/>
                  </a:lnTo>
                  <a:lnTo>
                    <a:pt x="428" y="288"/>
                  </a:lnTo>
                  <a:lnTo>
                    <a:pt x="424" y="0"/>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58" name="Freeform 290"/>
            <p:cNvSpPr>
              <a:spLocks/>
            </p:cNvSpPr>
            <p:nvPr/>
          </p:nvSpPr>
          <p:spPr bwMode="auto">
            <a:xfrm flipH="1">
              <a:off x="4343" y="1506"/>
              <a:ext cx="428" cy="372"/>
            </a:xfrm>
            <a:custGeom>
              <a:avLst/>
              <a:gdLst>
                <a:gd name="T0" fmla="*/ 0 w 428"/>
                <a:gd name="T1" fmla="*/ 0 h 372"/>
                <a:gd name="T2" fmla="*/ 8 w 428"/>
                <a:gd name="T3" fmla="*/ 340 h 372"/>
                <a:gd name="T4" fmla="*/ 28 w 428"/>
                <a:gd name="T5" fmla="*/ 368 h 372"/>
                <a:gd name="T6" fmla="*/ 144 w 428"/>
                <a:gd name="T7" fmla="*/ 372 h 372"/>
                <a:gd name="T8" fmla="*/ 152 w 428"/>
                <a:gd name="T9" fmla="*/ 340 h 372"/>
                <a:gd name="T10" fmla="*/ 276 w 428"/>
                <a:gd name="T11" fmla="*/ 340 h 372"/>
                <a:gd name="T12" fmla="*/ 428 w 428"/>
                <a:gd name="T13" fmla="*/ 288 h 372"/>
                <a:gd name="T14" fmla="*/ 424 w 428"/>
                <a:gd name="T15" fmla="*/ 0 h 372"/>
                <a:gd name="T16" fmla="*/ 0 w 428"/>
                <a:gd name="T17" fmla="*/ 0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8"/>
                <a:gd name="T28" fmla="*/ 0 h 372"/>
                <a:gd name="T29" fmla="*/ 428 w 428"/>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8" h="372">
                  <a:moveTo>
                    <a:pt x="0" y="0"/>
                  </a:moveTo>
                  <a:lnTo>
                    <a:pt x="8" y="340"/>
                  </a:lnTo>
                  <a:lnTo>
                    <a:pt x="28" y="368"/>
                  </a:lnTo>
                  <a:lnTo>
                    <a:pt x="144" y="372"/>
                  </a:lnTo>
                  <a:lnTo>
                    <a:pt x="152" y="340"/>
                  </a:lnTo>
                  <a:lnTo>
                    <a:pt x="276" y="340"/>
                  </a:lnTo>
                  <a:lnTo>
                    <a:pt x="428" y="288"/>
                  </a:lnTo>
                  <a:lnTo>
                    <a:pt x="424" y="0"/>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sp>
        <p:nvSpPr>
          <p:cNvPr id="177" name="Freeform 291"/>
          <p:cNvSpPr>
            <a:spLocks/>
          </p:cNvSpPr>
          <p:nvPr/>
        </p:nvSpPr>
        <p:spPr bwMode="auto">
          <a:xfrm flipH="1">
            <a:off x="6108700" y="1641475"/>
            <a:ext cx="2635250" cy="2273300"/>
          </a:xfrm>
          <a:custGeom>
            <a:avLst/>
            <a:gdLst>
              <a:gd name="T0" fmla="*/ 2147483647 w 1660"/>
              <a:gd name="T1" fmla="*/ 2147483647 h 1432"/>
              <a:gd name="T2" fmla="*/ 2147483647 w 1660"/>
              <a:gd name="T3" fmla="*/ 2147483647 h 1432"/>
              <a:gd name="T4" fmla="*/ 2147483647 w 1660"/>
              <a:gd name="T5" fmla="*/ 2147483647 h 1432"/>
              <a:gd name="T6" fmla="*/ 2147483647 w 1660"/>
              <a:gd name="T7" fmla="*/ 2147483647 h 1432"/>
              <a:gd name="T8" fmla="*/ 2147483647 w 1660"/>
              <a:gd name="T9" fmla="*/ 2147483647 h 1432"/>
              <a:gd name="T10" fmla="*/ 2147483647 w 1660"/>
              <a:gd name="T11" fmla="*/ 2147483647 h 1432"/>
              <a:gd name="T12" fmla="*/ 2147483647 w 1660"/>
              <a:gd name="T13" fmla="*/ 2147483647 h 1432"/>
              <a:gd name="T14" fmla="*/ 0 w 1660"/>
              <a:gd name="T15" fmla="*/ 2147483647 h 1432"/>
              <a:gd name="T16" fmla="*/ 2147483647 w 1660"/>
              <a:gd name="T17" fmla="*/ 0 h 1432"/>
              <a:gd name="T18" fmla="*/ 2147483647 w 1660"/>
              <a:gd name="T19" fmla="*/ 0 h 1432"/>
              <a:gd name="T20" fmla="*/ 2147483647 w 1660"/>
              <a:gd name="T21" fmla="*/ 2147483647 h 1432"/>
              <a:gd name="T22" fmla="*/ 2147483647 w 1660"/>
              <a:gd name="T23" fmla="*/ 2147483647 h 1432"/>
              <a:gd name="T24" fmla="*/ 2147483647 w 1660"/>
              <a:gd name="T25" fmla="*/ 2147483647 h 1432"/>
              <a:gd name="T26" fmla="*/ 2147483647 w 1660"/>
              <a:gd name="T27" fmla="*/ 2147483647 h 14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60"/>
              <a:gd name="T43" fmla="*/ 0 h 1432"/>
              <a:gd name="T44" fmla="*/ 1660 w 1660"/>
              <a:gd name="T45" fmla="*/ 1432 h 14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60" h="1432">
                <a:moveTo>
                  <a:pt x="1660" y="712"/>
                </a:moveTo>
                <a:lnTo>
                  <a:pt x="1303" y="1292"/>
                </a:lnTo>
                <a:lnTo>
                  <a:pt x="983" y="1428"/>
                </a:lnTo>
                <a:lnTo>
                  <a:pt x="655" y="1432"/>
                </a:lnTo>
                <a:lnTo>
                  <a:pt x="339" y="1212"/>
                </a:lnTo>
                <a:lnTo>
                  <a:pt x="159" y="804"/>
                </a:lnTo>
                <a:lnTo>
                  <a:pt x="1" y="577"/>
                </a:lnTo>
                <a:lnTo>
                  <a:pt x="0" y="420"/>
                </a:lnTo>
                <a:lnTo>
                  <a:pt x="587" y="0"/>
                </a:lnTo>
                <a:lnTo>
                  <a:pt x="1385" y="0"/>
                </a:lnTo>
                <a:lnTo>
                  <a:pt x="1496" y="288"/>
                </a:lnTo>
                <a:lnTo>
                  <a:pt x="1572" y="388"/>
                </a:lnTo>
                <a:lnTo>
                  <a:pt x="1660" y="432"/>
                </a:lnTo>
                <a:lnTo>
                  <a:pt x="1660" y="712"/>
                </a:lnTo>
                <a:close/>
              </a:path>
            </a:pathLst>
          </a:custGeom>
          <a:gradFill rotWithShape="1">
            <a:gsLst>
              <a:gs pos="0">
                <a:srgbClr val="FFFF00"/>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178" name="Freeform 292"/>
          <p:cNvSpPr>
            <a:spLocks/>
          </p:cNvSpPr>
          <p:nvPr/>
        </p:nvSpPr>
        <p:spPr bwMode="auto">
          <a:xfrm>
            <a:off x="3473450" y="1638300"/>
            <a:ext cx="2635250" cy="2273300"/>
          </a:xfrm>
          <a:custGeom>
            <a:avLst/>
            <a:gdLst>
              <a:gd name="T0" fmla="*/ 2147483647 w 1660"/>
              <a:gd name="T1" fmla="*/ 2147483647 h 1432"/>
              <a:gd name="T2" fmla="*/ 2147483647 w 1660"/>
              <a:gd name="T3" fmla="*/ 2147483647 h 1432"/>
              <a:gd name="T4" fmla="*/ 2147483647 w 1660"/>
              <a:gd name="T5" fmla="*/ 2147483647 h 1432"/>
              <a:gd name="T6" fmla="*/ 2147483647 w 1660"/>
              <a:gd name="T7" fmla="*/ 2147483647 h 1432"/>
              <a:gd name="T8" fmla="*/ 2147483647 w 1660"/>
              <a:gd name="T9" fmla="*/ 2147483647 h 1432"/>
              <a:gd name="T10" fmla="*/ 2147483647 w 1660"/>
              <a:gd name="T11" fmla="*/ 2147483647 h 1432"/>
              <a:gd name="T12" fmla="*/ 2147483647 w 1660"/>
              <a:gd name="T13" fmla="*/ 2147483647 h 1432"/>
              <a:gd name="T14" fmla="*/ 0 w 1660"/>
              <a:gd name="T15" fmla="*/ 2147483647 h 1432"/>
              <a:gd name="T16" fmla="*/ 2147483647 w 1660"/>
              <a:gd name="T17" fmla="*/ 0 h 1432"/>
              <a:gd name="T18" fmla="*/ 2147483647 w 1660"/>
              <a:gd name="T19" fmla="*/ 0 h 1432"/>
              <a:gd name="T20" fmla="*/ 2147483647 w 1660"/>
              <a:gd name="T21" fmla="*/ 2147483647 h 1432"/>
              <a:gd name="T22" fmla="*/ 2147483647 w 1660"/>
              <a:gd name="T23" fmla="*/ 2147483647 h 1432"/>
              <a:gd name="T24" fmla="*/ 2147483647 w 1660"/>
              <a:gd name="T25" fmla="*/ 2147483647 h 1432"/>
              <a:gd name="T26" fmla="*/ 2147483647 w 1660"/>
              <a:gd name="T27" fmla="*/ 2147483647 h 14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60"/>
              <a:gd name="T43" fmla="*/ 0 h 1432"/>
              <a:gd name="T44" fmla="*/ 1660 w 1660"/>
              <a:gd name="T45" fmla="*/ 1432 h 14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60" h="1432">
                <a:moveTo>
                  <a:pt x="1660" y="712"/>
                </a:moveTo>
                <a:lnTo>
                  <a:pt x="1303" y="1292"/>
                </a:lnTo>
                <a:lnTo>
                  <a:pt x="983" y="1428"/>
                </a:lnTo>
                <a:lnTo>
                  <a:pt x="655" y="1432"/>
                </a:lnTo>
                <a:lnTo>
                  <a:pt x="339" y="1212"/>
                </a:lnTo>
                <a:lnTo>
                  <a:pt x="159" y="804"/>
                </a:lnTo>
                <a:lnTo>
                  <a:pt x="1" y="577"/>
                </a:lnTo>
                <a:lnTo>
                  <a:pt x="0" y="420"/>
                </a:lnTo>
                <a:lnTo>
                  <a:pt x="587" y="0"/>
                </a:lnTo>
                <a:lnTo>
                  <a:pt x="1385" y="0"/>
                </a:lnTo>
                <a:lnTo>
                  <a:pt x="1496" y="288"/>
                </a:lnTo>
                <a:lnTo>
                  <a:pt x="1572" y="388"/>
                </a:lnTo>
                <a:lnTo>
                  <a:pt x="1660" y="432"/>
                </a:lnTo>
                <a:lnTo>
                  <a:pt x="1660" y="712"/>
                </a:lnTo>
                <a:close/>
              </a:path>
            </a:pathLst>
          </a:custGeom>
          <a:gradFill rotWithShape="1">
            <a:gsLst>
              <a:gs pos="0">
                <a:srgbClr val="FFFF00"/>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7" name="Group 293"/>
          <p:cNvGrpSpPr>
            <a:grpSpLocks/>
          </p:cNvGrpSpPr>
          <p:nvPr/>
        </p:nvGrpSpPr>
        <p:grpSpPr bwMode="auto">
          <a:xfrm>
            <a:off x="3467101" y="1830388"/>
            <a:ext cx="5280025" cy="1897062"/>
            <a:chOff x="1117" y="927"/>
            <a:chExt cx="3326" cy="1195"/>
          </a:xfrm>
        </p:grpSpPr>
        <p:sp>
          <p:nvSpPr>
            <p:cNvPr id="29855" name="Freeform 294"/>
            <p:cNvSpPr>
              <a:spLocks/>
            </p:cNvSpPr>
            <p:nvPr/>
          </p:nvSpPr>
          <p:spPr bwMode="auto">
            <a:xfrm>
              <a:off x="1117" y="927"/>
              <a:ext cx="491" cy="1195"/>
            </a:xfrm>
            <a:custGeom>
              <a:avLst/>
              <a:gdLst>
                <a:gd name="T0" fmla="*/ 1 w 491"/>
                <a:gd name="T1" fmla="*/ 309 h 1195"/>
                <a:gd name="T2" fmla="*/ 0 w 491"/>
                <a:gd name="T3" fmla="*/ 463 h 1195"/>
                <a:gd name="T4" fmla="*/ 116 w 491"/>
                <a:gd name="T5" fmla="*/ 603 h 1195"/>
                <a:gd name="T6" fmla="*/ 344 w 491"/>
                <a:gd name="T7" fmla="*/ 1091 h 1195"/>
                <a:gd name="T8" fmla="*/ 488 w 491"/>
                <a:gd name="T9" fmla="*/ 1195 h 1195"/>
                <a:gd name="T10" fmla="*/ 491 w 491"/>
                <a:gd name="T11" fmla="*/ 0 h 1195"/>
                <a:gd name="T12" fmla="*/ 1 w 491"/>
                <a:gd name="T13" fmla="*/ 309 h 1195"/>
                <a:gd name="T14" fmla="*/ 0 60000 65536"/>
                <a:gd name="T15" fmla="*/ 0 60000 65536"/>
                <a:gd name="T16" fmla="*/ 0 60000 65536"/>
                <a:gd name="T17" fmla="*/ 0 60000 65536"/>
                <a:gd name="T18" fmla="*/ 0 60000 65536"/>
                <a:gd name="T19" fmla="*/ 0 60000 65536"/>
                <a:gd name="T20" fmla="*/ 0 60000 65536"/>
                <a:gd name="T21" fmla="*/ 0 w 491"/>
                <a:gd name="T22" fmla="*/ 0 h 1195"/>
                <a:gd name="T23" fmla="*/ 491 w 491"/>
                <a:gd name="T24" fmla="*/ 1195 h 1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1" h="1195">
                  <a:moveTo>
                    <a:pt x="1" y="309"/>
                  </a:moveTo>
                  <a:lnTo>
                    <a:pt x="0" y="463"/>
                  </a:lnTo>
                  <a:lnTo>
                    <a:pt x="116" y="603"/>
                  </a:lnTo>
                  <a:lnTo>
                    <a:pt x="344" y="1091"/>
                  </a:lnTo>
                  <a:lnTo>
                    <a:pt x="488" y="1195"/>
                  </a:lnTo>
                  <a:lnTo>
                    <a:pt x="491" y="0"/>
                  </a:lnTo>
                  <a:lnTo>
                    <a:pt x="1" y="309"/>
                  </a:lnTo>
                  <a:close/>
                </a:path>
              </a:pathLst>
            </a:custGeom>
            <a:gradFill rotWithShape="0">
              <a:gsLst>
                <a:gs pos="0">
                  <a:srgbClr val="000000"/>
                </a:gs>
                <a:gs pos="100000">
                  <a:srgbClr val="33339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56" name="Freeform 295"/>
            <p:cNvSpPr>
              <a:spLocks/>
            </p:cNvSpPr>
            <p:nvPr/>
          </p:nvSpPr>
          <p:spPr bwMode="auto">
            <a:xfrm flipH="1">
              <a:off x="3952" y="927"/>
              <a:ext cx="491" cy="1195"/>
            </a:xfrm>
            <a:custGeom>
              <a:avLst/>
              <a:gdLst>
                <a:gd name="T0" fmla="*/ 1 w 491"/>
                <a:gd name="T1" fmla="*/ 309 h 1195"/>
                <a:gd name="T2" fmla="*/ 0 w 491"/>
                <a:gd name="T3" fmla="*/ 463 h 1195"/>
                <a:gd name="T4" fmla="*/ 116 w 491"/>
                <a:gd name="T5" fmla="*/ 603 h 1195"/>
                <a:gd name="T6" fmla="*/ 344 w 491"/>
                <a:gd name="T7" fmla="*/ 1091 h 1195"/>
                <a:gd name="T8" fmla="*/ 488 w 491"/>
                <a:gd name="T9" fmla="*/ 1195 h 1195"/>
                <a:gd name="T10" fmla="*/ 491 w 491"/>
                <a:gd name="T11" fmla="*/ 0 h 1195"/>
                <a:gd name="T12" fmla="*/ 1 w 491"/>
                <a:gd name="T13" fmla="*/ 309 h 1195"/>
                <a:gd name="T14" fmla="*/ 0 60000 65536"/>
                <a:gd name="T15" fmla="*/ 0 60000 65536"/>
                <a:gd name="T16" fmla="*/ 0 60000 65536"/>
                <a:gd name="T17" fmla="*/ 0 60000 65536"/>
                <a:gd name="T18" fmla="*/ 0 60000 65536"/>
                <a:gd name="T19" fmla="*/ 0 60000 65536"/>
                <a:gd name="T20" fmla="*/ 0 60000 65536"/>
                <a:gd name="T21" fmla="*/ 0 w 491"/>
                <a:gd name="T22" fmla="*/ 0 h 1195"/>
                <a:gd name="T23" fmla="*/ 491 w 491"/>
                <a:gd name="T24" fmla="*/ 1195 h 1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1" h="1195">
                  <a:moveTo>
                    <a:pt x="1" y="309"/>
                  </a:moveTo>
                  <a:lnTo>
                    <a:pt x="0" y="463"/>
                  </a:lnTo>
                  <a:lnTo>
                    <a:pt x="116" y="603"/>
                  </a:lnTo>
                  <a:lnTo>
                    <a:pt x="344" y="1091"/>
                  </a:lnTo>
                  <a:lnTo>
                    <a:pt x="488" y="1195"/>
                  </a:lnTo>
                  <a:lnTo>
                    <a:pt x="491" y="0"/>
                  </a:lnTo>
                  <a:lnTo>
                    <a:pt x="1" y="309"/>
                  </a:lnTo>
                  <a:close/>
                </a:path>
              </a:pathLst>
            </a:custGeom>
            <a:gradFill rotWithShape="0">
              <a:gsLst>
                <a:gs pos="0">
                  <a:srgbClr val="333399"/>
                </a:gs>
                <a:gs pos="100000">
                  <a:srgbClr val="00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8" name="Group 296"/>
          <p:cNvGrpSpPr>
            <a:grpSpLocks/>
          </p:cNvGrpSpPr>
          <p:nvPr/>
        </p:nvGrpSpPr>
        <p:grpSpPr bwMode="auto">
          <a:xfrm>
            <a:off x="3470276" y="1927226"/>
            <a:ext cx="5273675" cy="1704975"/>
            <a:chOff x="1119" y="988"/>
            <a:chExt cx="3322" cy="1074"/>
          </a:xfrm>
        </p:grpSpPr>
        <p:sp>
          <p:nvSpPr>
            <p:cNvPr id="29853" name="Freeform 297"/>
            <p:cNvSpPr>
              <a:spLocks/>
            </p:cNvSpPr>
            <p:nvPr/>
          </p:nvSpPr>
          <p:spPr bwMode="auto">
            <a:xfrm>
              <a:off x="1119" y="988"/>
              <a:ext cx="370" cy="1074"/>
            </a:xfrm>
            <a:custGeom>
              <a:avLst/>
              <a:gdLst>
                <a:gd name="T0" fmla="*/ 0 w 370"/>
                <a:gd name="T1" fmla="*/ 247 h 1074"/>
                <a:gd name="T2" fmla="*/ 2 w 370"/>
                <a:gd name="T3" fmla="*/ 418 h 1074"/>
                <a:gd name="T4" fmla="*/ 138 w 370"/>
                <a:gd name="T5" fmla="*/ 566 h 1074"/>
                <a:gd name="T6" fmla="*/ 306 w 370"/>
                <a:gd name="T7" fmla="*/ 966 h 1074"/>
                <a:gd name="T8" fmla="*/ 370 w 370"/>
                <a:gd name="T9" fmla="*/ 1074 h 1074"/>
                <a:gd name="T10" fmla="*/ 370 w 370"/>
                <a:gd name="T11" fmla="*/ 0 h 1074"/>
                <a:gd name="T12" fmla="*/ 0 w 370"/>
                <a:gd name="T13" fmla="*/ 247 h 1074"/>
                <a:gd name="T14" fmla="*/ 0 60000 65536"/>
                <a:gd name="T15" fmla="*/ 0 60000 65536"/>
                <a:gd name="T16" fmla="*/ 0 60000 65536"/>
                <a:gd name="T17" fmla="*/ 0 60000 65536"/>
                <a:gd name="T18" fmla="*/ 0 60000 65536"/>
                <a:gd name="T19" fmla="*/ 0 60000 65536"/>
                <a:gd name="T20" fmla="*/ 0 60000 65536"/>
                <a:gd name="T21" fmla="*/ 0 w 370"/>
                <a:gd name="T22" fmla="*/ 0 h 1074"/>
                <a:gd name="T23" fmla="*/ 370 w 370"/>
                <a:gd name="T24" fmla="*/ 1074 h 10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1074">
                  <a:moveTo>
                    <a:pt x="0" y="247"/>
                  </a:moveTo>
                  <a:lnTo>
                    <a:pt x="2" y="418"/>
                  </a:lnTo>
                  <a:lnTo>
                    <a:pt x="138" y="566"/>
                  </a:lnTo>
                  <a:lnTo>
                    <a:pt x="306" y="966"/>
                  </a:lnTo>
                  <a:lnTo>
                    <a:pt x="370" y="1074"/>
                  </a:lnTo>
                  <a:lnTo>
                    <a:pt x="370" y="0"/>
                  </a:lnTo>
                  <a:lnTo>
                    <a:pt x="0" y="247"/>
                  </a:lnTo>
                  <a:close/>
                </a:path>
              </a:pathLst>
            </a:custGeom>
            <a:gradFill rotWithShape="1">
              <a:gsLst>
                <a:gs pos="0">
                  <a:srgbClr val="000000"/>
                </a:gs>
                <a:gs pos="100000">
                  <a:srgbClr val="800000">
                    <a:alpha val="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54" name="Freeform 298"/>
            <p:cNvSpPr>
              <a:spLocks/>
            </p:cNvSpPr>
            <p:nvPr/>
          </p:nvSpPr>
          <p:spPr bwMode="auto">
            <a:xfrm flipH="1">
              <a:off x="4071" y="988"/>
              <a:ext cx="370" cy="1074"/>
            </a:xfrm>
            <a:custGeom>
              <a:avLst/>
              <a:gdLst>
                <a:gd name="T0" fmla="*/ 0 w 370"/>
                <a:gd name="T1" fmla="*/ 247 h 1074"/>
                <a:gd name="T2" fmla="*/ 2 w 370"/>
                <a:gd name="T3" fmla="*/ 418 h 1074"/>
                <a:gd name="T4" fmla="*/ 138 w 370"/>
                <a:gd name="T5" fmla="*/ 566 h 1074"/>
                <a:gd name="T6" fmla="*/ 306 w 370"/>
                <a:gd name="T7" fmla="*/ 966 h 1074"/>
                <a:gd name="T8" fmla="*/ 370 w 370"/>
                <a:gd name="T9" fmla="*/ 1074 h 1074"/>
                <a:gd name="T10" fmla="*/ 370 w 370"/>
                <a:gd name="T11" fmla="*/ 0 h 1074"/>
                <a:gd name="T12" fmla="*/ 0 w 370"/>
                <a:gd name="T13" fmla="*/ 247 h 1074"/>
                <a:gd name="T14" fmla="*/ 0 60000 65536"/>
                <a:gd name="T15" fmla="*/ 0 60000 65536"/>
                <a:gd name="T16" fmla="*/ 0 60000 65536"/>
                <a:gd name="T17" fmla="*/ 0 60000 65536"/>
                <a:gd name="T18" fmla="*/ 0 60000 65536"/>
                <a:gd name="T19" fmla="*/ 0 60000 65536"/>
                <a:gd name="T20" fmla="*/ 0 60000 65536"/>
                <a:gd name="T21" fmla="*/ 0 w 370"/>
                <a:gd name="T22" fmla="*/ 0 h 1074"/>
                <a:gd name="T23" fmla="*/ 370 w 370"/>
                <a:gd name="T24" fmla="*/ 1074 h 10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1074">
                  <a:moveTo>
                    <a:pt x="0" y="247"/>
                  </a:moveTo>
                  <a:lnTo>
                    <a:pt x="2" y="418"/>
                  </a:lnTo>
                  <a:lnTo>
                    <a:pt x="138" y="566"/>
                  </a:lnTo>
                  <a:lnTo>
                    <a:pt x="306" y="966"/>
                  </a:lnTo>
                  <a:lnTo>
                    <a:pt x="370" y="1074"/>
                  </a:lnTo>
                  <a:lnTo>
                    <a:pt x="370" y="0"/>
                  </a:lnTo>
                  <a:lnTo>
                    <a:pt x="0" y="247"/>
                  </a:lnTo>
                  <a:close/>
                </a:path>
              </a:pathLst>
            </a:custGeom>
            <a:gradFill rotWithShape="1">
              <a:gsLst>
                <a:gs pos="0">
                  <a:srgbClr val="000000"/>
                </a:gs>
                <a:gs pos="100000">
                  <a:srgbClr val="800000">
                    <a:alpha val="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sp>
        <p:nvSpPr>
          <p:cNvPr id="29711" name="Freeform 299"/>
          <p:cNvSpPr>
            <a:spLocks/>
          </p:cNvSpPr>
          <p:nvPr/>
        </p:nvSpPr>
        <p:spPr bwMode="auto">
          <a:xfrm>
            <a:off x="5788025" y="3003551"/>
            <a:ext cx="642938" cy="2320925"/>
          </a:xfrm>
          <a:custGeom>
            <a:avLst/>
            <a:gdLst>
              <a:gd name="T0" fmla="*/ 2147483647 w 405"/>
              <a:gd name="T1" fmla="*/ 2147483647 h 1462"/>
              <a:gd name="T2" fmla="*/ 2147483647 w 405"/>
              <a:gd name="T3" fmla="*/ 0 h 1462"/>
              <a:gd name="T4" fmla="*/ 0 w 405"/>
              <a:gd name="T5" fmla="*/ 2147483647 h 1462"/>
              <a:gd name="T6" fmla="*/ 2147483647 w 405"/>
              <a:gd name="T7" fmla="*/ 2147483647 h 1462"/>
              <a:gd name="T8" fmla="*/ 2147483647 w 405"/>
              <a:gd name="T9" fmla="*/ 2147483647 h 1462"/>
              <a:gd name="T10" fmla="*/ 2147483647 w 405"/>
              <a:gd name="T11" fmla="*/ 2147483647 h 1462"/>
              <a:gd name="T12" fmla="*/ 2147483647 w 405"/>
              <a:gd name="T13" fmla="*/ 2147483647 h 1462"/>
              <a:gd name="T14" fmla="*/ 0 60000 65536"/>
              <a:gd name="T15" fmla="*/ 0 60000 65536"/>
              <a:gd name="T16" fmla="*/ 0 60000 65536"/>
              <a:gd name="T17" fmla="*/ 0 60000 65536"/>
              <a:gd name="T18" fmla="*/ 0 60000 65536"/>
              <a:gd name="T19" fmla="*/ 0 60000 65536"/>
              <a:gd name="T20" fmla="*/ 0 60000 65536"/>
              <a:gd name="T21" fmla="*/ 0 w 405"/>
              <a:gd name="T22" fmla="*/ 0 h 1462"/>
              <a:gd name="T23" fmla="*/ 405 w 405"/>
              <a:gd name="T24" fmla="*/ 1462 h 14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5" h="1462">
                <a:moveTo>
                  <a:pt x="279" y="2"/>
                </a:moveTo>
                <a:lnTo>
                  <a:pt x="126" y="0"/>
                </a:lnTo>
                <a:lnTo>
                  <a:pt x="0" y="824"/>
                </a:lnTo>
                <a:lnTo>
                  <a:pt x="1" y="1462"/>
                </a:lnTo>
                <a:lnTo>
                  <a:pt x="405" y="1462"/>
                </a:lnTo>
                <a:lnTo>
                  <a:pt x="405" y="826"/>
                </a:lnTo>
                <a:lnTo>
                  <a:pt x="279" y="2"/>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186" name="AutoShape 300"/>
          <p:cNvSpPr>
            <a:spLocks noChangeArrowheads="1"/>
          </p:cNvSpPr>
          <p:nvPr/>
        </p:nvSpPr>
        <p:spPr bwMode="auto">
          <a:xfrm>
            <a:off x="5954713" y="1638301"/>
            <a:ext cx="304800" cy="404813"/>
          </a:xfrm>
          <a:prstGeom prst="downArrow">
            <a:avLst>
              <a:gd name="adj1" fmla="val 50000"/>
              <a:gd name="adj2" fmla="val 62502"/>
            </a:avLst>
          </a:prstGeom>
          <a:gradFill rotWithShape="0">
            <a:gsLst>
              <a:gs pos="0">
                <a:srgbClr val="996600"/>
              </a:gs>
              <a:gs pos="100000">
                <a:srgbClr val="FFFF00"/>
              </a:gs>
            </a:gsLst>
            <a:lin ang="5400000" scaled="1"/>
          </a:gra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13" name="Freeform 301"/>
          <p:cNvSpPr>
            <a:spLocks/>
          </p:cNvSpPr>
          <p:nvPr/>
        </p:nvSpPr>
        <p:spPr bwMode="auto">
          <a:xfrm>
            <a:off x="3000375" y="1638300"/>
            <a:ext cx="1517650" cy="736600"/>
          </a:xfrm>
          <a:custGeom>
            <a:avLst/>
            <a:gdLst>
              <a:gd name="T0" fmla="*/ 0 w 956"/>
              <a:gd name="T1" fmla="*/ 0 h 464"/>
              <a:gd name="T2" fmla="*/ 2147483647 w 956"/>
              <a:gd name="T3" fmla="*/ 2147483647 h 464"/>
              <a:gd name="T4" fmla="*/ 2147483647 w 956"/>
              <a:gd name="T5" fmla="*/ 2147483647 h 464"/>
              <a:gd name="T6" fmla="*/ 2147483647 w 956"/>
              <a:gd name="T7" fmla="*/ 2147483647 h 464"/>
              <a:gd name="T8" fmla="*/ 2147483647 w 956"/>
              <a:gd name="T9" fmla="*/ 0 h 464"/>
              <a:gd name="T10" fmla="*/ 0 w 956"/>
              <a:gd name="T11" fmla="*/ 0 h 464"/>
              <a:gd name="T12" fmla="*/ 0 60000 65536"/>
              <a:gd name="T13" fmla="*/ 0 60000 65536"/>
              <a:gd name="T14" fmla="*/ 0 60000 65536"/>
              <a:gd name="T15" fmla="*/ 0 60000 65536"/>
              <a:gd name="T16" fmla="*/ 0 60000 65536"/>
              <a:gd name="T17" fmla="*/ 0 60000 65536"/>
              <a:gd name="T18" fmla="*/ 0 w 956"/>
              <a:gd name="T19" fmla="*/ 0 h 464"/>
              <a:gd name="T20" fmla="*/ 956 w 956"/>
              <a:gd name="T21" fmla="*/ 464 h 464"/>
            </a:gdLst>
            <a:ahLst/>
            <a:cxnLst>
              <a:cxn ang="T12">
                <a:pos x="T0" y="T1"/>
              </a:cxn>
              <a:cxn ang="T13">
                <a:pos x="T2" y="T3"/>
              </a:cxn>
              <a:cxn ang="T14">
                <a:pos x="T4" y="T5"/>
              </a:cxn>
              <a:cxn ang="T15">
                <a:pos x="T6" y="T7"/>
              </a:cxn>
              <a:cxn ang="T16">
                <a:pos x="T8" y="T9"/>
              </a:cxn>
              <a:cxn ang="T17">
                <a:pos x="T10" y="T11"/>
              </a:cxn>
            </a:cxnLst>
            <a:rect l="T18" t="T19" r="T20" b="T21"/>
            <a:pathLst>
              <a:path w="956" h="464">
                <a:moveTo>
                  <a:pt x="0" y="0"/>
                </a:moveTo>
                <a:lnTo>
                  <a:pt x="1" y="406"/>
                </a:lnTo>
                <a:lnTo>
                  <a:pt x="203" y="464"/>
                </a:lnTo>
                <a:lnTo>
                  <a:pt x="406" y="464"/>
                </a:lnTo>
                <a:lnTo>
                  <a:pt x="956" y="0"/>
                </a:lnTo>
                <a:lnTo>
                  <a:pt x="0"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14" name="Line 304"/>
          <p:cNvSpPr>
            <a:spLocks noChangeShapeType="1"/>
          </p:cNvSpPr>
          <p:nvPr/>
        </p:nvSpPr>
        <p:spPr bwMode="auto">
          <a:xfrm>
            <a:off x="2787650" y="3205164"/>
            <a:ext cx="0" cy="13874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15" name="Line 314"/>
          <p:cNvSpPr>
            <a:spLocks noChangeShapeType="1"/>
          </p:cNvSpPr>
          <p:nvPr/>
        </p:nvSpPr>
        <p:spPr bwMode="auto">
          <a:xfrm flipH="1" flipV="1">
            <a:off x="5251450" y="4037014"/>
            <a:ext cx="107950" cy="3698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16" name="Line 315"/>
          <p:cNvSpPr>
            <a:spLocks noChangeShapeType="1"/>
          </p:cNvSpPr>
          <p:nvPr/>
        </p:nvSpPr>
        <p:spPr bwMode="auto">
          <a:xfrm>
            <a:off x="5359401" y="4037013"/>
            <a:ext cx="106363" cy="2778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17" name="Line 334"/>
          <p:cNvSpPr>
            <a:spLocks noChangeShapeType="1"/>
          </p:cNvSpPr>
          <p:nvPr/>
        </p:nvSpPr>
        <p:spPr bwMode="auto">
          <a:xfrm>
            <a:off x="3430588" y="2373313"/>
            <a:ext cx="1063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18" name="Line 336"/>
          <p:cNvSpPr>
            <a:spLocks noChangeShapeType="1"/>
          </p:cNvSpPr>
          <p:nvPr/>
        </p:nvSpPr>
        <p:spPr bwMode="auto">
          <a:xfrm>
            <a:off x="3322638" y="2373313"/>
            <a:ext cx="3222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19" name="AutoShape 337"/>
          <p:cNvSpPr>
            <a:spLocks noChangeArrowheads="1"/>
          </p:cNvSpPr>
          <p:nvPr/>
        </p:nvSpPr>
        <p:spPr bwMode="auto">
          <a:xfrm flipV="1">
            <a:off x="3367088" y="2281239"/>
            <a:ext cx="214312" cy="920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CC66"/>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20" name="Line 350"/>
          <p:cNvSpPr>
            <a:spLocks noChangeShapeType="1"/>
          </p:cNvSpPr>
          <p:nvPr/>
        </p:nvSpPr>
        <p:spPr bwMode="auto">
          <a:xfrm flipH="1">
            <a:off x="5788026" y="3021013"/>
            <a:ext cx="214313" cy="12938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21" name="Line 351"/>
          <p:cNvSpPr>
            <a:spLocks noChangeShapeType="1"/>
          </p:cNvSpPr>
          <p:nvPr/>
        </p:nvSpPr>
        <p:spPr bwMode="auto">
          <a:xfrm>
            <a:off x="5465763" y="4314825"/>
            <a:ext cx="3222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22" name="Line 353"/>
          <p:cNvSpPr>
            <a:spLocks noChangeShapeType="1"/>
          </p:cNvSpPr>
          <p:nvPr/>
        </p:nvSpPr>
        <p:spPr bwMode="auto">
          <a:xfrm flipV="1">
            <a:off x="4716463" y="2651126"/>
            <a:ext cx="857250" cy="7397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23" name="Line 355"/>
          <p:cNvSpPr>
            <a:spLocks noChangeShapeType="1"/>
          </p:cNvSpPr>
          <p:nvPr/>
        </p:nvSpPr>
        <p:spPr bwMode="auto">
          <a:xfrm flipV="1">
            <a:off x="5680075" y="1725613"/>
            <a:ext cx="0" cy="925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24" name="Line 356"/>
          <p:cNvSpPr>
            <a:spLocks noChangeShapeType="1"/>
          </p:cNvSpPr>
          <p:nvPr/>
        </p:nvSpPr>
        <p:spPr bwMode="auto">
          <a:xfrm flipV="1">
            <a:off x="4608513" y="2557464"/>
            <a:ext cx="857250" cy="7397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25" name="Line 358"/>
          <p:cNvSpPr>
            <a:spLocks noChangeShapeType="1"/>
          </p:cNvSpPr>
          <p:nvPr/>
        </p:nvSpPr>
        <p:spPr bwMode="auto">
          <a:xfrm flipV="1">
            <a:off x="5573713" y="1725613"/>
            <a:ext cx="0" cy="831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grpSp>
        <p:nvGrpSpPr>
          <p:cNvPr id="29726" name="Group 359"/>
          <p:cNvGrpSpPr>
            <a:grpSpLocks/>
          </p:cNvGrpSpPr>
          <p:nvPr/>
        </p:nvGrpSpPr>
        <p:grpSpPr bwMode="auto">
          <a:xfrm>
            <a:off x="4608513" y="2376489"/>
            <a:ext cx="965200" cy="739775"/>
            <a:chOff x="1503" y="1035"/>
            <a:chExt cx="608" cy="466"/>
          </a:xfrm>
        </p:grpSpPr>
        <p:sp>
          <p:nvSpPr>
            <p:cNvPr id="29851" name="Line 360"/>
            <p:cNvSpPr>
              <a:spLocks noChangeShapeType="1"/>
            </p:cNvSpPr>
            <p:nvPr/>
          </p:nvSpPr>
          <p:spPr bwMode="auto">
            <a:xfrm flipV="1">
              <a:off x="1503" y="1035"/>
              <a:ext cx="540" cy="4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852" name="Line 361"/>
            <p:cNvSpPr>
              <a:spLocks noChangeShapeType="1"/>
            </p:cNvSpPr>
            <p:nvPr/>
          </p:nvSpPr>
          <p:spPr bwMode="auto">
            <a:xfrm>
              <a:off x="2043" y="1035"/>
              <a:ext cx="6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grpSp>
      <p:grpSp>
        <p:nvGrpSpPr>
          <p:cNvPr id="29727" name="Group 362"/>
          <p:cNvGrpSpPr>
            <a:grpSpLocks/>
          </p:cNvGrpSpPr>
          <p:nvPr/>
        </p:nvGrpSpPr>
        <p:grpSpPr bwMode="auto">
          <a:xfrm>
            <a:off x="4608513" y="2193926"/>
            <a:ext cx="965200" cy="739775"/>
            <a:chOff x="1503" y="918"/>
            <a:chExt cx="608" cy="466"/>
          </a:xfrm>
        </p:grpSpPr>
        <p:sp>
          <p:nvSpPr>
            <p:cNvPr id="29849" name="Line 363"/>
            <p:cNvSpPr>
              <a:spLocks noChangeShapeType="1"/>
            </p:cNvSpPr>
            <p:nvPr/>
          </p:nvSpPr>
          <p:spPr bwMode="auto">
            <a:xfrm flipV="1">
              <a:off x="1503" y="918"/>
              <a:ext cx="540" cy="4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850" name="Line 364"/>
            <p:cNvSpPr>
              <a:spLocks noChangeShapeType="1"/>
            </p:cNvSpPr>
            <p:nvPr/>
          </p:nvSpPr>
          <p:spPr bwMode="auto">
            <a:xfrm>
              <a:off x="2043" y="918"/>
              <a:ext cx="6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grpSp>
      <p:grpSp>
        <p:nvGrpSpPr>
          <p:cNvPr id="29728" name="Group 365"/>
          <p:cNvGrpSpPr>
            <a:grpSpLocks/>
          </p:cNvGrpSpPr>
          <p:nvPr/>
        </p:nvGrpSpPr>
        <p:grpSpPr bwMode="auto">
          <a:xfrm>
            <a:off x="4608513" y="2012951"/>
            <a:ext cx="965200" cy="739775"/>
            <a:chOff x="1503" y="802"/>
            <a:chExt cx="608" cy="466"/>
          </a:xfrm>
        </p:grpSpPr>
        <p:sp>
          <p:nvSpPr>
            <p:cNvPr id="29847" name="Line 366"/>
            <p:cNvSpPr>
              <a:spLocks noChangeShapeType="1"/>
            </p:cNvSpPr>
            <p:nvPr/>
          </p:nvSpPr>
          <p:spPr bwMode="auto">
            <a:xfrm flipV="1">
              <a:off x="1503" y="802"/>
              <a:ext cx="540" cy="4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848" name="Line 367"/>
            <p:cNvSpPr>
              <a:spLocks noChangeShapeType="1"/>
            </p:cNvSpPr>
            <p:nvPr/>
          </p:nvSpPr>
          <p:spPr bwMode="auto">
            <a:xfrm>
              <a:off x="2043" y="802"/>
              <a:ext cx="6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grpSp>
      <p:sp>
        <p:nvSpPr>
          <p:cNvPr id="29729" name="Rectangle 368"/>
          <p:cNvSpPr>
            <a:spLocks noChangeArrowheads="1"/>
          </p:cNvSpPr>
          <p:nvPr/>
        </p:nvSpPr>
        <p:spPr bwMode="auto">
          <a:xfrm>
            <a:off x="2679701" y="2281238"/>
            <a:ext cx="322263" cy="18415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30" name="Freeform 371"/>
          <p:cNvSpPr>
            <a:spLocks/>
          </p:cNvSpPr>
          <p:nvPr/>
        </p:nvSpPr>
        <p:spPr bwMode="auto">
          <a:xfrm>
            <a:off x="2679701" y="1635125"/>
            <a:ext cx="322263" cy="647700"/>
          </a:xfrm>
          <a:custGeom>
            <a:avLst/>
            <a:gdLst>
              <a:gd name="T0" fmla="*/ 0 w 300"/>
              <a:gd name="T1" fmla="*/ 0 h 700"/>
              <a:gd name="T2" fmla="*/ 2147483647 w 300"/>
              <a:gd name="T3" fmla="*/ 0 h 700"/>
              <a:gd name="T4" fmla="*/ 2147483647 w 300"/>
              <a:gd name="T5" fmla="*/ 2147483647 h 700"/>
              <a:gd name="T6" fmla="*/ 0 w 300"/>
              <a:gd name="T7" fmla="*/ 2147483647 h 700"/>
              <a:gd name="T8" fmla="*/ 0 w 300"/>
              <a:gd name="T9" fmla="*/ 0 h 700"/>
              <a:gd name="T10" fmla="*/ 0 60000 65536"/>
              <a:gd name="T11" fmla="*/ 0 60000 65536"/>
              <a:gd name="T12" fmla="*/ 0 60000 65536"/>
              <a:gd name="T13" fmla="*/ 0 60000 65536"/>
              <a:gd name="T14" fmla="*/ 0 60000 65536"/>
              <a:gd name="T15" fmla="*/ 0 w 300"/>
              <a:gd name="T16" fmla="*/ 0 h 700"/>
              <a:gd name="T17" fmla="*/ 300 w 300"/>
              <a:gd name="T18" fmla="*/ 700 h 700"/>
            </a:gdLst>
            <a:ahLst/>
            <a:cxnLst>
              <a:cxn ang="T10">
                <a:pos x="T0" y="T1"/>
              </a:cxn>
              <a:cxn ang="T11">
                <a:pos x="T2" y="T3"/>
              </a:cxn>
              <a:cxn ang="T12">
                <a:pos x="T4" y="T5"/>
              </a:cxn>
              <a:cxn ang="T13">
                <a:pos x="T6" y="T7"/>
              </a:cxn>
              <a:cxn ang="T14">
                <a:pos x="T8" y="T9"/>
              </a:cxn>
            </a:cxnLst>
            <a:rect l="T15" t="T16" r="T17" b="T18"/>
            <a:pathLst>
              <a:path w="300" h="700">
                <a:moveTo>
                  <a:pt x="0" y="0"/>
                </a:moveTo>
                <a:lnTo>
                  <a:pt x="300" y="0"/>
                </a:lnTo>
                <a:lnTo>
                  <a:pt x="300" y="700"/>
                </a:lnTo>
                <a:lnTo>
                  <a:pt x="0" y="700"/>
                </a:lnTo>
                <a:lnTo>
                  <a:pt x="0"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31" name="Freeform 372"/>
          <p:cNvSpPr>
            <a:spLocks/>
          </p:cNvSpPr>
          <p:nvPr/>
        </p:nvSpPr>
        <p:spPr bwMode="auto">
          <a:xfrm>
            <a:off x="2789239" y="3671888"/>
            <a:ext cx="428625" cy="831850"/>
          </a:xfrm>
          <a:custGeom>
            <a:avLst/>
            <a:gdLst>
              <a:gd name="T0" fmla="*/ 2147483647 w 270"/>
              <a:gd name="T1" fmla="*/ 0 h 524"/>
              <a:gd name="T2" fmla="*/ 2147483647 w 270"/>
              <a:gd name="T3" fmla="*/ 2147483647 h 524"/>
              <a:gd name="T4" fmla="*/ 2147483647 w 270"/>
              <a:gd name="T5" fmla="*/ 2147483647 h 524"/>
              <a:gd name="T6" fmla="*/ 2147483647 w 270"/>
              <a:gd name="T7" fmla="*/ 2147483647 h 524"/>
              <a:gd name="T8" fmla="*/ 2147483647 w 270"/>
              <a:gd name="T9" fmla="*/ 2147483647 h 524"/>
              <a:gd name="T10" fmla="*/ 0 w 270"/>
              <a:gd name="T11" fmla="*/ 2147483647 h 524"/>
              <a:gd name="T12" fmla="*/ 0 w 270"/>
              <a:gd name="T13" fmla="*/ 0 h 524"/>
              <a:gd name="T14" fmla="*/ 2147483647 w 270"/>
              <a:gd name="T15" fmla="*/ 0 h 524"/>
              <a:gd name="T16" fmla="*/ 0 60000 65536"/>
              <a:gd name="T17" fmla="*/ 0 60000 65536"/>
              <a:gd name="T18" fmla="*/ 0 60000 65536"/>
              <a:gd name="T19" fmla="*/ 0 60000 65536"/>
              <a:gd name="T20" fmla="*/ 0 60000 65536"/>
              <a:gd name="T21" fmla="*/ 0 60000 65536"/>
              <a:gd name="T22" fmla="*/ 0 60000 65536"/>
              <a:gd name="T23" fmla="*/ 0 60000 65536"/>
              <a:gd name="T24" fmla="*/ 0 w 270"/>
              <a:gd name="T25" fmla="*/ 0 h 524"/>
              <a:gd name="T26" fmla="*/ 270 w 270"/>
              <a:gd name="T27" fmla="*/ 524 h 5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0" h="524">
                <a:moveTo>
                  <a:pt x="63" y="0"/>
                </a:moveTo>
                <a:lnTo>
                  <a:pt x="63" y="112"/>
                </a:lnTo>
                <a:lnTo>
                  <a:pt x="129" y="114"/>
                </a:lnTo>
                <a:lnTo>
                  <a:pt x="270" y="114"/>
                </a:lnTo>
                <a:lnTo>
                  <a:pt x="270" y="524"/>
                </a:lnTo>
                <a:lnTo>
                  <a:pt x="0" y="524"/>
                </a:lnTo>
                <a:lnTo>
                  <a:pt x="0" y="0"/>
                </a:lnTo>
                <a:lnTo>
                  <a:pt x="63"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32" name="Freeform 373"/>
          <p:cNvSpPr>
            <a:spLocks/>
          </p:cNvSpPr>
          <p:nvPr/>
        </p:nvSpPr>
        <p:spPr bwMode="auto">
          <a:xfrm>
            <a:off x="2789238" y="4589463"/>
            <a:ext cx="2679700" cy="463550"/>
          </a:xfrm>
          <a:custGeom>
            <a:avLst/>
            <a:gdLst>
              <a:gd name="T0" fmla="*/ 0 w 2500"/>
              <a:gd name="T1" fmla="*/ 0 h 500"/>
              <a:gd name="T2" fmla="*/ 2147483647 w 2500"/>
              <a:gd name="T3" fmla="*/ 0 h 500"/>
              <a:gd name="T4" fmla="*/ 2147483647 w 2500"/>
              <a:gd name="T5" fmla="*/ 2147483647 h 500"/>
              <a:gd name="T6" fmla="*/ 2147483647 w 2500"/>
              <a:gd name="T7" fmla="*/ 2147483647 h 500"/>
              <a:gd name="T8" fmla="*/ 2147483647 w 2500"/>
              <a:gd name="T9" fmla="*/ 0 h 500"/>
              <a:gd name="T10" fmla="*/ 2147483647 w 2500"/>
              <a:gd name="T11" fmla="*/ 2147483647 h 500"/>
              <a:gd name="T12" fmla="*/ 2147483647 w 2500"/>
              <a:gd name="T13" fmla="*/ 2147483647 h 500"/>
              <a:gd name="T14" fmla="*/ 2147483647 w 2500"/>
              <a:gd name="T15" fmla="*/ 2147483647 h 500"/>
              <a:gd name="T16" fmla="*/ 2147483647 w 2500"/>
              <a:gd name="T17" fmla="*/ 2147483647 h 500"/>
              <a:gd name="T18" fmla="*/ 2147483647 w 2500"/>
              <a:gd name="T19" fmla="*/ 2147483647 h 500"/>
              <a:gd name="T20" fmla="*/ 0 w 2500"/>
              <a:gd name="T21" fmla="*/ 0 h 5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00"/>
              <a:gd name="T34" fmla="*/ 0 h 500"/>
              <a:gd name="T35" fmla="*/ 2500 w 2500"/>
              <a:gd name="T36" fmla="*/ 500 h 5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00" h="500">
                <a:moveTo>
                  <a:pt x="0" y="0"/>
                </a:moveTo>
                <a:lnTo>
                  <a:pt x="400" y="0"/>
                </a:lnTo>
                <a:lnTo>
                  <a:pt x="500" y="100"/>
                </a:lnTo>
                <a:lnTo>
                  <a:pt x="700" y="100"/>
                </a:lnTo>
                <a:lnTo>
                  <a:pt x="800" y="0"/>
                </a:lnTo>
                <a:lnTo>
                  <a:pt x="2300" y="400"/>
                </a:lnTo>
                <a:lnTo>
                  <a:pt x="2500" y="400"/>
                </a:lnTo>
                <a:lnTo>
                  <a:pt x="2500" y="500"/>
                </a:lnTo>
                <a:lnTo>
                  <a:pt x="1800" y="500"/>
                </a:lnTo>
                <a:lnTo>
                  <a:pt x="200" y="200"/>
                </a:lnTo>
                <a:lnTo>
                  <a:pt x="0"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33" name="Freeform 374"/>
          <p:cNvSpPr>
            <a:spLocks/>
          </p:cNvSpPr>
          <p:nvPr/>
        </p:nvSpPr>
        <p:spPr bwMode="auto">
          <a:xfrm>
            <a:off x="5359400" y="2743201"/>
            <a:ext cx="749300" cy="1571625"/>
          </a:xfrm>
          <a:custGeom>
            <a:avLst/>
            <a:gdLst>
              <a:gd name="T0" fmla="*/ 0 w 700"/>
              <a:gd name="T1" fmla="*/ 2147483647 h 1700"/>
              <a:gd name="T2" fmla="*/ 2147483647 w 700"/>
              <a:gd name="T3" fmla="*/ 2147483647 h 1700"/>
              <a:gd name="T4" fmla="*/ 2147483647 w 700"/>
              <a:gd name="T5" fmla="*/ 2147483647 h 1700"/>
              <a:gd name="T6" fmla="*/ 2147483647 w 700"/>
              <a:gd name="T7" fmla="*/ 2147483647 h 1700"/>
              <a:gd name="T8" fmla="*/ 2147483647 w 700"/>
              <a:gd name="T9" fmla="*/ 2147483647 h 1700"/>
              <a:gd name="T10" fmla="*/ 2147483647 w 700"/>
              <a:gd name="T11" fmla="*/ 0 h 1700"/>
              <a:gd name="T12" fmla="*/ 2147483647 w 700"/>
              <a:gd name="T13" fmla="*/ 0 h 1700"/>
              <a:gd name="T14" fmla="*/ 2147483647 w 700"/>
              <a:gd name="T15" fmla="*/ 2147483647 h 1700"/>
              <a:gd name="T16" fmla="*/ 2147483647 w 700"/>
              <a:gd name="T17" fmla="*/ 2147483647 h 1700"/>
              <a:gd name="T18" fmla="*/ 2147483647 w 700"/>
              <a:gd name="T19" fmla="*/ 2147483647 h 1700"/>
              <a:gd name="T20" fmla="*/ 2147483647 w 700"/>
              <a:gd name="T21" fmla="*/ 2147483647 h 1700"/>
              <a:gd name="T22" fmla="*/ 2147483647 w 700"/>
              <a:gd name="T23" fmla="*/ 2147483647 h 1700"/>
              <a:gd name="T24" fmla="*/ 2147483647 w 700"/>
              <a:gd name="T25" fmla="*/ 2147483647 h 1700"/>
              <a:gd name="T26" fmla="*/ 0 w 700"/>
              <a:gd name="T27" fmla="*/ 2147483647 h 17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0"/>
              <a:gd name="T43" fmla="*/ 0 h 1700"/>
              <a:gd name="T44" fmla="*/ 700 w 700"/>
              <a:gd name="T45" fmla="*/ 1700 h 17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0" h="1700">
                <a:moveTo>
                  <a:pt x="0" y="1400"/>
                </a:moveTo>
                <a:lnTo>
                  <a:pt x="100" y="1700"/>
                </a:lnTo>
                <a:lnTo>
                  <a:pt x="400" y="1700"/>
                </a:lnTo>
                <a:lnTo>
                  <a:pt x="600" y="300"/>
                </a:lnTo>
                <a:lnTo>
                  <a:pt x="700" y="300"/>
                </a:lnTo>
                <a:lnTo>
                  <a:pt x="700" y="0"/>
                </a:lnTo>
                <a:lnTo>
                  <a:pt x="500" y="0"/>
                </a:lnTo>
                <a:lnTo>
                  <a:pt x="500" y="200"/>
                </a:lnTo>
                <a:lnTo>
                  <a:pt x="400" y="200"/>
                </a:lnTo>
                <a:lnTo>
                  <a:pt x="300" y="400"/>
                </a:lnTo>
                <a:lnTo>
                  <a:pt x="300" y="600"/>
                </a:lnTo>
                <a:lnTo>
                  <a:pt x="100" y="600"/>
                </a:lnTo>
                <a:lnTo>
                  <a:pt x="100" y="1300"/>
                </a:lnTo>
                <a:lnTo>
                  <a:pt x="0" y="140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34" name="Freeform 375"/>
          <p:cNvSpPr>
            <a:spLocks/>
          </p:cNvSpPr>
          <p:nvPr/>
        </p:nvSpPr>
        <p:spPr bwMode="auto">
          <a:xfrm>
            <a:off x="4608513" y="1635126"/>
            <a:ext cx="1071562" cy="1757363"/>
          </a:xfrm>
          <a:custGeom>
            <a:avLst/>
            <a:gdLst>
              <a:gd name="T0" fmla="*/ 2147483647 w 1000"/>
              <a:gd name="T1" fmla="*/ 0 h 1900"/>
              <a:gd name="T2" fmla="*/ 2147483647 w 1000"/>
              <a:gd name="T3" fmla="*/ 2147483647 h 1900"/>
              <a:gd name="T4" fmla="*/ 2147483647 w 1000"/>
              <a:gd name="T5" fmla="*/ 2147483647 h 1900"/>
              <a:gd name="T6" fmla="*/ 0 w 1000"/>
              <a:gd name="T7" fmla="*/ 2147483647 h 1900"/>
              <a:gd name="T8" fmla="*/ 2147483647 w 1000"/>
              <a:gd name="T9" fmla="*/ 2147483647 h 1900"/>
              <a:gd name="T10" fmla="*/ 2147483647 w 1000"/>
              <a:gd name="T11" fmla="*/ 2147483647 h 1900"/>
              <a:gd name="T12" fmla="*/ 2147483647 w 1000"/>
              <a:gd name="T13" fmla="*/ 2147483647 h 1900"/>
              <a:gd name="T14" fmla="*/ 2147483647 w 1000"/>
              <a:gd name="T15" fmla="*/ 0 h 1900"/>
              <a:gd name="T16" fmla="*/ 2147483647 w 1000"/>
              <a:gd name="T17" fmla="*/ 0 h 19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0"/>
              <a:gd name="T28" fmla="*/ 0 h 1900"/>
              <a:gd name="T29" fmla="*/ 1000 w 1000"/>
              <a:gd name="T30" fmla="*/ 1900 h 19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0" h="1900">
                <a:moveTo>
                  <a:pt x="900" y="0"/>
                </a:moveTo>
                <a:lnTo>
                  <a:pt x="900" y="1000"/>
                </a:lnTo>
                <a:lnTo>
                  <a:pt x="800" y="1000"/>
                </a:lnTo>
                <a:lnTo>
                  <a:pt x="0" y="1800"/>
                </a:lnTo>
                <a:lnTo>
                  <a:pt x="100" y="1900"/>
                </a:lnTo>
                <a:lnTo>
                  <a:pt x="900" y="1100"/>
                </a:lnTo>
                <a:lnTo>
                  <a:pt x="1000" y="1100"/>
                </a:lnTo>
                <a:lnTo>
                  <a:pt x="1000" y="0"/>
                </a:lnTo>
                <a:lnTo>
                  <a:pt x="900"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35" name="Freeform 376"/>
          <p:cNvSpPr>
            <a:spLocks/>
          </p:cNvSpPr>
          <p:nvPr/>
        </p:nvSpPr>
        <p:spPr bwMode="auto">
          <a:xfrm>
            <a:off x="2679701" y="2465388"/>
            <a:ext cx="536575" cy="1109662"/>
          </a:xfrm>
          <a:custGeom>
            <a:avLst/>
            <a:gdLst>
              <a:gd name="T0" fmla="*/ 0 w 500"/>
              <a:gd name="T1" fmla="*/ 0 h 1200"/>
              <a:gd name="T2" fmla="*/ 2147483647 w 500"/>
              <a:gd name="T3" fmla="*/ 0 h 1200"/>
              <a:gd name="T4" fmla="*/ 2147483647 w 500"/>
              <a:gd name="T5" fmla="*/ 2147483647 h 1200"/>
              <a:gd name="T6" fmla="*/ 2147483647 w 500"/>
              <a:gd name="T7" fmla="*/ 2147483647 h 1200"/>
              <a:gd name="T8" fmla="*/ 2147483647 w 500"/>
              <a:gd name="T9" fmla="*/ 2147483647 h 1200"/>
              <a:gd name="T10" fmla="*/ 2147483647 w 500"/>
              <a:gd name="T11" fmla="*/ 2147483647 h 1200"/>
              <a:gd name="T12" fmla="*/ 2147483647 w 500"/>
              <a:gd name="T13" fmla="*/ 2147483647 h 1200"/>
              <a:gd name="T14" fmla="*/ 2147483647 w 500"/>
              <a:gd name="T15" fmla="*/ 2147483647 h 1200"/>
              <a:gd name="T16" fmla="*/ 2147483647 w 500"/>
              <a:gd name="T17" fmla="*/ 2147483647 h 1200"/>
              <a:gd name="T18" fmla="*/ 0 w 500"/>
              <a:gd name="T19" fmla="*/ 2147483647 h 1200"/>
              <a:gd name="T20" fmla="*/ 0 w 500"/>
              <a:gd name="T21" fmla="*/ 0 h 1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0"/>
              <a:gd name="T34" fmla="*/ 0 h 1200"/>
              <a:gd name="T35" fmla="*/ 500 w 500"/>
              <a:gd name="T36" fmla="*/ 1200 h 1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0" h="1200">
                <a:moveTo>
                  <a:pt x="0" y="0"/>
                </a:moveTo>
                <a:lnTo>
                  <a:pt x="300" y="0"/>
                </a:lnTo>
                <a:lnTo>
                  <a:pt x="300" y="900"/>
                </a:lnTo>
                <a:lnTo>
                  <a:pt x="500" y="900"/>
                </a:lnTo>
                <a:lnTo>
                  <a:pt x="500" y="1000"/>
                </a:lnTo>
                <a:lnTo>
                  <a:pt x="200" y="1000"/>
                </a:lnTo>
                <a:lnTo>
                  <a:pt x="200" y="1200"/>
                </a:lnTo>
                <a:lnTo>
                  <a:pt x="100" y="1200"/>
                </a:lnTo>
                <a:lnTo>
                  <a:pt x="100" y="800"/>
                </a:lnTo>
                <a:lnTo>
                  <a:pt x="0" y="700"/>
                </a:lnTo>
                <a:lnTo>
                  <a:pt x="0"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36" name="Line 377"/>
          <p:cNvSpPr>
            <a:spLocks noChangeShapeType="1"/>
          </p:cNvSpPr>
          <p:nvPr/>
        </p:nvSpPr>
        <p:spPr bwMode="auto">
          <a:xfrm>
            <a:off x="5641976" y="4572000"/>
            <a:ext cx="539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37" name="Freeform 378"/>
          <p:cNvSpPr>
            <a:spLocks/>
          </p:cNvSpPr>
          <p:nvPr/>
        </p:nvSpPr>
        <p:spPr bwMode="auto">
          <a:xfrm>
            <a:off x="5694364" y="4572001"/>
            <a:ext cx="1587" cy="754063"/>
          </a:xfrm>
          <a:custGeom>
            <a:avLst/>
            <a:gdLst>
              <a:gd name="T0" fmla="*/ 2147483647 w 1"/>
              <a:gd name="T1" fmla="*/ 0 h 475"/>
              <a:gd name="T2" fmla="*/ 0 w 1"/>
              <a:gd name="T3" fmla="*/ 2147483647 h 475"/>
              <a:gd name="T4" fmla="*/ 0 60000 65536"/>
              <a:gd name="T5" fmla="*/ 0 60000 65536"/>
              <a:gd name="T6" fmla="*/ 0 w 1"/>
              <a:gd name="T7" fmla="*/ 0 h 475"/>
              <a:gd name="T8" fmla="*/ 1 w 1"/>
              <a:gd name="T9" fmla="*/ 475 h 475"/>
            </a:gdLst>
            <a:ahLst/>
            <a:cxnLst>
              <a:cxn ang="T4">
                <a:pos x="T0" y="T1"/>
              </a:cxn>
              <a:cxn ang="T5">
                <a:pos x="T2" y="T3"/>
              </a:cxn>
            </a:cxnLst>
            <a:rect l="T6" t="T7" r="T8" b="T9"/>
            <a:pathLst>
              <a:path w="1" h="475">
                <a:moveTo>
                  <a:pt x="1" y="0"/>
                </a:moveTo>
                <a:lnTo>
                  <a:pt x="0" y="475"/>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38" name="Line 379"/>
          <p:cNvSpPr>
            <a:spLocks noChangeShapeType="1"/>
          </p:cNvSpPr>
          <p:nvPr/>
        </p:nvSpPr>
        <p:spPr bwMode="auto">
          <a:xfrm flipV="1">
            <a:off x="4356100" y="5332413"/>
            <a:ext cx="0" cy="138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39" name="Line 380"/>
          <p:cNvSpPr>
            <a:spLocks noChangeShapeType="1"/>
          </p:cNvSpPr>
          <p:nvPr/>
        </p:nvSpPr>
        <p:spPr bwMode="auto">
          <a:xfrm>
            <a:off x="4356101" y="5332413"/>
            <a:ext cx="117951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40" name="Line 381"/>
          <p:cNvSpPr>
            <a:spLocks noChangeShapeType="1"/>
          </p:cNvSpPr>
          <p:nvPr/>
        </p:nvSpPr>
        <p:spPr bwMode="auto">
          <a:xfrm flipV="1">
            <a:off x="5535613" y="4691063"/>
            <a:ext cx="0" cy="6413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41" name="Line 382"/>
          <p:cNvSpPr>
            <a:spLocks noChangeShapeType="1"/>
          </p:cNvSpPr>
          <p:nvPr/>
        </p:nvSpPr>
        <p:spPr bwMode="auto">
          <a:xfrm flipH="1">
            <a:off x="5535613" y="4572001"/>
            <a:ext cx="106362" cy="1190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42" name="Freeform 383"/>
          <p:cNvSpPr>
            <a:spLocks/>
          </p:cNvSpPr>
          <p:nvPr/>
        </p:nvSpPr>
        <p:spPr bwMode="auto">
          <a:xfrm>
            <a:off x="4356101" y="4606926"/>
            <a:ext cx="2289175" cy="817563"/>
          </a:xfrm>
          <a:custGeom>
            <a:avLst/>
            <a:gdLst>
              <a:gd name="T0" fmla="*/ 0 w 1442"/>
              <a:gd name="T1" fmla="*/ 2147483647 h 515"/>
              <a:gd name="T2" fmla="*/ 2147483647 w 1442"/>
              <a:gd name="T3" fmla="*/ 2147483647 h 515"/>
              <a:gd name="T4" fmla="*/ 2147483647 w 1442"/>
              <a:gd name="T5" fmla="*/ 2147483647 h 515"/>
              <a:gd name="T6" fmla="*/ 2147483647 w 1442"/>
              <a:gd name="T7" fmla="*/ 2147483647 h 515"/>
              <a:gd name="T8" fmla="*/ 2147483647 w 1442"/>
              <a:gd name="T9" fmla="*/ 2147483647 h 515"/>
              <a:gd name="T10" fmla="*/ 2147483647 w 1442"/>
              <a:gd name="T11" fmla="*/ 2147483647 h 515"/>
              <a:gd name="T12" fmla="*/ 2147483647 w 1442"/>
              <a:gd name="T13" fmla="*/ 2147483647 h 515"/>
              <a:gd name="T14" fmla="*/ 2147483647 w 1442"/>
              <a:gd name="T15" fmla="*/ 2147483647 h 515"/>
              <a:gd name="T16" fmla="*/ 2147483647 w 1442"/>
              <a:gd name="T17" fmla="*/ 2147483647 h 515"/>
              <a:gd name="T18" fmla="*/ 2147483647 w 1442"/>
              <a:gd name="T19" fmla="*/ 0 h 515"/>
              <a:gd name="T20" fmla="*/ 2147483647 w 1442"/>
              <a:gd name="T21" fmla="*/ 2147483647 h 515"/>
              <a:gd name="T22" fmla="*/ 2147483647 w 1442"/>
              <a:gd name="T23" fmla="*/ 2147483647 h 515"/>
              <a:gd name="T24" fmla="*/ 2147483647 w 1442"/>
              <a:gd name="T25" fmla="*/ 2147483647 h 515"/>
              <a:gd name="T26" fmla="*/ 0 w 1442"/>
              <a:gd name="T27" fmla="*/ 2147483647 h 515"/>
              <a:gd name="T28" fmla="*/ 0 w 1442"/>
              <a:gd name="T29" fmla="*/ 2147483647 h 5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2"/>
              <a:gd name="T46" fmla="*/ 0 h 515"/>
              <a:gd name="T47" fmla="*/ 1442 w 1442"/>
              <a:gd name="T48" fmla="*/ 515 h 5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2" h="515">
                <a:moveTo>
                  <a:pt x="0" y="486"/>
                </a:moveTo>
                <a:lnTo>
                  <a:pt x="776" y="486"/>
                </a:lnTo>
                <a:lnTo>
                  <a:pt x="776" y="93"/>
                </a:lnTo>
                <a:lnTo>
                  <a:pt x="760" y="33"/>
                </a:lnTo>
                <a:lnTo>
                  <a:pt x="786" y="5"/>
                </a:lnTo>
                <a:lnTo>
                  <a:pt x="810" y="82"/>
                </a:lnTo>
                <a:lnTo>
                  <a:pt x="810" y="485"/>
                </a:lnTo>
                <a:lnTo>
                  <a:pt x="1386" y="485"/>
                </a:lnTo>
                <a:lnTo>
                  <a:pt x="1386" y="69"/>
                </a:lnTo>
                <a:lnTo>
                  <a:pt x="1416" y="0"/>
                </a:lnTo>
                <a:lnTo>
                  <a:pt x="1442" y="32"/>
                </a:lnTo>
                <a:lnTo>
                  <a:pt x="1422" y="81"/>
                </a:lnTo>
                <a:lnTo>
                  <a:pt x="1425" y="515"/>
                </a:lnTo>
                <a:lnTo>
                  <a:pt x="0" y="515"/>
                </a:lnTo>
                <a:lnTo>
                  <a:pt x="0" y="486"/>
                </a:lnTo>
                <a:close/>
              </a:path>
            </a:pathLst>
          </a:custGeom>
          <a:solidFill>
            <a:schemeClr val="bg1"/>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43" name="AutoShape 384"/>
          <p:cNvSpPr>
            <a:spLocks noChangeArrowheads="1"/>
          </p:cNvSpPr>
          <p:nvPr/>
        </p:nvSpPr>
        <p:spPr bwMode="auto">
          <a:xfrm rot="5400000">
            <a:off x="3810000" y="5280025"/>
            <a:ext cx="350838" cy="249238"/>
          </a:xfrm>
          <a:prstGeom prst="triangle">
            <a:avLst>
              <a:gd name="adj" fmla="val 50000"/>
            </a:avLst>
          </a:prstGeom>
          <a:solidFill>
            <a:schemeClr val="bg1"/>
          </a:solidFill>
          <a:ln w="158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44" name="AutoShape 385"/>
          <p:cNvSpPr>
            <a:spLocks noChangeArrowheads="1"/>
          </p:cNvSpPr>
          <p:nvPr/>
        </p:nvSpPr>
        <p:spPr bwMode="auto">
          <a:xfrm rot="-5400000">
            <a:off x="4054475" y="5280025"/>
            <a:ext cx="350838" cy="249238"/>
          </a:xfrm>
          <a:prstGeom prst="triangle">
            <a:avLst>
              <a:gd name="adj" fmla="val 50000"/>
            </a:avLst>
          </a:prstGeom>
          <a:solidFill>
            <a:schemeClr val="bg1"/>
          </a:solidFill>
          <a:ln w="158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29745" name="Group 386"/>
          <p:cNvGrpSpPr>
            <a:grpSpLocks/>
          </p:cNvGrpSpPr>
          <p:nvPr/>
        </p:nvGrpSpPr>
        <p:grpSpPr bwMode="auto">
          <a:xfrm>
            <a:off x="4611688" y="1830389"/>
            <a:ext cx="965200" cy="739775"/>
            <a:chOff x="1505" y="685"/>
            <a:chExt cx="608" cy="466"/>
          </a:xfrm>
        </p:grpSpPr>
        <p:sp>
          <p:nvSpPr>
            <p:cNvPr id="29845" name="Line 387"/>
            <p:cNvSpPr>
              <a:spLocks noChangeShapeType="1"/>
            </p:cNvSpPr>
            <p:nvPr/>
          </p:nvSpPr>
          <p:spPr bwMode="auto">
            <a:xfrm flipV="1">
              <a:off x="1505" y="685"/>
              <a:ext cx="540" cy="4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846" name="Line 388"/>
            <p:cNvSpPr>
              <a:spLocks noChangeShapeType="1"/>
            </p:cNvSpPr>
            <p:nvPr/>
          </p:nvSpPr>
          <p:spPr bwMode="auto">
            <a:xfrm>
              <a:off x="2045" y="685"/>
              <a:ext cx="6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grpSp>
      <p:grpSp>
        <p:nvGrpSpPr>
          <p:cNvPr id="29746" name="Group 389"/>
          <p:cNvGrpSpPr>
            <a:grpSpLocks/>
          </p:cNvGrpSpPr>
          <p:nvPr/>
        </p:nvGrpSpPr>
        <p:grpSpPr bwMode="auto">
          <a:xfrm>
            <a:off x="4611688" y="1649414"/>
            <a:ext cx="965200" cy="739775"/>
            <a:chOff x="1505" y="569"/>
            <a:chExt cx="608" cy="466"/>
          </a:xfrm>
        </p:grpSpPr>
        <p:sp>
          <p:nvSpPr>
            <p:cNvPr id="29843" name="Line 390"/>
            <p:cNvSpPr>
              <a:spLocks noChangeShapeType="1"/>
            </p:cNvSpPr>
            <p:nvPr/>
          </p:nvSpPr>
          <p:spPr bwMode="auto">
            <a:xfrm flipV="1">
              <a:off x="1505" y="569"/>
              <a:ext cx="540" cy="4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844" name="Line 391"/>
            <p:cNvSpPr>
              <a:spLocks noChangeShapeType="1"/>
            </p:cNvSpPr>
            <p:nvPr/>
          </p:nvSpPr>
          <p:spPr bwMode="auto">
            <a:xfrm>
              <a:off x="2045" y="569"/>
              <a:ext cx="6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grpSp>
      <p:sp>
        <p:nvSpPr>
          <p:cNvPr id="231" name="AutoShape 392"/>
          <p:cNvSpPr>
            <a:spLocks noChangeArrowheads="1"/>
          </p:cNvSpPr>
          <p:nvPr/>
        </p:nvSpPr>
        <p:spPr bwMode="auto">
          <a:xfrm>
            <a:off x="5953125" y="1639888"/>
            <a:ext cx="304800" cy="404812"/>
          </a:xfrm>
          <a:prstGeom prst="downArrow">
            <a:avLst>
              <a:gd name="adj1" fmla="val 50000"/>
              <a:gd name="adj2" fmla="val 62502"/>
            </a:avLst>
          </a:prstGeom>
          <a:solidFill>
            <a:srgbClr val="0000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32" name="Freeform 393"/>
          <p:cNvSpPr>
            <a:spLocks/>
          </p:cNvSpPr>
          <p:nvPr/>
        </p:nvSpPr>
        <p:spPr bwMode="auto">
          <a:xfrm>
            <a:off x="5138739" y="3727451"/>
            <a:ext cx="142875" cy="1114425"/>
          </a:xfrm>
          <a:custGeom>
            <a:avLst/>
            <a:gdLst>
              <a:gd name="T0" fmla="*/ 0 w 90"/>
              <a:gd name="T1" fmla="*/ 2147483647 h 566"/>
              <a:gd name="T2" fmla="*/ 2147483647 w 90"/>
              <a:gd name="T3" fmla="*/ 2147483647 h 566"/>
              <a:gd name="T4" fmla="*/ 2147483647 w 90"/>
              <a:gd name="T5" fmla="*/ 2147483647 h 566"/>
              <a:gd name="T6" fmla="*/ 2147483647 w 90"/>
              <a:gd name="T7" fmla="*/ 0 h 566"/>
              <a:gd name="T8" fmla="*/ 0 w 90"/>
              <a:gd name="T9" fmla="*/ 2147483647 h 566"/>
              <a:gd name="T10" fmla="*/ 0 60000 65536"/>
              <a:gd name="T11" fmla="*/ 0 60000 65536"/>
              <a:gd name="T12" fmla="*/ 0 60000 65536"/>
              <a:gd name="T13" fmla="*/ 0 60000 65536"/>
              <a:gd name="T14" fmla="*/ 0 60000 65536"/>
              <a:gd name="T15" fmla="*/ 0 w 90"/>
              <a:gd name="T16" fmla="*/ 0 h 566"/>
              <a:gd name="T17" fmla="*/ 90 w 90"/>
              <a:gd name="T18" fmla="*/ 566 h 566"/>
            </a:gdLst>
            <a:ahLst/>
            <a:cxnLst>
              <a:cxn ang="T10">
                <a:pos x="T0" y="T1"/>
              </a:cxn>
              <a:cxn ang="T11">
                <a:pos x="T2" y="T3"/>
              </a:cxn>
              <a:cxn ang="T12">
                <a:pos x="T4" y="T5"/>
              </a:cxn>
              <a:cxn ang="T13">
                <a:pos x="T6" y="T7"/>
              </a:cxn>
              <a:cxn ang="T14">
                <a:pos x="T8" y="T9"/>
              </a:cxn>
            </a:cxnLst>
            <a:rect l="T15" t="T16" r="T17" b="T18"/>
            <a:pathLst>
              <a:path w="90" h="566">
                <a:moveTo>
                  <a:pt x="0" y="38"/>
                </a:moveTo>
                <a:lnTo>
                  <a:pt x="2" y="558"/>
                </a:lnTo>
                <a:lnTo>
                  <a:pt x="90" y="566"/>
                </a:lnTo>
                <a:lnTo>
                  <a:pt x="78" y="0"/>
                </a:lnTo>
                <a:lnTo>
                  <a:pt x="0" y="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49" name="Freeform 394"/>
          <p:cNvSpPr>
            <a:spLocks/>
          </p:cNvSpPr>
          <p:nvPr/>
        </p:nvSpPr>
        <p:spPr bwMode="auto">
          <a:xfrm>
            <a:off x="5146676" y="4037013"/>
            <a:ext cx="214313" cy="463550"/>
          </a:xfrm>
          <a:custGeom>
            <a:avLst/>
            <a:gdLst>
              <a:gd name="T0" fmla="*/ 2147483647 w 200"/>
              <a:gd name="T1" fmla="*/ 0 h 500"/>
              <a:gd name="T2" fmla="*/ 0 w 200"/>
              <a:gd name="T3" fmla="*/ 2147483647 h 500"/>
              <a:gd name="T4" fmla="*/ 0 w 200"/>
              <a:gd name="T5" fmla="*/ 2147483647 h 500"/>
              <a:gd name="T6" fmla="*/ 2147483647 w 200"/>
              <a:gd name="T7" fmla="*/ 2147483647 h 500"/>
              <a:gd name="T8" fmla="*/ 2147483647 w 200"/>
              <a:gd name="T9" fmla="*/ 0 h 500"/>
              <a:gd name="T10" fmla="*/ 0 60000 65536"/>
              <a:gd name="T11" fmla="*/ 0 60000 65536"/>
              <a:gd name="T12" fmla="*/ 0 60000 65536"/>
              <a:gd name="T13" fmla="*/ 0 60000 65536"/>
              <a:gd name="T14" fmla="*/ 0 60000 65536"/>
              <a:gd name="T15" fmla="*/ 0 w 200"/>
              <a:gd name="T16" fmla="*/ 0 h 500"/>
              <a:gd name="T17" fmla="*/ 200 w 200"/>
              <a:gd name="T18" fmla="*/ 500 h 500"/>
            </a:gdLst>
            <a:ahLst/>
            <a:cxnLst>
              <a:cxn ang="T10">
                <a:pos x="T0" y="T1"/>
              </a:cxn>
              <a:cxn ang="T11">
                <a:pos x="T2" y="T3"/>
              </a:cxn>
              <a:cxn ang="T12">
                <a:pos x="T4" y="T5"/>
              </a:cxn>
              <a:cxn ang="T13">
                <a:pos x="T6" y="T7"/>
              </a:cxn>
              <a:cxn ang="T14">
                <a:pos x="T8" y="T9"/>
              </a:cxn>
            </a:cxnLst>
            <a:rect l="T15" t="T16" r="T17" b="T18"/>
            <a:pathLst>
              <a:path w="200" h="500">
                <a:moveTo>
                  <a:pt x="100" y="0"/>
                </a:moveTo>
                <a:lnTo>
                  <a:pt x="0" y="100"/>
                </a:lnTo>
                <a:lnTo>
                  <a:pt x="0" y="500"/>
                </a:lnTo>
                <a:lnTo>
                  <a:pt x="200" y="400"/>
                </a:lnTo>
                <a:lnTo>
                  <a:pt x="100"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29750" name="Group 395"/>
          <p:cNvGrpSpPr>
            <a:grpSpLocks/>
          </p:cNvGrpSpPr>
          <p:nvPr/>
        </p:nvGrpSpPr>
        <p:grpSpPr bwMode="auto">
          <a:xfrm>
            <a:off x="3430588" y="3021014"/>
            <a:ext cx="1820862" cy="1849437"/>
            <a:chOff x="761" y="1443"/>
            <a:chExt cx="1147" cy="1165"/>
          </a:xfrm>
        </p:grpSpPr>
        <p:sp>
          <p:nvSpPr>
            <p:cNvPr id="29840" name="Freeform 396"/>
            <p:cNvSpPr>
              <a:spLocks/>
            </p:cNvSpPr>
            <p:nvPr/>
          </p:nvSpPr>
          <p:spPr bwMode="auto">
            <a:xfrm>
              <a:off x="761" y="1443"/>
              <a:ext cx="1147" cy="1165"/>
            </a:xfrm>
            <a:custGeom>
              <a:avLst/>
              <a:gdLst>
                <a:gd name="T0" fmla="*/ 0 w 1700"/>
                <a:gd name="T1" fmla="*/ 0 h 2000"/>
                <a:gd name="T2" fmla="*/ 1 w 1700"/>
                <a:gd name="T3" fmla="*/ 0 h 2000"/>
                <a:gd name="T4" fmla="*/ 1 w 1700"/>
                <a:gd name="T5" fmla="*/ 1 h 2000"/>
                <a:gd name="T6" fmla="*/ 1 w 1700"/>
                <a:gd name="T7" fmla="*/ 1 h 2000"/>
                <a:gd name="T8" fmla="*/ 1 w 1700"/>
                <a:gd name="T9" fmla="*/ 1 h 2000"/>
                <a:gd name="T10" fmla="*/ 1 w 1700"/>
                <a:gd name="T11" fmla="*/ 1 h 2000"/>
                <a:gd name="T12" fmla="*/ 1 w 1700"/>
                <a:gd name="T13" fmla="*/ 1 h 2000"/>
                <a:gd name="T14" fmla="*/ 1 w 1700"/>
                <a:gd name="T15" fmla="*/ 1 h 2000"/>
                <a:gd name="T16" fmla="*/ 1 w 1700"/>
                <a:gd name="T17" fmla="*/ 1 h 2000"/>
                <a:gd name="T18" fmla="*/ 1 w 1700"/>
                <a:gd name="T19" fmla="*/ 1 h 2000"/>
                <a:gd name="T20" fmla="*/ 1 w 1700"/>
                <a:gd name="T21" fmla="*/ 1 h 2000"/>
                <a:gd name="T22" fmla="*/ 0 w 1700"/>
                <a:gd name="T23" fmla="*/ 1 h 2000"/>
                <a:gd name="T24" fmla="*/ 0 w 1700"/>
                <a:gd name="T25" fmla="*/ 0 h 2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00"/>
                <a:gd name="T40" fmla="*/ 0 h 2000"/>
                <a:gd name="T41" fmla="*/ 1700 w 1700"/>
                <a:gd name="T42" fmla="*/ 2000 h 2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00" h="2000">
                  <a:moveTo>
                    <a:pt x="0" y="0"/>
                  </a:moveTo>
                  <a:lnTo>
                    <a:pt x="200" y="0"/>
                  </a:lnTo>
                  <a:lnTo>
                    <a:pt x="500" y="900"/>
                  </a:lnTo>
                  <a:lnTo>
                    <a:pt x="1000" y="1200"/>
                  </a:lnTo>
                  <a:lnTo>
                    <a:pt x="1500" y="1200"/>
                  </a:lnTo>
                  <a:lnTo>
                    <a:pt x="1500" y="1800"/>
                  </a:lnTo>
                  <a:lnTo>
                    <a:pt x="1600" y="1900"/>
                  </a:lnTo>
                  <a:lnTo>
                    <a:pt x="1700" y="1900"/>
                  </a:lnTo>
                  <a:lnTo>
                    <a:pt x="1700" y="2000"/>
                  </a:lnTo>
                  <a:lnTo>
                    <a:pt x="200" y="1600"/>
                  </a:lnTo>
                  <a:lnTo>
                    <a:pt x="200" y="400"/>
                  </a:lnTo>
                  <a:lnTo>
                    <a:pt x="0" y="400"/>
                  </a:lnTo>
                  <a:lnTo>
                    <a:pt x="0"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41" name="Rectangle 397"/>
            <p:cNvSpPr>
              <a:spLocks noChangeArrowheads="1"/>
            </p:cNvSpPr>
            <p:nvPr/>
          </p:nvSpPr>
          <p:spPr bwMode="auto">
            <a:xfrm>
              <a:off x="906" y="1960"/>
              <a:ext cx="46" cy="45"/>
            </a:xfrm>
            <a:prstGeom prst="rect">
              <a:avLst/>
            </a:prstGeom>
            <a:solidFill>
              <a:schemeClr val="tx1"/>
            </a:solidFill>
            <a:ln w="254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42" name="Rectangle 398"/>
            <p:cNvSpPr>
              <a:spLocks noChangeArrowheads="1"/>
            </p:cNvSpPr>
            <p:nvPr/>
          </p:nvSpPr>
          <p:spPr bwMode="auto">
            <a:xfrm>
              <a:off x="766" y="1533"/>
              <a:ext cx="46" cy="45"/>
            </a:xfrm>
            <a:prstGeom prst="rect">
              <a:avLst/>
            </a:prstGeom>
            <a:solidFill>
              <a:schemeClr val="tx1"/>
            </a:solidFill>
            <a:ln w="254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sp>
        <p:nvSpPr>
          <p:cNvPr id="29751" name="Freeform 399"/>
          <p:cNvSpPr>
            <a:spLocks/>
          </p:cNvSpPr>
          <p:nvPr/>
        </p:nvSpPr>
        <p:spPr bwMode="auto">
          <a:xfrm flipH="1">
            <a:off x="7696200" y="1638300"/>
            <a:ext cx="1517650" cy="736600"/>
          </a:xfrm>
          <a:custGeom>
            <a:avLst/>
            <a:gdLst>
              <a:gd name="T0" fmla="*/ 0 w 956"/>
              <a:gd name="T1" fmla="*/ 0 h 464"/>
              <a:gd name="T2" fmla="*/ 2147483647 w 956"/>
              <a:gd name="T3" fmla="*/ 2147483647 h 464"/>
              <a:gd name="T4" fmla="*/ 2147483647 w 956"/>
              <a:gd name="T5" fmla="*/ 2147483647 h 464"/>
              <a:gd name="T6" fmla="*/ 2147483647 w 956"/>
              <a:gd name="T7" fmla="*/ 2147483647 h 464"/>
              <a:gd name="T8" fmla="*/ 2147483647 w 956"/>
              <a:gd name="T9" fmla="*/ 0 h 464"/>
              <a:gd name="T10" fmla="*/ 0 w 956"/>
              <a:gd name="T11" fmla="*/ 0 h 464"/>
              <a:gd name="T12" fmla="*/ 0 60000 65536"/>
              <a:gd name="T13" fmla="*/ 0 60000 65536"/>
              <a:gd name="T14" fmla="*/ 0 60000 65536"/>
              <a:gd name="T15" fmla="*/ 0 60000 65536"/>
              <a:gd name="T16" fmla="*/ 0 60000 65536"/>
              <a:gd name="T17" fmla="*/ 0 60000 65536"/>
              <a:gd name="T18" fmla="*/ 0 w 956"/>
              <a:gd name="T19" fmla="*/ 0 h 464"/>
              <a:gd name="T20" fmla="*/ 956 w 956"/>
              <a:gd name="T21" fmla="*/ 464 h 464"/>
            </a:gdLst>
            <a:ahLst/>
            <a:cxnLst>
              <a:cxn ang="T12">
                <a:pos x="T0" y="T1"/>
              </a:cxn>
              <a:cxn ang="T13">
                <a:pos x="T2" y="T3"/>
              </a:cxn>
              <a:cxn ang="T14">
                <a:pos x="T4" y="T5"/>
              </a:cxn>
              <a:cxn ang="T15">
                <a:pos x="T6" y="T7"/>
              </a:cxn>
              <a:cxn ang="T16">
                <a:pos x="T8" y="T9"/>
              </a:cxn>
              <a:cxn ang="T17">
                <a:pos x="T10" y="T11"/>
              </a:cxn>
            </a:cxnLst>
            <a:rect l="T18" t="T19" r="T20" b="T21"/>
            <a:pathLst>
              <a:path w="956" h="464">
                <a:moveTo>
                  <a:pt x="0" y="0"/>
                </a:moveTo>
                <a:lnTo>
                  <a:pt x="1" y="406"/>
                </a:lnTo>
                <a:lnTo>
                  <a:pt x="203" y="464"/>
                </a:lnTo>
                <a:lnTo>
                  <a:pt x="406" y="464"/>
                </a:lnTo>
                <a:lnTo>
                  <a:pt x="956" y="0"/>
                </a:lnTo>
                <a:lnTo>
                  <a:pt x="0"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52" name="Line 400"/>
          <p:cNvSpPr>
            <a:spLocks noChangeShapeType="1"/>
          </p:cNvSpPr>
          <p:nvPr/>
        </p:nvSpPr>
        <p:spPr bwMode="auto">
          <a:xfrm flipH="1">
            <a:off x="9534525" y="1725614"/>
            <a:ext cx="0" cy="13874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53" name="Line 411"/>
          <p:cNvSpPr>
            <a:spLocks noChangeShapeType="1"/>
          </p:cNvSpPr>
          <p:nvPr/>
        </p:nvSpPr>
        <p:spPr bwMode="auto">
          <a:xfrm flipH="1" flipV="1">
            <a:off x="6854826" y="4406901"/>
            <a:ext cx="214313"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54" name="AutoShape 435"/>
          <p:cNvSpPr>
            <a:spLocks noChangeArrowheads="1"/>
          </p:cNvSpPr>
          <p:nvPr/>
        </p:nvSpPr>
        <p:spPr bwMode="auto">
          <a:xfrm flipH="1" flipV="1">
            <a:off x="8632826" y="2281239"/>
            <a:ext cx="214313" cy="920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CC66"/>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55" name="Line 448"/>
          <p:cNvSpPr>
            <a:spLocks noChangeShapeType="1"/>
          </p:cNvSpPr>
          <p:nvPr/>
        </p:nvSpPr>
        <p:spPr bwMode="auto">
          <a:xfrm>
            <a:off x="6211888" y="3021013"/>
            <a:ext cx="214312" cy="12938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56" name="Line 453"/>
          <p:cNvSpPr>
            <a:spLocks noChangeShapeType="1"/>
          </p:cNvSpPr>
          <p:nvPr/>
        </p:nvSpPr>
        <p:spPr bwMode="auto">
          <a:xfrm flipH="1" flipV="1">
            <a:off x="6534150" y="1725613"/>
            <a:ext cx="0" cy="925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57" name="Line 456"/>
          <p:cNvSpPr>
            <a:spLocks noChangeShapeType="1"/>
          </p:cNvSpPr>
          <p:nvPr/>
        </p:nvSpPr>
        <p:spPr bwMode="auto">
          <a:xfrm flipH="1" flipV="1">
            <a:off x="6640513" y="1725613"/>
            <a:ext cx="0" cy="831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grpSp>
        <p:nvGrpSpPr>
          <p:cNvPr id="29758" name="Group 457"/>
          <p:cNvGrpSpPr>
            <a:grpSpLocks/>
          </p:cNvGrpSpPr>
          <p:nvPr/>
        </p:nvGrpSpPr>
        <p:grpSpPr bwMode="auto">
          <a:xfrm flipH="1">
            <a:off x="6640513" y="2376489"/>
            <a:ext cx="965200" cy="739775"/>
            <a:chOff x="1503" y="1035"/>
            <a:chExt cx="608" cy="466"/>
          </a:xfrm>
        </p:grpSpPr>
        <p:sp>
          <p:nvSpPr>
            <p:cNvPr id="29838" name="Line 458"/>
            <p:cNvSpPr>
              <a:spLocks noChangeShapeType="1"/>
            </p:cNvSpPr>
            <p:nvPr/>
          </p:nvSpPr>
          <p:spPr bwMode="auto">
            <a:xfrm flipV="1">
              <a:off x="1503" y="1035"/>
              <a:ext cx="540" cy="4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839" name="Line 459"/>
            <p:cNvSpPr>
              <a:spLocks noChangeShapeType="1"/>
            </p:cNvSpPr>
            <p:nvPr/>
          </p:nvSpPr>
          <p:spPr bwMode="auto">
            <a:xfrm>
              <a:off x="2043" y="1035"/>
              <a:ext cx="6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grpSp>
      <p:grpSp>
        <p:nvGrpSpPr>
          <p:cNvPr id="29759" name="Group 460"/>
          <p:cNvGrpSpPr>
            <a:grpSpLocks/>
          </p:cNvGrpSpPr>
          <p:nvPr/>
        </p:nvGrpSpPr>
        <p:grpSpPr bwMode="auto">
          <a:xfrm flipH="1">
            <a:off x="6640513" y="2193926"/>
            <a:ext cx="965200" cy="739775"/>
            <a:chOff x="1503" y="918"/>
            <a:chExt cx="608" cy="466"/>
          </a:xfrm>
        </p:grpSpPr>
        <p:sp>
          <p:nvSpPr>
            <p:cNvPr id="29836" name="Line 461"/>
            <p:cNvSpPr>
              <a:spLocks noChangeShapeType="1"/>
            </p:cNvSpPr>
            <p:nvPr/>
          </p:nvSpPr>
          <p:spPr bwMode="auto">
            <a:xfrm flipV="1">
              <a:off x="1503" y="918"/>
              <a:ext cx="540" cy="4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837" name="Line 462"/>
            <p:cNvSpPr>
              <a:spLocks noChangeShapeType="1"/>
            </p:cNvSpPr>
            <p:nvPr/>
          </p:nvSpPr>
          <p:spPr bwMode="auto">
            <a:xfrm>
              <a:off x="2043" y="918"/>
              <a:ext cx="6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grpSp>
      <p:grpSp>
        <p:nvGrpSpPr>
          <p:cNvPr id="29760" name="Group 463"/>
          <p:cNvGrpSpPr>
            <a:grpSpLocks/>
          </p:cNvGrpSpPr>
          <p:nvPr/>
        </p:nvGrpSpPr>
        <p:grpSpPr bwMode="auto">
          <a:xfrm flipH="1">
            <a:off x="6640513" y="2012951"/>
            <a:ext cx="965200" cy="739775"/>
            <a:chOff x="1503" y="802"/>
            <a:chExt cx="608" cy="466"/>
          </a:xfrm>
        </p:grpSpPr>
        <p:sp>
          <p:nvSpPr>
            <p:cNvPr id="29834" name="Line 464"/>
            <p:cNvSpPr>
              <a:spLocks noChangeShapeType="1"/>
            </p:cNvSpPr>
            <p:nvPr/>
          </p:nvSpPr>
          <p:spPr bwMode="auto">
            <a:xfrm flipV="1">
              <a:off x="1503" y="802"/>
              <a:ext cx="540" cy="4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835" name="Line 465"/>
            <p:cNvSpPr>
              <a:spLocks noChangeShapeType="1"/>
            </p:cNvSpPr>
            <p:nvPr/>
          </p:nvSpPr>
          <p:spPr bwMode="auto">
            <a:xfrm>
              <a:off x="2043" y="802"/>
              <a:ext cx="6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grpSp>
      <p:sp>
        <p:nvSpPr>
          <p:cNvPr id="29761" name="Rectangle 466"/>
          <p:cNvSpPr>
            <a:spLocks noChangeArrowheads="1"/>
          </p:cNvSpPr>
          <p:nvPr/>
        </p:nvSpPr>
        <p:spPr bwMode="auto">
          <a:xfrm flipH="1">
            <a:off x="9212263" y="2281238"/>
            <a:ext cx="322262" cy="18415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62" name="Freeform 469"/>
          <p:cNvSpPr>
            <a:spLocks/>
          </p:cNvSpPr>
          <p:nvPr/>
        </p:nvSpPr>
        <p:spPr bwMode="auto">
          <a:xfrm flipH="1">
            <a:off x="9212263" y="1635125"/>
            <a:ext cx="322262" cy="647700"/>
          </a:xfrm>
          <a:custGeom>
            <a:avLst/>
            <a:gdLst>
              <a:gd name="T0" fmla="*/ 0 w 300"/>
              <a:gd name="T1" fmla="*/ 0 h 700"/>
              <a:gd name="T2" fmla="*/ 2147483647 w 300"/>
              <a:gd name="T3" fmla="*/ 0 h 700"/>
              <a:gd name="T4" fmla="*/ 2147483647 w 300"/>
              <a:gd name="T5" fmla="*/ 2147483647 h 700"/>
              <a:gd name="T6" fmla="*/ 0 w 300"/>
              <a:gd name="T7" fmla="*/ 2147483647 h 700"/>
              <a:gd name="T8" fmla="*/ 0 w 300"/>
              <a:gd name="T9" fmla="*/ 0 h 700"/>
              <a:gd name="T10" fmla="*/ 0 60000 65536"/>
              <a:gd name="T11" fmla="*/ 0 60000 65536"/>
              <a:gd name="T12" fmla="*/ 0 60000 65536"/>
              <a:gd name="T13" fmla="*/ 0 60000 65536"/>
              <a:gd name="T14" fmla="*/ 0 60000 65536"/>
              <a:gd name="T15" fmla="*/ 0 w 300"/>
              <a:gd name="T16" fmla="*/ 0 h 700"/>
              <a:gd name="T17" fmla="*/ 300 w 300"/>
              <a:gd name="T18" fmla="*/ 700 h 700"/>
            </a:gdLst>
            <a:ahLst/>
            <a:cxnLst>
              <a:cxn ang="T10">
                <a:pos x="T0" y="T1"/>
              </a:cxn>
              <a:cxn ang="T11">
                <a:pos x="T2" y="T3"/>
              </a:cxn>
              <a:cxn ang="T12">
                <a:pos x="T4" y="T5"/>
              </a:cxn>
              <a:cxn ang="T13">
                <a:pos x="T6" y="T7"/>
              </a:cxn>
              <a:cxn ang="T14">
                <a:pos x="T8" y="T9"/>
              </a:cxn>
            </a:cxnLst>
            <a:rect l="T15" t="T16" r="T17" b="T18"/>
            <a:pathLst>
              <a:path w="300" h="700">
                <a:moveTo>
                  <a:pt x="0" y="0"/>
                </a:moveTo>
                <a:lnTo>
                  <a:pt x="300" y="0"/>
                </a:lnTo>
                <a:lnTo>
                  <a:pt x="300" y="700"/>
                </a:lnTo>
                <a:lnTo>
                  <a:pt x="0" y="700"/>
                </a:lnTo>
                <a:lnTo>
                  <a:pt x="0"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63" name="Freeform 470"/>
          <p:cNvSpPr>
            <a:spLocks/>
          </p:cNvSpPr>
          <p:nvPr/>
        </p:nvSpPr>
        <p:spPr bwMode="auto">
          <a:xfrm>
            <a:off x="6750050" y="3671888"/>
            <a:ext cx="2681288" cy="1384300"/>
          </a:xfrm>
          <a:custGeom>
            <a:avLst/>
            <a:gdLst>
              <a:gd name="T0" fmla="*/ 2147483647 w 1689"/>
              <a:gd name="T1" fmla="*/ 0 h 872"/>
              <a:gd name="T2" fmla="*/ 2147483647 w 1689"/>
              <a:gd name="T3" fmla="*/ 2147483647 h 872"/>
              <a:gd name="T4" fmla="*/ 2147483647 w 1689"/>
              <a:gd name="T5" fmla="*/ 2147483647 h 872"/>
              <a:gd name="T6" fmla="*/ 2147483647 w 1689"/>
              <a:gd name="T7" fmla="*/ 2147483647 h 872"/>
              <a:gd name="T8" fmla="*/ 2147483647 w 1689"/>
              <a:gd name="T9" fmla="*/ 2147483647 h 872"/>
              <a:gd name="T10" fmla="*/ 2147483647 w 1689"/>
              <a:gd name="T11" fmla="*/ 2147483647 h 872"/>
              <a:gd name="T12" fmla="*/ 2147483647 w 1689"/>
              <a:gd name="T13" fmla="*/ 2147483647 h 872"/>
              <a:gd name="T14" fmla="*/ 2147483647 w 1689"/>
              <a:gd name="T15" fmla="*/ 2147483647 h 872"/>
              <a:gd name="T16" fmla="*/ 2147483647 w 1689"/>
              <a:gd name="T17" fmla="*/ 2147483647 h 872"/>
              <a:gd name="T18" fmla="*/ 2147483647 w 1689"/>
              <a:gd name="T19" fmla="*/ 2147483647 h 872"/>
              <a:gd name="T20" fmla="*/ 0 w 1689"/>
              <a:gd name="T21" fmla="*/ 2147483647 h 872"/>
              <a:gd name="T22" fmla="*/ 0 w 1689"/>
              <a:gd name="T23" fmla="*/ 2147483647 h 872"/>
              <a:gd name="T24" fmla="*/ 2147483647 w 1689"/>
              <a:gd name="T25" fmla="*/ 2147483647 h 872"/>
              <a:gd name="T26" fmla="*/ 2147483647 w 1689"/>
              <a:gd name="T27" fmla="*/ 2147483647 h 872"/>
              <a:gd name="T28" fmla="*/ 2147483647 w 1689"/>
              <a:gd name="T29" fmla="*/ 2147483647 h 872"/>
              <a:gd name="T30" fmla="*/ 2147483647 w 1689"/>
              <a:gd name="T31" fmla="*/ 0 h 872"/>
              <a:gd name="T32" fmla="*/ 2147483647 w 1689"/>
              <a:gd name="T33" fmla="*/ 0 h 8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9"/>
              <a:gd name="T52" fmla="*/ 0 h 872"/>
              <a:gd name="T53" fmla="*/ 1689 w 1689"/>
              <a:gd name="T54" fmla="*/ 872 h 8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9" h="872">
                <a:moveTo>
                  <a:pt x="1624" y="0"/>
                </a:moveTo>
                <a:lnTo>
                  <a:pt x="1624" y="112"/>
                </a:lnTo>
                <a:lnTo>
                  <a:pt x="1558" y="114"/>
                </a:lnTo>
                <a:lnTo>
                  <a:pt x="1417" y="114"/>
                </a:lnTo>
                <a:lnTo>
                  <a:pt x="1417" y="524"/>
                </a:lnTo>
                <a:lnTo>
                  <a:pt x="1419" y="581"/>
                </a:lnTo>
                <a:lnTo>
                  <a:pt x="1348" y="638"/>
                </a:lnTo>
                <a:lnTo>
                  <a:pt x="1213" y="638"/>
                </a:lnTo>
                <a:lnTo>
                  <a:pt x="1146" y="578"/>
                </a:lnTo>
                <a:lnTo>
                  <a:pt x="133" y="810"/>
                </a:lnTo>
                <a:lnTo>
                  <a:pt x="0" y="810"/>
                </a:lnTo>
                <a:lnTo>
                  <a:pt x="0" y="872"/>
                </a:lnTo>
                <a:lnTo>
                  <a:pt x="472" y="872"/>
                </a:lnTo>
                <a:lnTo>
                  <a:pt x="1555" y="696"/>
                </a:lnTo>
                <a:lnTo>
                  <a:pt x="1689" y="579"/>
                </a:lnTo>
                <a:lnTo>
                  <a:pt x="1687" y="0"/>
                </a:lnTo>
                <a:lnTo>
                  <a:pt x="1624"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64" name="Freeform 472"/>
          <p:cNvSpPr>
            <a:spLocks/>
          </p:cNvSpPr>
          <p:nvPr/>
        </p:nvSpPr>
        <p:spPr bwMode="auto">
          <a:xfrm flipH="1">
            <a:off x="6105525" y="2743201"/>
            <a:ext cx="749300" cy="1571625"/>
          </a:xfrm>
          <a:custGeom>
            <a:avLst/>
            <a:gdLst>
              <a:gd name="T0" fmla="*/ 0 w 700"/>
              <a:gd name="T1" fmla="*/ 2147483647 h 1700"/>
              <a:gd name="T2" fmla="*/ 2147483647 w 700"/>
              <a:gd name="T3" fmla="*/ 2147483647 h 1700"/>
              <a:gd name="T4" fmla="*/ 2147483647 w 700"/>
              <a:gd name="T5" fmla="*/ 2147483647 h 1700"/>
              <a:gd name="T6" fmla="*/ 2147483647 w 700"/>
              <a:gd name="T7" fmla="*/ 2147483647 h 1700"/>
              <a:gd name="T8" fmla="*/ 2147483647 w 700"/>
              <a:gd name="T9" fmla="*/ 2147483647 h 1700"/>
              <a:gd name="T10" fmla="*/ 2147483647 w 700"/>
              <a:gd name="T11" fmla="*/ 0 h 1700"/>
              <a:gd name="T12" fmla="*/ 2147483647 w 700"/>
              <a:gd name="T13" fmla="*/ 0 h 1700"/>
              <a:gd name="T14" fmla="*/ 2147483647 w 700"/>
              <a:gd name="T15" fmla="*/ 2147483647 h 1700"/>
              <a:gd name="T16" fmla="*/ 2147483647 w 700"/>
              <a:gd name="T17" fmla="*/ 2147483647 h 1700"/>
              <a:gd name="T18" fmla="*/ 2147483647 w 700"/>
              <a:gd name="T19" fmla="*/ 2147483647 h 1700"/>
              <a:gd name="T20" fmla="*/ 2147483647 w 700"/>
              <a:gd name="T21" fmla="*/ 2147483647 h 1700"/>
              <a:gd name="T22" fmla="*/ 2147483647 w 700"/>
              <a:gd name="T23" fmla="*/ 2147483647 h 1700"/>
              <a:gd name="T24" fmla="*/ 2147483647 w 700"/>
              <a:gd name="T25" fmla="*/ 2147483647 h 1700"/>
              <a:gd name="T26" fmla="*/ 0 w 700"/>
              <a:gd name="T27" fmla="*/ 2147483647 h 17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0"/>
              <a:gd name="T43" fmla="*/ 0 h 1700"/>
              <a:gd name="T44" fmla="*/ 700 w 700"/>
              <a:gd name="T45" fmla="*/ 1700 h 17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0" h="1700">
                <a:moveTo>
                  <a:pt x="0" y="1400"/>
                </a:moveTo>
                <a:lnTo>
                  <a:pt x="100" y="1700"/>
                </a:lnTo>
                <a:lnTo>
                  <a:pt x="400" y="1700"/>
                </a:lnTo>
                <a:lnTo>
                  <a:pt x="600" y="300"/>
                </a:lnTo>
                <a:lnTo>
                  <a:pt x="700" y="300"/>
                </a:lnTo>
                <a:lnTo>
                  <a:pt x="700" y="0"/>
                </a:lnTo>
                <a:lnTo>
                  <a:pt x="500" y="0"/>
                </a:lnTo>
                <a:lnTo>
                  <a:pt x="500" y="200"/>
                </a:lnTo>
                <a:lnTo>
                  <a:pt x="400" y="200"/>
                </a:lnTo>
                <a:lnTo>
                  <a:pt x="300" y="400"/>
                </a:lnTo>
                <a:lnTo>
                  <a:pt x="300" y="600"/>
                </a:lnTo>
                <a:lnTo>
                  <a:pt x="100" y="600"/>
                </a:lnTo>
                <a:lnTo>
                  <a:pt x="100" y="1300"/>
                </a:lnTo>
                <a:lnTo>
                  <a:pt x="0" y="140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65" name="Freeform 473"/>
          <p:cNvSpPr>
            <a:spLocks/>
          </p:cNvSpPr>
          <p:nvPr/>
        </p:nvSpPr>
        <p:spPr bwMode="auto">
          <a:xfrm flipH="1">
            <a:off x="6534151" y="1635126"/>
            <a:ext cx="1071563" cy="1757363"/>
          </a:xfrm>
          <a:custGeom>
            <a:avLst/>
            <a:gdLst>
              <a:gd name="T0" fmla="*/ 2147483647 w 1000"/>
              <a:gd name="T1" fmla="*/ 0 h 1900"/>
              <a:gd name="T2" fmla="*/ 2147483647 w 1000"/>
              <a:gd name="T3" fmla="*/ 2147483647 h 1900"/>
              <a:gd name="T4" fmla="*/ 2147483647 w 1000"/>
              <a:gd name="T5" fmla="*/ 2147483647 h 1900"/>
              <a:gd name="T6" fmla="*/ 0 w 1000"/>
              <a:gd name="T7" fmla="*/ 2147483647 h 1900"/>
              <a:gd name="T8" fmla="*/ 2147483647 w 1000"/>
              <a:gd name="T9" fmla="*/ 2147483647 h 1900"/>
              <a:gd name="T10" fmla="*/ 2147483647 w 1000"/>
              <a:gd name="T11" fmla="*/ 2147483647 h 1900"/>
              <a:gd name="T12" fmla="*/ 2147483647 w 1000"/>
              <a:gd name="T13" fmla="*/ 2147483647 h 1900"/>
              <a:gd name="T14" fmla="*/ 2147483647 w 1000"/>
              <a:gd name="T15" fmla="*/ 0 h 1900"/>
              <a:gd name="T16" fmla="*/ 2147483647 w 1000"/>
              <a:gd name="T17" fmla="*/ 0 h 19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0"/>
              <a:gd name="T28" fmla="*/ 0 h 1900"/>
              <a:gd name="T29" fmla="*/ 1000 w 1000"/>
              <a:gd name="T30" fmla="*/ 1900 h 19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0" h="1900">
                <a:moveTo>
                  <a:pt x="900" y="0"/>
                </a:moveTo>
                <a:lnTo>
                  <a:pt x="900" y="1000"/>
                </a:lnTo>
                <a:lnTo>
                  <a:pt x="800" y="1000"/>
                </a:lnTo>
                <a:lnTo>
                  <a:pt x="0" y="1800"/>
                </a:lnTo>
                <a:lnTo>
                  <a:pt x="100" y="1900"/>
                </a:lnTo>
                <a:lnTo>
                  <a:pt x="900" y="1100"/>
                </a:lnTo>
                <a:lnTo>
                  <a:pt x="1000" y="1100"/>
                </a:lnTo>
                <a:lnTo>
                  <a:pt x="1000" y="0"/>
                </a:lnTo>
                <a:lnTo>
                  <a:pt x="900"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66" name="Freeform 474"/>
          <p:cNvSpPr>
            <a:spLocks/>
          </p:cNvSpPr>
          <p:nvPr/>
        </p:nvSpPr>
        <p:spPr bwMode="auto">
          <a:xfrm flipH="1">
            <a:off x="8997951" y="2465388"/>
            <a:ext cx="536575" cy="1109662"/>
          </a:xfrm>
          <a:custGeom>
            <a:avLst/>
            <a:gdLst>
              <a:gd name="T0" fmla="*/ 0 w 500"/>
              <a:gd name="T1" fmla="*/ 0 h 1200"/>
              <a:gd name="T2" fmla="*/ 2147483647 w 500"/>
              <a:gd name="T3" fmla="*/ 0 h 1200"/>
              <a:gd name="T4" fmla="*/ 2147483647 w 500"/>
              <a:gd name="T5" fmla="*/ 2147483647 h 1200"/>
              <a:gd name="T6" fmla="*/ 2147483647 w 500"/>
              <a:gd name="T7" fmla="*/ 2147483647 h 1200"/>
              <a:gd name="T8" fmla="*/ 2147483647 w 500"/>
              <a:gd name="T9" fmla="*/ 2147483647 h 1200"/>
              <a:gd name="T10" fmla="*/ 2147483647 w 500"/>
              <a:gd name="T11" fmla="*/ 2147483647 h 1200"/>
              <a:gd name="T12" fmla="*/ 2147483647 w 500"/>
              <a:gd name="T13" fmla="*/ 2147483647 h 1200"/>
              <a:gd name="T14" fmla="*/ 2147483647 w 500"/>
              <a:gd name="T15" fmla="*/ 2147483647 h 1200"/>
              <a:gd name="T16" fmla="*/ 2147483647 w 500"/>
              <a:gd name="T17" fmla="*/ 2147483647 h 1200"/>
              <a:gd name="T18" fmla="*/ 0 w 500"/>
              <a:gd name="T19" fmla="*/ 2147483647 h 1200"/>
              <a:gd name="T20" fmla="*/ 0 w 500"/>
              <a:gd name="T21" fmla="*/ 0 h 1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0"/>
              <a:gd name="T34" fmla="*/ 0 h 1200"/>
              <a:gd name="T35" fmla="*/ 500 w 500"/>
              <a:gd name="T36" fmla="*/ 1200 h 1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0" h="1200">
                <a:moveTo>
                  <a:pt x="0" y="0"/>
                </a:moveTo>
                <a:lnTo>
                  <a:pt x="300" y="0"/>
                </a:lnTo>
                <a:lnTo>
                  <a:pt x="300" y="900"/>
                </a:lnTo>
                <a:lnTo>
                  <a:pt x="500" y="900"/>
                </a:lnTo>
                <a:lnTo>
                  <a:pt x="500" y="1000"/>
                </a:lnTo>
                <a:lnTo>
                  <a:pt x="200" y="1000"/>
                </a:lnTo>
                <a:lnTo>
                  <a:pt x="200" y="1200"/>
                </a:lnTo>
                <a:lnTo>
                  <a:pt x="100" y="1200"/>
                </a:lnTo>
                <a:lnTo>
                  <a:pt x="100" y="800"/>
                </a:lnTo>
                <a:lnTo>
                  <a:pt x="0" y="700"/>
                </a:lnTo>
                <a:lnTo>
                  <a:pt x="0"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67" name="Line 475"/>
          <p:cNvSpPr>
            <a:spLocks noChangeShapeType="1"/>
          </p:cNvSpPr>
          <p:nvPr/>
        </p:nvSpPr>
        <p:spPr bwMode="auto">
          <a:xfrm flipH="1">
            <a:off x="6518276" y="4572000"/>
            <a:ext cx="539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68" name="Freeform 476"/>
          <p:cNvSpPr>
            <a:spLocks/>
          </p:cNvSpPr>
          <p:nvPr/>
        </p:nvSpPr>
        <p:spPr bwMode="auto">
          <a:xfrm>
            <a:off x="6518275" y="4572001"/>
            <a:ext cx="1588" cy="752475"/>
          </a:xfrm>
          <a:custGeom>
            <a:avLst/>
            <a:gdLst>
              <a:gd name="T0" fmla="*/ 0 w 1"/>
              <a:gd name="T1" fmla="*/ 0 h 474"/>
              <a:gd name="T2" fmla="*/ 0 w 1"/>
              <a:gd name="T3" fmla="*/ 2147483647 h 474"/>
              <a:gd name="T4" fmla="*/ 0 60000 65536"/>
              <a:gd name="T5" fmla="*/ 0 60000 65536"/>
              <a:gd name="T6" fmla="*/ 0 w 1"/>
              <a:gd name="T7" fmla="*/ 0 h 474"/>
              <a:gd name="T8" fmla="*/ 1 w 1"/>
              <a:gd name="T9" fmla="*/ 474 h 474"/>
            </a:gdLst>
            <a:ahLst/>
            <a:cxnLst>
              <a:cxn ang="T4">
                <a:pos x="T0" y="T1"/>
              </a:cxn>
              <a:cxn ang="T5">
                <a:pos x="T2" y="T3"/>
              </a:cxn>
            </a:cxnLst>
            <a:rect l="T6" t="T7" r="T8" b="T9"/>
            <a:pathLst>
              <a:path w="1" h="474">
                <a:moveTo>
                  <a:pt x="0" y="0"/>
                </a:moveTo>
                <a:lnTo>
                  <a:pt x="0" y="47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69" name="Line 477"/>
          <p:cNvSpPr>
            <a:spLocks noChangeShapeType="1"/>
          </p:cNvSpPr>
          <p:nvPr/>
        </p:nvSpPr>
        <p:spPr bwMode="auto">
          <a:xfrm flipH="1" flipV="1">
            <a:off x="6678613" y="4691064"/>
            <a:ext cx="0" cy="7842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770" name="Line 478"/>
          <p:cNvSpPr>
            <a:spLocks noChangeShapeType="1"/>
          </p:cNvSpPr>
          <p:nvPr/>
        </p:nvSpPr>
        <p:spPr bwMode="auto">
          <a:xfrm>
            <a:off x="6572251" y="4572001"/>
            <a:ext cx="106363" cy="1190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grpSp>
        <p:nvGrpSpPr>
          <p:cNvPr id="18" name="Group 479"/>
          <p:cNvGrpSpPr>
            <a:grpSpLocks/>
          </p:cNvGrpSpPr>
          <p:nvPr/>
        </p:nvGrpSpPr>
        <p:grpSpPr bwMode="auto">
          <a:xfrm>
            <a:off x="3041651" y="3117851"/>
            <a:ext cx="6130925" cy="1389063"/>
            <a:chOff x="849" y="1738"/>
            <a:chExt cx="3862" cy="875"/>
          </a:xfrm>
        </p:grpSpPr>
        <p:grpSp>
          <p:nvGrpSpPr>
            <p:cNvPr id="29826" name="Group 480"/>
            <p:cNvGrpSpPr>
              <a:grpSpLocks/>
            </p:cNvGrpSpPr>
            <p:nvPr/>
          </p:nvGrpSpPr>
          <p:grpSpPr bwMode="auto">
            <a:xfrm>
              <a:off x="849" y="1738"/>
              <a:ext cx="380" cy="875"/>
              <a:chOff x="516" y="1503"/>
              <a:chExt cx="380" cy="875"/>
            </a:xfrm>
          </p:grpSpPr>
          <p:sp>
            <p:nvSpPr>
              <p:cNvPr id="29831" name="Freeform 481"/>
              <p:cNvSpPr>
                <a:spLocks/>
              </p:cNvSpPr>
              <p:nvPr/>
            </p:nvSpPr>
            <p:spPr bwMode="auto">
              <a:xfrm>
                <a:off x="516" y="1503"/>
                <a:ext cx="380" cy="875"/>
              </a:xfrm>
              <a:custGeom>
                <a:avLst/>
                <a:gdLst>
                  <a:gd name="T0" fmla="*/ 110 w 380"/>
                  <a:gd name="T1" fmla="*/ 873 h 875"/>
                  <a:gd name="T2" fmla="*/ 380 w 380"/>
                  <a:gd name="T3" fmla="*/ 875 h 875"/>
                  <a:gd name="T4" fmla="*/ 380 w 380"/>
                  <a:gd name="T5" fmla="*/ 289 h 875"/>
                  <a:gd name="T6" fmla="*/ 245 w 380"/>
                  <a:gd name="T7" fmla="*/ 289 h 875"/>
                  <a:gd name="T8" fmla="*/ 245 w 380"/>
                  <a:gd name="T9" fmla="*/ 0 h 875"/>
                  <a:gd name="T10" fmla="*/ 0 w 380"/>
                  <a:gd name="T11" fmla="*/ 0 h 875"/>
                  <a:gd name="T12" fmla="*/ 0 w 380"/>
                  <a:gd name="T13" fmla="*/ 114 h 875"/>
                  <a:gd name="T14" fmla="*/ 177 w 380"/>
                  <a:gd name="T15" fmla="*/ 115 h 875"/>
                  <a:gd name="T16" fmla="*/ 177 w 380"/>
                  <a:gd name="T17" fmla="*/ 464 h 875"/>
                  <a:gd name="T18" fmla="*/ 110 w 380"/>
                  <a:gd name="T19" fmla="*/ 523 h 875"/>
                  <a:gd name="T20" fmla="*/ 110 w 380"/>
                  <a:gd name="T21" fmla="*/ 873 h 8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0"/>
                  <a:gd name="T34" fmla="*/ 0 h 875"/>
                  <a:gd name="T35" fmla="*/ 380 w 380"/>
                  <a:gd name="T36" fmla="*/ 875 h 8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0" h="875">
                    <a:moveTo>
                      <a:pt x="110" y="873"/>
                    </a:moveTo>
                    <a:lnTo>
                      <a:pt x="380" y="875"/>
                    </a:lnTo>
                    <a:lnTo>
                      <a:pt x="380" y="289"/>
                    </a:lnTo>
                    <a:lnTo>
                      <a:pt x="245" y="289"/>
                    </a:lnTo>
                    <a:lnTo>
                      <a:pt x="245" y="0"/>
                    </a:lnTo>
                    <a:lnTo>
                      <a:pt x="0" y="0"/>
                    </a:lnTo>
                    <a:lnTo>
                      <a:pt x="0" y="114"/>
                    </a:lnTo>
                    <a:lnTo>
                      <a:pt x="177" y="115"/>
                    </a:lnTo>
                    <a:lnTo>
                      <a:pt x="177" y="464"/>
                    </a:lnTo>
                    <a:lnTo>
                      <a:pt x="110" y="523"/>
                    </a:lnTo>
                    <a:lnTo>
                      <a:pt x="110" y="873"/>
                    </a:lnTo>
                    <a:close/>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32" name="Freeform 482"/>
              <p:cNvSpPr>
                <a:spLocks/>
              </p:cNvSpPr>
              <p:nvPr/>
            </p:nvSpPr>
            <p:spPr bwMode="auto">
              <a:xfrm>
                <a:off x="534" y="1530"/>
                <a:ext cx="63" cy="86"/>
              </a:xfrm>
              <a:custGeom>
                <a:avLst/>
                <a:gdLst>
                  <a:gd name="T0" fmla="*/ 63 w 63"/>
                  <a:gd name="T1" fmla="*/ 0 h 86"/>
                  <a:gd name="T2" fmla="*/ 0 w 63"/>
                  <a:gd name="T3" fmla="*/ 0 h 86"/>
                  <a:gd name="T4" fmla="*/ 0 w 63"/>
                  <a:gd name="T5" fmla="*/ 84 h 86"/>
                  <a:gd name="T6" fmla="*/ 63 w 63"/>
                  <a:gd name="T7" fmla="*/ 86 h 86"/>
                  <a:gd name="T8" fmla="*/ 63 w 63"/>
                  <a:gd name="T9" fmla="*/ 0 h 86"/>
                  <a:gd name="T10" fmla="*/ 0 60000 65536"/>
                  <a:gd name="T11" fmla="*/ 0 60000 65536"/>
                  <a:gd name="T12" fmla="*/ 0 60000 65536"/>
                  <a:gd name="T13" fmla="*/ 0 60000 65536"/>
                  <a:gd name="T14" fmla="*/ 0 60000 65536"/>
                  <a:gd name="T15" fmla="*/ 0 w 63"/>
                  <a:gd name="T16" fmla="*/ 0 h 86"/>
                  <a:gd name="T17" fmla="*/ 63 w 63"/>
                  <a:gd name="T18" fmla="*/ 86 h 86"/>
                </a:gdLst>
                <a:ahLst/>
                <a:cxnLst>
                  <a:cxn ang="T10">
                    <a:pos x="T0" y="T1"/>
                  </a:cxn>
                  <a:cxn ang="T11">
                    <a:pos x="T2" y="T3"/>
                  </a:cxn>
                  <a:cxn ang="T12">
                    <a:pos x="T4" y="T5"/>
                  </a:cxn>
                  <a:cxn ang="T13">
                    <a:pos x="T6" y="T7"/>
                  </a:cxn>
                  <a:cxn ang="T14">
                    <a:pos x="T8" y="T9"/>
                  </a:cxn>
                </a:cxnLst>
                <a:rect l="T15" t="T16" r="T17" b="T18"/>
                <a:pathLst>
                  <a:path w="63" h="86">
                    <a:moveTo>
                      <a:pt x="63" y="0"/>
                    </a:moveTo>
                    <a:lnTo>
                      <a:pt x="0" y="0"/>
                    </a:lnTo>
                    <a:lnTo>
                      <a:pt x="0" y="84"/>
                    </a:lnTo>
                    <a:lnTo>
                      <a:pt x="63" y="86"/>
                    </a:lnTo>
                    <a:lnTo>
                      <a:pt x="63" y="0"/>
                    </a:lnTo>
                    <a:close/>
                  </a:path>
                </a:pathLst>
              </a:custGeom>
              <a:solidFill>
                <a:srgbClr val="FFCC66"/>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33" name="Rectangle 483"/>
              <p:cNvSpPr>
                <a:spLocks noChangeArrowheads="1"/>
              </p:cNvSpPr>
              <p:nvPr/>
            </p:nvSpPr>
            <p:spPr bwMode="auto">
              <a:xfrm>
                <a:off x="631" y="2164"/>
                <a:ext cx="46" cy="45"/>
              </a:xfrm>
              <a:prstGeom prst="rect">
                <a:avLst/>
              </a:prstGeom>
              <a:solidFill>
                <a:schemeClr val="tx1"/>
              </a:solidFill>
              <a:ln w="254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29827" name="Group 484"/>
            <p:cNvGrpSpPr>
              <a:grpSpLocks/>
            </p:cNvGrpSpPr>
            <p:nvPr/>
          </p:nvGrpSpPr>
          <p:grpSpPr bwMode="auto">
            <a:xfrm flipH="1">
              <a:off x="4331" y="1738"/>
              <a:ext cx="380" cy="875"/>
              <a:chOff x="516" y="1503"/>
              <a:chExt cx="380" cy="875"/>
            </a:xfrm>
          </p:grpSpPr>
          <p:sp>
            <p:nvSpPr>
              <p:cNvPr id="29828" name="Freeform 485"/>
              <p:cNvSpPr>
                <a:spLocks/>
              </p:cNvSpPr>
              <p:nvPr/>
            </p:nvSpPr>
            <p:spPr bwMode="auto">
              <a:xfrm>
                <a:off x="516" y="1503"/>
                <a:ext cx="380" cy="875"/>
              </a:xfrm>
              <a:custGeom>
                <a:avLst/>
                <a:gdLst>
                  <a:gd name="T0" fmla="*/ 110 w 380"/>
                  <a:gd name="T1" fmla="*/ 873 h 875"/>
                  <a:gd name="T2" fmla="*/ 380 w 380"/>
                  <a:gd name="T3" fmla="*/ 875 h 875"/>
                  <a:gd name="T4" fmla="*/ 380 w 380"/>
                  <a:gd name="T5" fmla="*/ 289 h 875"/>
                  <a:gd name="T6" fmla="*/ 245 w 380"/>
                  <a:gd name="T7" fmla="*/ 289 h 875"/>
                  <a:gd name="T8" fmla="*/ 245 w 380"/>
                  <a:gd name="T9" fmla="*/ 0 h 875"/>
                  <a:gd name="T10" fmla="*/ 0 w 380"/>
                  <a:gd name="T11" fmla="*/ 0 h 875"/>
                  <a:gd name="T12" fmla="*/ 0 w 380"/>
                  <a:gd name="T13" fmla="*/ 114 h 875"/>
                  <a:gd name="T14" fmla="*/ 177 w 380"/>
                  <a:gd name="T15" fmla="*/ 115 h 875"/>
                  <a:gd name="T16" fmla="*/ 177 w 380"/>
                  <a:gd name="T17" fmla="*/ 464 h 875"/>
                  <a:gd name="T18" fmla="*/ 110 w 380"/>
                  <a:gd name="T19" fmla="*/ 523 h 875"/>
                  <a:gd name="T20" fmla="*/ 110 w 380"/>
                  <a:gd name="T21" fmla="*/ 873 h 8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0"/>
                  <a:gd name="T34" fmla="*/ 0 h 875"/>
                  <a:gd name="T35" fmla="*/ 380 w 380"/>
                  <a:gd name="T36" fmla="*/ 875 h 8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0" h="875">
                    <a:moveTo>
                      <a:pt x="110" y="873"/>
                    </a:moveTo>
                    <a:lnTo>
                      <a:pt x="380" y="875"/>
                    </a:lnTo>
                    <a:lnTo>
                      <a:pt x="380" y="289"/>
                    </a:lnTo>
                    <a:lnTo>
                      <a:pt x="245" y="289"/>
                    </a:lnTo>
                    <a:lnTo>
                      <a:pt x="245" y="0"/>
                    </a:lnTo>
                    <a:lnTo>
                      <a:pt x="0" y="0"/>
                    </a:lnTo>
                    <a:lnTo>
                      <a:pt x="0" y="114"/>
                    </a:lnTo>
                    <a:lnTo>
                      <a:pt x="177" y="115"/>
                    </a:lnTo>
                    <a:lnTo>
                      <a:pt x="177" y="464"/>
                    </a:lnTo>
                    <a:lnTo>
                      <a:pt x="110" y="523"/>
                    </a:lnTo>
                    <a:lnTo>
                      <a:pt x="110" y="873"/>
                    </a:lnTo>
                    <a:close/>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29" name="Freeform 486"/>
              <p:cNvSpPr>
                <a:spLocks/>
              </p:cNvSpPr>
              <p:nvPr/>
            </p:nvSpPr>
            <p:spPr bwMode="auto">
              <a:xfrm>
                <a:off x="534" y="1530"/>
                <a:ext cx="63" cy="86"/>
              </a:xfrm>
              <a:custGeom>
                <a:avLst/>
                <a:gdLst>
                  <a:gd name="T0" fmla="*/ 63 w 63"/>
                  <a:gd name="T1" fmla="*/ 0 h 86"/>
                  <a:gd name="T2" fmla="*/ 0 w 63"/>
                  <a:gd name="T3" fmla="*/ 0 h 86"/>
                  <a:gd name="T4" fmla="*/ 0 w 63"/>
                  <a:gd name="T5" fmla="*/ 84 h 86"/>
                  <a:gd name="T6" fmla="*/ 63 w 63"/>
                  <a:gd name="T7" fmla="*/ 86 h 86"/>
                  <a:gd name="T8" fmla="*/ 63 w 63"/>
                  <a:gd name="T9" fmla="*/ 0 h 86"/>
                  <a:gd name="T10" fmla="*/ 0 60000 65536"/>
                  <a:gd name="T11" fmla="*/ 0 60000 65536"/>
                  <a:gd name="T12" fmla="*/ 0 60000 65536"/>
                  <a:gd name="T13" fmla="*/ 0 60000 65536"/>
                  <a:gd name="T14" fmla="*/ 0 60000 65536"/>
                  <a:gd name="T15" fmla="*/ 0 w 63"/>
                  <a:gd name="T16" fmla="*/ 0 h 86"/>
                  <a:gd name="T17" fmla="*/ 63 w 63"/>
                  <a:gd name="T18" fmla="*/ 86 h 86"/>
                </a:gdLst>
                <a:ahLst/>
                <a:cxnLst>
                  <a:cxn ang="T10">
                    <a:pos x="T0" y="T1"/>
                  </a:cxn>
                  <a:cxn ang="T11">
                    <a:pos x="T2" y="T3"/>
                  </a:cxn>
                  <a:cxn ang="T12">
                    <a:pos x="T4" y="T5"/>
                  </a:cxn>
                  <a:cxn ang="T13">
                    <a:pos x="T6" y="T7"/>
                  </a:cxn>
                  <a:cxn ang="T14">
                    <a:pos x="T8" y="T9"/>
                  </a:cxn>
                </a:cxnLst>
                <a:rect l="T15" t="T16" r="T17" b="T18"/>
                <a:pathLst>
                  <a:path w="63" h="86">
                    <a:moveTo>
                      <a:pt x="63" y="0"/>
                    </a:moveTo>
                    <a:lnTo>
                      <a:pt x="0" y="0"/>
                    </a:lnTo>
                    <a:lnTo>
                      <a:pt x="0" y="84"/>
                    </a:lnTo>
                    <a:lnTo>
                      <a:pt x="63" y="86"/>
                    </a:lnTo>
                    <a:lnTo>
                      <a:pt x="63" y="0"/>
                    </a:lnTo>
                    <a:close/>
                  </a:path>
                </a:pathLst>
              </a:custGeom>
              <a:solidFill>
                <a:srgbClr val="FFCC66"/>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30" name="Rectangle 487"/>
              <p:cNvSpPr>
                <a:spLocks noChangeArrowheads="1"/>
              </p:cNvSpPr>
              <p:nvPr/>
            </p:nvSpPr>
            <p:spPr bwMode="auto">
              <a:xfrm>
                <a:off x="631" y="2164"/>
                <a:ext cx="46" cy="45"/>
              </a:xfrm>
              <a:prstGeom prst="rect">
                <a:avLst/>
              </a:prstGeom>
              <a:solidFill>
                <a:schemeClr val="tx1"/>
              </a:solidFill>
              <a:ln w="254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grpSp>
        <p:nvGrpSpPr>
          <p:cNvPr id="29772" name="Group 488"/>
          <p:cNvGrpSpPr>
            <a:grpSpLocks/>
          </p:cNvGrpSpPr>
          <p:nvPr/>
        </p:nvGrpSpPr>
        <p:grpSpPr bwMode="auto">
          <a:xfrm flipH="1">
            <a:off x="6637338" y="1830389"/>
            <a:ext cx="965200" cy="739775"/>
            <a:chOff x="1505" y="685"/>
            <a:chExt cx="608" cy="466"/>
          </a:xfrm>
        </p:grpSpPr>
        <p:sp>
          <p:nvSpPr>
            <p:cNvPr id="29824" name="Line 489"/>
            <p:cNvSpPr>
              <a:spLocks noChangeShapeType="1"/>
            </p:cNvSpPr>
            <p:nvPr/>
          </p:nvSpPr>
          <p:spPr bwMode="auto">
            <a:xfrm flipV="1">
              <a:off x="1505" y="685"/>
              <a:ext cx="540" cy="4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825" name="Line 490"/>
            <p:cNvSpPr>
              <a:spLocks noChangeShapeType="1"/>
            </p:cNvSpPr>
            <p:nvPr/>
          </p:nvSpPr>
          <p:spPr bwMode="auto">
            <a:xfrm>
              <a:off x="2045" y="685"/>
              <a:ext cx="6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grpSp>
      <p:grpSp>
        <p:nvGrpSpPr>
          <p:cNvPr id="29773" name="Group 491"/>
          <p:cNvGrpSpPr>
            <a:grpSpLocks/>
          </p:cNvGrpSpPr>
          <p:nvPr/>
        </p:nvGrpSpPr>
        <p:grpSpPr bwMode="auto">
          <a:xfrm flipH="1">
            <a:off x="6637338" y="1649414"/>
            <a:ext cx="965200" cy="739775"/>
            <a:chOff x="1505" y="569"/>
            <a:chExt cx="608" cy="466"/>
          </a:xfrm>
        </p:grpSpPr>
        <p:sp>
          <p:nvSpPr>
            <p:cNvPr id="29822" name="Line 492"/>
            <p:cNvSpPr>
              <a:spLocks noChangeShapeType="1"/>
            </p:cNvSpPr>
            <p:nvPr/>
          </p:nvSpPr>
          <p:spPr bwMode="auto">
            <a:xfrm flipV="1">
              <a:off x="1505" y="569"/>
              <a:ext cx="540" cy="4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29823" name="Line 493"/>
            <p:cNvSpPr>
              <a:spLocks noChangeShapeType="1"/>
            </p:cNvSpPr>
            <p:nvPr/>
          </p:nvSpPr>
          <p:spPr bwMode="auto">
            <a:xfrm>
              <a:off x="2045" y="569"/>
              <a:ext cx="6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grpSp>
      <p:grpSp>
        <p:nvGrpSpPr>
          <p:cNvPr id="23" name="Group 494"/>
          <p:cNvGrpSpPr>
            <a:grpSpLocks/>
          </p:cNvGrpSpPr>
          <p:nvPr/>
        </p:nvGrpSpPr>
        <p:grpSpPr bwMode="auto">
          <a:xfrm>
            <a:off x="3043238" y="3067051"/>
            <a:ext cx="6127750" cy="1389063"/>
            <a:chOff x="850" y="1706"/>
            <a:chExt cx="3860" cy="875"/>
          </a:xfrm>
        </p:grpSpPr>
        <p:grpSp>
          <p:nvGrpSpPr>
            <p:cNvPr id="29814" name="Group 495"/>
            <p:cNvGrpSpPr>
              <a:grpSpLocks/>
            </p:cNvGrpSpPr>
            <p:nvPr/>
          </p:nvGrpSpPr>
          <p:grpSpPr bwMode="auto">
            <a:xfrm>
              <a:off x="850" y="1706"/>
              <a:ext cx="380" cy="875"/>
              <a:chOff x="516" y="1503"/>
              <a:chExt cx="380" cy="875"/>
            </a:xfrm>
          </p:grpSpPr>
          <p:sp>
            <p:nvSpPr>
              <p:cNvPr id="29819" name="Freeform 496"/>
              <p:cNvSpPr>
                <a:spLocks/>
              </p:cNvSpPr>
              <p:nvPr/>
            </p:nvSpPr>
            <p:spPr bwMode="auto">
              <a:xfrm>
                <a:off x="516" y="1503"/>
                <a:ext cx="380" cy="875"/>
              </a:xfrm>
              <a:custGeom>
                <a:avLst/>
                <a:gdLst>
                  <a:gd name="T0" fmla="*/ 110 w 380"/>
                  <a:gd name="T1" fmla="*/ 873 h 875"/>
                  <a:gd name="T2" fmla="*/ 380 w 380"/>
                  <a:gd name="T3" fmla="*/ 875 h 875"/>
                  <a:gd name="T4" fmla="*/ 380 w 380"/>
                  <a:gd name="T5" fmla="*/ 289 h 875"/>
                  <a:gd name="T6" fmla="*/ 245 w 380"/>
                  <a:gd name="T7" fmla="*/ 289 h 875"/>
                  <a:gd name="T8" fmla="*/ 245 w 380"/>
                  <a:gd name="T9" fmla="*/ 0 h 875"/>
                  <a:gd name="T10" fmla="*/ 0 w 380"/>
                  <a:gd name="T11" fmla="*/ 0 h 875"/>
                  <a:gd name="T12" fmla="*/ 0 w 380"/>
                  <a:gd name="T13" fmla="*/ 114 h 875"/>
                  <a:gd name="T14" fmla="*/ 177 w 380"/>
                  <a:gd name="T15" fmla="*/ 115 h 875"/>
                  <a:gd name="T16" fmla="*/ 177 w 380"/>
                  <a:gd name="T17" fmla="*/ 464 h 875"/>
                  <a:gd name="T18" fmla="*/ 110 w 380"/>
                  <a:gd name="T19" fmla="*/ 523 h 875"/>
                  <a:gd name="T20" fmla="*/ 110 w 380"/>
                  <a:gd name="T21" fmla="*/ 873 h 8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0"/>
                  <a:gd name="T34" fmla="*/ 0 h 875"/>
                  <a:gd name="T35" fmla="*/ 380 w 380"/>
                  <a:gd name="T36" fmla="*/ 875 h 8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0" h="875">
                    <a:moveTo>
                      <a:pt x="110" y="873"/>
                    </a:moveTo>
                    <a:lnTo>
                      <a:pt x="380" y="875"/>
                    </a:lnTo>
                    <a:lnTo>
                      <a:pt x="380" y="289"/>
                    </a:lnTo>
                    <a:lnTo>
                      <a:pt x="245" y="289"/>
                    </a:lnTo>
                    <a:lnTo>
                      <a:pt x="245" y="0"/>
                    </a:lnTo>
                    <a:lnTo>
                      <a:pt x="0" y="0"/>
                    </a:lnTo>
                    <a:lnTo>
                      <a:pt x="0" y="114"/>
                    </a:lnTo>
                    <a:lnTo>
                      <a:pt x="177" y="115"/>
                    </a:lnTo>
                    <a:lnTo>
                      <a:pt x="177" y="464"/>
                    </a:lnTo>
                    <a:lnTo>
                      <a:pt x="110" y="523"/>
                    </a:lnTo>
                    <a:lnTo>
                      <a:pt x="110" y="873"/>
                    </a:lnTo>
                    <a:close/>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20" name="Freeform 497"/>
              <p:cNvSpPr>
                <a:spLocks/>
              </p:cNvSpPr>
              <p:nvPr/>
            </p:nvSpPr>
            <p:spPr bwMode="auto">
              <a:xfrm>
                <a:off x="534" y="1530"/>
                <a:ext cx="63" cy="86"/>
              </a:xfrm>
              <a:custGeom>
                <a:avLst/>
                <a:gdLst>
                  <a:gd name="T0" fmla="*/ 63 w 63"/>
                  <a:gd name="T1" fmla="*/ 0 h 86"/>
                  <a:gd name="T2" fmla="*/ 0 w 63"/>
                  <a:gd name="T3" fmla="*/ 0 h 86"/>
                  <a:gd name="T4" fmla="*/ 0 w 63"/>
                  <a:gd name="T5" fmla="*/ 84 h 86"/>
                  <a:gd name="T6" fmla="*/ 63 w 63"/>
                  <a:gd name="T7" fmla="*/ 86 h 86"/>
                  <a:gd name="T8" fmla="*/ 63 w 63"/>
                  <a:gd name="T9" fmla="*/ 0 h 86"/>
                  <a:gd name="T10" fmla="*/ 0 60000 65536"/>
                  <a:gd name="T11" fmla="*/ 0 60000 65536"/>
                  <a:gd name="T12" fmla="*/ 0 60000 65536"/>
                  <a:gd name="T13" fmla="*/ 0 60000 65536"/>
                  <a:gd name="T14" fmla="*/ 0 60000 65536"/>
                  <a:gd name="T15" fmla="*/ 0 w 63"/>
                  <a:gd name="T16" fmla="*/ 0 h 86"/>
                  <a:gd name="T17" fmla="*/ 63 w 63"/>
                  <a:gd name="T18" fmla="*/ 86 h 86"/>
                </a:gdLst>
                <a:ahLst/>
                <a:cxnLst>
                  <a:cxn ang="T10">
                    <a:pos x="T0" y="T1"/>
                  </a:cxn>
                  <a:cxn ang="T11">
                    <a:pos x="T2" y="T3"/>
                  </a:cxn>
                  <a:cxn ang="T12">
                    <a:pos x="T4" y="T5"/>
                  </a:cxn>
                  <a:cxn ang="T13">
                    <a:pos x="T6" y="T7"/>
                  </a:cxn>
                  <a:cxn ang="T14">
                    <a:pos x="T8" y="T9"/>
                  </a:cxn>
                </a:cxnLst>
                <a:rect l="T15" t="T16" r="T17" b="T18"/>
                <a:pathLst>
                  <a:path w="63" h="86">
                    <a:moveTo>
                      <a:pt x="63" y="0"/>
                    </a:moveTo>
                    <a:lnTo>
                      <a:pt x="0" y="0"/>
                    </a:lnTo>
                    <a:lnTo>
                      <a:pt x="0" y="84"/>
                    </a:lnTo>
                    <a:lnTo>
                      <a:pt x="63" y="86"/>
                    </a:lnTo>
                    <a:lnTo>
                      <a:pt x="63" y="0"/>
                    </a:lnTo>
                    <a:close/>
                  </a:path>
                </a:pathLst>
              </a:custGeom>
              <a:solidFill>
                <a:srgbClr val="FFCC66"/>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21" name="Rectangle 498"/>
              <p:cNvSpPr>
                <a:spLocks noChangeArrowheads="1"/>
              </p:cNvSpPr>
              <p:nvPr/>
            </p:nvSpPr>
            <p:spPr bwMode="auto">
              <a:xfrm>
                <a:off x="631" y="2164"/>
                <a:ext cx="46" cy="45"/>
              </a:xfrm>
              <a:prstGeom prst="rect">
                <a:avLst/>
              </a:prstGeom>
              <a:solidFill>
                <a:srgbClr val="000000"/>
              </a:solidFill>
              <a:ln w="254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29815" name="Group 499"/>
            <p:cNvGrpSpPr>
              <a:grpSpLocks/>
            </p:cNvGrpSpPr>
            <p:nvPr/>
          </p:nvGrpSpPr>
          <p:grpSpPr bwMode="auto">
            <a:xfrm flipH="1">
              <a:off x="4330" y="1706"/>
              <a:ext cx="380" cy="875"/>
              <a:chOff x="516" y="1503"/>
              <a:chExt cx="380" cy="875"/>
            </a:xfrm>
          </p:grpSpPr>
          <p:sp>
            <p:nvSpPr>
              <p:cNvPr id="29816" name="Freeform 500"/>
              <p:cNvSpPr>
                <a:spLocks/>
              </p:cNvSpPr>
              <p:nvPr/>
            </p:nvSpPr>
            <p:spPr bwMode="auto">
              <a:xfrm>
                <a:off x="516" y="1503"/>
                <a:ext cx="380" cy="875"/>
              </a:xfrm>
              <a:custGeom>
                <a:avLst/>
                <a:gdLst>
                  <a:gd name="T0" fmla="*/ 110 w 380"/>
                  <a:gd name="T1" fmla="*/ 873 h 875"/>
                  <a:gd name="T2" fmla="*/ 380 w 380"/>
                  <a:gd name="T3" fmla="*/ 875 h 875"/>
                  <a:gd name="T4" fmla="*/ 380 w 380"/>
                  <a:gd name="T5" fmla="*/ 289 h 875"/>
                  <a:gd name="T6" fmla="*/ 245 w 380"/>
                  <a:gd name="T7" fmla="*/ 289 h 875"/>
                  <a:gd name="T8" fmla="*/ 245 w 380"/>
                  <a:gd name="T9" fmla="*/ 0 h 875"/>
                  <a:gd name="T10" fmla="*/ 0 w 380"/>
                  <a:gd name="T11" fmla="*/ 0 h 875"/>
                  <a:gd name="T12" fmla="*/ 0 w 380"/>
                  <a:gd name="T13" fmla="*/ 114 h 875"/>
                  <a:gd name="T14" fmla="*/ 177 w 380"/>
                  <a:gd name="T15" fmla="*/ 115 h 875"/>
                  <a:gd name="T16" fmla="*/ 177 w 380"/>
                  <a:gd name="T17" fmla="*/ 464 h 875"/>
                  <a:gd name="T18" fmla="*/ 110 w 380"/>
                  <a:gd name="T19" fmla="*/ 523 h 875"/>
                  <a:gd name="T20" fmla="*/ 110 w 380"/>
                  <a:gd name="T21" fmla="*/ 873 h 8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0"/>
                  <a:gd name="T34" fmla="*/ 0 h 875"/>
                  <a:gd name="T35" fmla="*/ 380 w 380"/>
                  <a:gd name="T36" fmla="*/ 875 h 8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0" h="875">
                    <a:moveTo>
                      <a:pt x="110" y="873"/>
                    </a:moveTo>
                    <a:lnTo>
                      <a:pt x="380" y="875"/>
                    </a:lnTo>
                    <a:lnTo>
                      <a:pt x="380" y="289"/>
                    </a:lnTo>
                    <a:lnTo>
                      <a:pt x="245" y="289"/>
                    </a:lnTo>
                    <a:lnTo>
                      <a:pt x="245" y="0"/>
                    </a:lnTo>
                    <a:lnTo>
                      <a:pt x="0" y="0"/>
                    </a:lnTo>
                    <a:lnTo>
                      <a:pt x="0" y="114"/>
                    </a:lnTo>
                    <a:lnTo>
                      <a:pt x="177" y="115"/>
                    </a:lnTo>
                    <a:lnTo>
                      <a:pt x="177" y="464"/>
                    </a:lnTo>
                    <a:lnTo>
                      <a:pt x="110" y="523"/>
                    </a:lnTo>
                    <a:lnTo>
                      <a:pt x="110" y="873"/>
                    </a:lnTo>
                    <a:close/>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17" name="Freeform 501"/>
              <p:cNvSpPr>
                <a:spLocks/>
              </p:cNvSpPr>
              <p:nvPr/>
            </p:nvSpPr>
            <p:spPr bwMode="auto">
              <a:xfrm>
                <a:off x="534" y="1530"/>
                <a:ext cx="63" cy="86"/>
              </a:xfrm>
              <a:custGeom>
                <a:avLst/>
                <a:gdLst>
                  <a:gd name="T0" fmla="*/ 63 w 63"/>
                  <a:gd name="T1" fmla="*/ 0 h 86"/>
                  <a:gd name="T2" fmla="*/ 0 w 63"/>
                  <a:gd name="T3" fmla="*/ 0 h 86"/>
                  <a:gd name="T4" fmla="*/ 0 w 63"/>
                  <a:gd name="T5" fmla="*/ 84 h 86"/>
                  <a:gd name="T6" fmla="*/ 63 w 63"/>
                  <a:gd name="T7" fmla="*/ 86 h 86"/>
                  <a:gd name="T8" fmla="*/ 63 w 63"/>
                  <a:gd name="T9" fmla="*/ 0 h 86"/>
                  <a:gd name="T10" fmla="*/ 0 60000 65536"/>
                  <a:gd name="T11" fmla="*/ 0 60000 65536"/>
                  <a:gd name="T12" fmla="*/ 0 60000 65536"/>
                  <a:gd name="T13" fmla="*/ 0 60000 65536"/>
                  <a:gd name="T14" fmla="*/ 0 60000 65536"/>
                  <a:gd name="T15" fmla="*/ 0 w 63"/>
                  <a:gd name="T16" fmla="*/ 0 h 86"/>
                  <a:gd name="T17" fmla="*/ 63 w 63"/>
                  <a:gd name="T18" fmla="*/ 86 h 86"/>
                </a:gdLst>
                <a:ahLst/>
                <a:cxnLst>
                  <a:cxn ang="T10">
                    <a:pos x="T0" y="T1"/>
                  </a:cxn>
                  <a:cxn ang="T11">
                    <a:pos x="T2" y="T3"/>
                  </a:cxn>
                  <a:cxn ang="T12">
                    <a:pos x="T4" y="T5"/>
                  </a:cxn>
                  <a:cxn ang="T13">
                    <a:pos x="T6" y="T7"/>
                  </a:cxn>
                  <a:cxn ang="T14">
                    <a:pos x="T8" y="T9"/>
                  </a:cxn>
                </a:cxnLst>
                <a:rect l="T15" t="T16" r="T17" b="T18"/>
                <a:pathLst>
                  <a:path w="63" h="86">
                    <a:moveTo>
                      <a:pt x="63" y="0"/>
                    </a:moveTo>
                    <a:lnTo>
                      <a:pt x="0" y="0"/>
                    </a:lnTo>
                    <a:lnTo>
                      <a:pt x="0" y="84"/>
                    </a:lnTo>
                    <a:lnTo>
                      <a:pt x="63" y="86"/>
                    </a:lnTo>
                    <a:lnTo>
                      <a:pt x="63" y="0"/>
                    </a:lnTo>
                    <a:close/>
                  </a:path>
                </a:pathLst>
              </a:custGeom>
              <a:solidFill>
                <a:srgbClr val="FFCC66"/>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18" name="Rectangle 502"/>
              <p:cNvSpPr>
                <a:spLocks noChangeArrowheads="1"/>
              </p:cNvSpPr>
              <p:nvPr/>
            </p:nvSpPr>
            <p:spPr bwMode="auto">
              <a:xfrm>
                <a:off x="631" y="2164"/>
                <a:ext cx="46" cy="45"/>
              </a:xfrm>
              <a:prstGeom prst="rect">
                <a:avLst/>
              </a:prstGeom>
              <a:solidFill>
                <a:srgbClr val="000000"/>
              </a:solidFill>
              <a:ln w="254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grpSp>
        <p:nvGrpSpPr>
          <p:cNvPr id="26" name="Group 503"/>
          <p:cNvGrpSpPr>
            <a:grpSpLocks/>
          </p:cNvGrpSpPr>
          <p:nvPr/>
        </p:nvGrpSpPr>
        <p:grpSpPr bwMode="auto">
          <a:xfrm>
            <a:off x="2420938" y="3479801"/>
            <a:ext cx="7372350" cy="277813"/>
            <a:chOff x="458" y="1966"/>
            <a:chExt cx="4644" cy="175"/>
          </a:xfrm>
        </p:grpSpPr>
        <p:sp>
          <p:nvSpPr>
            <p:cNvPr id="29812" name="AutoShape 504"/>
            <p:cNvSpPr>
              <a:spLocks noChangeArrowheads="1"/>
            </p:cNvSpPr>
            <p:nvPr/>
          </p:nvSpPr>
          <p:spPr bwMode="auto">
            <a:xfrm rot="-5400000">
              <a:off x="467" y="1957"/>
              <a:ext cx="175" cy="1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171 w 21600"/>
                <a:gd name="T13" fmla="*/ 6124 h 21600"/>
                <a:gd name="T14" fmla="*/ 15429 w 21600"/>
                <a:gd name="T15" fmla="*/ 15476 h 21600"/>
              </a:gdLst>
              <a:ahLst/>
              <a:cxnLst>
                <a:cxn ang="T8">
                  <a:pos x="T0" y="T1"/>
                </a:cxn>
                <a:cxn ang="T9">
                  <a:pos x="T2" y="T3"/>
                </a:cxn>
                <a:cxn ang="T10">
                  <a:pos x="T4" y="T5"/>
                </a:cxn>
                <a:cxn ang="T11">
                  <a:pos x="T6" y="T7"/>
                </a:cxn>
              </a:cxnLst>
              <a:rect l="T12" t="T13" r="T14" b="T15"/>
              <a:pathLst>
                <a:path w="21600" h="21600">
                  <a:moveTo>
                    <a:pt x="0" y="0"/>
                  </a:moveTo>
                  <a:lnTo>
                    <a:pt x="8640" y="21600"/>
                  </a:lnTo>
                  <a:lnTo>
                    <a:pt x="12960" y="21600"/>
                  </a:lnTo>
                  <a:lnTo>
                    <a:pt x="21600" y="0"/>
                  </a:lnTo>
                  <a:close/>
                </a:path>
              </a:pathLst>
            </a:custGeom>
            <a:gradFill rotWithShape="0">
              <a:gsLst>
                <a:gs pos="0">
                  <a:srgbClr val="F0F0FF"/>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13" name="AutoShape 505"/>
            <p:cNvSpPr>
              <a:spLocks noChangeArrowheads="1"/>
            </p:cNvSpPr>
            <p:nvPr/>
          </p:nvSpPr>
          <p:spPr bwMode="auto">
            <a:xfrm rot="5400000" flipH="1">
              <a:off x="4917" y="1957"/>
              <a:ext cx="175" cy="1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171 w 21600"/>
                <a:gd name="T13" fmla="*/ 6124 h 21600"/>
                <a:gd name="T14" fmla="*/ 15429 w 21600"/>
                <a:gd name="T15" fmla="*/ 15476 h 21600"/>
              </a:gdLst>
              <a:ahLst/>
              <a:cxnLst>
                <a:cxn ang="T8">
                  <a:pos x="T0" y="T1"/>
                </a:cxn>
                <a:cxn ang="T9">
                  <a:pos x="T2" y="T3"/>
                </a:cxn>
                <a:cxn ang="T10">
                  <a:pos x="T4" y="T5"/>
                </a:cxn>
                <a:cxn ang="T11">
                  <a:pos x="T6" y="T7"/>
                </a:cxn>
              </a:cxnLst>
              <a:rect l="T12" t="T13" r="T14" b="T15"/>
              <a:pathLst>
                <a:path w="21600" h="21600">
                  <a:moveTo>
                    <a:pt x="0" y="0"/>
                  </a:moveTo>
                  <a:lnTo>
                    <a:pt x="8640" y="21600"/>
                  </a:lnTo>
                  <a:lnTo>
                    <a:pt x="12960" y="21600"/>
                  </a:lnTo>
                  <a:lnTo>
                    <a:pt x="21600" y="0"/>
                  </a:lnTo>
                  <a:close/>
                </a:path>
              </a:pathLst>
            </a:custGeom>
            <a:gradFill rotWithShape="0">
              <a:gsLst>
                <a:gs pos="0">
                  <a:srgbClr val="0000FF"/>
                </a:gs>
                <a:gs pos="100000">
                  <a:srgbClr val="F0F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27" name="Group 506"/>
          <p:cNvGrpSpPr>
            <a:grpSpLocks/>
          </p:cNvGrpSpPr>
          <p:nvPr/>
        </p:nvGrpSpPr>
        <p:grpSpPr bwMode="auto">
          <a:xfrm>
            <a:off x="2208213" y="1636714"/>
            <a:ext cx="7848600" cy="1512887"/>
            <a:chOff x="385" y="1091"/>
            <a:chExt cx="4790" cy="362"/>
          </a:xfrm>
        </p:grpSpPr>
        <p:sp>
          <p:nvSpPr>
            <p:cNvPr id="29810" name="AutoShape 507"/>
            <p:cNvSpPr>
              <a:spLocks noChangeArrowheads="1"/>
            </p:cNvSpPr>
            <p:nvPr/>
          </p:nvSpPr>
          <p:spPr bwMode="auto">
            <a:xfrm rot="-5400000">
              <a:off x="318" y="1158"/>
              <a:ext cx="362" cy="22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146 w 21600"/>
                <a:gd name="T13" fmla="*/ 6090 h 21600"/>
                <a:gd name="T14" fmla="*/ 15454 w 21600"/>
                <a:gd name="T15" fmla="*/ 15510 h 21600"/>
              </a:gdLst>
              <a:ahLst/>
              <a:cxnLst>
                <a:cxn ang="T8">
                  <a:pos x="T0" y="T1"/>
                </a:cxn>
                <a:cxn ang="T9">
                  <a:pos x="T2" y="T3"/>
                </a:cxn>
                <a:cxn ang="T10">
                  <a:pos x="T4" y="T5"/>
                </a:cxn>
                <a:cxn ang="T11">
                  <a:pos x="T6" y="T7"/>
                </a:cxn>
              </a:cxnLst>
              <a:rect l="T12" t="T13" r="T14" b="T15"/>
              <a:pathLst>
                <a:path w="21600" h="21600">
                  <a:moveTo>
                    <a:pt x="0" y="0"/>
                  </a:moveTo>
                  <a:lnTo>
                    <a:pt x="8640" y="21600"/>
                  </a:lnTo>
                  <a:lnTo>
                    <a:pt x="12960" y="21600"/>
                  </a:lnTo>
                  <a:lnTo>
                    <a:pt x="21600" y="0"/>
                  </a:lnTo>
                  <a:close/>
                </a:path>
              </a:pathLst>
            </a:custGeom>
            <a:gradFill rotWithShape="0">
              <a:gsLst>
                <a:gs pos="0">
                  <a:schemeClr val="bg1"/>
                </a:gs>
                <a:gs pos="100000">
                  <a:srgbClr val="66003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11" name="AutoShape 508"/>
            <p:cNvSpPr>
              <a:spLocks noChangeArrowheads="1"/>
            </p:cNvSpPr>
            <p:nvPr/>
          </p:nvSpPr>
          <p:spPr bwMode="auto">
            <a:xfrm rot="5400000" flipH="1">
              <a:off x="4881" y="1158"/>
              <a:ext cx="362" cy="22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146 w 21600"/>
                <a:gd name="T13" fmla="*/ 6090 h 21600"/>
                <a:gd name="T14" fmla="*/ 15454 w 21600"/>
                <a:gd name="T15" fmla="*/ 15510 h 21600"/>
              </a:gdLst>
              <a:ahLst/>
              <a:cxnLst>
                <a:cxn ang="T8">
                  <a:pos x="T0" y="T1"/>
                </a:cxn>
                <a:cxn ang="T9">
                  <a:pos x="T2" y="T3"/>
                </a:cxn>
                <a:cxn ang="T10">
                  <a:pos x="T4" y="T5"/>
                </a:cxn>
                <a:cxn ang="T11">
                  <a:pos x="T6" y="T7"/>
                </a:cxn>
              </a:cxnLst>
              <a:rect l="T12" t="T13" r="T14" b="T15"/>
              <a:pathLst>
                <a:path w="21600" h="21600">
                  <a:moveTo>
                    <a:pt x="0" y="0"/>
                  </a:moveTo>
                  <a:lnTo>
                    <a:pt x="8640" y="21600"/>
                  </a:lnTo>
                  <a:lnTo>
                    <a:pt x="12960" y="21600"/>
                  </a:lnTo>
                  <a:lnTo>
                    <a:pt x="21600" y="0"/>
                  </a:lnTo>
                  <a:close/>
                </a:path>
              </a:pathLst>
            </a:custGeom>
            <a:gradFill rotWithShape="0">
              <a:gsLst>
                <a:gs pos="0">
                  <a:srgbClr val="660033"/>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sp>
        <p:nvSpPr>
          <p:cNvPr id="294" name="Freeform 509"/>
          <p:cNvSpPr>
            <a:spLocks/>
          </p:cNvSpPr>
          <p:nvPr/>
        </p:nvSpPr>
        <p:spPr bwMode="auto">
          <a:xfrm flipH="1">
            <a:off x="6932614" y="3727451"/>
            <a:ext cx="142875" cy="1114425"/>
          </a:xfrm>
          <a:custGeom>
            <a:avLst/>
            <a:gdLst>
              <a:gd name="T0" fmla="*/ 0 w 90"/>
              <a:gd name="T1" fmla="*/ 2147483647 h 566"/>
              <a:gd name="T2" fmla="*/ 2147483647 w 90"/>
              <a:gd name="T3" fmla="*/ 2147483647 h 566"/>
              <a:gd name="T4" fmla="*/ 2147483647 w 90"/>
              <a:gd name="T5" fmla="*/ 2147483647 h 566"/>
              <a:gd name="T6" fmla="*/ 2147483647 w 90"/>
              <a:gd name="T7" fmla="*/ 0 h 566"/>
              <a:gd name="T8" fmla="*/ 0 w 90"/>
              <a:gd name="T9" fmla="*/ 2147483647 h 566"/>
              <a:gd name="T10" fmla="*/ 0 60000 65536"/>
              <a:gd name="T11" fmla="*/ 0 60000 65536"/>
              <a:gd name="T12" fmla="*/ 0 60000 65536"/>
              <a:gd name="T13" fmla="*/ 0 60000 65536"/>
              <a:gd name="T14" fmla="*/ 0 60000 65536"/>
              <a:gd name="T15" fmla="*/ 0 w 90"/>
              <a:gd name="T16" fmla="*/ 0 h 566"/>
              <a:gd name="T17" fmla="*/ 90 w 90"/>
              <a:gd name="T18" fmla="*/ 566 h 566"/>
            </a:gdLst>
            <a:ahLst/>
            <a:cxnLst>
              <a:cxn ang="T10">
                <a:pos x="T0" y="T1"/>
              </a:cxn>
              <a:cxn ang="T11">
                <a:pos x="T2" y="T3"/>
              </a:cxn>
              <a:cxn ang="T12">
                <a:pos x="T4" y="T5"/>
              </a:cxn>
              <a:cxn ang="T13">
                <a:pos x="T6" y="T7"/>
              </a:cxn>
              <a:cxn ang="T14">
                <a:pos x="T8" y="T9"/>
              </a:cxn>
            </a:cxnLst>
            <a:rect l="T15" t="T16" r="T17" b="T18"/>
            <a:pathLst>
              <a:path w="90" h="566">
                <a:moveTo>
                  <a:pt x="0" y="38"/>
                </a:moveTo>
                <a:lnTo>
                  <a:pt x="2" y="558"/>
                </a:lnTo>
                <a:lnTo>
                  <a:pt x="90" y="566"/>
                </a:lnTo>
                <a:lnTo>
                  <a:pt x="78" y="0"/>
                </a:lnTo>
                <a:lnTo>
                  <a:pt x="0" y="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78" name="Freeform 510"/>
          <p:cNvSpPr>
            <a:spLocks/>
          </p:cNvSpPr>
          <p:nvPr/>
        </p:nvSpPr>
        <p:spPr bwMode="auto">
          <a:xfrm flipH="1">
            <a:off x="6853238" y="4037013"/>
            <a:ext cx="214312" cy="463550"/>
          </a:xfrm>
          <a:custGeom>
            <a:avLst/>
            <a:gdLst>
              <a:gd name="T0" fmla="*/ 2147483647 w 200"/>
              <a:gd name="T1" fmla="*/ 0 h 500"/>
              <a:gd name="T2" fmla="*/ 0 w 200"/>
              <a:gd name="T3" fmla="*/ 2147483647 h 500"/>
              <a:gd name="T4" fmla="*/ 0 w 200"/>
              <a:gd name="T5" fmla="*/ 2147483647 h 500"/>
              <a:gd name="T6" fmla="*/ 2147483647 w 200"/>
              <a:gd name="T7" fmla="*/ 2147483647 h 500"/>
              <a:gd name="T8" fmla="*/ 2147483647 w 200"/>
              <a:gd name="T9" fmla="*/ 0 h 500"/>
              <a:gd name="T10" fmla="*/ 0 60000 65536"/>
              <a:gd name="T11" fmla="*/ 0 60000 65536"/>
              <a:gd name="T12" fmla="*/ 0 60000 65536"/>
              <a:gd name="T13" fmla="*/ 0 60000 65536"/>
              <a:gd name="T14" fmla="*/ 0 60000 65536"/>
              <a:gd name="T15" fmla="*/ 0 w 200"/>
              <a:gd name="T16" fmla="*/ 0 h 500"/>
              <a:gd name="T17" fmla="*/ 200 w 200"/>
              <a:gd name="T18" fmla="*/ 500 h 500"/>
            </a:gdLst>
            <a:ahLst/>
            <a:cxnLst>
              <a:cxn ang="T10">
                <a:pos x="T0" y="T1"/>
              </a:cxn>
              <a:cxn ang="T11">
                <a:pos x="T2" y="T3"/>
              </a:cxn>
              <a:cxn ang="T12">
                <a:pos x="T4" y="T5"/>
              </a:cxn>
              <a:cxn ang="T13">
                <a:pos x="T6" y="T7"/>
              </a:cxn>
              <a:cxn ang="T14">
                <a:pos x="T8" y="T9"/>
              </a:cxn>
            </a:cxnLst>
            <a:rect l="T15" t="T16" r="T17" b="T18"/>
            <a:pathLst>
              <a:path w="200" h="500">
                <a:moveTo>
                  <a:pt x="100" y="0"/>
                </a:moveTo>
                <a:lnTo>
                  <a:pt x="0" y="100"/>
                </a:lnTo>
                <a:lnTo>
                  <a:pt x="0" y="500"/>
                </a:lnTo>
                <a:lnTo>
                  <a:pt x="200" y="400"/>
                </a:lnTo>
                <a:lnTo>
                  <a:pt x="100"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28" name="Group 511"/>
          <p:cNvGrpSpPr>
            <a:grpSpLocks/>
          </p:cNvGrpSpPr>
          <p:nvPr/>
        </p:nvGrpSpPr>
        <p:grpSpPr bwMode="auto">
          <a:xfrm>
            <a:off x="3001963" y="2501900"/>
            <a:ext cx="6210300" cy="1574800"/>
            <a:chOff x="824" y="1350"/>
            <a:chExt cx="3912" cy="992"/>
          </a:xfrm>
        </p:grpSpPr>
        <p:grpSp>
          <p:nvGrpSpPr>
            <p:cNvPr id="29804" name="Group 512"/>
            <p:cNvGrpSpPr>
              <a:grpSpLocks/>
            </p:cNvGrpSpPr>
            <p:nvPr/>
          </p:nvGrpSpPr>
          <p:grpSpPr bwMode="auto">
            <a:xfrm>
              <a:off x="824" y="1350"/>
              <a:ext cx="1552" cy="992"/>
              <a:chOff x="491" y="1120"/>
              <a:chExt cx="1552" cy="992"/>
            </a:xfrm>
          </p:grpSpPr>
          <p:sp>
            <p:nvSpPr>
              <p:cNvPr id="29808" name="Freeform 513"/>
              <p:cNvSpPr>
                <a:spLocks/>
              </p:cNvSpPr>
              <p:nvPr/>
            </p:nvSpPr>
            <p:spPr bwMode="auto">
              <a:xfrm>
                <a:off x="491" y="1120"/>
                <a:ext cx="1552" cy="992"/>
              </a:xfrm>
              <a:custGeom>
                <a:avLst/>
                <a:gdLst>
                  <a:gd name="T0" fmla="*/ 0 w 2300"/>
                  <a:gd name="T1" fmla="*/ 1 h 1700"/>
                  <a:gd name="T2" fmla="*/ 0 w 2300"/>
                  <a:gd name="T3" fmla="*/ 1 h 1700"/>
                  <a:gd name="T4" fmla="*/ 1 w 2300"/>
                  <a:gd name="T5" fmla="*/ 1 h 1700"/>
                  <a:gd name="T6" fmla="*/ 1 w 2300"/>
                  <a:gd name="T7" fmla="*/ 0 h 1700"/>
                  <a:gd name="T8" fmla="*/ 1 w 2300"/>
                  <a:gd name="T9" fmla="*/ 0 h 1700"/>
                  <a:gd name="T10" fmla="*/ 1 w 2300"/>
                  <a:gd name="T11" fmla="*/ 1 h 1700"/>
                  <a:gd name="T12" fmla="*/ 1 w 2300"/>
                  <a:gd name="T13" fmla="*/ 1 h 1700"/>
                  <a:gd name="T14" fmla="*/ 1 w 2300"/>
                  <a:gd name="T15" fmla="*/ 1 h 1700"/>
                  <a:gd name="T16" fmla="*/ 1 w 2300"/>
                  <a:gd name="T17" fmla="*/ 1 h 1700"/>
                  <a:gd name="T18" fmla="*/ 1 w 2300"/>
                  <a:gd name="T19" fmla="*/ 1 h 1700"/>
                  <a:gd name="T20" fmla="*/ 1 w 2300"/>
                  <a:gd name="T21" fmla="*/ 1 h 1700"/>
                  <a:gd name="T22" fmla="*/ 1 w 2300"/>
                  <a:gd name="T23" fmla="*/ 1 h 1700"/>
                  <a:gd name="T24" fmla="*/ 1 w 2300"/>
                  <a:gd name="T25" fmla="*/ 1 h 1700"/>
                  <a:gd name="T26" fmla="*/ 1 w 2300"/>
                  <a:gd name="T27" fmla="*/ 1 h 1700"/>
                  <a:gd name="T28" fmla="*/ 1 w 2300"/>
                  <a:gd name="T29" fmla="*/ 1 h 1700"/>
                  <a:gd name="T30" fmla="*/ 0 w 2300"/>
                  <a:gd name="T31" fmla="*/ 1 h 17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00"/>
                  <a:gd name="T49" fmla="*/ 0 h 1700"/>
                  <a:gd name="T50" fmla="*/ 2300 w 2300"/>
                  <a:gd name="T51" fmla="*/ 1700 h 17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00" h="1700">
                    <a:moveTo>
                      <a:pt x="0" y="500"/>
                    </a:moveTo>
                    <a:lnTo>
                      <a:pt x="0" y="100"/>
                    </a:lnTo>
                    <a:lnTo>
                      <a:pt x="300" y="100"/>
                    </a:lnTo>
                    <a:lnTo>
                      <a:pt x="400" y="0"/>
                    </a:lnTo>
                    <a:lnTo>
                      <a:pt x="500" y="0"/>
                    </a:lnTo>
                    <a:lnTo>
                      <a:pt x="1100" y="1100"/>
                    </a:lnTo>
                    <a:lnTo>
                      <a:pt x="1500" y="1400"/>
                    </a:lnTo>
                    <a:lnTo>
                      <a:pt x="1900" y="1400"/>
                    </a:lnTo>
                    <a:lnTo>
                      <a:pt x="1900" y="1100"/>
                    </a:lnTo>
                    <a:lnTo>
                      <a:pt x="2300" y="1100"/>
                    </a:lnTo>
                    <a:lnTo>
                      <a:pt x="2300" y="1500"/>
                    </a:lnTo>
                    <a:lnTo>
                      <a:pt x="1900" y="1700"/>
                    </a:lnTo>
                    <a:lnTo>
                      <a:pt x="1400" y="1700"/>
                    </a:lnTo>
                    <a:lnTo>
                      <a:pt x="900" y="1300"/>
                    </a:lnTo>
                    <a:lnTo>
                      <a:pt x="600" y="500"/>
                    </a:lnTo>
                    <a:lnTo>
                      <a:pt x="0" y="500"/>
                    </a:lnTo>
                    <a:close/>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09" name="Rectangle 514"/>
              <p:cNvSpPr>
                <a:spLocks noChangeArrowheads="1"/>
              </p:cNvSpPr>
              <p:nvPr/>
            </p:nvSpPr>
            <p:spPr bwMode="auto">
              <a:xfrm>
                <a:off x="494" y="1253"/>
                <a:ext cx="68" cy="68"/>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29805" name="Group 515"/>
            <p:cNvGrpSpPr>
              <a:grpSpLocks/>
            </p:cNvGrpSpPr>
            <p:nvPr/>
          </p:nvGrpSpPr>
          <p:grpSpPr bwMode="auto">
            <a:xfrm flipH="1">
              <a:off x="3184" y="1350"/>
              <a:ext cx="1552" cy="992"/>
              <a:chOff x="491" y="1120"/>
              <a:chExt cx="1552" cy="992"/>
            </a:xfrm>
          </p:grpSpPr>
          <p:sp>
            <p:nvSpPr>
              <p:cNvPr id="29806" name="Freeform 516"/>
              <p:cNvSpPr>
                <a:spLocks/>
              </p:cNvSpPr>
              <p:nvPr/>
            </p:nvSpPr>
            <p:spPr bwMode="auto">
              <a:xfrm>
                <a:off x="491" y="1120"/>
                <a:ext cx="1552" cy="992"/>
              </a:xfrm>
              <a:custGeom>
                <a:avLst/>
                <a:gdLst>
                  <a:gd name="T0" fmla="*/ 0 w 2300"/>
                  <a:gd name="T1" fmla="*/ 1 h 1700"/>
                  <a:gd name="T2" fmla="*/ 0 w 2300"/>
                  <a:gd name="T3" fmla="*/ 1 h 1700"/>
                  <a:gd name="T4" fmla="*/ 1 w 2300"/>
                  <a:gd name="T5" fmla="*/ 1 h 1700"/>
                  <a:gd name="T6" fmla="*/ 1 w 2300"/>
                  <a:gd name="T7" fmla="*/ 0 h 1700"/>
                  <a:gd name="T8" fmla="*/ 1 w 2300"/>
                  <a:gd name="T9" fmla="*/ 0 h 1700"/>
                  <a:gd name="T10" fmla="*/ 1 w 2300"/>
                  <a:gd name="T11" fmla="*/ 1 h 1700"/>
                  <a:gd name="T12" fmla="*/ 1 w 2300"/>
                  <a:gd name="T13" fmla="*/ 1 h 1700"/>
                  <a:gd name="T14" fmla="*/ 1 w 2300"/>
                  <a:gd name="T15" fmla="*/ 1 h 1700"/>
                  <a:gd name="T16" fmla="*/ 1 w 2300"/>
                  <a:gd name="T17" fmla="*/ 1 h 1700"/>
                  <a:gd name="T18" fmla="*/ 1 w 2300"/>
                  <a:gd name="T19" fmla="*/ 1 h 1700"/>
                  <a:gd name="T20" fmla="*/ 1 w 2300"/>
                  <a:gd name="T21" fmla="*/ 1 h 1700"/>
                  <a:gd name="T22" fmla="*/ 1 w 2300"/>
                  <a:gd name="T23" fmla="*/ 1 h 1700"/>
                  <a:gd name="T24" fmla="*/ 1 w 2300"/>
                  <a:gd name="T25" fmla="*/ 1 h 1700"/>
                  <a:gd name="T26" fmla="*/ 1 w 2300"/>
                  <a:gd name="T27" fmla="*/ 1 h 1700"/>
                  <a:gd name="T28" fmla="*/ 1 w 2300"/>
                  <a:gd name="T29" fmla="*/ 1 h 1700"/>
                  <a:gd name="T30" fmla="*/ 0 w 2300"/>
                  <a:gd name="T31" fmla="*/ 1 h 17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00"/>
                  <a:gd name="T49" fmla="*/ 0 h 1700"/>
                  <a:gd name="T50" fmla="*/ 2300 w 2300"/>
                  <a:gd name="T51" fmla="*/ 1700 h 17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00" h="1700">
                    <a:moveTo>
                      <a:pt x="0" y="500"/>
                    </a:moveTo>
                    <a:lnTo>
                      <a:pt x="0" y="100"/>
                    </a:lnTo>
                    <a:lnTo>
                      <a:pt x="300" y="100"/>
                    </a:lnTo>
                    <a:lnTo>
                      <a:pt x="400" y="0"/>
                    </a:lnTo>
                    <a:lnTo>
                      <a:pt x="500" y="0"/>
                    </a:lnTo>
                    <a:lnTo>
                      <a:pt x="1100" y="1100"/>
                    </a:lnTo>
                    <a:lnTo>
                      <a:pt x="1500" y="1400"/>
                    </a:lnTo>
                    <a:lnTo>
                      <a:pt x="1900" y="1400"/>
                    </a:lnTo>
                    <a:lnTo>
                      <a:pt x="1900" y="1100"/>
                    </a:lnTo>
                    <a:lnTo>
                      <a:pt x="2300" y="1100"/>
                    </a:lnTo>
                    <a:lnTo>
                      <a:pt x="2300" y="1500"/>
                    </a:lnTo>
                    <a:lnTo>
                      <a:pt x="1900" y="1700"/>
                    </a:lnTo>
                    <a:lnTo>
                      <a:pt x="1400" y="1700"/>
                    </a:lnTo>
                    <a:lnTo>
                      <a:pt x="900" y="1300"/>
                    </a:lnTo>
                    <a:lnTo>
                      <a:pt x="600" y="500"/>
                    </a:lnTo>
                    <a:lnTo>
                      <a:pt x="0" y="500"/>
                    </a:lnTo>
                    <a:close/>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07" name="Rectangle 517"/>
              <p:cNvSpPr>
                <a:spLocks noChangeArrowheads="1"/>
              </p:cNvSpPr>
              <p:nvPr/>
            </p:nvSpPr>
            <p:spPr bwMode="auto">
              <a:xfrm>
                <a:off x="494" y="1253"/>
                <a:ext cx="68" cy="68"/>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grpSp>
        <p:nvGrpSpPr>
          <p:cNvPr id="31" name="Group 518"/>
          <p:cNvGrpSpPr>
            <a:grpSpLocks/>
          </p:cNvGrpSpPr>
          <p:nvPr/>
        </p:nvGrpSpPr>
        <p:grpSpPr bwMode="auto">
          <a:xfrm>
            <a:off x="3000376" y="2374900"/>
            <a:ext cx="6213475" cy="1574800"/>
            <a:chOff x="823" y="1270"/>
            <a:chExt cx="3914" cy="992"/>
          </a:xfrm>
        </p:grpSpPr>
        <p:grpSp>
          <p:nvGrpSpPr>
            <p:cNvPr id="29798" name="Group 519"/>
            <p:cNvGrpSpPr>
              <a:grpSpLocks/>
            </p:cNvGrpSpPr>
            <p:nvPr/>
          </p:nvGrpSpPr>
          <p:grpSpPr bwMode="auto">
            <a:xfrm>
              <a:off x="823" y="1270"/>
              <a:ext cx="1552" cy="992"/>
              <a:chOff x="491" y="1120"/>
              <a:chExt cx="1552" cy="992"/>
            </a:xfrm>
          </p:grpSpPr>
          <p:sp>
            <p:nvSpPr>
              <p:cNvPr id="29802" name="Freeform 520"/>
              <p:cNvSpPr>
                <a:spLocks/>
              </p:cNvSpPr>
              <p:nvPr/>
            </p:nvSpPr>
            <p:spPr bwMode="auto">
              <a:xfrm>
                <a:off x="491" y="1120"/>
                <a:ext cx="1552" cy="992"/>
              </a:xfrm>
              <a:custGeom>
                <a:avLst/>
                <a:gdLst>
                  <a:gd name="T0" fmla="*/ 0 w 2300"/>
                  <a:gd name="T1" fmla="*/ 1 h 1700"/>
                  <a:gd name="T2" fmla="*/ 0 w 2300"/>
                  <a:gd name="T3" fmla="*/ 1 h 1700"/>
                  <a:gd name="T4" fmla="*/ 1 w 2300"/>
                  <a:gd name="T5" fmla="*/ 1 h 1700"/>
                  <a:gd name="T6" fmla="*/ 1 w 2300"/>
                  <a:gd name="T7" fmla="*/ 0 h 1700"/>
                  <a:gd name="T8" fmla="*/ 1 w 2300"/>
                  <a:gd name="T9" fmla="*/ 0 h 1700"/>
                  <a:gd name="T10" fmla="*/ 1 w 2300"/>
                  <a:gd name="T11" fmla="*/ 1 h 1700"/>
                  <a:gd name="T12" fmla="*/ 1 w 2300"/>
                  <a:gd name="T13" fmla="*/ 1 h 1700"/>
                  <a:gd name="T14" fmla="*/ 1 w 2300"/>
                  <a:gd name="T15" fmla="*/ 1 h 1700"/>
                  <a:gd name="T16" fmla="*/ 1 w 2300"/>
                  <a:gd name="T17" fmla="*/ 1 h 1700"/>
                  <a:gd name="T18" fmla="*/ 1 w 2300"/>
                  <a:gd name="T19" fmla="*/ 1 h 1700"/>
                  <a:gd name="T20" fmla="*/ 1 w 2300"/>
                  <a:gd name="T21" fmla="*/ 1 h 1700"/>
                  <a:gd name="T22" fmla="*/ 1 w 2300"/>
                  <a:gd name="T23" fmla="*/ 1 h 1700"/>
                  <a:gd name="T24" fmla="*/ 1 w 2300"/>
                  <a:gd name="T25" fmla="*/ 1 h 1700"/>
                  <a:gd name="T26" fmla="*/ 1 w 2300"/>
                  <a:gd name="T27" fmla="*/ 1 h 1700"/>
                  <a:gd name="T28" fmla="*/ 1 w 2300"/>
                  <a:gd name="T29" fmla="*/ 1 h 1700"/>
                  <a:gd name="T30" fmla="*/ 0 w 2300"/>
                  <a:gd name="T31" fmla="*/ 1 h 17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00"/>
                  <a:gd name="T49" fmla="*/ 0 h 1700"/>
                  <a:gd name="T50" fmla="*/ 2300 w 2300"/>
                  <a:gd name="T51" fmla="*/ 1700 h 17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00" h="1700">
                    <a:moveTo>
                      <a:pt x="0" y="500"/>
                    </a:moveTo>
                    <a:lnTo>
                      <a:pt x="0" y="100"/>
                    </a:lnTo>
                    <a:lnTo>
                      <a:pt x="300" y="100"/>
                    </a:lnTo>
                    <a:lnTo>
                      <a:pt x="400" y="0"/>
                    </a:lnTo>
                    <a:lnTo>
                      <a:pt x="500" y="0"/>
                    </a:lnTo>
                    <a:lnTo>
                      <a:pt x="1100" y="1100"/>
                    </a:lnTo>
                    <a:lnTo>
                      <a:pt x="1500" y="1400"/>
                    </a:lnTo>
                    <a:lnTo>
                      <a:pt x="1900" y="1400"/>
                    </a:lnTo>
                    <a:lnTo>
                      <a:pt x="1900" y="1100"/>
                    </a:lnTo>
                    <a:lnTo>
                      <a:pt x="2300" y="1100"/>
                    </a:lnTo>
                    <a:lnTo>
                      <a:pt x="2300" y="1500"/>
                    </a:lnTo>
                    <a:lnTo>
                      <a:pt x="1900" y="1700"/>
                    </a:lnTo>
                    <a:lnTo>
                      <a:pt x="1400" y="1700"/>
                    </a:lnTo>
                    <a:lnTo>
                      <a:pt x="900" y="1300"/>
                    </a:lnTo>
                    <a:lnTo>
                      <a:pt x="600" y="500"/>
                    </a:lnTo>
                    <a:lnTo>
                      <a:pt x="0" y="500"/>
                    </a:lnTo>
                    <a:close/>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03" name="Rectangle 521"/>
              <p:cNvSpPr>
                <a:spLocks noChangeArrowheads="1"/>
              </p:cNvSpPr>
              <p:nvPr/>
            </p:nvSpPr>
            <p:spPr bwMode="auto">
              <a:xfrm>
                <a:off x="494" y="1253"/>
                <a:ext cx="68" cy="68"/>
              </a:xfrm>
              <a:prstGeom prst="rect">
                <a:avLst/>
              </a:prstGeom>
              <a:solidFill>
                <a:srgbClr val="00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nvGrpSpPr>
            <p:cNvPr id="29799" name="Group 522"/>
            <p:cNvGrpSpPr>
              <a:grpSpLocks/>
            </p:cNvGrpSpPr>
            <p:nvPr/>
          </p:nvGrpSpPr>
          <p:grpSpPr bwMode="auto">
            <a:xfrm flipH="1">
              <a:off x="3185" y="1270"/>
              <a:ext cx="1552" cy="992"/>
              <a:chOff x="491" y="1120"/>
              <a:chExt cx="1552" cy="992"/>
            </a:xfrm>
          </p:grpSpPr>
          <p:sp>
            <p:nvSpPr>
              <p:cNvPr id="29800" name="Freeform 523"/>
              <p:cNvSpPr>
                <a:spLocks/>
              </p:cNvSpPr>
              <p:nvPr/>
            </p:nvSpPr>
            <p:spPr bwMode="auto">
              <a:xfrm>
                <a:off x="491" y="1120"/>
                <a:ext cx="1552" cy="992"/>
              </a:xfrm>
              <a:custGeom>
                <a:avLst/>
                <a:gdLst>
                  <a:gd name="T0" fmla="*/ 0 w 2300"/>
                  <a:gd name="T1" fmla="*/ 1 h 1700"/>
                  <a:gd name="T2" fmla="*/ 0 w 2300"/>
                  <a:gd name="T3" fmla="*/ 1 h 1700"/>
                  <a:gd name="T4" fmla="*/ 1 w 2300"/>
                  <a:gd name="T5" fmla="*/ 1 h 1700"/>
                  <a:gd name="T6" fmla="*/ 1 w 2300"/>
                  <a:gd name="T7" fmla="*/ 0 h 1700"/>
                  <a:gd name="T8" fmla="*/ 1 w 2300"/>
                  <a:gd name="T9" fmla="*/ 0 h 1700"/>
                  <a:gd name="T10" fmla="*/ 1 w 2300"/>
                  <a:gd name="T11" fmla="*/ 1 h 1700"/>
                  <a:gd name="T12" fmla="*/ 1 w 2300"/>
                  <a:gd name="T13" fmla="*/ 1 h 1700"/>
                  <a:gd name="T14" fmla="*/ 1 w 2300"/>
                  <a:gd name="T15" fmla="*/ 1 h 1700"/>
                  <a:gd name="T16" fmla="*/ 1 w 2300"/>
                  <a:gd name="T17" fmla="*/ 1 h 1700"/>
                  <a:gd name="T18" fmla="*/ 1 w 2300"/>
                  <a:gd name="T19" fmla="*/ 1 h 1700"/>
                  <a:gd name="T20" fmla="*/ 1 w 2300"/>
                  <a:gd name="T21" fmla="*/ 1 h 1700"/>
                  <a:gd name="T22" fmla="*/ 1 w 2300"/>
                  <a:gd name="T23" fmla="*/ 1 h 1700"/>
                  <a:gd name="T24" fmla="*/ 1 w 2300"/>
                  <a:gd name="T25" fmla="*/ 1 h 1700"/>
                  <a:gd name="T26" fmla="*/ 1 w 2300"/>
                  <a:gd name="T27" fmla="*/ 1 h 1700"/>
                  <a:gd name="T28" fmla="*/ 1 w 2300"/>
                  <a:gd name="T29" fmla="*/ 1 h 1700"/>
                  <a:gd name="T30" fmla="*/ 0 w 2300"/>
                  <a:gd name="T31" fmla="*/ 1 h 17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00"/>
                  <a:gd name="T49" fmla="*/ 0 h 1700"/>
                  <a:gd name="T50" fmla="*/ 2300 w 2300"/>
                  <a:gd name="T51" fmla="*/ 1700 h 17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00" h="1700">
                    <a:moveTo>
                      <a:pt x="0" y="500"/>
                    </a:moveTo>
                    <a:lnTo>
                      <a:pt x="0" y="100"/>
                    </a:lnTo>
                    <a:lnTo>
                      <a:pt x="300" y="100"/>
                    </a:lnTo>
                    <a:lnTo>
                      <a:pt x="400" y="0"/>
                    </a:lnTo>
                    <a:lnTo>
                      <a:pt x="500" y="0"/>
                    </a:lnTo>
                    <a:lnTo>
                      <a:pt x="1100" y="1100"/>
                    </a:lnTo>
                    <a:lnTo>
                      <a:pt x="1500" y="1400"/>
                    </a:lnTo>
                    <a:lnTo>
                      <a:pt x="1900" y="1400"/>
                    </a:lnTo>
                    <a:lnTo>
                      <a:pt x="1900" y="1100"/>
                    </a:lnTo>
                    <a:lnTo>
                      <a:pt x="2300" y="1100"/>
                    </a:lnTo>
                    <a:lnTo>
                      <a:pt x="2300" y="1500"/>
                    </a:lnTo>
                    <a:lnTo>
                      <a:pt x="1900" y="1700"/>
                    </a:lnTo>
                    <a:lnTo>
                      <a:pt x="1400" y="1700"/>
                    </a:lnTo>
                    <a:lnTo>
                      <a:pt x="900" y="1300"/>
                    </a:lnTo>
                    <a:lnTo>
                      <a:pt x="600" y="500"/>
                    </a:lnTo>
                    <a:lnTo>
                      <a:pt x="0" y="500"/>
                    </a:lnTo>
                    <a:close/>
                  </a:path>
                </a:pathLst>
              </a:custGeom>
              <a:solidFill>
                <a:srgbClr val="80808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801" name="Rectangle 524"/>
              <p:cNvSpPr>
                <a:spLocks noChangeArrowheads="1"/>
              </p:cNvSpPr>
              <p:nvPr/>
            </p:nvSpPr>
            <p:spPr bwMode="auto">
              <a:xfrm>
                <a:off x="494" y="1253"/>
                <a:ext cx="68" cy="68"/>
              </a:xfrm>
              <a:prstGeom prst="rect">
                <a:avLst/>
              </a:prstGeom>
              <a:solidFill>
                <a:srgbClr val="00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grpSp>
        <p:nvGrpSpPr>
          <p:cNvPr id="29781" name="Group 525"/>
          <p:cNvGrpSpPr>
            <a:grpSpLocks/>
          </p:cNvGrpSpPr>
          <p:nvPr/>
        </p:nvGrpSpPr>
        <p:grpSpPr bwMode="auto">
          <a:xfrm flipH="1">
            <a:off x="6962776" y="3021014"/>
            <a:ext cx="1820863" cy="1849437"/>
            <a:chOff x="761" y="1443"/>
            <a:chExt cx="1147" cy="1165"/>
          </a:xfrm>
        </p:grpSpPr>
        <p:sp>
          <p:nvSpPr>
            <p:cNvPr id="29795" name="Freeform 526"/>
            <p:cNvSpPr>
              <a:spLocks/>
            </p:cNvSpPr>
            <p:nvPr/>
          </p:nvSpPr>
          <p:spPr bwMode="auto">
            <a:xfrm>
              <a:off x="761" y="1443"/>
              <a:ext cx="1147" cy="1165"/>
            </a:xfrm>
            <a:custGeom>
              <a:avLst/>
              <a:gdLst>
                <a:gd name="T0" fmla="*/ 0 w 1700"/>
                <a:gd name="T1" fmla="*/ 0 h 2000"/>
                <a:gd name="T2" fmla="*/ 1 w 1700"/>
                <a:gd name="T3" fmla="*/ 0 h 2000"/>
                <a:gd name="T4" fmla="*/ 1 w 1700"/>
                <a:gd name="T5" fmla="*/ 1 h 2000"/>
                <a:gd name="T6" fmla="*/ 1 w 1700"/>
                <a:gd name="T7" fmla="*/ 1 h 2000"/>
                <a:gd name="T8" fmla="*/ 1 w 1700"/>
                <a:gd name="T9" fmla="*/ 1 h 2000"/>
                <a:gd name="T10" fmla="*/ 1 w 1700"/>
                <a:gd name="T11" fmla="*/ 1 h 2000"/>
                <a:gd name="T12" fmla="*/ 1 w 1700"/>
                <a:gd name="T13" fmla="*/ 1 h 2000"/>
                <a:gd name="T14" fmla="*/ 1 w 1700"/>
                <a:gd name="T15" fmla="*/ 1 h 2000"/>
                <a:gd name="T16" fmla="*/ 1 w 1700"/>
                <a:gd name="T17" fmla="*/ 1 h 2000"/>
                <a:gd name="T18" fmla="*/ 1 w 1700"/>
                <a:gd name="T19" fmla="*/ 1 h 2000"/>
                <a:gd name="T20" fmla="*/ 1 w 1700"/>
                <a:gd name="T21" fmla="*/ 1 h 2000"/>
                <a:gd name="T22" fmla="*/ 0 w 1700"/>
                <a:gd name="T23" fmla="*/ 1 h 2000"/>
                <a:gd name="T24" fmla="*/ 0 w 1700"/>
                <a:gd name="T25" fmla="*/ 0 h 2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00"/>
                <a:gd name="T40" fmla="*/ 0 h 2000"/>
                <a:gd name="T41" fmla="*/ 1700 w 1700"/>
                <a:gd name="T42" fmla="*/ 2000 h 2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00" h="2000">
                  <a:moveTo>
                    <a:pt x="0" y="0"/>
                  </a:moveTo>
                  <a:lnTo>
                    <a:pt x="200" y="0"/>
                  </a:lnTo>
                  <a:lnTo>
                    <a:pt x="500" y="900"/>
                  </a:lnTo>
                  <a:lnTo>
                    <a:pt x="1000" y="1200"/>
                  </a:lnTo>
                  <a:lnTo>
                    <a:pt x="1500" y="1200"/>
                  </a:lnTo>
                  <a:lnTo>
                    <a:pt x="1500" y="1800"/>
                  </a:lnTo>
                  <a:lnTo>
                    <a:pt x="1600" y="1900"/>
                  </a:lnTo>
                  <a:lnTo>
                    <a:pt x="1700" y="1900"/>
                  </a:lnTo>
                  <a:lnTo>
                    <a:pt x="1700" y="2000"/>
                  </a:lnTo>
                  <a:lnTo>
                    <a:pt x="200" y="1600"/>
                  </a:lnTo>
                  <a:lnTo>
                    <a:pt x="200" y="400"/>
                  </a:lnTo>
                  <a:lnTo>
                    <a:pt x="0" y="400"/>
                  </a:lnTo>
                  <a:lnTo>
                    <a:pt x="0"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96" name="Rectangle 527"/>
            <p:cNvSpPr>
              <a:spLocks noChangeArrowheads="1"/>
            </p:cNvSpPr>
            <p:nvPr/>
          </p:nvSpPr>
          <p:spPr bwMode="auto">
            <a:xfrm>
              <a:off x="906" y="1960"/>
              <a:ext cx="46" cy="45"/>
            </a:xfrm>
            <a:prstGeom prst="rect">
              <a:avLst/>
            </a:prstGeom>
            <a:solidFill>
              <a:schemeClr val="tx1"/>
            </a:solidFill>
            <a:ln w="254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97" name="Rectangle 528"/>
            <p:cNvSpPr>
              <a:spLocks noChangeArrowheads="1"/>
            </p:cNvSpPr>
            <p:nvPr/>
          </p:nvSpPr>
          <p:spPr bwMode="auto">
            <a:xfrm>
              <a:off x="766" y="1533"/>
              <a:ext cx="46" cy="45"/>
            </a:xfrm>
            <a:prstGeom prst="rect">
              <a:avLst/>
            </a:prstGeom>
            <a:solidFill>
              <a:schemeClr val="tx1"/>
            </a:solidFill>
            <a:ln w="254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sp>
        <p:nvSpPr>
          <p:cNvPr id="29782" name="Freeform 529"/>
          <p:cNvSpPr>
            <a:spLocks/>
          </p:cNvSpPr>
          <p:nvPr/>
        </p:nvSpPr>
        <p:spPr bwMode="auto">
          <a:xfrm>
            <a:off x="4349750" y="5476875"/>
            <a:ext cx="2330450" cy="1588"/>
          </a:xfrm>
          <a:custGeom>
            <a:avLst/>
            <a:gdLst>
              <a:gd name="T0" fmla="*/ 0 w 1468"/>
              <a:gd name="T1" fmla="*/ 0 h 1"/>
              <a:gd name="T2" fmla="*/ 2147483647 w 1468"/>
              <a:gd name="T3" fmla="*/ 0 h 1"/>
              <a:gd name="T4" fmla="*/ 0 60000 65536"/>
              <a:gd name="T5" fmla="*/ 0 60000 65536"/>
              <a:gd name="T6" fmla="*/ 0 w 1468"/>
              <a:gd name="T7" fmla="*/ 0 h 1"/>
              <a:gd name="T8" fmla="*/ 1468 w 1468"/>
              <a:gd name="T9" fmla="*/ 1 h 1"/>
            </a:gdLst>
            <a:ahLst/>
            <a:cxnLst>
              <a:cxn ang="T4">
                <a:pos x="T0" y="T1"/>
              </a:cxn>
              <a:cxn ang="T5">
                <a:pos x="T2" y="T3"/>
              </a:cxn>
            </a:cxnLst>
            <a:rect l="T6" t="T7" r="T8" b="T9"/>
            <a:pathLst>
              <a:path w="1468" h="1">
                <a:moveTo>
                  <a:pt x="0" y="0"/>
                </a:moveTo>
                <a:lnTo>
                  <a:pt x="1468"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83" name="Freeform 530"/>
          <p:cNvSpPr>
            <a:spLocks/>
          </p:cNvSpPr>
          <p:nvPr/>
        </p:nvSpPr>
        <p:spPr bwMode="auto">
          <a:xfrm>
            <a:off x="5692776" y="5326064"/>
            <a:ext cx="823913" cy="1587"/>
          </a:xfrm>
          <a:custGeom>
            <a:avLst/>
            <a:gdLst>
              <a:gd name="T0" fmla="*/ 0 w 523"/>
              <a:gd name="T1" fmla="*/ 0 h 1"/>
              <a:gd name="T2" fmla="*/ 2147483647 w 523"/>
              <a:gd name="T3" fmla="*/ 0 h 1"/>
              <a:gd name="T4" fmla="*/ 0 60000 65536"/>
              <a:gd name="T5" fmla="*/ 0 60000 65536"/>
              <a:gd name="T6" fmla="*/ 0 w 523"/>
              <a:gd name="T7" fmla="*/ 0 h 1"/>
              <a:gd name="T8" fmla="*/ 523 w 523"/>
              <a:gd name="T9" fmla="*/ 1 h 1"/>
            </a:gdLst>
            <a:ahLst/>
            <a:cxnLst>
              <a:cxn ang="T4">
                <a:pos x="T0" y="T1"/>
              </a:cxn>
              <a:cxn ang="T5">
                <a:pos x="T2" y="T3"/>
              </a:cxn>
            </a:cxnLst>
            <a:rect l="T6" t="T7" r="T8" b="T9"/>
            <a:pathLst>
              <a:path w="523" h="1">
                <a:moveTo>
                  <a:pt x="0" y="0"/>
                </a:moveTo>
                <a:lnTo>
                  <a:pt x="523" y="0"/>
                </a:lnTo>
              </a:path>
            </a:pathLst>
          </a:custGeom>
          <a:solidFill>
            <a:schemeClr val="bg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84" name="Freeform 531"/>
          <p:cNvSpPr>
            <a:spLocks/>
          </p:cNvSpPr>
          <p:nvPr/>
        </p:nvSpPr>
        <p:spPr bwMode="auto">
          <a:xfrm>
            <a:off x="5791200" y="5475288"/>
            <a:ext cx="641350" cy="431800"/>
          </a:xfrm>
          <a:custGeom>
            <a:avLst/>
            <a:gdLst>
              <a:gd name="T0" fmla="*/ 2147483647 w 404"/>
              <a:gd name="T1" fmla="*/ 0 h 635"/>
              <a:gd name="T2" fmla="*/ 0 w 404"/>
              <a:gd name="T3" fmla="*/ 2147483647 h 635"/>
              <a:gd name="T4" fmla="*/ 2147483647 w 404"/>
              <a:gd name="T5" fmla="*/ 2147483647 h 635"/>
              <a:gd name="T6" fmla="*/ 2147483647 w 404"/>
              <a:gd name="T7" fmla="*/ 0 h 635"/>
              <a:gd name="T8" fmla="*/ 2147483647 w 404"/>
              <a:gd name="T9" fmla="*/ 0 h 635"/>
              <a:gd name="T10" fmla="*/ 0 60000 65536"/>
              <a:gd name="T11" fmla="*/ 0 60000 65536"/>
              <a:gd name="T12" fmla="*/ 0 60000 65536"/>
              <a:gd name="T13" fmla="*/ 0 60000 65536"/>
              <a:gd name="T14" fmla="*/ 0 60000 65536"/>
              <a:gd name="T15" fmla="*/ 0 w 404"/>
              <a:gd name="T16" fmla="*/ 0 h 635"/>
              <a:gd name="T17" fmla="*/ 404 w 404"/>
              <a:gd name="T18" fmla="*/ 635 h 635"/>
            </a:gdLst>
            <a:ahLst/>
            <a:cxnLst>
              <a:cxn ang="T10">
                <a:pos x="T0" y="T1"/>
              </a:cxn>
              <a:cxn ang="T11">
                <a:pos x="T2" y="T3"/>
              </a:cxn>
              <a:cxn ang="T12">
                <a:pos x="T4" y="T5"/>
              </a:cxn>
              <a:cxn ang="T13">
                <a:pos x="T6" y="T7"/>
              </a:cxn>
              <a:cxn ang="T14">
                <a:pos x="T8" y="T9"/>
              </a:cxn>
            </a:cxnLst>
            <a:rect l="T15" t="T16" r="T17" b="T18"/>
            <a:pathLst>
              <a:path w="404" h="635">
                <a:moveTo>
                  <a:pt x="1" y="0"/>
                </a:moveTo>
                <a:lnTo>
                  <a:pt x="0" y="635"/>
                </a:lnTo>
                <a:lnTo>
                  <a:pt x="404" y="635"/>
                </a:lnTo>
                <a:lnTo>
                  <a:pt x="403" y="0"/>
                </a:lnTo>
                <a:lnTo>
                  <a:pt x="1" y="0"/>
                </a:lnTo>
                <a:close/>
              </a:path>
            </a:pathLst>
          </a:custGeom>
          <a:solidFill>
            <a:srgbClr val="C0C0C0"/>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163" name="Group 532"/>
          <p:cNvGrpSpPr>
            <a:grpSpLocks/>
          </p:cNvGrpSpPr>
          <p:nvPr/>
        </p:nvGrpSpPr>
        <p:grpSpPr bwMode="auto">
          <a:xfrm>
            <a:off x="3860801" y="4446589"/>
            <a:ext cx="3071813" cy="1131887"/>
            <a:chOff x="1365" y="2575"/>
            <a:chExt cx="1935" cy="713"/>
          </a:xfrm>
        </p:grpSpPr>
        <p:grpSp>
          <p:nvGrpSpPr>
            <p:cNvPr id="29788" name="Group 533"/>
            <p:cNvGrpSpPr>
              <a:grpSpLocks/>
            </p:cNvGrpSpPr>
            <p:nvPr/>
          </p:nvGrpSpPr>
          <p:grpSpPr bwMode="auto">
            <a:xfrm>
              <a:off x="2260" y="2575"/>
              <a:ext cx="1040" cy="175"/>
              <a:chOff x="2260" y="2575"/>
              <a:chExt cx="1040" cy="175"/>
            </a:xfrm>
          </p:grpSpPr>
          <p:sp>
            <p:nvSpPr>
              <p:cNvPr id="29793" name="AutoShape 534"/>
              <p:cNvSpPr>
                <a:spLocks noChangeArrowheads="1"/>
              </p:cNvSpPr>
              <p:nvPr/>
            </p:nvSpPr>
            <p:spPr bwMode="auto">
              <a:xfrm rot="-4525271">
                <a:off x="2269" y="2566"/>
                <a:ext cx="175" cy="1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171 w 21600"/>
                  <a:gd name="T13" fmla="*/ 6124 h 21600"/>
                  <a:gd name="T14" fmla="*/ 15429 w 21600"/>
                  <a:gd name="T15" fmla="*/ 15476 h 21600"/>
                </a:gdLst>
                <a:ahLst/>
                <a:cxnLst>
                  <a:cxn ang="T8">
                    <a:pos x="T0" y="T1"/>
                  </a:cxn>
                  <a:cxn ang="T9">
                    <a:pos x="T2" y="T3"/>
                  </a:cxn>
                  <a:cxn ang="T10">
                    <a:pos x="T4" y="T5"/>
                  </a:cxn>
                  <a:cxn ang="T11">
                    <a:pos x="T6" y="T7"/>
                  </a:cxn>
                </a:cxnLst>
                <a:rect l="T12" t="T13" r="T14" b="T15"/>
                <a:pathLst>
                  <a:path w="21600" h="21600">
                    <a:moveTo>
                      <a:pt x="0" y="0"/>
                    </a:moveTo>
                    <a:lnTo>
                      <a:pt x="8640" y="21600"/>
                    </a:lnTo>
                    <a:lnTo>
                      <a:pt x="12960" y="21600"/>
                    </a:lnTo>
                    <a:lnTo>
                      <a:pt x="21600" y="0"/>
                    </a:lnTo>
                    <a:close/>
                  </a:path>
                </a:pathLst>
              </a:custGeom>
              <a:gradFill rotWithShape="0">
                <a:gsLst>
                  <a:gs pos="0">
                    <a:srgbClr val="F0F0FF"/>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94" name="AutoShape 535"/>
              <p:cNvSpPr>
                <a:spLocks noChangeArrowheads="1"/>
              </p:cNvSpPr>
              <p:nvPr/>
            </p:nvSpPr>
            <p:spPr bwMode="auto">
              <a:xfrm rot="4525271" flipH="1">
                <a:off x="3115" y="2566"/>
                <a:ext cx="175" cy="1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171 w 21600"/>
                  <a:gd name="T13" fmla="*/ 6124 h 21600"/>
                  <a:gd name="T14" fmla="*/ 15429 w 21600"/>
                  <a:gd name="T15" fmla="*/ 15476 h 21600"/>
                </a:gdLst>
                <a:ahLst/>
                <a:cxnLst>
                  <a:cxn ang="T8">
                    <a:pos x="T0" y="T1"/>
                  </a:cxn>
                  <a:cxn ang="T9">
                    <a:pos x="T2" y="T3"/>
                  </a:cxn>
                  <a:cxn ang="T10">
                    <a:pos x="T4" y="T5"/>
                  </a:cxn>
                  <a:cxn ang="T11">
                    <a:pos x="T6" y="T7"/>
                  </a:cxn>
                </a:cxnLst>
                <a:rect l="T12" t="T13" r="T14" b="T15"/>
                <a:pathLst>
                  <a:path w="21600" h="21600">
                    <a:moveTo>
                      <a:pt x="0" y="0"/>
                    </a:moveTo>
                    <a:lnTo>
                      <a:pt x="8640" y="21600"/>
                    </a:lnTo>
                    <a:lnTo>
                      <a:pt x="12960" y="21600"/>
                    </a:lnTo>
                    <a:lnTo>
                      <a:pt x="21600" y="0"/>
                    </a:lnTo>
                    <a:close/>
                  </a:path>
                </a:pathLst>
              </a:custGeom>
              <a:gradFill rotWithShape="0">
                <a:gsLst>
                  <a:gs pos="0">
                    <a:srgbClr val="0000FF"/>
                  </a:gs>
                  <a:gs pos="100000">
                    <a:srgbClr val="F0F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sp>
          <p:nvSpPr>
            <p:cNvPr id="29789" name="Freeform 536"/>
            <p:cNvSpPr>
              <a:spLocks/>
            </p:cNvSpPr>
            <p:nvPr/>
          </p:nvSpPr>
          <p:spPr bwMode="auto">
            <a:xfrm>
              <a:off x="1677" y="2677"/>
              <a:ext cx="1442" cy="515"/>
            </a:xfrm>
            <a:custGeom>
              <a:avLst/>
              <a:gdLst>
                <a:gd name="T0" fmla="*/ 0 w 1442"/>
                <a:gd name="T1" fmla="*/ 486 h 515"/>
                <a:gd name="T2" fmla="*/ 776 w 1442"/>
                <a:gd name="T3" fmla="*/ 486 h 515"/>
                <a:gd name="T4" fmla="*/ 776 w 1442"/>
                <a:gd name="T5" fmla="*/ 93 h 515"/>
                <a:gd name="T6" fmla="*/ 760 w 1442"/>
                <a:gd name="T7" fmla="*/ 33 h 515"/>
                <a:gd name="T8" fmla="*/ 786 w 1442"/>
                <a:gd name="T9" fmla="*/ 5 h 515"/>
                <a:gd name="T10" fmla="*/ 810 w 1442"/>
                <a:gd name="T11" fmla="*/ 82 h 515"/>
                <a:gd name="T12" fmla="*/ 810 w 1442"/>
                <a:gd name="T13" fmla="*/ 485 h 515"/>
                <a:gd name="T14" fmla="*/ 1386 w 1442"/>
                <a:gd name="T15" fmla="*/ 485 h 515"/>
                <a:gd name="T16" fmla="*/ 1386 w 1442"/>
                <a:gd name="T17" fmla="*/ 69 h 515"/>
                <a:gd name="T18" fmla="*/ 1416 w 1442"/>
                <a:gd name="T19" fmla="*/ 0 h 515"/>
                <a:gd name="T20" fmla="*/ 1442 w 1442"/>
                <a:gd name="T21" fmla="*/ 32 h 515"/>
                <a:gd name="T22" fmla="*/ 1422 w 1442"/>
                <a:gd name="T23" fmla="*/ 81 h 515"/>
                <a:gd name="T24" fmla="*/ 1425 w 1442"/>
                <a:gd name="T25" fmla="*/ 515 h 515"/>
                <a:gd name="T26" fmla="*/ 0 w 1442"/>
                <a:gd name="T27" fmla="*/ 515 h 515"/>
                <a:gd name="T28" fmla="*/ 0 w 1442"/>
                <a:gd name="T29" fmla="*/ 486 h 5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2"/>
                <a:gd name="T46" fmla="*/ 0 h 515"/>
                <a:gd name="T47" fmla="*/ 1442 w 1442"/>
                <a:gd name="T48" fmla="*/ 515 h 5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2" h="515">
                  <a:moveTo>
                    <a:pt x="0" y="486"/>
                  </a:moveTo>
                  <a:lnTo>
                    <a:pt x="776" y="486"/>
                  </a:lnTo>
                  <a:lnTo>
                    <a:pt x="776" y="93"/>
                  </a:lnTo>
                  <a:lnTo>
                    <a:pt x="760" y="33"/>
                  </a:lnTo>
                  <a:lnTo>
                    <a:pt x="786" y="5"/>
                  </a:lnTo>
                  <a:lnTo>
                    <a:pt x="810" y="82"/>
                  </a:lnTo>
                  <a:lnTo>
                    <a:pt x="810" y="485"/>
                  </a:lnTo>
                  <a:lnTo>
                    <a:pt x="1386" y="485"/>
                  </a:lnTo>
                  <a:lnTo>
                    <a:pt x="1386" y="69"/>
                  </a:lnTo>
                  <a:lnTo>
                    <a:pt x="1416" y="0"/>
                  </a:lnTo>
                  <a:lnTo>
                    <a:pt x="1442" y="32"/>
                  </a:lnTo>
                  <a:lnTo>
                    <a:pt x="1422" y="81"/>
                  </a:lnTo>
                  <a:lnTo>
                    <a:pt x="1425" y="515"/>
                  </a:lnTo>
                  <a:lnTo>
                    <a:pt x="0" y="515"/>
                  </a:lnTo>
                  <a:lnTo>
                    <a:pt x="0" y="486"/>
                  </a:lnTo>
                  <a:close/>
                </a:path>
              </a:pathLst>
            </a:custGeom>
            <a:solidFill>
              <a:srgbClr val="0000FF"/>
            </a:solidFill>
            <a:ln w="9525">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nvGrpSpPr>
            <p:cNvPr id="29790" name="Group 537"/>
            <p:cNvGrpSpPr>
              <a:grpSpLocks/>
            </p:cNvGrpSpPr>
            <p:nvPr/>
          </p:nvGrpSpPr>
          <p:grpSpPr bwMode="auto">
            <a:xfrm>
              <a:off x="1365" y="3067"/>
              <a:ext cx="311" cy="221"/>
              <a:chOff x="1501" y="3204"/>
              <a:chExt cx="311" cy="221"/>
            </a:xfrm>
          </p:grpSpPr>
          <p:sp>
            <p:nvSpPr>
              <p:cNvPr id="29791" name="AutoShape 538"/>
              <p:cNvSpPr>
                <a:spLocks noChangeArrowheads="1"/>
              </p:cNvSpPr>
              <p:nvPr/>
            </p:nvSpPr>
            <p:spPr bwMode="auto">
              <a:xfrm rot="5400000">
                <a:off x="1469" y="3236"/>
                <a:ext cx="221" cy="157"/>
              </a:xfrm>
              <a:prstGeom prst="triangle">
                <a:avLst>
                  <a:gd name="adj" fmla="val 50000"/>
                </a:avLst>
              </a:prstGeom>
              <a:solidFill>
                <a:schemeClr val="bg2"/>
              </a:solidFill>
              <a:ln w="158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sp>
            <p:nvSpPr>
              <p:cNvPr id="29792" name="AutoShape 539"/>
              <p:cNvSpPr>
                <a:spLocks noChangeArrowheads="1"/>
              </p:cNvSpPr>
              <p:nvPr/>
            </p:nvSpPr>
            <p:spPr bwMode="auto">
              <a:xfrm rot="-5400000">
                <a:off x="1623" y="3236"/>
                <a:ext cx="221" cy="157"/>
              </a:xfrm>
              <a:prstGeom prst="triangle">
                <a:avLst>
                  <a:gd name="adj" fmla="val 50000"/>
                </a:avLst>
              </a:prstGeom>
              <a:solidFill>
                <a:schemeClr val="bg2"/>
              </a:solidFill>
              <a:ln w="158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s-EC"/>
              </a:p>
            </p:txBody>
          </p:sp>
        </p:grpSp>
      </p:grpSp>
      <p:sp>
        <p:nvSpPr>
          <p:cNvPr id="29786" name="Line 269"/>
          <p:cNvSpPr>
            <a:spLocks noChangeShapeType="1"/>
          </p:cNvSpPr>
          <p:nvPr/>
        </p:nvSpPr>
        <p:spPr bwMode="auto">
          <a:xfrm>
            <a:off x="6105525" y="908050"/>
            <a:ext cx="1588" cy="5473700"/>
          </a:xfrm>
          <a:prstGeom prst="line">
            <a:avLst/>
          </a:prstGeom>
          <a:noFill/>
          <a:ln w="3175">
            <a:solidFill>
              <a:srgbClr val="000000"/>
            </a:solidFill>
            <a:prstDash val="lgDashDot"/>
            <a:round/>
            <a:headEnd/>
            <a:tailEnd/>
          </a:ln>
          <a:extLst>
            <a:ext uri="{909E8E84-426E-40DD-AFC4-6F175D3DCCD1}">
              <a14:hiddenFill xmlns:a14="http://schemas.microsoft.com/office/drawing/2010/main">
                <a:noFill/>
              </a14:hiddenFill>
            </a:ext>
          </a:extLst>
        </p:spPr>
        <p:txBody>
          <a:bodyPr/>
          <a:lstStyle/>
          <a:p>
            <a:endParaRPr lang="es-EC"/>
          </a:p>
        </p:txBody>
      </p:sp>
      <p:sp>
        <p:nvSpPr>
          <p:cNvPr id="29787" name="Line 541"/>
          <p:cNvSpPr>
            <a:spLocks noChangeShapeType="1"/>
          </p:cNvSpPr>
          <p:nvPr/>
        </p:nvSpPr>
        <p:spPr bwMode="auto">
          <a:xfrm>
            <a:off x="9428163" y="3216276"/>
            <a:ext cx="0" cy="1317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Tree>
    <p:extLst>
      <p:ext uri="{BB962C8B-B14F-4D97-AF65-F5344CB8AC3E}">
        <p14:creationId xmlns:p14="http://schemas.microsoft.com/office/powerpoint/2010/main" val="247595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nodeType="clickEffect">
                                  <p:stCondLst>
                                    <p:cond delay="0"/>
                                  </p:stCondLst>
                                  <p:childTnLst>
                                    <p:set>
                                      <p:cBhvr>
                                        <p:cTn id="6" dur="3000">
                                          <p:stCondLst>
                                            <p:cond delay="0"/>
                                          </p:stCondLst>
                                        </p:cTn>
                                        <p:tgtEl>
                                          <p:spTgt spid="163"/>
                                        </p:tgtEl>
                                        <p:attrNameLst>
                                          <p:attrName>style.visibility</p:attrName>
                                        </p:attrNameLst>
                                      </p:cBhvr>
                                      <p:to>
                                        <p:strVal val="visible"/>
                                      </p:to>
                                    </p:set>
                                  </p:childTnLst>
                                </p:cTn>
                              </p:par>
                              <p:par>
                                <p:cTn id="7" presetID="14" presetClass="entr" presetSubtype="5"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vertical)">
                                      <p:cBhvr>
                                        <p:cTn id="9" dur="2000"/>
                                        <p:tgtEl>
                                          <p:spTgt spid="6"/>
                                        </p:tgtEl>
                                      </p:cBhvr>
                                    </p:animEffect>
                                  </p:childTnLst>
                                </p:cTn>
                              </p:par>
                              <p:par>
                                <p:cTn id="10" presetID="14" presetClass="entr" presetSubtype="5" fill="hold"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randombar(vertical)">
                                      <p:cBhvr>
                                        <p:cTn id="12" dur="2000"/>
                                        <p:tgtEl>
                                          <p:spTgt spid="2"/>
                                        </p:tgtEl>
                                      </p:cBhvr>
                                    </p:animEffect>
                                  </p:childTnLst>
                                </p:cTn>
                              </p:par>
                            </p:childTnLst>
                          </p:cTn>
                        </p:par>
                        <p:par>
                          <p:cTn id="13" fill="hold" nodeType="afterGroup">
                            <p:stCondLst>
                              <p:cond delay="3000"/>
                            </p:stCondLst>
                            <p:childTnLst>
                              <p:par>
                                <p:cTn id="14" presetID="10" presetClass="exit" presetSubtype="0" fill="hold" nodeType="afterEffect">
                                  <p:stCondLst>
                                    <p:cond delay="0"/>
                                  </p:stCondLst>
                                  <p:childTnLst>
                                    <p:animEffect transition="out" filter="fade">
                                      <p:cBhvr>
                                        <p:cTn id="15" dur="2000"/>
                                        <p:tgtEl>
                                          <p:spTgt spid="28"/>
                                        </p:tgtEl>
                                      </p:cBhvr>
                                    </p:animEffect>
                                    <p:set>
                                      <p:cBhvr>
                                        <p:cTn id="16" dur="1" fill="hold">
                                          <p:stCondLst>
                                            <p:cond delay="1999"/>
                                          </p:stCondLst>
                                        </p:cTn>
                                        <p:tgtEl>
                                          <p:spTgt spid="2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repeatCount="indefinite" fill="hold" grpId="0" nodeType="clickEffect">
                                  <p:stCondLst>
                                    <p:cond delay="0"/>
                                  </p:stCondLst>
                                  <p:childTnLst>
                                    <p:set>
                                      <p:cBhvr>
                                        <p:cTn id="22" dur="1" fill="hold">
                                          <p:stCondLst>
                                            <p:cond delay="0"/>
                                          </p:stCondLst>
                                        </p:cTn>
                                        <p:tgtEl>
                                          <p:spTgt spid="186"/>
                                        </p:tgtEl>
                                        <p:attrNameLst>
                                          <p:attrName>style.visibility</p:attrName>
                                        </p:attrNameLst>
                                      </p:cBhvr>
                                      <p:to>
                                        <p:strVal val="visible"/>
                                      </p:to>
                                    </p:set>
                                    <p:animEffect transition="in" filter="wipe(up)">
                                      <p:cBhvr>
                                        <p:cTn id="23" dur="2000"/>
                                        <p:tgtEl>
                                          <p:spTgt spid="186"/>
                                        </p:tgtEl>
                                      </p:cBhvr>
                                    </p:animEffect>
                                  </p:childTnLst>
                                </p:cTn>
                              </p:par>
                            </p:childTnLst>
                          </p:cTn>
                        </p:par>
                        <p:par>
                          <p:cTn id="24" fill="hold" nodeType="afterGroup">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177"/>
                                        </p:tgtEl>
                                        <p:attrNameLst>
                                          <p:attrName>style.visibility</p:attrName>
                                        </p:attrNameLst>
                                      </p:cBhvr>
                                      <p:to>
                                        <p:strVal val="visible"/>
                                      </p:to>
                                    </p:set>
                                    <p:animEffect transition="in" filter="wipe(right)">
                                      <p:cBhvr>
                                        <p:cTn id="27" dur="3000"/>
                                        <p:tgtEl>
                                          <p:spTgt spid="17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8"/>
                                        </p:tgtEl>
                                        <p:attrNameLst>
                                          <p:attrName>style.visibility</p:attrName>
                                        </p:attrNameLst>
                                      </p:cBhvr>
                                      <p:to>
                                        <p:strVal val="visible"/>
                                      </p:to>
                                    </p:set>
                                    <p:animEffect transition="in" filter="wipe(left)">
                                      <p:cBhvr>
                                        <p:cTn id="30" dur="3000"/>
                                        <p:tgtEl>
                                          <p:spTgt spid="178"/>
                                        </p:tgtEl>
                                      </p:cBhvr>
                                    </p:animEffect>
                                  </p:childTnLst>
                                </p:cTn>
                              </p:par>
                            </p:childTnLst>
                          </p:cTn>
                        </p:par>
                        <p:par>
                          <p:cTn id="31" fill="hold" nodeType="afterGroup">
                            <p:stCondLst>
                              <p:cond delay="5000"/>
                            </p:stCondLst>
                            <p:childTnLst>
                              <p:par>
                                <p:cTn id="32" presetID="16" presetClass="entr" presetSubtype="21" fill="hold" nodeType="afterEffect">
                                  <p:stCondLst>
                                    <p:cond delay="500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15000"/>
                                        <p:tgtEl>
                                          <p:spTgt spid="7"/>
                                        </p:tgtEl>
                                      </p:cBhvr>
                                    </p:animEffect>
                                  </p:childTnLst>
                                </p:cTn>
                              </p:par>
                            </p:childTnLst>
                          </p:cTn>
                        </p:par>
                        <p:par>
                          <p:cTn id="35" fill="hold" nodeType="afterGroup">
                            <p:stCondLst>
                              <p:cond delay="25000"/>
                            </p:stCondLst>
                            <p:childTnLst>
                              <p:par>
                                <p:cTn id="36" presetID="16" presetClass="entr" presetSubtype="21" fill="hold" nodeType="afterEffect">
                                  <p:stCondLst>
                                    <p:cond delay="100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20000"/>
                                        <p:tgtEl>
                                          <p:spTgt spid="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86"/>
                                        </p:tgtEl>
                                        <p:attrNameLst>
                                          <p:attrName>style.visibility</p:attrName>
                                        </p:attrNameLst>
                                      </p:cBhvr>
                                      <p:to>
                                        <p:strVal val="hidden"/>
                                      </p:to>
                                    </p:set>
                                  </p:childTnLst>
                                </p:cTn>
                              </p:par>
                            </p:childTnLst>
                          </p:cTn>
                        </p:par>
                        <p:par>
                          <p:cTn id="43" fill="hold" nodeType="afterGroup">
                            <p:stCondLst>
                              <p:cond delay="0"/>
                            </p:stCondLst>
                            <p:childTnLst>
                              <p:par>
                                <p:cTn id="44" presetID="22" presetClass="entr" presetSubtype="1" repeatCount="3000" fill="hold" grpId="0" nodeType="afterEffect">
                                  <p:stCondLst>
                                    <p:cond delay="0"/>
                                  </p:stCondLst>
                                  <p:childTnLst>
                                    <p:set>
                                      <p:cBhvr>
                                        <p:cTn id="45" dur="1" fill="hold">
                                          <p:stCondLst>
                                            <p:cond delay="0"/>
                                          </p:stCondLst>
                                        </p:cTn>
                                        <p:tgtEl>
                                          <p:spTgt spid="231"/>
                                        </p:tgtEl>
                                        <p:attrNameLst>
                                          <p:attrName>style.visibility</p:attrName>
                                        </p:attrNameLst>
                                      </p:cBhvr>
                                      <p:to>
                                        <p:strVal val="visible"/>
                                      </p:to>
                                    </p:set>
                                    <p:animEffect transition="in" filter="wipe(up)">
                                      <p:cBhvr>
                                        <p:cTn id="46" dur="2000"/>
                                        <p:tgtEl>
                                          <p:spTgt spid="231"/>
                                        </p:tgtEl>
                                      </p:cBhvr>
                                    </p:animEffect>
                                  </p:childTnLst>
                                  <p:subTnLst>
                                    <p:set>
                                      <p:cBhvr override="childStyle">
                                        <p:cTn dur="1" fill="hold" display="0" masterRel="sameClick" afterEffect="1">
                                          <p:stCondLst>
                                            <p:cond evt="end" delay="0">
                                              <p:tn val="44"/>
                                            </p:cond>
                                          </p:stCondLst>
                                        </p:cTn>
                                        <p:tgtEl>
                                          <p:spTgt spid="231"/>
                                        </p:tgtEl>
                                        <p:attrNameLst>
                                          <p:attrName>style.visibility</p:attrName>
                                        </p:attrNameLst>
                                      </p:cBhvr>
                                      <p:to>
                                        <p:strVal val="hidden"/>
                                      </p:to>
                                    </p:set>
                                  </p:subTnLst>
                                </p:cTn>
                              </p:par>
                            </p:childTnLst>
                          </p:cTn>
                        </p:par>
                        <p:par>
                          <p:cTn id="47" fill="hold" nodeType="afterGroup">
                            <p:stCondLst>
                              <p:cond delay="6000"/>
                            </p:stCondLst>
                            <p:childTnLst>
                              <p:par>
                                <p:cTn id="48" presetID="19" presetClass="emph" presetSubtype="0" fill="hold" grpId="1" nodeType="afterEffect">
                                  <p:stCondLst>
                                    <p:cond delay="0"/>
                                  </p:stCondLst>
                                  <p:childTnLst>
                                    <p:animClr clrSpc="rgb" dir="cw">
                                      <p:cBhvr override="childStyle">
                                        <p:cTn id="49" dur="500" fill="hold"/>
                                        <p:tgtEl>
                                          <p:spTgt spid="178"/>
                                        </p:tgtEl>
                                        <p:attrNameLst>
                                          <p:attrName>style.color</p:attrName>
                                        </p:attrNameLst>
                                      </p:cBhvr>
                                      <p:to>
                                        <a:srgbClr val="333399"/>
                                      </p:to>
                                    </p:animClr>
                                    <p:animClr clrSpc="rgb" dir="cw">
                                      <p:cBhvr>
                                        <p:cTn id="50" dur="500" fill="hold"/>
                                        <p:tgtEl>
                                          <p:spTgt spid="178"/>
                                        </p:tgtEl>
                                        <p:attrNameLst>
                                          <p:attrName>fillcolor</p:attrName>
                                        </p:attrNameLst>
                                      </p:cBhvr>
                                      <p:to>
                                        <a:srgbClr val="333399"/>
                                      </p:to>
                                    </p:animClr>
                                    <p:set>
                                      <p:cBhvr>
                                        <p:cTn id="51" dur="500" fill="hold"/>
                                        <p:tgtEl>
                                          <p:spTgt spid="178"/>
                                        </p:tgtEl>
                                        <p:attrNameLst>
                                          <p:attrName>fill.type</p:attrName>
                                        </p:attrNameLst>
                                      </p:cBhvr>
                                      <p:to>
                                        <p:strVal val="solid"/>
                                      </p:to>
                                    </p:set>
                                    <p:set>
                                      <p:cBhvr>
                                        <p:cTn id="52" dur="500" fill="hold"/>
                                        <p:tgtEl>
                                          <p:spTgt spid="178"/>
                                        </p:tgtEl>
                                        <p:attrNameLst>
                                          <p:attrName>fill.on</p:attrName>
                                        </p:attrNameLst>
                                      </p:cBhvr>
                                      <p:to>
                                        <p:strVal val="true"/>
                                      </p:to>
                                    </p:set>
                                  </p:childTnLst>
                                </p:cTn>
                              </p:par>
                              <p:par>
                                <p:cTn id="53" presetID="19" presetClass="emph" presetSubtype="0" fill="hold" grpId="1" nodeType="withEffect">
                                  <p:stCondLst>
                                    <p:cond delay="0"/>
                                  </p:stCondLst>
                                  <p:childTnLst>
                                    <p:animClr clrSpc="rgb" dir="cw">
                                      <p:cBhvr override="childStyle">
                                        <p:cTn id="54" dur="500" fill="hold"/>
                                        <p:tgtEl>
                                          <p:spTgt spid="177"/>
                                        </p:tgtEl>
                                        <p:attrNameLst>
                                          <p:attrName>style.color</p:attrName>
                                        </p:attrNameLst>
                                      </p:cBhvr>
                                      <p:to>
                                        <a:srgbClr val="333399"/>
                                      </p:to>
                                    </p:animClr>
                                    <p:animClr clrSpc="rgb" dir="cw">
                                      <p:cBhvr>
                                        <p:cTn id="55" dur="500" fill="hold"/>
                                        <p:tgtEl>
                                          <p:spTgt spid="177"/>
                                        </p:tgtEl>
                                        <p:attrNameLst>
                                          <p:attrName>fillcolor</p:attrName>
                                        </p:attrNameLst>
                                      </p:cBhvr>
                                      <p:to>
                                        <a:srgbClr val="333399"/>
                                      </p:to>
                                    </p:animClr>
                                    <p:set>
                                      <p:cBhvr>
                                        <p:cTn id="56" dur="500" fill="hold"/>
                                        <p:tgtEl>
                                          <p:spTgt spid="177"/>
                                        </p:tgtEl>
                                        <p:attrNameLst>
                                          <p:attrName>fill.type</p:attrName>
                                        </p:attrNameLst>
                                      </p:cBhvr>
                                      <p:to>
                                        <p:strVal val="solid"/>
                                      </p:to>
                                    </p:set>
                                    <p:set>
                                      <p:cBhvr>
                                        <p:cTn id="57" dur="500" fill="hold"/>
                                        <p:tgtEl>
                                          <p:spTgt spid="177"/>
                                        </p:tgtEl>
                                        <p:attrNameLst>
                                          <p:attrName>fill.on</p:attrName>
                                        </p:attrNameLst>
                                      </p:cBhvr>
                                      <p:to>
                                        <p:strVal val="tru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1" presetClass="entr" presetSubtype="0" fill="hold" nodeType="clickEffect">
                                  <p:stCondLst>
                                    <p:cond delay="0"/>
                                  </p:stCondLst>
                                  <p:childTnLst>
                                    <p:set>
                                      <p:cBhvr>
                                        <p:cTn id="61" dur="10000">
                                          <p:stCondLst>
                                            <p:cond delay="0"/>
                                          </p:stCondLst>
                                        </p:cTn>
                                        <p:tgtEl>
                                          <p:spTgt spid="163"/>
                                        </p:tgtEl>
                                        <p:attrNameLst>
                                          <p:attrName>style.visibility</p:attrName>
                                        </p:attrNameLst>
                                      </p:cBhvr>
                                      <p:to>
                                        <p:strVal val="visible"/>
                                      </p:to>
                                    </p:set>
                                  </p:childTnLst>
                                </p:cTn>
                              </p:par>
                              <p:par>
                                <p:cTn id="62" presetID="22" presetClass="entr" presetSubtype="8" fill="hold" nodeType="withEffect">
                                  <p:stCondLst>
                                    <p:cond delay="1000"/>
                                  </p:stCondLst>
                                  <p:childTnLst>
                                    <p:set>
                                      <p:cBhvr>
                                        <p:cTn id="63" dur="1" fill="hold">
                                          <p:stCondLst>
                                            <p:cond delay="0"/>
                                          </p:stCondLst>
                                        </p:cTn>
                                        <p:tgtEl>
                                          <p:spTgt spid="5"/>
                                        </p:tgtEl>
                                        <p:attrNameLst>
                                          <p:attrName>style.visibility</p:attrName>
                                        </p:attrNameLst>
                                      </p:cBhvr>
                                      <p:to>
                                        <p:strVal val="visible"/>
                                      </p:to>
                                    </p:set>
                                    <p:animEffect transition="in" filter="wipe(left)">
                                      <p:cBhvr>
                                        <p:cTn id="64" dur="1000"/>
                                        <p:tgtEl>
                                          <p:spTgt spid="5"/>
                                        </p:tgtEl>
                                      </p:cBhvr>
                                    </p:animEffect>
                                  </p:childTnLst>
                                </p:cTn>
                              </p:par>
                              <p:par>
                                <p:cTn id="65" presetID="22" presetClass="entr" presetSubtype="2" fill="hold" nodeType="withEffect">
                                  <p:stCondLst>
                                    <p:cond delay="1000"/>
                                  </p:stCondLst>
                                  <p:childTnLst>
                                    <p:set>
                                      <p:cBhvr>
                                        <p:cTn id="66" dur="1" fill="hold">
                                          <p:stCondLst>
                                            <p:cond delay="0"/>
                                          </p:stCondLst>
                                        </p:cTn>
                                        <p:tgtEl>
                                          <p:spTgt spid="4"/>
                                        </p:tgtEl>
                                        <p:attrNameLst>
                                          <p:attrName>style.visibility</p:attrName>
                                        </p:attrNameLst>
                                      </p:cBhvr>
                                      <p:to>
                                        <p:strVal val="visible"/>
                                      </p:to>
                                    </p:set>
                                    <p:animEffect transition="in" filter="wipe(right)">
                                      <p:cBhvr>
                                        <p:cTn id="67" dur="1000"/>
                                        <p:tgtEl>
                                          <p:spTgt spid="4"/>
                                        </p:tgtEl>
                                      </p:cBhvr>
                                    </p:animEffect>
                                  </p:childTnLst>
                                </p:cTn>
                              </p:par>
                              <p:par>
                                <p:cTn id="68" presetID="10" presetClass="exit" presetSubtype="0" fill="hold" nodeType="withEffect">
                                  <p:stCondLst>
                                    <p:cond delay="2000"/>
                                  </p:stCondLst>
                                  <p:childTnLst>
                                    <p:animEffect transition="out" filter="fade">
                                      <p:cBhvr>
                                        <p:cTn id="69" dur="1000"/>
                                        <p:tgtEl>
                                          <p:spTgt spid="18"/>
                                        </p:tgtEl>
                                      </p:cBhvr>
                                    </p:animEffect>
                                    <p:set>
                                      <p:cBhvr>
                                        <p:cTn id="70" dur="1" fill="hold">
                                          <p:stCondLst>
                                            <p:cond delay="999"/>
                                          </p:stCondLst>
                                        </p:cTn>
                                        <p:tgtEl>
                                          <p:spTgt spid="18"/>
                                        </p:tgtEl>
                                        <p:attrNameLst>
                                          <p:attrName>style.visibility</p:attrName>
                                        </p:attrNameLst>
                                      </p:cBhvr>
                                      <p:to>
                                        <p:strVal val="hidden"/>
                                      </p:to>
                                    </p:set>
                                  </p:childTnLst>
                                </p:cTn>
                              </p:par>
                              <p:par>
                                <p:cTn id="71" presetID="1" presetClass="entr" presetSubtype="0" fill="hold" nodeType="withEffect">
                                  <p:stCondLst>
                                    <p:cond delay="2000"/>
                                  </p:stCondLst>
                                  <p:childTnLst>
                                    <p:set>
                                      <p:cBhvr>
                                        <p:cTn id="72" dur="1" fill="hold">
                                          <p:stCondLst>
                                            <p:cond delay="0"/>
                                          </p:stCondLst>
                                        </p:cTn>
                                        <p:tgtEl>
                                          <p:spTgt spid="23"/>
                                        </p:tgtEl>
                                        <p:attrNameLst>
                                          <p:attrName>style.visibility</p:attrName>
                                        </p:attrNameLst>
                                      </p:cBhvr>
                                      <p:to>
                                        <p:strVal val="visible"/>
                                      </p:to>
                                    </p:set>
                                  </p:childTnLst>
                                </p:cTn>
                              </p:par>
                              <p:par>
                                <p:cTn id="73" presetID="16" presetClass="entr" presetSubtype="37" fill="hold" nodeType="with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barn(outVertical)">
                                      <p:cBhvr>
                                        <p:cTn id="75" dur="3000"/>
                                        <p:tgtEl>
                                          <p:spTgt spid="3"/>
                                        </p:tgtEl>
                                      </p:cBhvr>
                                    </p:animEffect>
                                  </p:childTnLst>
                                </p:cTn>
                              </p:par>
                              <p:par>
                                <p:cTn id="76" presetID="16" presetClass="exit" presetSubtype="37" fill="hold" nodeType="withEffect">
                                  <p:stCondLst>
                                    <p:cond delay="500"/>
                                  </p:stCondLst>
                                  <p:childTnLst>
                                    <p:animEffect transition="out" filter="barn(outVertical)">
                                      <p:cBhvr>
                                        <p:cTn id="77" dur="2000"/>
                                        <p:tgtEl>
                                          <p:spTgt spid="2"/>
                                        </p:tgtEl>
                                      </p:cBhvr>
                                    </p:animEffect>
                                    <p:set>
                                      <p:cBhvr>
                                        <p:cTn id="78" dur="1" fill="hold">
                                          <p:stCondLst>
                                            <p:cond delay="1999"/>
                                          </p:stCondLst>
                                        </p:cTn>
                                        <p:tgtEl>
                                          <p:spTgt spid="2"/>
                                        </p:tgtEl>
                                        <p:attrNameLst>
                                          <p:attrName>style.visibility</p:attrName>
                                        </p:attrNameLst>
                                      </p:cBhvr>
                                      <p:to>
                                        <p:strVal val="hidden"/>
                                      </p:to>
                                    </p:set>
                                  </p:childTnLst>
                                </p:cTn>
                              </p:par>
                              <p:par>
                                <p:cTn id="79" presetID="1" presetClass="exit" presetSubtype="0" fill="hold" nodeType="withEffect">
                                  <p:stCondLst>
                                    <p:cond delay="4000"/>
                                  </p:stCondLst>
                                  <p:childTnLst>
                                    <p:set>
                                      <p:cBhvr>
                                        <p:cTn id="80" dur="1" fill="hold">
                                          <p:stCondLst>
                                            <p:cond delay="0"/>
                                          </p:stCondLst>
                                        </p:cTn>
                                        <p:tgtEl>
                                          <p:spTgt spid="31"/>
                                        </p:tgtEl>
                                        <p:attrNameLst>
                                          <p:attrName>style.visibility</p:attrName>
                                        </p:attrNameLst>
                                      </p:cBhvr>
                                      <p:to>
                                        <p:strVal val="hidden"/>
                                      </p:to>
                                    </p:set>
                                  </p:childTnLst>
                                </p:cTn>
                              </p:par>
                              <p:par>
                                <p:cTn id="81" presetID="16" presetClass="entr" presetSubtype="37" fill="hold" nodeType="withEffect">
                                  <p:stCondLst>
                                    <p:cond delay="2000"/>
                                  </p:stCondLst>
                                  <p:childTnLst>
                                    <p:set>
                                      <p:cBhvr>
                                        <p:cTn id="82" dur="1" fill="hold">
                                          <p:stCondLst>
                                            <p:cond delay="0"/>
                                          </p:stCondLst>
                                        </p:cTn>
                                        <p:tgtEl>
                                          <p:spTgt spid="26"/>
                                        </p:tgtEl>
                                        <p:attrNameLst>
                                          <p:attrName>style.visibility</p:attrName>
                                        </p:attrNameLst>
                                      </p:cBhvr>
                                      <p:to>
                                        <p:strVal val="visible"/>
                                      </p:to>
                                    </p:set>
                                    <p:animEffect transition="in" filter="barn(outVertical)">
                                      <p:cBhvr>
                                        <p:cTn id="83" dur="2000"/>
                                        <p:tgtEl>
                                          <p:spTgt spid="26"/>
                                        </p:tgtEl>
                                      </p:cBhvr>
                                    </p:animEffect>
                                  </p:childTnLst>
                                </p:cTn>
                              </p:par>
                              <p:par>
                                <p:cTn id="84" presetID="1" presetClass="entr" presetSubtype="0" fill="hold" nodeType="withEffect">
                                  <p:stCondLst>
                                    <p:cond delay="4000"/>
                                  </p:stCondLst>
                                  <p:childTnLst>
                                    <p:set>
                                      <p:cBhvr>
                                        <p:cTn id="85" dur="1" fill="hold">
                                          <p:stCondLst>
                                            <p:cond delay="0"/>
                                          </p:stCondLst>
                                        </p:cTn>
                                        <p:tgtEl>
                                          <p:spTgt spid="28"/>
                                        </p:tgtEl>
                                        <p:attrNameLst>
                                          <p:attrName>style.visibility</p:attrName>
                                        </p:attrNameLst>
                                      </p:cBhvr>
                                      <p:to>
                                        <p:strVal val="visible"/>
                                      </p:to>
                                    </p:set>
                                  </p:childTnLst>
                                </p:cTn>
                              </p:par>
                              <p:par>
                                <p:cTn id="86" presetID="1" presetClass="exit" presetSubtype="0" fill="hold" nodeType="withEffect">
                                  <p:stCondLst>
                                    <p:cond delay="4000"/>
                                  </p:stCondLst>
                                  <p:childTnLst>
                                    <p:set>
                                      <p:cBhvr>
                                        <p:cTn id="87" dur="1" fill="hold">
                                          <p:stCondLst>
                                            <p:cond delay="0"/>
                                          </p:stCondLst>
                                        </p:cTn>
                                        <p:tgtEl>
                                          <p:spTgt spid="8"/>
                                        </p:tgtEl>
                                        <p:attrNameLst>
                                          <p:attrName>style.visibility</p:attrName>
                                        </p:attrNameLst>
                                      </p:cBhvr>
                                      <p:to>
                                        <p:strVal val="hidden"/>
                                      </p:to>
                                    </p:set>
                                  </p:childTnLst>
                                </p:cTn>
                              </p:par>
                              <p:par>
                                <p:cTn id="88" presetID="1" presetClass="exit" presetSubtype="0" fill="hold" nodeType="withEffect">
                                  <p:stCondLst>
                                    <p:cond delay="4000"/>
                                  </p:stCondLst>
                                  <p:childTnLst>
                                    <p:set>
                                      <p:cBhvr>
                                        <p:cTn id="89" dur="1" fill="hold">
                                          <p:stCondLst>
                                            <p:cond delay="0"/>
                                          </p:stCondLst>
                                        </p:cTn>
                                        <p:tgtEl>
                                          <p:spTgt spid="7"/>
                                        </p:tgtEl>
                                        <p:attrNameLst>
                                          <p:attrName>style.visibility</p:attrName>
                                        </p:attrNameLst>
                                      </p:cBhvr>
                                      <p:to>
                                        <p:strVal val="hidden"/>
                                      </p:to>
                                    </p:set>
                                  </p:childTnLst>
                                </p:cTn>
                              </p:par>
                              <p:par>
                                <p:cTn id="90" presetID="22" presetClass="exit" presetSubtype="8" fill="hold" grpId="2" nodeType="withEffect">
                                  <p:stCondLst>
                                    <p:cond delay="4500"/>
                                  </p:stCondLst>
                                  <p:childTnLst>
                                    <p:animEffect transition="out" filter="wipe(left)">
                                      <p:cBhvr>
                                        <p:cTn id="91" dur="1000"/>
                                        <p:tgtEl>
                                          <p:spTgt spid="177"/>
                                        </p:tgtEl>
                                      </p:cBhvr>
                                    </p:animEffect>
                                    <p:set>
                                      <p:cBhvr>
                                        <p:cTn id="92" dur="1" fill="hold">
                                          <p:stCondLst>
                                            <p:cond delay="999"/>
                                          </p:stCondLst>
                                        </p:cTn>
                                        <p:tgtEl>
                                          <p:spTgt spid="177"/>
                                        </p:tgtEl>
                                        <p:attrNameLst>
                                          <p:attrName>style.visibility</p:attrName>
                                        </p:attrNameLst>
                                      </p:cBhvr>
                                      <p:to>
                                        <p:strVal val="hidden"/>
                                      </p:to>
                                    </p:set>
                                  </p:childTnLst>
                                </p:cTn>
                              </p:par>
                              <p:par>
                                <p:cTn id="93" presetID="22" presetClass="exit" presetSubtype="2" fill="hold" grpId="2" nodeType="withEffect">
                                  <p:stCondLst>
                                    <p:cond delay="4500"/>
                                  </p:stCondLst>
                                  <p:childTnLst>
                                    <p:animEffect transition="out" filter="wipe(right)">
                                      <p:cBhvr>
                                        <p:cTn id="94" dur="1000"/>
                                        <p:tgtEl>
                                          <p:spTgt spid="178"/>
                                        </p:tgtEl>
                                      </p:cBhvr>
                                    </p:animEffect>
                                    <p:set>
                                      <p:cBhvr>
                                        <p:cTn id="95" dur="1" fill="hold">
                                          <p:stCondLst>
                                            <p:cond delay="999"/>
                                          </p:stCondLst>
                                        </p:cTn>
                                        <p:tgtEl>
                                          <p:spTgt spid="178"/>
                                        </p:tgtEl>
                                        <p:attrNameLst>
                                          <p:attrName>style.visibility</p:attrName>
                                        </p:attrNameLst>
                                      </p:cBhvr>
                                      <p:to>
                                        <p:strVal val="hidden"/>
                                      </p:to>
                                    </p:set>
                                  </p:childTnLst>
                                </p:cTn>
                              </p:par>
                              <p:par>
                                <p:cTn id="96" presetID="11" presetClass="entr" presetSubtype="0" fill="hold" nodeType="withEffect">
                                  <p:stCondLst>
                                    <p:cond delay="5000"/>
                                  </p:stCondLst>
                                  <p:childTnLst>
                                    <p:set>
                                      <p:cBhvr>
                                        <p:cTn id="97" dur="2000">
                                          <p:stCondLst>
                                            <p:cond delay="0"/>
                                          </p:stCondLst>
                                        </p:cTn>
                                        <p:tgtEl>
                                          <p:spTgt spid="27"/>
                                        </p:tgtEl>
                                        <p:attrNameLst>
                                          <p:attrName>style.visibility</p:attrName>
                                        </p:attrNameLst>
                                      </p:cBhvr>
                                      <p:to>
                                        <p:strVal val="visible"/>
                                      </p:to>
                                    </p:set>
                                  </p:childTnLst>
                                </p:cTn>
                              </p:par>
                              <p:par>
                                <p:cTn id="98" presetID="16" presetClass="entr" presetSubtype="21" fill="hold" nodeType="withEffect">
                                  <p:stCondLst>
                                    <p:cond delay="5500"/>
                                  </p:stCondLst>
                                  <p:childTnLst>
                                    <p:set>
                                      <p:cBhvr>
                                        <p:cTn id="99" dur="1" fill="hold">
                                          <p:stCondLst>
                                            <p:cond delay="0"/>
                                          </p:stCondLst>
                                        </p:cTn>
                                        <p:tgtEl>
                                          <p:spTgt spid="2"/>
                                        </p:tgtEl>
                                        <p:attrNameLst>
                                          <p:attrName>style.visibility</p:attrName>
                                        </p:attrNameLst>
                                      </p:cBhvr>
                                      <p:to>
                                        <p:strVal val="visible"/>
                                      </p:to>
                                    </p:set>
                                    <p:animEffect transition="in" filter="barn(inVertical)">
                                      <p:cBhvr>
                                        <p:cTn id="100" dur="2000"/>
                                        <p:tgtEl>
                                          <p:spTgt spid="2"/>
                                        </p:tgtEl>
                                      </p:cBhvr>
                                    </p:animEffect>
                                  </p:childTnLst>
                                </p:cTn>
                              </p:par>
                              <p:par>
                                <p:cTn id="101" presetID="1" presetClass="exit" presetSubtype="0" fill="hold" nodeType="withEffect">
                                  <p:stCondLst>
                                    <p:cond delay="6000"/>
                                  </p:stCondLst>
                                  <p:childTnLst>
                                    <p:set>
                                      <p:cBhvr>
                                        <p:cTn id="102" dur="1" fill="hold">
                                          <p:stCondLst>
                                            <p:cond delay="0"/>
                                          </p:stCondLst>
                                        </p:cTn>
                                        <p:tgtEl>
                                          <p:spTgt spid="28"/>
                                        </p:tgtEl>
                                        <p:attrNameLst>
                                          <p:attrName>style.visibility</p:attrName>
                                        </p:attrNameLst>
                                      </p:cBhvr>
                                      <p:to>
                                        <p:strVal val="hidden"/>
                                      </p:to>
                                    </p:set>
                                  </p:childTnLst>
                                </p:cTn>
                              </p:par>
                              <p:par>
                                <p:cTn id="103" presetID="1" presetClass="entr" presetSubtype="0" fill="hold" nodeType="withEffect">
                                  <p:stCondLst>
                                    <p:cond delay="6000"/>
                                  </p:stCondLst>
                                  <p:childTnLst>
                                    <p:set>
                                      <p:cBhvr>
                                        <p:cTn id="104" dur="1" fill="hold">
                                          <p:stCondLst>
                                            <p:cond delay="0"/>
                                          </p:stCondLst>
                                        </p:cTn>
                                        <p:tgtEl>
                                          <p:spTgt spid="31"/>
                                        </p:tgtEl>
                                        <p:attrNameLst>
                                          <p:attrName>style.visibility</p:attrName>
                                        </p:attrNameLst>
                                      </p:cBhvr>
                                      <p:to>
                                        <p:strVal val="visible"/>
                                      </p:to>
                                    </p:set>
                                  </p:childTnLst>
                                </p:cTn>
                              </p:par>
                            </p:childTnLst>
                          </p:cTn>
                        </p:par>
                        <p:par>
                          <p:cTn id="105" fill="hold" nodeType="afterGroup">
                            <p:stCondLst>
                              <p:cond delay="10000"/>
                            </p:stCondLst>
                            <p:childTnLst>
                              <p:par>
                                <p:cTn id="106" presetID="22" presetClass="exit" presetSubtype="8" fill="hold" nodeType="afterEffect">
                                  <p:stCondLst>
                                    <p:cond delay="0"/>
                                  </p:stCondLst>
                                  <p:childTnLst>
                                    <p:animEffect transition="out" filter="wipe(left)">
                                      <p:cBhvr>
                                        <p:cTn id="107" dur="2000"/>
                                        <p:tgtEl>
                                          <p:spTgt spid="5"/>
                                        </p:tgtEl>
                                      </p:cBhvr>
                                    </p:animEffect>
                                    <p:set>
                                      <p:cBhvr>
                                        <p:cTn id="108" dur="1" fill="hold">
                                          <p:stCondLst>
                                            <p:cond delay="1999"/>
                                          </p:stCondLst>
                                        </p:cTn>
                                        <p:tgtEl>
                                          <p:spTgt spid="5"/>
                                        </p:tgtEl>
                                        <p:attrNameLst>
                                          <p:attrName>style.visibility</p:attrName>
                                        </p:attrNameLst>
                                      </p:cBhvr>
                                      <p:to>
                                        <p:strVal val="hidden"/>
                                      </p:to>
                                    </p:set>
                                  </p:childTnLst>
                                </p:cTn>
                              </p:par>
                              <p:par>
                                <p:cTn id="109" presetID="22" presetClass="exit" presetSubtype="2" fill="hold" nodeType="withEffect">
                                  <p:stCondLst>
                                    <p:cond delay="0"/>
                                  </p:stCondLst>
                                  <p:childTnLst>
                                    <p:animEffect transition="out" filter="wipe(right)">
                                      <p:cBhvr>
                                        <p:cTn id="110" dur="2000"/>
                                        <p:tgtEl>
                                          <p:spTgt spid="4"/>
                                        </p:tgtEl>
                                      </p:cBhvr>
                                    </p:animEffect>
                                    <p:set>
                                      <p:cBhvr>
                                        <p:cTn id="111" dur="1" fill="hold">
                                          <p:stCondLst>
                                            <p:cond delay="1999"/>
                                          </p:stCondLst>
                                        </p:cTn>
                                        <p:tgtEl>
                                          <p:spTgt spid="4"/>
                                        </p:tgtEl>
                                        <p:attrNameLst>
                                          <p:attrName>style.visibility</p:attrName>
                                        </p:attrNameLst>
                                      </p:cBhvr>
                                      <p:to>
                                        <p:strVal val="hidden"/>
                                      </p:to>
                                    </p:set>
                                  </p:childTnLst>
                                </p:cTn>
                              </p:par>
                            </p:childTnLst>
                          </p:cTn>
                        </p:par>
                        <p:par>
                          <p:cTn id="112" fill="hold" nodeType="afterGroup">
                            <p:stCondLst>
                              <p:cond delay="12000"/>
                            </p:stCondLst>
                            <p:childTnLst>
                              <p:par>
                                <p:cTn id="113" presetID="10" presetClass="exit" presetSubtype="0" fill="hold" nodeType="afterEffect">
                                  <p:stCondLst>
                                    <p:cond delay="0"/>
                                  </p:stCondLst>
                                  <p:childTnLst>
                                    <p:animEffect transition="out" filter="fade">
                                      <p:cBhvr>
                                        <p:cTn id="114" dur="2000"/>
                                        <p:tgtEl>
                                          <p:spTgt spid="23"/>
                                        </p:tgtEl>
                                      </p:cBhvr>
                                    </p:animEffect>
                                    <p:set>
                                      <p:cBhvr>
                                        <p:cTn id="115" dur="1" fill="hold">
                                          <p:stCondLst>
                                            <p:cond delay="1999"/>
                                          </p:stCondLst>
                                        </p:cTn>
                                        <p:tgtEl>
                                          <p:spTgt spid="23"/>
                                        </p:tgtEl>
                                        <p:attrNameLst>
                                          <p:attrName>style.visibility</p:attrName>
                                        </p:attrNameLst>
                                      </p:cBhvr>
                                      <p:to>
                                        <p:strVal val="hidden"/>
                                      </p:to>
                                    </p:set>
                                  </p:childTnLst>
                                </p:cTn>
                              </p:par>
                              <p:par>
                                <p:cTn id="116" presetID="1" presetClass="entr" presetSubtype="0" fill="hold" nodeType="withEffect">
                                  <p:stCondLst>
                                    <p:cond delay="0"/>
                                  </p:stCondLst>
                                  <p:childTnLst>
                                    <p:set>
                                      <p:cBhvr>
                                        <p:cTn id="117" dur="1" fill="hold">
                                          <p:stCondLst>
                                            <p:cond delay="0"/>
                                          </p:stCondLst>
                                        </p:cTn>
                                        <p:tgtEl>
                                          <p:spTgt spid="18"/>
                                        </p:tgtEl>
                                        <p:attrNameLst>
                                          <p:attrName>style.visibility</p:attrName>
                                        </p:attrNameLst>
                                      </p:cBhvr>
                                      <p:to>
                                        <p:strVal val="visible"/>
                                      </p:to>
                                    </p:set>
                                  </p:childTnLst>
                                </p:cTn>
                              </p:par>
                              <p:par>
                                <p:cTn id="118" presetID="22" presetClass="entr" presetSubtype="2" fill="hold" grpId="0" nodeType="withEffect">
                                  <p:stCondLst>
                                    <p:cond delay="0"/>
                                  </p:stCondLst>
                                  <p:childTnLst>
                                    <p:set>
                                      <p:cBhvr>
                                        <p:cTn id="119" dur="1" fill="hold">
                                          <p:stCondLst>
                                            <p:cond delay="0"/>
                                          </p:stCondLst>
                                        </p:cTn>
                                        <p:tgtEl>
                                          <p:spTgt spid="232"/>
                                        </p:tgtEl>
                                        <p:attrNameLst>
                                          <p:attrName>style.visibility</p:attrName>
                                        </p:attrNameLst>
                                      </p:cBhvr>
                                      <p:to>
                                        <p:strVal val="visible"/>
                                      </p:to>
                                    </p:set>
                                    <p:animEffect transition="in" filter="wipe(right)">
                                      <p:cBhvr>
                                        <p:cTn id="120" dur="2000"/>
                                        <p:tgtEl>
                                          <p:spTgt spid="232"/>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294"/>
                                        </p:tgtEl>
                                        <p:attrNameLst>
                                          <p:attrName>style.visibility</p:attrName>
                                        </p:attrNameLst>
                                      </p:cBhvr>
                                      <p:to>
                                        <p:strVal val="visible"/>
                                      </p:to>
                                    </p:set>
                                    <p:animEffect transition="in" filter="wipe(left)">
                                      <p:cBhvr>
                                        <p:cTn id="123" dur="2000"/>
                                        <p:tgtEl>
                                          <p:spTgt spid="294"/>
                                        </p:tgtEl>
                                      </p:cBhvr>
                                    </p:animEffect>
                                  </p:childTnLst>
                                </p:cTn>
                              </p:par>
                              <p:par>
                                <p:cTn id="124" presetID="16" presetClass="exit" presetSubtype="37" fill="hold" nodeType="withEffect">
                                  <p:stCondLst>
                                    <p:cond delay="0"/>
                                  </p:stCondLst>
                                  <p:childTnLst>
                                    <p:animEffect transition="out" filter="barn(outVertical)">
                                      <p:cBhvr>
                                        <p:cTn id="125" dur="3000"/>
                                        <p:tgtEl>
                                          <p:spTgt spid="3"/>
                                        </p:tgtEl>
                                      </p:cBhvr>
                                    </p:animEffect>
                                    <p:set>
                                      <p:cBhvr>
                                        <p:cTn id="126" dur="1" fill="hold">
                                          <p:stCondLst>
                                            <p:cond delay="2999"/>
                                          </p:stCondLst>
                                        </p:cTn>
                                        <p:tgtEl>
                                          <p:spTgt spid="3"/>
                                        </p:tgtEl>
                                        <p:attrNameLst>
                                          <p:attrName>style.visibility</p:attrName>
                                        </p:attrNameLst>
                                      </p:cBhvr>
                                      <p:to>
                                        <p:strVal val="hidden"/>
                                      </p:to>
                                    </p:set>
                                  </p:childTnLst>
                                </p:cTn>
                              </p:par>
                              <p:par>
                                <p:cTn id="127" presetID="16" presetClass="exit" presetSubtype="37" fill="hold" nodeType="withEffect">
                                  <p:stCondLst>
                                    <p:cond delay="1500"/>
                                  </p:stCondLst>
                                  <p:childTnLst>
                                    <p:animEffect transition="out" filter="barn(outVertical)">
                                      <p:cBhvr>
                                        <p:cTn id="128" dur="2000"/>
                                        <p:tgtEl>
                                          <p:spTgt spid="26"/>
                                        </p:tgtEl>
                                      </p:cBhvr>
                                    </p:animEffect>
                                    <p:set>
                                      <p:cBhvr>
                                        <p:cTn id="129" dur="1" fill="hold">
                                          <p:stCondLst>
                                            <p:cond delay="1999"/>
                                          </p:stCondLst>
                                        </p:cTn>
                                        <p:tgtEl>
                                          <p:spTgt spid="26"/>
                                        </p:tgtEl>
                                        <p:attrNameLst>
                                          <p:attrName>style.visibility</p:attrName>
                                        </p:attrNameLst>
                                      </p:cBhvr>
                                      <p:to>
                                        <p:strVal val="hidden"/>
                                      </p:to>
                                    </p:se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11" presetClass="entr" presetSubtype="0" fill="hold" nodeType="clickEffect">
                                  <p:stCondLst>
                                    <p:cond delay="0"/>
                                  </p:stCondLst>
                                  <p:childTnLst>
                                    <p:set>
                                      <p:cBhvr>
                                        <p:cTn id="133" dur="1000">
                                          <p:stCondLst>
                                            <p:cond delay="0"/>
                                          </p:stCondLst>
                                        </p:cTn>
                                        <p:tgtEl>
                                          <p:spTgt spid="163"/>
                                        </p:tgtEl>
                                        <p:attrNameLst>
                                          <p:attrName>style.visibility</p:attrName>
                                        </p:attrNameLst>
                                      </p:cBhvr>
                                      <p:to>
                                        <p:strVal val="visible"/>
                                      </p:to>
                                    </p:set>
                                  </p:childTnLst>
                                </p:cTn>
                              </p:par>
                              <p:par>
                                <p:cTn id="134" presetID="22" presetClass="exit" presetSubtype="2" fill="hold" grpId="1" nodeType="withEffect">
                                  <p:stCondLst>
                                    <p:cond delay="500"/>
                                  </p:stCondLst>
                                  <p:childTnLst>
                                    <p:animEffect transition="out" filter="wipe(right)">
                                      <p:cBhvr>
                                        <p:cTn id="135" dur="2000"/>
                                        <p:tgtEl>
                                          <p:spTgt spid="294"/>
                                        </p:tgtEl>
                                      </p:cBhvr>
                                    </p:animEffect>
                                    <p:set>
                                      <p:cBhvr>
                                        <p:cTn id="136" dur="1" fill="hold">
                                          <p:stCondLst>
                                            <p:cond delay="1999"/>
                                          </p:stCondLst>
                                        </p:cTn>
                                        <p:tgtEl>
                                          <p:spTgt spid="294"/>
                                        </p:tgtEl>
                                        <p:attrNameLst>
                                          <p:attrName>style.visibility</p:attrName>
                                        </p:attrNameLst>
                                      </p:cBhvr>
                                      <p:to>
                                        <p:strVal val="hidden"/>
                                      </p:to>
                                    </p:set>
                                  </p:childTnLst>
                                </p:cTn>
                              </p:par>
                              <p:par>
                                <p:cTn id="137" presetID="22" presetClass="exit" presetSubtype="8" fill="hold" grpId="1" nodeType="withEffect">
                                  <p:stCondLst>
                                    <p:cond delay="500"/>
                                  </p:stCondLst>
                                  <p:childTnLst>
                                    <p:animEffect transition="out" filter="wipe(left)">
                                      <p:cBhvr>
                                        <p:cTn id="138" dur="2000"/>
                                        <p:tgtEl>
                                          <p:spTgt spid="232"/>
                                        </p:tgtEl>
                                      </p:cBhvr>
                                    </p:animEffect>
                                    <p:set>
                                      <p:cBhvr>
                                        <p:cTn id="139" dur="1" fill="hold">
                                          <p:stCondLst>
                                            <p:cond delay="1999"/>
                                          </p:stCondLst>
                                        </p:cTn>
                                        <p:tgtEl>
                                          <p:spTgt spid="2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P spid="177" grpId="1" animBg="1"/>
      <p:bldP spid="177" grpId="2" animBg="1"/>
      <p:bldP spid="178" grpId="0" animBg="1"/>
      <p:bldP spid="178" grpId="1" animBg="1"/>
      <p:bldP spid="178" grpId="2" animBg="1"/>
      <p:bldP spid="186" grpId="0" animBg="1"/>
      <p:bldP spid="186" grpId="1" animBg="1"/>
      <p:bldP spid="231" grpId="0" animBg="1"/>
      <p:bldP spid="232" grpId="0" animBg="1"/>
      <p:bldP spid="232" grpId="1" animBg="1"/>
      <p:bldP spid="294" grpId="0" animBg="1"/>
      <p:bldP spid="29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60350"/>
            <a:ext cx="8596668" cy="787400"/>
          </a:xfrm>
        </p:spPr>
        <p:txBody>
          <a:bodyPr/>
          <a:lstStyle/>
          <a:p>
            <a:r>
              <a:rPr lang="es-EC" dirty="0" smtClean="0"/>
              <a:t>DISEÑO</a:t>
            </a:r>
            <a:endParaRPr lang="es-EC" dirty="0"/>
          </a:p>
        </p:txBody>
      </p:sp>
      <p:sp>
        <p:nvSpPr>
          <p:cNvPr id="3" name="Marcador de contenido 2"/>
          <p:cNvSpPr>
            <a:spLocks noGrp="1"/>
          </p:cNvSpPr>
          <p:nvPr>
            <p:ph sz="half" idx="1"/>
          </p:nvPr>
        </p:nvSpPr>
        <p:spPr>
          <a:xfrm>
            <a:off x="677334" y="1047750"/>
            <a:ext cx="4184035" cy="3880772"/>
          </a:xfrm>
        </p:spPr>
        <p:txBody>
          <a:bodyPr/>
          <a:lstStyle/>
          <a:p>
            <a:r>
              <a:rPr lang="es-EC" dirty="0" smtClean="0"/>
              <a:t>ARMARIO DE CONTROL</a:t>
            </a:r>
            <a:endParaRPr lang="es-EC"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832188" y="1460232"/>
            <a:ext cx="3874326" cy="4502150"/>
          </a:xfrm>
          <a:prstGeom prst="rect">
            <a:avLst/>
          </a:prstGeom>
          <a:noFill/>
          <a:ln>
            <a:noFill/>
          </a:ln>
        </p:spPr>
      </p:pic>
      <p:graphicFrame>
        <p:nvGraphicFramePr>
          <p:cNvPr id="6" name="Tabla 5"/>
          <p:cNvGraphicFramePr>
            <a:graphicFrameLocks noGrp="1"/>
          </p:cNvGraphicFramePr>
          <p:nvPr>
            <p:extLst>
              <p:ext uri="{D42A27DB-BD31-4B8C-83A1-F6EECF244321}">
                <p14:modId xmlns:p14="http://schemas.microsoft.com/office/powerpoint/2010/main" val="771700398"/>
              </p:ext>
            </p:extLst>
          </p:nvPr>
        </p:nvGraphicFramePr>
        <p:xfrm>
          <a:off x="4706514" y="1035228"/>
          <a:ext cx="5100147" cy="5758110"/>
        </p:xfrm>
        <a:graphic>
          <a:graphicData uri="http://schemas.openxmlformats.org/drawingml/2006/table">
            <a:tbl>
              <a:tblPr firstRow="1" firstCol="1" bandRow="1">
                <a:tableStyleId>{5C22544A-7EE6-4342-B048-85BDC9FD1C3A}</a:tableStyleId>
              </a:tblPr>
              <a:tblGrid>
                <a:gridCol w="990689"/>
                <a:gridCol w="2399650"/>
                <a:gridCol w="1709808"/>
              </a:tblGrid>
              <a:tr h="287514">
                <a:tc>
                  <a:txBody>
                    <a:bodyPr/>
                    <a:lstStyle/>
                    <a:p>
                      <a:pPr indent="252095" algn="ctr">
                        <a:lnSpc>
                          <a:spcPct val="150000"/>
                        </a:lnSpc>
                        <a:spcAft>
                          <a:spcPts val="0"/>
                        </a:spcAft>
                      </a:pPr>
                      <a:r>
                        <a:rPr lang="es-EC" sz="1050" dirty="0">
                          <a:effectLst/>
                        </a:rPr>
                        <a:t>ELEMENTO</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ctr">
                        <a:lnSpc>
                          <a:spcPct val="150000"/>
                        </a:lnSpc>
                        <a:spcAft>
                          <a:spcPts val="0"/>
                        </a:spcAft>
                      </a:pPr>
                      <a:r>
                        <a:rPr lang="es-EC" sz="1050">
                          <a:effectLst/>
                        </a:rPr>
                        <a:t>DESCRIPCIÓN</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ctr">
                        <a:lnSpc>
                          <a:spcPct val="150000"/>
                        </a:lnSpc>
                        <a:spcAft>
                          <a:spcPts val="0"/>
                        </a:spcAft>
                      </a:pPr>
                      <a:r>
                        <a:rPr lang="es-EC" sz="1050">
                          <a:effectLst/>
                        </a:rPr>
                        <a:t>CARACTERÍSTICAS</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r>
              <a:tr h="143757">
                <a:tc>
                  <a:txBody>
                    <a:bodyPr/>
                    <a:lstStyle/>
                    <a:p>
                      <a:pPr indent="252095" algn="just">
                        <a:lnSpc>
                          <a:spcPct val="150000"/>
                        </a:lnSpc>
                        <a:spcAft>
                          <a:spcPts val="0"/>
                        </a:spcAft>
                      </a:pPr>
                      <a:r>
                        <a:rPr lang="es-EC" sz="1050" dirty="0">
                          <a:effectLst/>
                        </a:rPr>
                        <a:t>1A1</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Aparato de servicio</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Equipo programador.</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r>
              <a:tr h="287514">
                <a:tc>
                  <a:txBody>
                    <a:bodyPr/>
                    <a:lstStyle/>
                    <a:p>
                      <a:pPr indent="252095" algn="just">
                        <a:lnSpc>
                          <a:spcPct val="150000"/>
                        </a:lnSpc>
                        <a:spcAft>
                          <a:spcPts val="0"/>
                        </a:spcAft>
                      </a:pPr>
                      <a:r>
                        <a:rPr lang="es-EC" sz="1050">
                          <a:effectLst/>
                        </a:rPr>
                        <a:t>3H1</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Led calentador de aceite etapa 1.</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a:effectLst/>
                        </a:rPr>
                        <a:t>LED-Indicador, verde.</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r>
              <a:tr h="287514">
                <a:tc>
                  <a:txBody>
                    <a:bodyPr/>
                    <a:lstStyle/>
                    <a:p>
                      <a:pPr indent="252095" algn="just">
                        <a:lnSpc>
                          <a:spcPct val="150000"/>
                        </a:lnSpc>
                        <a:spcAft>
                          <a:spcPts val="0"/>
                        </a:spcAft>
                      </a:pPr>
                      <a:r>
                        <a:rPr lang="es-EC" sz="1050">
                          <a:effectLst/>
                        </a:rPr>
                        <a:t>3H2</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Led calentador de aceite etapa 2.</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smtClean="0">
                          <a:effectLst/>
                        </a:rPr>
                        <a:t>LED-Indicador</a:t>
                      </a:r>
                      <a:r>
                        <a:rPr lang="es-EC" sz="1050" dirty="0">
                          <a:effectLst/>
                        </a:rPr>
                        <a:t>, verde.</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r>
              <a:tr h="287514">
                <a:tc>
                  <a:txBody>
                    <a:bodyPr/>
                    <a:lstStyle/>
                    <a:p>
                      <a:pPr indent="252095" algn="just">
                        <a:lnSpc>
                          <a:spcPct val="150000"/>
                        </a:lnSpc>
                        <a:spcAft>
                          <a:spcPts val="0"/>
                        </a:spcAft>
                      </a:pPr>
                      <a:r>
                        <a:rPr lang="es-EC" sz="1050">
                          <a:effectLst/>
                        </a:rPr>
                        <a:t>3H3</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Led calentador de aceite etapa 3.</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LED-Indicador, verde.</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r>
              <a:tr h="287514">
                <a:tc>
                  <a:txBody>
                    <a:bodyPr/>
                    <a:lstStyle/>
                    <a:p>
                      <a:pPr indent="252095" algn="just">
                        <a:lnSpc>
                          <a:spcPct val="150000"/>
                        </a:lnSpc>
                        <a:spcAft>
                          <a:spcPts val="0"/>
                        </a:spcAft>
                      </a:pPr>
                      <a:r>
                        <a:rPr lang="es-EC" sz="1050">
                          <a:effectLst/>
                        </a:rPr>
                        <a:t>3H6</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tabLst>
                          <a:tab pos="676910" algn="l"/>
                        </a:tabLst>
                      </a:pPr>
                      <a:r>
                        <a:rPr lang="es-EC" sz="1050">
                          <a:effectLst/>
                        </a:rPr>
                        <a:t>Led calentador de aceite fallo.</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tabLst>
                          <a:tab pos="676910" algn="l"/>
                        </a:tabLst>
                      </a:pPr>
                      <a:r>
                        <a:rPr lang="es-EC" sz="1050" dirty="0">
                          <a:effectLst/>
                        </a:rPr>
                        <a:t>LED-Indicador, rojo.</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r>
              <a:tr h="143757">
                <a:tc>
                  <a:txBody>
                    <a:bodyPr/>
                    <a:lstStyle/>
                    <a:p>
                      <a:pPr indent="252095" algn="just">
                        <a:lnSpc>
                          <a:spcPct val="150000"/>
                        </a:lnSpc>
                        <a:spcAft>
                          <a:spcPts val="0"/>
                        </a:spcAft>
                      </a:pPr>
                      <a:r>
                        <a:rPr lang="es-EC" sz="1050">
                          <a:effectLst/>
                        </a:rPr>
                        <a:t>0M3</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Ventilador del armario.</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Ventilador del armario.</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r>
              <a:tr h="143757">
                <a:tc>
                  <a:txBody>
                    <a:bodyPr/>
                    <a:lstStyle/>
                    <a:p>
                      <a:pPr indent="252095" algn="just">
                        <a:lnSpc>
                          <a:spcPct val="150000"/>
                        </a:lnSpc>
                        <a:spcAft>
                          <a:spcPts val="0"/>
                        </a:spcAft>
                      </a:pPr>
                      <a:r>
                        <a:rPr lang="es-EC" sz="1050">
                          <a:effectLst/>
                        </a:rPr>
                        <a:t>Q1</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Interruptor principal.</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Disyuntor.</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r>
              <a:tr h="143757">
                <a:tc>
                  <a:txBody>
                    <a:bodyPr/>
                    <a:lstStyle/>
                    <a:p>
                      <a:pPr indent="252095" algn="just">
                        <a:lnSpc>
                          <a:spcPct val="150000"/>
                        </a:lnSpc>
                        <a:spcAft>
                          <a:spcPts val="0"/>
                        </a:spcAft>
                      </a:pPr>
                      <a:r>
                        <a:rPr lang="es-EC" sz="1050">
                          <a:effectLst/>
                        </a:rPr>
                        <a:t>1S1</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Parada de la centrífuga.</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a:effectLst/>
                        </a:rPr>
                        <a:t>Pulsador, rojo.</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r>
              <a:tr h="143757">
                <a:tc>
                  <a:txBody>
                    <a:bodyPr/>
                    <a:lstStyle/>
                    <a:p>
                      <a:pPr indent="252095" algn="just">
                        <a:lnSpc>
                          <a:spcPct val="150000"/>
                        </a:lnSpc>
                        <a:spcAft>
                          <a:spcPts val="0"/>
                        </a:spcAft>
                      </a:pPr>
                      <a:r>
                        <a:rPr lang="es-EC" sz="1050" dirty="0">
                          <a:effectLst/>
                        </a:rPr>
                        <a:t>1S2</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Arranque de la centrífuga.</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a:effectLst/>
                        </a:rPr>
                        <a:t>Pulsador, negro.</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r>
              <a:tr h="287514">
                <a:tc>
                  <a:txBody>
                    <a:bodyPr/>
                    <a:lstStyle/>
                    <a:p>
                      <a:pPr indent="252095" algn="just">
                        <a:lnSpc>
                          <a:spcPct val="150000"/>
                        </a:lnSpc>
                        <a:spcAft>
                          <a:spcPts val="0"/>
                        </a:spcAft>
                      </a:pPr>
                      <a:r>
                        <a:rPr lang="es-EC" sz="1050">
                          <a:effectLst/>
                        </a:rPr>
                        <a:t>2S1</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Parada de la bomba de alimentación.</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Pulsador, rojo.</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r>
              <a:tr h="287514">
                <a:tc>
                  <a:txBody>
                    <a:bodyPr/>
                    <a:lstStyle/>
                    <a:p>
                      <a:pPr indent="252095" algn="just">
                        <a:lnSpc>
                          <a:spcPct val="150000"/>
                        </a:lnSpc>
                        <a:spcAft>
                          <a:spcPts val="0"/>
                        </a:spcAft>
                      </a:pPr>
                      <a:r>
                        <a:rPr lang="es-EC" sz="1050">
                          <a:effectLst/>
                        </a:rPr>
                        <a:t>2S2</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Arranque de la bomba de alimentación</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Pulsador, negro.</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r>
              <a:tr h="287514">
                <a:tc>
                  <a:txBody>
                    <a:bodyPr/>
                    <a:lstStyle/>
                    <a:p>
                      <a:pPr indent="252095" algn="just">
                        <a:lnSpc>
                          <a:spcPct val="150000"/>
                        </a:lnSpc>
                        <a:spcAft>
                          <a:spcPts val="0"/>
                        </a:spcAft>
                      </a:pPr>
                      <a:r>
                        <a:rPr lang="es-EC" sz="1050">
                          <a:effectLst/>
                        </a:rPr>
                        <a:t>3S1</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Calentador de aceite etapa 1 [10 kW]</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Interruptor giratorio, negro, con retención.</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r>
              <a:tr h="287514">
                <a:tc>
                  <a:txBody>
                    <a:bodyPr/>
                    <a:lstStyle/>
                    <a:p>
                      <a:pPr indent="252095" algn="just">
                        <a:lnSpc>
                          <a:spcPct val="150000"/>
                        </a:lnSpc>
                        <a:spcAft>
                          <a:spcPts val="0"/>
                        </a:spcAft>
                      </a:pPr>
                      <a:r>
                        <a:rPr lang="es-EC" sz="1050">
                          <a:effectLst/>
                        </a:rPr>
                        <a:t>3S2</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Calentador de aceite etapa 2 [15 kW]</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Interruptor giratorio, negro, con retención.</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r>
              <a:tr h="287514">
                <a:tc>
                  <a:txBody>
                    <a:bodyPr/>
                    <a:lstStyle/>
                    <a:p>
                      <a:pPr indent="252095" algn="just">
                        <a:lnSpc>
                          <a:spcPct val="150000"/>
                        </a:lnSpc>
                        <a:spcAft>
                          <a:spcPts val="0"/>
                        </a:spcAft>
                      </a:pPr>
                      <a:r>
                        <a:rPr lang="es-EC" sz="1050">
                          <a:effectLst/>
                        </a:rPr>
                        <a:t>3S3</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Calentador de aceite etapa 3 [20 kW]</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Interruptor giratorio, negro, con retención.</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r>
              <a:tr h="287514">
                <a:tc>
                  <a:txBody>
                    <a:bodyPr/>
                    <a:lstStyle/>
                    <a:p>
                      <a:pPr indent="252095" algn="just">
                        <a:lnSpc>
                          <a:spcPct val="150000"/>
                        </a:lnSpc>
                        <a:spcAft>
                          <a:spcPts val="0"/>
                        </a:spcAft>
                      </a:pPr>
                      <a:r>
                        <a:rPr lang="es-EC" sz="1050" dirty="0">
                          <a:effectLst/>
                        </a:rPr>
                        <a:t>4S1</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Bomba de lodos.</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c>
                  <a:txBody>
                    <a:bodyPr/>
                    <a:lstStyle/>
                    <a:p>
                      <a:pPr indent="252095" algn="just">
                        <a:lnSpc>
                          <a:spcPct val="150000"/>
                        </a:lnSpc>
                        <a:spcAft>
                          <a:spcPts val="0"/>
                        </a:spcAft>
                      </a:pPr>
                      <a:r>
                        <a:rPr lang="es-EC" sz="1050" dirty="0">
                          <a:effectLst/>
                        </a:rPr>
                        <a:t>Interruptor giratorio, negro, con retención.</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939" marR="35939" marT="0" marB="0"/>
                </a:tc>
              </a:tr>
            </a:tbl>
          </a:graphicData>
        </a:graphic>
      </p:graphicFrame>
    </p:spTree>
    <p:extLst>
      <p:ext uri="{BB962C8B-B14F-4D97-AF65-F5344CB8AC3E}">
        <p14:creationId xmlns:p14="http://schemas.microsoft.com/office/powerpoint/2010/main" val="2387678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60350"/>
            <a:ext cx="8596668" cy="787400"/>
          </a:xfrm>
        </p:spPr>
        <p:txBody>
          <a:bodyPr/>
          <a:lstStyle/>
          <a:p>
            <a:r>
              <a:rPr lang="es-EC" dirty="0" smtClean="0"/>
              <a:t>DISEÑO</a:t>
            </a:r>
            <a:endParaRPr lang="es-EC" dirty="0"/>
          </a:p>
        </p:txBody>
      </p:sp>
      <p:sp>
        <p:nvSpPr>
          <p:cNvPr id="3" name="Marcador de contenido 2"/>
          <p:cNvSpPr>
            <a:spLocks noGrp="1"/>
          </p:cNvSpPr>
          <p:nvPr>
            <p:ph sz="half" idx="1"/>
          </p:nvPr>
        </p:nvSpPr>
        <p:spPr>
          <a:xfrm>
            <a:off x="677334" y="1047750"/>
            <a:ext cx="4184035" cy="3880772"/>
          </a:xfrm>
        </p:spPr>
        <p:txBody>
          <a:bodyPr/>
          <a:lstStyle/>
          <a:p>
            <a:r>
              <a:rPr lang="es-EC" dirty="0" smtClean="0"/>
              <a:t>CONTROLADOR</a:t>
            </a:r>
            <a:endParaRPr lang="es-EC" dirty="0"/>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224975" y="1571222"/>
            <a:ext cx="4256873" cy="3166204"/>
          </a:xfrm>
          <a:prstGeom prst="rect">
            <a:avLst/>
          </a:prstGeom>
          <a:noFill/>
          <a:ln>
            <a:noFill/>
          </a:ln>
        </p:spPr>
      </p:pic>
      <p:graphicFrame>
        <p:nvGraphicFramePr>
          <p:cNvPr id="4" name="Tabla 3"/>
          <p:cNvGraphicFramePr>
            <a:graphicFrameLocks noGrp="1"/>
          </p:cNvGraphicFramePr>
          <p:nvPr>
            <p:extLst>
              <p:ext uri="{D42A27DB-BD31-4B8C-83A1-F6EECF244321}">
                <p14:modId xmlns:p14="http://schemas.microsoft.com/office/powerpoint/2010/main" val="2821671276"/>
              </p:ext>
            </p:extLst>
          </p:nvPr>
        </p:nvGraphicFramePr>
        <p:xfrm>
          <a:off x="4639107" y="1192129"/>
          <a:ext cx="6758696" cy="5372100"/>
        </p:xfrm>
        <a:graphic>
          <a:graphicData uri="http://schemas.openxmlformats.org/drawingml/2006/table">
            <a:tbl>
              <a:tblPr firstRow="1" firstCol="1" bandRow="1">
                <a:tableStyleId>{5C22544A-7EE6-4342-B048-85BDC9FD1C3A}</a:tableStyleId>
              </a:tblPr>
              <a:tblGrid>
                <a:gridCol w="1065609"/>
                <a:gridCol w="5693087"/>
              </a:tblGrid>
              <a:tr h="45575">
                <a:tc>
                  <a:txBody>
                    <a:bodyPr/>
                    <a:lstStyle/>
                    <a:p>
                      <a:pPr indent="252095" algn="just">
                        <a:lnSpc>
                          <a:spcPct val="150000"/>
                        </a:lnSpc>
                        <a:spcAft>
                          <a:spcPts val="0"/>
                        </a:spcAft>
                      </a:pPr>
                      <a:r>
                        <a:rPr lang="es-EC" sz="1000" dirty="0">
                          <a:effectLst/>
                        </a:rPr>
                        <a:t>TECLA</a:t>
                      </a:r>
                      <a:endParaRPr lang="es-EC"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c>
                  <a:txBody>
                    <a:bodyPr/>
                    <a:lstStyle/>
                    <a:p>
                      <a:pPr indent="252095" algn="just">
                        <a:lnSpc>
                          <a:spcPct val="150000"/>
                        </a:lnSpc>
                        <a:spcAft>
                          <a:spcPts val="0"/>
                        </a:spcAft>
                      </a:pPr>
                      <a:r>
                        <a:rPr lang="es-EC" sz="1000" dirty="0">
                          <a:effectLst/>
                        </a:rPr>
                        <a:t>DESCRIPCIÓN</a:t>
                      </a:r>
                      <a:endParaRPr lang="es-EC"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r>
              <a:tr h="45575">
                <a:tc>
                  <a:txBody>
                    <a:bodyPr/>
                    <a:lstStyle/>
                    <a:p>
                      <a:pPr indent="252095" algn="just">
                        <a:lnSpc>
                          <a:spcPct val="150000"/>
                        </a:lnSpc>
                        <a:spcAft>
                          <a:spcPts val="0"/>
                        </a:spcAft>
                      </a:pPr>
                      <a:r>
                        <a:rPr lang="es-EC" sz="900" dirty="0">
                          <a:effectLst/>
                        </a:rPr>
                        <a:t>DOWN</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c>
                  <a:txBody>
                    <a:bodyPr/>
                    <a:lstStyle/>
                    <a:p>
                      <a:pPr indent="252095" algn="just">
                        <a:lnSpc>
                          <a:spcPct val="150000"/>
                        </a:lnSpc>
                        <a:spcAft>
                          <a:spcPts val="0"/>
                        </a:spcAft>
                      </a:pPr>
                      <a:r>
                        <a:rPr lang="es-EC" sz="900" dirty="0">
                          <a:effectLst/>
                        </a:rPr>
                        <a:t>Permite leer el CPU del controlador</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r>
              <a:tr h="45575">
                <a:tc>
                  <a:txBody>
                    <a:bodyPr/>
                    <a:lstStyle/>
                    <a:p>
                      <a:pPr indent="252095" algn="just">
                        <a:lnSpc>
                          <a:spcPct val="150000"/>
                        </a:lnSpc>
                        <a:spcAft>
                          <a:spcPts val="0"/>
                        </a:spcAft>
                      </a:pPr>
                      <a:r>
                        <a:rPr lang="es-EC" sz="900" dirty="0">
                          <a:effectLst/>
                        </a:rPr>
                        <a:t>ALARMS</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c>
                  <a:txBody>
                    <a:bodyPr/>
                    <a:lstStyle/>
                    <a:p>
                      <a:pPr indent="252095" algn="just">
                        <a:lnSpc>
                          <a:spcPct val="150000"/>
                        </a:lnSpc>
                        <a:spcAft>
                          <a:spcPts val="0"/>
                        </a:spcAft>
                      </a:pPr>
                      <a:r>
                        <a:rPr lang="es-EC" sz="900" dirty="0">
                          <a:effectLst/>
                        </a:rPr>
                        <a:t>Verificación de la lista de alarmas</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r>
              <a:tr h="273448">
                <a:tc>
                  <a:txBody>
                    <a:bodyPr/>
                    <a:lstStyle/>
                    <a:p>
                      <a:pPr indent="252095" algn="just">
                        <a:lnSpc>
                          <a:spcPct val="150000"/>
                        </a:lnSpc>
                        <a:spcAft>
                          <a:spcPts val="0"/>
                        </a:spcAft>
                      </a:pPr>
                      <a:r>
                        <a:rPr lang="es-EC" sz="900" dirty="0" err="1">
                          <a:effectLst/>
                        </a:rPr>
                        <a:t>Program</a:t>
                      </a:r>
                      <a:r>
                        <a:rPr lang="es-EC" sz="900" dirty="0">
                          <a:effectLst/>
                        </a:rPr>
                        <a:t> 0</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c>
                  <a:txBody>
                    <a:bodyPr/>
                    <a:lstStyle/>
                    <a:p>
                      <a:pPr indent="252095" algn="just">
                        <a:lnSpc>
                          <a:spcPct val="150000"/>
                        </a:lnSpc>
                        <a:spcAft>
                          <a:spcPts val="0"/>
                        </a:spcAft>
                      </a:pPr>
                      <a:r>
                        <a:rPr lang="es-EC" sz="900" dirty="0">
                          <a:effectLst/>
                        </a:rPr>
                        <a:t>Permite que el equipo realice dos descargas totales previas al funcionamiento del ciclo normal de separación.</a:t>
                      </a:r>
                    </a:p>
                    <a:p>
                      <a:pPr indent="252095" algn="just">
                        <a:lnSpc>
                          <a:spcPct val="150000"/>
                        </a:lnSpc>
                        <a:spcAft>
                          <a:spcPts val="0"/>
                        </a:spcAft>
                      </a:pPr>
                      <a:r>
                        <a:rPr lang="es-EC" sz="900" dirty="0">
                          <a:effectLst/>
                        </a:rPr>
                        <a:t>Mientras se produce la centrifugación, esta tecla cierra la válvula de entrada de producto y vacía el tambor.</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r>
              <a:tr h="273448">
                <a:tc>
                  <a:txBody>
                    <a:bodyPr/>
                    <a:lstStyle/>
                    <a:p>
                      <a:pPr indent="252095" algn="just">
                        <a:lnSpc>
                          <a:spcPct val="150000"/>
                        </a:lnSpc>
                        <a:spcAft>
                          <a:spcPts val="0"/>
                        </a:spcAft>
                      </a:pPr>
                      <a:r>
                        <a:rPr lang="es-EC" sz="900">
                          <a:effectLst/>
                        </a:rPr>
                        <a:t>Program 1</a:t>
                      </a:r>
                      <a:endParaRPr lang="es-EC"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c>
                  <a:txBody>
                    <a:bodyPr/>
                    <a:lstStyle/>
                    <a:p>
                      <a:pPr indent="252095" algn="just">
                        <a:lnSpc>
                          <a:spcPct val="150000"/>
                        </a:lnSpc>
                        <a:spcAft>
                          <a:spcPts val="0"/>
                        </a:spcAft>
                      </a:pPr>
                      <a:r>
                        <a:rPr lang="es-EC" sz="900" dirty="0">
                          <a:effectLst/>
                        </a:rPr>
                        <a:t>Inicia el programa de centrifugación. </a:t>
                      </a:r>
                    </a:p>
                    <a:p>
                      <a:pPr indent="252095" algn="just">
                        <a:lnSpc>
                          <a:spcPct val="150000"/>
                        </a:lnSpc>
                        <a:spcAft>
                          <a:spcPts val="0"/>
                        </a:spcAft>
                      </a:pPr>
                      <a:r>
                        <a:rPr lang="es-EC" sz="900" dirty="0">
                          <a:effectLst/>
                        </a:rPr>
                        <a:t>Para el funcionamiento de este proceso se requiere que alcance la temperatura mínima de centrifugación.</a:t>
                      </a:r>
                    </a:p>
                    <a:p>
                      <a:pPr indent="252095" algn="just">
                        <a:lnSpc>
                          <a:spcPct val="150000"/>
                        </a:lnSpc>
                        <a:spcAft>
                          <a:spcPts val="0"/>
                        </a:spcAft>
                      </a:pPr>
                      <a:r>
                        <a:rPr lang="es-EC" sz="900" dirty="0">
                          <a:effectLst/>
                        </a:rPr>
                        <a:t>Al culminar el programa se abre la válvula a la entrada de producto. </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r>
              <a:tr h="136724">
                <a:tc>
                  <a:txBody>
                    <a:bodyPr/>
                    <a:lstStyle/>
                    <a:p>
                      <a:pPr indent="252095" algn="just">
                        <a:lnSpc>
                          <a:spcPct val="150000"/>
                        </a:lnSpc>
                        <a:spcAft>
                          <a:spcPts val="0"/>
                        </a:spcAft>
                      </a:pPr>
                      <a:r>
                        <a:rPr lang="es-EC" sz="900" dirty="0">
                          <a:effectLst/>
                        </a:rPr>
                        <a:t>WMS 01</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c>
                  <a:txBody>
                    <a:bodyPr/>
                    <a:lstStyle/>
                    <a:p>
                      <a:pPr indent="252095" algn="just">
                        <a:lnSpc>
                          <a:spcPct val="150000"/>
                        </a:lnSpc>
                        <a:spcAft>
                          <a:spcPts val="0"/>
                        </a:spcAft>
                      </a:pPr>
                      <a:r>
                        <a:rPr lang="es-EC" sz="900" dirty="0">
                          <a:effectLst/>
                        </a:rPr>
                        <a:t>Activa el sistema de control del contenido de agua dentro del proceso de separación de la Unidad Centrífuga.</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r>
              <a:tr h="136724">
                <a:tc>
                  <a:txBody>
                    <a:bodyPr/>
                    <a:lstStyle/>
                    <a:p>
                      <a:pPr indent="252095" algn="just">
                        <a:lnSpc>
                          <a:spcPct val="150000"/>
                        </a:lnSpc>
                        <a:spcAft>
                          <a:spcPts val="0"/>
                        </a:spcAft>
                      </a:pPr>
                      <a:r>
                        <a:rPr lang="es-EC" sz="900">
                          <a:effectLst/>
                        </a:rPr>
                        <a:t>SMS 36</a:t>
                      </a:r>
                      <a:endParaRPr lang="es-EC"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c>
                  <a:txBody>
                    <a:bodyPr/>
                    <a:lstStyle/>
                    <a:p>
                      <a:pPr indent="252095" algn="just">
                        <a:lnSpc>
                          <a:spcPct val="150000"/>
                        </a:lnSpc>
                        <a:spcAft>
                          <a:spcPts val="0"/>
                        </a:spcAft>
                      </a:pPr>
                      <a:r>
                        <a:rPr lang="es-EC" sz="900" dirty="0">
                          <a:effectLst/>
                        </a:rPr>
                        <a:t>Activa el sistema de control del recinto de lodos. Aplicable para modelos de centrífugas de modelo 036.</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r>
              <a:tr h="136724">
                <a:tc>
                  <a:txBody>
                    <a:bodyPr/>
                    <a:lstStyle/>
                    <a:p>
                      <a:pPr indent="252095" algn="just">
                        <a:lnSpc>
                          <a:spcPct val="150000"/>
                        </a:lnSpc>
                        <a:spcAft>
                          <a:spcPts val="0"/>
                        </a:spcAft>
                      </a:pPr>
                      <a:r>
                        <a:rPr lang="es-EC" sz="900">
                          <a:effectLst/>
                        </a:rPr>
                        <a:t>SMS 96</a:t>
                      </a:r>
                      <a:endParaRPr lang="es-EC"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c>
                  <a:txBody>
                    <a:bodyPr/>
                    <a:lstStyle/>
                    <a:p>
                      <a:pPr indent="252095" algn="just">
                        <a:lnSpc>
                          <a:spcPct val="150000"/>
                        </a:lnSpc>
                        <a:spcAft>
                          <a:spcPts val="0"/>
                        </a:spcAft>
                      </a:pPr>
                      <a:r>
                        <a:rPr lang="es-EC" sz="900" dirty="0">
                          <a:effectLst/>
                        </a:rPr>
                        <a:t>Activa el sistema de control del recinto de lodos. Aplicable para modelos de centrífugas de modelo 096.</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r>
              <a:tr h="136724">
                <a:tc>
                  <a:txBody>
                    <a:bodyPr/>
                    <a:lstStyle/>
                    <a:p>
                      <a:pPr indent="252095" algn="just">
                        <a:lnSpc>
                          <a:spcPct val="150000"/>
                        </a:lnSpc>
                        <a:spcAft>
                          <a:spcPts val="0"/>
                        </a:spcAft>
                      </a:pPr>
                      <a:r>
                        <a:rPr lang="es-EC" sz="900" dirty="0">
                          <a:effectLst/>
                        </a:rPr>
                        <a:t>CHECK</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c>
                  <a:txBody>
                    <a:bodyPr/>
                    <a:lstStyle/>
                    <a:p>
                      <a:pPr indent="252095" algn="just">
                        <a:lnSpc>
                          <a:spcPct val="150000"/>
                        </a:lnSpc>
                        <a:spcAft>
                          <a:spcPts val="0"/>
                        </a:spcAft>
                      </a:pPr>
                      <a:r>
                        <a:rPr lang="es-EC" sz="900" dirty="0">
                          <a:effectLst/>
                        </a:rPr>
                        <a:t>Prueba el sistema y verifica si la descarga de agua se está realizando en modo WMS o mediante SMS.</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r>
              <a:tr h="273448">
                <a:tc>
                  <a:txBody>
                    <a:bodyPr/>
                    <a:lstStyle/>
                    <a:p>
                      <a:pPr indent="252095" algn="just">
                        <a:lnSpc>
                          <a:spcPct val="150000"/>
                        </a:lnSpc>
                        <a:spcAft>
                          <a:spcPts val="0"/>
                        </a:spcAft>
                      </a:pPr>
                      <a:r>
                        <a:rPr lang="es-EC" sz="900">
                          <a:effectLst/>
                        </a:rPr>
                        <a:t>Sep.</a:t>
                      </a:r>
                      <a:endParaRPr lang="es-EC"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c>
                  <a:txBody>
                    <a:bodyPr/>
                    <a:lstStyle/>
                    <a:p>
                      <a:pPr indent="252095" algn="just">
                        <a:lnSpc>
                          <a:spcPct val="150000"/>
                        </a:lnSpc>
                        <a:spcAft>
                          <a:spcPts val="0"/>
                        </a:spcAft>
                      </a:pPr>
                      <a:r>
                        <a:rPr lang="es-EC" sz="900" dirty="0">
                          <a:effectLst/>
                        </a:rPr>
                        <a:t>El led incluido en esta tecla indica el estado momentáneo de la bomba de alimentación.</a:t>
                      </a:r>
                    </a:p>
                    <a:p>
                      <a:pPr marL="342900" lvl="0" indent="-342900" algn="just">
                        <a:lnSpc>
                          <a:spcPct val="150000"/>
                        </a:lnSpc>
                        <a:spcAft>
                          <a:spcPts val="0"/>
                        </a:spcAft>
                        <a:buFont typeface="Arial" panose="020B0604020202020204" pitchFamily="34" charset="0"/>
                        <a:buChar char="-"/>
                      </a:pPr>
                      <a:r>
                        <a:rPr lang="es-EC" sz="900" dirty="0">
                          <a:effectLst/>
                        </a:rPr>
                        <a:t>Luz permanente: </a:t>
                      </a:r>
                      <a:r>
                        <a:rPr lang="es-EC" sz="900" dirty="0" smtClean="0">
                          <a:effectLst/>
                        </a:rPr>
                        <a:t>servicio</a:t>
                      </a:r>
                      <a:endParaRPr lang="es-EC" sz="900" dirty="0">
                        <a:effectLst/>
                      </a:endParaRPr>
                    </a:p>
                  </a:txBody>
                  <a:tcPr marL="11394" marR="11394" marT="0" marB="0"/>
                </a:tc>
              </a:tr>
              <a:tr h="319022">
                <a:tc>
                  <a:txBody>
                    <a:bodyPr/>
                    <a:lstStyle/>
                    <a:p>
                      <a:pPr indent="252095" algn="just">
                        <a:lnSpc>
                          <a:spcPct val="150000"/>
                        </a:lnSpc>
                        <a:spcAft>
                          <a:spcPts val="0"/>
                        </a:spcAft>
                      </a:pPr>
                      <a:r>
                        <a:rPr lang="es-EC" sz="900" dirty="0">
                          <a:effectLst/>
                        </a:rPr>
                        <a:t>FEED</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c>
                  <a:txBody>
                    <a:bodyPr/>
                    <a:lstStyle/>
                    <a:p>
                      <a:pPr indent="252095" algn="just">
                        <a:lnSpc>
                          <a:spcPct val="150000"/>
                        </a:lnSpc>
                        <a:spcAft>
                          <a:spcPts val="0"/>
                        </a:spcAft>
                      </a:pPr>
                      <a:r>
                        <a:rPr lang="es-EC" sz="900" dirty="0">
                          <a:effectLst/>
                        </a:rPr>
                        <a:t>El led incluido en esta tecla indica el estado momentáneo de la bomba de alimentación.</a:t>
                      </a:r>
                    </a:p>
                    <a:p>
                      <a:pPr marL="342900" lvl="0" indent="-342900" algn="just">
                        <a:lnSpc>
                          <a:spcPct val="150000"/>
                        </a:lnSpc>
                        <a:spcAft>
                          <a:spcPts val="0"/>
                        </a:spcAft>
                        <a:buFont typeface="Arial" panose="020B0604020202020204" pitchFamily="34" charset="0"/>
                        <a:buChar char="-"/>
                      </a:pPr>
                      <a:r>
                        <a:rPr lang="es-EC" sz="900" dirty="0">
                          <a:effectLst/>
                        </a:rPr>
                        <a:t>Luz permanente: </a:t>
                      </a:r>
                      <a:r>
                        <a:rPr lang="es-EC" sz="900" dirty="0" smtClean="0">
                          <a:effectLst/>
                        </a:rPr>
                        <a:t>servicio</a:t>
                      </a:r>
                      <a:endParaRPr lang="es-EC" sz="900" dirty="0">
                        <a:effectLst/>
                      </a:endParaRPr>
                    </a:p>
                  </a:txBody>
                  <a:tcPr marL="11394" marR="11394" marT="0" marB="0"/>
                </a:tc>
              </a:tr>
              <a:tr h="319022">
                <a:tc>
                  <a:txBody>
                    <a:bodyPr/>
                    <a:lstStyle/>
                    <a:p>
                      <a:pPr indent="252095" algn="just">
                        <a:lnSpc>
                          <a:spcPct val="150000"/>
                        </a:lnSpc>
                        <a:spcAft>
                          <a:spcPts val="0"/>
                        </a:spcAft>
                      </a:pPr>
                      <a:r>
                        <a:rPr lang="es-EC" sz="900">
                          <a:effectLst/>
                        </a:rPr>
                        <a:t>SLUDGE</a:t>
                      </a:r>
                      <a:endParaRPr lang="es-EC"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c>
                  <a:txBody>
                    <a:bodyPr/>
                    <a:lstStyle/>
                    <a:p>
                      <a:pPr indent="252095" algn="just">
                        <a:lnSpc>
                          <a:spcPct val="150000"/>
                        </a:lnSpc>
                        <a:spcAft>
                          <a:spcPts val="0"/>
                        </a:spcAft>
                      </a:pPr>
                      <a:r>
                        <a:rPr lang="es-EC" sz="900" dirty="0">
                          <a:effectLst/>
                        </a:rPr>
                        <a:t>El led incluido en esta tecla indica el estado momentáneo de la bomba de lodos.</a:t>
                      </a:r>
                    </a:p>
                    <a:p>
                      <a:pPr marL="342900" lvl="0" indent="-342900" algn="just">
                        <a:lnSpc>
                          <a:spcPct val="150000"/>
                        </a:lnSpc>
                        <a:spcAft>
                          <a:spcPts val="0"/>
                        </a:spcAft>
                        <a:buFont typeface="Arial" panose="020B0604020202020204" pitchFamily="34" charset="0"/>
                        <a:buChar char="-"/>
                      </a:pPr>
                      <a:r>
                        <a:rPr lang="es-EC" sz="900" dirty="0">
                          <a:effectLst/>
                        </a:rPr>
                        <a:t>Luz permanente: </a:t>
                      </a:r>
                      <a:r>
                        <a:rPr lang="es-EC" sz="900" dirty="0" smtClean="0">
                          <a:effectLst/>
                        </a:rPr>
                        <a:t>servicio</a:t>
                      </a:r>
                      <a:endParaRPr lang="es-EC" sz="900" dirty="0">
                        <a:effectLst/>
                      </a:endParaRPr>
                    </a:p>
                  </a:txBody>
                  <a:tcPr marL="11394" marR="11394" marT="0" marB="0"/>
                </a:tc>
              </a:tr>
              <a:tr h="91149">
                <a:tc>
                  <a:txBody>
                    <a:bodyPr/>
                    <a:lstStyle/>
                    <a:p>
                      <a:pPr indent="252095" algn="l">
                        <a:lnSpc>
                          <a:spcPct val="150000"/>
                        </a:lnSpc>
                        <a:spcAft>
                          <a:spcPts val="0"/>
                        </a:spcAft>
                      </a:pPr>
                      <a:r>
                        <a:rPr lang="es-EC" sz="900" dirty="0">
                          <a:effectLst/>
                        </a:rPr>
                        <a:t>Tecla de signos</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c>
                  <a:txBody>
                    <a:bodyPr/>
                    <a:lstStyle/>
                    <a:p>
                      <a:pPr indent="252095" algn="just">
                        <a:lnSpc>
                          <a:spcPct val="150000"/>
                        </a:lnSpc>
                        <a:spcAft>
                          <a:spcPts val="0"/>
                        </a:spcAft>
                      </a:pPr>
                      <a:r>
                        <a:rPr lang="es-EC" sz="900" dirty="0">
                          <a:effectLst/>
                        </a:rPr>
                        <a:t>Para cambiar signo positivo a negativo y viceversa</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r>
              <a:tr h="182298">
                <a:tc>
                  <a:txBody>
                    <a:bodyPr/>
                    <a:lstStyle/>
                    <a:p>
                      <a:pPr indent="252095" algn="just">
                        <a:lnSpc>
                          <a:spcPct val="150000"/>
                        </a:lnSpc>
                        <a:spcAft>
                          <a:spcPts val="0"/>
                        </a:spcAft>
                      </a:pPr>
                      <a:r>
                        <a:rPr lang="es-EC" sz="900" dirty="0">
                          <a:effectLst/>
                        </a:rPr>
                        <a:t>ENTER</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c>
                  <a:txBody>
                    <a:bodyPr/>
                    <a:lstStyle/>
                    <a:p>
                      <a:pPr indent="252095" algn="just">
                        <a:lnSpc>
                          <a:spcPct val="150000"/>
                        </a:lnSpc>
                        <a:spcAft>
                          <a:spcPts val="0"/>
                        </a:spcAft>
                      </a:pPr>
                      <a:r>
                        <a:rPr lang="es-EC" sz="900" dirty="0">
                          <a:effectLst/>
                        </a:rPr>
                        <a:t>Tecla de </a:t>
                      </a:r>
                      <a:r>
                        <a:rPr lang="es-EC" sz="900" dirty="0" smtClean="0">
                          <a:effectLst/>
                        </a:rPr>
                        <a:t>aceptación</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r>
              <a:tr h="91149">
                <a:tc>
                  <a:txBody>
                    <a:bodyPr/>
                    <a:lstStyle/>
                    <a:p>
                      <a:pPr indent="252095" algn="just">
                        <a:lnSpc>
                          <a:spcPct val="150000"/>
                        </a:lnSpc>
                        <a:spcAft>
                          <a:spcPts val="0"/>
                        </a:spcAft>
                      </a:pPr>
                      <a:r>
                        <a:rPr lang="es-EC" sz="900" dirty="0">
                          <a:effectLst/>
                        </a:rPr>
                        <a:t>ACK</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c>
                  <a:txBody>
                    <a:bodyPr/>
                    <a:lstStyle/>
                    <a:p>
                      <a:pPr indent="252095" algn="just">
                        <a:lnSpc>
                          <a:spcPct val="150000"/>
                        </a:lnSpc>
                        <a:spcAft>
                          <a:spcPts val="0"/>
                        </a:spcAft>
                      </a:pPr>
                      <a:r>
                        <a:rPr lang="es-EC" sz="900" dirty="0">
                          <a:effectLst/>
                        </a:rPr>
                        <a:t>Confirmación de que el operador conoce la existencia de una alarma</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394" marR="11394" marT="0" marB="0"/>
                </a:tc>
              </a:tr>
            </a:tbl>
          </a:graphicData>
        </a:graphic>
      </p:graphicFrame>
    </p:spTree>
    <p:extLst>
      <p:ext uri="{BB962C8B-B14F-4D97-AF65-F5344CB8AC3E}">
        <p14:creationId xmlns:p14="http://schemas.microsoft.com/office/powerpoint/2010/main" val="3936793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Especificaciones </a:t>
            </a:r>
            <a:r>
              <a:rPr lang="es-EC" dirty="0"/>
              <a:t>generales del diseño</a:t>
            </a:r>
          </a:p>
        </p:txBody>
      </p:sp>
      <p:sp>
        <p:nvSpPr>
          <p:cNvPr id="5" name="Marcador de contenido 4"/>
          <p:cNvSpPr>
            <a:spLocks noGrp="1"/>
          </p:cNvSpPr>
          <p:nvPr>
            <p:ph idx="1"/>
          </p:nvPr>
        </p:nvSpPr>
        <p:spPr/>
        <p:txBody>
          <a:bodyPr/>
          <a:lstStyle/>
          <a:p>
            <a:pPr lvl="0" algn="just"/>
            <a:r>
              <a:rPr lang="es-EC" sz="2400" dirty="0"/>
              <a:t>Presión de descarga de aceite. Valor promedio [2.0 Bar.]</a:t>
            </a:r>
          </a:p>
          <a:p>
            <a:pPr lvl="0" algn="just"/>
            <a:r>
              <a:rPr lang="es-EC" sz="2400" dirty="0"/>
              <a:t>Caudal de aceite [ 1150 &lt; X &lt; 1350 </a:t>
            </a:r>
            <a:r>
              <a:rPr lang="es-EC" sz="2400" dirty="0" err="1"/>
              <a:t>lt</a:t>
            </a:r>
            <a:r>
              <a:rPr lang="es-EC" sz="2400" dirty="0"/>
              <a:t> / hora ]</a:t>
            </a:r>
          </a:p>
          <a:p>
            <a:pPr lvl="0" algn="just"/>
            <a:r>
              <a:rPr lang="es-EC" sz="2400" dirty="0"/>
              <a:t>Presión de entrada de agua a la Unidad Separadora  [&gt;4 Bar.]</a:t>
            </a:r>
          </a:p>
          <a:p>
            <a:pPr lvl="0" algn="just"/>
            <a:r>
              <a:rPr lang="es-EC" sz="2400" dirty="0"/>
              <a:t>El rango de temperatura del aceite a purificar debe oscilar entre los  [80°C &lt; X &lt; 105 °C]</a:t>
            </a:r>
          </a:p>
          <a:p>
            <a:endParaRPr lang="es-EC" dirty="0"/>
          </a:p>
        </p:txBody>
      </p:sp>
    </p:spTree>
    <p:extLst>
      <p:ext uri="{BB962C8B-B14F-4D97-AF65-F5344CB8AC3E}">
        <p14:creationId xmlns:p14="http://schemas.microsoft.com/office/powerpoint/2010/main" val="20394109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01397" y="2092363"/>
            <a:ext cx="8596668" cy="1320800"/>
          </a:xfrm>
        </p:spPr>
        <p:txBody>
          <a:bodyPr/>
          <a:lstStyle/>
          <a:p>
            <a:r>
              <a:rPr lang="es-EC" dirty="0" smtClean="0">
                <a:hlinkClick r:id="rId2" action="ppaction://hlinkfile"/>
              </a:rPr>
              <a:t>DIAGRAMAS P&amp;ID DEL DISEÑO</a:t>
            </a:r>
            <a:endParaRPr lang="es-EC" dirty="0">
              <a:hlinkClick r:id="rId2" action="ppaction://hlinkfile"/>
            </a:endParaRPr>
          </a:p>
        </p:txBody>
      </p:sp>
    </p:spTree>
    <p:extLst>
      <p:ext uri="{BB962C8B-B14F-4D97-AF65-F5344CB8AC3E}">
        <p14:creationId xmlns:p14="http://schemas.microsoft.com/office/powerpoint/2010/main" val="845134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899611" y="238876"/>
            <a:ext cx="4884821" cy="6474745"/>
          </a:xfrm>
          <a:prstGeom prst="rect">
            <a:avLst/>
          </a:prstGeom>
        </p:spPr>
      </p:pic>
    </p:spTree>
    <p:extLst>
      <p:ext uri="{BB962C8B-B14F-4D97-AF65-F5344CB8AC3E}">
        <p14:creationId xmlns:p14="http://schemas.microsoft.com/office/powerpoint/2010/main" val="1203657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16924"/>
          </a:xfrm>
        </p:spPr>
        <p:txBody>
          <a:bodyPr/>
          <a:lstStyle/>
          <a:p>
            <a:r>
              <a:rPr lang="es-EC" dirty="0" smtClean="0"/>
              <a:t>ANTECEDENTES</a:t>
            </a:r>
            <a:endParaRPr lang="es-EC" dirty="0"/>
          </a:p>
        </p:txBody>
      </p:sp>
      <p:sp>
        <p:nvSpPr>
          <p:cNvPr id="3" name="Marcador de contenido 2"/>
          <p:cNvSpPr>
            <a:spLocks noGrp="1"/>
          </p:cNvSpPr>
          <p:nvPr>
            <p:ph idx="1"/>
          </p:nvPr>
        </p:nvSpPr>
        <p:spPr>
          <a:xfrm>
            <a:off x="677333" y="1326525"/>
            <a:ext cx="9136367" cy="4714838"/>
          </a:xfrm>
        </p:spPr>
        <p:txBody>
          <a:bodyPr>
            <a:normAutofit fontScale="85000" lnSpcReduction="20000"/>
          </a:bodyPr>
          <a:lstStyle/>
          <a:p>
            <a:pPr algn="just"/>
            <a:r>
              <a:rPr lang="es-EC" sz="2200" dirty="0"/>
              <a:t>Repsol es una compañía energética global cuyo principal objetivo es contribuir en la construcción de un modelo energético sostenible a largo </a:t>
            </a:r>
            <a:r>
              <a:rPr lang="es-EC" sz="2200" dirty="0" smtClean="0"/>
              <a:t>plazo</a:t>
            </a:r>
          </a:p>
          <a:p>
            <a:pPr algn="just"/>
            <a:r>
              <a:rPr lang="es-EC" sz="2200" dirty="0"/>
              <a:t>Para que Repsol Ecuador pueda mantener sus operaciones necesita de un sistema de autogeneración eléctrica, cuyas fuentes de energía primaria </a:t>
            </a:r>
            <a:r>
              <a:rPr lang="es-EC" sz="2200" dirty="0" smtClean="0"/>
              <a:t>son </a:t>
            </a:r>
            <a:r>
              <a:rPr lang="es-EC" sz="2200" dirty="0"/>
              <a:t>el crudo, el gas asociado a la producción y el diésel. </a:t>
            </a:r>
            <a:endParaRPr lang="es-EC" sz="2200" dirty="0" smtClean="0"/>
          </a:p>
          <a:p>
            <a:pPr algn="just"/>
            <a:r>
              <a:rPr lang="es-EC" sz="2200" dirty="0"/>
              <a:t>La Planta de Generación a Crudo opera en base a siete motores de combustión interna de procedencia Finlandesa marca </a:t>
            </a:r>
            <a:r>
              <a:rPr lang="es-EC" sz="2200" dirty="0" err="1"/>
              <a:t>Wärtsilä</a:t>
            </a:r>
            <a:r>
              <a:rPr lang="es-EC" sz="2200" dirty="0"/>
              <a:t> modelo 18V32LN</a:t>
            </a:r>
            <a:r>
              <a:rPr lang="es-EC" sz="2200" dirty="0" smtClean="0"/>
              <a:t>.</a:t>
            </a:r>
          </a:p>
          <a:p>
            <a:pPr algn="just"/>
            <a:r>
              <a:rPr lang="es-EC" sz="2200" dirty="0"/>
              <a:t>La planta de Generación a crudo está conformada por trece sistemas, siendo uno de ellos el Sistema de </a:t>
            </a:r>
            <a:r>
              <a:rPr lang="es-EC" sz="2200" dirty="0" smtClean="0"/>
              <a:t>Lubricación, cuya </a:t>
            </a:r>
            <a:r>
              <a:rPr lang="es-EC" sz="2200" dirty="0"/>
              <a:t>función principal es proporcionar al motor la cantidad suficiente de aceite lubricante (LO) limpio a la presión y temperatura necesarias. El LO lubrica el motor y elimina el calor (enfriamiento) y los contaminantes generados por el proceso de combustión (escape de gases del pistón</a:t>
            </a:r>
            <a:r>
              <a:rPr lang="es-EC" sz="2200" dirty="0" smtClean="0"/>
              <a:t>).</a:t>
            </a:r>
          </a:p>
          <a:p>
            <a:pPr algn="just"/>
            <a:r>
              <a:rPr lang="es-EC" sz="2200" dirty="0"/>
              <a:t>El correcto funcionamiento del sistema de lubricación asegura una reducción del rozamiento o fricción lo cual optimiza la duración de los componentes, disminuye el desgaste y reduce el calentamiento de los elementos del motor que se mueven unos con respecto a otros.</a:t>
            </a:r>
          </a:p>
          <a:p>
            <a:pPr algn="just"/>
            <a:endParaRPr lang="es-EC" dirty="0"/>
          </a:p>
          <a:p>
            <a:pPr algn="just"/>
            <a:endParaRPr lang="es-EC" dirty="0" smtClean="0"/>
          </a:p>
          <a:p>
            <a:pPr algn="just"/>
            <a:endParaRPr lang="es-EC" dirty="0"/>
          </a:p>
        </p:txBody>
      </p:sp>
    </p:spTree>
    <p:extLst>
      <p:ext uri="{BB962C8B-B14F-4D97-AF65-F5344CB8AC3E}">
        <p14:creationId xmlns:p14="http://schemas.microsoft.com/office/powerpoint/2010/main" val="23709636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833437" y="729413"/>
            <a:ext cx="2377643" cy="3240000"/>
          </a:xfrm>
          <a:prstGeom prst="rect">
            <a:avLst/>
          </a:prstGeom>
        </p:spPr>
      </p:pic>
      <p:pic>
        <p:nvPicPr>
          <p:cNvPr id="5" name="Imagen 4"/>
          <p:cNvPicPr>
            <a:picLocks noChangeAspect="1"/>
          </p:cNvPicPr>
          <p:nvPr/>
        </p:nvPicPr>
        <p:blipFill>
          <a:blip r:embed="rId3"/>
          <a:stretch>
            <a:fillRect/>
          </a:stretch>
        </p:blipFill>
        <p:spPr>
          <a:xfrm>
            <a:off x="6602367" y="729413"/>
            <a:ext cx="2400309" cy="4680000"/>
          </a:xfrm>
          <a:prstGeom prst="rect">
            <a:avLst/>
          </a:prstGeom>
        </p:spPr>
      </p:pic>
      <p:pic>
        <p:nvPicPr>
          <p:cNvPr id="6" name="Imagen 5"/>
          <p:cNvPicPr>
            <a:picLocks noChangeAspect="1"/>
          </p:cNvPicPr>
          <p:nvPr/>
        </p:nvPicPr>
        <p:blipFill>
          <a:blip r:embed="rId4"/>
          <a:stretch>
            <a:fillRect/>
          </a:stretch>
        </p:blipFill>
        <p:spPr>
          <a:xfrm>
            <a:off x="3763793" y="729413"/>
            <a:ext cx="2285861" cy="4680000"/>
          </a:xfrm>
          <a:prstGeom prst="rect">
            <a:avLst/>
          </a:prstGeom>
        </p:spPr>
      </p:pic>
    </p:spTree>
    <p:extLst>
      <p:ext uri="{BB962C8B-B14F-4D97-AF65-F5344CB8AC3E}">
        <p14:creationId xmlns:p14="http://schemas.microsoft.com/office/powerpoint/2010/main" val="32700770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b="1" dirty="0" smtClean="0"/>
              <a:t>CONTROLADOR, MÓDULO DE ENTRADAS ANALÓGICAS Y ALIMENTACIÓN</a:t>
            </a:r>
            <a:r>
              <a:rPr lang="es-EC" dirty="0"/>
              <a:t/>
            </a:r>
            <a:br>
              <a:rPr lang="es-EC" dirty="0"/>
            </a:br>
            <a:endParaRPr lang="es-EC" dirty="0"/>
          </a:p>
        </p:txBody>
      </p:sp>
      <p:sp>
        <p:nvSpPr>
          <p:cNvPr id="3" name="Marcador de contenido 2"/>
          <p:cNvSpPr>
            <a:spLocks noGrp="1"/>
          </p:cNvSpPr>
          <p:nvPr>
            <p:ph idx="1"/>
          </p:nvPr>
        </p:nvSpPr>
        <p:spPr/>
        <p:txBody>
          <a:bodyPr>
            <a:normAutofit/>
          </a:bodyPr>
          <a:lstStyle/>
          <a:p>
            <a:pPr algn="just"/>
            <a:r>
              <a:rPr lang="es-EC" sz="2400" dirty="0"/>
              <a:t>La simulación del proceso de purificación de aceite se realizó en el software TIA V.12 en donde se usó un PLC </a:t>
            </a:r>
            <a:r>
              <a:rPr lang="es-EC" sz="2400" dirty="0">
                <a:hlinkClick r:id="rId2" action="ppaction://hlinkfile"/>
              </a:rPr>
              <a:t>SIMATIC S7-300 </a:t>
            </a:r>
            <a:r>
              <a:rPr lang="es-EC" sz="2400" dirty="0" smtClean="0"/>
              <a:t>y </a:t>
            </a:r>
            <a:r>
              <a:rPr lang="es-EC" sz="2400" dirty="0"/>
              <a:t>la pantalla </a:t>
            </a:r>
            <a:r>
              <a:rPr lang="es-EC" sz="2400" dirty="0">
                <a:hlinkClick r:id="rId2" action="ppaction://hlinkfile"/>
              </a:rPr>
              <a:t>KTP1000</a:t>
            </a:r>
            <a:r>
              <a:rPr lang="es-EC" sz="2400" dirty="0"/>
              <a:t> Basic DP </a:t>
            </a:r>
          </a:p>
        </p:txBody>
      </p:sp>
    </p:spTree>
    <p:extLst>
      <p:ext uri="{BB962C8B-B14F-4D97-AF65-F5344CB8AC3E}">
        <p14:creationId xmlns:p14="http://schemas.microsoft.com/office/powerpoint/2010/main" val="29047966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139700"/>
            <a:ext cx="8596668" cy="605589"/>
          </a:xfrm>
        </p:spPr>
        <p:txBody>
          <a:bodyPr>
            <a:normAutofit fontScale="90000"/>
          </a:bodyPr>
          <a:lstStyle/>
          <a:p>
            <a:r>
              <a:rPr lang="es-EC" dirty="0" smtClean="0"/>
              <a:t>MATRIZ CAUSA-EFECTO</a:t>
            </a:r>
            <a:endParaRPr lang="es-EC" dirty="0"/>
          </a:p>
        </p:txBody>
      </p:sp>
      <p:sp>
        <p:nvSpPr>
          <p:cNvPr id="3" name="Marcador de contenido 2"/>
          <p:cNvSpPr>
            <a:spLocks noGrp="1"/>
          </p:cNvSpPr>
          <p:nvPr>
            <p:ph idx="1"/>
          </p:nvPr>
        </p:nvSpPr>
        <p:spPr>
          <a:xfrm>
            <a:off x="677334" y="591278"/>
            <a:ext cx="8596668" cy="438232"/>
          </a:xfrm>
        </p:spPr>
        <p:txBody>
          <a:bodyPr/>
          <a:lstStyle/>
          <a:p>
            <a:r>
              <a:rPr lang="es-EC" dirty="0"/>
              <a:t>Causa-Efecto de la lógica de control (activación/desactivación)</a:t>
            </a:r>
          </a:p>
        </p:txBody>
      </p:sp>
      <p:graphicFrame>
        <p:nvGraphicFramePr>
          <p:cNvPr id="6" name="Tabla 5"/>
          <p:cNvGraphicFramePr>
            <a:graphicFrameLocks noGrp="1"/>
          </p:cNvGraphicFramePr>
          <p:nvPr>
            <p:extLst>
              <p:ext uri="{D42A27DB-BD31-4B8C-83A1-F6EECF244321}">
                <p14:modId xmlns:p14="http://schemas.microsoft.com/office/powerpoint/2010/main" val="488817820"/>
              </p:ext>
            </p:extLst>
          </p:nvPr>
        </p:nvGraphicFramePr>
        <p:xfrm>
          <a:off x="393703" y="966363"/>
          <a:ext cx="11302996" cy="5845785"/>
        </p:xfrm>
        <a:graphic>
          <a:graphicData uri="http://schemas.openxmlformats.org/drawingml/2006/table">
            <a:tbl>
              <a:tblPr firstRow="1" firstCol="1" bandRow="1">
                <a:tableStyleId>{5C22544A-7EE6-4342-B048-85BDC9FD1C3A}</a:tableStyleId>
              </a:tblPr>
              <a:tblGrid>
                <a:gridCol w="1295818"/>
                <a:gridCol w="620593"/>
                <a:gridCol w="440477"/>
                <a:gridCol w="605227"/>
                <a:gridCol w="621447"/>
                <a:gridCol w="621447"/>
                <a:gridCol w="621447"/>
                <a:gridCol w="621447"/>
                <a:gridCol w="621447"/>
                <a:gridCol w="621447"/>
                <a:gridCol w="621447"/>
                <a:gridCol w="621447"/>
                <a:gridCol w="621447"/>
                <a:gridCol w="621447"/>
                <a:gridCol w="657301"/>
                <a:gridCol w="694007"/>
                <a:gridCol w="775103"/>
              </a:tblGrid>
              <a:tr h="1102484">
                <a:tc>
                  <a:txBody>
                    <a:bodyPr/>
                    <a:lstStyle/>
                    <a:p>
                      <a:pPr indent="252095" algn="just"/>
                      <a:endParaRPr lang="es-EC" sz="1050" dirty="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r">
                        <a:lnSpc>
                          <a:spcPct val="150000"/>
                        </a:lnSpc>
                        <a:spcAft>
                          <a:spcPts val="0"/>
                        </a:spcAft>
                      </a:pPr>
                      <a:r>
                        <a:rPr lang="es-EC" sz="1050" dirty="0">
                          <a:effectLst/>
                        </a:rPr>
                        <a:t>Activación del disyuntor </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vert="vert270"/>
                </a:tc>
                <a:tc>
                  <a:txBody>
                    <a:bodyPr/>
                    <a:lstStyle/>
                    <a:p>
                      <a:pPr indent="252095" algn="r">
                        <a:lnSpc>
                          <a:spcPct val="150000"/>
                        </a:lnSpc>
                        <a:spcAft>
                          <a:spcPts val="0"/>
                        </a:spcAft>
                      </a:pPr>
                      <a:r>
                        <a:rPr lang="es-EC" sz="1050">
                          <a:effectLst/>
                        </a:rPr>
                        <a:t>Centrífuga D01</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vert="vert270"/>
                </a:tc>
                <a:tc>
                  <a:txBody>
                    <a:bodyPr/>
                    <a:lstStyle/>
                    <a:p>
                      <a:pPr indent="252095" algn="r">
                        <a:lnSpc>
                          <a:spcPct val="150000"/>
                        </a:lnSpc>
                        <a:spcAft>
                          <a:spcPts val="0"/>
                        </a:spcAft>
                      </a:pPr>
                      <a:r>
                        <a:rPr lang="es-EC" sz="1050">
                          <a:effectLst/>
                        </a:rPr>
                        <a:t>Bomba de alimentación D03</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vert="vert270"/>
                </a:tc>
                <a:tc>
                  <a:txBody>
                    <a:bodyPr/>
                    <a:lstStyle/>
                    <a:p>
                      <a:pPr indent="252095" algn="r">
                        <a:lnSpc>
                          <a:spcPct val="150000"/>
                        </a:lnSpc>
                        <a:spcAft>
                          <a:spcPts val="0"/>
                        </a:spcAft>
                      </a:pPr>
                      <a:r>
                        <a:rPr lang="es-EC" sz="1050">
                          <a:effectLst/>
                        </a:rPr>
                        <a:t>Calentador de aceite etapa 1</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vert="vert270"/>
                </a:tc>
                <a:tc>
                  <a:txBody>
                    <a:bodyPr/>
                    <a:lstStyle/>
                    <a:p>
                      <a:pPr indent="252095" algn="r">
                        <a:lnSpc>
                          <a:spcPct val="150000"/>
                        </a:lnSpc>
                        <a:spcAft>
                          <a:spcPts val="0"/>
                        </a:spcAft>
                      </a:pPr>
                      <a:r>
                        <a:rPr lang="es-EC" sz="1050">
                          <a:effectLst/>
                        </a:rPr>
                        <a:t>Calentador de aceite etapa 2</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vert="vert270"/>
                </a:tc>
                <a:tc>
                  <a:txBody>
                    <a:bodyPr/>
                    <a:lstStyle/>
                    <a:p>
                      <a:pPr indent="252095" algn="r">
                        <a:lnSpc>
                          <a:spcPct val="150000"/>
                        </a:lnSpc>
                        <a:spcAft>
                          <a:spcPts val="0"/>
                        </a:spcAft>
                      </a:pPr>
                      <a:r>
                        <a:rPr lang="es-EC" sz="1050">
                          <a:effectLst/>
                        </a:rPr>
                        <a:t>Calentador de aceite etapa 3</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vert="vert270"/>
                </a:tc>
                <a:tc>
                  <a:txBody>
                    <a:bodyPr/>
                    <a:lstStyle/>
                    <a:p>
                      <a:pPr indent="252095" algn="r">
                        <a:lnSpc>
                          <a:spcPct val="150000"/>
                        </a:lnSpc>
                        <a:spcAft>
                          <a:spcPts val="0"/>
                        </a:spcAft>
                      </a:pPr>
                      <a:r>
                        <a:rPr lang="es-EC" sz="1050">
                          <a:effectLst/>
                        </a:rPr>
                        <a:t>Led indicador 3H1</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vert="vert270"/>
                </a:tc>
                <a:tc>
                  <a:txBody>
                    <a:bodyPr/>
                    <a:lstStyle/>
                    <a:p>
                      <a:pPr indent="252095" algn="r">
                        <a:lnSpc>
                          <a:spcPct val="150000"/>
                        </a:lnSpc>
                        <a:spcAft>
                          <a:spcPts val="0"/>
                        </a:spcAft>
                      </a:pPr>
                      <a:r>
                        <a:rPr lang="es-EC" sz="1050">
                          <a:effectLst/>
                        </a:rPr>
                        <a:t>Led indicador 3H2</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vert="vert270"/>
                </a:tc>
                <a:tc>
                  <a:txBody>
                    <a:bodyPr/>
                    <a:lstStyle/>
                    <a:p>
                      <a:pPr indent="252095" algn="r">
                        <a:lnSpc>
                          <a:spcPct val="150000"/>
                        </a:lnSpc>
                        <a:spcAft>
                          <a:spcPts val="0"/>
                        </a:spcAft>
                      </a:pPr>
                      <a:r>
                        <a:rPr lang="es-EC" sz="1050">
                          <a:effectLst/>
                        </a:rPr>
                        <a:t>Led indicador 3H3</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vert="vert270"/>
                </a:tc>
                <a:tc>
                  <a:txBody>
                    <a:bodyPr/>
                    <a:lstStyle/>
                    <a:p>
                      <a:pPr indent="252095" algn="r">
                        <a:lnSpc>
                          <a:spcPct val="150000"/>
                        </a:lnSpc>
                        <a:spcAft>
                          <a:spcPts val="0"/>
                        </a:spcAft>
                      </a:pPr>
                      <a:r>
                        <a:rPr lang="es-EC" sz="1050">
                          <a:effectLst/>
                        </a:rPr>
                        <a:t>Bomba de lodos D41</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vert="vert270"/>
                </a:tc>
                <a:tc>
                  <a:txBody>
                    <a:bodyPr/>
                    <a:lstStyle/>
                    <a:p>
                      <a:pPr indent="252095" algn="r">
                        <a:lnSpc>
                          <a:spcPct val="150000"/>
                        </a:lnSpc>
                        <a:spcAft>
                          <a:spcPts val="0"/>
                        </a:spcAft>
                      </a:pPr>
                      <a:r>
                        <a:rPr lang="es-EC" sz="1050">
                          <a:effectLst/>
                        </a:rPr>
                        <a:t>Interruptor de nivel L41</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vert="vert270"/>
                </a:tc>
                <a:tc>
                  <a:txBody>
                    <a:bodyPr/>
                    <a:lstStyle/>
                    <a:p>
                      <a:pPr indent="252095" algn="r">
                        <a:lnSpc>
                          <a:spcPct val="150000"/>
                        </a:lnSpc>
                        <a:spcAft>
                          <a:spcPts val="0"/>
                        </a:spcAft>
                      </a:pPr>
                      <a:r>
                        <a:rPr lang="es-EC" sz="1050">
                          <a:effectLst/>
                        </a:rPr>
                        <a:t>Interruptor de nivel L42</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vert="vert270"/>
                </a:tc>
                <a:tc>
                  <a:txBody>
                    <a:bodyPr/>
                    <a:lstStyle/>
                    <a:p>
                      <a:pPr indent="252095" algn="r">
                        <a:lnSpc>
                          <a:spcPct val="150000"/>
                        </a:lnSpc>
                        <a:spcAft>
                          <a:spcPts val="0"/>
                        </a:spcAft>
                      </a:pPr>
                      <a:r>
                        <a:rPr lang="es-EC" sz="1050">
                          <a:effectLst/>
                        </a:rPr>
                        <a:t>Interruptor de nivel L43</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vert="vert270"/>
                </a:tc>
                <a:tc>
                  <a:txBody>
                    <a:bodyPr/>
                    <a:lstStyle/>
                    <a:p>
                      <a:pPr indent="252095" algn="r">
                        <a:lnSpc>
                          <a:spcPct val="150000"/>
                        </a:lnSpc>
                        <a:spcAft>
                          <a:spcPts val="0"/>
                        </a:spcAft>
                      </a:pPr>
                      <a:r>
                        <a:rPr lang="es-EC" sz="1050">
                          <a:effectLst/>
                        </a:rPr>
                        <a:t>Bloque de electroválvulas V27</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vert="vert270"/>
                </a:tc>
                <a:tc>
                  <a:txBody>
                    <a:bodyPr/>
                    <a:lstStyle/>
                    <a:p>
                      <a:pPr indent="252095" algn="r">
                        <a:lnSpc>
                          <a:spcPct val="150000"/>
                        </a:lnSpc>
                        <a:spcAft>
                          <a:spcPts val="0"/>
                        </a:spcAft>
                      </a:pPr>
                      <a:r>
                        <a:rPr lang="es-EC" sz="1050">
                          <a:effectLst/>
                        </a:rPr>
                        <a:t>Switch de conductividad K61 </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vert="vert270"/>
                </a:tc>
                <a:tc>
                  <a:txBody>
                    <a:bodyPr/>
                    <a:lstStyle/>
                    <a:p>
                      <a:pPr indent="252095" algn="r">
                        <a:lnSpc>
                          <a:spcPct val="150000"/>
                        </a:lnSpc>
                        <a:spcAft>
                          <a:spcPts val="0"/>
                        </a:spcAft>
                      </a:pPr>
                      <a:r>
                        <a:rPr lang="es-EC" sz="1050">
                          <a:effectLst/>
                        </a:rPr>
                        <a:t>Manómetro con interruptor límite P61</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vert="vert270"/>
                </a:tc>
              </a:tr>
              <a:tr h="390383">
                <a:tc>
                  <a:txBody>
                    <a:bodyPr/>
                    <a:lstStyle/>
                    <a:p>
                      <a:pPr indent="252095" algn="l">
                        <a:lnSpc>
                          <a:spcPct val="150000"/>
                        </a:lnSpc>
                        <a:spcAft>
                          <a:spcPts val="0"/>
                        </a:spcAft>
                      </a:pPr>
                      <a:r>
                        <a:rPr lang="es-EC" sz="1050">
                          <a:effectLst/>
                        </a:rPr>
                        <a:t>Interruptor Q1</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X/XX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r>
              <a:tr h="382640">
                <a:tc>
                  <a:txBody>
                    <a:bodyPr/>
                    <a:lstStyle/>
                    <a:p>
                      <a:pPr indent="252095" algn="l">
                        <a:lnSpc>
                          <a:spcPct val="150000"/>
                        </a:lnSpc>
                        <a:spcAft>
                          <a:spcPts val="0"/>
                        </a:spcAft>
                      </a:pPr>
                      <a:r>
                        <a:rPr lang="es-EC" sz="1050">
                          <a:effectLst/>
                        </a:rPr>
                        <a:t>Pulsador 1S1</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r>
              <a:tr h="390383">
                <a:tc>
                  <a:txBody>
                    <a:bodyPr/>
                    <a:lstStyle/>
                    <a:p>
                      <a:pPr indent="252095" algn="l">
                        <a:lnSpc>
                          <a:spcPct val="150000"/>
                        </a:lnSpc>
                        <a:spcAft>
                          <a:spcPts val="0"/>
                        </a:spcAft>
                      </a:pPr>
                      <a:r>
                        <a:rPr lang="es-EC" sz="1050">
                          <a:effectLst/>
                        </a:rPr>
                        <a:t>Pulsador 1S2</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r>
              <a:tr h="382640">
                <a:tc>
                  <a:txBody>
                    <a:bodyPr/>
                    <a:lstStyle/>
                    <a:p>
                      <a:pPr indent="252095" algn="l">
                        <a:lnSpc>
                          <a:spcPct val="150000"/>
                        </a:lnSpc>
                        <a:spcAft>
                          <a:spcPts val="0"/>
                        </a:spcAft>
                      </a:pPr>
                      <a:r>
                        <a:rPr lang="es-EC" sz="1050">
                          <a:effectLst/>
                        </a:rPr>
                        <a:t>Pulsador 2S1</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r>
              <a:tr h="390383">
                <a:tc>
                  <a:txBody>
                    <a:bodyPr/>
                    <a:lstStyle/>
                    <a:p>
                      <a:pPr indent="252095" algn="l">
                        <a:lnSpc>
                          <a:spcPct val="150000"/>
                        </a:lnSpc>
                        <a:spcAft>
                          <a:spcPts val="0"/>
                        </a:spcAft>
                      </a:pPr>
                      <a:r>
                        <a:rPr lang="es-EC" sz="1050">
                          <a:effectLst/>
                        </a:rPr>
                        <a:t>Pulasor 2S2</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r>
              <a:tr h="390383">
                <a:tc>
                  <a:txBody>
                    <a:bodyPr/>
                    <a:lstStyle/>
                    <a:p>
                      <a:pPr indent="252095" algn="l">
                        <a:lnSpc>
                          <a:spcPct val="150000"/>
                        </a:lnSpc>
                        <a:spcAft>
                          <a:spcPts val="0"/>
                        </a:spcAft>
                      </a:pPr>
                      <a:r>
                        <a:rPr lang="es-EC" sz="1050">
                          <a:effectLst/>
                        </a:rPr>
                        <a:t>Interruptor 3S1</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X/XX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X/XX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r>
              <a:tr h="390383">
                <a:tc>
                  <a:txBody>
                    <a:bodyPr/>
                    <a:lstStyle/>
                    <a:p>
                      <a:pPr indent="252095" algn="l">
                        <a:lnSpc>
                          <a:spcPct val="150000"/>
                        </a:lnSpc>
                        <a:spcAft>
                          <a:spcPts val="0"/>
                        </a:spcAft>
                      </a:pPr>
                      <a:r>
                        <a:rPr lang="es-EC" sz="1050">
                          <a:effectLst/>
                        </a:rPr>
                        <a:t>Interruptor 3S2</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X/XX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X/XX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r>
              <a:tr h="390383">
                <a:tc>
                  <a:txBody>
                    <a:bodyPr/>
                    <a:lstStyle/>
                    <a:p>
                      <a:pPr indent="252095" algn="l">
                        <a:lnSpc>
                          <a:spcPct val="150000"/>
                        </a:lnSpc>
                        <a:spcAft>
                          <a:spcPts val="0"/>
                        </a:spcAft>
                      </a:pPr>
                      <a:r>
                        <a:rPr lang="es-EC" sz="1050">
                          <a:effectLst/>
                        </a:rPr>
                        <a:t>Interruptor 3S3</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X/XX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X/XX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r>
              <a:tr h="390383">
                <a:tc>
                  <a:txBody>
                    <a:bodyPr/>
                    <a:lstStyle/>
                    <a:p>
                      <a:pPr indent="252095" algn="l">
                        <a:lnSpc>
                          <a:spcPct val="150000"/>
                        </a:lnSpc>
                        <a:spcAft>
                          <a:spcPts val="0"/>
                        </a:spcAft>
                      </a:pPr>
                      <a:r>
                        <a:rPr lang="es-EC" sz="1050">
                          <a:effectLst/>
                        </a:rPr>
                        <a:t>Interruptor 4S1</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X/XX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X/XX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X/XX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X/XX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r>
              <a:tr h="382640">
                <a:tc>
                  <a:txBody>
                    <a:bodyPr/>
                    <a:lstStyle/>
                    <a:p>
                      <a:pPr indent="252095" algn="l">
                        <a:lnSpc>
                          <a:spcPct val="150000"/>
                        </a:lnSpc>
                        <a:spcAft>
                          <a:spcPts val="0"/>
                        </a:spcAft>
                      </a:pPr>
                      <a:r>
                        <a:rPr lang="es-EC" sz="1050">
                          <a:effectLst/>
                        </a:rPr>
                        <a:t>Program 0</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r>
              <a:tr h="382640">
                <a:tc>
                  <a:txBody>
                    <a:bodyPr/>
                    <a:lstStyle/>
                    <a:p>
                      <a:pPr indent="252095" algn="l">
                        <a:lnSpc>
                          <a:spcPct val="150000"/>
                        </a:lnSpc>
                        <a:spcAft>
                          <a:spcPts val="0"/>
                        </a:spcAft>
                      </a:pPr>
                      <a:r>
                        <a:rPr lang="es-EC" sz="1050">
                          <a:effectLst/>
                        </a:rPr>
                        <a:t>Program 1</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ctr">
                        <a:lnSpc>
                          <a:spcPct val="150000"/>
                        </a:lnSpc>
                        <a:spcAft>
                          <a:spcPts val="0"/>
                        </a:spcAft>
                      </a:pPr>
                      <a:r>
                        <a:rPr lang="es-EC" sz="1050">
                          <a:effectLst/>
                        </a:rPr>
                        <a:t>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r>
              <a:tr h="390383">
                <a:tc>
                  <a:txBody>
                    <a:bodyPr/>
                    <a:lstStyle/>
                    <a:p>
                      <a:pPr indent="252095" algn="l">
                        <a:lnSpc>
                          <a:spcPct val="150000"/>
                        </a:lnSpc>
                        <a:spcAft>
                          <a:spcPts val="0"/>
                        </a:spcAft>
                      </a:pPr>
                      <a:r>
                        <a:rPr lang="es-EC" sz="1050">
                          <a:effectLst/>
                        </a:rPr>
                        <a:t>WMS 01</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dirty="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just"/>
                      <a:endParaRPr lang="es-EC" sz="1050">
                        <a:solidFill>
                          <a:srgbClr val="000000"/>
                        </a:solidFill>
                        <a:effectLst/>
                        <a:latin typeface="Calibri" panose="020F0502020204030204" pitchFamily="34" charset="0"/>
                        <a:ea typeface="Times New Roman" panose="02020603050405020304" pitchFamily="18" charset="0"/>
                      </a:endParaRPr>
                    </a:p>
                  </a:txBody>
                  <a:tcPr marL="36665" marR="36665" marT="0" marB="0"/>
                </a:tc>
                <a:tc>
                  <a:txBody>
                    <a:bodyPr/>
                    <a:lstStyle/>
                    <a:p>
                      <a:pPr indent="252095" algn="l">
                        <a:lnSpc>
                          <a:spcPct val="150000"/>
                        </a:lnSpc>
                        <a:spcAft>
                          <a:spcPts val="0"/>
                        </a:spcAft>
                      </a:pPr>
                      <a:r>
                        <a:rPr lang="es-EC" sz="1050">
                          <a:effectLst/>
                        </a:rPr>
                        <a:t>X/XX</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665" marR="36665" marT="0" marB="0"/>
                </a:tc>
                <a:tc>
                  <a:txBody>
                    <a:bodyPr/>
                    <a:lstStyle/>
                    <a:p>
                      <a:pPr indent="252095" algn="just"/>
                      <a:endParaRPr lang="es-EC" sz="1050" dirty="0">
                        <a:solidFill>
                          <a:srgbClr val="000000"/>
                        </a:solidFill>
                        <a:effectLst/>
                        <a:latin typeface="Calibri" panose="020F0502020204030204" pitchFamily="34" charset="0"/>
                        <a:ea typeface="Times New Roman" panose="02020603050405020304" pitchFamily="18" charset="0"/>
                      </a:endParaRPr>
                    </a:p>
                  </a:txBody>
                  <a:tcPr marL="36665" marR="36665" marT="0" marB="0"/>
                </a:tc>
              </a:tr>
            </a:tbl>
          </a:graphicData>
        </a:graphic>
      </p:graphicFrame>
    </p:spTree>
    <p:extLst>
      <p:ext uri="{BB962C8B-B14F-4D97-AF65-F5344CB8AC3E}">
        <p14:creationId xmlns:p14="http://schemas.microsoft.com/office/powerpoint/2010/main" val="1234123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139700"/>
            <a:ext cx="8596668" cy="605589"/>
          </a:xfrm>
        </p:spPr>
        <p:txBody>
          <a:bodyPr>
            <a:normAutofit fontScale="90000"/>
          </a:bodyPr>
          <a:lstStyle/>
          <a:p>
            <a:r>
              <a:rPr lang="es-EC" dirty="0" smtClean="0"/>
              <a:t>MATRIZ CAUSA-EFECTO</a:t>
            </a:r>
            <a:endParaRPr lang="es-EC" dirty="0"/>
          </a:p>
        </p:txBody>
      </p:sp>
      <p:sp>
        <p:nvSpPr>
          <p:cNvPr id="3" name="Marcador de contenido 2"/>
          <p:cNvSpPr>
            <a:spLocks noGrp="1"/>
          </p:cNvSpPr>
          <p:nvPr>
            <p:ph idx="1"/>
          </p:nvPr>
        </p:nvSpPr>
        <p:spPr>
          <a:xfrm>
            <a:off x="677334" y="707189"/>
            <a:ext cx="8596668" cy="438232"/>
          </a:xfrm>
        </p:spPr>
        <p:txBody>
          <a:bodyPr/>
          <a:lstStyle/>
          <a:p>
            <a:r>
              <a:rPr lang="es-EC" dirty="0"/>
              <a:t>Causa-Efecto de la lógica de control </a:t>
            </a:r>
            <a:r>
              <a:rPr lang="es-EC" dirty="0" smtClean="0"/>
              <a:t>(condicional)</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1902245150"/>
              </p:ext>
            </p:extLst>
          </p:nvPr>
        </p:nvGraphicFramePr>
        <p:xfrm>
          <a:off x="317532" y="1231544"/>
          <a:ext cx="10236174" cy="5477297"/>
        </p:xfrm>
        <a:graphic>
          <a:graphicData uri="http://schemas.openxmlformats.org/drawingml/2006/table">
            <a:tbl>
              <a:tblPr firstRow="1" firstCol="1" bandRow="1">
                <a:tableStyleId>{5C22544A-7EE6-4342-B048-85BDC9FD1C3A}</a:tableStyleId>
              </a:tblPr>
              <a:tblGrid>
                <a:gridCol w="1271046"/>
                <a:gridCol w="402499"/>
                <a:gridCol w="694839"/>
                <a:gridCol w="593156"/>
                <a:gridCol w="593156"/>
                <a:gridCol w="593156"/>
                <a:gridCol w="491472"/>
                <a:gridCol w="593156"/>
                <a:gridCol w="593156"/>
                <a:gridCol w="593156"/>
                <a:gridCol w="593156"/>
                <a:gridCol w="593156"/>
                <a:gridCol w="593156"/>
                <a:gridCol w="830417"/>
                <a:gridCol w="402499"/>
                <a:gridCol w="402499"/>
                <a:gridCol w="402499"/>
              </a:tblGrid>
              <a:tr h="1384298">
                <a:tc>
                  <a:txBody>
                    <a:bodyPr/>
                    <a:lstStyle/>
                    <a:p>
                      <a:pPr indent="252095" algn="just"/>
                      <a:endParaRPr lang="es-EC" sz="1100" dirty="0">
                        <a:solidFill>
                          <a:srgbClr val="000000"/>
                        </a:solidFill>
                        <a:effectLst/>
                        <a:latin typeface="Calibri" panose="020F0502020204030204" pitchFamily="34" charset="0"/>
                        <a:ea typeface="Times New Roman" panose="02020603050405020304" pitchFamily="18" charset="0"/>
                      </a:endParaRPr>
                    </a:p>
                  </a:txBody>
                  <a:tcPr marL="47191" marR="47191" marT="0" marB="0"/>
                </a:tc>
                <a:tc>
                  <a:txBody>
                    <a:bodyPr/>
                    <a:lstStyle/>
                    <a:p>
                      <a:pPr indent="252095" algn="r">
                        <a:lnSpc>
                          <a:spcPct val="150000"/>
                        </a:lnSpc>
                        <a:spcAft>
                          <a:spcPts val="0"/>
                        </a:spcAft>
                      </a:pPr>
                      <a:r>
                        <a:rPr lang="es-EC" sz="1100">
                          <a:effectLst/>
                        </a:rPr>
                        <a:t>Centrífuga D01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vert="vert270"/>
                </a:tc>
                <a:tc>
                  <a:txBody>
                    <a:bodyPr/>
                    <a:lstStyle/>
                    <a:p>
                      <a:pPr indent="252095" algn="r">
                        <a:lnSpc>
                          <a:spcPct val="150000"/>
                        </a:lnSpc>
                        <a:spcAft>
                          <a:spcPts val="0"/>
                        </a:spcAft>
                      </a:pPr>
                      <a:r>
                        <a:rPr lang="es-EC" sz="1100">
                          <a:effectLst/>
                        </a:rPr>
                        <a:t>Bomba de alimentación D03</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vert="vert270"/>
                </a:tc>
                <a:tc>
                  <a:txBody>
                    <a:bodyPr/>
                    <a:lstStyle/>
                    <a:p>
                      <a:pPr indent="252095" algn="r">
                        <a:lnSpc>
                          <a:spcPct val="150000"/>
                        </a:lnSpc>
                        <a:spcAft>
                          <a:spcPts val="0"/>
                        </a:spcAft>
                      </a:pPr>
                      <a:r>
                        <a:rPr lang="es-EC" sz="1100">
                          <a:effectLst/>
                        </a:rPr>
                        <a:t>Calentador de aceite etapa 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vert="vert270"/>
                </a:tc>
                <a:tc>
                  <a:txBody>
                    <a:bodyPr/>
                    <a:lstStyle/>
                    <a:p>
                      <a:pPr indent="252095" algn="r">
                        <a:lnSpc>
                          <a:spcPct val="150000"/>
                        </a:lnSpc>
                        <a:spcAft>
                          <a:spcPts val="0"/>
                        </a:spcAft>
                      </a:pPr>
                      <a:r>
                        <a:rPr lang="es-EC" sz="1100">
                          <a:effectLst/>
                        </a:rPr>
                        <a:t>Calentador de aceite etapa 2</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vert="vert270"/>
                </a:tc>
                <a:tc>
                  <a:txBody>
                    <a:bodyPr/>
                    <a:lstStyle/>
                    <a:p>
                      <a:pPr indent="252095" algn="r">
                        <a:lnSpc>
                          <a:spcPct val="150000"/>
                        </a:lnSpc>
                        <a:spcAft>
                          <a:spcPts val="0"/>
                        </a:spcAft>
                      </a:pPr>
                      <a:r>
                        <a:rPr lang="es-EC" sz="1100">
                          <a:effectLst/>
                        </a:rPr>
                        <a:t>Calentador de aceite etapa 3</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vert="vert270"/>
                </a:tc>
                <a:tc>
                  <a:txBody>
                    <a:bodyPr/>
                    <a:lstStyle/>
                    <a:p>
                      <a:pPr indent="252095" algn="r">
                        <a:lnSpc>
                          <a:spcPct val="150000"/>
                        </a:lnSpc>
                        <a:spcAft>
                          <a:spcPts val="0"/>
                        </a:spcAft>
                      </a:pPr>
                      <a:r>
                        <a:rPr lang="es-EC" sz="1100">
                          <a:effectLst/>
                        </a:rPr>
                        <a:t>Led indicador 3H1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vert="vert270"/>
                </a:tc>
                <a:tc>
                  <a:txBody>
                    <a:bodyPr/>
                    <a:lstStyle/>
                    <a:p>
                      <a:pPr indent="252095" algn="r">
                        <a:lnSpc>
                          <a:spcPct val="150000"/>
                        </a:lnSpc>
                        <a:spcAft>
                          <a:spcPts val="0"/>
                        </a:spcAft>
                      </a:pPr>
                      <a:r>
                        <a:rPr lang="es-EC" sz="1100">
                          <a:effectLst/>
                        </a:rPr>
                        <a:t>Led indicador 3H2</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vert="vert270"/>
                </a:tc>
                <a:tc>
                  <a:txBody>
                    <a:bodyPr/>
                    <a:lstStyle/>
                    <a:p>
                      <a:pPr indent="252095" algn="r">
                        <a:lnSpc>
                          <a:spcPct val="150000"/>
                        </a:lnSpc>
                        <a:spcAft>
                          <a:spcPts val="0"/>
                        </a:spcAft>
                      </a:pPr>
                      <a:r>
                        <a:rPr lang="es-EC" sz="1100">
                          <a:effectLst/>
                        </a:rPr>
                        <a:t>Led indicador 3H3</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vert="vert270"/>
                </a:tc>
                <a:tc>
                  <a:txBody>
                    <a:bodyPr/>
                    <a:lstStyle/>
                    <a:p>
                      <a:pPr indent="252095" algn="r">
                        <a:lnSpc>
                          <a:spcPct val="150000"/>
                        </a:lnSpc>
                        <a:spcAft>
                          <a:spcPts val="0"/>
                        </a:spcAft>
                      </a:pPr>
                      <a:r>
                        <a:rPr lang="es-EC" sz="1100">
                          <a:effectLst/>
                        </a:rPr>
                        <a:t>Bomba de lodos D41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vert="vert270"/>
                </a:tc>
                <a:tc>
                  <a:txBody>
                    <a:bodyPr/>
                    <a:lstStyle/>
                    <a:p>
                      <a:pPr indent="252095" algn="r">
                        <a:lnSpc>
                          <a:spcPct val="150000"/>
                        </a:lnSpc>
                        <a:spcAft>
                          <a:spcPts val="0"/>
                        </a:spcAft>
                      </a:pPr>
                      <a:r>
                        <a:rPr lang="es-EC" sz="1100">
                          <a:effectLst/>
                        </a:rPr>
                        <a:t>Interruptor de nivel L41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vert="vert270"/>
                </a:tc>
                <a:tc>
                  <a:txBody>
                    <a:bodyPr/>
                    <a:lstStyle/>
                    <a:p>
                      <a:pPr indent="252095" algn="r">
                        <a:lnSpc>
                          <a:spcPct val="150000"/>
                        </a:lnSpc>
                        <a:spcAft>
                          <a:spcPts val="0"/>
                        </a:spcAft>
                      </a:pPr>
                      <a:r>
                        <a:rPr lang="es-EC" sz="1100">
                          <a:effectLst/>
                        </a:rPr>
                        <a:t>Interruptor de nivel L42</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vert="vert270"/>
                </a:tc>
                <a:tc>
                  <a:txBody>
                    <a:bodyPr/>
                    <a:lstStyle/>
                    <a:p>
                      <a:pPr indent="252095" algn="r">
                        <a:lnSpc>
                          <a:spcPct val="150000"/>
                        </a:lnSpc>
                        <a:spcAft>
                          <a:spcPts val="0"/>
                        </a:spcAft>
                      </a:pPr>
                      <a:r>
                        <a:rPr lang="es-EC" sz="1100">
                          <a:effectLst/>
                        </a:rPr>
                        <a:t>Interruptor de nivel L43</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vert="vert270"/>
                </a:tc>
                <a:tc>
                  <a:txBody>
                    <a:bodyPr/>
                    <a:lstStyle/>
                    <a:p>
                      <a:pPr indent="252095" algn="r">
                        <a:lnSpc>
                          <a:spcPct val="150000"/>
                        </a:lnSpc>
                        <a:spcAft>
                          <a:spcPts val="0"/>
                        </a:spcAft>
                      </a:pPr>
                      <a:r>
                        <a:rPr lang="es-EC" sz="1100">
                          <a:effectLst/>
                        </a:rPr>
                        <a:t>Bloque de electroválvulas V27</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vert="vert270"/>
                </a:tc>
                <a:tc>
                  <a:txBody>
                    <a:bodyPr/>
                    <a:lstStyle/>
                    <a:p>
                      <a:pPr indent="252095" algn="r">
                        <a:lnSpc>
                          <a:spcPct val="150000"/>
                        </a:lnSpc>
                        <a:spcAft>
                          <a:spcPts val="0"/>
                        </a:spcAft>
                      </a:pPr>
                      <a:r>
                        <a:rPr lang="es-EC" sz="1100">
                          <a:effectLst/>
                        </a:rPr>
                        <a:t>Válvula 3/2 V06</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vert="vert270"/>
                </a:tc>
                <a:tc>
                  <a:txBody>
                    <a:bodyPr/>
                    <a:lstStyle/>
                    <a:p>
                      <a:pPr indent="252095" algn="r">
                        <a:lnSpc>
                          <a:spcPct val="150000"/>
                        </a:lnSpc>
                        <a:spcAft>
                          <a:spcPts val="0"/>
                        </a:spcAft>
                      </a:pPr>
                      <a:r>
                        <a:rPr lang="es-EC" sz="1100">
                          <a:effectLst/>
                        </a:rPr>
                        <a:t>Program 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vert="vert270"/>
                </a:tc>
                <a:tc>
                  <a:txBody>
                    <a:bodyPr/>
                    <a:lstStyle/>
                    <a:p>
                      <a:pPr indent="252095" algn="r">
                        <a:lnSpc>
                          <a:spcPct val="150000"/>
                        </a:lnSpc>
                        <a:spcAft>
                          <a:spcPts val="0"/>
                        </a:spcAft>
                      </a:pPr>
                      <a:r>
                        <a:rPr lang="es-EC" sz="1100">
                          <a:effectLst/>
                        </a:rPr>
                        <a:t>Program 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vert="vert270"/>
                </a:tc>
              </a:tr>
              <a:tr h="517543">
                <a:tc>
                  <a:txBody>
                    <a:bodyPr/>
                    <a:lstStyle/>
                    <a:p>
                      <a:pPr indent="252095" algn="l">
                        <a:lnSpc>
                          <a:spcPct val="150000"/>
                        </a:lnSpc>
                        <a:spcAft>
                          <a:spcPts val="0"/>
                        </a:spcAft>
                      </a:pPr>
                      <a:r>
                        <a:rPr lang="es-EC" sz="1100" dirty="0">
                          <a:effectLst/>
                        </a:rPr>
                        <a:t>Interruptor Q1</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r>
              <a:tr h="376321">
                <a:tc>
                  <a:txBody>
                    <a:bodyPr/>
                    <a:lstStyle/>
                    <a:p>
                      <a:pPr indent="252095" algn="l">
                        <a:lnSpc>
                          <a:spcPct val="150000"/>
                        </a:lnSpc>
                        <a:spcAft>
                          <a:spcPts val="0"/>
                        </a:spcAft>
                      </a:pPr>
                      <a:r>
                        <a:rPr lang="es-EC" sz="1100">
                          <a:effectLst/>
                        </a:rPr>
                        <a:t>Pulsador 1S1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r>
              <a:tr h="376321">
                <a:tc>
                  <a:txBody>
                    <a:bodyPr/>
                    <a:lstStyle/>
                    <a:p>
                      <a:pPr indent="252095" algn="l">
                        <a:lnSpc>
                          <a:spcPct val="150000"/>
                        </a:lnSpc>
                        <a:spcAft>
                          <a:spcPts val="0"/>
                        </a:spcAft>
                      </a:pPr>
                      <a:r>
                        <a:rPr lang="es-EC" sz="1100">
                          <a:effectLst/>
                        </a:rPr>
                        <a:t>Pulsador 1S2</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r>
              <a:tr h="376321">
                <a:tc>
                  <a:txBody>
                    <a:bodyPr/>
                    <a:lstStyle/>
                    <a:p>
                      <a:pPr indent="252095" algn="l">
                        <a:lnSpc>
                          <a:spcPct val="150000"/>
                        </a:lnSpc>
                        <a:spcAft>
                          <a:spcPts val="0"/>
                        </a:spcAft>
                      </a:pPr>
                      <a:r>
                        <a:rPr lang="es-EC" sz="1100">
                          <a:effectLst/>
                        </a:rPr>
                        <a:t>Pulsador 2S1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r>
              <a:tr h="376321">
                <a:tc>
                  <a:txBody>
                    <a:bodyPr/>
                    <a:lstStyle/>
                    <a:p>
                      <a:pPr indent="252095" algn="l">
                        <a:lnSpc>
                          <a:spcPct val="150000"/>
                        </a:lnSpc>
                        <a:spcAft>
                          <a:spcPts val="0"/>
                        </a:spcAft>
                      </a:pPr>
                      <a:r>
                        <a:rPr lang="es-EC" sz="1100">
                          <a:effectLst/>
                        </a:rPr>
                        <a:t>Pulsador 2S2</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r>
              <a:tr h="517543">
                <a:tc>
                  <a:txBody>
                    <a:bodyPr/>
                    <a:lstStyle/>
                    <a:p>
                      <a:pPr indent="252095" algn="l">
                        <a:lnSpc>
                          <a:spcPct val="150000"/>
                        </a:lnSpc>
                        <a:spcAft>
                          <a:spcPts val="0"/>
                        </a:spcAft>
                      </a:pPr>
                      <a:r>
                        <a:rPr lang="es-EC" sz="1100">
                          <a:effectLst/>
                        </a:rPr>
                        <a:t>Interruptor 3S1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r>
              <a:tr h="517543">
                <a:tc>
                  <a:txBody>
                    <a:bodyPr/>
                    <a:lstStyle/>
                    <a:p>
                      <a:pPr indent="252095" algn="l">
                        <a:lnSpc>
                          <a:spcPct val="150000"/>
                        </a:lnSpc>
                        <a:spcAft>
                          <a:spcPts val="0"/>
                        </a:spcAft>
                      </a:pPr>
                      <a:r>
                        <a:rPr lang="es-EC" sz="1100">
                          <a:effectLst/>
                        </a:rPr>
                        <a:t>Interruptor 3S2</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just"/>
                      <a:endParaRPr lang="es-EC" sz="1100">
                        <a:solidFill>
                          <a:srgbClr val="000000"/>
                        </a:solidFill>
                        <a:effectLst/>
                        <a:latin typeface="Calibri" panose="020F0502020204030204" pitchFamily="34" charset="0"/>
                        <a:ea typeface="Times New Roman" panose="02020603050405020304" pitchFamily="18" charset="0"/>
                      </a:endParaRPr>
                    </a:p>
                  </a:txBody>
                  <a:tcPr marL="47191" marR="47191" marT="0" marB="0"/>
                </a:tc>
                <a:tc>
                  <a:txBody>
                    <a:bodyPr/>
                    <a:lstStyle/>
                    <a:p>
                      <a:pPr indent="252095" algn="just"/>
                      <a:endParaRPr lang="es-EC" sz="1100">
                        <a:solidFill>
                          <a:srgbClr val="000000"/>
                        </a:solidFill>
                        <a:effectLst/>
                        <a:latin typeface="Calibri" panose="020F0502020204030204" pitchFamily="34" charset="0"/>
                        <a:ea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r>
              <a:tr h="517543">
                <a:tc>
                  <a:txBody>
                    <a:bodyPr/>
                    <a:lstStyle/>
                    <a:p>
                      <a:pPr indent="252095" algn="l">
                        <a:lnSpc>
                          <a:spcPct val="150000"/>
                        </a:lnSpc>
                        <a:spcAft>
                          <a:spcPts val="0"/>
                        </a:spcAft>
                      </a:pPr>
                      <a:r>
                        <a:rPr lang="es-EC" sz="1100">
                          <a:effectLst/>
                        </a:rPr>
                        <a:t>Interruptor 3S3</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just"/>
                      <a:endParaRPr lang="es-EC" sz="1100">
                        <a:solidFill>
                          <a:srgbClr val="000000"/>
                        </a:solidFill>
                        <a:effectLst/>
                        <a:latin typeface="Calibri" panose="020F0502020204030204" pitchFamily="34" charset="0"/>
                        <a:ea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just"/>
                      <a:endParaRPr lang="es-EC" sz="1100">
                        <a:solidFill>
                          <a:srgbClr val="000000"/>
                        </a:solidFill>
                        <a:effectLst/>
                        <a:latin typeface="Calibri" panose="020F0502020204030204" pitchFamily="34" charset="0"/>
                        <a:ea typeface="Times New Roman" panose="02020603050405020304" pitchFamily="18" charset="0"/>
                      </a:endParaRPr>
                    </a:p>
                  </a:txBody>
                  <a:tcPr marL="47191" marR="47191" marT="0" marB="0"/>
                </a:tc>
                <a:tc>
                  <a:txBody>
                    <a:bodyPr/>
                    <a:lstStyle/>
                    <a:p>
                      <a:pPr indent="252095" algn="just"/>
                      <a:endParaRPr lang="es-EC" sz="1100">
                        <a:solidFill>
                          <a:srgbClr val="000000"/>
                        </a:solidFill>
                        <a:effectLst/>
                        <a:latin typeface="Calibri" panose="020F0502020204030204" pitchFamily="34" charset="0"/>
                        <a:ea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r>
              <a:tr h="517543">
                <a:tc>
                  <a:txBody>
                    <a:bodyPr/>
                    <a:lstStyle/>
                    <a:p>
                      <a:pPr indent="252095" algn="l">
                        <a:lnSpc>
                          <a:spcPct val="150000"/>
                        </a:lnSpc>
                        <a:spcAft>
                          <a:spcPts val="0"/>
                        </a:spcAft>
                      </a:pPr>
                      <a:r>
                        <a:rPr lang="es-EC" sz="1100">
                          <a:effectLst/>
                        </a:rPr>
                        <a:t>Interruptor 4S1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l">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ctr">
                        <a:lnSpc>
                          <a:spcPct val="150000"/>
                        </a:lnSpc>
                        <a:spcAft>
                          <a:spcPts val="0"/>
                        </a:spcAft>
                      </a:pPr>
                      <a:r>
                        <a:rPr lang="es-EC" sz="11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c>
                  <a:txBody>
                    <a:bodyPr/>
                    <a:lstStyle/>
                    <a:p>
                      <a:pPr indent="252095" algn="l">
                        <a:lnSpc>
                          <a:spcPct val="150000"/>
                        </a:lnSpc>
                        <a:spcAft>
                          <a:spcPts val="0"/>
                        </a:spcAft>
                      </a:pPr>
                      <a:r>
                        <a:rPr lang="es-EC" sz="1100" dirty="0">
                          <a:effectLst/>
                        </a:rPr>
                        <a:t>-</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7191" marR="47191" marT="0" marB="0"/>
                </a:tc>
              </a:tr>
            </a:tbl>
          </a:graphicData>
        </a:graphic>
      </p:graphicFrame>
    </p:spTree>
    <p:extLst>
      <p:ext uri="{BB962C8B-B14F-4D97-AF65-F5344CB8AC3E}">
        <p14:creationId xmlns:p14="http://schemas.microsoft.com/office/powerpoint/2010/main" val="26069708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36600"/>
          </a:xfrm>
        </p:spPr>
        <p:txBody>
          <a:bodyPr/>
          <a:lstStyle/>
          <a:p>
            <a:r>
              <a:rPr lang="es-EC" dirty="0" smtClean="0"/>
              <a:t>Matriz </a:t>
            </a:r>
            <a:r>
              <a:rPr lang="es-EC" dirty="0"/>
              <a:t>QFD</a:t>
            </a:r>
          </a:p>
        </p:txBody>
      </p:sp>
      <p:graphicFrame>
        <p:nvGraphicFramePr>
          <p:cNvPr id="4" name="Tabla 3"/>
          <p:cNvGraphicFramePr>
            <a:graphicFrameLocks noGrp="1"/>
          </p:cNvGraphicFramePr>
          <p:nvPr>
            <p:extLst>
              <p:ext uri="{D42A27DB-BD31-4B8C-83A1-F6EECF244321}">
                <p14:modId xmlns:p14="http://schemas.microsoft.com/office/powerpoint/2010/main" val="4106577499"/>
              </p:ext>
            </p:extLst>
          </p:nvPr>
        </p:nvGraphicFramePr>
        <p:xfrm>
          <a:off x="677334" y="1685766"/>
          <a:ext cx="5431790" cy="3840480"/>
        </p:xfrm>
        <a:graphic>
          <a:graphicData uri="http://schemas.openxmlformats.org/drawingml/2006/table">
            <a:tbl>
              <a:tblPr firstRow="1" firstCol="1" bandRow="1">
                <a:tableStyleId>{5C22544A-7EE6-4342-B048-85BDC9FD1C3A}</a:tableStyleId>
              </a:tblPr>
              <a:tblGrid>
                <a:gridCol w="751840"/>
                <a:gridCol w="3388995"/>
                <a:gridCol w="1290955"/>
              </a:tblGrid>
              <a:tr h="198120">
                <a:tc>
                  <a:txBody>
                    <a:bodyPr/>
                    <a:lstStyle/>
                    <a:p>
                      <a:pPr indent="252095" algn="ctr">
                        <a:lnSpc>
                          <a:spcPct val="150000"/>
                        </a:lnSpc>
                        <a:spcAft>
                          <a:spcPts val="0"/>
                        </a:spcAft>
                      </a:pPr>
                      <a:r>
                        <a:rPr lang="es-EC" sz="1200" dirty="0">
                          <a:effectLst/>
                        </a:rPr>
                        <a:t>N. </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dirty="0">
                          <a:effectLst/>
                        </a:rPr>
                        <a:t>Requerimientos del cliente (RC)</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Prioridad</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indent="252095" algn="ctr">
                        <a:lnSpc>
                          <a:spcPct val="150000"/>
                        </a:lnSpc>
                        <a:spcAft>
                          <a:spcPts val="0"/>
                        </a:spcAft>
                      </a:pPr>
                      <a:r>
                        <a:rPr lang="es-EC" sz="1200" dirty="0">
                          <a:effectLst/>
                        </a:rPr>
                        <a:t>1</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200">
                          <a:effectLst/>
                        </a:rPr>
                        <a:t>Diseño de módulo de entrenamiento Separadora de Aceite</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5</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indent="252095" algn="ctr">
                        <a:lnSpc>
                          <a:spcPct val="150000"/>
                        </a:lnSpc>
                        <a:spcAft>
                          <a:spcPts val="0"/>
                        </a:spcAft>
                      </a:pPr>
                      <a:r>
                        <a:rPr lang="es-EC" sz="1200" dirty="0">
                          <a:effectLst/>
                        </a:rPr>
                        <a:t>2</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200">
                          <a:effectLst/>
                        </a:rPr>
                        <a:t>Visualización de todo el proceso de separación</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5</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indent="252095" algn="ctr">
                        <a:lnSpc>
                          <a:spcPct val="150000"/>
                        </a:lnSpc>
                        <a:spcAft>
                          <a:spcPts val="0"/>
                        </a:spcAft>
                      </a:pPr>
                      <a:r>
                        <a:rPr lang="es-EC" sz="1200" dirty="0">
                          <a:effectLst/>
                        </a:rPr>
                        <a:t>3</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200">
                          <a:effectLst/>
                        </a:rPr>
                        <a:t>Optimización del tiempo de entrenamiento de técnicos</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5</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indent="252095" algn="ctr">
                        <a:lnSpc>
                          <a:spcPct val="150000"/>
                        </a:lnSpc>
                        <a:spcAft>
                          <a:spcPts val="0"/>
                        </a:spcAft>
                      </a:pPr>
                      <a:r>
                        <a:rPr lang="es-EC" sz="1200" dirty="0">
                          <a:effectLst/>
                        </a:rPr>
                        <a:t>4</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200">
                          <a:effectLst/>
                        </a:rPr>
                        <a:t>Base de datos con información de la Separadora</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4</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indent="252095" algn="ctr">
                        <a:lnSpc>
                          <a:spcPct val="150000"/>
                        </a:lnSpc>
                        <a:spcAft>
                          <a:spcPts val="0"/>
                        </a:spcAft>
                      </a:pPr>
                      <a:r>
                        <a:rPr lang="es-EC" sz="1200" dirty="0">
                          <a:effectLst/>
                        </a:rPr>
                        <a:t>5</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200">
                          <a:effectLst/>
                        </a:rPr>
                        <a:t>Facilidad de operación</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4</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indent="252095" algn="ctr">
                        <a:lnSpc>
                          <a:spcPct val="150000"/>
                        </a:lnSpc>
                        <a:spcAft>
                          <a:spcPts val="0"/>
                        </a:spcAft>
                      </a:pPr>
                      <a:r>
                        <a:rPr lang="es-EC" sz="1200" dirty="0">
                          <a:effectLst/>
                        </a:rPr>
                        <a:t>6</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200">
                          <a:effectLst/>
                        </a:rPr>
                        <a:t>Fácil implementación</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3</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indent="252095" algn="ctr">
                        <a:lnSpc>
                          <a:spcPct val="150000"/>
                        </a:lnSpc>
                        <a:spcAft>
                          <a:spcPts val="0"/>
                        </a:spcAft>
                      </a:pPr>
                      <a:r>
                        <a:rPr lang="es-EC" sz="1200" dirty="0">
                          <a:effectLst/>
                        </a:rPr>
                        <a:t>7</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200">
                          <a:effectLst/>
                        </a:rPr>
                        <a:t>Bajos costos de implementación</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3</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indent="252095" algn="ctr">
                        <a:lnSpc>
                          <a:spcPct val="150000"/>
                        </a:lnSpc>
                        <a:spcAft>
                          <a:spcPts val="0"/>
                        </a:spcAft>
                      </a:pPr>
                      <a:r>
                        <a:rPr lang="es-EC" sz="1200" dirty="0">
                          <a:effectLst/>
                        </a:rPr>
                        <a:t>8</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200">
                          <a:effectLst/>
                        </a:rPr>
                        <a:t>Bajos costos de operación</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2</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83515">
                <a:tc>
                  <a:txBody>
                    <a:bodyPr/>
                    <a:lstStyle/>
                    <a:p>
                      <a:pPr indent="252095" algn="ctr">
                        <a:lnSpc>
                          <a:spcPct val="150000"/>
                        </a:lnSpc>
                        <a:spcAft>
                          <a:spcPts val="0"/>
                        </a:spcAft>
                      </a:pPr>
                      <a:r>
                        <a:rPr lang="es-EC" sz="1200" dirty="0">
                          <a:effectLst/>
                        </a:rPr>
                        <a:t>9</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just">
                        <a:lnSpc>
                          <a:spcPct val="150000"/>
                        </a:lnSpc>
                        <a:spcAft>
                          <a:spcPts val="0"/>
                        </a:spcAft>
                      </a:pPr>
                      <a:r>
                        <a:rPr lang="es-EC" sz="1200" dirty="0">
                          <a:effectLst/>
                        </a:rPr>
                        <a:t>Bajos costos de mantenimiento</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dirty="0">
                          <a:effectLst/>
                        </a:rPr>
                        <a:t>2</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733048192"/>
              </p:ext>
            </p:extLst>
          </p:nvPr>
        </p:nvGraphicFramePr>
        <p:xfrm>
          <a:off x="6258718" y="1716246"/>
          <a:ext cx="4650581" cy="3236751"/>
        </p:xfrm>
        <a:graphic>
          <a:graphicData uri="http://schemas.openxmlformats.org/drawingml/2006/table">
            <a:tbl>
              <a:tblPr firstRow="1" firstCol="1" bandRow="1">
                <a:tableStyleId>{5C22544A-7EE6-4342-B048-85BDC9FD1C3A}</a:tableStyleId>
              </a:tblPr>
              <a:tblGrid>
                <a:gridCol w="850716"/>
                <a:gridCol w="3799865"/>
              </a:tblGrid>
              <a:tr h="294250">
                <a:tc>
                  <a:txBody>
                    <a:bodyPr/>
                    <a:lstStyle/>
                    <a:p>
                      <a:pPr indent="252095" algn="ctr">
                        <a:lnSpc>
                          <a:spcPct val="150000"/>
                        </a:lnSpc>
                        <a:spcAft>
                          <a:spcPts val="0"/>
                        </a:spcAft>
                      </a:pPr>
                      <a:r>
                        <a:rPr lang="es-EC" sz="1200" dirty="0">
                          <a:effectLst/>
                        </a:rPr>
                        <a:t>N. </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dirty="0">
                          <a:effectLst/>
                        </a:rPr>
                        <a:t>Características Técnicas</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94250">
                <a:tc>
                  <a:txBody>
                    <a:bodyPr/>
                    <a:lstStyle/>
                    <a:p>
                      <a:pPr indent="252095" algn="ctr">
                        <a:lnSpc>
                          <a:spcPct val="150000"/>
                        </a:lnSpc>
                        <a:spcAft>
                          <a:spcPts val="0"/>
                        </a:spcAft>
                      </a:pPr>
                      <a:r>
                        <a:rPr lang="es-EC" sz="1200" dirty="0" smtClean="0">
                          <a:effectLst/>
                        </a:rPr>
                        <a:t>1</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153035" algn="just">
                        <a:lnSpc>
                          <a:spcPct val="150000"/>
                        </a:lnSpc>
                        <a:spcAft>
                          <a:spcPts val="0"/>
                        </a:spcAft>
                      </a:pPr>
                      <a:r>
                        <a:rPr lang="es-EC" sz="1200">
                          <a:effectLst/>
                        </a:rPr>
                        <a:t>Software con programación visual- gráfica</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94250">
                <a:tc>
                  <a:txBody>
                    <a:bodyPr/>
                    <a:lstStyle/>
                    <a:p>
                      <a:pPr indent="252095" algn="ctr">
                        <a:lnSpc>
                          <a:spcPct val="150000"/>
                        </a:lnSpc>
                        <a:spcAft>
                          <a:spcPts val="0"/>
                        </a:spcAft>
                      </a:pPr>
                      <a:r>
                        <a:rPr lang="es-EC" sz="1200" dirty="0" smtClean="0">
                          <a:effectLst/>
                        </a:rPr>
                        <a:t>2</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153035" algn="just">
                        <a:lnSpc>
                          <a:spcPct val="150000"/>
                        </a:lnSpc>
                        <a:spcAft>
                          <a:spcPts val="0"/>
                        </a:spcAft>
                      </a:pPr>
                      <a:r>
                        <a:rPr lang="es-EC" sz="1200">
                          <a:effectLst/>
                        </a:rPr>
                        <a:t>Software de pruebas</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94250">
                <a:tc>
                  <a:txBody>
                    <a:bodyPr/>
                    <a:lstStyle/>
                    <a:p>
                      <a:pPr indent="252095" algn="ctr">
                        <a:lnSpc>
                          <a:spcPct val="150000"/>
                        </a:lnSpc>
                        <a:spcAft>
                          <a:spcPts val="0"/>
                        </a:spcAft>
                      </a:pPr>
                      <a:r>
                        <a:rPr lang="es-EC" sz="1200" dirty="0" smtClean="0">
                          <a:effectLst/>
                        </a:rPr>
                        <a:t>3</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153035" algn="just">
                        <a:lnSpc>
                          <a:spcPct val="150000"/>
                        </a:lnSpc>
                        <a:spcAft>
                          <a:spcPts val="0"/>
                        </a:spcAft>
                      </a:pPr>
                      <a:r>
                        <a:rPr lang="es-EC" sz="1200">
                          <a:effectLst/>
                        </a:rPr>
                        <a:t>Software de control y diseño</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94250">
                <a:tc>
                  <a:txBody>
                    <a:bodyPr/>
                    <a:lstStyle/>
                    <a:p>
                      <a:pPr indent="252095" algn="ctr">
                        <a:lnSpc>
                          <a:spcPct val="150000"/>
                        </a:lnSpc>
                        <a:spcAft>
                          <a:spcPts val="0"/>
                        </a:spcAft>
                      </a:pPr>
                      <a:r>
                        <a:rPr lang="es-EC" sz="1200" dirty="0" smtClean="0">
                          <a:effectLst/>
                        </a:rPr>
                        <a:t>4</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153035" algn="just">
                        <a:lnSpc>
                          <a:spcPct val="150000"/>
                        </a:lnSpc>
                        <a:spcAft>
                          <a:spcPts val="0"/>
                        </a:spcAft>
                      </a:pPr>
                      <a:r>
                        <a:rPr lang="es-EC" sz="1200">
                          <a:effectLst/>
                        </a:rPr>
                        <a:t>Interfaz amigable</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94250">
                <a:tc>
                  <a:txBody>
                    <a:bodyPr/>
                    <a:lstStyle/>
                    <a:p>
                      <a:pPr indent="252095" algn="ctr">
                        <a:lnSpc>
                          <a:spcPct val="150000"/>
                        </a:lnSpc>
                        <a:spcAft>
                          <a:spcPts val="0"/>
                        </a:spcAft>
                      </a:pPr>
                      <a:r>
                        <a:rPr lang="es-EC" sz="1200" dirty="0" smtClean="0">
                          <a:effectLst/>
                        </a:rPr>
                        <a:t>5</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153035" algn="just">
                        <a:lnSpc>
                          <a:spcPct val="150000"/>
                        </a:lnSpc>
                        <a:spcAft>
                          <a:spcPts val="0"/>
                        </a:spcAft>
                      </a:pPr>
                      <a:r>
                        <a:rPr lang="es-EC" sz="1200">
                          <a:effectLst/>
                        </a:rPr>
                        <a:t>Procesado digital de señales</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588501">
                <a:tc>
                  <a:txBody>
                    <a:bodyPr/>
                    <a:lstStyle/>
                    <a:p>
                      <a:pPr indent="252095" algn="ctr">
                        <a:lnSpc>
                          <a:spcPct val="150000"/>
                        </a:lnSpc>
                        <a:spcAft>
                          <a:spcPts val="0"/>
                        </a:spcAft>
                      </a:pPr>
                      <a:r>
                        <a:rPr lang="es-EC" sz="1200" dirty="0" smtClean="0">
                          <a:effectLst/>
                        </a:rPr>
                        <a:t>6</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153035" algn="just">
                        <a:lnSpc>
                          <a:spcPct val="150000"/>
                        </a:lnSpc>
                        <a:spcAft>
                          <a:spcPts val="0"/>
                        </a:spcAft>
                      </a:pPr>
                      <a:r>
                        <a:rPr lang="es-EC" sz="1200">
                          <a:effectLst/>
                        </a:rPr>
                        <a:t>Número ilimitado de puntos de entrada/salida</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94250">
                <a:tc>
                  <a:txBody>
                    <a:bodyPr/>
                    <a:lstStyle/>
                    <a:p>
                      <a:pPr indent="252095" algn="ctr">
                        <a:lnSpc>
                          <a:spcPct val="150000"/>
                        </a:lnSpc>
                        <a:spcAft>
                          <a:spcPts val="0"/>
                        </a:spcAft>
                      </a:pPr>
                      <a:r>
                        <a:rPr lang="es-EC" sz="1200" dirty="0" smtClean="0">
                          <a:effectLst/>
                        </a:rPr>
                        <a:t>7</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153035" algn="just">
                        <a:lnSpc>
                          <a:spcPct val="150000"/>
                        </a:lnSpc>
                        <a:spcAft>
                          <a:spcPts val="0"/>
                        </a:spcAft>
                      </a:pPr>
                      <a:r>
                        <a:rPr lang="es-EC" sz="1200">
                          <a:effectLst/>
                        </a:rPr>
                        <a:t>Interfaces de Comunicación</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94250">
                <a:tc>
                  <a:txBody>
                    <a:bodyPr/>
                    <a:lstStyle/>
                    <a:p>
                      <a:pPr indent="252095" algn="ctr">
                        <a:lnSpc>
                          <a:spcPct val="150000"/>
                        </a:lnSpc>
                        <a:spcAft>
                          <a:spcPts val="0"/>
                        </a:spcAft>
                      </a:pPr>
                      <a:r>
                        <a:rPr lang="es-EC" sz="1200" dirty="0" smtClean="0">
                          <a:effectLst/>
                        </a:rPr>
                        <a:t>8</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153035" algn="just">
                        <a:lnSpc>
                          <a:spcPct val="150000"/>
                        </a:lnSpc>
                        <a:spcAft>
                          <a:spcPts val="0"/>
                        </a:spcAft>
                      </a:pPr>
                      <a:r>
                        <a:rPr lang="es-EC" sz="1200">
                          <a:effectLst/>
                        </a:rPr>
                        <a:t>Tiempo Real </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94250">
                <a:tc>
                  <a:txBody>
                    <a:bodyPr/>
                    <a:lstStyle/>
                    <a:p>
                      <a:pPr indent="252095" algn="ctr">
                        <a:lnSpc>
                          <a:spcPct val="150000"/>
                        </a:lnSpc>
                        <a:spcAft>
                          <a:spcPts val="0"/>
                        </a:spcAft>
                      </a:pPr>
                      <a:r>
                        <a:rPr lang="es-EC" sz="1200" dirty="0" smtClean="0">
                          <a:effectLst/>
                        </a:rPr>
                        <a:t>9</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153035" algn="just">
                        <a:lnSpc>
                          <a:spcPct val="150000"/>
                        </a:lnSpc>
                        <a:spcAft>
                          <a:spcPts val="0"/>
                        </a:spcAft>
                      </a:pPr>
                      <a:r>
                        <a:rPr lang="es-EC" sz="1200" dirty="0">
                          <a:effectLst/>
                        </a:rPr>
                        <a:t>Sincronización entre dispositivos</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6" name="Rectángulo 5">
            <a:hlinkClick r:id="rId2" action="ppaction://hlinkfile"/>
          </p:cNvPr>
          <p:cNvSpPr/>
          <p:nvPr/>
        </p:nvSpPr>
        <p:spPr>
          <a:xfrm>
            <a:off x="1025937" y="5422985"/>
            <a:ext cx="2316340" cy="463204"/>
          </a:xfrm>
          <a:prstGeom prst="rect">
            <a:avLst/>
          </a:prstGeom>
        </p:spPr>
        <p:txBody>
          <a:bodyPr wrap="none">
            <a:spAutoFit/>
          </a:bodyPr>
          <a:lstStyle/>
          <a:p>
            <a:pPr indent="252095" algn="ctr">
              <a:lnSpc>
                <a:spcPct val="150000"/>
              </a:lnSpc>
              <a:spcAft>
                <a:spcPts val="0"/>
              </a:spcAft>
            </a:pPr>
            <a:r>
              <a:rPr lang="es-EC" dirty="0" smtClean="0">
                <a:effectLst/>
              </a:rPr>
              <a:t>Matriz de decisión</a:t>
            </a:r>
            <a:endPar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ángulo 6"/>
          <p:cNvSpPr/>
          <p:nvPr/>
        </p:nvSpPr>
        <p:spPr>
          <a:xfrm>
            <a:off x="1660936" y="1206585"/>
            <a:ext cx="8346664" cy="507831"/>
          </a:xfrm>
          <a:prstGeom prst="rect">
            <a:avLst/>
          </a:prstGeom>
        </p:spPr>
        <p:txBody>
          <a:bodyPr wrap="square">
            <a:spAutoFit/>
          </a:bodyPr>
          <a:lstStyle/>
          <a:p>
            <a:pPr indent="252095" algn="just">
              <a:lnSpc>
                <a:spcPct val="150000"/>
              </a:lnSpc>
              <a:spcAft>
                <a:spcPts val="0"/>
              </a:spcAft>
            </a:pPr>
            <a:r>
              <a:rPr lang="es-EC" dirty="0" smtClean="0">
                <a:effectLst/>
              </a:rPr>
              <a:t>Requerimientos del cliente		            Características técnicas  </a:t>
            </a:r>
            <a:endPar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65135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36600"/>
          </a:xfrm>
        </p:spPr>
        <p:txBody>
          <a:bodyPr/>
          <a:lstStyle/>
          <a:p>
            <a:r>
              <a:rPr lang="es-EC" dirty="0" smtClean="0"/>
              <a:t>Matriz </a:t>
            </a:r>
            <a:r>
              <a:rPr lang="es-EC" dirty="0"/>
              <a:t>QFD</a:t>
            </a:r>
          </a:p>
        </p:txBody>
      </p:sp>
      <p:sp>
        <p:nvSpPr>
          <p:cNvPr id="7" name="Rectángulo 6"/>
          <p:cNvSpPr/>
          <p:nvPr/>
        </p:nvSpPr>
        <p:spPr>
          <a:xfrm>
            <a:off x="1660936" y="1206585"/>
            <a:ext cx="8346664" cy="463204"/>
          </a:xfrm>
          <a:prstGeom prst="rect">
            <a:avLst/>
          </a:prstGeom>
        </p:spPr>
        <p:txBody>
          <a:bodyPr wrap="square">
            <a:spAutoFit/>
          </a:bodyPr>
          <a:lstStyle/>
          <a:p>
            <a:pPr indent="252095" algn="ctr">
              <a:lnSpc>
                <a:spcPct val="150000"/>
              </a:lnSpc>
              <a:spcAft>
                <a:spcPts val="0"/>
              </a:spcAft>
            </a:pPr>
            <a:r>
              <a:rPr lang="es-EC" dirty="0" smtClean="0"/>
              <a:t>Alternativas de Software</a:t>
            </a:r>
            <a:r>
              <a:rPr lang="es-EC" dirty="0" smtClean="0">
                <a:effectLst/>
              </a:rPr>
              <a:t>		</a:t>
            </a:r>
            <a:endPar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8" name="Tabla 7"/>
          <p:cNvGraphicFramePr>
            <a:graphicFrameLocks noGrp="1"/>
          </p:cNvGraphicFramePr>
          <p:nvPr>
            <p:extLst>
              <p:ext uri="{D42A27DB-BD31-4B8C-83A1-F6EECF244321}">
                <p14:modId xmlns:p14="http://schemas.microsoft.com/office/powerpoint/2010/main" val="754393134"/>
              </p:ext>
            </p:extLst>
          </p:nvPr>
        </p:nvGraphicFramePr>
        <p:xfrm>
          <a:off x="1313645" y="1778810"/>
          <a:ext cx="7830355" cy="4119880"/>
        </p:xfrm>
        <a:graphic>
          <a:graphicData uri="http://schemas.openxmlformats.org/drawingml/2006/table">
            <a:tbl>
              <a:tblPr firstRow="1" bandRow="1">
                <a:tableStyleId>{5C22544A-7EE6-4342-B048-85BDC9FD1C3A}</a:tableStyleId>
              </a:tblPr>
              <a:tblGrid>
                <a:gridCol w="2385526"/>
                <a:gridCol w="5444829"/>
              </a:tblGrid>
              <a:tr h="370840">
                <a:tc>
                  <a:txBody>
                    <a:bodyPr/>
                    <a:lstStyle/>
                    <a:p>
                      <a:r>
                        <a:rPr lang="es-EC" dirty="0" smtClean="0"/>
                        <a:t>SOFTWARE</a:t>
                      </a:r>
                      <a:r>
                        <a:rPr lang="es-EC" baseline="0" dirty="0" smtClean="0"/>
                        <a:t> </a:t>
                      </a:r>
                      <a:endParaRPr lang="es-EC" dirty="0"/>
                    </a:p>
                  </a:txBody>
                  <a:tcPr/>
                </a:tc>
                <a:tc>
                  <a:txBody>
                    <a:bodyPr/>
                    <a:lstStyle/>
                    <a:p>
                      <a:r>
                        <a:rPr lang="es-EC" dirty="0" smtClean="0"/>
                        <a:t>CARACTERÍSTICAS</a:t>
                      </a:r>
                      <a:endParaRPr lang="es-EC" dirty="0"/>
                    </a:p>
                  </a:txBody>
                  <a:tcPr/>
                </a:tc>
              </a:tr>
              <a:tr h="370840">
                <a:tc>
                  <a:txBody>
                    <a:bodyPr/>
                    <a:lstStyle/>
                    <a:p>
                      <a:r>
                        <a:rPr lang="es-EC" dirty="0" smtClean="0"/>
                        <a:t>LABVIEW</a:t>
                      </a:r>
                      <a:endParaRPr lang="es-EC" dirty="0"/>
                    </a:p>
                  </a:txBody>
                  <a:tcPr/>
                </a:tc>
                <a:tc>
                  <a:txBody>
                    <a:bodyPr/>
                    <a:lstStyle/>
                    <a:p>
                      <a:r>
                        <a:rPr lang="es-EC" sz="1200" dirty="0" smtClean="0"/>
                        <a:t>Plataforma y entorno de desarrollo para diseño de sistemas. Recomendado para sistemas hardware y software de pruebas, control y diseño, simulado real o embebido, pues acelera la productividad. Su principal característica es la facilidad de uso, válido para todo tipo de programador. Pueden crearse programas de automatización de infinitos puntos de entradas/salidas. </a:t>
                      </a:r>
                      <a:endParaRPr lang="es-EC" sz="1200" dirty="0"/>
                    </a:p>
                  </a:txBody>
                  <a:tcPr/>
                </a:tc>
              </a:tr>
              <a:tr h="370840">
                <a:tc>
                  <a:txBody>
                    <a:bodyPr/>
                    <a:lstStyle/>
                    <a:p>
                      <a:r>
                        <a:rPr lang="es-EC" dirty="0" smtClean="0"/>
                        <a:t>WINCC</a:t>
                      </a:r>
                      <a:endParaRPr lang="es-EC" dirty="0"/>
                    </a:p>
                  </a:txBody>
                  <a:tcPr/>
                </a:tc>
                <a:tc>
                  <a:txBody>
                    <a:bodyPr/>
                    <a:lstStyle/>
                    <a:p>
                      <a:r>
                        <a:rPr lang="es-EC" sz="1200" kern="1200" dirty="0" smtClean="0">
                          <a:solidFill>
                            <a:schemeClr val="dk1"/>
                          </a:solidFill>
                          <a:latin typeface="+mn-lt"/>
                          <a:ea typeface="+mn-ea"/>
                          <a:cs typeface="+mn-cs"/>
                        </a:rPr>
                        <a:t>El software </a:t>
                      </a:r>
                      <a:r>
                        <a:rPr lang="es-EC" sz="1200" kern="1200" dirty="0" err="1" smtClean="0">
                          <a:solidFill>
                            <a:schemeClr val="dk1"/>
                          </a:solidFill>
                          <a:latin typeface="+mn-lt"/>
                          <a:ea typeface="+mn-ea"/>
                          <a:cs typeface="+mn-cs"/>
                        </a:rPr>
                        <a:t>WinCC</a:t>
                      </a:r>
                      <a:r>
                        <a:rPr lang="es-EC" sz="1200" kern="1200" dirty="0" smtClean="0">
                          <a:solidFill>
                            <a:schemeClr val="dk1"/>
                          </a:solidFill>
                          <a:latin typeface="+mn-lt"/>
                          <a:ea typeface="+mn-ea"/>
                          <a:cs typeface="+mn-cs"/>
                        </a:rPr>
                        <a:t> constituye el entorno de desarrollo de Siemens en el marco de los </a:t>
                      </a:r>
                      <a:r>
                        <a:rPr lang="es-EC" sz="1200" kern="1200" dirty="0" err="1" smtClean="0">
                          <a:solidFill>
                            <a:schemeClr val="dk1"/>
                          </a:solidFill>
                          <a:latin typeface="+mn-lt"/>
                          <a:ea typeface="+mn-ea"/>
                          <a:cs typeface="+mn-cs"/>
                        </a:rPr>
                        <a:t>Scadas</a:t>
                      </a:r>
                      <a:r>
                        <a:rPr lang="es-EC" sz="1200" kern="1200" dirty="0" smtClean="0">
                          <a:solidFill>
                            <a:schemeClr val="dk1"/>
                          </a:solidFill>
                          <a:latin typeface="+mn-lt"/>
                          <a:ea typeface="+mn-ea"/>
                          <a:cs typeface="+mn-cs"/>
                        </a:rPr>
                        <a:t> para visualización y control de procesos industriales. Sus características más importantes se pueden resumir en: </a:t>
                      </a:r>
                    </a:p>
                    <a:p>
                      <a:r>
                        <a:rPr lang="es-EC" sz="1200" kern="1200" dirty="0" smtClean="0">
                          <a:solidFill>
                            <a:schemeClr val="dk1"/>
                          </a:solidFill>
                          <a:latin typeface="+mn-lt"/>
                          <a:ea typeface="+mn-ea"/>
                          <a:cs typeface="+mn-cs"/>
                        </a:rPr>
                        <a:t>•	Arquitectura de desarrollo abierta (programación en C) </a:t>
                      </a:r>
                    </a:p>
                    <a:p>
                      <a:r>
                        <a:rPr lang="es-EC" sz="1200" kern="1200" dirty="0" smtClean="0">
                          <a:solidFill>
                            <a:schemeClr val="dk1"/>
                          </a:solidFill>
                          <a:latin typeface="+mn-lt"/>
                          <a:ea typeface="+mn-ea"/>
                          <a:cs typeface="+mn-cs"/>
                        </a:rPr>
                        <a:t>•	Comunicación con otras aplicaciones vía OPC</a:t>
                      </a:r>
                    </a:p>
                    <a:p>
                      <a:r>
                        <a:rPr lang="es-EC" sz="1200" kern="1200" dirty="0" smtClean="0">
                          <a:solidFill>
                            <a:schemeClr val="dk1"/>
                          </a:solidFill>
                          <a:latin typeface="+mn-lt"/>
                          <a:ea typeface="+mn-ea"/>
                          <a:cs typeface="+mn-cs"/>
                        </a:rPr>
                        <a:t>•	Comunicación sencilla mediante drivers implementados</a:t>
                      </a:r>
                    </a:p>
                    <a:p>
                      <a:r>
                        <a:rPr lang="es-EC" sz="1200" kern="1200" dirty="0" smtClean="0">
                          <a:solidFill>
                            <a:schemeClr val="dk1"/>
                          </a:solidFill>
                          <a:latin typeface="+mn-lt"/>
                          <a:ea typeface="+mn-ea"/>
                          <a:cs typeface="+mn-cs"/>
                        </a:rPr>
                        <a:t>•	Programación online: no es necesaria detener la </a:t>
                      </a:r>
                      <a:r>
                        <a:rPr lang="es-EC" sz="1200" kern="1200" dirty="0" err="1" smtClean="0">
                          <a:solidFill>
                            <a:schemeClr val="dk1"/>
                          </a:solidFill>
                          <a:latin typeface="+mn-lt"/>
                          <a:ea typeface="+mn-ea"/>
                          <a:cs typeface="+mn-cs"/>
                        </a:rPr>
                        <a:t>runtime</a:t>
                      </a:r>
                      <a:r>
                        <a:rPr lang="es-EC" sz="1200" kern="1200" dirty="0" smtClean="0">
                          <a:solidFill>
                            <a:schemeClr val="dk1"/>
                          </a:solidFill>
                          <a:latin typeface="+mn-lt"/>
                          <a:ea typeface="+mn-ea"/>
                          <a:cs typeface="+mn-cs"/>
                        </a:rPr>
                        <a:t> del desarrollo para poder actualizar las modificaciones en la misma.</a:t>
                      </a:r>
                    </a:p>
                    <a:p>
                      <a:endParaRPr lang="es-EC" sz="1200" kern="1200" dirty="0">
                        <a:solidFill>
                          <a:schemeClr val="dk1"/>
                        </a:solidFill>
                        <a:latin typeface="+mn-lt"/>
                        <a:ea typeface="+mn-ea"/>
                        <a:cs typeface="+mn-cs"/>
                      </a:endParaRPr>
                    </a:p>
                  </a:txBody>
                  <a:tcPr/>
                </a:tc>
              </a:tr>
              <a:tr h="370840">
                <a:tc>
                  <a:txBody>
                    <a:bodyPr/>
                    <a:lstStyle/>
                    <a:p>
                      <a:r>
                        <a:rPr lang="es-EC" dirty="0" smtClean="0"/>
                        <a:t>INTOUCH</a:t>
                      </a:r>
                      <a:endParaRPr lang="es-EC" dirty="0"/>
                    </a:p>
                  </a:txBody>
                  <a:tcPr/>
                </a:tc>
                <a:tc>
                  <a:txBody>
                    <a:bodyPr/>
                    <a:lstStyle/>
                    <a:p>
                      <a:r>
                        <a:rPr lang="es-EC" sz="1200" kern="1200" dirty="0" smtClean="0">
                          <a:solidFill>
                            <a:schemeClr val="dk1"/>
                          </a:solidFill>
                          <a:latin typeface="+mn-lt"/>
                          <a:ea typeface="+mn-ea"/>
                          <a:cs typeface="+mn-cs"/>
                        </a:rPr>
                        <a:t>Software de operaciones en tiempo real. Permite reducciones de costes significativas asociadas al diseño, construcción despliegue y mantenimiento de aplicaciones seguras y estandarizadas para las operaciones de fabricación e infraestructura. Permite la sincronización de operaciones industriales obteniendo  velocidad y rentabilidad sostenida. </a:t>
                      </a:r>
                      <a:endParaRPr lang="es-EC" sz="1200" kern="1200" dirty="0">
                        <a:solidFill>
                          <a:schemeClr val="dk1"/>
                        </a:solidFill>
                        <a:latin typeface="+mn-lt"/>
                        <a:ea typeface="+mn-ea"/>
                        <a:cs typeface="+mn-cs"/>
                      </a:endParaRPr>
                    </a:p>
                  </a:txBody>
                  <a:tcPr/>
                </a:tc>
              </a:tr>
            </a:tbl>
          </a:graphicData>
        </a:graphic>
      </p:graphicFrame>
    </p:spTree>
    <p:extLst>
      <p:ext uri="{BB962C8B-B14F-4D97-AF65-F5344CB8AC3E}">
        <p14:creationId xmlns:p14="http://schemas.microsoft.com/office/powerpoint/2010/main" val="33525698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36600"/>
          </a:xfrm>
        </p:spPr>
        <p:txBody>
          <a:bodyPr/>
          <a:lstStyle/>
          <a:p>
            <a:r>
              <a:rPr lang="es-EC" dirty="0" smtClean="0">
                <a:hlinkClick r:id="rId2" action="ppaction://hlinkfile"/>
              </a:rPr>
              <a:t>Matriz </a:t>
            </a:r>
            <a:r>
              <a:rPr lang="es-EC" dirty="0">
                <a:hlinkClick r:id="rId2" action="ppaction://hlinkfile"/>
              </a:rPr>
              <a:t>QFD</a:t>
            </a:r>
            <a:endParaRPr lang="es-EC" dirty="0"/>
          </a:p>
        </p:txBody>
      </p:sp>
      <p:sp>
        <p:nvSpPr>
          <p:cNvPr id="7" name="Rectángulo 6"/>
          <p:cNvSpPr/>
          <p:nvPr/>
        </p:nvSpPr>
        <p:spPr>
          <a:xfrm>
            <a:off x="802336" y="1114598"/>
            <a:ext cx="8346664" cy="463204"/>
          </a:xfrm>
          <a:prstGeom prst="rect">
            <a:avLst/>
          </a:prstGeom>
        </p:spPr>
        <p:txBody>
          <a:bodyPr wrap="square">
            <a:spAutoFit/>
          </a:bodyPr>
          <a:lstStyle/>
          <a:p>
            <a:pPr indent="252095" algn="ctr">
              <a:lnSpc>
                <a:spcPct val="150000"/>
              </a:lnSpc>
              <a:spcAft>
                <a:spcPts val="0"/>
              </a:spcAft>
            </a:pPr>
            <a:r>
              <a:rPr lang="es-EC" dirty="0" smtClean="0"/>
              <a:t>Parámetros de selección</a:t>
            </a:r>
            <a:r>
              <a:rPr lang="es-EC" dirty="0" smtClean="0">
                <a:effectLst/>
              </a:rPr>
              <a:t>  </a:t>
            </a:r>
            <a:endPar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4264948088"/>
              </p:ext>
            </p:extLst>
          </p:nvPr>
        </p:nvGraphicFramePr>
        <p:xfrm>
          <a:off x="548542" y="1618273"/>
          <a:ext cx="8509183" cy="4905558"/>
        </p:xfrm>
        <a:graphic>
          <a:graphicData uri="http://schemas.openxmlformats.org/drawingml/2006/table">
            <a:tbl>
              <a:tblPr firstRow="1" firstCol="1" bandRow="1">
                <a:tableStyleId>{5C22544A-7EE6-4342-B048-85BDC9FD1C3A}</a:tableStyleId>
              </a:tblPr>
              <a:tblGrid>
                <a:gridCol w="3102731"/>
                <a:gridCol w="1111535"/>
                <a:gridCol w="1431639"/>
                <a:gridCol w="1431639"/>
                <a:gridCol w="1431639"/>
              </a:tblGrid>
              <a:tr h="298572">
                <a:tc>
                  <a:txBody>
                    <a:bodyPr/>
                    <a:lstStyle/>
                    <a:p>
                      <a:pPr indent="252095" algn="just">
                        <a:lnSpc>
                          <a:spcPct val="150000"/>
                        </a:lnSpc>
                        <a:spcAft>
                          <a:spcPts val="0"/>
                        </a:spcAft>
                      </a:pPr>
                      <a:r>
                        <a:rPr lang="es-EC" sz="1500" dirty="0">
                          <a:effectLst/>
                        </a:rPr>
                        <a:t>Parámetros</a:t>
                      </a:r>
                      <a:endParaRPr lang="es-EC"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Peso [%]</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Propuesta 1</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Propuesta 2</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Propuesta 3</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r>
              <a:tr h="298572">
                <a:tc>
                  <a:txBody>
                    <a:bodyPr/>
                    <a:lstStyle/>
                    <a:p>
                      <a:pPr indent="252095" algn="just">
                        <a:lnSpc>
                          <a:spcPct val="150000"/>
                        </a:lnSpc>
                        <a:spcAft>
                          <a:spcPts val="0"/>
                        </a:spcAft>
                      </a:pPr>
                      <a:r>
                        <a:rPr lang="es-EC" sz="1500">
                          <a:effectLst/>
                        </a:rPr>
                        <a:t>Entorno gráfico</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10</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3</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r>
              <a:tr h="597144">
                <a:tc>
                  <a:txBody>
                    <a:bodyPr/>
                    <a:lstStyle/>
                    <a:p>
                      <a:pPr indent="252095" algn="just">
                        <a:lnSpc>
                          <a:spcPct val="150000"/>
                        </a:lnSpc>
                        <a:spcAft>
                          <a:spcPts val="0"/>
                        </a:spcAft>
                      </a:pPr>
                      <a:r>
                        <a:rPr lang="es-EC" sz="1500" dirty="0">
                          <a:effectLst/>
                        </a:rPr>
                        <a:t>Tiempo reducido de desarrollo de aplicaciones</a:t>
                      </a:r>
                      <a:endParaRPr lang="es-EC"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10</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3</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r>
              <a:tr h="298572">
                <a:tc>
                  <a:txBody>
                    <a:bodyPr/>
                    <a:lstStyle/>
                    <a:p>
                      <a:pPr indent="252095" algn="just">
                        <a:lnSpc>
                          <a:spcPct val="150000"/>
                        </a:lnSpc>
                        <a:spcAft>
                          <a:spcPts val="0"/>
                        </a:spcAft>
                      </a:pPr>
                      <a:r>
                        <a:rPr lang="es-EC" sz="1500" dirty="0">
                          <a:effectLst/>
                        </a:rPr>
                        <a:t>Adquisición de datos</a:t>
                      </a:r>
                      <a:endParaRPr lang="es-EC"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10</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r>
              <a:tr h="298572">
                <a:tc>
                  <a:txBody>
                    <a:bodyPr/>
                    <a:lstStyle/>
                    <a:p>
                      <a:pPr indent="252095" algn="just">
                        <a:lnSpc>
                          <a:spcPct val="150000"/>
                        </a:lnSpc>
                        <a:spcAft>
                          <a:spcPts val="0"/>
                        </a:spcAft>
                      </a:pPr>
                      <a:r>
                        <a:rPr lang="es-EC" sz="1500">
                          <a:effectLst/>
                        </a:rPr>
                        <a:t>Control de Instrumentos</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10</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2</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r>
              <a:tr h="447858">
                <a:tc>
                  <a:txBody>
                    <a:bodyPr/>
                    <a:lstStyle/>
                    <a:p>
                      <a:pPr indent="252095" algn="just">
                        <a:lnSpc>
                          <a:spcPct val="150000"/>
                        </a:lnSpc>
                        <a:spcAft>
                          <a:spcPts val="0"/>
                        </a:spcAft>
                      </a:pPr>
                      <a:r>
                        <a:rPr lang="es-EC" sz="1500">
                          <a:effectLst/>
                        </a:rPr>
                        <a:t>Automatización Industrial</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15</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3</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r>
              <a:tr h="298572">
                <a:tc>
                  <a:txBody>
                    <a:bodyPr/>
                    <a:lstStyle/>
                    <a:p>
                      <a:pPr indent="252095" algn="just">
                        <a:lnSpc>
                          <a:spcPct val="150000"/>
                        </a:lnSpc>
                        <a:spcAft>
                          <a:spcPts val="0"/>
                        </a:spcAft>
                      </a:pPr>
                      <a:r>
                        <a:rPr lang="es-EC" sz="1500">
                          <a:effectLst/>
                        </a:rPr>
                        <a:t>Diseño de Control</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15</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3</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r>
              <a:tr h="298572">
                <a:tc>
                  <a:txBody>
                    <a:bodyPr/>
                    <a:lstStyle/>
                    <a:p>
                      <a:pPr indent="252095" algn="just">
                        <a:lnSpc>
                          <a:spcPct val="150000"/>
                        </a:lnSpc>
                        <a:spcAft>
                          <a:spcPts val="0"/>
                        </a:spcAft>
                      </a:pPr>
                      <a:r>
                        <a:rPr lang="es-EC" sz="1500">
                          <a:effectLst/>
                        </a:rPr>
                        <a:t>Base de datos </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10</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3</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r>
              <a:tr h="298572">
                <a:tc>
                  <a:txBody>
                    <a:bodyPr/>
                    <a:lstStyle/>
                    <a:p>
                      <a:pPr indent="252095" algn="just">
                        <a:lnSpc>
                          <a:spcPct val="150000"/>
                        </a:lnSpc>
                        <a:spcAft>
                          <a:spcPts val="0"/>
                        </a:spcAft>
                      </a:pPr>
                      <a:r>
                        <a:rPr lang="es-EC" sz="1500">
                          <a:effectLst/>
                        </a:rPr>
                        <a:t>Costo de operación</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5</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3</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r>
              <a:tr h="447858">
                <a:tc>
                  <a:txBody>
                    <a:bodyPr/>
                    <a:lstStyle/>
                    <a:p>
                      <a:pPr indent="252095" algn="just">
                        <a:lnSpc>
                          <a:spcPct val="150000"/>
                        </a:lnSpc>
                        <a:spcAft>
                          <a:spcPts val="0"/>
                        </a:spcAft>
                      </a:pPr>
                      <a:r>
                        <a:rPr lang="es-EC" sz="1500">
                          <a:effectLst/>
                        </a:rPr>
                        <a:t>Facilidad de interacción con el usuario</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10</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5</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3</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r>
              <a:tr h="149286">
                <a:tc>
                  <a:txBody>
                    <a:bodyPr/>
                    <a:lstStyle/>
                    <a:p>
                      <a:pPr indent="252095" algn="just">
                        <a:lnSpc>
                          <a:spcPct val="150000"/>
                        </a:lnSpc>
                        <a:spcAft>
                          <a:spcPts val="0"/>
                        </a:spcAft>
                      </a:pPr>
                      <a:r>
                        <a:rPr lang="es-EC" sz="1500">
                          <a:effectLst/>
                        </a:rPr>
                        <a:t>Robustez</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5</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5</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2</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r>
              <a:tr h="149286">
                <a:tc>
                  <a:txBody>
                    <a:bodyPr/>
                    <a:lstStyle/>
                    <a:p>
                      <a:pPr indent="252095" algn="just">
                        <a:lnSpc>
                          <a:spcPct val="150000"/>
                        </a:lnSpc>
                        <a:spcAft>
                          <a:spcPts val="0"/>
                        </a:spcAft>
                      </a:pPr>
                      <a:r>
                        <a:rPr lang="es-EC" sz="1500">
                          <a:effectLst/>
                        </a:rPr>
                        <a:t>TOTAL</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100</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37</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a:effectLst/>
                        </a:rPr>
                        <a:t>42</a:t>
                      </a:r>
                      <a:endParaRPr lang="es-EC" sz="1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c>
                  <a:txBody>
                    <a:bodyPr/>
                    <a:lstStyle/>
                    <a:p>
                      <a:pPr indent="252095" algn="ctr">
                        <a:lnSpc>
                          <a:spcPct val="150000"/>
                        </a:lnSpc>
                        <a:spcAft>
                          <a:spcPts val="0"/>
                        </a:spcAft>
                      </a:pPr>
                      <a:r>
                        <a:rPr lang="es-EC" sz="1500" dirty="0">
                          <a:effectLst/>
                        </a:rPr>
                        <a:t>32</a:t>
                      </a:r>
                      <a:endParaRPr lang="es-EC" sz="15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7322" marR="37322" marT="0" marB="0"/>
                </a:tc>
              </a:tr>
            </a:tbl>
          </a:graphicData>
        </a:graphic>
      </p:graphicFrame>
    </p:spTree>
    <p:extLst>
      <p:ext uri="{BB962C8B-B14F-4D97-AF65-F5344CB8AC3E}">
        <p14:creationId xmlns:p14="http://schemas.microsoft.com/office/powerpoint/2010/main" val="13877865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Diseño </a:t>
            </a:r>
            <a:r>
              <a:rPr lang="es-EC" dirty="0"/>
              <a:t>de Interfaz HMI</a:t>
            </a:r>
          </a:p>
        </p:txBody>
      </p:sp>
      <p:sp>
        <p:nvSpPr>
          <p:cNvPr id="3" name="Marcador de contenido 2"/>
          <p:cNvSpPr>
            <a:spLocks noGrp="1"/>
          </p:cNvSpPr>
          <p:nvPr>
            <p:ph idx="1"/>
          </p:nvPr>
        </p:nvSpPr>
        <p:spPr/>
        <p:txBody>
          <a:bodyPr>
            <a:noAutofit/>
          </a:bodyPr>
          <a:lstStyle/>
          <a:p>
            <a:pPr algn="just"/>
            <a:r>
              <a:rPr lang="es-EC" sz="2800" dirty="0"/>
              <a:t>Para el diseño de la Interfaz Humano- Máquina en el Software TIA V.12 se siguieron los indicadores de la Guía Ergonómica de Interfaces de Supervisión (GEDIS) en donde se establecieron los elementos más relevantes, los mismos que han sido ordenados de acuerdo a su prioridad tal como se describe a </a:t>
            </a:r>
            <a:r>
              <a:rPr lang="es-EC" sz="2800" dirty="0" smtClean="0"/>
              <a:t>continuación.</a:t>
            </a:r>
          </a:p>
          <a:p>
            <a:pPr marL="0" indent="0" algn="just">
              <a:buNone/>
            </a:pPr>
            <a:endParaRPr lang="es-EC" sz="2800" dirty="0"/>
          </a:p>
        </p:txBody>
      </p:sp>
    </p:spTree>
    <p:extLst>
      <p:ext uri="{BB962C8B-B14F-4D97-AF65-F5344CB8AC3E}">
        <p14:creationId xmlns:p14="http://schemas.microsoft.com/office/powerpoint/2010/main" val="30468643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ARQUITECTURA Y NAVEGACIÓN</a:t>
            </a:r>
            <a:endParaRPr lang="es-EC" dirty="0"/>
          </a:p>
        </p:txBody>
      </p:sp>
      <p:pic>
        <p:nvPicPr>
          <p:cNvPr id="4" name="Marcador de contenido 3"/>
          <p:cNvPicPr>
            <a:picLocks noGrp="1" noChangeAspect="1"/>
          </p:cNvPicPr>
          <p:nvPr>
            <p:ph idx="1"/>
          </p:nvPr>
        </p:nvPicPr>
        <p:blipFill>
          <a:blip r:embed="rId2"/>
          <a:stretch>
            <a:fillRect/>
          </a:stretch>
        </p:blipFill>
        <p:spPr>
          <a:xfrm>
            <a:off x="1322644" y="1724114"/>
            <a:ext cx="7305156" cy="4264562"/>
          </a:xfrm>
          <a:prstGeom prst="rect">
            <a:avLst/>
          </a:prstGeom>
        </p:spPr>
      </p:pic>
    </p:spTree>
    <p:extLst>
      <p:ext uri="{BB962C8B-B14F-4D97-AF65-F5344CB8AC3E}">
        <p14:creationId xmlns:p14="http://schemas.microsoft.com/office/powerpoint/2010/main" val="42651521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COLOR</a:t>
            </a:r>
            <a:endParaRPr lang="es-EC" dirty="0"/>
          </a:p>
        </p:txBody>
      </p:sp>
      <p:sp>
        <p:nvSpPr>
          <p:cNvPr id="3" name="Marcador de contenido 2"/>
          <p:cNvSpPr>
            <a:spLocks noGrp="1"/>
          </p:cNvSpPr>
          <p:nvPr>
            <p:ph idx="1"/>
          </p:nvPr>
        </p:nvSpPr>
        <p:spPr>
          <a:xfrm>
            <a:off x="677334" y="1390919"/>
            <a:ext cx="8596668" cy="4650444"/>
          </a:xfrm>
        </p:spPr>
        <p:txBody>
          <a:bodyPr>
            <a:normAutofit lnSpcReduction="10000"/>
          </a:bodyPr>
          <a:lstStyle/>
          <a:p>
            <a:pPr marL="0" indent="0" algn="just">
              <a:buNone/>
            </a:pPr>
            <a:r>
              <a:rPr lang="es-EC" sz="2000" dirty="0"/>
              <a:t>Este punto define una asignación correcta de colores para que el operador del sistema obtenga una mejor visualización de los elementos involucrados en el proceso así como el estado de los mismos. Los parámetros de color definidos en las pantallas fueron los siguientes:</a:t>
            </a:r>
          </a:p>
          <a:p>
            <a:pPr algn="just"/>
            <a:r>
              <a:rPr lang="es-EC" sz="2000" dirty="0" smtClean="0"/>
              <a:t>Color </a:t>
            </a:r>
            <a:r>
              <a:rPr lang="es-EC" sz="2000" dirty="0"/>
              <a:t>de fondo de pantalla gris, (RGB 182, 182, 182) para que los elementos que se incluyan en la pantalla resalten.</a:t>
            </a:r>
          </a:p>
          <a:p>
            <a:pPr algn="just"/>
            <a:r>
              <a:rPr lang="es-EC" sz="2000" dirty="0" smtClean="0"/>
              <a:t>Color </a:t>
            </a:r>
            <a:r>
              <a:rPr lang="es-EC" sz="2000" dirty="0"/>
              <a:t>de texto para el nombre de la empresa negro (RGB 0,0,0) </a:t>
            </a:r>
          </a:p>
          <a:p>
            <a:pPr algn="just"/>
            <a:r>
              <a:rPr lang="es-EC" sz="2000" dirty="0" smtClean="0"/>
              <a:t>Color </a:t>
            </a:r>
            <a:r>
              <a:rPr lang="es-EC" sz="2000" dirty="0"/>
              <a:t>de texto azul (RGB 111, 111, 173) para variables del proceso que pueden ser modificadas.</a:t>
            </a:r>
          </a:p>
          <a:p>
            <a:pPr algn="just"/>
            <a:r>
              <a:rPr lang="es-EC" sz="2000" dirty="0" smtClean="0"/>
              <a:t>Color </a:t>
            </a:r>
            <a:r>
              <a:rPr lang="es-EC" sz="2000" dirty="0"/>
              <a:t>verde claro para indicar un estado inactivo (RGB 182, 255,186</a:t>
            </a:r>
            <a:r>
              <a:rPr lang="es-EC" sz="2000" dirty="0" smtClean="0"/>
              <a:t>)</a:t>
            </a:r>
          </a:p>
          <a:p>
            <a:pPr lvl="0"/>
            <a:r>
              <a:rPr lang="es-EC" sz="2000" dirty="0"/>
              <a:t>Color verde obscuro para indicar un estado activo (RGB 0, 255, 31)</a:t>
            </a:r>
          </a:p>
          <a:p>
            <a:pPr lvl="0"/>
            <a:r>
              <a:rPr lang="es-EC" sz="2000" dirty="0"/>
              <a:t>Color rojo claro para indicar un estado inactivo (RGB 255, 145, 168)</a:t>
            </a:r>
          </a:p>
          <a:p>
            <a:pPr lvl="0"/>
            <a:r>
              <a:rPr lang="es-EC" sz="2000" dirty="0"/>
              <a:t>Color rojo obscuro para indicar un estado activo (RGB 255, 0, 0)</a:t>
            </a:r>
          </a:p>
          <a:p>
            <a:pPr algn="just"/>
            <a:endParaRPr lang="es-EC" sz="2000" dirty="0"/>
          </a:p>
          <a:p>
            <a:endParaRPr lang="es-EC" dirty="0"/>
          </a:p>
        </p:txBody>
      </p:sp>
    </p:spTree>
    <p:extLst>
      <p:ext uri="{BB962C8B-B14F-4D97-AF65-F5344CB8AC3E}">
        <p14:creationId xmlns:p14="http://schemas.microsoft.com/office/powerpoint/2010/main" val="5351605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INTRODUCCIÓN</a:t>
            </a:r>
            <a:endParaRPr lang="es-EC" dirty="0"/>
          </a:p>
        </p:txBody>
      </p:sp>
      <p:sp>
        <p:nvSpPr>
          <p:cNvPr id="3" name="Marcador de contenido 2"/>
          <p:cNvSpPr>
            <a:spLocks noGrp="1"/>
          </p:cNvSpPr>
          <p:nvPr>
            <p:ph idx="1"/>
          </p:nvPr>
        </p:nvSpPr>
        <p:spPr>
          <a:xfrm>
            <a:off x="677334" y="1507446"/>
            <a:ext cx="8596668" cy="3880773"/>
          </a:xfrm>
        </p:spPr>
        <p:txBody>
          <a:bodyPr/>
          <a:lstStyle/>
          <a:p>
            <a:pPr algn="just"/>
            <a:r>
              <a:rPr lang="es-EC" dirty="0"/>
              <a:t>Las unidades separadoras de aceite se asocian directamente al proceso de generación eléctrica ya que son las encargadas de purificar el aceite que lubrica el motor-generador; en la actualidad en la Planta de Generación a Crudo se dispone de siete motores marca </a:t>
            </a:r>
            <a:r>
              <a:rPr lang="es-EC" dirty="0" err="1"/>
              <a:t>Wärtsila</a:t>
            </a:r>
            <a:r>
              <a:rPr lang="es-EC" dirty="0"/>
              <a:t> 18V32LN por lo que requiere que las separadoras de aceite tengan un nivel óptimo de funcionamiento</a:t>
            </a:r>
          </a:p>
        </p:txBody>
      </p:sp>
      <p:pic>
        <p:nvPicPr>
          <p:cNvPr id="4" name="Imagen 3"/>
          <p:cNvPicPr>
            <a:picLocks noChangeAspect="1"/>
          </p:cNvPicPr>
          <p:nvPr/>
        </p:nvPicPr>
        <p:blipFill>
          <a:blip r:embed="rId2"/>
          <a:stretch>
            <a:fillRect/>
          </a:stretch>
        </p:blipFill>
        <p:spPr>
          <a:xfrm>
            <a:off x="825499" y="3282425"/>
            <a:ext cx="4543241" cy="3407431"/>
          </a:xfrm>
          <a:prstGeom prst="rect">
            <a:avLst/>
          </a:prstGeom>
        </p:spPr>
      </p:pic>
      <p:pic>
        <p:nvPicPr>
          <p:cNvPr id="6" name="Imagen 5"/>
          <p:cNvPicPr>
            <a:picLocks noChangeAspect="1"/>
          </p:cNvPicPr>
          <p:nvPr/>
        </p:nvPicPr>
        <p:blipFill>
          <a:blip r:embed="rId3"/>
          <a:stretch>
            <a:fillRect/>
          </a:stretch>
        </p:blipFill>
        <p:spPr>
          <a:xfrm>
            <a:off x="5516905" y="3282426"/>
            <a:ext cx="4617695" cy="3434744"/>
          </a:xfrm>
          <a:prstGeom prst="rect">
            <a:avLst/>
          </a:prstGeom>
        </p:spPr>
      </p:pic>
    </p:spTree>
    <p:extLst>
      <p:ext uri="{BB962C8B-B14F-4D97-AF65-F5344CB8AC3E}">
        <p14:creationId xmlns:p14="http://schemas.microsoft.com/office/powerpoint/2010/main" val="37243291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DISTRIBUCIÓN</a:t>
            </a:r>
            <a:endParaRPr lang="es-EC"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43006" y="1724340"/>
            <a:ext cx="5757806" cy="4107406"/>
          </a:xfrm>
          <a:prstGeom prst="rect">
            <a:avLst/>
          </a:prstGeom>
          <a:noFill/>
          <a:ln>
            <a:noFill/>
          </a:ln>
        </p:spPr>
      </p:pic>
    </p:spTree>
    <p:extLst>
      <p:ext uri="{BB962C8B-B14F-4D97-AF65-F5344CB8AC3E}">
        <p14:creationId xmlns:p14="http://schemas.microsoft.com/office/powerpoint/2010/main" val="21184607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ESTATUS DEL EQUIPO</a:t>
            </a:r>
            <a:endParaRPr lang="es-EC" dirty="0"/>
          </a:p>
        </p:txBody>
      </p:sp>
      <p:sp>
        <p:nvSpPr>
          <p:cNvPr id="3" name="Marcador de contenido 2"/>
          <p:cNvSpPr>
            <a:spLocks noGrp="1"/>
          </p:cNvSpPr>
          <p:nvPr>
            <p:ph idx="1"/>
          </p:nvPr>
        </p:nvSpPr>
        <p:spPr/>
        <p:txBody>
          <a:bodyPr>
            <a:normAutofit/>
          </a:bodyPr>
          <a:lstStyle/>
          <a:p>
            <a:pPr algn="just"/>
            <a:r>
              <a:rPr lang="es-EC" sz="2800" dirty="0" smtClean="0"/>
              <a:t>En esta fase se </a:t>
            </a:r>
            <a:r>
              <a:rPr lang="es-EC" sz="2800" dirty="0"/>
              <a:t>debe </a:t>
            </a:r>
            <a:r>
              <a:rPr lang="es-EC" sz="2800" dirty="0" smtClean="0"/>
              <a:t>define </a:t>
            </a:r>
            <a:r>
              <a:rPr lang="es-EC" sz="2800" dirty="0"/>
              <a:t>el estándar gráfico de símbolos e íconos que representen el estatus de los diversos equipos de la planta tales como ventiladores, bombas, bandas, válvulas, filtros, </a:t>
            </a:r>
            <a:r>
              <a:rPr lang="es-EC" sz="2800" dirty="0" err="1"/>
              <a:t>etc</a:t>
            </a:r>
            <a:r>
              <a:rPr lang="es-EC" sz="2800" dirty="0"/>
              <a:t>, así como los cambios de estado digitales (</a:t>
            </a:r>
            <a:r>
              <a:rPr lang="es-EC" sz="2800" dirty="0" err="1"/>
              <a:t>On</a:t>
            </a:r>
            <a:r>
              <a:rPr lang="es-EC" sz="2800" dirty="0"/>
              <a:t>/Off) de eventos que se requieren representar en las pantallas de proceso. </a:t>
            </a:r>
          </a:p>
        </p:txBody>
      </p:sp>
    </p:spTree>
    <p:extLst>
      <p:ext uri="{BB962C8B-B14F-4D97-AF65-F5344CB8AC3E}">
        <p14:creationId xmlns:p14="http://schemas.microsoft.com/office/powerpoint/2010/main" val="8441919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SIMULACIÓN</a:t>
            </a:r>
            <a:endParaRPr lang="es-EC" dirty="0"/>
          </a:p>
        </p:txBody>
      </p:sp>
      <p:sp>
        <p:nvSpPr>
          <p:cNvPr id="3" name="Marcador de contenido 2"/>
          <p:cNvSpPr>
            <a:spLocks noGrp="1"/>
          </p:cNvSpPr>
          <p:nvPr>
            <p:ph idx="1"/>
          </p:nvPr>
        </p:nvSpPr>
        <p:spPr/>
        <p:txBody>
          <a:bodyPr>
            <a:normAutofit fontScale="92500"/>
          </a:bodyPr>
          <a:lstStyle/>
          <a:p>
            <a:pPr lvl="0"/>
            <a:r>
              <a:rPr lang="es-EC" sz="2800" dirty="0"/>
              <a:t>Pantallas del sistema SCADA  para visualización del proceso de purificación.</a:t>
            </a:r>
          </a:p>
          <a:p>
            <a:pPr lvl="0"/>
            <a:r>
              <a:rPr lang="es-EC" sz="2800" dirty="0"/>
              <a:t>Pantallas correspondientes al armario de control y pantalla comandos.</a:t>
            </a:r>
          </a:p>
          <a:p>
            <a:pPr lvl="0"/>
            <a:r>
              <a:rPr lang="es-EC" sz="2800" dirty="0"/>
              <a:t>Pantalla correspondiente al calentador de aceite en la que se verifica el estatus de la variable temperatura.</a:t>
            </a:r>
          </a:p>
          <a:p>
            <a:pPr lvl="0"/>
            <a:r>
              <a:rPr lang="es-EC" sz="2800" dirty="0"/>
              <a:t>Configuración de parámetros para el proceso de purificación. </a:t>
            </a:r>
          </a:p>
          <a:p>
            <a:pPr marL="0" indent="0">
              <a:buNone/>
            </a:pPr>
            <a:endParaRPr lang="es-EC" dirty="0"/>
          </a:p>
        </p:txBody>
      </p:sp>
    </p:spTree>
    <p:extLst>
      <p:ext uri="{BB962C8B-B14F-4D97-AF65-F5344CB8AC3E}">
        <p14:creationId xmlns:p14="http://schemas.microsoft.com/office/powerpoint/2010/main" val="17500414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ESQUEMA DE FUNCIONES</a:t>
            </a:r>
            <a:endParaRPr lang="es-EC"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98961" y="1930400"/>
            <a:ext cx="5820790" cy="3828488"/>
          </a:xfrm>
          <a:prstGeom prst="rect">
            <a:avLst/>
          </a:prstGeom>
          <a:noFill/>
          <a:ln>
            <a:noFill/>
          </a:ln>
        </p:spPr>
      </p:pic>
    </p:spTree>
    <p:extLst>
      <p:ext uri="{BB962C8B-B14F-4D97-AF65-F5344CB8AC3E}">
        <p14:creationId xmlns:p14="http://schemas.microsoft.com/office/powerpoint/2010/main" val="25706975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es-ES" b="1" dirty="0"/>
              <a:t>HMI DE LA PANTALLA TÁCTIL</a:t>
            </a:r>
            <a:r>
              <a:rPr lang="es-EC" b="1" dirty="0"/>
              <a:t/>
            </a:r>
            <a:br>
              <a:rPr lang="es-EC" b="1" dirty="0"/>
            </a:br>
            <a:endParaRPr lang="es-EC" dirty="0"/>
          </a:p>
        </p:txBody>
      </p:sp>
      <p:sp>
        <p:nvSpPr>
          <p:cNvPr id="3" name="Marcador de contenido 2"/>
          <p:cNvSpPr>
            <a:spLocks noGrp="1"/>
          </p:cNvSpPr>
          <p:nvPr>
            <p:ph idx="1"/>
          </p:nvPr>
        </p:nvSpPr>
        <p:spPr/>
        <p:txBody>
          <a:bodyPr/>
          <a:lstStyle/>
          <a:p>
            <a:pPr lvl="0"/>
            <a:r>
              <a:rPr lang="es-EC" dirty="0"/>
              <a:t>MENÚ PRINCIPAL</a:t>
            </a:r>
          </a:p>
          <a:p>
            <a:pPr lvl="0"/>
            <a:r>
              <a:rPr lang="es-EC" dirty="0"/>
              <a:t>SINÓPTICA DEL PROCESO</a:t>
            </a:r>
          </a:p>
          <a:p>
            <a:pPr lvl="0"/>
            <a:r>
              <a:rPr lang="es-EC" dirty="0"/>
              <a:t>DATOS DE PUESTA EN MARCHA</a:t>
            </a:r>
          </a:p>
          <a:p>
            <a:pPr lvl="0"/>
            <a:r>
              <a:rPr lang="es-EC" dirty="0"/>
              <a:t>PANEL DE FUNCIONES</a:t>
            </a:r>
          </a:p>
          <a:p>
            <a:pPr lvl="0"/>
            <a:r>
              <a:rPr lang="es-EC" dirty="0"/>
              <a:t>ARMARIO DE CONTROL</a:t>
            </a:r>
          </a:p>
          <a:p>
            <a:pPr lvl="0"/>
            <a:r>
              <a:rPr lang="es-EC" dirty="0"/>
              <a:t>LISTA DE TEMPORIZADORES </a:t>
            </a:r>
          </a:p>
          <a:p>
            <a:pPr lvl="0"/>
            <a:r>
              <a:rPr lang="es-EC" dirty="0"/>
              <a:t>FLUJO DE PROCESO</a:t>
            </a:r>
          </a:p>
          <a:p>
            <a:pPr lvl="0"/>
            <a:r>
              <a:rPr lang="es-EC" dirty="0"/>
              <a:t>ALARMAS</a:t>
            </a:r>
          </a:p>
          <a:p>
            <a:pPr marL="0" indent="0">
              <a:buNone/>
            </a:pPr>
            <a:endParaRPr lang="es-EC" dirty="0" smtClean="0"/>
          </a:p>
        </p:txBody>
      </p:sp>
    </p:spTree>
    <p:extLst>
      <p:ext uri="{BB962C8B-B14F-4D97-AF65-F5344CB8AC3E}">
        <p14:creationId xmlns:p14="http://schemas.microsoft.com/office/powerpoint/2010/main" val="29191809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t>ANÁLISIS DE </a:t>
            </a:r>
            <a:r>
              <a:rPr lang="es-EC" b="1" dirty="0" smtClean="0"/>
              <a:t>FALLAS</a:t>
            </a:r>
            <a:endParaRPr lang="es-EC" dirty="0"/>
          </a:p>
        </p:txBody>
      </p:sp>
      <p:sp>
        <p:nvSpPr>
          <p:cNvPr id="3" name="Marcador de contenido 2"/>
          <p:cNvSpPr>
            <a:spLocks noGrp="1"/>
          </p:cNvSpPr>
          <p:nvPr>
            <p:ph idx="1"/>
          </p:nvPr>
        </p:nvSpPr>
        <p:spPr/>
        <p:txBody>
          <a:bodyPr/>
          <a:lstStyle/>
          <a:p>
            <a:pPr marL="0" indent="0">
              <a:buNone/>
            </a:pPr>
            <a:r>
              <a:rPr lang="es-EC" dirty="0" smtClean="0"/>
              <a:t>CONFIABILIDAD</a:t>
            </a:r>
          </a:p>
          <a:p>
            <a:pPr marL="0" indent="0" algn="just">
              <a:buNone/>
            </a:pPr>
            <a:r>
              <a:rPr lang="es-EC" dirty="0"/>
              <a:t>La confiabilidad se define como la probabilidad de que un componente, máquina o sistema funcione sin fallar por un periodo de tiempo determinado bajo condiciones de entorno preestablecidas. </a:t>
            </a:r>
          </a:p>
        </p:txBody>
      </p:sp>
    </p:spTree>
    <p:extLst>
      <p:ext uri="{BB962C8B-B14F-4D97-AF65-F5344CB8AC3E}">
        <p14:creationId xmlns:p14="http://schemas.microsoft.com/office/powerpoint/2010/main" val="32914189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10355"/>
            <a:ext cx="8596668" cy="1320800"/>
          </a:xfrm>
        </p:spPr>
        <p:txBody>
          <a:bodyPr/>
          <a:lstStyle/>
          <a:p>
            <a:r>
              <a:rPr lang="es-EC" dirty="0" smtClean="0"/>
              <a:t>HERRAMIENTAS DE LA CONFIABILIDAD</a:t>
            </a:r>
            <a:endParaRPr lang="es-EC" dirty="0"/>
          </a:p>
        </p:txBody>
      </p:sp>
      <p:sp>
        <p:nvSpPr>
          <p:cNvPr id="11" name="Marcador de contenido 10"/>
          <p:cNvSpPr>
            <a:spLocks noGrp="1"/>
          </p:cNvSpPr>
          <p:nvPr>
            <p:ph idx="1"/>
          </p:nvPr>
        </p:nvSpPr>
        <p:spPr>
          <a:xfrm>
            <a:off x="677334" y="1027248"/>
            <a:ext cx="8596668" cy="3880773"/>
          </a:xfrm>
        </p:spPr>
        <p:txBody>
          <a:bodyPr/>
          <a:lstStyle/>
          <a:p>
            <a:r>
              <a:rPr lang="es-EC" dirty="0" smtClean="0"/>
              <a:t>MTBF</a:t>
            </a:r>
          </a:p>
          <a:p>
            <a:endParaRPr lang="es-EC" dirty="0"/>
          </a:p>
        </p:txBody>
      </p:sp>
      <p:graphicFrame>
        <p:nvGraphicFramePr>
          <p:cNvPr id="12" name="Tabla 11"/>
          <p:cNvGraphicFramePr>
            <a:graphicFrameLocks noGrp="1"/>
          </p:cNvGraphicFramePr>
          <p:nvPr>
            <p:extLst>
              <p:ext uri="{D42A27DB-BD31-4B8C-83A1-F6EECF244321}">
                <p14:modId xmlns:p14="http://schemas.microsoft.com/office/powerpoint/2010/main" val="515716481"/>
              </p:ext>
            </p:extLst>
          </p:nvPr>
        </p:nvGraphicFramePr>
        <p:xfrm>
          <a:off x="880186" y="1531155"/>
          <a:ext cx="4813301" cy="1790700"/>
        </p:xfrm>
        <a:graphic>
          <a:graphicData uri="http://schemas.openxmlformats.org/drawingml/2006/table">
            <a:tbl>
              <a:tblPr>
                <a:tableStyleId>{5C22544A-7EE6-4342-B048-85BDC9FD1C3A}</a:tableStyleId>
              </a:tblPr>
              <a:tblGrid>
                <a:gridCol w="761498"/>
                <a:gridCol w="1170803"/>
                <a:gridCol w="761498"/>
                <a:gridCol w="1358004"/>
                <a:gridCol w="761498"/>
              </a:tblGrid>
              <a:tr h="390525">
                <a:tc rowSpan="2">
                  <a:txBody>
                    <a:bodyPr/>
                    <a:lstStyle/>
                    <a:p>
                      <a:pPr algn="ctr" fontAlgn="ctr"/>
                      <a:r>
                        <a:rPr lang="es-EC" sz="1100" u="none" strike="noStrike" dirty="0">
                          <a:effectLst/>
                        </a:rPr>
                        <a:t>N°</a:t>
                      </a:r>
                      <a:endParaRPr lang="es-EC"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Elementos</a:t>
                      </a:r>
                      <a:endParaRPr lang="es-EC"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Tiempo Operación</a:t>
                      </a:r>
                      <a:endParaRPr lang="es-EC"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Averías</a:t>
                      </a:r>
                      <a:endParaRPr lang="es-EC" sz="1100" b="1" i="0" u="none" strike="noStrike">
                        <a:solidFill>
                          <a:srgbClr val="000000"/>
                        </a:solidFill>
                        <a:effectLst/>
                        <a:latin typeface="Calibri" panose="020F0502020204030204" pitchFamily="34" charset="0"/>
                      </a:endParaRPr>
                    </a:p>
                  </a:txBody>
                  <a:tcPr marL="9525" marR="9525" marT="9525" marB="0" anchor="ctr"/>
                </a:tc>
                <a:tc rowSpan="2">
                  <a:txBody>
                    <a:bodyPr/>
                    <a:lstStyle/>
                    <a:p>
                      <a:pPr algn="ctr" fontAlgn="ctr"/>
                      <a:r>
                        <a:rPr lang="es-EC" sz="1100" u="none" strike="noStrike">
                          <a:effectLst/>
                        </a:rPr>
                        <a:t>n/N</a:t>
                      </a:r>
                      <a:endParaRPr lang="es-EC" sz="1100" b="1" i="0" u="none" strike="noStrike">
                        <a:solidFill>
                          <a:srgbClr val="000000"/>
                        </a:solidFill>
                        <a:effectLst/>
                        <a:latin typeface="Calibri" panose="020F0502020204030204" pitchFamily="34" charset="0"/>
                      </a:endParaRPr>
                    </a:p>
                  </a:txBody>
                  <a:tcPr marL="9525" marR="9525" marT="9525" marB="0" anchor="ctr"/>
                </a:tc>
              </a:tr>
              <a:tr h="200025">
                <a:tc vMerge="1">
                  <a:txBody>
                    <a:bodyPr/>
                    <a:lstStyle/>
                    <a:p>
                      <a:endParaRPr lang="es-EC"/>
                    </a:p>
                  </a:txBody>
                  <a:tcPr/>
                </a:tc>
                <a:tc>
                  <a:txBody>
                    <a:bodyPr/>
                    <a:lstStyle/>
                    <a:p>
                      <a:pPr algn="ctr" fontAlgn="ctr"/>
                      <a:r>
                        <a:rPr lang="es-EC" sz="1100" u="none" strike="noStrike">
                          <a:effectLst/>
                        </a:rPr>
                        <a:t>N</a:t>
                      </a:r>
                      <a:endParaRPr lang="es-EC"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t (h)</a:t>
                      </a:r>
                      <a:endParaRPr lang="es-EC"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n</a:t>
                      </a:r>
                      <a:endParaRPr lang="es-EC" sz="1100" b="1" i="0" u="none" strike="noStrike" dirty="0">
                        <a:solidFill>
                          <a:srgbClr val="000000"/>
                        </a:solidFill>
                        <a:effectLst/>
                        <a:latin typeface="Calibri" panose="020F0502020204030204" pitchFamily="34" charset="0"/>
                      </a:endParaRPr>
                    </a:p>
                  </a:txBody>
                  <a:tcPr marL="9525" marR="9525" marT="9525" marB="0" anchor="ctr"/>
                </a:tc>
                <a:tc vMerge="1">
                  <a:txBody>
                    <a:bodyPr/>
                    <a:lstStyle/>
                    <a:p>
                      <a:endParaRPr lang="es-EC"/>
                    </a:p>
                  </a:txBody>
                  <a:tcPr/>
                </a:tc>
              </a:tr>
              <a:tr h="200025">
                <a:tc>
                  <a:txBody>
                    <a:bodyPr/>
                    <a:lstStyle/>
                    <a:p>
                      <a:pPr algn="ctr" fontAlgn="ctr"/>
                      <a:r>
                        <a:rPr lang="es-EC" sz="1100" u="none" strike="noStrike">
                          <a:effectLst/>
                        </a:rPr>
                        <a:t>1</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Sistema eléctrico</a:t>
                      </a:r>
                      <a:endParaRPr lang="es-EC" sz="1100" b="0" i="0" u="none" strike="noStrike">
                        <a:solidFill>
                          <a:srgbClr val="000000"/>
                        </a:solidFill>
                        <a:effectLst/>
                        <a:latin typeface="Calibri" panose="020F0502020204030204" pitchFamily="34" charset="0"/>
                      </a:endParaRPr>
                    </a:p>
                  </a:txBody>
                  <a:tcPr marL="9525" marR="9525" marT="9525" marB="0" anchor="ctr"/>
                </a:tc>
                <a:tc rowSpan="4">
                  <a:txBody>
                    <a:bodyPr/>
                    <a:lstStyle/>
                    <a:p>
                      <a:pPr algn="ctr" fontAlgn="ctr"/>
                      <a:r>
                        <a:rPr lang="es-EC" sz="1100" u="none" strike="noStrike">
                          <a:effectLst/>
                        </a:rPr>
                        <a:t>8726,75</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4</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s-EC" sz="1100" u="none" strike="noStrike">
                          <a:effectLst/>
                        </a:rPr>
                        <a:t>1</a:t>
                      </a:r>
                      <a:endParaRPr lang="es-EC" sz="1100" b="0" i="0" u="none" strike="noStrike">
                        <a:solidFill>
                          <a:srgbClr val="000000"/>
                        </a:solidFill>
                        <a:effectLst/>
                        <a:latin typeface="Calibri" panose="020F0502020204030204" pitchFamily="34" charset="0"/>
                      </a:endParaRPr>
                    </a:p>
                  </a:txBody>
                  <a:tcPr marL="9525" marR="9525" marT="9525" marB="0" anchor="b"/>
                </a:tc>
              </a:tr>
              <a:tr h="200025">
                <a:tc>
                  <a:txBody>
                    <a:bodyPr/>
                    <a:lstStyle/>
                    <a:p>
                      <a:pPr algn="ctr" fontAlgn="ctr"/>
                      <a:r>
                        <a:rPr lang="es-EC" sz="1100" u="none" strike="noStrike">
                          <a:effectLst/>
                        </a:rPr>
                        <a:t>2</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Instrumentos</a:t>
                      </a:r>
                      <a:endParaRPr lang="es-EC" sz="1100" b="0" i="0" u="none" strike="noStrike">
                        <a:solidFill>
                          <a:srgbClr val="000000"/>
                        </a:solidFill>
                        <a:effectLst/>
                        <a:latin typeface="Calibri" panose="020F0502020204030204" pitchFamily="34" charset="0"/>
                      </a:endParaRPr>
                    </a:p>
                  </a:txBody>
                  <a:tcPr marL="9525" marR="9525" marT="9525" marB="0" anchor="ctr"/>
                </a:tc>
                <a:tc vMerge="1">
                  <a:txBody>
                    <a:bodyPr/>
                    <a:lstStyle/>
                    <a:p>
                      <a:endParaRPr lang="es-EC"/>
                    </a:p>
                  </a:txBody>
                  <a:tcPr/>
                </a:tc>
                <a:tc>
                  <a:txBody>
                    <a:bodyPr/>
                    <a:lstStyle/>
                    <a:p>
                      <a:pPr algn="ctr" fontAlgn="ctr"/>
                      <a:r>
                        <a:rPr lang="es-EC" sz="1100" u="none" strike="noStrike">
                          <a:effectLst/>
                        </a:rPr>
                        <a:t>3</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s-EC" sz="1100" u="none" strike="noStrike">
                          <a:effectLst/>
                        </a:rPr>
                        <a:t>0,75</a:t>
                      </a:r>
                      <a:endParaRPr lang="es-EC" sz="1100" b="0" i="0" u="none" strike="noStrike">
                        <a:solidFill>
                          <a:srgbClr val="000000"/>
                        </a:solidFill>
                        <a:effectLst/>
                        <a:latin typeface="Calibri" panose="020F0502020204030204" pitchFamily="34" charset="0"/>
                      </a:endParaRPr>
                    </a:p>
                  </a:txBody>
                  <a:tcPr marL="9525" marR="9525" marT="9525" marB="0" anchor="b"/>
                </a:tc>
              </a:tr>
              <a:tr h="200025">
                <a:tc>
                  <a:txBody>
                    <a:bodyPr/>
                    <a:lstStyle/>
                    <a:p>
                      <a:pPr algn="ctr" fontAlgn="ctr"/>
                      <a:r>
                        <a:rPr lang="es-EC" sz="1100" u="none" strike="noStrike">
                          <a:effectLst/>
                        </a:rPr>
                        <a:t>3</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Reciprocante</a:t>
                      </a:r>
                      <a:endParaRPr lang="es-EC" sz="1100" b="0" i="0" u="none" strike="noStrike">
                        <a:solidFill>
                          <a:srgbClr val="000000"/>
                        </a:solidFill>
                        <a:effectLst/>
                        <a:latin typeface="Calibri" panose="020F0502020204030204" pitchFamily="34" charset="0"/>
                      </a:endParaRPr>
                    </a:p>
                  </a:txBody>
                  <a:tcPr marL="9525" marR="9525" marT="9525" marB="0" anchor="ctr"/>
                </a:tc>
                <a:tc vMerge="1">
                  <a:txBody>
                    <a:bodyPr/>
                    <a:lstStyle/>
                    <a:p>
                      <a:endParaRPr lang="es-EC"/>
                    </a:p>
                  </a:txBody>
                  <a:tcPr/>
                </a:tc>
                <a:tc>
                  <a:txBody>
                    <a:bodyPr/>
                    <a:lstStyle/>
                    <a:p>
                      <a:pPr algn="ctr" fontAlgn="ctr"/>
                      <a:r>
                        <a:rPr lang="es-EC" sz="1100" u="none" strike="noStrike">
                          <a:effectLst/>
                        </a:rPr>
                        <a:t>0</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s-EC" sz="1100" u="none" strike="noStrike">
                          <a:effectLst/>
                        </a:rPr>
                        <a:t>0</a:t>
                      </a:r>
                      <a:endParaRPr lang="es-EC" sz="1100" b="0" i="0" u="none" strike="noStrike">
                        <a:solidFill>
                          <a:srgbClr val="000000"/>
                        </a:solidFill>
                        <a:effectLst/>
                        <a:latin typeface="Calibri" panose="020F0502020204030204" pitchFamily="34" charset="0"/>
                      </a:endParaRPr>
                    </a:p>
                  </a:txBody>
                  <a:tcPr marL="9525" marR="9525" marT="9525" marB="0" anchor="b"/>
                </a:tc>
              </a:tr>
              <a:tr h="200025">
                <a:tc>
                  <a:txBody>
                    <a:bodyPr/>
                    <a:lstStyle/>
                    <a:p>
                      <a:pPr algn="ctr" fontAlgn="ctr"/>
                      <a:r>
                        <a:rPr lang="es-EC" sz="1100" u="none" strike="noStrike">
                          <a:effectLst/>
                        </a:rPr>
                        <a:t>4</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Motor</a:t>
                      </a:r>
                      <a:endParaRPr lang="es-EC" sz="1100" b="0" i="0" u="none" strike="noStrike">
                        <a:solidFill>
                          <a:srgbClr val="000000"/>
                        </a:solidFill>
                        <a:effectLst/>
                        <a:latin typeface="Calibri" panose="020F0502020204030204" pitchFamily="34" charset="0"/>
                      </a:endParaRPr>
                    </a:p>
                  </a:txBody>
                  <a:tcPr marL="9525" marR="9525" marT="9525" marB="0" anchor="ctr"/>
                </a:tc>
                <a:tc vMerge="1">
                  <a:txBody>
                    <a:bodyPr/>
                    <a:lstStyle/>
                    <a:p>
                      <a:endParaRPr lang="es-EC"/>
                    </a:p>
                  </a:txBody>
                  <a:tcPr/>
                </a:tc>
                <a:tc>
                  <a:txBody>
                    <a:bodyPr/>
                    <a:lstStyle/>
                    <a:p>
                      <a:pPr algn="ctr" fontAlgn="ctr"/>
                      <a:r>
                        <a:rPr lang="es-EC" sz="1100" u="none" strike="noStrike">
                          <a:effectLst/>
                        </a:rPr>
                        <a:t>0</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s-EC" sz="1100" u="none" strike="noStrike">
                          <a:effectLst/>
                        </a:rPr>
                        <a:t>0</a:t>
                      </a:r>
                      <a:endParaRPr lang="es-EC" sz="1100" b="0" i="0" u="none" strike="noStrike">
                        <a:solidFill>
                          <a:srgbClr val="000000"/>
                        </a:solidFill>
                        <a:effectLst/>
                        <a:latin typeface="Calibri" panose="020F0502020204030204" pitchFamily="34" charset="0"/>
                      </a:endParaRPr>
                    </a:p>
                  </a:txBody>
                  <a:tcPr marL="9525" marR="9525" marT="9525" marB="0" anchor="b"/>
                </a:tc>
              </a:tr>
              <a:tr h="200025">
                <a:tc gridSpan="2">
                  <a:txBody>
                    <a:bodyPr/>
                    <a:lstStyle/>
                    <a:p>
                      <a:pPr algn="ctr" fontAlgn="ctr"/>
                      <a:r>
                        <a:rPr lang="es-EC" sz="1100" u="none" strike="noStrike">
                          <a:effectLst/>
                        </a:rPr>
                        <a:t>TOTAL</a:t>
                      </a:r>
                      <a:endParaRPr lang="es-EC" sz="11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s-EC"/>
                    </a:p>
                  </a:txBody>
                  <a:tcPr/>
                </a:tc>
                <a:tc>
                  <a:txBody>
                    <a:bodyPr/>
                    <a:lstStyle/>
                    <a:p>
                      <a:pPr algn="l" fontAlgn="b"/>
                      <a:r>
                        <a:rPr lang="es-EC" sz="1100" u="none" strike="noStrike">
                          <a:effectLst/>
                        </a:rPr>
                        <a:t> </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7,00</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1,75</a:t>
                      </a:r>
                      <a:endParaRPr lang="es-EC" sz="1100" b="0" i="0" u="none" strike="noStrike">
                        <a:solidFill>
                          <a:srgbClr val="000000"/>
                        </a:solidFill>
                        <a:effectLst/>
                        <a:latin typeface="Calibri" panose="020F0502020204030204" pitchFamily="34" charset="0"/>
                      </a:endParaRPr>
                    </a:p>
                  </a:txBody>
                  <a:tcPr marL="9525" marR="9525" marT="9525" marB="0" anchor="b"/>
                </a:tc>
              </a:tr>
              <a:tr h="200025">
                <a:tc gridSpan="2">
                  <a:txBody>
                    <a:bodyPr/>
                    <a:lstStyle/>
                    <a:p>
                      <a:pPr algn="ctr" fontAlgn="ctr"/>
                      <a:r>
                        <a:rPr lang="es-EC" sz="1100" u="none" strike="noStrike">
                          <a:effectLst/>
                        </a:rPr>
                        <a:t>MTBF (horas)</a:t>
                      </a:r>
                      <a:endParaRPr lang="es-EC" sz="11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s-EC"/>
                    </a:p>
                  </a:txBody>
                  <a:tcPr/>
                </a:tc>
                <a:tc gridSpan="3">
                  <a:txBody>
                    <a:bodyPr/>
                    <a:lstStyle/>
                    <a:p>
                      <a:pPr algn="ctr" fontAlgn="b"/>
                      <a:r>
                        <a:rPr lang="es-EC" sz="1100" u="none" strike="noStrike" dirty="0">
                          <a:effectLst/>
                        </a:rPr>
                        <a:t>4986,71</a:t>
                      </a:r>
                      <a:endParaRPr lang="es-EC"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EC"/>
                    </a:p>
                  </a:txBody>
                  <a:tcPr/>
                </a:tc>
                <a:tc hMerge="1">
                  <a:txBody>
                    <a:bodyPr/>
                    <a:lstStyle/>
                    <a:p>
                      <a:endParaRPr lang="es-EC"/>
                    </a:p>
                  </a:txBody>
                  <a:tcPr/>
                </a:tc>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1988425184"/>
              </p:ext>
            </p:extLst>
          </p:nvPr>
        </p:nvGraphicFramePr>
        <p:xfrm>
          <a:off x="6137102" y="1252673"/>
          <a:ext cx="3136900" cy="2190750"/>
        </p:xfrm>
        <a:graphic>
          <a:graphicData uri="http://schemas.openxmlformats.org/drawingml/2006/table">
            <a:tbl>
              <a:tblPr>
                <a:tableStyleId>{5C22544A-7EE6-4342-B048-85BDC9FD1C3A}</a:tableStyleId>
              </a:tblPr>
              <a:tblGrid>
                <a:gridCol w="762000"/>
                <a:gridCol w="850900"/>
                <a:gridCol w="762000"/>
                <a:gridCol w="762000"/>
              </a:tblGrid>
              <a:tr h="390525">
                <a:tc>
                  <a:txBody>
                    <a:bodyPr/>
                    <a:lstStyle/>
                    <a:p>
                      <a:pPr algn="ctr" fontAlgn="ctr"/>
                      <a:r>
                        <a:rPr lang="es-EC" sz="1100" u="none" strike="noStrike" dirty="0">
                          <a:effectLst/>
                        </a:rPr>
                        <a:t>N</a:t>
                      </a:r>
                      <a:endParaRPr lang="es-EC"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4</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s-EC" sz="1100" b="0" i="0" u="none" strike="noStrike">
                        <a:solidFill>
                          <a:srgbClr val="000000"/>
                        </a:solidFill>
                        <a:effectLst/>
                        <a:latin typeface="Calibri" panose="020F0502020204030204" pitchFamily="34" charset="0"/>
                      </a:endParaRPr>
                    </a:p>
                  </a:txBody>
                  <a:tcPr marL="9525" marR="9525" marT="9525" marB="0" anchor="b"/>
                </a:tc>
              </a:tr>
              <a:tr h="200025">
                <a:tc rowSpan="2">
                  <a:txBody>
                    <a:bodyPr/>
                    <a:lstStyle/>
                    <a:p>
                      <a:pPr algn="ctr" fontAlgn="ctr"/>
                      <a:r>
                        <a:rPr lang="es-EC" sz="1100" u="none" strike="noStrike">
                          <a:effectLst/>
                        </a:rPr>
                        <a:t>Año</a:t>
                      </a:r>
                      <a:endParaRPr lang="es-EC" sz="1100" b="1" i="0" u="none" strike="noStrike">
                        <a:solidFill>
                          <a:srgbClr val="000000"/>
                        </a:solidFill>
                        <a:effectLst/>
                        <a:latin typeface="Calibri" panose="020F0502020204030204" pitchFamily="34" charset="0"/>
                      </a:endParaRPr>
                    </a:p>
                  </a:txBody>
                  <a:tcPr marL="9525" marR="9525" marT="9525" marB="0" anchor="ctr"/>
                </a:tc>
                <a:tc gridSpan="2">
                  <a:txBody>
                    <a:bodyPr/>
                    <a:lstStyle/>
                    <a:p>
                      <a:pPr algn="ctr" fontAlgn="ctr"/>
                      <a:r>
                        <a:rPr lang="es-EC" sz="1100" u="none" strike="noStrike">
                          <a:effectLst/>
                        </a:rPr>
                        <a:t>Averías</a:t>
                      </a:r>
                      <a:endParaRPr lang="es-EC" sz="11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s-EC"/>
                    </a:p>
                  </a:txBody>
                  <a:tcPr/>
                </a:tc>
                <a:tc rowSpan="2">
                  <a:txBody>
                    <a:bodyPr/>
                    <a:lstStyle/>
                    <a:p>
                      <a:pPr algn="ctr" fontAlgn="ctr"/>
                      <a:r>
                        <a:rPr lang="es-EC" sz="1100" u="none" strike="noStrike">
                          <a:effectLst/>
                        </a:rPr>
                        <a:t>n/N</a:t>
                      </a:r>
                      <a:endParaRPr lang="es-EC" sz="1100" b="1" i="0" u="none" strike="noStrike">
                        <a:solidFill>
                          <a:srgbClr val="000000"/>
                        </a:solidFill>
                        <a:effectLst/>
                        <a:latin typeface="Calibri" panose="020F0502020204030204" pitchFamily="34" charset="0"/>
                      </a:endParaRPr>
                    </a:p>
                  </a:txBody>
                  <a:tcPr marL="9525" marR="9525" marT="9525" marB="0" anchor="ctr"/>
                </a:tc>
              </a:tr>
              <a:tr h="200025">
                <a:tc vMerge="1">
                  <a:txBody>
                    <a:bodyPr/>
                    <a:lstStyle/>
                    <a:p>
                      <a:endParaRPr lang="es-EC"/>
                    </a:p>
                  </a:txBody>
                  <a:tcPr/>
                </a:tc>
                <a:tc>
                  <a:txBody>
                    <a:bodyPr/>
                    <a:lstStyle/>
                    <a:p>
                      <a:pPr algn="ctr" fontAlgn="ctr"/>
                      <a:r>
                        <a:rPr lang="es-EC" sz="1100" u="none" strike="noStrike">
                          <a:effectLst/>
                        </a:rPr>
                        <a:t>h</a:t>
                      </a:r>
                      <a:endParaRPr lang="es-EC"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n</a:t>
                      </a:r>
                      <a:endParaRPr lang="es-EC" sz="1100" b="1" i="0" u="none" strike="noStrike">
                        <a:solidFill>
                          <a:srgbClr val="000000"/>
                        </a:solidFill>
                        <a:effectLst/>
                        <a:latin typeface="Calibri" panose="020F0502020204030204" pitchFamily="34" charset="0"/>
                      </a:endParaRPr>
                    </a:p>
                  </a:txBody>
                  <a:tcPr marL="9525" marR="9525" marT="9525" marB="0" anchor="ctr"/>
                </a:tc>
                <a:tc vMerge="1">
                  <a:txBody>
                    <a:bodyPr/>
                    <a:lstStyle/>
                    <a:p>
                      <a:endParaRPr lang="es-EC"/>
                    </a:p>
                  </a:txBody>
                  <a:tcPr/>
                </a:tc>
              </a:tr>
              <a:tr h="200025">
                <a:tc>
                  <a:txBody>
                    <a:bodyPr/>
                    <a:lstStyle/>
                    <a:p>
                      <a:pPr algn="ctr" fontAlgn="ctr"/>
                      <a:r>
                        <a:rPr lang="es-EC" sz="1100" u="none" strike="noStrike">
                          <a:effectLst/>
                        </a:rPr>
                        <a:t>2009</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8726,75</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7,00</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1,75</a:t>
                      </a:r>
                      <a:endParaRPr lang="es-EC" sz="1100" b="0" i="0" u="none" strike="noStrike">
                        <a:solidFill>
                          <a:srgbClr val="000000"/>
                        </a:solidFill>
                        <a:effectLst/>
                        <a:latin typeface="Calibri" panose="020F0502020204030204" pitchFamily="34" charset="0"/>
                      </a:endParaRPr>
                    </a:p>
                  </a:txBody>
                  <a:tcPr marL="9525" marR="9525" marT="9525" marB="0" anchor="ctr"/>
                </a:tc>
              </a:tr>
              <a:tr h="200025">
                <a:tc>
                  <a:txBody>
                    <a:bodyPr/>
                    <a:lstStyle/>
                    <a:p>
                      <a:pPr algn="ctr" fontAlgn="ctr"/>
                      <a:r>
                        <a:rPr lang="es-EC" sz="1100" u="none" strike="noStrike">
                          <a:effectLst/>
                        </a:rPr>
                        <a:t>2010</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8583,00</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18,00</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4,5</a:t>
                      </a:r>
                      <a:endParaRPr lang="es-EC" sz="1100" b="0" i="0" u="none" strike="noStrike">
                        <a:solidFill>
                          <a:srgbClr val="000000"/>
                        </a:solidFill>
                        <a:effectLst/>
                        <a:latin typeface="Calibri" panose="020F0502020204030204" pitchFamily="34" charset="0"/>
                      </a:endParaRPr>
                    </a:p>
                  </a:txBody>
                  <a:tcPr marL="9525" marR="9525" marT="9525" marB="0" anchor="ctr"/>
                </a:tc>
              </a:tr>
              <a:tr h="200025">
                <a:tc>
                  <a:txBody>
                    <a:bodyPr/>
                    <a:lstStyle/>
                    <a:p>
                      <a:pPr algn="ctr" fontAlgn="ctr"/>
                      <a:r>
                        <a:rPr lang="es-EC" sz="1100" u="none" strike="noStrike">
                          <a:effectLst/>
                        </a:rPr>
                        <a:t>2011</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8608,58</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22,00</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5,5</a:t>
                      </a:r>
                      <a:endParaRPr lang="es-EC" sz="1100" b="0" i="0" u="none" strike="noStrike">
                        <a:solidFill>
                          <a:srgbClr val="000000"/>
                        </a:solidFill>
                        <a:effectLst/>
                        <a:latin typeface="Calibri" panose="020F0502020204030204" pitchFamily="34" charset="0"/>
                      </a:endParaRPr>
                    </a:p>
                  </a:txBody>
                  <a:tcPr marL="9525" marR="9525" marT="9525" marB="0" anchor="ctr"/>
                </a:tc>
              </a:tr>
              <a:tr h="200025">
                <a:tc>
                  <a:txBody>
                    <a:bodyPr/>
                    <a:lstStyle/>
                    <a:p>
                      <a:pPr algn="ctr" fontAlgn="ctr"/>
                      <a:r>
                        <a:rPr lang="es-EC" sz="1100" u="none" strike="noStrike">
                          <a:effectLst/>
                        </a:rPr>
                        <a:t>2012</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8664,42</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22,00</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5,5</a:t>
                      </a:r>
                      <a:endParaRPr lang="es-EC" sz="1100" b="0" i="0" u="none" strike="noStrike">
                        <a:solidFill>
                          <a:srgbClr val="000000"/>
                        </a:solidFill>
                        <a:effectLst/>
                        <a:latin typeface="Calibri" panose="020F0502020204030204" pitchFamily="34" charset="0"/>
                      </a:endParaRPr>
                    </a:p>
                  </a:txBody>
                  <a:tcPr marL="9525" marR="9525" marT="9525" marB="0" anchor="ctr"/>
                </a:tc>
              </a:tr>
              <a:tr h="200025">
                <a:tc>
                  <a:txBody>
                    <a:bodyPr/>
                    <a:lstStyle/>
                    <a:p>
                      <a:pPr algn="ctr" fontAlgn="ctr"/>
                      <a:r>
                        <a:rPr lang="es-EC" sz="1100" u="none" strike="noStrike">
                          <a:effectLst/>
                        </a:rPr>
                        <a:t>2013</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8729,75</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10,00</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2,5</a:t>
                      </a:r>
                      <a:endParaRPr lang="es-EC" sz="1100" b="0" i="0" u="none" strike="noStrike">
                        <a:solidFill>
                          <a:srgbClr val="000000"/>
                        </a:solidFill>
                        <a:effectLst/>
                        <a:latin typeface="Calibri" panose="020F0502020204030204" pitchFamily="34" charset="0"/>
                      </a:endParaRPr>
                    </a:p>
                  </a:txBody>
                  <a:tcPr marL="9525" marR="9525" marT="9525" marB="0" anchor="ctr"/>
                </a:tc>
              </a:tr>
              <a:tr h="200025">
                <a:tc>
                  <a:txBody>
                    <a:bodyPr/>
                    <a:lstStyle/>
                    <a:p>
                      <a:pPr algn="ctr" fontAlgn="ctr"/>
                      <a:r>
                        <a:rPr lang="es-EC" sz="1100" u="none" strike="noStrike">
                          <a:effectLst/>
                        </a:rPr>
                        <a:t>Total</a:t>
                      </a:r>
                      <a:endParaRPr lang="es-EC"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43312,50</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79,00</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19,75</a:t>
                      </a:r>
                      <a:endParaRPr lang="es-EC" sz="1100" b="0" i="0" u="none" strike="noStrike">
                        <a:solidFill>
                          <a:srgbClr val="000000"/>
                        </a:solidFill>
                        <a:effectLst/>
                        <a:latin typeface="Calibri" panose="020F0502020204030204" pitchFamily="34" charset="0"/>
                      </a:endParaRPr>
                    </a:p>
                  </a:txBody>
                  <a:tcPr marL="9525" marR="9525" marT="9525" marB="0" anchor="ctr"/>
                </a:tc>
              </a:tr>
              <a:tr h="200025">
                <a:tc gridSpan="3">
                  <a:txBody>
                    <a:bodyPr/>
                    <a:lstStyle/>
                    <a:p>
                      <a:pPr algn="ctr" fontAlgn="b"/>
                      <a:r>
                        <a:rPr lang="es-EC" sz="1100" u="none" strike="noStrike" dirty="0">
                          <a:effectLst/>
                        </a:rPr>
                        <a:t>MTBF (horas)</a:t>
                      </a:r>
                      <a:endParaRPr lang="es-EC" sz="11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EC"/>
                    </a:p>
                  </a:txBody>
                  <a:tcPr/>
                </a:tc>
                <a:tc hMerge="1">
                  <a:txBody>
                    <a:bodyPr/>
                    <a:lstStyle/>
                    <a:p>
                      <a:endParaRPr lang="es-EC"/>
                    </a:p>
                  </a:txBody>
                  <a:tcPr/>
                </a:tc>
                <a:tc>
                  <a:txBody>
                    <a:bodyPr/>
                    <a:lstStyle/>
                    <a:p>
                      <a:pPr algn="ctr" fontAlgn="ctr"/>
                      <a:r>
                        <a:rPr lang="es-EC" sz="1100" u="none" strike="noStrike" dirty="0">
                          <a:effectLst/>
                        </a:rPr>
                        <a:t>2193,03797</a:t>
                      </a:r>
                      <a:endParaRPr lang="es-EC" sz="11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graphicFrame>
        <p:nvGraphicFramePr>
          <p:cNvPr id="14" name="Gráfico 13"/>
          <p:cNvGraphicFramePr>
            <a:graphicFrameLocks/>
          </p:cNvGraphicFramePr>
          <p:nvPr>
            <p:extLst>
              <p:ext uri="{D42A27DB-BD31-4B8C-83A1-F6EECF244321}">
                <p14:modId xmlns:p14="http://schemas.microsoft.com/office/powerpoint/2010/main" val="37645935"/>
              </p:ext>
            </p:extLst>
          </p:nvPr>
        </p:nvGraphicFramePr>
        <p:xfrm>
          <a:off x="1796958" y="3578142"/>
          <a:ext cx="6357419" cy="3151069"/>
        </p:xfrm>
        <a:graphic>
          <a:graphicData uri="http://schemas.openxmlformats.org/drawingml/2006/chart">
            <c:chart xmlns:c="http://schemas.openxmlformats.org/drawingml/2006/chart" xmlns:r="http://schemas.openxmlformats.org/officeDocument/2006/relationships" r:id="rId2"/>
          </a:graphicData>
        </a:graphic>
      </p:graphicFrame>
      <p:sp>
        <p:nvSpPr>
          <p:cNvPr id="15" name="CuadroTexto 14"/>
          <p:cNvSpPr txBox="1"/>
          <p:nvPr/>
        </p:nvSpPr>
        <p:spPr>
          <a:xfrm>
            <a:off x="2846230" y="1223378"/>
            <a:ext cx="1609859" cy="307777"/>
          </a:xfrm>
          <a:prstGeom prst="rect">
            <a:avLst/>
          </a:prstGeom>
          <a:noFill/>
        </p:spPr>
        <p:txBody>
          <a:bodyPr wrap="square" rtlCol="0">
            <a:spAutoFit/>
          </a:bodyPr>
          <a:lstStyle/>
          <a:p>
            <a:r>
              <a:rPr lang="es-EC" sz="1400" dirty="0" smtClean="0"/>
              <a:t>AÑO 2009</a:t>
            </a:r>
            <a:endParaRPr lang="es-EC" sz="1400" dirty="0"/>
          </a:p>
        </p:txBody>
      </p:sp>
    </p:spTree>
    <p:extLst>
      <p:ext uri="{BB962C8B-B14F-4D97-AF65-F5344CB8AC3E}">
        <p14:creationId xmlns:p14="http://schemas.microsoft.com/office/powerpoint/2010/main" val="38214983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10355"/>
            <a:ext cx="8596668" cy="1320800"/>
          </a:xfrm>
        </p:spPr>
        <p:txBody>
          <a:bodyPr/>
          <a:lstStyle/>
          <a:p>
            <a:r>
              <a:rPr lang="es-EC" dirty="0" smtClean="0"/>
              <a:t>HERRAMIENTAS DE LA CONFIABILIDAD</a:t>
            </a:r>
            <a:endParaRPr lang="es-EC" dirty="0"/>
          </a:p>
        </p:txBody>
      </p:sp>
      <p:sp>
        <p:nvSpPr>
          <p:cNvPr id="11" name="Marcador de contenido 10"/>
          <p:cNvSpPr>
            <a:spLocks noGrp="1"/>
          </p:cNvSpPr>
          <p:nvPr>
            <p:ph idx="1"/>
          </p:nvPr>
        </p:nvSpPr>
        <p:spPr>
          <a:xfrm>
            <a:off x="677334" y="1027248"/>
            <a:ext cx="8596668" cy="3880773"/>
          </a:xfrm>
        </p:spPr>
        <p:txBody>
          <a:bodyPr/>
          <a:lstStyle/>
          <a:p>
            <a:r>
              <a:rPr lang="es-EC" dirty="0" smtClean="0"/>
              <a:t>FUNCIÓN DE FIABILIDAD </a:t>
            </a:r>
            <a:endParaRPr lang="es-EC" dirty="0"/>
          </a:p>
        </p:txBody>
      </p:sp>
      <p:graphicFrame>
        <p:nvGraphicFramePr>
          <p:cNvPr id="3" name="Tabla 2"/>
          <p:cNvGraphicFramePr>
            <a:graphicFrameLocks noGrp="1"/>
          </p:cNvGraphicFramePr>
          <p:nvPr>
            <p:extLst>
              <p:ext uri="{D42A27DB-BD31-4B8C-83A1-F6EECF244321}">
                <p14:modId xmlns:p14="http://schemas.microsoft.com/office/powerpoint/2010/main" val="699653182"/>
              </p:ext>
            </p:extLst>
          </p:nvPr>
        </p:nvGraphicFramePr>
        <p:xfrm>
          <a:off x="1200363" y="1531155"/>
          <a:ext cx="2534510" cy="4114800"/>
        </p:xfrm>
        <a:graphic>
          <a:graphicData uri="http://schemas.openxmlformats.org/drawingml/2006/table">
            <a:tbl>
              <a:tblPr firstRow="1" firstCol="1" bandRow="1">
                <a:tableStyleId>{5C22544A-7EE6-4342-B048-85BDC9FD1C3A}</a:tableStyleId>
              </a:tblPr>
              <a:tblGrid>
                <a:gridCol w="1267255"/>
                <a:gridCol w="1267255"/>
              </a:tblGrid>
              <a:tr h="190500">
                <a:tc rowSpan="2">
                  <a:txBody>
                    <a:bodyPr/>
                    <a:lstStyle/>
                    <a:p>
                      <a:pPr indent="252095" algn="ctr">
                        <a:lnSpc>
                          <a:spcPct val="150000"/>
                        </a:lnSpc>
                        <a:spcAft>
                          <a:spcPts val="0"/>
                        </a:spcAft>
                      </a:pPr>
                      <a:r>
                        <a:rPr lang="es-EC" sz="1800" dirty="0">
                          <a:effectLst/>
                        </a:rPr>
                        <a:t>N°</a:t>
                      </a:r>
                      <a:endPar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T</a:t>
                      </a:r>
                      <a:endPar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0025">
                <a:tc vMerge="1">
                  <a:txBody>
                    <a:bodyPr/>
                    <a:lstStyle/>
                    <a:p>
                      <a:endParaRPr lang="es-EC"/>
                    </a:p>
                  </a:txBody>
                  <a:tcPr/>
                </a:tc>
                <a:tc>
                  <a:txBody>
                    <a:bodyPr/>
                    <a:lstStyle/>
                    <a:p>
                      <a:pPr indent="252095" algn="ctr">
                        <a:lnSpc>
                          <a:spcPct val="150000"/>
                        </a:lnSpc>
                        <a:spcAft>
                          <a:spcPts val="0"/>
                        </a:spcAft>
                      </a:pPr>
                      <a:r>
                        <a:rPr lang="es-EC" sz="1800" dirty="0">
                          <a:effectLst/>
                        </a:rPr>
                        <a:t>(días)</a:t>
                      </a:r>
                      <a:endPar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indent="252095" algn="r">
                        <a:lnSpc>
                          <a:spcPct val="150000"/>
                        </a:lnSpc>
                        <a:spcAft>
                          <a:spcPts val="0"/>
                        </a:spcAft>
                      </a:pPr>
                      <a:r>
                        <a:rPr lang="es-EC" sz="1800">
                          <a:effectLst/>
                        </a:rPr>
                        <a:t>1</a:t>
                      </a:r>
                      <a:endPar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C" sz="1800" dirty="0">
                          <a:effectLst/>
                        </a:rPr>
                        <a:t>2</a:t>
                      </a:r>
                      <a:endPar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indent="252095" algn="r">
                        <a:lnSpc>
                          <a:spcPct val="150000"/>
                        </a:lnSpc>
                        <a:spcAft>
                          <a:spcPts val="0"/>
                        </a:spcAft>
                      </a:pPr>
                      <a:r>
                        <a:rPr lang="es-EC" sz="1800">
                          <a:effectLst/>
                        </a:rPr>
                        <a:t>2</a:t>
                      </a:r>
                      <a:endPar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C" sz="1800" dirty="0">
                          <a:effectLst/>
                        </a:rPr>
                        <a:t>9</a:t>
                      </a:r>
                      <a:endPar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indent="252095" algn="r">
                        <a:lnSpc>
                          <a:spcPct val="150000"/>
                        </a:lnSpc>
                        <a:spcAft>
                          <a:spcPts val="0"/>
                        </a:spcAft>
                      </a:pPr>
                      <a:r>
                        <a:rPr lang="es-EC" sz="1800">
                          <a:effectLst/>
                        </a:rPr>
                        <a:t>3</a:t>
                      </a:r>
                      <a:endPar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C" sz="1800" dirty="0">
                          <a:effectLst/>
                        </a:rPr>
                        <a:t>18</a:t>
                      </a:r>
                      <a:endPar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indent="252095" algn="r">
                        <a:lnSpc>
                          <a:spcPct val="150000"/>
                        </a:lnSpc>
                        <a:spcAft>
                          <a:spcPts val="0"/>
                        </a:spcAft>
                      </a:pPr>
                      <a:r>
                        <a:rPr lang="es-EC" sz="1800">
                          <a:effectLst/>
                        </a:rPr>
                        <a:t>4</a:t>
                      </a:r>
                      <a:endPar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C" sz="1800" dirty="0">
                          <a:effectLst/>
                        </a:rPr>
                        <a:t>112</a:t>
                      </a:r>
                      <a:endPar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indent="252095" algn="r">
                        <a:lnSpc>
                          <a:spcPct val="150000"/>
                        </a:lnSpc>
                        <a:spcAft>
                          <a:spcPts val="0"/>
                        </a:spcAft>
                      </a:pPr>
                      <a:r>
                        <a:rPr lang="es-EC" sz="1800">
                          <a:effectLst/>
                        </a:rPr>
                        <a:t>5</a:t>
                      </a:r>
                      <a:endPar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C" sz="1800" dirty="0">
                          <a:effectLst/>
                        </a:rPr>
                        <a:t>22</a:t>
                      </a:r>
                      <a:endPar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indent="252095" algn="r">
                        <a:lnSpc>
                          <a:spcPct val="150000"/>
                        </a:lnSpc>
                        <a:spcAft>
                          <a:spcPts val="0"/>
                        </a:spcAft>
                      </a:pPr>
                      <a:r>
                        <a:rPr lang="es-EC" sz="1800">
                          <a:effectLst/>
                        </a:rPr>
                        <a:t>6</a:t>
                      </a:r>
                      <a:endPar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C" sz="1800" dirty="0">
                          <a:effectLst/>
                        </a:rPr>
                        <a:t>53</a:t>
                      </a:r>
                      <a:endPar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indent="252095" algn="ctr">
                        <a:lnSpc>
                          <a:spcPct val="150000"/>
                        </a:lnSpc>
                        <a:spcAft>
                          <a:spcPts val="0"/>
                        </a:spcAft>
                      </a:pPr>
                      <a:r>
                        <a:rPr lang="es-EC" sz="1800">
                          <a:effectLst/>
                        </a:rPr>
                        <a:t>Total</a:t>
                      </a:r>
                      <a:endPar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C" sz="1800" dirty="0">
                          <a:effectLst/>
                        </a:rPr>
                        <a:t>216</a:t>
                      </a:r>
                      <a:endPar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indent="252095" algn="ctr">
                        <a:lnSpc>
                          <a:spcPct val="150000"/>
                        </a:lnSpc>
                        <a:spcAft>
                          <a:spcPts val="0"/>
                        </a:spcAft>
                      </a:pPr>
                      <a:r>
                        <a:rPr lang="es-EC" sz="1800">
                          <a:effectLst/>
                        </a:rPr>
                        <a:t>MTTF</a:t>
                      </a:r>
                      <a:endParaRPr lang="es-EC"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r">
                        <a:lnSpc>
                          <a:spcPct val="150000"/>
                        </a:lnSpc>
                        <a:spcAft>
                          <a:spcPts val="0"/>
                        </a:spcAft>
                      </a:pPr>
                      <a:r>
                        <a:rPr lang="es-EC" sz="1800" dirty="0">
                          <a:effectLst/>
                        </a:rPr>
                        <a:t>36,00</a:t>
                      </a:r>
                      <a:endParaRPr lang="es-EC"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5" name="Gráfico 4"/>
          <p:cNvGraphicFramePr/>
          <p:nvPr>
            <p:extLst>
              <p:ext uri="{D42A27DB-BD31-4B8C-83A1-F6EECF244321}">
                <p14:modId xmlns:p14="http://schemas.microsoft.com/office/powerpoint/2010/main" val="1987929013"/>
              </p:ext>
            </p:extLst>
          </p:nvPr>
        </p:nvGraphicFramePr>
        <p:xfrm>
          <a:off x="4349366" y="3277234"/>
          <a:ext cx="5258274" cy="3261574"/>
        </p:xfrm>
        <a:graphic>
          <a:graphicData uri="http://schemas.openxmlformats.org/drawingml/2006/chart">
            <c:chart xmlns:c="http://schemas.openxmlformats.org/drawingml/2006/chart" xmlns:r="http://schemas.openxmlformats.org/officeDocument/2006/relationships" r:id="rId2"/>
          </a:graphicData>
        </a:graphic>
      </p:graphicFrame>
      <p:pic>
        <p:nvPicPr>
          <p:cNvPr id="4" name="Imagen 3"/>
          <p:cNvPicPr>
            <a:picLocks noChangeAspect="1"/>
          </p:cNvPicPr>
          <p:nvPr/>
        </p:nvPicPr>
        <p:blipFill>
          <a:blip r:embed="rId3"/>
          <a:stretch>
            <a:fillRect/>
          </a:stretch>
        </p:blipFill>
        <p:spPr>
          <a:xfrm>
            <a:off x="4875861" y="1071698"/>
            <a:ext cx="3676650" cy="2552700"/>
          </a:xfrm>
          <a:prstGeom prst="rect">
            <a:avLst/>
          </a:prstGeom>
        </p:spPr>
      </p:pic>
    </p:spTree>
    <p:extLst>
      <p:ext uri="{BB962C8B-B14F-4D97-AF65-F5344CB8AC3E}">
        <p14:creationId xmlns:p14="http://schemas.microsoft.com/office/powerpoint/2010/main" val="18326033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904548" cy="1320800"/>
          </a:xfrm>
        </p:spPr>
        <p:txBody>
          <a:bodyPr/>
          <a:lstStyle/>
          <a:p>
            <a:r>
              <a:rPr lang="es-EC" dirty="0" smtClean="0"/>
              <a:t>ÁRBOL </a:t>
            </a:r>
            <a:r>
              <a:rPr lang="es-EC" dirty="0"/>
              <a:t>DE PROBLEMAS Y ÁREAS DE INTERVENCIÓN</a:t>
            </a:r>
          </a:p>
        </p:txBody>
      </p:sp>
      <p:sp>
        <p:nvSpPr>
          <p:cNvPr id="3" name="Marcador de contenido 2"/>
          <p:cNvSpPr>
            <a:spLocks noGrp="1"/>
          </p:cNvSpPr>
          <p:nvPr>
            <p:ph idx="1"/>
          </p:nvPr>
        </p:nvSpPr>
        <p:spPr/>
        <p:txBody>
          <a:bodyPr>
            <a:normAutofit/>
          </a:bodyPr>
          <a:lstStyle/>
          <a:p>
            <a:r>
              <a:rPr lang="es-EC" sz="2800" dirty="0" smtClean="0"/>
              <a:t>Identificación del problema central</a:t>
            </a:r>
          </a:p>
          <a:p>
            <a:pPr algn="just"/>
            <a:r>
              <a:rPr lang="es-EC" sz="2800" dirty="0" smtClean="0"/>
              <a:t>Exploración y verificación de los efectos/consecuencias </a:t>
            </a:r>
          </a:p>
          <a:p>
            <a:pPr algn="just"/>
            <a:r>
              <a:rPr lang="es-EC" sz="2800" dirty="0" smtClean="0"/>
              <a:t>Identificación de relaciones entre los distintos efectos que produce el Problema Central. identificación de las causas y sus interrelaciones (las raíces). </a:t>
            </a:r>
            <a:endParaRPr lang="es-EC" sz="2800" dirty="0"/>
          </a:p>
        </p:txBody>
      </p:sp>
    </p:spTree>
    <p:extLst>
      <p:ext uri="{BB962C8B-B14F-4D97-AF65-F5344CB8AC3E}">
        <p14:creationId xmlns:p14="http://schemas.microsoft.com/office/powerpoint/2010/main" val="15404647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904548" cy="1320800"/>
          </a:xfrm>
        </p:spPr>
        <p:txBody>
          <a:bodyPr/>
          <a:lstStyle/>
          <a:p>
            <a:r>
              <a:rPr lang="es-EC" dirty="0" smtClean="0"/>
              <a:t>ÁRBOL </a:t>
            </a:r>
            <a:r>
              <a:rPr lang="es-EC" dirty="0"/>
              <a:t>DE PROBLEMAS Y ÁREAS DE INTERVENCIÓN</a:t>
            </a:r>
          </a:p>
        </p:txBody>
      </p:sp>
      <p:pic>
        <p:nvPicPr>
          <p:cNvPr id="5" name="Marcador de contenido 4"/>
          <p:cNvPicPr>
            <a:picLocks noGrp="1" noChangeAspect="1"/>
          </p:cNvPicPr>
          <p:nvPr>
            <p:ph idx="1"/>
          </p:nvPr>
        </p:nvPicPr>
        <p:blipFill>
          <a:blip r:embed="rId2"/>
          <a:stretch>
            <a:fillRect/>
          </a:stretch>
        </p:blipFill>
        <p:spPr>
          <a:xfrm>
            <a:off x="502276" y="1930400"/>
            <a:ext cx="8963695" cy="4702220"/>
          </a:xfrm>
          <a:prstGeom prst="rect">
            <a:avLst/>
          </a:prstGeom>
        </p:spPr>
      </p:pic>
    </p:spTree>
    <p:extLst>
      <p:ext uri="{BB962C8B-B14F-4D97-AF65-F5344CB8AC3E}">
        <p14:creationId xmlns:p14="http://schemas.microsoft.com/office/powerpoint/2010/main" val="18100620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OBJETIVOS</a:t>
            </a:r>
            <a:endParaRPr lang="es-EC" dirty="0"/>
          </a:p>
        </p:txBody>
      </p:sp>
      <p:sp>
        <p:nvSpPr>
          <p:cNvPr id="3" name="Marcador de contenido 2"/>
          <p:cNvSpPr>
            <a:spLocks noGrp="1"/>
          </p:cNvSpPr>
          <p:nvPr>
            <p:ph idx="1"/>
          </p:nvPr>
        </p:nvSpPr>
        <p:spPr>
          <a:xfrm>
            <a:off x="677334" y="1536700"/>
            <a:ext cx="8596668" cy="4940299"/>
          </a:xfrm>
        </p:spPr>
        <p:txBody>
          <a:bodyPr>
            <a:normAutofit lnSpcReduction="10000"/>
          </a:bodyPr>
          <a:lstStyle/>
          <a:p>
            <a:pPr marL="914400" lvl="2" indent="0">
              <a:buNone/>
            </a:pPr>
            <a:r>
              <a:rPr lang="es-EC" sz="1900" b="1" dirty="0"/>
              <a:t>OBJETIVO GENERAL</a:t>
            </a:r>
            <a:endParaRPr lang="es-EC" sz="2200" b="1" dirty="0"/>
          </a:p>
          <a:p>
            <a:pPr algn="just"/>
            <a:r>
              <a:rPr lang="es-EC" dirty="0" smtClean="0"/>
              <a:t>Analizar </a:t>
            </a:r>
            <a:r>
              <a:rPr lang="es-EC" dirty="0"/>
              <a:t>el desempeño de las purificadoras de aceite Westfalia modelos OSD y OSC.</a:t>
            </a:r>
            <a:endParaRPr lang="es-EC" sz="1600" dirty="0"/>
          </a:p>
          <a:p>
            <a:pPr marL="914400" lvl="2" indent="0" algn="just">
              <a:buNone/>
            </a:pPr>
            <a:r>
              <a:rPr lang="es-EC" sz="1900" b="1" dirty="0" smtClean="0"/>
              <a:t>OBJETIVOS </a:t>
            </a:r>
            <a:r>
              <a:rPr lang="es-EC" sz="1900" b="1" dirty="0"/>
              <a:t>ESPECÍFICOS</a:t>
            </a:r>
          </a:p>
          <a:p>
            <a:pPr lvl="0" algn="just"/>
            <a:r>
              <a:rPr lang="es-EC" dirty="0"/>
              <a:t>Evaluar el estado actual del Separadora de Aceite Westfalia modelos OSD y OSC.</a:t>
            </a:r>
            <a:endParaRPr lang="es-EC" sz="1600" dirty="0"/>
          </a:p>
          <a:p>
            <a:pPr lvl="0" algn="just"/>
            <a:r>
              <a:rPr lang="es-EC" dirty="0"/>
              <a:t>Examinar las alternativas de diseño que optimicen el funcionamiento de la Separadora de Aceite. </a:t>
            </a:r>
            <a:endParaRPr lang="es-EC" sz="1600" dirty="0"/>
          </a:p>
          <a:p>
            <a:pPr lvl="0" algn="just"/>
            <a:r>
              <a:rPr lang="es-EC" dirty="0"/>
              <a:t>Establecer los principios matemáticos para el proceso de transferencia energética del sistema.</a:t>
            </a:r>
            <a:endParaRPr lang="es-EC" sz="1600" dirty="0"/>
          </a:p>
          <a:p>
            <a:pPr lvl="0" algn="just"/>
            <a:r>
              <a:rPr lang="es-EC" dirty="0"/>
              <a:t>Diseñar y simular el Sistema de Control Automático de las Separadoras modelos OSD y OSC. </a:t>
            </a:r>
            <a:endParaRPr lang="es-EC" dirty="0" smtClean="0"/>
          </a:p>
          <a:p>
            <a:pPr lvl="0"/>
            <a:r>
              <a:rPr lang="es-EC" dirty="0"/>
              <a:t>Aplicar la metodología TPM pura para elaborar el árbol de fallas, causas – efecto</a:t>
            </a:r>
          </a:p>
          <a:p>
            <a:pPr lvl="0"/>
            <a:r>
              <a:rPr lang="es-EC" dirty="0"/>
              <a:t>Desarrollar el programa de mantenimiento para la Separadora de </a:t>
            </a:r>
            <a:r>
              <a:rPr lang="es-EC" dirty="0" smtClean="0"/>
              <a:t>Aceite.</a:t>
            </a:r>
            <a:endParaRPr lang="es-EC" dirty="0"/>
          </a:p>
          <a:p>
            <a:pPr lvl="0" algn="just"/>
            <a:endParaRPr lang="es-EC" sz="1600" dirty="0"/>
          </a:p>
          <a:p>
            <a:endParaRPr lang="es-EC" dirty="0"/>
          </a:p>
        </p:txBody>
      </p:sp>
    </p:spTree>
    <p:extLst>
      <p:ext uri="{BB962C8B-B14F-4D97-AF65-F5344CB8AC3E}">
        <p14:creationId xmlns:p14="http://schemas.microsoft.com/office/powerpoint/2010/main" val="24131371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81318"/>
          </a:xfrm>
        </p:spPr>
        <p:txBody>
          <a:bodyPr/>
          <a:lstStyle/>
          <a:p>
            <a:r>
              <a:rPr lang="es-EC" dirty="0" smtClean="0"/>
              <a:t>DIAGRAMA </a:t>
            </a:r>
            <a:r>
              <a:rPr lang="es-EC" dirty="0"/>
              <a:t>DE ESPINA DE PESCADO</a:t>
            </a:r>
          </a:p>
        </p:txBody>
      </p:sp>
      <p:pic>
        <p:nvPicPr>
          <p:cNvPr id="4" name="Imagen 3"/>
          <p:cNvPicPr>
            <a:picLocks noChangeAspect="1"/>
          </p:cNvPicPr>
          <p:nvPr/>
        </p:nvPicPr>
        <p:blipFill>
          <a:blip r:embed="rId2"/>
          <a:stretch>
            <a:fillRect/>
          </a:stretch>
        </p:blipFill>
        <p:spPr>
          <a:xfrm>
            <a:off x="406875" y="1266825"/>
            <a:ext cx="10733348" cy="5455947"/>
          </a:xfrm>
          <a:prstGeom prst="rect">
            <a:avLst/>
          </a:prstGeom>
        </p:spPr>
      </p:pic>
    </p:spTree>
    <p:extLst>
      <p:ext uri="{BB962C8B-B14F-4D97-AF65-F5344CB8AC3E}">
        <p14:creationId xmlns:p14="http://schemas.microsoft.com/office/powerpoint/2010/main" val="17582183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8697" y="0"/>
            <a:ext cx="8596668" cy="1320800"/>
          </a:xfrm>
        </p:spPr>
        <p:txBody>
          <a:bodyPr/>
          <a:lstStyle/>
          <a:p>
            <a:r>
              <a:rPr lang="es-EC" dirty="0" smtClean="0"/>
              <a:t>CALENDARIO DE MANTENIMIENTOS</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301461434"/>
              </p:ext>
            </p:extLst>
          </p:nvPr>
        </p:nvGraphicFramePr>
        <p:xfrm>
          <a:off x="180304" y="558339"/>
          <a:ext cx="11771290" cy="6205539"/>
        </p:xfrm>
        <a:graphic>
          <a:graphicData uri="http://schemas.openxmlformats.org/drawingml/2006/table">
            <a:tbl>
              <a:tblPr firstRow="1" firstCol="1" bandRow="1">
                <a:tableStyleId>{5C22544A-7EE6-4342-B048-85BDC9FD1C3A}</a:tableStyleId>
              </a:tblPr>
              <a:tblGrid>
                <a:gridCol w="2614412"/>
                <a:gridCol w="4781833"/>
                <a:gridCol w="4375045"/>
              </a:tblGrid>
              <a:tr h="81579">
                <a:tc>
                  <a:txBody>
                    <a:bodyPr/>
                    <a:lstStyle/>
                    <a:p>
                      <a:pPr indent="252095" algn="ctr">
                        <a:lnSpc>
                          <a:spcPct val="115000"/>
                        </a:lnSpc>
                        <a:spcAft>
                          <a:spcPts val="0"/>
                        </a:spcAft>
                      </a:pPr>
                      <a:r>
                        <a:rPr lang="es-EC" sz="1400" dirty="0">
                          <a:effectLst/>
                        </a:rPr>
                        <a:t>MANENIMIENTO</a:t>
                      </a:r>
                      <a:endParaRPr lang="es-EC"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c rowSpan="2">
                  <a:txBody>
                    <a:bodyPr/>
                    <a:lstStyle/>
                    <a:p>
                      <a:pPr indent="252095" algn="ctr">
                        <a:lnSpc>
                          <a:spcPct val="115000"/>
                        </a:lnSpc>
                        <a:spcAft>
                          <a:spcPts val="0"/>
                        </a:spcAft>
                      </a:pPr>
                      <a:r>
                        <a:rPr lang="es-EC" sz="1100" dirty="0">
                          <a:effectLst/>
                        </a:rPr>
                        <a:t>TRABAJOS</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c rowSpan="2">
                  <a:txBody>
                    <a:bodyPr/>
                    <a:lstStyle/>
                    <a:p>
                      <a:pPr indent="252095" algn="ctr">
                        <a:lnSpc>
                          <a:spcPct val="115000"/>
                        </a:lnSpc>
                        <a:spcAft>
                          <a:spcPts val="0"/>
                        </a:spcAft>
                      </a:pPr>
                      <a:r>
                        <a:rPr lang="es-EC" sz="1100" dirty="0">
                          <a:effectLst/>
                        </a:rPr>
                        <a:t>OBSERVACIONES</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r>
              <a:tr h="128821">
                <a:tc>
                  <a:txBody>
                    <a:bodyPr/>
                    <a:lstStyle/>
                    <a:p>
                      <a:pPr indent="252095" algn="ctr">
                        <a:lnSpc>
                          <a:spcPct val="115000"/>
                        </a:lnSpc>
                        <a:spcAft>
                          <a:spcPts val="0"/>
                        </a:spcAft>
                      </a:pPr>
                      <a:r>
                        <a:rPr lang="es-EC" sz="1400" dirty="0">
                          <a:effectLst/>
                        </a:rPr>
                        <a:t>Horas de servicio</a:t>
                      </a:r>
                      <a:endParaRPr lang="es-EC"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c vMerge="1">
                  <a:txBody>
                    <a:bodyPr/>
                    <a:lstStyle/>
                    <a:p>
                      <a:endParaRPr lang="es-EC"/>
                    </a:p>
                  </a:txBody>
                  <a:tcPr/>
                </a:tc>
                <a:tc vMerge="1">
                  <a:txBody>
                    <a:bodyPr/>
                    <a:lstStyle/>
                    <a:p>
                      <a:endParaRPr lang="es-EC"/>
                    </a:p>
                  </a:txBody>
                  <a:tcPr/>
                </a:tc>
              </a:tr>
              <a:tr h="652629">
                <a:tc>
                  <a:txBody>
                    <a:bodyPr/>
                    <a:lstStyle/>
                    <a:p>
                      <a:pPr indent="252095" algn="ctr">
                        <a:lnSpc>
                          <a:spcPct val="115000"/>
                        </a:lnSpc>
                        <a:spcAft>
                          <a:spcPts val="0"/>
                        </a:spcAft>
                      </a:pPr>
                      <a:r>
                        <a:rPr lang="es-EC" sz="1400" dirty="0">
                          <a:effectLst/>
                        </a:rPr>
                        <a:t>24</a:t>
                      </a:r>
                      <a:endParaRPr lang="es-EC"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c>
                  <a:txBody>
                    <a:bodyPr/>
                    <a:lstStyle/>
                    <a:p>
                      <a:pPr marL="342900" lvl="0" indent="-342900" algn="just">
                        <a:lnSpc>
                          <a:spcPct val="115000"/>
                        </a:lnSpc>
                        <a:spcAft>
                          <a:spcPts val="0"/>
                        </a:spcAft>
                        <a:buFont typeface="Symbol" panose="05050102010706020507" pitchFamily="18" charset="2"/>
                        <a:buChar char=""/>
                      </a:pPr>
                      <a:r>
                        <a:rPr lang="es-EC" sz="1000" dirty="0">
                          <a:effectLst/>
                        </a:rPr>
                        <a:t>Nivel de aceite</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Temperatura</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Presiones</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Fugas</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Vibraciones</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Consumo de corriente</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Estado de mangueras y tuberías flexibles</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c>
                  <a:txBody>
                    <a:bodyPr/>
                    <a:lstStyle/>
                    <a:p>
                      <a:pPr indent="252095" algn="just">
                        <a:lnSpc>
                          <a:spcPct val="115000"/>
                        </a:lnSpc>
                        <a:spcAft>
                          <a:spcPts val="0"/>
                        </a:spcAft>
                      </a:pPr>
                      <a:r>
                        <a:rPr lang="es-EC" sz="1000">
                          <a:effectLst/>
                        </a:rPr>
                        <a:t>Principalmente durante las primeras 1500 horas de servicio</a:t>
                      </a:r>
                      <a:endParaRPr lang="es-EC"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r>
              <a:tr h="163157">
                <a:tc>
                  <a:txBody>
                    <a:bodyPr/>
                    <a:lstStyle/>
                    <a:p>
                      <a:pPr indent="252095" algn="ctr">
                        <a:lnSpc>
                          <a:spcPct val="115000"/>
                        </a:lnSpc>
                        <a:spcAft>
                          <a:spcPts val="0"/>
                        </a:spcAft>
                      </a:pPr>
                      <a:r>
                        <a:rPr lang="es-EC" sz="1400" dirty="0">
                          <a:effectLst/>
                        </a:rPr>
                        <a:t>168</a:t>
                      </a:r>
                      <a:endParaRPr lang="es-EC"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c>
                  <a:txBody>
                    <a:bodyPr/>
                    <a:lstStyle/>
                    <a:p>
                      <a:pPr indent="252095" algn="just">
                        <a:lnSpc>
                          <a:spcPct val="115000"/>
                        </a:lnSpc>
                        <a:spcAft>
                          <a:spcPts val="0"/>
                        </a:spcAft>
                      </a:pPr>
                      <a:r>
                        <a:rPr lang="es-EC" sz="1000">
                          <a:effectLst/>
                        </a:rPr>
                        <a:t>Lubricación de las superficies de guía de las principales piezas del tambor </a:t>
                      </a:r>
                      <a:endParaRPr lang="es-EC"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c>
                  <a:txBody>
                    <a:bodyPr/>
                    <a:lstStyle/>
                    <a:p>
                      <a:pPr indent="252095" algn="just">
                        <a:lnSpc>
                          <a:spcPct val="115000"/>
                        </a:lnSpc>
                        <a:spcAft>
                          <a:spcPts val="0"/>
                        </a:spcAft>
                      </a:pPr>
                      <a:r>
                        <a:rPr lang="es-EC" sz="1000">
                          <a:effectLst/>
                        </a:rPr>
                        <a:t> </a:t>
                      </a:r>
                      <a:endParaRPr lang="es-EC"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r>
              <a:tr h="1549993">
                <a:tc>
                  <a:txBody>
                    <a:bodyPr/>
                    <a:lstStyle/>
                    <a:p>
                      <a:pPr indent="252095" algn="ctr">
                        <a:lnSpc>
                          <a:spcPct val="115000"/>
                        </a:lnSpc>
                        <a:spcAft>
                          <a:spcPts val="0"/>
                        </a:spcAft>
                      </a:pPr>
                      <a:r>
                        <a:rPr lang="es-EC" sz="1400" dirty="0">
                          <a:effectLst/>
                        </a:rPr>
                        <a:t> </a:t>
                      </a:r>
                      <a:endParaRPr lang="es-EC" sz="1200" dirty="0">
                        <a:effectLst/>
                      </a:endParaRPr>
                    </a:p>
                    <a:p>
                      <a:pPr indent="252095" algn="ctr">
                        <a:lnSpc>
                          <a:spcPct val="115000"/>
                        </a:lnSpc>
                        <a:spcAft>
                          <a:spcPts val="0"/>
                        </a:spcAft>
                      </a:pPr>
                      <a:r>
                        <a:rPr lang="es-EC" sz="1400" dirty="0">
                          <a:effectLst/>
                        </a:rPr>
                        <a:t> </a:t>
                      </a:r>
                      <a:endParaRPr lang="es-EC" sz="1200" dirty="0">
                        <a:effectLst/>
                      </a:endParaRPr>
                    </a:p>
                    <a:p>
                      <a:pPr indent="252095" algn="ctr">
                        <a:lnSpc>
                          <a:spcPct val="115000"/>
                        </a:lnSpc>
                        <a:spcAft>
                          <a:spcPts val="0"/>
                        </a:spcAft>
                      </a:pPr>
                      <a:r>
                        <a:rPr lang="es-EC" sz="1400" dirty="0">
                          <a:effectLst/>
                        </a:rPr>
                        <a:t>  </a:t>
                      </a:r>
                      <a:endParaRPr lang="es-EC" sz="1200" dirty="0">
                        <a:effectLst/>
                      </a:endParaRPr>
                    </a:p>
                    <a:p>
                      <a:pPr indent="252095" algn="ctr">
                        <a:lnSpc>
                          <a:spcPct val="115000"/>
                        </a:lnSpc>
                        <a:spcAft>
                          <a:spcPts val="0"/>
                        </a:spcAft>
                      </a:pPr>
                      <a:r>
                        <a:rPr lang="es-EC" sz="1400" dirty="0">
                          <a:effectLst/>
                        </a:rPr>
                        <a:t>  4 000</a:t>
                      </a:r>
                      <a:endParaRPr lang="es-EC" sz="1200" dirty="0">
                        <a:effectLst/>
                      </a:endParaRPr>
                    </a:p>
                    <a:p>
                      <a:pPr indent="252095" algn="ctr">
                        <a:lnSpc>
                          <a:spcPct val="115000"/>
                        </a:lnSpc>
                        <a:spcAft>
                          <a:spcPts val="0"/>
                        </a:spcAft>
                      </a:pPr>
                      <a:r>
                        <a:rPr lang="es-EC" sz="1400" dirty="0">
                          <a:effectLst/>
                        </a:rPr>
                        <a:t>12 000</a:t>
                      </a:r>
                      <a:endParaRPr lang="es-EC" sz="1200" dirty="0">
                        <a:effectLst/>
                      </a:endParaRPr>
                    </a:p>
                    <a:p>
                      <a:pPr indent="252095" algn="ctr">
                        <a:lnSpc>
                          <a:spcPct val="115000"/>
                        </a:lnSpc>
                        <a:spcAft>
                          <a:spcPts val="0"/>
                        </a:spcAft>
                      </a:pPr>
                      <a:r>
                        <a:rPr lang="es-EC" sz="1400" dirty="0">
                          <a:effectLst/>
                        </a:rPr>
                        <a:t>20 000</a:t>
                      </a:r>
                      <a:endParaRPr lang="es-EC" sz="1200" dirty="0">
                        <a:effectLst/>
                      </a:endParaRPr>
                    </a:p>
                    <a:p>
                      <a:pPr indent="252095" algn="ctr">
                        <a:lnSpc>
                          <a:spcPct val="115000"/>
                        </a:lnSpc>
                        <a:spcAft>
                          <a:spcPts val="0"/>
                        </a:spcAft>
                      </a:pPr>
                      <a:r>
                        <a:rPr lang="es-EC" sz="1400" dirty="0">
                          <a:effectLst/>
                        </a:rPr>
                        <a:t>28 000</a:t>
                      </a:r>
                      <a:endParaRPr lang="es-EC" sz="1200" dirty="0">
                        <a:effectLst/>
                      </a:endParaRPr>
                    </a:p>
                    <a:p>
                      <a:pPr indent="252095" algn="ctr">
                        <a:lnSpc>
                          <a:spcPct val="115000"/>
                        </a:lnSpc>
                        <a:spcAft>
                          <a:spcPts val="0"/>
                        </a:spcAft>
                      </a:pPr>
                      <a:r>
                        <a:rPr lang="es-EC" sz="1400" dirty="0">
                          <a:effectLst/>
                        </a:rPr>
                        <a:t>36 000</a:t>
                      </a:r>
                      <a:endParaRPr lang="es-EC" sz="1200" dirty="0">
                        <a:effectLst/>
                      </a:endParaRPr>
                    </a:p>
                    <a:p>
                      <a:pPr indent="252095" algn="ctr">
                        <a:lnSpc>
                          <a:spcPct val="115000"/>
                        </a:lnSpc>
                        <a:spcAft>
                          <a:spcPts val="0"/>
                        </a:spcAft>
                      </a:pPr>
                      <a:r>
                        <a:rPr lang="es-EC" sz="1400" dirty="0">
                          <a:effectLst/>
                        </a:rPr>
                        <a:t>44 000</a:t>
                      </a:r>
                      <a:endParaRPr lang="es-EC"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c>
                  <a:txBody>
                    <a:bodyPr/>
                    <a:lstStyle/>
                    <a:p>
                      <a:pPr marL="342900" lvl="0" indent="-342900" algn="just">
                        <a:lnSpc>
                          <a:spcPct val="115000"/>
                        </a:lnSpc>
                        <a:spcAft>
                          <a:spcPts val="0"/>
                        </a:spcAft>
                        <a:buFont typeface="Symbol" panose="05050102010706020507" pitchFamily="18" charset="2"/>
                        <a:buChar char=""/>
                      </a:pPr>
                      <a:r>
                        <a:rPr lang="es-EC" sz="1000" dirty="0">
                          <a:effectLst/>
                        </a:rPr>
                        <a:t>Revisión del tambor</a:t>
                      </a:r>
                      <a:endParaRPr lang="es-EC" sz="900" dirty="0">
                        <a:effectLst/>
                      </a:endParaRPr>
                    </a:p>
                    <a:p>
                      <a:pPr indent="252095" algn="just">
                        <a:lnSpc>
                          <a:spcPct val="115000"/>
                        </a:lnSpc>
                        <a:spcAft>
                          <a:spcPts val="0"/>
                        </a:spcAft>
                      </a:pPr>
                      <a:r>
                        <a:rPr lang="es-EC" sz="1000" dirty="0">
                          <a:effectLst/>
                        </a:rPr>
                        <a:t> </a:t>
                      </a:r>
                      <a:endParaRPr lang="es-EC" sz="900" dirty="0">
                        <a:effectLst/>
                      </a:endParaRPr>
                    </a:p>
                    <a:p>
                      <a:pPr indent="252095" algn="just">
                        <a:lnSpc>
                          <a:spcPct val="115000"/>
                        </a:lnSpc>
                        <a:spcAft>
                          <a:spcPts val="0"/>
                        </a:spcAft>
                      </a:pPr>
                      <a:r>
                        <a:rPr lang="es-EC" sz="1000" dirty="0">
                          <a:effectLst/>
                        </a:rPr>
                        <a:t> </a:t>
                      </a:r>
                      <a:endParaRPr lang="es-EC" sz="900" dirty="0">
                        <a:effectLst/>
                      </a:endParaRPr>
                    </a:p>
                    <a:p>
                      <a:pPr indent="252095" algn="just">
                        <a:lnSpc>
                          <a:spcPct val="115000"/>
                        </a:lnSpc>
                        <a:spcAft>
                          <a:spcPts val="0"/>
                        </a:spcAft>
                      </a:pPr>
                      <a:r>
                        <a:rPr lang="es-EC" sz="1000" dirty="0">
                          <a:effectLst/>
                        </a:rPr>
                        <a:t>   </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Cambio de las juntas del capó y del tambor</a:t>
                      </a:r>
                      <a:endParaRPr lang="es-EC" sz="900" dirty="0">
                        <a:effectLst/>
                      </a:endParaRPr>
                    </a:p>
                    <a:p>
                      <a:pPr indent="252095" algn="just">
                        <a:lnSpc>
                          <a:spcPct val="115000"/>
                        </a:lnSpc>
                        <a:spcAft>
                          <a:spcPts val="0"/>
                        </a:spcAft>
                      </a:pPr>
                      <a:r>
                        <a:rPr lang="es-EC" sz="1000" dirty="0">
                          <a:effectLst/>
                        </a:rPr>
                        <a:t> </a:t>
                      </a:r>
                      <a:endParaRPr lang="es-EC" sz="900" dirty="0">
                        <a:effectLst/>
                      </a:endParaRPr>
                    </a:p>
                    <a:p>
                      <a:pPr indent="252095" algn="just">
                        <a:lnSpc>
                          <a:spcPct val="115000"/>
                        </a:lnSpc>
                        <a:spcAft>
                          <a:spcPts val="0"/>
                        </a:spcAft>
                      </a:pPr>
                      <a:r>
                        <a:rPr lang="es-EC" sz="1000" dirty="0">
                          <a:effectLst/>
                        </a:rPr>
                        <a:t> </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Cambio de aceite y limpieza a fondo de la cámara de accionamiento.</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Limpieza del </a:t>
                      </a:r>
                      <a:r>
                        <a:rPr lang="es-EC" sz="1000" dirty="0" err="1">
                          <a:effectLst/>
                        </a:rPr>
                        <a:t>strainer</a:t>
                      </a:r>
                      <a:r>
                        <a:rPr lang="es-EC" sz="1000" dirty="0">
                          <a:effectLst/>
                        </a:rPr>
                        <a:t> y del tubo de alimentación de agua de maniobra de la unidad separadora.</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Limpieza del sensor de conductividad</a:t>
                      </a:r>
                      <a:endParaRPr lang="es-EC" sz="900" dirty="0">
                        <a:effectLst/>
                      </a:endParaRPr>
                    </a:p>
                    <a:p>
                      <a:pPr marL="228600" indent="252095" algn="just">
                        <a:lnSpc>
                          <a:spcPct val="115000"/>
                        </a:lnSpc>
                        <a:spcAft>
                          <a:spcPts val="0"/>
                        </a:spcAft>
                      </a:pPr>
                      <a:r>
                        <a:rPr lang="es-EC" sz="1000" dirty="0">
                          <a:effectLst/>
                        </a:rPr>
                        <a:t> </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Comprobación del estado de las mangueras y tuberías flexibles</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c>
                  <a:txBody>
                    <a:bodyPr/>
                    <a:lstStyle/>
                    <a:p>
                      <a:pPr marL="342900" lvl="0" indent="-342900" algn="just">
                        <a:lnSpc>
                          <a:spcPct val="115000"/>
                        </a:lnSpc>
                        <a:spcAft>
                          <a:spcPts val="0"/>
                        </a:spcAft>
                        <a:buFont typeface="Symbol" panose="05050102010706020507" pitchFamily="18" charset="2"/>
                        <a:buChar char=""/>
                        <a:tabLst>
                          <a:tab pos="840105" algn="l"/>
                        </a:tabLst>
                      </a:pPr>
                      <a:r>
                        <a:rPr lang="es-EC" sz="1000" dirty="0">
                          <a:effectLst/>
                        </a:rPr>
                        <a:t>Desarmar el tambor y limpiar las piezas que lo constituyen.</a:t>
                      </a:r>
                      <a:endParaRPr lang="es-EC" sz="900" dirty="0">
                        <a:effectLst/>
                      </a:endParaRPr>
                    </a:p>
                    <a:p>
                      <a:pPr marL="342900" lvl="0" indent="-342900" algn="just">
                        <a:lnSpc>
                          <a:spcPct val="115000"/>
                        </a:lnSpc>
                        <a:spcAft>
                          <a:spcPts val="0"/>
                        </a:spcAft>
                        <a:buFont typeface="Symbol" panose="05050102010706020507" pitchFamily="18" charset="2"/>
                        <a:buChar char=""/>
                        <a:tabLst>
                          <a:tab pos="840105" algn="l"/>
                        </a:tabLst>
                      </a:pPr>
                      <a:r>
                        <a:rPr lang="es-EC" sz="1000" dirty="0">
                          <a:effectLst/>
                        </a:rPr>
                        <a:t>Verificar si existe corrosión y/o erosión.</a:t>
                      </a:r>
                      <a:endParaRPr lang="es-EC" sz="900" dirty="0">
                        <a:effectLst/>
                      </a:endParaRPr>
                    </a:p>
                    <a:p>
                      <a:pPr indent="252095" algn="just">
                        <a:lnSpc>
                          <a:spcPct val="115000"/>
                        </a:lnSpc>
                        <a:spcAft>
                          <a:spcPts val="0"/>
                        </a:spcAft>
                        <a:tabLst>
                          <a:tab pos="840105" algn="l"/>
                        </a:tabLst>
                      </a:pPr>
                      <a:r>
                        <a:rPr lang="es-EC" sz="1000" dirty="0">
                          <a:effectLst/>
                        </a:rPr>
                        <a:t> </a:t>
                      </a:r>
                      <a:endParaRPr lang="es-EC" sz="900" dirty="0">
                        <a:effectLst/>
                      </a:endParaRPr>
                    </a:p>
                    <a:p>
                      <a:pPr indent="252095" algn="just">
                        <a:lnSpc>
                          <a:spcPct val="115000"/>
                        </a:lnSpc>
                        <a:spcAft>
                          <a:spcPts val="0"/>
                        </a:spcAft>
                        <a:tabLst>
                          <a:tab pos="840105" algn="l"/>
                        </a:tabLst>
                      </a:pPr>
                      <a:r>
                        <a:rPr lang="es-EC" sz="1000" dirty="0">
                          <a:effectLst/>
                        </a:rPr>
                        <a:t> </a:t>
                      </a:r>
                      <a:endParaRPr lang="es-EC" sz="900" dirty="0">
                        <a:effectLst/>
                      </a:endParaRPr>
                    </a:p>
                    <a:p>
                      <a:pPr marL="342900" lvl="0" indent="-342900" algn="just">
                        <a:lnSpc>
                          <a:spcPct val="115000"/>
                        </a:lnSpc>
                        <a:spcAft>
                          <a:spcPts val="0"/>
                        </a:spcAft>
                        <a:buFont typeface="Symbol" panose="05050102010706020507" pitchFamily="18" charset="2"/>
                        <a:buChar char=""/>
                        <a:tabLst>
                          <a:tab pos="840105" algn="l"/>
                        </a:tabLst>
                      </a:pPr>
                      <a:r>
                        <a:rPr lang="es-EC" sz="1000" dirty="0">
                          <a:effectLst/>
                        </a:rPr>
                        <a:t>Utilizar un juego de repuestos “Tambor-Capó”</a:t>
                      </a:r>
                      <a:endParaRPr lang="es-EC" sz="900" dirty="0">
                        <a:effectLst/>
                      </a:endParaRPr>
                    </a:p>
                    <a:p>
                      <a:pPr indent="252095" algn="just">
                        <a:lnSpc>
                          <a:spcPct val="115000"/>
                        </a:lnSpc>
                        <a:spcAft>
                          <a:spcPts val="0"/>
                        </a:spcAft>
                        <a:tabLst>
                          <a:tab pos="840105" algn="l"/>
                        </a:tabLst>
                      </a:pPr>
                      <a:r>
                        <a:rPr lang="es-EC" sz="1000" dirty="0">
                          <a:effectLst/>
                        </a:rPr>
                        <a:t> </a:t>
                      </a:r>
                      <a:endParaRPr lang="es-EC" sz="900" dirty="0">
                        <a:effectLst/>
                      </a:endParaRPr>
                    </a:p>
                    <a:p>
                      <a:pPr indent="252095" algn="just">
                        <a:lnSpc>
                          <a:spcPct val="115000"/>
                        </a:lnSpc>
                        <a:spcAft>
                          <a:spcPts val="0"/>
                        </a:spcAft>
                        <a:tabLst>
                          <a:tab pos="840105" algn="l"/>
                        </a:tabLst>
                      </a:pPr>
                      <a:r>
                        <a:rPr lang="es-EC" sz="1000" dirty="0">
                          <a:effectLst/>
                        </a:rPr>
                        <a:t> </a:t>
                      </a:r>
                      <a:endParaRPr lang="es-EC" sz="900" dirty="0">
                        <a:effectLst/>
                      </a:endParaRPr>
                    </a:p>
                    <a:p>
                      <a:pPr indent="252095" algn="just">
                        <a:lnSpc>
                          <a:spcPct val="115000"/>
                        </a:lnSpc>
                        <a:spcAft>
                          <a:spcPts val="0"/>
                        </a:spcAft>
                        <a:tabLst>
                          <a:tab pos="840105" algn="l"/>
                        </a:tabLst>
                      </a:pPr>
                      <a:r>
                        <a:rPr lang="es-EC" sz="1000" dirty="0">
                          <a:effectLst/>
                        </a:rPr>
                        <a:t> </a:t>
                      </a:r>
                      <a:endParaRPr lang="es-EC" sz="900" dirty="0">
                        <a:effectLst/>
                      </a:endParaRPr>
                    </a:p>
                    <a:p>
                      <a:pPr indent="252095" algn="just">
                        <a:lnSpc>
                          <a:spcPct val="115000"/>
                        </a:lnSpc>
                        <a:spcAft>
                          <a:spcPts val="0"/>
                        </a:spcAft>
                        <a:tabLst>
                          <a:tab pos="840105" algn="l"/>
                        </a:tabLst>
                      </a:pPr>
                      <a:r>
                        <a:rPr lang="es-EC" sz="1000" dirty="0">
                          <a:effectLst/>
                        </a:rPr>
                        <a:t>  </a:t>
                      </a:r>
                      <a:endParaRPr lang="es-EC" sz="900" dirty="0">
                        <a:effectLst/>
                      </a:endParaRPr>
                    </a:p>
                    <a:p>
                      <a:pPr indent="252095" algn="just">
                        <a:lnSpc>
                          <a:spcPct val="115000"/>
                        </a:lnSpc>
                        <a:spcAft>
                          <a:spcPts val="0"/>
                        </a:spcAft>
                        <a:tabLst>
                          <a:tab pos="840105" algn="l"/>
                        </a:tabLst>
                      </a:pPr>
                      <a:r>
                        <a:rPr lang="es-EC" sz="1000" dirty="0">
                          <a:effectLst/>
                        </a:rPr>
                        <a:t> </a:t>
                      </a:r>
                      <a:endParaRPr lang="es-EC" sz="900" dirty="0">
                        <a:effectLst/>
                      </a:endParaRPr>
                    </a:p>
                    <a:p>
                      <a:pPr indent="252095" algn="just">
                        <a:lnSpc>
                          <a:spcPct val="115000"/>
                        </a:lnSpc>
                        <a:spcAft>
                          <a:spcPts val="0"/>
                        </a:spcAft>
                        <a:tabLst>
                          <a:tab pos="840105" algn="l"/>
                        </a:tabLst>
                      </a:pPr>
                      <a:r>
                        <a:rPr lang="es-EC" sz="1000" dirty="0">
                          <a:effectLst/>
                        </a:rPr>
                        <a:t> </a:t>
                      </a:r>
                      <a:endParaRPr lang="es-EC" sz="900" dirty="0">
                        <a:effectLst/>
                      </a:endParaRPr>
                    </a:p>
                    <a:p>
                      <a:pPr indent="252095" algn="just">
                        <a:lnSpc>
                          <a:spcPct val="115000"/>
                        </a:lnSpc>
                        <a:spcAft>
                          <a:spcPts val="0"/>
                        </a:spcAft>
                        <a:tabLst>
                          <a:tab pos="840105" algn="l"/>
                        </a:tabLst>
                      </a:pPr>
                      <a:r>
                        <a:rPr lang="es-EC" sz="1000" dirty="0">
                          <a:effectLst/>
                        </a:rPr>
                        <a:t>  </a:t>
                      </a:r>
                      <a:endParaRPr lang="es-EC" sz="900" dirty="0">
                        <a:effectLst/>
                      </a:endParaRPr>
                    </a:p>
                    <a:p>
                      <a:pPr marL="342900" lvl="0" indent="-342900" algn="just">
                        <a:lnSpc>
                          <a:spcPct val="115000"/>
                        </a:lnSpc>
                        <a:spcAft>
                          <a:spcPts val="0"/>
                        </a:spcAft>
                        <a:buFont typeface="Symbol" panose="05050102010706020507" pitchFamily="18" charset="2"/>
                        <a:buChar char=""/>
                        <a:tabLst>
                          <a:tab pos="840105" algn="l"/>
                        </a:tabLst>
                      </a:pPr>
                      <a:r>
                        <a:rPr lang="es-EC" sz="1000" dirty="0">
                          <a:effectLst/>
                        </a:rPr>
                        <a:t>Cambiarlas en caso de requerirlo</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r>
              <a:tr h="1142100">
                <a:tc>
                  <a:txBody>
                    <a:bodyPr/>
                    <a:lstStyle/>
                    <a:p>
                      <a:pPr indent="252095" algn="ctr">
                        <a:lnSpc>
                          <a:spcPct val="115000"/>
                        </a:lnSpc>
                        <a:spcAft>
                          <a:spcPts val="0"/>
                        </a:spcAft>
                      </a:pPr>
                      <a:r>
                        <a:rPr lang="es-EC" sz="1400" dirty="0">
                          <a:effectLst/>
                        </a:rPr>
                        <a:t> </a:t>
                      </a:r>
                      <a:endParaRPr lang="es-EC" sz="1200" dirty="0">
                        <a:effectLst/>
                      </a:endParaRPr>
                    </a:p>
                    <a:p>
                      <a:pPr indent="252095" algn="ctr">
                        <a:lnSpc>
                          <a:spcPct val="115000"/>
                        </a:lnSpc>
                        <a:spcAft>
                          <a:spcPts val="0"/>
                        </a:spcAft>
                      </a:pPr>
                      <a:r>
                        <a:rPr lang="es-EC" sz="1400" dirty="0">
                          <a:effectLst/>
                        </a:rPr>
                        <a:t>8 000</a:t>
                      </a:r>
                      <a:endParaRPr lang="es-EC" sz="1200" dirty="0">
                        <a:effectLst/>
                      </a:endParaRPr>
                    </a:p>
                    <a:p>
                      <a:pPr indent="252095" algn="ctr">
                        <a:lnSpc>
                          <a:spcPct val="115000"/>
                        </a:lnSpc>
                        <a:spcAft>
                          <a:spcPts val="0"/>
                        </a:spcAft>
                      </a:pPr>
                      <a:r>
                        <a:rPr lang="es-EC" sz="1400" dirty="0">
                          <a:effectLst/>
                        </a:rPr>
                        <a:t>24 000</a:t>
                      </a:r>
                      <a:endParaRPr lang="es-EC" sz="1200" dirty="0">
                        <a:effectLst/>
                      </a:endParaRPr>
                    </a:p>
                    <a:p>
                      <a:pPr indent="252095" algn="ctr">
                        <a:lnSpc>
                          <a:spcPct val="115000"/>
                        </a:lnSpc>
                        <a:spcAft>
                          <a:spcPts val="0"/>
                        </a:spcAft>
                      </a:pPr>
                      <a:r>
                        <a:rPr lang="es-EC" sz="1400" dirty="0">
                          <a:effectLst/>
                        </a:rPr>
                        <a:t>40 000</a:t>
                      </a:r>
                      <a:endParaRPr lang="es-EC"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c>
                  <a:txBody>
                    <a:bodyPr/>
                    <a:lstStyle/>
                    <a:p>
                      <a:pPr marL="342900" lvl="0" indent="-342900" algn="just">
                        <a:lnSpc>
                          <a:spcPct val="115000"/>
                        </a:lnSpc>
                        <a:spcAft>
                          <a:spcPts val="0"/>
                        </a:spcAft>
                        <a:buFont typeface="Symbol" panose="05050102010706020507" pitchFamily="18" charset="2"/>
                        <a:buChar char=""/>
                      </a:pPr>
                      <a:r>
                        <a:rPr lang="es-EC" sz="1000" dirty="0">
                          <a:effectLst/>
                        </a:rPr>
                        <a:t>Limpieza de la zona interna del bastidor</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Cambio de la correa de accionamiento</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Cambio de rodamientos del eje vertical</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Verificar el espesor de las zapatas del embrague</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Verificar el espesor del forro del freno</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Verificar la altura del tambor</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Limpieza del sensor de conductividad</a:t>
                      </a:r>
                      <a:endParaRPr lang="es-EC" sz="900" dirty="0">
                        <a:effectLst/>
                      </a:endParaRPr>
                    </a:p>
                    <a:p>
                      <a:pPr marL="228600" indent="252095" algn="just">
                        <a:lnSpc>
                          <a:spcPct val="115000"/>
                        </a:lnSpc>
                        <a:spcAft>
                          <a:spcPts val="0"/>
                        </a:spcAft>
                      </a:pPr>
                      <a:r>
                        <a:rPr lang="es-EC" sz="1000" dirty="0">
                          <a:effectLst/>
                        </a:rPr>
                        <a:t> </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Comprobación del estado de las mangueras y tuberías flexibles</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c>
                  <a:txBody>
                    <a:bodyPr/>
                    <a:lstStyle/>
                    <a:p>
                      <a:pPr indent="252095" algn="just">
                        <a:lnSpc>
                          <a:spcPct val="115000"/>
                        </a:lnSpc>
                        <a:spcAft>
                          <a:spcPts val="0"/>
                        </a:spcAft>
                      </a:pPr>
                      <a:r>
                        <a:rPr lang="es-EC" sz="1000" dirty="0">
                          <a:effectLst/>
                        </a:rPr>
                        <a:t> </a:t>
                      </a:r>
                      <a:endParaRPr lang="es-EC" sz="900" dirty="0">
                        <a:effectLst/>
                      </a:endParaRPr>
                    </a:p>
                    <a:p>
                      <a:pPr indent="252095" algn="just">
                        <a:lnSpc>
                          <a:spcPct val="115000"/>
                        </a:lnSpc>
                        <a:spcAft>
                          <a:spcPts val="0"/>
                        </a:spcAft>
                      </a:pPr>
                      <a:r>
                        <a:rPr lang="es-EC" sz="1000" dirty="0">
                          <a:effectLst/>
                        </a:rPr>
                        <a:t> </a:t>
                      </a:r>
                      <a:endParaRPr lang="es-EC" sz="900" dirty="0">
                        <a:effectLst/>
                      </a:endParaRPr>
                    </a:p>
                    <a:p>
                      <a:pPr indent="252095" algn="just">
                        <a:lnSpc>
                          <a:spcPct val="115000"/>
                        </a:lnSpc>
                        <a:spcAft>
                          <a:spcPts val="0"/>
                        </a:spcAft>
                      </a:pPr>
                      <a:r>
                        <a:rPr lang="es-EC" sz="1000" dirty="0">
                          <a:effectLst/>
                        </a:rPr>
                        <a:t> </a:t>
                      </a:r>
                      <a:endParaRPr lang="es-EC" sz="900" dirty="0">
                        <a:effectLst/>
                      </a:endParaRPr>
                    </a:p>
                    <a:p>
                      <a:pPr indent="252095" algn="just">
                        <a:lnSpc>
                          <a:spcPct val="115000"/>
                        </a:lnSpc>
                        <a:spcAft>
                          <a:spcPts val="0"/>
                        </a:spcAft>
                      </a:pPr>
                      <a:r>
                        <a:rPr lang="es-EC" sz="1000" dirty="0">
                          <a:effectLst/>
                        </a:rPr>
                        <a:t> </a:t>
                      </a:r>
                      <a:endParaRPr lang="es-EC" sz="900" dirty="0">
                        <a:effectLst/>
                      </a:endParaRPr>
                    </a:p>
                    <a:p>
                      <a:pPr indent="252095" algn="just">
                        <a:lnSpc>
                          <a:spcPct val="115000"/>
                        </a:lnSpc>
                        <a:spcAft>
                          <a:spcPts val="0"/>
                        </a:spcAft>
                      </a:pPr>
                      <a:r>
                        <a:rPr lang="es-EC" sz="1000" dirty="0">
                          <a:effectLst/>
                        </a:rPr>
                        <a:t> </a:t>
                      </a:r>
                      <a:endParaRPr lang="es-EC" sz="900" dirty="0">
                        <a:effectLst/>
                      </a:endParaRPr>
                    </a:p>
                    <a:p>
                      <a:pPr indent="252095" algn="just">
                        <a:lnSpc>
                          <a:spcPct val="115000"/>
                        </a:lnSpc>
                        <a:spcAft>
                          <a:spcPts val="0"/>
                        </a:spcAft>
                      </a:pPr>
                      <a:r>
                        <a:rPr lang="es-EC" sz="1000" dirty="0">
                          <a:effectLst/>
                        </a:rPr>
                        <a:t> </a:t>
                      </a:r>
                      <a:endParaRPr lang="es-EC" sz="900" dirty="0">
                        <a:effectLst/>
                      </a:endParaRPr>
                    </a:p>
                    <a:p>
                      <a:pPr indent="252095" algn="just">
                        <a:lnSpc>
                          <a:spcPct val="115000"/>
                        </a:lnSpc>
                        <a:spcAft>
                          <a:spcPts val="0"/>
                        </a:spcAft>
                      </a:pPr>
                      <a:r>
                        <a:rPr lang="es-EC" sz="1000" dirty="0">
                          <a:effectLst/>
                        </a:rPr>
                        <a:t> </a:t>
                      </a:r>
                      <a:endParaRPr lang="es-EC" sz="900" dirty="0">
                        <a:effectLst/>
                      </a:endParaRPr>
                    </a:p>
                    <a:p>
                      <a:pPr indent="252095" algn="just">
                        <a:lnSpc>
                          <a:spcPct val="115000"/>
                        </a:lnSpc>
                        <a:spcAft>
                          <a:spcPts val="0"/>
                        </a:spcAft>
                      </a:pPr>
                      <a:r>
                        <a:rPr lang="es-EC" sz="1000" dirty="0">
                          <a:effectLst/>
                        </a:rPr>
                        <a:t> </a:t>
                      </a:r>
                      <a:endParaRPr lang="es-EC" sz="900" dirty="0">
                        <a:effectLst/>
                      </a:endParaRPr>
                    </a:p>
                    <a:p>
                      <a:pPr indent="252095" algn="just">
                        <a:lnSpc>
                          <a:spcPct val="115000"/>
                        </a:lnSpc>
                        <a:spcAft>
                          <a:spcPts val="0"/>
                        </a:spcAft>
                      </a:pPr>
                      <a:r>
                        <a:rPr lang="es-EC" sz="1000" dirty="0">
                          <a:effectLst/>
                        </a:rPr>
                        <a:t> </a:t>
                      </a:r>
                      <a:endParaRPr lang="es-EC" sz="900" dirty="0">
                        <a:effectLst/>
                      </a:endParaRPr>
                    </a:p>
                    <a:p>
                      <a:pPr marL="342900" lvl="0" indent="-342900" algn="just">
                        <a:lnSpc>
                          <a:spcPct val="115000"/>
                        </a:lnSpc>
                        <a:spcAft>
                          <a:spcPts val="0"/>
                        </a:spcAft>
                        <a:buFont typeface="Symbol" panose="05050102010706020507" pitchFamily="18" charset="2"/>
                        <a:buChar char=""/>
                      </a:pPr>
                      <a:r>
                        <a:rPr lang="es-EC" sz="1000" dirty="0">
                          <a:effectLst/>
                        </a:rPr>
                        <a:t>Cambiarlas en caso de requerirlo</a:t>
                      </a:r>
                      <a:endParaRPr lang="es-EC"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r>
              <a:tr h="163157">
                <a:tc>
                  <a:txBody>
                    <a:bodyPr/>
                    <a:lstStyle/>
                    <a:p>
                      <a:pPr indent="252095" algn="ctr">
                        <a:lnSpc>
                          <a:spcPct val="115000"/>
                        </a:lnSpc>
                        <a:spcAft>
                          <a:spcPts val="0"/>
                        </a:spcAft>
                      </a:pPr>
                      <a:r>
                        <a:rPr lang="es-EC" sz="1400" dirty="0">
                          <a:effectLst/>
                        </a:rPr>
                        <a:t>48 000</a:t>
                      </a:r>
                      <a:endParaRPr lang="es-EC"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c>
                  <a:txBody>
                    <a:bodyPr/>
                    <a:lstStyle/>
                    <a:p>
                      <a:pPr marL="342900" lvl="0" indent="-342900" algn="just">
                        <a:lnSpc>
                          <a:spcPct val="115000"/>
                        </a:lnSpc>
                        <a:spcAft>
                          <a:spcPts val="0"/>
                        </a:spcAft>
                        <a:buFont typeface="Symbol" panose="05050102010706020507" pitchFamily="18" charset="2"/>
                        <a:buChar char=""/>
                      </a:pPr>
                      <a:r>
                        <a:rPr lang="es-EC" sz="900">
                          <a:effectLst/>
                        </a:rPr>
                        <a:t>Cambio de amortiguadores de vibración</a:t>
                      </a:r>
                      <a:endParaRPr lang="es-EC"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c>
                  <a:txBody>
                    <a:bodyPr/>
                    <a:lstStyle/>
                    <a:p>
                      <a:pPr indent="252095" algn="just">
                        <a:lnSpc>
                          <a:spcPct val="115000"/>
                        </a:lnSpc>
                        <a:spcAft>
                          <a:spcPts val="0"/>
                        </a:spcAft>
                      </a:pPr>
                      <a:r>
                        <a:rPr lang="es-EC" sz="900" dirty="0">
                          <a:effectLst/>
                        </a:rPr>
                        <a:t> </a:t>
                      </a:r>
                      <a:endParaRPr lang="es-EC"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6602" marR="26602" marT="0" marB="0"/>
                </a:tc>
              </a:tr>
            </a:tbl>
          </a:graphicData>
        </a:graphic>
      </p:graphicFrame>
    </p:spTree>
    <p:extLst>
      <p:ext uri="{BB962C8B-B14F-4D97-AF65-F5344CB8AC3E}">
        <p14:creationId xmlns:p14="http://schemas.microsoft.com/office/powerpoint/2010/main" val="3264085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07076"/>
          </a:xfrm>
        </p:spPr>
        <p:txBody>
          <a:bodyPr/>
          <a:lstStyle/>
          <a:p>
            <a:r>
              <a:rPr lang="es-EC" dirty="0" smtClean="0"/>
              <a:t>CONCLUSIONES</a:t>
            </a:r>
            <a:endParaRPr lang="es-EC" dirty="0"/>
          </a:p>
        </p:txBody>
      </p:sp>
      <p:sp>
        <p:nvSpPr>
          <p:cNvPr id="3" name="Marcador de contenido 2"/>
          <p:cNvSpPr>
            <a:spLocks noGrp="1"/>
          </p:cNvSpPr>
          <p:nvPr>
            <p:ph idx="1"/>
          </p:nvPr>
        </p:nvSpPr>
        <p:spPr>
          <a:xfrm>
            <a:off x="677334" y="1609859"/>
            <a:ext cx="9020458" cy="4803820"/>
          </a:xfrm>
        </p:spPr>
        <p:txBody>
          <a:bodyPr>
            <a:normAutofit fontScale="85000" lnSpcReduction="20000"/>
          </a:bodyPr>
          <a:lstStyle/>
          <a:p>
            <a:pPr lvl="0" algn="just"/>
            <a:r>
              <a:rPr lang="es-EC" sz="1900" dirty="0"/>
              <a:t>Se evaluó de manera satisfactoria el estado actual de la separadora de aceite Westfalia OSC y OSD determinando índices de confiabilidad.</a:t>
            </a:r>
          </a:p>
          <a:p>
            <a:pPr lvl="0" algn="just"/>
            <a:r>
              <a:rPr lang="es-EC" sz="1900" dirty="0"/>
              <a:t>Se examinaron las alternativas de diseño para el sistema de control a través de una matriz causa-efecto optando por la opción más óptima.</a:t>
            </a:r>
          </a:p>
          <a:p>
            <a:pPr lvl="0" algn="just"/>
            <a:r>
              <a:rPr lang="es-EC" sz="1900" dirty="0"/>
              <a:t>Se establecieron los principios matemáticos para el proceso de transferencia energética del sistema.</a:t>
            </a:r>
          </a:p>
          <a:p>
            <a:pPr lvl="0" algn="just"/>
            <a:r>
              <a:rPr lang="es-EC" sz="1900" dirty="0"/>
              <a:t>Se obtuvo un alto desempeño en el diseño y simulación del sistema de control automático de las separadoras modelos OSD y OSC.</a:t>
            </a:r>
          </a:p>
          <a:p>
            <a:pPr lvl="0" algn="just"/>
            <a:r>
              <a:rPr lang="es-EC" sz="1900" dirty="0"/>
              <a:t>El diseño del árbol de fallas permite la identificación de las causas que afectan al rendimiento de la centrífuga lo que a su vez disminuye el tiempo que se emplea en la corrección de las fallas.</a:t>
            </a:r>
          </a:p>
          <a:p>
            <a:pPr lvl="0" algn="just"/>
            <a:r>
              <a:rPr lang="es-EC" sz="1900" dirty="0"/>
              <a:t>La identificación de las áreas que deben intervenir en la corrección de fallas permite una organización de los departamentos de la empresa, tales como son: el departamento mecánico, el departamento de instrumentos y el área de operaciones.</a:t>
            </a:r>
          </a:p>
          <a:p>
            <a:pPr lvl="0" algn="just"/>
            <a:r>
              <a:rPr lang="es-EC" sz="1900" dirty="0"/>
              <a:t>El análisis de confiabilidad permite una proyección del tiempo de vida útil de la máquina, así mismo se pueden plantear estrategias para alargar estos tiempos con el rediseño de los tiempos y acciones a ejecutar en los mantenimientos preventivos.</a:t>
            </a:r>
          </a:p>
          <a:p>
            <a:pPr lvl="0" algn="just"/>
            <a:r>
              <a:rPr lang="es-EC" sz="1900" dirty="0"/>
              <a:t>El mantenimiento de una unidad operativa por periodos más largos representa una inversión puesto que los motores-generadores presentarán menos fallos a causa de un aceite sucio.</a:t>
            </a:r>
          </a:p>
          <a:p>
            <a:endParaRPr lang="es-EC" dirty="0"/>
          </a:p>
        </p:txBody>
      </p:sp>
    </p:spTree>
    <p:extLst>
      <p:ext uri="{BB962C8B-B14F-4D97-AF65-F5344CB8AC3E}">
        <p14:creationId xmlns:p14="http://schemas.microsoft.com/office/powerpoint/2010/main" val="37359248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66700"/>
            <a:ext cx="8596668" cy="1320800"/>
          </a:xfrm>
        </p:spPr>
        <p:txBody>
          <a:bodyPr/>
          <a:lstStyle/>
          <a:p>
            <a:r>
              <a:rPr lang="es-EC" dirty="0" smtClean="0"/>
              <a:t>DEFINICIÓN</a:t>
            </a:r>
            <a:endParaRPr lang="es-EC" dirty="0"/>
          </a:p>
        </p:txBody>
      </p:sp>
      <p:sp>
        <p:nvSpPr>
          <p:cNvPr id="6" name="Marcador de contenido 5"/>
          <p:cNvSpPr>
            <a:spLocks noGrp="1"/>
          </p:cNvSpPr>
          <p:nvPr>
            <p:ph idx="1"/>
          </p:nvPr>
        </p:nvSpPr>
        <p:spPr>
          <a:xfrm>
            <a:off x="677334" y="1253475"/>
            <a:ext cx="8596668" cy="3880773"/>
          </a:xfrm>
        </p:spPr>
        <p:txBody>
          <a:bodyPr/>
          <a:lstStyle/>
          <a:p>
            <a:pPr algn="just"/>
            <a:r>
              <a:rPr lang="es-EC" sz="2400" dirty="0" smtClean="0"/>
              <a:t>Una separadora de aceite es un dispositivo electromecánico que usa la fuerza centrífuga para su funcionamiento y se encarga de separar dos líquidos de diferentes densidades o restos de sólidos presentes en un fluido.</a:t>
            </a:r>
          </a:p>
          <a:p>
            <a:endParaRPr lang="es-EC" dirty="0"/>
          </a:p>
        </p:txBody>
      </p:sp>
      <p:pic>
        <p:nvPicPr>
          <p:cNvPr id="17" name="Imagen 16"/>
          <p:cNvPicPr>
            <a:picLocks noChangeAspect="1"/>
          </p:cNvPicPr>
          <p:nvPr/>
        </p:nvPicPr>
        <p:blipFill>
          <a:blip r:embed="rId2"/>
          <a:stretch>
            <a:fillRect/>
          </a:stretch>
        </p:blipFill>
        <p:spPr>
          <a:xfrm>
            <a:off x="3080225" y="3067548"/>
            <a:ext cx="4031775" cy="3600000"/>
          </a:xfrm>
          <a:prstGeom prst="rect">
            <a:avLst/>
          </a:prstGeom>
        </p:spPr>
      </p:pic>
    </p:spTree>
    <p:extLst>
      <p:ext uri="{BB962C8B-B14F-4D97-AF65-F5344CB8AC3E}">
        <p14:creationId xmlns:p14="http://schemas.microsoft.com/office/powerpoint/2010/main" val="15706027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5434" y="177800"/>
            <a:ext cx="8596668" cy="1320800"/>
          </a:xfrm>
        </p:spPr>
        <p:txBody>
          <a:bodyPr/>
          <a:lstStyle/>
          <a:p>
            <a:r>
              <a:rPr lang="es-EC" dirty="0" smtClean="0"/>
              <a:t>PARTES DE LA UNIDAD SEPARADORA</a:t>
            </a:r>
            <a:endParaRPr lang="es-EC" dirty="0"/>
          </a:p>
        </p:txBody>
      </p:sp>
      <p:graphicFrame>
        <p:nvGraphicFramePr>
          <p:cNvPr id="8" name="Marcador de contenido 7"/>
          <p:cNvGraphicFramePr>
            <a:graphicFrameLocks noGrp="1"/>
          </p:cNvGraphicFramePr>
          <p:nvPr>
            <p:ph sz="half" idx="2"/>
            <p:extLst>
              <p:ext uri="{D42A27DB-BD31-4B8C-83A1-F6EECF244321}">
                <p14:modId xmlns:p14="http://schemas.microsoft.com/office/powerpoint/2010/main" val="2644594599"/>
              </p:ext>
            </p:extLst>
          </p:nvPr>
        </p:nvGraphicFramePr>
        <p:xfrm>
          <a:off x="4615941" y="1166495"/>
          <a:ext cx="4673600" cy="5509260"/>
        </p:xfrm>
        <a:graphic>
          <a:graphicData uri="http://schemas.openxmlformats.org/drawingml/2006/table">
            <a:tbl>
              <a:tblPr firstRow="1" firstCol="1" bandRow="1">
                <a:tableStyleId>{5C22544A-7EE6-4342-B048-85BDC9FD1C3A}</a:tableStyleId>
              </a:tblPr>
              <a:tblGrid>
                <a:gridCol w="1189042"/>
                <a:gridCol w="3484558"/>
              </a:tblGrid>
              <a:tr h="304800">
                <a:tc>
                  <a:txBody>
                    <a:bodyPr/>
                    <a:lstStyle/>
                    <a:p>
                      <a:pPr indent="252095" algn="ctr">
                        <a:lnSpc>
                          <a:spcPct val="150000"/>
                        </a:lnSpc>
                        <a:spcAft>
                          <a:spcPts val="0"/>
                        </a:spcAft>
                        <a:tabLst>
                          <a:tab pos="809625" algn="l"/>
                        </a:tabLst>
                      </a:pPr>
                      <a:r>
                        <a:rPr lang="es-EC" sz="1400" dirty="0">
                          <a:effectLst/>
                        </a:rPr>
                        <a:t>Número</a:t>
                      </a:r>
                      <a:endParaRPr lang="es-EC" sz="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ctr">
                        <a:lnSpc>
                          <a:spcPct val="150000"/>
                        </a:lnSpc>
                        <a:spcAft>
                          <a:spcPts val="0"/>
                        </a:spcAft>
                      </a:pPr>
                      <a:r>
                        <a:rPr lang="es-EC" sz="1400" dirty="0">
                          <a:effectLst/>
                        </a:rPr>
                        <a:t>Elemento</a:t>
                      </a:r>
                      <a:endParaRPr lang="es-EC" sz="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200" dirty="0">
                          <a:effectLst/>
                        </a:rPr>
                        <a:t>1</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200">
                          <a:effectLst/>
                        </a:rPr>
                        <a:t>Motor eléctrico</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200">
                          <a:effectLst/>
                        </a:rPr>
                        <a:t>2</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200" dirty="0">
                          <a:effectLst/>
                        </a:rPr>
                        <a:t>Armario de control</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200">
                          <a:effectLst/>
                        </a:rPr>
                        <a:t>3</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200" dirty="0">
                          <a:effectLst/>
                        </a:rPr>
                        <a:t>Calentador eléctrico</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200">
                          <a:effectLst/>
                        </a:rPr>
                        <a:t>4</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200" dirty="0">
                          <a:effectLst/>
                        </a:rPr>
                        <a:t>Tanque de lodos</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200">
                          <a:effectLst/>
                        </a:rPr>
                        <a:t>5</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200" dirty="0">
                          <a:effectLst/>
                        </a:rPr>
                        <a:t>Alimentación de aceite sucio</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200">
                          <a:effectLst/>
                        </a:rPr>
                        <a:t>6</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200" dirty="0">
                          <a:effectLst/>
                        </a:rPr>
                        <a:t>Salida de aceite limpio</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200">
                          <a:effectLst/>
                        </a:rPr>
                        <a:t>7</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200" dirty="0">
                          <a:effectLst/>
                        </a:rPr>
                        <a:t>Entrada de agua de desplazamiento</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200">
                          <a:effectLst/>
                        </a:rPr>
                        <a:t>8</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200" dirty="0" err="1">
                          <a:effectLst/>
                        </a:rPr>
                        <a:t>Presostato</a:t>
                      </a:r>
                      <a:r>
                        <a:rPr lang="es-EC" sz="1200" dirty="0">
                          <a:effectLst/>
                        </a:rPr>
                        <a:t> (aceite limpio)</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200">
                          <a:effectLst/>
                        </a:rPr>
                        <a:t>9</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200" dirty="0" err="1">
                          <a:effectLst/>
                        </a:rPr>
                        <a:t>Presostato</a:t>
                      </a:r>
                      <a:r>
                        <a:rPr lang="es-EC" sz="1200" dirty="0">
                          <a:effectLst/>
                        </a:rPr>
                        <a:t> (salida de agua)</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200">
                          <a:effectLst/>
                        </a:rPr>
                        <a:t>10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200" dirty="0">
                          <a:effectLst/>
                        </a:rPr>
                        <a:t>Válvula reguladora</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200">
                          <a:effectLst/>
                        </a:rPr>
                        <a:t>11</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200" dirty="0">
                          <a:effectLst/>
                        </a:rPr>
                        <a:t>Diafragma</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200">
                          <a:effectLst/>
                        </a:rPr>
                        <a:t>12</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200" dirty="0">
                          <a:effectLst/>
                        </a:rPr>
                        <a:t>Programador</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200">
                          <a:effectLst/>
                        </a:rPr>
                        <a:t>13</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200" dirty="0">
                          <a:effectLst/>
                        </a:rPr>
                        <a:t>Rodete de maniobra (agua sucia)</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200">
                          <a:effectLst/>
                        </a:rPr>
                        <a:t>14</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200" dirty="0">
                          <a:effectLst/>
                        </a:rPr>
                        <a:t>Rodete (aceite limpio)</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200">
                          <a:effectLst/>
                        </a:rPr>
                        <a:t>15</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200" dirty="0">
                          <a:effectLst/>
                        </a:rPr>
                        <a:t>Platos separadores</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200">
                          <a:effectLst/>
                        </a:rPr>
                        <a:t>16</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200" dirty="0">
                          <a:effectLst/>
                        </a:rPr>
                        <a:t>Recinto de sólidos</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200">
                          <a:effectLst/>
                        </a:rPr>
                        <a:t>17</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200" dirty="0">
                          <a:effectLst/>
                        </a:rPr>
                        <a:t>Salida de agua sucia</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200">
                          <a:effectLst/>
                        </a:rPr>
                        <a:t>18</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200" dirty="0">
                          <a:effectLst/>
                        </a:rPr>
                        <a:t>Salida de agua de maniobra</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r h="224820">
                <a:tc>
                  <a:txBody>
                    <a:bodyPr/>
                    <a:lstStyle/>
                    <a:p>
                      <a:pPr indent="252095" algn="just">
                        <a:lnSpc>
                          <a:spcPct val="150000"/>
                        </a:lnSpc>
                        <a:spcAft>
                          <a:spcPts val="0"/>
                        </a:spcAft>
                      </a:pPr>
                      <a:r>
                        <a:rPr lang="es-EC" sz="1100">
                          <a:effectLst/>
                        </a:rPr>
                        <a:t>19</a:t>
                      </a:r>
                      <a:endParaRPr lang="es-EC" sz="105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c>
                  <a:txBody>
                    <a:bodyPr/>
                    <a:lstStyle/>
                    <a:p>
                      <a:pPr indent="252095" algn="just">
                        <a:lnSpc>
                          <a:spcPct val="150000"/>
                        </a:lnSpc>
                        <a:spcAft>
                          <a:spcPts val="0"/>
                        </a:spcAft>
                      </a:pPr>
                      <a:r>
                        <a:rPr lang="es-EC" sz="1100" dirty="0">
                          <a:effectLst/>
                        </a:rPr>
                        <a:t>Salida de sólidos</a:t>
                      </a:r>
                      <a:endParaRPr lang="es-EC" sz="10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6208" marR="46208" marT="0" marB="0"/>
                </a:tc>
              </a:tr>
            </a:tbl>
          </a:graphicData>
        </a:graphic>
      </p:graphicFrame>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166495" y="1014095"/>
            <a:ext cx="4202305" cy="2971800"/>
          </a:xfrm>
          <a:prstGeom prst="rect">
            <a:avLst/>
          </a:prstGeom>
          <a:noFill/>
          <a:ln>
            <a:noFill/>
          </a:ln>
        </p:spPr>
      </p:pic>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464185" y="3985895"/>
            <a:ext cx="3701415" cy="2872105"/>
          </a:xfrm>
          <a:prstGeom prst="rect">
            <a:avLst/>
          </a:prstGeom>
          <a:noFill/>
          <a:ln>
            <a:noFill/>
          </a:ln>
        </p:spPr>
      </p:pic>
    </p:spTree>
    <p:extLst>
      <p:ext uri="{BB962C8B-B14F-4D97-AF65-F5344CB8AC3E}">
        <p14:creationId xmlns:p14="http://schemas.microsoft.com/office/powerpoint/2010/main" val="1831905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CARACTERÍSTICAS SEPARADORA WESTFALIA OSC 15-96-067</a:t>
            </a:r>
            <a:endParaRPr lang="es-EC" dirty="0"/>
          </a:p>
        </p:txBody>
      </p:sp>
      <p:sp>
        <p:nvSpPr>
          <p:cNvPr id="3" name="Marcador de contenido 2"/>
          <p:cNvSpPr>
            <a:spLocks noGrp="1"/>
          </p:cNvSpPr>
          <p:nvPr>
            <p:ph idx="1"/>
          </p:nvPr>
        </p:nvSpPr>
        <p:spPr/>
        <p:txBody>
          <a:bodyPr/>
          <a:lstStyle/>
          <a:p>
            <a:pPr algn="just"/>
            <a:r>
              <a:rPr lang="es-EC" dirty="0" smtClean="0"/>
              <a:t>La </a:t>
            </a:r>
            <a:r>
              <a:rPr lang="es-EC" dirty="0"/>
              <a:t>velocidad de rotación del tambor para un producto hasta 1,05 Kg/dm³ (a 15 °C) es de 10 000 rpm; la separadora de aceite Westfalia OSC 15 – 96 – 067 </a:t>
            </a:r>
            <a:r>
              <a:rPr lang="es-EC" dirty="0" smtClean="0"/>
              <a:t>emplea </a:t>
            </a:r>
            <a:r>
              <a:rPr lang="es-EC" dirty="0"/>
              <a:t>un motor eléctrico </a:t>
            </a:r>
            <a:r>
              <a:rPr lang="es-EC" dirty="0" smtClean="0"/>
              <a:t>DE 5.5 kW de potencia y una velocidad de 3 460 rpm.</a:t>
            </a:r>
            <a:endParaRPr lang="es-EC" dirty="0"/>
          </a:p>
          <a:p>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1625714664"/>
              </p:ext>
            </p:extLst>
          </p:nvPr>
        </p:nvGraphicFramePr>
        <p:xfrm>
          <a:off x="1517805" y="3844766"/>
          <a:ext cx="7054694" cy="1920240"/>
        </p:xfrm>
        <a:graphic>
          <a:graphicData uri="http://schemas.openxmlformats.org/drawingml/2006/table">
            <a:tbl>
              <a:tblPr firstRow="1" firstCol="1" bandRow="1">
                <a:tableStyleId>{5C22544A-7EE6-4342-B048-85BDC9FD1C3A}</a:tableStyleId>
              </a:tblPr>
              <a:tblGrid>
                <a:gridCol w="2018614"/>
                <a:gridCol w="1674404"/>
                <a:gridCol w="1681642"/>
                <a:gridCol w="1680034"/>
              </a:tblGrid>
              <a:tr h="0">
                <a:tc>
                  <a:txBody>
                    <a:bodyPr/>
                    <a:lstStyle/>
                    <a:p>
                      <a:pPr indent="252095" algn="ctr">
                        <a:lnSpc>
                          <a:spcPct val="150000"/>
                        </a:lnSpc>
                        <a:spcAft>
                          <a:spcPts val="0"/>
                        </a:spcAft>
                      </a:pPr>
                      <a:r>
                        <a:rPr lang="es-EC" sz="1200">
                          <a:effectLst/>
                        </a:rPr>
                        <a:t>CARACTERÍSTICAS</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VALOR</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UNIDAD</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NORMA</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52095" algn="just">
                        <a:lnSpc>
                          <a:spcPct val="150000"/>
                        </a:lnSpc>
                        <a:spcAft>
                          <a:spcPts val="0"/>
                        </a:spcAft>
                      </a:pPr>
                      <a:r>
                        <a:rPr lang="es-EC" sz="1200">
                          <a:effectLst/>
                        </a:rPr>
                        <a:t>Grado S.A.E </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40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 </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52095" algn="just">
                        <a:lnSpc>
                          <a:spcPct val="150000"/>
                        </a:lnSpc>
                        <a:spcAft>
                          <a:spcPts val="0"/>
                        </a:spcAft>
                      </a:pPr>
                      <a:r>
                        <a:rPr lang="es-EC" sz="1200">
                          <a:effectLst/>
                        </a:rPr>
                        <a:t>Densidad a 15 °C</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0,92</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Kg/dm³</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ISO 3675</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52095" algn="just">
                        <a:lnSpc>
                          <a:spcPct val="150000"/>
                        </a:lnSpc>
                        <a:spcAft>
                          <a:spcPts val="0"/>
                        </a:spcAft>
                      </a:pPr>
                      <a:r>
                        <a:rPr lang="es-EC" sz="1200">
                          <a:effectLst/>
                        </a:rPr>
                        <a:t>Viscosidad Cinemática a 40 °C</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140</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mm²/s</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ISO 3104</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52095" algn="just">
                        <a:lnSpc>
                          <a:spcPct val="150000"/>
                        </a:lnSpc>
                        <a:spcAft>
                          <a:spcPts val="0"/>
                        </a:spcAft>
                      </a:pPr>
                      <a:r>
                        <a:rPr lang="es-EC" sz="1200">
                          <a:effectLst/>
                        </a:rPr>
                        <a:t>Viscosidad Cinemática a 100 °C</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14</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a:effectLst/>
                        </a:rPr>
                        <a:t>mm²/s</a:t>
                      </a:r>
                      <a:endParaRPr lang="es-EC"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200" dirty="0">
                          <a:effectLst/>
                        </a:rPr>
                        <a:t>ISO 3104</a:t>
                      </a:r>
                      <a:endParaRPr lang="es-EC"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1852785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p:cNvSpPr>
            <a:spLocks noGrp="1"/>
          </p:cNvSpPr>
          <p:nvPr>
            <p:ph type="title"/>
          </p:nvPr>
        </p:nvSpPr>
        <p:spPr>
          <a:xfrm>
            <a:off x="677334" y="609600"/>
            <a:ext cx="8596668" cy="876300"/>
          </a:xfrm>
        </p:spPr>
        <p:txBody>
          <a:bodyPr/>
          <a:lstStyle/>
          <a:p>
            <a:r>
              <a:rPr lang="es-EC" dirty="0" smtClean="0"/>
              <a:t>PROCESO </a:t>
            </a:r>
            <a:r>
              <a:rPr lang="es-EC" dirty="0"/>
              <a:t>DE PURIFICACIÓN DE ACEITE</a:t>
            </a:r>
          </a:p>
        </p:txBody>
      </p:sp>
      <p:sp>
        <p:nvSpPr>
          <p:cNvPr id="11" name="Marcador de contenido 10"/>
          <p:cNvSpPr>
            <a:spLocks noGrp="1"/>
          </p:cNvSpPr>
          <p:nvPr>
            <p:ph idx="1"/>
          </p:nvPr>
        </p:nvSpPr>
        <p:spPr>
          <a:xfrm>
            <a:off x="677334" y="1485900"/>
            <a:ext cx="8596668" cy="3880773"/>
          </a:xfrm>
        </p:spPr>
        <p:txBody>
          <a:bodyPr/>
          <a:lstStyle/>
          <a:p>
            <a:pPr algn="just"/>
            <a:endParaRPr lang="es-EC" dirty="0"/>
          </a:p>
          <a:p>
            <a:pPr algn="just"/>
            <a:r>
              <a:rPr lang="es-EC" sz="2000" dirty="0"/>
              <a:t>El principio de funcionamiento se basa en la teoría de separación por gravedad, sin embargo en una centrífuga se emplean dos fuerzas de igual magnitud pero de sentido contrario generadas cuando un cuerpo gira alrededor de un </a:t>
            </a:r>
            <a:r>
              <a:rPr lang="es-EC" sz="2000" dirty="0" smtClean="0"/>
              <a:t>eje.</a:t>
            </a:r>
          </a:p>
          <a:p>
            <a:pPr algn="just"/>
            <a:endParaRPr lang="es-EC" dirty="0"/>
          </a:p>
          <a:p>
            <a:pPr algn="just"/>
            <a:endParaRPr lang="es-EC" dirty="0" smtClean="0"/>
          </a:p>
          <a:p>
            <a:pPr algn="just"/>
            <a:endParaRPr lang="es-EC" dirty="0"/>
          </a:p>
        </p:txBody>
      </p:sp>
      <p:pic>
        <p:nvPicPr>
          <p:cNvPr id="13" name="Imagen 12"/>
          <p:cNvPicPr/>
          <p:nvPr/>
        </p:nvPicPr>
        <p:blipFill>
          <a:blip r:embed="rId2">
            <a:extLst>
              <a:ext uri="{28A0092B-C50C-407E-A947-70E740481C1C}">
                <a14:useLocalDpi xmlns:a14="http://schemas.microsoft.com/office/drawing/2010/main" val="0"/>
              </a:ext>
            </a:extLst>
          </a:blip>
          <a:srcRect/>
          <a:stretch>
            <a:fillRect/>
          </a:stretch>
        </p:blipFill>
        <p:spPr bwMode="auto">
          <a:xfrm>
            <a:off x="2744912" y="3426286"/>
            <a:ext cx="4697287" cy="2816687"/>
          </a:xfrm>
          <a:prstGeom prst="rect">
            <a:avLst/>
          </a:prstGeom>
          <a:noFill/>
          <a:ln>
            <a:noFill/>
          </a:ln>
        </p:spPr>
      </p:pic>
    </p:spTree>
    <p:extLst>
      <p:ext uri="{BB962C8B-B14F-4D97-AF65-F5344CB8AC3E}">
        <p14:creationId xmlns:p14="http://schemas.microsoft.com/office/powerpoint/2010/main" val="1443465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23900"/>
          </a:xfrm>
        </p:spPr>
        <p:txBody>
          <a:bodyPr/>
          <a:lstStyle/>
          <a:p>
            <a:r>
              <a:rPr lang="es-EC" dirty="0"/>
              <a:t>PROCESO DE PURIFICACIÓN DE ACEITE</a:t>
            </a:r>
          </a:p>
        </p:txBody>
      </p:sp>
      <p:sp>
        <p:nvSpPr>
          <p:cNvPr id="3" name="Marcador de contenido 2"/>
          <p:cNvSpPr>
            <a:spLocks noGrp="1"/>
          </p:cNvSpPr>
          <p:nvPr>
            <p:ph idx="1"/>
          </p:nvPr>
        </p:nvSpPr>
        <p:spPr>
          <a:xfrm>
            <a:off x="677334" y="1525589"/>
            <a:ext cx="8596668" cy="3880773"/>
          </a:xfrm>
        </p:spPr>
        <p:txBody>
          <a:bodyPr>
            <a:normAutofit/>
          </a:bodyPr>
          <a:lstStyle/>
          <a:p>
            <a:pPr algn="just"/>
            <a:r>
              <a:rPr lang="es-EC" sz="2000" dirty="0"/>
              <a:t>En un recipiente cilíndrico la fuerza centrífuga actúa en dirección de las paredes del </a:t>
            </a:r>
            <a:r>
              <a:rPr lang="es-EC" sz="2000" dirty="0" smtClean="0"/>
              <a:t>contenedor, esta </a:t>
            </a:r>
            <a:r>
              <a:rPr lang="es-EC" sz="2000" dirty="0"/>
              <a:t>fuerza provoca la sedimentación de las partículas sólidas pesadas a través de una capa de líquido o la filtración en un recipiente en rotación. </a:t>
            </a: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2667635" y="3117215"/>
            <a:ext cx="5053330" cy="3239770"/>
          </a:xfrm>
          <a:prstGeom prst="rect">
            <a:avLst/>
          </a:prstGeom>
          <a:noFill/>
          <a:ln>
            <a:noFill/>
          </a:ln>
        </p:spPr>
      </p:pic>
    </p:spTree>
    <p:extLst>
      <p:ext uri="{BB962C8B-B14F-4D97-AF65-F5344CB8AC3E}">
        <p14:creationId xmlns:p14="http://schemas.microsoft.com/office/powerpoint/2010/main" val="375979059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492</TotalTime>
  <Words>3283</Words>
  <Application>Microsoft Office PowerPoint</Application>
  <PresentationFormat>Panorámica</PresentationFormat>
  <Paragraphs>792</Paragraphs>
  <Slides>42</Slides>
  <Notes>2</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42</vt:i4>
      </vt:variant>
    </vt:vector>
  </HeadingPairs>
  <TitlesOfParts>
    <vt:vector size="52" baseType="lpstr">
      <vt:lpstr>Arial</vt:lpstr>
      <vt:lpstr>Calibri</vt:lpstr>
      <vt:lpstr>Cambria Math</vt:lpstr>
      <vt:lpstr>Constantia</vt:lpstr>
      <vt:lpstr>Symbol</vt:lpstr>
      <vt:lpstr>Times New Roman</vt:lpstr>
      <vt:lpstr>Trebuchet MS</vt:lpstr>
      <vt:lpstr>Verdana</vt:lpstr>
      <vt:lpstr>Wingdings 3</vt:lpstr>
      <vt:lpstr>Faceta</vt:lpstr>
      <vt:lpstr>Presentación de PowerPoint</vt:lpstr>
      <vt:lpstr>ANTECEDENTES</vt:lpstr>
      <vt:lpstr>INTRODUCCIÓN</vt:lpstr>
      <vt:lpstr>OBJETIVOS</vt:lpstr>
      <vt:lpstr>DEFINICIÓN</vt:lpstr>
      <vt:lpstr>PARTES DE LA UNIDAD SEPARADORA</vt:lpstr>
      <vt:lpstr>CARACTERÍSTICAS SEPARADORA WESTFALIA OSC 15-96-067</vt:lpstr>
      <vt:lpstr>PROCESO DE PURIFICACIÓN DE ACEITE</vt:lpstr>
      <vt:lpstr>PROCESO DE PURIFICACIÓN DE ACEITE</vt:lpstr>
      <vt:lpstr>Fundamentos Matemáticos</vt:lpstr>
      <vt:lpstr>Presentación de PowerPoint</vt:lpstr>
      <vt:lpstr>Tiempo de filtrado</vt:lpstr>
      <vt:lpstr>MODO DE FUNCIONAMIENTO DE LA UNIDAD SEPARADORA</vt:lpstr>
      <vt:lpstr>Presentación de PowerPoint</vt:lpstr>
      <vt:lpstr>DISEÑO</vt:lpstr>
      <vt:lpstr>DISEÑO</vt:lpstr>
      <vt:lpstr>Especificaciones generales del diseño</vt:lpstr>
      <vt:lpstr>DIAGRAMAS P&amp;ID DEL DISEÑO</vt:lpstr>
      <vt:lpstr>Presentación de PowerPoint</vt:lpstr>
      <vt:lpstr>Presentación de PowerPoint</vt:lpstr>
      <vt:lpstr>CONTROLADOR, MÓDULO DE ENTRADAS ANALÓGICAS Y ALIMENTACIÓN </vt:lpstr>
      <vt:lpstr>MATRIZ CAUSA-EFECTO</vt:lpstr>
      <vt:lpstr>MATRIZ CAUSA-EFECTO</vt:lpstr>
      <vt:lpstr>Matriz QFD</vt:lpstr>
      <vt:lpstr>Matriz QFD</vt:lpstr>
      <vt:lpstr>Matriz QFD</vt:lpstr>
      <vt:lpstr>Diseño de Interfaz HMI</vt:lpstr>
      <vt:lpstr>ARQUITECTURA Y NAVEGACIÓN</vt:lpstr>
      <vt:lpstr>COLOR</vt:lpstr>
      <vt:lpstr>DISTRIBUCIÓN</vt:lpstr>
      <vt:lpstr>ESTATUS DEL EQUIPO</vt:lpstr>
      <vt:lpstr>SIMULACIÓN</vt:lpstr>
      <vt:lpstr>ESQUEMA DE FUNCIONES</vt:lpstr>
      <vt:lpstr>HMI DE LA PANTALLA TÁCTIL </vt:lpstr>
      <vt:lpstr>ANÁLISIS DE FALLAS</vt:lpstr>
      <vt:lpstr>HERRAMIENTAS DE LA CONFIABILIDAD</vt:lpstr>
      <vt:lpstr>HERRAMIENTAS DE LA CONFIABILIDAD</vt:lpstr>
      <vt:lpstr>ÁRBOL DE PROBLEMAS Y ÁREAS DE INTERVENCIÓN</vt:lpstr>
      <vt:lpstr>ÁRBOL DE PROBLEMAS Y ÁREAS DE INTERVENCIÓN</vt:lpstr>
      <vt:lpstr>DIAGRAMA DE ESPINA DE PESCADO</vt:lpstr>
      <vt:lpstr>CALENDARIO DE MANTENIMIENTOS</vt:lpstr>
      <vt:lpstr>CONCLUSIONES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 Guerra M</dc:creator>
  <cp:lastModifiedBy>Andre Guerra M</cp:lastModifiedBy>
  <cp:revision>33</cp:revision>
  <dcterms:created xsi:type="dcterms:W3CDTF">2015-06-29T03:00:37Z</dcterms:created>
  <dcterms:modified xsi:type="dcterms:W3CDTF">2015-07-02T17:28:50Z</dcterms:modified>
</cp:coreProperties>
</file>