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66" r:id="rId2"/>
    <p:sldId id="267" r:id="rId3"/>
    <p:sldId id="258" r:id="rId4"/>
    <p:sldId id="277" r:id="rId5"/>
    <p:sldId id="278" r:id="rId6"/>
    <p:sldId id="373" r:id="rId7"/>
    <p:sldId id="342" r:id="rId8"/>
    <p:sldId id="345" r:id="rId9"/>
    <p:sldId id="387" r:id="rId10"/>
    <p:sldId id="398" r:id="rId11"/>
    <p:sldId id="399" r:id="rId12"/>
    <p:sldId id="400" r:id="rId13"/>
    <p:sldId id="401" r:id="rId14"/>
    <p:sldId id="402" r:id="rId15"/>
    <p:sldId id="377" r:id="rId16"/>
    <p:sldId id="392" r:id="rId17"/>
    <p:sldId id="355" r:id="rId18"/>
    <p:sldId id="403" r:id="rId19"/>
    <p:sldId id="404" r:id="rId20"/>
    <p:sldId id="405" r:id="rId21"/>
    <p:sldId id="394" r:id="rId22"/>
    <p:sldId id="395" r:id="rId23"/>
    <p:sldId id="396" r:id="rId24"/>
    <p:sldId id="406" r:id="rId25"/>
    <p:sldId id="397" r:id="rId26"/>
    <p:sldId id="407" r:id="rId27"/>
    <p:sldId id="368" r:id="rId28"/>
    <p:sldId id="388" r:id="rId29"/>
    <p:sldId id="372" r:id="rId30"/>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9" autoAdjust="0"/>
    <p:restoredTop sz="97869" autoAdjust="0"/>
  </p:normalViewPr>
  <p:slideViewPr>
    <p:cSldViewPr>
      <p:cViewPr varScale="1">
        <p:scale>
          <a:sx n="68" d="100"/>
          <a:sy n="68" d="100"/>
        </p:scale>
        <p:origin x="-1758"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hyperlink" Target="http://www.ecured.cu/index.php/Joomla" TargetMode="External"/><Relationship Id="rId2" Type="http://schemas.openxmlformats.org/officeDocument/2006/relationships/hyperlink" Target="http://www.ecured.cu/index.php/Drupal" TargetMode="External"/><Relationship Id="rId1" Type="http://schemas.openxmlformats.org/officeDocument/2006/relationships/hyperlink" Target="http://www.ecured.cu/index.php/Wordpress" TargetMode="External"/><Relationship Id="rId5" Type="http://schemas.openxmlformats.org/officeDocument/2006/relationships/hyperlink" Target="http://www.ecured.cu/index.php/CSS" TargetMode="External"/><Relationship Id="rId4" Type="http://schemas.openxmlformats.org/officeDocument/2006/relationships/hyperlink" Target="http://www.ecured.cu/index.php/HTML"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www.ecured.cu/index.php/Joomla" TargetMode="External"/><Relationship Id="rId2" Type="http://schemas.openxmlformats.org/officeDocument/2006/relationships/hyperlink" Target="http://www.ecured.cu/index.php/Drupal" TargetMode="External"/><Relationship Id="rId1" Type="http://schemas.openxmlformats.org/officeDocument/2006/relationships/hyperlink" Target="http://www.ecured.cu/index.php/Wordpress" TargetMode="External"/><Relationship Id="rId5" Type="http://schemas.openxmlformats.org/officeDocument/2006/relationships/hyperlink" Target="http://www.ecured.cu/index.php/CSS" TargetMode="External"/><Relationship Id="rId4" Type="http://schemas.openxmlformats.org/officeDocument/2006/relationships/hyperlink" Target="http://www.ecured.cu/index.php/HTML"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C0056-A294-4643-A8C7-CB230247EACC}" type="doc">
      <dgm:prSet loTypeId="urn:microsoft.com/office/officeart/2005/8/layout/pyramid2" loCatId="list" qsTypeId="urn:microsoft.com/office/officeart/2005/8/quickstyle/simple5" qsCatId="simple" csTypeId="urn:microsoft.com/office/officeart/2005/8/colors/colorful5" csCatId="colorful" phldr="1"/>
      <dgm:spPr/>
      <dgm:t>
        <a:bodyPr/>
        <a:lstStyle/>
        <a:p>
          <a:endParaRPr lang="en-US"/>
        </a:p>
      </dgm:t>
    </dgm:pt>
    <dgm:pt modelId="{1B70221F-7A57-4FDC-8B32-311A955E47DA}">
      <dgm:prSet phldrT="[Texto]" custT="1"/>
      <dgm:spPr/>
      <dgm:t>
        <a:bodyPr/>
        <a:lstStyle/>
        <a:p>
          <a:pPr algn="just"/>
          <a:r>
            <a:rPr lang="es-EC" sz="2000" dirty="0" smtClean="0"/>
            <a:t>Incrementar las ventas a través del aumento de la cuota de participación online que nos facilita el portal web.</a:t>
          </a:r>
          <a:endParaRPr lang="en-US" sz="2000" dirty="0"/>
        </a:p>
      </dgm:t>
    </dgm:pt>
    <dgm:pt modelId="{1C167102-27AA-4A68-B221-C679ABE93122}" type="parTrans" cxnId="{73C5BA7F-24BF-4D91-B55C-84C9E64537D1}">
      <dgm:prSet/>
      <dgm:spPr/>
      <dgm:t>
        <a:bodyPr/>
        <a:lstStyle/>
        <a:p>
          <a:pPr algn="just"/>
          <a:endParaRPr lang="en-US"/>
        </a:p>
      </dgm:t>
    </dgm:pt>
    <dgm:pt modelId="{2D363CEC-D463-4EC8-A0E5-BED71F98D84C}" type="sibTrans" cxnId="{73C5BA7F-24BF-4D91-B55C-84C9E64537D1}">
      <dgm:prSet/>
      <dgm:spPr/>
      <dgm:t>
        <a:bodyPr/>
        <a:lstStyle/>
        <a:p>
          <a:pPr algn="just"/>
          <a:endParaRPr lang="en-US"/>
        </a:p>
      </dgm:t>
    </dgm:pt>
    <dgm:pt modelId="{AAF2CF27-23A8-495F-AA93-E17A6B7E79C3}">
      <dgm:prSet phldrT="[Texto]" custT="1"/>
      <dgm:spPr/>
      <dgm:t>
        <a:bodyPr/>
        <a:lstStyle/>
        <a:p>
          <a:pPr algn="just"/>
          <a:r>
            <a:rPr lang="es-EC" sz="2000" dirty="0" smtClean="0"/>
            <a:t>Diseñar plantillas web de tal manera que se pueda cargar fácilmente el contenido de cada uno de los productos y servicios ofertados  y almacenarlos en una base de datos.</a:t>
          </a:r>
          <a:endParaRPr lang="en-US" sz="2000" dirty="0"/>
        </a:p>
      </dgm:t>
    </dgm:pt>
    <dgm:pt modelId="{59E2B004-92E2-4FA9-9E27-AC95BD6C6EBD}" type="parTrans" cxnId="{13F30FAF-EE2B-44A2-9D46-50F3A424F501}">
      <dgm:prSet/>
      <dgm:spPr/>
      <dgm:t>
        <a:bodyPr/>
        <a:lstStyle/>
        <a:p>
          <a:pPr algn="just"/>
          <a:endParaRPr lang="en-US"/>
        </a:p>
      </dgm:t>
    </dgm:pt>
    <dgm:pt modelId="{39B09BB8-22E9-4180-939F-ABBF04D83ABF}" type="sibTrans" cxnId="{13F30FAF-EE2B-44A2-9D46-50F3A424F501}">
      <dgm:prSet/>
      <dgm:spPr/>
      <dgm:t>
        <a:bodyPr/>
        <a:lstStyle/>
        <a:p>
          <a:pPr algn="just"/>
          <a:endParaRPr lang="en-US"/>
        </a:p>
      </dgm:t>
    </dgm:pt>
    <dgm:pt modelId="{3DB39941-C2B9-4042-A414-75FCE6F2EAF8}">
      <dgm:prSet phldrT="[Texto]" custT="1"/>
      <dgm:spPr/>
      <dgm:t>
        <a:bodyPr/>
        <a:lstStyle/>
        <a:p>
          <a:pPr algn="just"/>
          <a:r>
            <a:rPr lang="es-EC" sz="2000" dirty="0" smtClean="0"/>
            <a:t>Utilizar la metodología UWE (</a:t>
          </a:r>
          <a:r>
            <a:rPr lang="es-EC" sz="2000" dirty="0" err="1" smtClean="0"/>
            <a:t>Uml-based</a:t>
          </a:r>
          <a:r>
            <a:rPr lang="es-EC" sz="2000" dirty="0" smtClean="0"/>
            <a:t> Web </a:t>
          </a:r>
          <a:r>
            <a:rPr lang="es-EC" sz="2000" dirty="0" err="1" smtClean="0"/>
            <a:t>Engineering</a:t>
          </a:r>
          <a:r>
            <a:rPr lang="es-EC" sz="2000" dirty="0" smtClean="0"/>
            <a:t>),</a:t>
          </a:r>
          <a:r>
            <a:rPr lang="es-EC" sz="2000" dirty="0" smtClean="0">
              <a:solidFill>
                <a:srgbClr val="FF0000"/>
              </a:solidFill>
            </a:rPr>
            <a:t> </a:t>
          </a:r>
          <a:r>
            <a:rPr lang="es-EC" sz="2000" dirty="0" smtClean="0"/>
            <a:t>ya que esta define las fases típicas de todo proceso de desarrollo.</a:t>
          </a:r>
          <a:endParaRPr lang="en-US" sz="2000" dirty="0"/>
        </a:p>
      </dgm:t>
    </dgm:pt>
    <dgm:pt modelId="{F1D67B02-F8AC-481E-ADDE-3EC2030BEDA4}" type="parTrans" cxnId="{E6BD9CAE-8C6F-429B-83E8-FC7A09507AC5}">
      <dgm:prSet/>
      <dgm:spPr/>
      <dgm:t>
        <a:bodyPr/>
        <a:lstStyle/>
        <a:p>
          <a:pPr algn="just"/>
          <a:endParaRPr lang="en-US"/>
        </a:p>
      </dgm:t>
    </dgm:pt>
    <dgm:pt modelId="{90F648DD-4918-4E3A-8D28-841F550B11B7}" type="sibTrans" cxnId="{E6BD9CAE-8C6F-429B-83E8-FC7A09507AC5}">
      <dgm:prSet/>
      <dgm:spPr/>
      <dgm:t>
        <a:bodyPr/>
        <a:lstStyle/>
        <a:p>
          <a:pPr algn="just"/>
          <a:endParaRPr lang="en-US"/>
        </a:p>
      </dgm:t>
    </dgm:pt>
    <dgm:pt modelId="{9A9B8D7C-C79D-448D-8502-4B19A318F19A}" type="pres">
      <dgm:prSet presAssocID="{E7AC0056-A294-4643-A8C7-CB230247EACC}" presName="compositeShape" presStyleCnt="0">
        <dgm:presLayoutVars>
          <dgm:dir/>
          <dgm:resizeHandles/>
        </dgm:presLayoutVars>
      </dgm:prSet>
      <dgm:spPr/>
      <dgm:t>
        <a:bodyPr/>
        <a:lstStyle/>
        <a:p>
          <a:endParaRPr lang="en-US"/>
        </a:p>
      </dgm:t>
    </dgm:pt>
    <dgm:pt modelId="{9736B018-D68C-43D9-A6B4-E6A8B0E1D825}" type="pres">
      <dgm:prSet presAssocID="{E7AC0056-A294-4643-A8C7-CB230247EACC}" presName="pyramid" presStyleLbl="node1" presStyleIdx="0" presStyleCnt="1"/>
      <dgm:spPr/>
    </dgm:pt>
    <dgm:pt modelId="{90F2D9D5-8F68-47D5-AD00-4433C4CC7EB3}" type="pres">
      <dgm:prSet presAssocID="{E7AC0056-A294-4643-A8C7-CB230247EACC}" presName="theList" presStyleCnt="0"/>
      <dgm:spPr/>
    </dgm:pt>
    <dgm:pt modelId="{89C2EFFF-F1D4-4BFB-9969-1428CFD54FCF}" type="pres">
      <dgm:prSet presAssocID="{1B70221F-7A57-4FDC-8B32-311A955E47DA}" presName="aNode" presStyleLbl="fgAcc1" presStyleIdx="0" presStyleCnt="3" custScaleX="128783" custScaleY="713096" custLinFactY="-219615" custLinFactNeighborX="19608" custLinFactNeighborY="-300000">
        <dgm:presLayoutVars>
          <dgm:bulletEnabled val="1"/>
        </dgm:presLayoutVars>
      </dgm:prSet>
      <dgm:spPr/>
      <dgm:t>
        <a:bodyPr/>
        <a:lstStyle/>
        <a:p>
          <a:endParaRPr lang="en-US"/>
        </a:p>
      </dgm:t>
    </dgm:pt>
    <dgm:pt modelId="{3BFEE522-221A-4C9D-9A66-2F1A4A9877A4}" type="pres">
      <dgm:prSet presAssocID="{1B70221F-7A57-4FDC-8B32-311A955E47DA}" presName="aSpace" presStyleCnt="0"/>
      <dgm:spPr/>
    </dgm:pt>
    <dgm:pt modelId="{DED77F30-5574-4DB3-84B4-18CCF866A8D2}" type="pres">
      <dgm:prSet presAssocID="{AAF2CF27-23A8-495F-AA93-E17A6B7E79C3}" presName="aNode" presStyleLbl="fgAcc1" presStyleIdx="1" presStyleCnt="3" custScaleX="128699" custScaleY="1130832" custLinFactY="48407" custLinFactNeighborX="2808" custLinFactNeighborY="100000">
        <dgm:presLayoutVars>
          <dgm:bulletEnabled val="1"/>
        </dgm:presLayoutVars>
      </dgm:prSet>
      <dgm:spPr/>
      <dgm:t>
        <a:bodyPr/>
        <a:lstStyle/>
        <a:p>
          <a:endParaRPr lang="en-US"/>
        </a:p>
      </dgm:t>
    </dgm:pt>
    <dgm:pt modelId="{C333E17D-68E8-4D74-A0B5-E412788A3C77}" type="pres">
      <dgm:prSet presAssocID="{AAF2CF27-23A8-495F-AA93-E17A6B7E79C3}" presName="aSpace" presStyleCnt="0"/>
      <dgm:spPr/>
    </dgm:pt>
    <dgm:pt modelId="{B8F53766-D851-4622-BA0D-8E978DAC0CF3}" type="pres">
      <dgm:prSet presAssocID="{3DB39941-C2B9-4042-A414-75FCE6F2EAF8}" presName="aNode" presStyleLbl="fgAcc1" presStyleIdx="2" presStyleCnt="3" custScaleX="128782" custScaleY="706619" custLinFactY="220539" custLinFactNeighborX="-14618" custLinFactNeighborY="300000">
        <dgm:presLayoutVars>
          <dgm:bulletEnabled val="1"/>
        </dgm:presLayoutVars>
      </dgm:prSet>
      <dgm:spPr/>
      <dgm:t>
        <a:bodyPr/>
        <a:lstStyle/>
        <a:p>
          <a:endParaRPr lang="en-US"/>
        </a:p>
      </dgm:t>
    </dgm:pt>
    <dgm:pt modelId="{443BF908-F178-41F1-A004-994A1F9314A8}" type="pres">
      <dgm:prSet presAssocID="{3DB39941-C2B9-4042-A414-75FCE6F2EAF8}" presName="aSpace" presStyleCnt="0"/>
      <dgm:spPr/>
    </dgm:pt>
  </dgm:ptLst>
  <dgm:cxnLst>
    <dgm:cxn modelId="{13F30FAF-EE2B-44A2-9D46-50F3A424F501}" srcId="{E7AC0056-A294-4643-A8C7-CB230247EACC}" destId="{AAF2CF27-23A8-495F-AA93-E17A6B7E79C3}" srcOrd="1" destOrd="0" parTransId="{59E2B004-92E2-4FA9-9E27-AC95BD6C6EBD}" sibTransId="{39B09BB8-22E9-4180-939F-ABBF04D83ABF}"/>
    <dgm:cxn modelId="{73C5BA7F-24BF-4D91-B55C-84C9E64537D1}" srcId="{E7AC0056-A294-4643-A8C7-CB230247EACC}" destId="{1B70221F-7A57-4FDC-8B32-311A955E47DA}" srcOrd="0" destOrd="0" parTransId="{1C167102-27AA-4A68-B221-C679ABE93122}" sibTransId="{2D363CEC-D463-4EC8-A0E5-BED71F98D84C}"/>
    <dgm:cxn modelId="{E6BD9CAE-8C6F-429B-83E8-FC7A09507AC5}" srcId="{E7AC0056-A294-4643-A8C7-CB230247EACC}" destId="{3DB39941-C2B9-4042-A414-75FCE6F2EAF8}" srcOrd="2" destOrd="0" parTransId="{F1D67B02-F8AC-481E-ADDE-3EC2030BEDA4}" sibTransId="{90F648DD-4918-4E3A-8D28-841F550B11B7}"/>
    <dgm:cxn modelId="{731FCEB7-5EAA-4D51-B418-CCDC7FF00C87}" type="presOf" srcId="{1B70221F-7A57-4FDC-8B32-311A955E47DA}" destId="{89C2EFFF-F1D4-4BFB-9969-1428CFD54FCF}" srcOrd="0" destOrd="0" presId="urn:microsoft.com/office/officeart/2005/8/layout/pyramid2"/>
    <dgm:cxn modelId="{2EFC3575-0340-4E50-8538-DD8E41A5ACA6}" type="presOf" srcId="{AAF2CF27-23A8-495F-AA93-E17A6B7E79C3}" destId="{DED77F30-5574-4DB3-84B4-18CCF866A8D2}" srcOrd="0" destOrd="0" presId="urn:microsoft.com/office/officeart/2005/8/layout/pyramid2"/>
    <dgm:cxn modelId="{7C1CDD26-2CF6-4E3E-AEF1-D82D72BF3503}" type="presOf" srcId="{3DB39941-C2B9-4042-A414-75FCE6F2EAF8}" destId="{B8F53766-D851-4622-BA0D-8E978DAC0CF3}" srcOrd="0" destOrd="0" presId="urn:microsoft.com/office/officeart/2005/8/layout/pyramid2"/>
    <dgm:cxn modelId="{A4C6403D-1776-4E58-A82E-737EAADCF13B}" type="presOf" srcId="{E7AC0056-A294-4643-A8C7-CB230247EACC}" destId="{9A9B8D7C-C79D-448D-8502-4B19A318F19A}" srcOrd="0" destOrd="0" presId="urn:microsoft.com/office/officeart/2005/8/layout/pyramid2"/>
    <dgm:cxn modelId="{7E6A4F1C-4C41-404C-A1BF-4B20AC87FE57}" type="presParOf" srcId="{9A9B8D7C-C79D-448D-8502-4B19A318F19A}" destId="{9736B018-D68C-43D9-A6B4-E6A8B0E1D825}" srcOrd="0" destOrd="0" presId="urn:microsoft.com/office/officeart/2005/8/layout/pyramid2"/>
    <dgm:cxn modelId="{E6692A56-032F-4C89-8163-59E729E4185B}" type="presParOf" srcId="{9A9B8D7C-C79D-448D-8502-4B19A318F19A}" destId="{90F2D9D5-8F68-47D5-AD00-4433C4CC7EB3}" srcOrd="1" destOrd="0" presId="urn:microsoft.com/office/officeart/2005/8/layout/pyramid2"/>
    <dgm:cxn modelId="{EAE343D4-56D7-4487-BB20-8FF9AB6B12AD}" type="presParOf" srcId="{90F2D9D5-8F68-47D5-AD00-4433C4CC7EB3}" destId="{89C2EFFF-F1D4-4BFB-9969-1428CFD54FCF}" srcOrd="0" destOrd="0" presId="urn:microsoft.com/office/officeart/2005/8/layout/pyramid2"/>
    <dgm:cxn modelId="{3FF3C977-C1CC-46CC-B39A-D44078F88AEE}" type="presParOf" srcId="{90F2D9D5-8F68-47D5-AD00-4433C4CC7EB3}" destId="{3BFEE522-221A-4C9D-9A66-2F1A4A9877A4}" srcOrd="1" destOrd="0" presId="urn:microsoft.com/office/officeart/2005/8/layout/pyramid2"/>
    <dgm:cxn modelId="{4E0F3A83-9622-4210-A489-AE725009BB00}" type="presParOf" srcId="{90F2D9D5-8F68-47D5-AD00-4433C4CC7EB3}" destId="{DED77F30-5574-4DB3-84B4-18CCF866A8D2}" srcOrd="2" destOrd="0" presId="urn:microsoft.com/office/officeart/2005/8/layout/pyramid2"/>
    <dgm:cxn modelId="{9120EC46-4F84-4852-BC46-642146A24110}" type="presParOf" srcId="{90F2D9D5-8F68-47D5-AD00-4433C4CC7EB3}" destId="{C333E17D-68E8-4D74-A0B5-E412788A3C77}" srcOrd="3" destOrd="0" presId="urn:microsoft.com/office/officeart/2005/8/layout/pyramid2"/>
    <dgm:cxn modelId="{263209A3-0521-41EC-93EF-33B86430E1CA}" type="presParOf" srcId="{90F2D9D5-8F68-47D5-AD00-4433C4CC7EB3}" destId="{B8F53766-D851-4622-BA0D-8E978DAC0CF3}" srcOrd="4" destOrd="0" presId="urn:microsoft.com/office/officeart/2005/8/layout/pyramid2"/>
    <dgm:cxn modelId="{5EE484FF-E516-4576-9E3E-ED8D8310CF7B}" type="presParOf" srcId="{90F2D9D5-8F68-47D5-AD00-4433C4CC7EB3}" destId="{443BF908-F178-41F1-A004-994A1F9314A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A1C84-8BD4-427A-95ED-DC8FFA0A5C9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s-US"/>
        </a:p>
      </dgm:t>
    </dgm:pt>
    <dgm:pt modelId="{14E0801F-3823-4375-938F-A98F461FE4DF}">
      <dgm:prSet phldrT="[Texto]" custT="1"/>
      <dgm:spPr/>
      <dgm:t>
        <a:bodyPr/>
        <a:lstStyle/>
        <a:p>
          <a:pPr algn="l"/>
          <a:r>
            <a:rPr lang="es-EC" sz="1800" dirty="0" smtClean="0"/>
            <a:t>Permite desarrollar sitios web dinámicos e interactivos</a:t>
          </a:r>
          <a:endParaRPr lang="es-US" sz="1800" dirty="0">
            <a:latin typeface="Times New Roman" pitchFamily="18" charset="0"/>
            <a:cs typeface="Times New Roman" pitchFamily="18" charset="0"/>
          </a:endParaRPr>
        </a:p>
      </dgm:t>
    </dgm:pt>
    <dgm:pt modelId="{3DA9BDC3-DAB4-40D6-967D-23048FE0C3E9}" type="parTrans" cxnId="{1041090C-271B-479F-B4F9-2975698869DD}">
      <dgm:prSet/>
      <dgm:spPr>
        <a:ln>
          <a:solidFill>
            <a:schemeClr val="accent4"/>
          </a:solidFill>
        </a:ln>
      </dgm:spPr>
      <dgm:t>
        <a:bodyPr/>
        <a:lstStyle/>
        <a:p>
          <a:endParaRPr lang="es-US"/>
        </a:p>
      </dgm:t>
    </dgm:pt>
    <dgm:pt modelId="{F0E075B9-A017-43C9-8C7E-9D4473AC8F1B}" type="sibTrans" cxnId="{1041090C-271B-479F-B4F9-2975698869DD}">
      <dgm:prSet/>
      <dgm:spPr/>
      <dgm:t>
        <a:bodyPr/>
        <a:lstStyle/>
        <a:p>
          <a:endParaRPr lang="es-US"/>
        </a:p>
      </dgm:t>
    </dgm:pt>
    <dgm:pt modelId="{B6AC124C-EA4D-4FC1-BA37-184D7F7DC72B}">
      <dgm:prSet phldrT="[Texto]" custT="1"/>
      <dgm:spPr/>
      <dgm:t>
        <a:bodyPr/>
        <a:lstStyle/>
        <a:p>
          <a:pPr algn="l"/>
          <a:r>
            <a:rPr lang="es-EC" sz="1800" dirty="0" smtClean="0"/>
            <a:t>Permite crear, modificar o eliminar contenido de un sitio web de manera sencilla a través de un Panel de Administración.</a:t>
          </a:r>
          <a:endParaRPr lang="es-US" sz="1800" dirty="0">
            <a:latin typeface="Times New Roman" pitchFamily="18" charset="0"/>
            <a:cs typeface="Times New Roman" pitchFamily="18" charset="0"/>
          </a:endParaRPr>
        </a:p>
      </dgm:t>
    </dgm:pt>
    <dgm:pt modelId="{A3656B7A-E4C9-4060-8CFF-8E71626EED83}" type="parTrans" cxnId="{6ED0D3E7-EF16-46BD-BE16-256752A8D665}">
      <dgm:prSet/>
      <dgm:spPr>
        <a:ln>
          <a:solidFill>
            <a:schemeClr val="accent4"/>
          </a:solidFill>
        </a:ln>
      </dgm:spPr>
      <dgm:t>
        <a:bodyPr/>
        <a:lstStyle/>
        <a:p>
          <a:endParaRPr lang="es-US"/>
        </a:p>
      </dgm:t>
    </dgm:pt>
    <dgm:pt modelId="{C36A627F-F89D-49D7-9CA5-7DF5097B80F7}" type="sibTrans" cxnId="{6ED0D3E7-EF16-46BD-BE16-256752A8D665}">
      <dgm:prSet/>
      <dgm:spPr/>
      <dgm:t>
        <a:bodyPr/>
        <a:lstStyle/>
        <a:p>
          <a:endParaRPr lang="es-US"/>
        </a:p>
      </dgm:t>
    </dgm:pt>
    <dgm:pt modelId="{1F3F4989-E947-4E84-B916-9404668F38A7}">
      <dgm:prSet phldrT="[Texto]" custT="1"/>
      <dgm:spPr>
        <a:ln>
          <a:solidFill>
            <a:schemeClr val="tx1"/>
          </a:solidFill>
        </a:ln>
      </dgm:spPr>
      <dgm:t>
        <a:bodyPr/>
        <a:lstStyle/>
        <a:p>
          <a:r>
            <a:rPr lang="es-US" sz="2400" b="1" i="1" dirty="0" err="1" smtClean="0">
              <a:latin typeface="Times New Roman" pitchFamily="18" charset="0"/>
              <a:cs typeface="Times New Roman" pitchFamily="18" charset="0"/>
            </a:rPr>
            <a:t>Joomla</a:t>
          </a:r>
          <a:endParaRPr lang="es-US" sz="2400" b="1" i="1" dirty="0">
            <a:latin typeface="Times New Roman" pitchFamily="18" charset="0"/>
            <a:cs typeface="Times New Roman" pitchFamily="18" charset="0"/>
          </a:endParaRPr>
        </a:p>
      </dgm:t>
    </dgm:pt>
    <dgm:pt modelId="{8CACE986-31D3-4652-B4F7-50E17E1D3937}" type="sibTrans" cxnId="{584D4B49-C5E9-4DFE-9FA3-7E5FB2E06A25}">
      <dgm:prSet/>
      <dgm:spPr/>
      <dgm:t>
        <a:bodyPr/>
        <a:lstStyle/>
        <a:p>
          <a:endParaRPr lang="es-US"/>
        </a:p>
      </dgm:t>
    </dgm:pt>
    <dgm:pt modelId="{638EC104-2CED-4A74-847B-6FEABA05118E}" type="parTrans" cxnId="{584D4B49-C5E9-4DFE-9FA3-7E5FB2E06A25}">
      <dgm:prSet/>
      <dgm:spPr/>
      <dgm:t>
        <a:bodyPr/>
        <a:lstStyle/>
        <a:p>
          <a:endParaRPr lang="es-US"/>
        </a:p>
      </dgm:t>
    </dgm:pt>
    <dgm:pt modelId="{3F4CE09D-A958-4D4C-83E5-D2FA473274EA}">
      <dgm:prSet phldrT="[Texto]" custT="1"/>
      <dgm:spPr>
        <a:ln>
          <a:solidFill>
            <a:schemeClr val="accent5">
              <a:lumMod val="75000"/>
            </a:schemeClr>
          </a:solidFill>
        </a:ln>
      </dgm:spPr>
      <dgm:t>
        <a:bodyPr/>
        <a:lstStyle/>
        <a:p>
          <a:pPr algn="l"/>
          <a:r>
            <a:rPr lang="es-EC" sz="1800" dirty="0" smtClean="0">
              <a:latin typeface="Times New Roman" pitchFamily="18" charset="0"/>
              <a:cs typeface="Times New Roman" pitchFamily="18" charset="0"/>
            </a:rPr>
            <a:t>Open </a:t>
          </a:r>
          <a:r>
            <a:rPr lang="es-EC" sz="1800" dirty="0" err="1" smtClean="0">
              <a:latin typeface="Times New Roman" pitchFamily="18" charset="0"/>
              <a:cs typeface="Times New Roman" pitchFamily="18" charset="0"/>
            </a:rPr>
            <a:t>Source</a:t>
          </a:r>
          <a:r>
            <a:rPr lang="es-EC" sz="1800" dirty="0" smtClean="0">
              <a:latin typeface="Times New Roman" pitchFamily="18" charset="0"/>
              <a:cs typeface="Times New Roman" pitchFamily="18" charset="0"/>
            </a:rPr>
            <a:t>.</a:t>
          </a:r>
          <a:endParaRPr lang="es-US" sz="1800" dirty="0">
            <a:latin typeface="Times New Roman" pitchFamily="18" charset="0"/>
            <a:cs typeface="Times New Roman" pitchFamily="18" charset="0"/>
          </a:endParaRPr>
        </a:p>
      </dgm:t>
    </dgm:pt>
    <dgm:pt modelId="{0BDFC37B-8DF7-4B99-8709-F16055ABB901}" type="sibTrans" cxnId="{3196B7B2-3900-48F8-93F1-2FA612DED4C8}">
      <dgm:prSet/>
      <dgm:spPr/>
      <dgm:t>
        <a:bodyPr/>
        <a:lstStyle/>
        <a:p>
          <a:endParaRPr lang="es-US"/>
        </a:p>
      </dgm:t>
    </dgm:pt>
    <dgm:pt modelId="{48B1E5DD-AB7B-47B9-A43C-75A3D8C6D1B9}" type="parTrans" cxnId="{3196B7B2-3900-48F8-93F1-2FA612DED4C8}">
      <dgm:prSet/>
      <dgm:spPr>
        <a:ln>
          <a:solidFill>
            <a:schemeClr val="tx1"/>
          </a:solidFill>
        </a:ln>
      </dgm:spPr>
      <dgm:t>
        <a:bodyPr/>
        <a:lstStyle/>
        <a:p>
          <a:endParaRPr lang="es-US"/>
        </a:p>
      </dgm:t>
    </dgm:pt>
    <dgm:pt modelId="{C9C3975C-68B6-439D-9C98-E1193FD3297A}" type="pres">
      <dgm:prSet presAssocID="{294A1C84-8BD4-427A-95ED-DC8FFA0A5C9A}" presName="diagram" presStyleCnt="0">
        <dgm:presLayoutVars>
          <dgm:chPref val="1"/>
          <dgm:dir/>
          <dgm:animOne val="branch"/>
          <dgm:animLvl val="lvl"/>
          <dgm:resizeHandles/>
        </dgm:presLayoutVars>
      </dgm:prSet>
      <dgm:spPr/>
      <dgm:t>
        <a:bodyPr/>
        <a:lstStyle/>
        <a:p>
          <a:endParaRPr lang="es-EC"/>
        </a:p>
      </dgm:t>
    </dgm:pt>
    <dgm:pt modelId="{154AB9AB-A96E-4075-A632-4F92E9184833}" type="pres">
      <dgm:prSet presAssocID="{1F3F4989-E947-4E84-B916-9404668F38A7}" presName="root" presStyleCnt="0"/>
      <dgm:spPr/>
    </dgm:pt>
    <dgm:pt modelId="{BF4847B0-E848-408A-9B83-C0D1139ED5F5}" type="pres">
      <dgm:prSet presAssocID="{1F3F4989-E947-4E84-B916-9404668F38A7}" presName="rootComposite" presStyleCnt="0"/>
      <dgm:spPr/>
    </dgm:pt>
    <dgm:pt modelId="{83A1E872-D068-4D98-8BA6-ABEDAB3EABBC}" type="pres">
      <dgm:prSet presAssocID="{1F3F4989-E947-4E84-B916-9404668F38A7}" presName="rootText" presStyleLbl="node1" presStyleIdx="0" presStyleCnt="1" custScaleY="23931" custLinFactNeighborX="3362" custLinFactNeighborY="21281"/>
      <dgm:spPr/>
      <dgm:t>
        <a:bodyPr/>
        <a:lstStyle/>
        <a:p>
          <a:endParaRPr lang="es-US"/>
        </a:p>
      </dgm:t>
    </dgm:pt>
    <dgm:pt modelId="{6782B6D1-AD31-42ED-976B-CE5578B361D0}" type="pres">
      <dgm:prSet presAssocID="{1F3F4989-E947-4E84-B916-9404668F38A7}" presName="rootConnector" presStyleLbl="node1" presStyleIdx="0" presStyleCnt="1"/>
      <dgm:spPr/>
      <dgm:t>
        <a:bodyPr/>
        <a:lstStyle/>
        <a:p>
          <a:endParaRPr lang="es-EC"/>
        </a:p>
      </dgm:t>
    </dgm:pt>
    <dgm:pt modelId="{92BBBDAF-960D-476F-88A1-183FE688C76B}" type="pres">
      <dgm:prSet presAssocID="{1F3F4989-E947-4E84-B916-9404668F38A7}" presName="childShape" presStyleCnt="0"/>
      <dgm:spPr/>
    </dgm:pt>
    <dgm:pt modelId="{B7C17FE3-C2E4-4E62-A466-A070033B51FC}" type="pres">
      <dgm:prSet presAssocID="{3DA9BDC3-DAB4-40D6-967D-23048FE0C3E9}" presName="Name13" presStyleLbl="parChTrans1D2" presStyleIdx="0" presStyleCnt="3"/>
      <dgm:spPr/>
      <dgm:t>
        <a:bodyPr/>
        <a:lstStyle/>
        <a:p>
          <a:endParaRPr lang="es-EC"/>
        </a:p>
      </dgm:t>
    </dgm:pt>
    <dgm:pt modelId="{EB91B48A-805B-43A3-94F1-58580F416657}" type="pres">
      <dgm:prSet presAssocID="{14E0801F-3823-4375-938F-A98F461FE4DF}" presName="childText" presStyleLbl="bgAcc1" presStyleIdx="0" presStyleCnt="3" custScaleX="170084" custScaleY="27656" custLinFactNeighborX="785">
        <dgm:presLayoutVars>
          <dgm:bulletEnabled val="1"/>
        </dgm:presLayoutVars>
      </dgm:prSet>
      <dgm:spPr/>
      <dgm:t>
        <a:bodyPr/>
        <a:lstStyle/>
        <a:p>
          <a:endParaRPr lang="es-US"/>
        </a:p>
      </dgm:t>
    </dgm:pt>
    <dgm:pt modelId="{F3B1FFEC-D3DC-40EB-8359-5793A3DEC03B}" type="pres">
      <dgm:prSet presAssocID="{A3656B7A-E4C9-4060-8CFF-8E71626EED83}" presName="Name13" presStyleLbl="parChTrans1D2" presStyleIdx="1" presStyleCnt="3"/>
      <dgm:spPr/>
      <dgm:t>
        <a:bodyPr/>
        <a:lstStyle/>
        <a:p>
          <a:endParaRPr lang="es-EC"/>
        </a:p>
      </dgm:t>
    </dgm:pt>
    <dgm:pt modelId="{D6016DA1-1547-4CF4-A6F5-34748D3FE4C9}" type="pres">
      <dgm:prSet presAssocID="{B6AC124C-EA4D-4FC1-BA37-184D7F7DC72B}" presName="childText" presStyleLbl="bgAcc1" presStyleIdx="1" presStyleCnt="3" custScaleX="171985" custScaleY="46089" custLinFactNeighborX="-433" custLinFactNeighborY="-19491">
        <dgm:presLayoutVars>
          <dgm:bulletEnabled val="1"/>
        </dgm:presLayoutVars>
      </dgm:prSet>
      <dgm:spPr/>
      <dgm:t>
        <a:bodyPr/>
        <a:lstStyle/>
        <a:p>
          <a:endParaRPr lang="es-US"/>
        </a:p>
      </dgm:t>
    </dgm:pt>
    <dgm:pt modelId="{7B52C634-1471-4BC0-A106-5401452AF31A}" type="pres">
      <dgm:prSet presAssocID="{48B1E5DD-AB7B-47B9-A43C-75A3D8C6D1B9}" presName="Name13" presStyleLbl="parChTrans1D2" presStyleIdx="2" presStyleCnt="3"/>
      <dgm:spPr/>
      <dgm:t>
        <a:bodyPr/>
        <a:lstStyle/>
        <a:p>
          <a:endParaRPr lang="es-US"/>
        </a:p>
      </dgm:t>
    </dgm:pt>
    <dgm:pt modelId="{7C7DEDDC-6F8A-4B61-85E9-2F5CCA68EB6A}" type="pres">
      <dgm:prSet presAssocID="{3F4CE09D-A958-4D4C-83E5-D2FA473274EA}" presName="childText" presStyleLbl="bgAcc1" presStyleIdx="2" presStyleCnt="3" custScaleX="171866" custScaleY="22011" custLinFactNeighborX="-1317" custLinFactNeighborY="-37383">
        <dgm:presLayoutVars>
          <dgm:bulletEnabled val="1"/>
        </dgm:presLayoutVars>
      </dgm:prSet>
      <dgm:spPr/>
      <dgm:t>
        <a:bodyPr/>
        <a:lstStyle/>
        <a:p>
          <a:endParaRPr lang="es-US"/>
        </a:p>
      </dgm:t>
    </dgm:pt>
  </dgm:ptLst>
  <dgm:cxnLst>
    <dgm:cxn modelId="{18077A4D-B6E3-41F1-BB4B-FE4AA8ADB6EA}" type="presOf" srcId="{3DA9BDC3-DAB4-40D6-967D-23048FE0C3E9}" destId="{B7C17FE3-C2E4-4E62-A466-A070033B51FC}" srcOrd="0" destOrd="0" presId="urn:microsoft.com/office/officeart/2005/8/layout/hierarchy3"/>
    <dgm:cxn modelId="{1F71F8A6-271A-4D13-A3EC-D1BA7D11FEF1}" type="presOf" srcId="{294A1C84-8BD4-427A-95ED-DC8FFA0A5C9A}" destId="{C9C3975C-68B6-439D-9C98-E1193FD3297A}" srcOrd="0" destOrd="0" presId="urn:microsoft.com/office/officeart/2005/8/layout/hierarchy3"/>
    <dgm:cxn modelId="{6ED0D3E7-EF16-46BD-BE16-256752A8D665}" srcId="{1F3F4989-E947-4E84-B916-9404668F38A7}" destId="{B6AC124C-EA4D-4FC1-BA37-184D7F7DC72B}" srcOrd="1" destOrd="0" parTransId="{A3656B7A-E4C9-4060-8CFF-8E71626EED83}" sibTransId="{C36A627F-F89D-49D7-9CA5-7DF5097B80F7}"/>
    <dgm:cxn modelId="{EA11E920-6DDA-42C7-BC6E-235F03DE865C}" type="presOf" srcId="{1F3F4989-E947-4E84-B916-9404668F38A7}" destId="{6782B6D1-AD31-42ED-976B-CE5578B361D0}" srcOrd="1" destOrd="0" presId="urn:microsoft.com/office/officeart/2005/8/layout/hierarchy3"/>
    <dgm:cxn modelId="{3196B7B2-3900-48F8-93F1-2FA612DED4C8}" srcId="{1F3F4989-E947-4E84-B916-9404668F38A7}" destId="{3F4CE09D-A958-4D4C-83E5-D2FA473274EA}" srcOrd="2" destOrd="0" parTransId="{48B1E5DD-AB7B-47B9-A43C-75A3D8C6D1B9}" sibTransId="{0BDFC37B-8DF7-4B99-8709-F16055ABB901}"/>
    <dgm:cxn modelId="{3941D9A4-96A0-4109-94EA-AD9EEE68E3F2}" type="presOf" srcId="{3F4CE09D-A958-4D4C-83E5-D2FA473274EA}" destId="{7C7DEDDC-6F8A-4B61-85E9-2F5CCA68EB6A}" srcOrd="0" destOrd="0" presId="urn:microsoft.com/office/officeart/2005/8/layout/hierarchy3"/>
    <dgm:cxn modelId="{EA608676-A7F2-4827-B626-117C0B87EBCF}" type="presOf" srcId="{48B1E5DD-AB7B-47B9-A43C-75A3D8C6D1B9}" destId="{7B52C634-1471-4BC0-A106-5401452AF31A}" srcOrd="0" destOrd="0" presId="urn:microsoft.com/office/officeart/2005/8/layout/hierarchy3"/>
    <dgm:cxn modelId="{14972F99-D5D3-4146-A2B5-4C92F20E837B}" type="presOf" srcId="{14E0801F-3823-4375-938F-A98F461FE4DF}" destId="{EB91B48A-805B-43A3-94F1-58580F416657}" srcOrd="0" destOrd="0" presId="urn:microsoft.com/office/officeart/2005/8/layout/hierarchy3"/>
    <dgm:cxn modelId="{ACE8190A-EA55-498A-AFF5-AD5D5B156775}" type="presOf" srcId="{A3656B7A-E4C9-4060-8CFF-8E71626EED83}" destId="{F3B1FFEC-D3DC-40EB-8359-5793A3DEC03B}" srcOrd="0" destOrd="0" presId="urn:microsoft.com/office/officeart/2005/8/layout/hierarchy3"/>
    <dgm:cxn modelId="{223B0044-1631-4C18-BEBD-AE79055DB47C}" type="presOf" srcId="{B6AC124C-EA4D-4FC1-BA37-184D7F7DC72B}" destId="{D6016DA1-1547-4CF4-A6F5-34748D3FE4C9}" srcOrd="0" destOrd="0" presId="urn:microsoft.com/office/officeart/2005/8/layout/hierarchy3"/>
    <dgm:cxn modelId="{8C4FF18F-2B24-4798-9F9C-040E994F1E98}" type="presOf" srcId="{1F3F4989-E947-4E84-B916-9404668F38A7}" destId="{83A1E872-D068-4D98-8BA6-ABEDAB3EABBC}" srcOrd="0" destOrd="0" presId="urn:microsoft.com/office/officeart/2005/8/layout/hierarchy3"/>
    <dgm:cxn modelId="{584D4B49-C5E9-4DFE-9FA3-7E5FB2E06A25}" srcId="{294A1C84-8BD4-427A-95ED-DC8FFA0A5C9A}" destId="{1F3F4989-E947-4E84-B916-9404668F38A7}" srcOrd="0" destOrd="0" parTransId="{638EC104-2CED-4A74-847B-6FEABA05118E}" sibTransId="{8CACE986-31D3-4652-B4F7-50E17E1D3937}"/>
    <dgm:cxn modelId="{1041090C-271B-479F-B4F9-2975698869DD}" srcId="{1F3F4989-E947-4E84-B916-9404668F38A7}" destId="{14E0801F-3823-4375-938F-A98F461FE4DF}" srcOrd="0" destOrd="0" parTransId="{3DA9BDC3-DAB4-40D6-967D-23048FE0C3E9}" sibTransId="{F0E075B9-A017-43C9-8C7E-9D4473AC8F1B}"/>
    <dgm:cxn modelId="{EA6BBF2A-F1D6-4BA2-A8DD-87A70F2555B0}" type="presParOf" srcId="{C9C3975C-68B6-439D-9C98-E1193FD3297A}" destId="{154AB9AB-A96E-4075-A632-4F92E9184833}" srcOrd="0" destOrd="0" presId="urn:microsoft.com/office/officeart/2005/8/layout/hierarchy3"/>
    <dgm:cxn modelId="{870CF3D9-F0ED-4FA2-96EA-A4A116528A89}" type="presParOf" srcId="{154AB9AB-A96E-4075-A632-4F92E9184833}" destId="{BF4847B0-E848-408A-9B83-C0D1139ED5F5}" srcOrd="0" destOrd="0" presId="urn:microsoft.com/office/officeart/2005/8/layout/hierarchy3"/>
    <dgm:cxn modelId="{631AC831-CA98-4D7C-9A63-D73933A7650B}" type="presParOf" srcId="{BF4847B0-E848-408A-9B83-C0D1139ED5F5}" destId="{83A1E872-D068-4D98-8BA6-ABEDAB3EABBC}" srcOrd="0" destOrd="0" presId="urn:microsoft.com/office/officeart/2005/8/layout/hierarchy3"/>
    <dgm:cxn modelId="{F8782CFD-BFCC-461F-9F22-5FD43E4B7288}" type="presParOf" srcId="{BF4847B0-E848-408A-9B83-C0D1139ED5F5}" destId="{6782B6D1-AD31-42ED-976B-CE5578B361D0}" srcOrd="1" destOrd="0" presId="urn:microsoft.com/office/officeart/2005/8/layout/hierarchy3"/>
    <dgm:cxn modelId="{BEBFD3E5-760F-4864-A7B1-2328C9806548}" type="presParOf" srcId="{154AB9AB-A96E-4075-A632-4F92E9184833}" destId="{92BBBDAF-960D-476F-88A1-183FE688C76B}" srcOrd="1" destOrd="0" presId="urn:microsoft.com/office/officeart/2005/8/layout/hierarchy3"/>
    <dgm:cxn modelId="{A1D84B67-910F-4A0E-ADB0-B958377C3276}" type="presParOf" srcId="{92BBBDAF-960D-476F-88A1-183FE688C76B}" destId="{B7C17FE3-C2E4-4E62-A466-A070033B51FC}" srcOrd="0" destOrd="0" presId="urn:microsoft.com/office/officeart/2005/8/layout/hierarchy3"/>
    <dgm:cxn modelId="{415D9034-08C7-43E9-9A60-B1E2B263673B}" type="presParOf" srcId="{92BBBDAF-960D-476F-88A1-183FE688C76B}" destId="{EB91B48A-805B-43A3-94F1-58580F416657}" srcOrd="1" destOrd="0" presId="urn:microsoft.com/office/officeart/2005/8/layout/hierarchy3"/>
    <dgm:cxn modelId="{905F740C-134A-42EE-B9F9-2CAF3B685674}" type="presParOf" srcId="{92BBBDAF-960D-476F-88A1-183FE688C76B}" destId="{F3B1FFEC-D3DC-40EB-8359-5793A3DEC03B}" srcOrd="2" destOrd="0" presId="urn:microsoft.com/office/officeart/2005/8/layout/hierarchy3"/>
    <dgm:cxn modelId="{78BE2816-7D32-44F2-B374-70A2DF10D6CF}" type="presParOf" srcId="{92BBBDAF-960D-476F-88A1-183FE688C76B}" destId="{D6016DA1-1547-4CF4-A6F5-34748D3FE4C9}" srcOrd="3" destOrd="0" presId="urn:microsoft.com/office/officeart/2005/8/layout/hierarchy3"/>
    <dgm:cxn modelId="{96F74AC1-5F24-45A3-8FCF-6B4844AC4D45}" type="presParOf" srcId="{92BBBDAF-960D-476F-88A1-183FE688C76B}" destId="{7B52C634-1471-4BC0-A106-5401452AF31A}" srcOrd="4" destOrd="0" presId="urn:microsoft.com/office/officeart/2005/8/layout/hierarchy3"/>
    <dgm:cxn modelId="{04AB21C8-A9DA-4042-BFEC-96BF4437DC09}" type="presParOf" srcId="{92BBBDAF-960D-476F-88A1-183FE688C76B}" destId="{7C7DEDDC-6F8A-4B61-85E9-2F5CCA68EB6A}" srcOrd="5"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A1C84-8BD4-427A-95ED-DC8FFA0A5C9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s-US"/>
        </a:p>
      </dgm:t>
    </dgm:pt>
    <dgm:pt modelId="{14E0801F-3823-4375-938F-A98F461FE4DF}">
      <dgm:prSet phldrT="[Texto]" custT="1"/>
      <dgm:spPr/>
      <dgm:t>
        <a:bodyPr/>
        <a:lstStyle/>
        <a:p>
          <a:pPr algn="l"/>
          <a:r>
            <a:rPr lang="es-EC" sz="1800" b="0" i="0" dirty="0" smtClean="0"/>
            <a:t>Creación de plantillas para </a:t>
          </a:r>
          <a:r>
            <a:rPr lang="es-EC" sz="1800" b="0" i="0" dirty="0" err="1" smtClean="0">
              <a:hlinkClick xmlns:r="http://schemas.openxmlformats.org/officeDocument/2006/relationships" r:id="rId1" tooltip="Wordpress"/>
            </a:rPr>
            <a:t>Wordpress</a:t>
          </a:r>
          <a:r>
            <a:rPr lang="es-EC" sz="1800" b="0" i="0" dirty="0" smtClean="0"/>
            <a:t>, </a:t>
          </a:r>
          <a:r>
            <a:rPr lang="es-EC" sz="1800" b="0" i="0" dirty="0" err="1" smtClean="0">
              <a:hlinkClick xmlns:r="http://schemas.openxmlformats.org/officeDocument/2006/relationships" r:id="rId2" tooltip="Drupal"/>
            </a:rPr>
            <a:t>Drupal</a:t>
          </a:r>
          <a:r>
            <a:rPr lang="es-EC" sz="1800" b="0" i="0" dirty="0" smtClean="0"/>
            <a:t> o </a:t>
          </a:r>
          <a:r>
            <a:rPr lang="es-EC" sz="1800" b="0" i="0" dirty="0" err="1" smtClean="0">
              <a:hlinkClick xmlns:r="http://schemas.openxmlformats.org/officeDocument/2006/relationships" r:id="rId3" tooltip="Joomla"/>
            </a:rPr>
            <a:t>Joomla</a:t>
          </a:r>
          <a:r>
            <a:rPr lang="es-EC" sz="1800" b="0" i="0" dirty="0" smtClean="0"/>
            <a:t>.</a:t>
          </a:r>
          <a:endParaRPr lang="es-US" sz="1800" dirty="0">
            <a:latin typeface="Times New Roman" pitchFamily="18" charset="0"/>
            <a:cs typeface="Times New Roman" pitchFamily="18" charset="0"/>
          </a:endParaRPr>
        </a:p>
      </dgm:t>
    </dgm:pt>
    <dgm:pt modelId="{3DA9BDC3-DAB4-40D6-967D-23048FE0C3E9}" type="parTrans" cxnId="{1041090C-271B-479F-B4F9-2975698869DD}">
      <dgm:prSet/>
      <dgm:spPr>
        <a:ln>
          <a:solidFill>
            <a:schemeClr val="accent4"/>
          </a:solidFill>
        </a:ln>
      </dgm:spPr>
      <dgm:t>
        <a:bodyPr/>
        <a:lstStyle/>
        <a:p>
          <a:endParaRPr lang="es-US"/>
        </a:p>
      </dgm:t>
    </dgm:pt>
    <dgm:pt modelId="{F0E075B9-A017-43C9-8C7E-9D4473AC8F1B}" type="sibTrans" cxnId="{1041090C-271B-479F-B4F9-2975698869DD}">
      <dgm:prSet/>
      <dgm:spPr/>
      <dgm:t>
        <a:bodyPr/>
        <a:lstStyle/>
        <a:p>
          <a:endParaRPr lang="es-US"/>
        </a:p>
      </dgm:t>
    </dgm:pt>
    <dgm:pt modelId="{B6AC124C-EA4D-4FC1-BA37-184D7F7DC72B}">
      <dgm:prSet phldrT="[Texto]" custT="1"/>
      <dgm:spPr/>
      <dgm:t>
        <a:bodyPr/>
        <a:lstStyle/>
        <a:p>
          <a:pPr algn="l"/>
          <a:r>
            <a:rPr lang="es-EC" sz="1800" b="0" i="0" dirty="0" smtClean="0"/>
            <a:t> Soporta Código </a:t>
          </a:r>
          <a:r>
            <a:rPr lang="es-EC" sz="1800" b="0" i="0" dirty="0" smtClean="0">
              <a:hlinkClick xmlns:r="http://schemas.openxmlformats.org/officeDocument/2006/relationships" r:id="rId4" tooltip="HTML"/>
            </a:rPr>
            <a:t>HTML</a:t>
          </a:r>
          <a:r>
            <a:rPr lang="es-EC" sz="1800" b="0" i="0" dirty="0" smtClean="0"/>
            <a:t> y </a:t>
          </a:r>
          <a:r>
            <a:rPr lang="es-EC" sz="1800" b="0" i="0" dirty="0" smtClean="0">
              <a:hlinkClick xmlns:r="http://schemas.openxmlformats.org/officeDocument/2006/relationships" r:id="rId5" tooltip="CSS"/>
            </a:rPr>
            <a:t>CSS</a:t>
          </a:r>
          <a:r>
            <a:rPr lang="es-EC" sz="1800" b="0" i="0" dirty="0" smtClean="0"/>
            <a:t> en conformidad con estándares web.</a:t>
          </a:r>
          <a:endParaRPr lang="es-US" sz="1800" dirty="0">
            <a:latin typeface="Times New Roman" pitchFamily="18" charset="0"/>
            <a:cs typeface="Times New Roman" pitchFamily="18" charset="0"/>
          </a:endParaRPr>
        </a:p>
      </dgm:t>
    </dgm:pt>
    <dgm:pt modelId="{A3656B7A-E4C9-4060-8CFF-8E71626EED83}" type="parTrans" cxnId="{6ED0D3E7-EF16-46BD-BE16-256752A8D665}">
      <dgm:prSet/>
      <dgm:spPr>
        <a:ln>
          <a:solidFill>
            <a:schemeClr val="accent4"/>
          </a:solidFill>
        </a:ln>
      </dgm:spPr>
      <dgm:t>
        <a:bodyPr/>
        <a:lstStyle/>
        <a:p>
          <a:endParaRPr lang="es-US"/>
        </a:p>
      </dgm:t>
    </dgm:pt>
    <dgm:pt modelId="{C36A627F-F89D-49D7-9CA5-7DF5097B80F7}" type="sibTrans" cxnId="{6ED0D3E7-EF16-46BD-BE16-256752A8D665}">
      <dgm:prSet/>
      <dgm:spPr/>
      <dgm:t>
        <a:bodyPr/>
        <a:lstStyle/>
        <a:p>
          <a:endParaRPr lang="es-US"/>
        </a:p>
      </dgm:t>
    </dgm:pt>
    <dgm:pt modelId="{1F3F4989-E947-4E84-B916-9404668F38A7}">
      <dgm:prSet phldrT="[Texto]" custT="1"/>
      <dgm:spPr>
        <a:ln>
          <a:solidFill>
            <a:schemeClr val="tx1"/>
          </a:solidFill>
        </a:ln>
      </dgm:spPr>
      <dgm:t>
        <a:bodyPr/>
        <a:lstStyle/>
        <a:p>
          <a:r>
            <a:rPr lang="es-US" sz="2400" b="1" i="1" dirty="0" smtClean="0">
              <a:latin typeface="Times New Roman" pitchFamily="18" charset="0"/>
              <a:cs typeface="Times New Roman" pitchFamily="18" charset="0"/>
            </a:rPr>
            <a:t>ARTISTER</a:t>
          </a:r>
          <a:endParaRPr lang="es-US" sz="2400" b="1" i="1" dirty="0">
            <a:latin typeface="Times New Roman" pitchFamily="18" charset="0"/>
            <a:cs typeface="Times New Roman" pitchFamily="18" charset="0"/>
          </a:endParaRPr>
        </a:p>
      </dgm:t>
    </dgm:pt>
    <dgm:pt modelId="{8CACE986-31D3-4652-B4F7-50E17E1D3937}" type="sibTrans" cxnId="{584D4B49-C5E9-4DFE-9FA3-7E5FB2E06A25}">
      <dgm:prSet/>
      <dgm:spPr/>
      <dgm:t>
        <a:bodyPr/>
        <a:lstStyle/>
        <a:p>
          <a:endParaRPr lang="es-US"/>
        </a:p>
      </dgm:t>
    </dgm:pt>
    <dgm:pt modelId="{638EC104-2CED-4A74-847B-6FEABA05118E}" type="parTrans" cxnId="{584D4B49-C5E9-4DFE-9FA3-7E5FB2E06A25}">
      <dgm:prSet/>
      <dgm:spPr/>
      <dgm:t>
        <a:bodyPr/>
        <a:lstStyle/>
        <a:p>
          <a:endParaRPr lang="es-US"/>
        </a:p>
      </dgm:t>
    </dgm:pt>
    <dgm:pt modelId="{C9C3975C-68B6-439D-9C98-E1193FD3297A}" type="pres">
      <dgm:prSet presAssocID="{294A1C84-8BD4-427A-95ED-DC8FFA0A5C9A}" presName="diagram" presStyleCnt="0">
        <dgm:presLayoutVars>
          <dgm:chPref val="1"/>
          <dgm:dir/>
          <dgm:animOne val="branch"/>
          <dgm:animLvl val="lvl"/>
          <dgm:resizeHandles/>
        </dgm:presLayoutVars>
      </dgm:prSet>
      <dgm:spPr/>
      <dgm:t>
        <a:bodyPr/>
        <a:lstStyle/>
        <a:p>
          <a:endParaRPr lang="es-EC"/>
        </a:p>
      </dgm:t>
    </dgm:pt>
    <dgm:pt modelId="{154AB9AB-A96E-4075-A632-4F92E9184833}" type="pres">
      <dgm:prSet presAssocID="{1F3F4989-E947-4E84-B916-9404668F38A7}" presName="root" presStyleCnt="0"/>
      <dgm:spPr/>
    </dgm:pt>
    <dgm:pt modelId="{BF4847B0-E848-408A-9B83-C0D1139ED5F5}" type="pres">
      <dgm:prSet presAssocID="{1F3F4989-E947-4E84-B916-9404668F38A7}" presName="rootComposite" presStyleCnt="0"/>
      <dgm:spPr/>
    </dgm:pt>
    <dgm:pt modelId="{83A1E872-D068-4D98-8BA6-ABEDAB3EABBC}" type="pres">
      <dgm:prSet presAssocID="{1F3F4989-E947-4E84-B916-9404668F38A7}" presName="rootText" presStyleLbl="node1" presStyleIdx="0" presStyleCnt="1" custScaleY="23931" custLinFactNeighborX="3362" custLinFactNeighborY="17352"/>
      <dgm:spPr/>
      <dgm:t>
        <a:bodyPr/>
        <a:lstStyle/>
        <a:p>
          <a:endParaRPr lang="es-US"/>
        </a:p>
      </dgm:t>
    </dgm:pt>
    <dgm:pt modelId="{6782B6D1-AD31-42ED-976B-CE5578B361D0}" type="pres">
      <dgm:prSet presAssocID="{1F3F4989-E947-4E84-B916-9404668F38A7}" presName="rootConnector" presStyleLbl="node1" presStyleIdx="0" presStyleCnt="1"/>
      <dgm:spPr/>
      <dgm:t>
        <a:bodyPr/>
        <a:lstStyle/>
        <a:p>
          <a:endParaRPr lang="es-EC"/>
        </a:p>
      </dgm:t>
    </dgm:pt>
    <dgm:pt modelId="{92BBBDAF-960D-476F-88A1-183FE688C76B}" type="pres">
      <dgm:prSet presAssocID="{1F3F4989-E947-4E84-B916-9404668F38A7}" presName="childShape" presStyleCnt="0"/>
      <dgm:spPr/>
    </dgm:pt>
    <dgm:pt modelId="{B7C17FE3-C2E4-4E62-A466-A070033B51FC}" type="pres">
      <dgm:prSet presAssocID="{3DA9BDC3-DAB4-40D6-967D-23048FE0C3E9}" presName="Name13" presStyleLbl="parChTrans1D2" presStyleIdx="0" presStyleCnt="2"/>
      <dgm:spPr/>
      <dgm:t>
        <a:bodyPr/>
        <a:lstStyle/>
        <a:p>
          <a:endParaRPr lang="es-EC"/>
        </a:p>
      </dgm:t>
    </dgm:pt>
    <dgm:pt modelId="{EB91B48A-805B-43A3-94F1-58580F416657}" type="pres">
      <dgm:prSet presAssocID="{14E0801F-3823-4375-938F-A98F461FE4DF}" presName="childText" presStyleLbl="bgAcc1" presStyleIdx="0" presStyleCnt="2" custScaleX="185974" custScaleY="27656" custLinFactNeighborX="785">
        <dgm:presLayoutVars>
          <dgm:bulletEnabled val="1"/>
        </dgm:presLayoutVars>
      </dgm:prSet>
      <dgm:spPr/>
      <dgm:t>
        <a:bodyPr/>
        <a:lstStyle/>
        <a:p>
          <a:endParaRPr lang="es-US"/>
        </a:p>
      </dgm:t>
    </dgm:pt>
    <dgm:pt modelId="{F3B1FFEC-D3DC-40EB-8359-5793A3DEC03B}" type="pres">
      <dgm:prSet presAssocID="{A3656B7A-E4C9-4060-8CFF-8E71626EED83}" presName="Name13" presStyleLbl="parChTrans1D2" presStyleIdx="1" presStyleCnt="2"/>
      <dgm:spPr/>
      <dgm:t>
        <a:bodyPr/>
        <a:lstStyle/>
        <a:p>
          <a:endParaRPr lang="es-EC"/>
        </a:p>
      </dgm:t>
    </dgm:pt>
    <dgm:pt modelId="{D6016DA1-1547-4CF4-A6F5-34748D3FE4C9}" type="pres">
      <dgm:prSet presAssocID="{B6AC124C-EA4D-4FC1-BA37-184D7F7DC72B}" presName="childText" presStyleLbl="bgAcc1" presStyleIdx="1" presStyleCnt="2" custScaleX="185974" custScaleY="27274" custLinFactNeighborX="879" custLinFactNeighborY="9909">
        <dgm:presLayoutVars>
          <dgm:bulletEnabled val="1"/>
        </dgm:presLayoutVars>
      </dgm:prSet>
      <dgm:spPr/>
      <dgm:t>
        <a:bodyPr/>
        <a:lstStyle/>
        <a:p>
          <a:endParaRPr lang="es-US"/>
        </a:p>
      </dgm:t>
    </dgm:pt>
  </dgm:ptLst>
  <dgm:cxnLst>
    <dgm:cxn modelId="{584D4B49-C5E9-4DFE-9FA3-7E5FB2E06A25}" srcId="{294A1C84-8BD4-427A-95ED-DC8FFA0A5C9A}" destId="{1F3F4989-E947-4E84-B916-9404668F38A7}" srcOrd="0" destOrd="0" parTransId="{638EC104-2CED-4A74-847B-6FEABA05118E}" sibTransId="{8CACE986-31D3-4652-B4F7-50E17E1D3937}"/>
    <dgm:cxn modelId="{FB8F34AC-5E51-412C-BFBB-8AF248333C50}" type="presOf" srcId="{294A1C84-8BD4-427A-95ED-DC8FFA0A5C9A}" destId="{C9C3975C-68B6-439D-9C98-E1193FD3297A}" srcOrd="0" destOrd="0" presId="urn:microsoft.com/office/officeart/2005/8/layout/hierarchy3"/>
    <dgm:cxn modelId="{DF95F83F-B1D3-47CC-A3D3-EFF5003407C7}" type="presOf" srcId="{A3656B7A-E4C9-4060-8CFF-8E71626EED83}" destId="{F3B1FFEC-D3DC-40EB-8359-5793A3DEC03B}" srcOrd="0" destOrd="0" presId="urn:microsoft.com/office/officeart/2005/8/layout/hierarchy3"/>
    <dgm:cxn modelId="{7DA9A5EF-42A8-43C6-AE44-1E9A165CEE13}" type="presOf" srcId="{1F3F4989-E947-4E84-B916-9404668F38A7}" destId="{83A1E872-D068-4D98-8BA6-ABEDAB3EABBC}" srcOrd="0" destOrd="0" presId="urn:microsoft.com/office/officeart/2005/8/layout/hierarchy3"/>
    <dgm:cxn modelId="{6ED0D3E7-EF16-46BD-BE16-256752A8D665}" srcId="{1F3F4989-E947-4E84-B916-9404668F38A7}" destId="{B6AC124C-EA4D-4FC1-BA37-184D7F7DC72B}" srcOrd="1" destOrd="0" parTransId="{A3656B7A-E4C9-4060-8CFF-8E71626EED83}" sibTransId="{C36A627F-F89D-49D7-9CA5-7DF5097B80F7}"/>
    <dgm:cxn modelId="{7CBBE902-A6EA-45D2-8DD9-7470F58A5B85}" type="presOf" srcId="{1F3F4989-E947-4E84-B916-9404668F38A7}" destId="{6782B6D1-AD31-42ED-976B-CE5578B361D0}" srcOrd="1" destOrd="0" presId="urn:microsoft.com/office/officeart/2005/8/layout/hierarchy3"/>
    <dgm:cxn modelId="{73FCF3A6-15EB-4DC7-B9E9-52CB5ECFE334}" type="presOf" srcId="{3DA9BDC3-DAB4-40D6-967D-23048FE0C3E9}" destId="{B7C17FE3-C2E4-4E62-A466-A070033B51FC}" srcOrd="0" destOrd="0" presId="urn:microsoft.com/office/officeart/2005/8/layout/hierarchy3"/>
    <dgm:cxn modelId="{1689B91A-456D-4501-B897-D4604ECE1F5F}" type="presOf" srcId="{14E0801F-3823-4375-938F-A98F461FE4DF}" destId="{EB91B48A-805B-43A3-94F1-58580F416657}" srcOrd="0" destOrd="0" presId="urn:microsoft.com/office/officeart/2005/8/layout/hierarchy3"/>
    <dgm:cxn modelId="{D3F00B8F-FE2E-46B1-AB8C-1952A0C17547}" type="presOf" srcId="{B6AC124C-EA4D-4FC1-BA37-184D7F7DC72B}" destId="{D6016DA1-1547-4CF4-A6F5-34748D3FE4C9}" srcOrd="0" destOrd="0" presId="urn:microsoft.com/office/officeart/2005/8/layout/hierarchy3"/>
    <dgm:cxn modelId="{1041090C-271B-479F-B4F9-2975698869DD}" srcId="{1F3F4989-E947-4E84-B916-9404668F38A7}" destId="{14E0801F-3823-4375-938F-A98F461FE4DF}" srcOrd="0" destOrd="0" parTransId="{3DA9BDC3-DAB4-40D6-967D-23048FE0C3E9}" sibTransId="{F0E075B9-A017-43C9-8C7E-9D4473AC8F1B}"/>
    <dgm:cxn modelId="{DADA8ACD-9952-492B-B1DE-1DA755ECBC83}" type="presParOf" srcId="{C9C3975C-68B6-439D-9C98-E1193FD3297A}" destId="{154AB9AB-A96E-4075-A632-4F92E9184833}" srcOrd="0" destOrd="0" presId="urn:microsoft.com/office/officeart/2005/8/layout/hierarchy3"/>
    <dgm:cxn modelId="{4D2A1C47-0CF1-47EC-BBFD-128FABE71992}" type="presParOf" srcId="{154AB9AB-A96E-4075-A632-4F92E9184833}" destId="{BF4847B0-E848-408A-9B83-C0D1139ED5F5}" srcOrd="0" destOrd="0" presId="urn:microsoft.com/office/officeart/2005/8/layout/hierarchy3"/>
    <dgm:cxn modelId="{BE597BAD-BFF8-4BEB-AD27-B2D303EE6364}" type="presParOf" srcId="{BF4847B0-E848-408A-9B83-C0D1139ED5F5}" destId="{83A1E872-D068-4D98-8BA6-ABEDAB3EABBC}" srcOrd="0" destOrd="0" presId="urn:microsoft.com/office/officeart/2005/8/layout/hierarchy3"/>
    <dgm:cxn modelId="{A7EC7333-992C-4DA1-807F-0BAA065363D0}" type="presParOf" srcId="{BF4847B0-E848-408A-9B83-C0D1139ED5F5}" destId="{6782B6D1-AD31-42ED-976B-CE5578B361D0}" srcOrd="1" destOrd="0" presId="urn:microsoft.com/office/officeart/2005/8/layout/hierarchy3"/>
    <dgm:cxn modelId="{84B9476D-64EF-4B6F-A274-0184A6B9F7C9}" type="presParOf" srcId="{154AB9AB-A96E-4075-A632-4F92E9184833}" destId="{92BBBDAF-960D-476F-88A1-183FE688C76B}" srcOrd="1" destOrd="0" presId="urn:microsoft.com/office/officeart/2005/8/layout/hierarchy3"/>
    <dgm:cxn modelId="{3940B6F7-4106-4218-A420-0885EDA48D76}" type="presParOf" srcId="{92BBBDAF-960D-476F-88A1-183FE688C76B}" destId="{B7C17FE3-C2E4-4E62-A466-A070033B51FC}" srcOrd="0" destOrd="0" presId="urn:microsoft.com/office/officeart/2005/8/layout/hierarchy3"/>
    <dgm:cxn modelId="{9AC1582C-CFF5-4723-80D1-869E5CD125AC}" type="presParOf" srcId="{92BBBDAF-960D-476F-88A1-183FE688C76B}" destId="{EB91B48A-805B-43A3-94F1-58580F416657}" srcOrd="1" destOrd="0" presId="urn:microsoft.com/office/officeart/2005/8/layout/hierarchy3"/>
    <dgm:cxn modelId="{87BE18B9-0491-4B9E-92D2-C6F68E53020F}" type="presParOf" srcId="{92BBBDAF-960D-476F-88A1-183FE688C76B}" destId="{F3B1FFEC-D3DC-40EB-8359-5793A3DEC03B}" srcOrd="2" destOrd="0" presId="urn:microsoft.com/office/officeart/2005/8/layout/hierarchy3"/>
    <dgm:cxn modelId="{B186AAC1-A936-427F-947C-A2BA0D24948D}" type="presParOf" srcId="{92BBBDAF-960D-476F-88A1-183FE688C76B}" destId="{D6016DA1-1547-4CF4-A6F5-34748D3FE4C9}" srcOrd="3"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6B018-D68C-43D9-A6B4-E6A8B0E1D825}">
      <dsp:nvSpPr>
        <dsp:cNvPr id="0" name=""/>
        <dsp:cNvSpPr/>
      </dsp:nvSpPr>
      <dsp:spPr>
        <a:xfrm>
          <a:off x="1107236" y="0"/>
          <a:ext cx="4768304" cy="4768304"/>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C2EFFF-F1D4-4BFB-9969-1428CFD54FCF}">
      <dsp:nvSpPr>
        <dsp:cNvPr id="0" name=""/>
        <dsp:cNvSpPr/>
      </dsp:nvSpPr>
      <dsp:spPr>
        <a:xfrm>
          <a:off x="3653068" y="98088"/>
          <a:ext cx="3991497" cy="1050958"/>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Incrementar las ventas a través del aumento de la cuota de participación online que nos facilita el portal web.</a:t>
          </a:r>
          <a:endParaRPr lang="en-US" sz="2000" kern="1200" dirty="0"/>
        </a:p>
      </dsp:txBody>
      <dsp:txXfrm>
        <a:off x="3704372" y="149392"/>
        <a:ext cx="3888889" cy="948350"/>
      </dsp:txXfrm>
    </dsp:sp>
    <dsp:sp modelId="{DED77F30-5574-4DB3-84B4-18CCF866A8D2}">
      <dsp:nvSpPr>
        <dsp:cNvPr id="0" name=""/>
        <dsp:cNvSpPr/>
      </dsp:nvSpPr>
      <dsp:spPr>
        <a:xfrm>
          <a:off x="3133671" y="1636169"/>
          <a:ext cx="3988893" cy="1666616"/>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Diseñar plantillas web de tal manera que se pueda cargar fácilmente el contenido de cada uno de los productos y servicios ofertados  y almacenarlos en una base de datos.</a:t>
          </a:r>
          <a:endParaRPr lang="en-US" sz="2000" kern="1200" dirty="0"/>
        </a:p>
      </dsp:txBody>
      <dsp:txXfrm>
        <a:off x="3215028" y="1717526"/>
        <a:ext cx="3826179" cy="1503902"/>
      </dsp:txXfrm>
    </dsp:sp>
    <dsp:sp modelId="{B8F53766-D851-4622-BA0D-8E978DAC0CF3}">
      <dsp:nvSpPr>
        <dsp:cNvPr id="0" name=""/>
        <dsp:cNvSpPr/>
      </dsp:nvSpPr>
      <dsp:spPr>
        <a:xfrm>
          <a:off x="2592284" y="3611741"/>
          <a:ext cx="3991466" cy="1041413"/>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Utilizar la metodología UWE (</a:t>
          </a:r>
          <a:r>
            <a:rPr lang="es-EC" sz="2000" kern="1200" dirty="0" err="1" smtClean="0"/>
            <a:t>Uml-based</a:t>
          </a:r>
          <a:r>
            <a:rPr lang="es-EC" sz="2000" kern="1200" dirty="0" smtClean="0"/>
            <a:t> Web </a:t>
          </a:r>
          <a:r>
            <a:rPr lang="es-EC" sz="2000" kern="1200" dirty="0" err="1" smtClean="0"/>
            <a:t>Engineering</a:t>
          </a:r>
          <a:r>
            <a:rPr lang="es-EC" sz="2000" kern="1200" dirty="0" smtClean="0"/>
            <a:t>),</a:t>
          </a:r>
          <a:r>
            <a:rPr lang="es-EC" sz="2000" kern="1200" dirty="0" smtClean="0">
              <a:solidFill>
                <a:srgbClr val="FF0000"/>
              </a:solidFill>
            </a:rPr>
            <a:t> </a:t>
          </a:r>
          <a:r>
            <a:rPr lang="es-EC" sz="2000" kern="1200" dirty="0" smtClean="0"/>
            <a:t>ya que esta define las fases típicas de todo proceso de desarrollo.</a:t>
          </a:r>
          <a:endParaRPr lang="en-US" sz="2000" kern="1200" dirty="0"/>
        </a:p>
      </dsp:txBody>
      <dsp:txXfrm>
        <a:off x="2643122" y="3662579"/>
        <a:ext cx="3889790" cy="939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1E872-D068-4D98-8BA6-ABEDAB3EABBC}">
      <dsp:nvSpPr>
        <dsp:cNvPr id="0" name=""/>
        <dsp:cNvSpPr/>
      </dsp:nvSpPr>
      <dsp:spPr>
        <a:xfrm>
          <a:off x="1194491" y="401912"/>
          <a:ext cx="3770376" cy="451144"/>
        </a:xfrm>
        <a:prstGeom prst="roundRect">
          <a:avLst>
            <a:gd name="adj" fmla="val 10000"/>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US" sz="2400" b="1" i="1" kern="1200" dirty="0" err="1" smtClean="0">
              <a:latin typeface="Times New Roman" pitchFamily="18" charset="0"/>
              <a:cs typeface="Times New Roman" pitchFamily="18" charset="0"/>
            </a:rPr>
            <a:t>Joomla</a:t>
          </a:r>
          <a:endParaRPr lang="es-US" sz="2400" b="1" i="1" kern="1200" dirty="0">
            <a:latin typeface="Times New Roman" pitchFamily="18" charset="0"/>
            <a:cs typeface="Times New Roman" pitchFamily="18" charset="0"/>
          </a:endParaRPr>
        </a:p>
      </dsp:txBody>
      <dsp:txXfrm>
        <a:off x="1207705" y="415126"/>
        <a:ext cx="3743948" cy="424716"/>
      </dsp:txXfrm>
    </dsp:sp>
    <dsp:sp modelId="{B7C17FE3-C2E4-4E62-A466-A070033B51FC}">
      <dsp:nvSpPr>
        <dsp:cNvPr id="0" name=""/>
        <dsp:cNvSpPr/>
      </dsp:nvSpPr>
      <dsp:spPr>
        <a:xfrm>
          <a:off x="1571529" y="853056"/>
          <a:ext cx="273955" cy="330793"/>
        </a:xfrm>
        <a:custGeom>
          <a:avLst/>
          <a:gdLst/>
          <a:ahLst/>
          <a:cxnLst/>
          <a:rect l="0" t="0" r="0" b="0"/>
          <a:pathLst>
            <a:path>
              <a:moveTo>
                <a:pt x="0" y="0"/>
              </a:moveTo>
              <a:lnTo>
                <a:pt x="0" y="330793"/>
              </a:lnTo>
              <a:lnTo>
                <a:pt x="273955" y="330793"/>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EB91B48A-805B-43A3-94F1-58580F416657}">
      <dsp:nvSpPr>
        <dsp:cNvPr id="0" name=""/>
        <dsp:cNvSpPr/>
      </dsp:nvSpPr>
      <dsp:spPr>
        <a:xfrm>
          <a:off x="1845484" y="923166"/>
          <a:ext cx="5130245" cy="52136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C" sz="1800" kern="1200" dirty="0" smtClean="0"/>
            <a:t>Permite desarrollar sitios web dinámicos e interactivos</a:t>
          </a:r>
          <a:endParaRPr lang="es-US" sz="1800" kern="1200" dirty="0">
            <a:latin typeface="Times New Roman" pitchFamily="18" charset="0"/>
            <a:cs typeface="Times New Roman" pitchFamily="18" charset="0"/>
          </a:endParaRPr>
        </a:p>
      </dsp:txBody>
      <dsp:txXfrm>
        <a:off x="1860754" y="938436"/>
        <a:ext cx="5099705" cy="490827"/>
      </dsp:txXfrm>
    </dsp:sp>
    <dsp:sp modelId="{F3B1FFEC-D3DC-40EB-8359-5793A3DEC03B}">
      <dsp:nvSpPr>
        <dsp:cNvPr id="0" name=""/>
        <dsp:cNvSpPr/>
      </dsp:nvSpPr>
      <dsp:spPr>
        <a:xfrm>
          <a:off x="1571529" y="853056"/>
          <a:ext cx="237216" cy="1129764"/>
        </a:xfrm>
        <a:custGeom>
          <a:avLst/>
          <a:gdLst/>
          <a:ahLst/>
          <a:cxnLst/>
          <a:rect l="0" t="0" r="0" b="0"/>
          <a:pathLst>
            <a:path>
              <a:moveTo>
                <a:pt x="0" y="0"/>
              </a:moveTo>
              <a:lnTo>
                <a:pt x="0" y="1129764"/>
              </a:lnTo>
              <a:lnTo>
                <a:pt x="237216" y="1129764"/>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D6016DA1-1547-4CF4-A6F5-34748D3FE4C9}">
      <dsp:nvSpPr>
        <dsp:cNvPr id="0" name=""/>
        <dsp:cNvSpPr/>
      </dsp:nvSpPr>
      <dsp:spPr>
        <a:xfrm>
          <a:off x="1808746" y="1548389"/>
          <a:ext cx="5187585" cy="86886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C" sz="1800" kern="1200" dirty="0" smtClean="0"/>
            <a:t>Permite crear, modificar o eliminar contenido de un sitio web de manera sencilla a través de un Panel de Administración.</a:t>
          </a:r>
          <a:endParaRPr lang="es-US" sz="1800" kern="1200" dirty="0">
            <a:latin typeface="Times New Roman" pitchFamily="18" charset="0"/>
            <a:cs typeface="Times New Roman" pitchFamily="18" charset="0"/>
          </a:endParaRPr>
        </a:p>
      </dsp:txBody>
      <dsp:txXfrm>
        <a:off x="1834194" y="1573837"/>
        <a:ext cx="5136689" cy="817968"/>
      </dsp:txXfrm>
    </dsp:sp>
    <dsp:sp modelId="{7B52C634-1471-4BC0-A106-5401452AF31A}">
      <dsp:nvSpPr>
        <dsp:cNvPr id="0" name=""/>
        <dsp:cNvSpPr/>
      </dsp:nvSpPr>
      <dsp:spPr>
        <a:xfrm>
          <a:off x="1571529" y="853056"/>
          <a:ext cx="210552" cy="1905670"/>
        </a:xfrm>
        <a:custGeom>
          <a:avLst/>
          <a:gdLst/>
          <a:ahLst/>
          <a:cxnLst/>
          <a:rect l="0" t="0" r="0" b="0"/>
          <a:pathLst>
            <a:path>
              <a:moveTo>
                <a:pt x="0" y="0"/>
              </a:moveTo>
              <a:lnTo>
                <a:pt x="0" y="1905670"/>
              </a:lnTo>
              <a:lnTo>
                <a:pt x="210552" y="190567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C7DEDDC-6F8A-4B61-85E9-2F5CCA68EB6A}">
      <dsp:nvSpPr>
        <dsp:cNvPr id="0" name=""/>
        <dsp:cNvSpPr/>
      </dsp:nvSpPr>
      <dsp:spPr>
        <a:xfrm>
          <a:off x="1782082" y="2551252"/>
          <a:ext cx="5183995" cy="414948"/>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C" sz="1800" kern="1200" dirty="0" smtClean="0">
              <a:latin typeface="Times New Roman" pitchFamily="18" charset="0"/>
              <a:cs typeface="Times New Roman" pitchFamily="18" charset="0"/>
            </a:rPr>
            <a:t>Open </a:t>
          </a:r>
          <a:r>
            <a:rPr lang="es-EC" sz="1800" kern="1200" dirty="0" err="1" smtClean="0">
              <a:latin typeface="Times New Roman" pitchFamily="18" charset="0"/>
              <a:cs typeface="Times New Roman" pitchFamily="18" charset="0"/>
            </a:rPr>
            <a:t>Source</a:t>
          </a:r>
          <a:r>
            <a:rPr lang="es-EC" sz="1800" kern="1200" dirty="0" smtClean="0">
              <a:latin typeface="Times New Roman" pitchFamily="18" charset="0"/>
              <a:cs typeface="Times New Roman" pitchFamily="18" charset="0"/>
            </a:rPr>
            <a:t>.</a:t>
          </a:r>
          <a:endParaRPr lang="es-US" sz="1800" kern="1200" dirty="0">
            <a:latin typeface="Times New Roman" pitchFamily="18" charset="0"/>
            <a:cs typeface="Times New Roman" pitchFamily="18" charset="0"/>
          </a:endParaRPr>
        </a:p>
      </dsp:txBody>
      <dsp:txXfrm>
        <a:off x="1794235" y="2563405"/>
        <a:ext cx="5159689" cy="390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1E872-D068-4D98-8BA6-ABEDAB3EABBC}">
      <dsp:nvSpPr>
        <dsp:cNvPr id="0" name=""/>
        <dsp:cNvSpPr/>
      </dsp:nvSpPr>
      <dsp:spPr>
        <a:xfrm>
          <a:off x="165429" y="710653"/>
          <a:ext cx="4780016" cy="571952"/>
        </a:xfrm>
        <a:prstGeom prst="roundRect">
          <a:avLst>
            <a:gd name="adj" fmla="val 10000"/>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US" sz="2400" b="1" i="1" kern="1200" dirty="0" smtClean="0">
              <a:latin typeface="Times New Roman" pitchFamily="18" charset="0"/>
              <a:cs typeface="Times New Roman" pitchFamily="18" charset="0"/>
            </a:rPr>
            <a:t>ARTISTER</a:t>
          </a:r>
          <a:endParaRPr lang="es-US" sz="2400" b="1" i="1" kern="1200" dirty="0">
            <a:latin typeface="Times New Roman" pitchFamily="18" charset="0"/>
            <a:cs typeface="Times New Roman" pitchFamily="18" charset="0"/>
          </a:endParaRPr>
        </a:p>
      </dsp:txBody>
      <dsp:txXfrm>
        <a:off x="182181" y="727405"/>
        <a:ext cx="4746512" cy="538448"/>
      </dsp:txXfrm>
    </dsp:sp>
    <dsp:sp modelId="{B7C17FE3-C2E4-4E62-A466-A070033B51FC}">
      <dsp:nvSpPr>
        <dsp:cNvPr id="0" name=""/>
        <dsp:cNvSpPr/>
      </dsp:nvSpPr>
      <dsp:spPr>
        <a:xfrm>
          <a:off x="643430" y="1282606"/>
          <a:ext cx="322022" cy="513278"/>
        </a:xfrm>
        <a:custGeom>
          <a:avLst/>
          <a:gdLst/>
          <a:ahLst/>
          <a:cxnLst/>
          <a:rect l="0" t="0" r="0" b="0"/>
          <a:pathLst>
            <a:path>
              <a:moveTo>
                <a:pt x="0" y="0"/>
              </a:moveTo>
              <a:lnTo>
                <a:pt x="0" y="513278"/>
              </a:lnTo>
              <a:lnTo>
                <a:pt x="322022" y="513278"/>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EB91B48A-805B-43A3-94F1-58580F416657}">
      <dsp:nvSpPr>
        <dsp:cNvPr id="0" name=""/>
        <dsp:cNvSpPr/>
      </dsp:nvSpPr>
      <dsp:spPr>
        <a:xfrm>
          <a:off x="965453" y="1465394"/>
          <a:ext cx="7111670" cy="6609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C" sz="1800" b="0" i="0" kern="1200" dirty="0" smtClean="0"/>
            <a:t>Creación de plantillas para </a:t>
          </a:r>
          <a:r>
            <a:rPr lang="es-EC" sz="1800" b="0" i="0" kern="1200" dirty="0" err="1" smtClean="0">
              <a:hlinkClick xmlns:r="http://schemas.openxmlformats.org/officeDocument/2006/relationships" r:id="rId1" tooltip="Wordpress"/>
            </a:rPr>
            <a:t>Wordpress</a:t>
          </a:r>
          <a:r>
            <a:rPr lang="es-EC" sz="1800" b="0" i="0" kern="1200" dirty="0" smtClean="0"/>
            <a:t>, </a:t>
          </a:r>
          <a:r>
            <a:rPr lang="es-EC" sz="1800" b="0" i="0" kern="1200" dirty="0" err="1" smtClean="0">
              <a:hlinkClick xmlns:r="http://schemas.openxmlformats.org/officeDocument/2006/relationships" r:id="rId2" tooltip="Drupal"/>
            </a:rPr>
            <a:t>Drupal</a:t>
          </a:r>
          <a:r>
            <a:rPr lang="es-EC" sz="1800" b="0" i="0" kern="1200" dirty="0" smtClean="0"/>
            <a:t> o </a:t>
          </a:r>
          <a:r>
            <a:rPr lang="es-EC" sz="1800" b="0" i="0" kern="1200" dirty="0" err="1" smtClean="0">
              <a:hlinkClick xmlns:r="http://schemas.openxmlformats.org/officeDocument/2006/relationships" r:id="rId3" tooltip="Joomla"/>
            </a:rPr>
            <a:t>Joomla</a:t>
          </a:r>
          <a:r>
            <a:rPr lang="es-EC" sz="1800" b="0" i="0" kern="1200" dirty="0" smtClean="0"/>
            <a:t>.</a:t>
          </a:r>
          <a:endParaRPr lang="es-US" sz="1800" kern="1200" dirty="0">
            <a:latin typeface="Times New Roman" pitchFamily="18" charset="0"/>
            <a:cs typeface="Times New Roman" pitchFamily="18" charset="0"/>
          </a:endParaRPr>
        </a:p>
      </dsp:txBody>
      <dsp:txXfrm>
        <a:off x="984812" y="1484753"/>
        <a:ext cx="7072952" cy="622262"/>
      </dsp:txXfrm>
    </dsp:sp>
    <dsp:sp modelId="{F3B1FFEC-D3DC-40EB-8359-5793A3DEC03B}">
      <dsp:nvSpPr>
        <dsp:cNvPr id="0" name=""/>
        <dsp:cNvSpPr/>
      </dsp:nvSpPr>
      <dsp:spPr>
        <a:xfrm>
          <a:off x="643430" y="1282606"/>
          <a:ext cx="322022" cy="2004022"/>
        </a:xfrm>
        <a:custGeom>
          <a:avLst/>
          <a:gdLst/>
          <a:ahLst/>
          <a:cxnLst/>
          <a:rect l="0" t="0" r="0" b="0"/>
          <a:pathLst>
            <a:path>
              <a:moveTo>
                <a:pt x="0" y="0"/>
              </a:moveTo>
              <a:lnTo>
                <a:pt x="0" y="2004022"/>
              </a:lnTo>
              <a:lnTo>
                <a:pt x="322022" y="2004022"/>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D6016DA1-1547-4CF4-A6F5-34748D3FE4C9}">
      <dsp:nvSpPr>
        <dsp:cNvPr id="0" name=""/>
        <dsp:cNvSpPr/>
      </dsp:nvSpPr>
      <dsp:spPr>
        <a:xfrm>
          <a:off x="965453" y="2960702"/>
          <a:ext cx="7111670" cy="65185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C" sz="1800" b="0" i="0" kern="1200" dirty="0" smtClean="0"/>
            <a:t> Soporta Código </a:t>
          </a:r>
          <a:r>
            <a:rPr lang="es-EC" sz="1800" b="0" i="0" kern="1200" dirty="0" smtClean="0">
              <a:hlinkClick xmlns:r="http://schemas.openxmlformats.org/officeDocument/2006/relationships" r:id="rId4" tooltip="HTML"/>
            </a:rPr>
            <a:t>HTML</a:t>
          </a:r>
          <a:r>
            <a:rPr lang="es-EC" sz="1800" b="0" i="0" kern="1200" dirty="0" smtClean="0"/>
            <a:t> y </a:t>
          </a:r>
          <a:r>
            <a:rPr lang="es-EC" sz="1800" b="0" i="0" kern="1200" dirty="0" smtClean="0">
              <a:hlinkClick xmlns:r="http://schemas.openxmlformats.org/officeDocument/2006/relationships" r:id="rId5" tooltip="CSS"/>
            </a:rPr>
            <a:t>CSS</a:t>
          </a:r>
          <a:r>
            <a:rPr lang="es-EC" sz="1800" b="0" i="0" kern="1200" dirty="0" smtClean="0"/>
            <a:t> en conformidad con estándares web.</a:t>
          </a:r>
          <a:endParaRPr lang="es-US" sz="1800" kern="1200" dirty="0">
            <a:latin typeface="Times New Roman" pitchFamily="18" charset="0"/>
            <a:cs typeface="Times New Roman" pitchFamily="18" charset="0"/>
          </a:endParaRPr>
        </a:p>
      </dsp:txBody>
      <dsp:txXfrm>
        <a:off x="984545" y="2979794"/>
        <a:ext cx="7073486" cy="613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C"/>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5871C8-4EE4-4B38-8819-A55E511E7EE8}" type="datetimeFigureOut">
              <a:rPr lang="es-EC" smtClean="0"/>
              <a:t>21/05/2015</a:t>
            </a:fld>
            <a:endParaRPr lang="es-EC"/>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C27C057-F821-4DDD-9D88-A43D46C24C05}" type="slidenum">
              <a:rPr lang="es-EC" smtClean="0"/>
              <a:t>‹Nº›</a:t>
            </a:fld>
            <a:endParaRPr lang="es-EC"/>
          </a:p>
        </p:txBody>
      </p:sp>
    </p:spTree>
    <p:extLst>
      <p:ext uri="{BB962C8B-B14F-4D97-AF65-F5344CB8AC3E}">
        <p14:creationId xmlns:p14="http://schemas.microsoft.com/office/powerpoint/2010/main" val="328896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E94AFB4-F8A0-497F-912F-47D4B1AA2A59}" type="datetimeFigureOut">
              <a:rPr lang="es-MX" smtClean="0"/>
              <a:t>21/05/2015</a:t>
            </a:fld>
            <a:endParaRPr lang="es-MX"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5E766B-DF93-4A2C-A636-01FDEA528875}" type="slidenum">
              <a:rPr lang="es-MX" smtClean="0"/>
              <a:t>‹Nº›</a:t>
            </a:fld>
            <a:endParaRPr lang="es-MX" dirty="0"/>
          </a:p>
        </p:txBody>
      </p:sp>
    </p:spTree>
    <p:extLst>
      <p:ext uri="{BB962C8B-B14F-4D97-AF65-F5344CB8AC3E}">
        <p14:creationId xmlns:p14="http://schemas.microsoft.com/office/powerpoint/2010/main" val="195699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55E766B-DF93-4A2C-A636-01FDEA528875}" type="slidenum">
              <a:rPr lang="es-MX" smtClean="0"/>
              <a:t>3</a:t>
            </a:fld>
            <a:endParaRPr lang="es-MX" dirty="0"/>
          </a:p>
        </p:txBody>
      </p:sp>
    </p:spTree>
    <p:extLst>
      <p:ext uri="{BB962C8B-B14F-4D97-AF65-F5344CB8AC3E}">
        <p14:creationId xmlns:p14="http://schemas.microsoft.com/office/powerpoint/2010/main" val="362469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31774">
              <a:defRPr/>
            </a:pPr>
            <a:r>
              <a:rPr lang="es-ES" dirty="0"/>
              <a:t>Impuesta externamente, cliente </a:t>
            </a:r>
            <a:r>
              <a:rPr lang="es-ES" dirty="0" err="1"/>
              <a:t>interactua</a:t>
            </a:r>
            <a:r>
              <a:rPr lang="es-ES" dirty="0"/>
              <a:t> con equipo de desarrollo, grupos grandes y posiblemente </a:t>
            </a:r>
            <a:r>
              <a:rPr lang="es-ES" dirty="0" err="1"/>
              <a:t>distribuidos,mas</a:t>
            </a:r>
            <a:r>
              <a:rPr lang="es-ES" dirty="0"/>
              <a:t> artefactos, mas roles</a:t>
            </a:r>
          </a:p>
        </p:txBody>
      </p:sp>
      <p:sp>
        <p:nvSpPr>
          <p:cNvPr id="4" name="3 Marcador de número de diapositiva"/>
          <p:cNvSpPr>
            <a:spLocks noGrp="1"/>
          </p:cNvSpPr>
          <p:nvPr>
            <p:ph type="sldNum" sz="quarter" idx="10"/>
          </p:nvPr>
        </p:nvSpPr>
        <p:spPr/>
        <p:txBody>
          <a:bodyPr/>
          <a:lstStyle/>
          <a:p>
            <a:fld id="{E55E766B-DF93-4A2C-A636-01FDEA528875}" type="slidenum">
              <a:rPr lang="es-MX" smtClean="0"/>
              <a:t>9</a:t>
            </a:fld>
            <a:endParaRPr lang="es-MX" dirty="0"/>
          </a:p>
        </p:txBody>
      </p:sp>
    </p:spTree>
    <p:extLst>
      <p:ext uri="{BB962C8B-B14F-4D97-AF65-F5344CB8AC3E}">
        <p14:creationId xmlns:p14="http://schemas.microsoft.com/office/powerpoint/2010/main" val="248780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err="1" smtClean="0"/>
              <a:t>Existen</a:t>
            </a:r>
            <a:r>
              <a:rPr lang="en-US" baseline="0" dirty="0" smtClean="0"/>
              <a:t> </a:t>
            </a:r>
            <a:r>
              <a:rPr lang="en-US" baseline="0" dirty="0" err="1" smtClean="0"/>
              <a:t>muchas</a:t>
            </a:r>
            <a:r>
              <a:rPr lang="en-US" baseline="0" dirty="0" smtClean="0"/>
              <a:t> </a:t>
            </a:r>
            <a:r>
              <a:rPr lang="en-US" baseline="0" dirty="0" err="1" smtClean="0"/>
              <a:t>metodolgias</a:t>
            </a:r>
            <a:r>
              <a:rPr lang="en-US" baseline="0" dirty="0" smtClean="0"/>
              <a:t> entre </a:t>
            </a:r>
            <a:r>
              <a:rPr lang="en-US" baseline="0" dirty="0" err="1" smtClean="0"/>
              <a:t>las</a:t>
            </a:r>
            <a:r>
              <a:rPr lang="en-US" baseline="0" dirty="0" smtClean="0"/>
              <a:t> mas </a:t>
            </a:r>
            <a:r>
              <a:rPr lang="en-US" baseline="0" dirty="0" err="1" smtClean="0"/>
              <a:t>agiles</a:t>
            </a:r>
            <a:r>
              <a:rPr lang="en-US" baseline="0" dirty="0" smtClean="0"/>
              <a:t> son </a:t>
            </a:r>
            <a:r>
              <a:rPr lang="en-US" baseline="0" dirty="0" err="1" smtClean="0"/>
              <a:t>las</a:t>
            </a:r>
            <a:r>
              <a:rPr lang="en-US" baseline="0" dirty="0" smtClean="0"/>
              <a:t> </a:t>
            </a:r>
            <a:r>
              <a:rPr lang="en-US" baseline="0" dirty="0" err="1" smtClean="0"/>
              <a:t>siguientes</a:t>
            </a:r>
            <a:endParaRPr lang="en-US" baseline="0" dirty="0" smtClean="0"/>
          </a:p>
          <a:p>
            <a:r>
              <a:rPr lang="en-US" baseline="0" dirty="0" smtClean="0"/>
              <a:t>ASD </a:t>
            </a:r>
            <a:r>
              <a:rPr lang="en-US" baseline="0" dirty="0" err="1" smtClean="0"/>
              <a:t>Desarrollo</a:t>
            </a:r>
            <a:r>
              <a:rPr lang="en-US" baseline="0" dirty="0" smtClean="0"/>
              <a:t> de Software Adaptable</a:t>
            </a:r>
          </a:p>
          <a:p>
            <a:r>
              <a:rPr lang="en-US" baseline="0" dirty="0" err="1" smtClean="0"/>
              <a:t>Xp</a:t>
            </a:r>
            <a:r>
              <a:rPr lang="en-US" baseline="0" dirty="0" smtClean="0"/>
              <a:t> </a:t>
            </a:r>
            <a:r>
              <a:rPr lang="en-US" baseline="0" dirty="0" err="1" smtClean="0"/>
              <a:t>Programacion</a:t>
            </a:r>
            <a:r>
              <a:rPr lang="en-US" baseline="0" dirty="0" smtClean="0"/>
              <a:t> </a:t>
            </a:r>
            <a:r>
              <a:rPr lang="en-US" baseline="0" dirty="0" err="1" smtClean="0"/>
              <a:t>Extrema</a:t>
            </a:r>
            <a:endParaRPr lang="en-US" baseline="0" dirty="0" smtClean="0"/>
          </a:p>
          <a:p>
            <a:r>
              <a:rPr lang="en-US" baseline="0" dirty="0" smtClean="0"/>
              <a:t>SCRUM </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15</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err="1" smtClean="0"/>
              <a:t>Existen</a:t>
            </a:r>
            <a:r>
              <a:rPr lang="en-US" baseline="0" dirty="0" smtClean="0"/>
              <a:t> </a:t>
            </a:r>
            <a:r>
              <a:rPr lang="en-US" baseline="0" dirty="0" err="1" smtClean="0"/>
              <a:t>muchas</a:t>
            </a:r>
            <a:r>
              <a:rPr lang="en-US" baseline="0" dirty="0" smtClean="0"/>
              <a:t> </a:t>
            </a:r>
            <a:r>
              <a:rPr lang="en-US" baseline="0" dirty="0" err="1" smtClean="0"/>
              <a:t>metodolgias</a:t>
            </a:r>
            <a:r>
              <a:rPr lang="en-US" baseline="0" dirty="0" smtClean="0"/>
              <a:t> entre </a:t>
            </a:r>
            <a:r>
              <a:rPr lang="en-US" baseline="0" dirty="0" err="1" smtClean="0"/>
              <a:t>las</a:t>
            </a:r>
            <a:r>
              <a:rPr lang="en-US" baseline="0" dirty="0" smtClean="0"/>
              <a:t> mas </a:t>
            </a:r>
            <a:r>
              <a:rPr lang="en-US" baseline="0" dirty="0" err="1" smtClean="0"/>
              <a:t>agiles</a:t>
            </a:r>
            <a:r>
              <a:rPr lang="en-US" baseline="0" dirty="0" smtClean="0"/>
              <a:t> son </a:t>
            </a:r>
            <a:r>
              <a:rPr lang="en-US" baseline="0" dirty="0" err="1" smtClean="0"/>
              <a:t>las</a:t>
            </a:r>
            <a:r>
              <a:rPr lang="en-US" baseline="0" dirty="0" smtClean="0"/>
              <a:t> </a:t>
            </a:r>
            <a:r>
              <a:rPr lang="en-US" baseline="0" dirty="0" err="1" smtClean="0"/>
              <a:t>siguientes</a:t>
            </a:r>
            <a:endParaRPr lang="en-US" baseline="0" dirty="0" smtClean="0"/>
          </a:p>
          <a:p>
            <a:r>
              <a:rPr lang="en-US" baseline="0" dirty="0" smtClean="0"/>
              <a:t>ASD </a:t>
            </a:r>
            <a:r>
              <a:rPr lang="en-US" baseline="0" dirty="0" err="1" smtClean="0"/>
              <a:t>Desarrollo</a:t>
            </a:r>
            <a:r>
              <a:rPr lang="en-US" baseline="0" dirty="0" smtClean="0"/>
              <a:t> de Software Adaptable</a:t>
            </a:r>
          </a:p>
          <a:p>
            <a:r>
              <a:rPr lang="en-US" baseline="0" dirty="0" err="1" smtClean="0"/>
              <a:t>Xp</a:t>
            </a:r>
            <a:r>
              <a:rPr lang="en-US" baseline="0" dirty="0" smtClean="0"/>
              <a:t> </a:t>
            </a:r>
            <a:r>
              <a:rPr lang="en-US" baseline="0" dirty="0" err="1" smtClean="0"/>
              <a:t>Programacion</a:t>
            </a:r>
            <a:r>
              <a:rPr lang="en-US" baseline="0" dirty="0" smtClean="0"/>
              <a:t> </a:t>
            </a:r>
            <a:r>
              <a:rPr lang="en-US" baseline="0" dirty="0" err="1" smtClean="0"/>
              <a:t>Extrema</a:t>
            </a:r>
            <a:endParaRPr lang="en-US" baseline="0" dirty="0" smtClean="0"/>
          </a:p>
          <a:p>
            <a:r>
              <a:rPr lang="en-US" baseline="0" dirty="0" smtClean="0"/>
              <a:t>SCRUM </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16</a:t>
            </a:fld>
            <a:endParaRPr lang="es-MX" dirty="0"/>
          </a:p>
        </p:txBody>
      </p:sp>
    </p:spTree>
    <p:extLst>
      <p:ext uri="{BB962C8B-B14F-4D97-AF65-F5344CB8AC3E}">
        <p14:creationId xmlns:p14="http://schemas.microsoft.com/office/powerpoint/2010/main" val="38545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29</a:t>
            </a:fld>
            <a:endParaRPr lang="es-MX" dirty="0"/>
          </a:p>
        </p:txBody>
      </p:sp>
    </p:spTree>
    <p:extLst>
      <p:ext uri="{BB962C8B-B14F-4D97-AF65-F5344CB8AC3E}">
        <p14:creationId xmlns:p14="http://schemas.microsoft.com/office/powerpoint/2010/main" val="270688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EBD9B24-1A9D-45DB-8190-E84E20695CB7}" type="datetime1">
              <a:rPr lang="es-MX" smtClean="0"/>
              <a:t>21/05/2015</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51801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70F698-016B-4232-8E64-DF3FEC7BF572}" type="datetime1">
              <a:rPr lang="es-MX" smtClean="0"/>
              <a:t>21/05/2015</a:t>
            </a:fld>
            <a:endParaRPr lang="es-MX" dirty="0"/>
          </a:p>
        </p:txBody>
      </p:sp>
      <p:sp>
        <p:nvSpPr>
          <p:cNvPr id="5" name="4 Marcador de pie de página"/>
          <p:cNvSpPr>
            <a:spLocks noGrp="1"/>
          </p:cNvSpPr>
          <p:nvPr>
            <p:ph type="ftr" sz="quarter" idx="11"/>
          </p:nvPr>
        </p:nvSpPr>
        <p:spPr/>
        <p:txBody>
          <a:bodyPr/>
          <a:lstStyle/>
          <a:p>
            <a:r>
              <a:rPr lang="es-MX" dirty="0" smtClean="0"/>
              <a:t>Duque Rosa Sánchez 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26484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97C16DE-0C27-48DC-9ED8-1A29F53D2C63}" type="datetime1">
              <a:rPr lang="es-MX" smtClean="0"/>
              <a:t>21/05/2015</a:t>
            </a:fld>
            <a:endParaRPr lang="es-MX" dirty="0"/>
          </a:p>
        </p:txBody>
      </p:sp>
      <p:sp>
        <p:nvSpPr>
          <p:cNvPr id="5" name="4 Marcador de pie de página"/>
          <p:cNvSpPr>
            <a:spLocks noGrp="1"/>
          </p:cNvSpPr>
          <p:nvPr>
            <p:ph type="ftr" sz="quarter" idx="11"/>
          </p:nvPr>
        </p:nvSpPr>
        <p:spPr/>
        <p:txBody>
          <a:bodyPr/>
          <a:lstStyle/>
          <a:p>
            <a:r>
              <a:rPr lang="es-MX" dirty="0" smtClean="0"/>
              <a:t>Duque Rosa Sánchez 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37323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4238EE2-38E8-4126-8B84-27C6804B849A}" type="datetime1">
              <a:rPr lang="es-MX" smtClean="0"/>
              <a:t>21/05/2015</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73912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3B53CB-C8F5-4F29-A82B-79F2A4B34C4D}" type="datetime1">
              <a:rPr lang="es-MX" smtClean="0"/>
              <a:t>21/05/2015</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340308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90BE94C-DB5D-4E0C-859C-6E0505320D23}" type="datetime1">
              <a:rPr lang="es-MX" smtClean="0"/>
              <a:t>21/05/2015</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29155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837D42-C469-457E-A413-4FE0B1A8F7C7}" type="datetime1">
              <a:rPr lang="es-MX" smtClean="0"/>
              <a:t>21/05/2015</a:t>
            </a:fld>
            <a:endParaRPr lang="es-MX" dirty="0"/>
          </a:p>
        </p:txBody>
      </p:sp>
      <p:sp>
        <p:nvSpPr>
          <p:cNvPr id="8" name="7 Marcador de pie de página"/>
          <p:cNvSpPr>
            <a:spLocks noGrp="1"/>
          </p:cNvSpPr>
          <p:nvPr>
            <p:ph type="ftr" sz="quarter" idx="11"/>
          </p:nvPr>
        </p:nvSpPr>
        <p:spPr/>
        <p:txBody>
          <a:bodyPr/>
          <a:lstStyle/>
          <a:p>
            <a:r>
              <a:rPr lang="es-MX" dirty="0" smtClean="0"/>
              <a:t>Duque Rosa Sánchez Jhoanna</a:t>
            </a:r>
            <a:endParaRPr lang="es-MX" dirty="0"/>
          </a:p>
        </p:txBody>
      </p:sp>
      <p:sp>
        <p:nvSpPr>
          <p:cNvPr id="9" name="8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00924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A954BFD-3159-4B1F-9D6D-8AF0E8852635}" type="datetime1">
              <a:rPr lang="es-MX" smtClean="0"/>
              <a:t>21/05/2015</a:t>
            </a:fld>
            <a:endParaRPr lang="es-MX" dirty="0"/>
          </a:p>
        </p:txBody>
      </p:sp>
      <p:sp>
        <p:nvSpPr>
          <p:cNvPr id="4" name="3 Marcador de pie de página"/>
          <p:cNvSpPr>
            <a:spLocks noGrp="1"/>
          </p:cNvSpPr>
          <p:nvPr>
            <p:ph type="ftr" sz="quarter" idx="11"/>
          </p:nvPr>
        </p:nvSpPr>
        <p:spPr/>
        <p:txBody>
          <a:bodyPr/>
          <a:lstStyle/>
          <a:p>
            <a:r>
              <a:rPr lang="es-MX" dirty="0" smtClean="0"/>
              <a:t>Duque Rosa Sánchez Jhoanna</a:t>
            </a:r>
            <a:endParaRPr lang="es-MX" dirty="0"/>
          </a:p>
        </p:txBody>
      </p:sp>
      <p:sp>
        <p:nvSpPr>
          <p:cNvPr id="5" name="4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41468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AA01B3-42CD-4F02-8ED5-174F85E2A2A4}" type="datetime1">
              <a:rPr lang="es-MX" smtClean="0"/>
              <a:t>21/05/2015</a:t>
            </a:fld>
            <a:endParaRPr lang="es-MX" dirty="0"/>
          </a:p>
        </p:txBody>
      </p:sp>
      <p:sp>
        <p:nvSpPr>
          <p:cNvPr id="3" name="2 Marcador de pie de página"/>
          <p:cNvSpPr>
            <a:spLocks noGrp="1"/>
          </p:cNvSpPr>
          <p:nvPr>
            <p:ph type="ftr" sz="quarter" idx="11"/>
          </p:nvPr>
        </p:nvSpPr>
        <p:spPr/>
        <p:txBody>
          <a:bodyPr/>
          <a:lstStyle/>
          <a:p>
            <a:r>
              <a:rPr lang="es-MX" dirty="0" smtClean="0"/>
              <a:t>Duque Rosa Sánchez Jhoanna</a:t>
            </a:r>
            <a:endParaRPr lang="es-MX" dirty="0"/>
          </a:p>
        </p:txBody>
      </p:sp>
      <p:sp>
        <p:nvSpPr>
          <p:cNvPr id="4" name="3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86787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943E83-A708-40D0-ABEC-44FBD32386AF}" type="datetime1">
              <a:rPr lang="es-MX" smtClean="0"/>
              <a:t>21/05/2015</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59505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C9FDCD-82D9-43FF-973F-91E41331338A}" type="datetime1">
              <a:rPr lang="es-MX" smtClean="0"/>
              <a:t>21/05/2015</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408214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2EA96-C1F3-4BCD-9176-A65B8ABA04B7}" type="datetime1">
              <a:rPr lang="es-MX" smtClean="0"/>
              <a:t>21/05/2015</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0689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we.pst.ifi.lmu.de/toolMagicUWEReferenceV1.3.html#newuwediagra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2267744" y="260648"/>
            <a:ext cx="4541619" cy="1256722"/>
          </a:xfrm>
          <a:prstGeom prst="rect">
            <a:avLst/>
          </a:prstGeom>
        </p:spPr>
      </p:pic>
      <p:sp>
        <p:nvSpPr>
          <p:cNvPr id="5" name="4 CuadroTexto"/>
          <p:cNvSpPr txBox="1"/>
          <p:nvPr/>
        </p:nvSpPr>
        <p:spPr>
          <a:xfrm>
            <a:off x="1403648" y="1628800"/>
            <a:ext cx="6624736" cy="392415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800" b="1" spc="50" dirty="0" smtClean="0">
                <a:ln w="11430"/>
                <a:solidFill>
                  <a:schemeClr val="tx1">
                    <a:lumMod val="65000"/>
                    <a:lumOff val="35000"/>
                  </a:schemeClr>
                </a:solidFill>
                <a:effectLst>
                  <a:outerShdw blurRad="76200" dist="50800" dir="5400000" algn="tl" rotWithShape="0">
                    <a:srgbClr val="000000">
                      <a:alpha val="65000"/>
                    </a:srgbClr>
                  </a:outerShdw>
                </a:effectLst>
                <a:latin typeface="Rockwell" panose="02060603020205020403" pitchFamily="18" charset="0"/>
              </a:rPr>
              <a:t>TESIS </a:t>
            </a:r>
            <a:r>
              <a:rPr lang="es-MX" sz="2800" b="1" spc="50" dirty="0">
                <a:ln w="11430"/>
                <a:solidFill>
                  <a:schemeClr val="tx1">
                    <a:lumMod val="65000"/>
                    <a:lumOff val="35000"/>
                  </a:schemeClr>
                </a:solidFill>
                <a:effectLst>
                  <a:outerShdw blurRad="76200" dist="50800" dir="5400000" algn="tl" rotWithShape="0">
                    <a:srgbClr val="000000">
                      <a:alpha val="65000"/>
                    </a:srgbClr>
                  </a:outerShdw>
                </a:effectLst>
                <a:latin typeface="Rockwell" panose="02060603020205020403" pitchFamily="18" charset="0"/>
              </a:rPr>
              <a:t>PREVIO A LA OBTENCIÓN DEL TÍTULO DE INGENIERO EN SISTEMAS E INFORMÁTICA</a:t>
            </a:r>
            <a:endParaRPr lang="es-EC" sz="2800" b="1" spc="50" dirty="0" smtClean="0">
              <a:ln w="11430"/>
              <a:solidFill>
                <a:schemeClr val="tx1">
                  <a:lumMod val="65000"/>
                  <a:lumOff val="35000"/>
                </a:schemeClr>
              </a:solidFill>
              <a:effectLst>
                <a:outerShdw blurRad="76200" dist="50800" dir="5400000" algn="tl" rotWithShape="0">
                  <a:srgbClr val="000000">
                    <a:alpha val="65000"/>
                  </a:srgbClr>
                </a:outerShdw>
              </a:effectLst>
              <a:latin typeface="Rockwell" panose="02060603020205020403" pitchFamily="18" charset="0"/>
            </a:endParaRPr>
          </a:p>
          <a:p>
            <a:endParaRPr lang="es-EC" sz="1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 Por: Byron </a:t>
            </a:r>
            <a:r>
              <a:rPr lang="es-EC" sz="2500" b="1" spc="50" dirty="0" err="1"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Guayta</a:t>
            </a:r>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endPar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DIRECTOR: Ing. </a:t>
            </a:r>
            <a:r>
              <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Rubén </a:t>
            </a: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Arroyo</a:t>
            </a: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INFORMANTE: Ing. Germán </a:t>
            </a:r>
            <a:r>
              <a:rPr lang="es-EC" sz="2500" b="1" spc="50" dirty="0" err="1">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Ñacato</a:t>
            </a:r>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pPr algn="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21/05/2015</a:t>
            </a:r>
            <a:endPar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p:txBody>
      </p:sp>
      <p:cxnSp>
        <p:nvCxnSpPr>
          <p:cNvPr id="10" name="9 Conector recto"/>
          <p:cNvCxnSpPr/>
          <p:nvPr/>
        </p:nvCxnSpPr>
        <p:spPr>
          <a:xfrm flipH="1">
            <a:off x="28496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28496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887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7" name="5 Marcador de pie de página"/>
          <p:cNvSpPr txBox="1">
            <a:spLocks/>
          </p:cNvSpPr>
          <p:nvPr/>
        </p:nvSpPr>
        <p:spPr>
          <a:xfrm>
            <a:off x="236240" y="6304235"/>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smtClean="0"/>
              <a:t>Byron Guayta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500" y="581121"/>
            <a:ext cx="4601898"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MODELOS UWE</a:t>
            </a:r>
            <a:endParaRPr lang="en-US" sz="2000" b="1" dirty="0">
              <a:latin typeface="Arial" panose="020B0604020202020204" pitchFamily="34" charset="0"/>
              <a:cs typeface="Arial" panose="020B0604020202020204" pitchFamily="34" charset="0"/>
            </a:endParaRPr>
          </a:p>
        </p:txBody>
      </p:sp>
      <p:sp>
        <p:nvSpPr>
          <p:cNvPr id="11"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4 Marcador de fecha"/>
          <p:cNvSpPr txBox="1">
            <a:spLocks/>
          </p:cNvSpPr>
          <p:nvPr/>
        </p:nvSpPr>
        <p:spPr>
          <a:xfrm>
            <a:off x="6827304" y="6309320"/>
            <a:ext cx="21336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MX" smtClean="0"/>
              <a:t>21/05/2015</a:t>
            </a:r>
            <a:endParaRPr lang="es-MX" dirty="0"/>
          </a:p>
        </p:txBody>
      </p:sp>
      <p:sp>
        <p:nvSpPr>
          <p:cNvPr id="13" name="AutoShape 4" descr="Resultado de imagen para proceso controla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10" descr="Resultado de imagen para cliente interactua con equipo de desarroll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12" descr="Resultado de imagen para NORMAS Y ESTANDARES DE PROGRAMACIO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9" name="18 Imagen" descr="http://uwe.pst.ifi.lmu.de/examples/UWE-overview.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1772816"/>
            <a:ext cx="7775649" cy="4248472"/>
          </a:xfrm>
          <a:prstGeom prst="rect">
            <a:avLst/>
          </a:prstGeom>
          <a:noFill/>
          <a:ln>
            <a:noFill/>
          </a:ln>
        </p:spPr>
      </p:pic>
    </p:spTree>
    <p:extLst>
      <p:ext uri="{BB962C8B-B14F-4D97-AF65-F5344CB8AC3E}">
        <p14:creationId xmlns:p14="http://schemas.microsoft.com/office/powerpoint/2010/main" val="3326596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7" name="5 Marcador de pie de página"/>
          <p:cNvSpPr txBox="1">
            <a:spLocks/>
          </p:cNvSpPr>
          <p:nvPr/>
        </p:nvSpPr>
        <p:spPr>
          <a:xfrm>
            <a:off x="236240" y="6304235"/>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smtClean="0"/>
              <a:t>Byron Guayta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500" y="581121"/>
            <a:ext cx="4601898"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MODELOS UWE</a:t>
            </a:r>
            <a:endParaRPr lang="en-US" sz="2000" b="1" dirty="0">
              <a:latin typeface="Arial" panose="020B0604020202020204" pitchFamily="34" charset="0"/>
              <a:cs typeface="Arial" panose="020B0604020202020204" pitchFamily="34" charset="0"/>
            </a:endParaRPr>
          </a:p>
        </p:txBody>
      </p:sp>
      <p:sp>
        <p:nvSpPr>
          <p:cNvPr id="11"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4 Marcador de fecha"/>
          <p:cNvSpPr txBox="1">
            <a:spLocks/>
          </p:cNvSpPr>
          <p:nvPr/>
        </p:nvSpPr>
        <p:spPr>
          <a:xfrm>
            <a:off x="6827304" y="6309320"/>
            <a:ext cx="21336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MX" smtClean="0"/>
              <a:t>21/05/2015</a:t>
            </a:r>
            <a:endParaRPr lang="es-MX" dirty="0"/>
          </a:p>
        </p:txBody>
      </p:sp>
      <p:sp>
        <p:nvSpPr>
          <p:cNvPr id="13" name="AutoShape 4" descr="Resultado de imagen para proceso controla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10" descr="Resultado de imagen para cliente interactua con equipo de desarroll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12" descr="Resultado de imagen para NORMAS Y ESTANDARES DE PROGRAMACIO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16 CuadroTexto"/>
          <p:cNvSpPr txBox="1"/>
          <p:nvPr/>
        </p:nvSpPr>
        <p:spPr>
          <a:xfrm>
            <a:off x="539552" y="1412776"/>
            <a:ext cx="7416824" cy="2462213"/>
          </a:xfrm>
          <a:prstGeom prst="rect">
            <a:avLst/>
          </a:prstGeom>
          <a:noFill/>
        </p:spPr>
        <p:txBody>
          <a:bodyPr wrap="square" rtlCol="0">
            <a:spAutoFit/>
          </a:bodyPr>
          <a:lstStyle/>
          <a:p>
            <a:pPr algn="just"/>
            <a:r>
              <a:rPr lang="es-EC" sz="2200" dirty="0"/>
              <a:t>Los elementos de modelado principales que se utilizan en el modelo conceptual son las clases y las asociaciones. Ejemplos de estas características son las asociaciones y roles, multiplicidades y diferentes formas de asociación soportadas por UML: agregación, herencia, composición y clases de asociación, las cuales son representadas gráficamente por la notación UML. </a:t>
            </a:r>
          </a:p>
        </p:txBody>
      </p:sp>
      <p:pic>
        <p:nvPicPr>
          <p:cNvPr id="18" name="17 Imagen"/>
          <p:cNvPicPr/>
          <p:nvPr/>
        </p:nvPicPr>
        <p:blipFill rotWithShape="1">
          <a:blip r:embed="rId3" cstate="print"/>
          <a:srcRect b="11006"/>
          <a:stretch/>
        </p:blipFill>
        <p:spPr bwMode="auto">
          <a:xfrm>
            <a:off x="2364449" y="3585404"/>
            <a:ext cx="5737992" cy="3282435"/>
          </a:xfrm>
          <a:prstGeom prst="rect">
            <a:avLst/>
          </a:prstGeom>
          <a:ln>
            <a:noFill/>
          </a:ln>
          <a:extLst>
            <a:ext uri="{53640926-AAD7-44D8-BBD7-CCE9431645EC}">
              <a14:shadowObscured xmlns:a14="http://schemas.microsoft.com/office/drawing/2010/main"/>
            </a:ext>
          </a:extLst>
        </p:spPr>
      </p:pic>
      <p:sp>
        <p:nvSpPr>
          <p:cNvPr id="19" name="18 CuadroTexto"/>
          <p:cNvSpPr txBox="1"/>
          <p:nvPr/>
        </p:nvSpPr>
        <p:spPr>
          <a:xfrm>
            <a:off x="35496" y="1012666"/>
            <a:ext cx="4601898"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MODELO DE CONTENIDOS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212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7" name="5 Marcador de pie de página"/>
          <p:cNvSpPr txBox="1">
            <a:spLocks/>
          </p:cNvSpPr>
          <p:nvPr/>
        </p:nvSpPr>
        <p:spPr>
          <a:xfrm>
            <a:off x="236240" y="6304235"/>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smtClean="0"/>
              <a:t>Byron Guayta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500" y="581121"/>
            <a:ext cx="4601898"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MODELOS UWE</a:t>
            </a:r>
            <a:endParaRPr lang="en-US" sz="2000" b="1" dirty="0">
              <a:latin typeface="Arial" panose="020B0604020202020204" pitchFamily="34" charset="0"/>
              <a:cs typeface="Arial" panose="020B0604020202020204" pitchFamily="34" charset="0"/>
            </a:endParaRPr>
          </a:p>
        </p:txBody>
      </p:sp>
      <p:sp>
        <p:nvSpPr>
          <p:cNvPr id="11"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4 Marcador de fecha"/>
          <p:cNvSpPr txBox="1">
            <a:spLocks/>
          </p:cNvSpPr>
          <p:nvPr/>
        </p:nvSpPr>
        <p:spPr>
          <a:xfrm>
            <a:off x="6827304" y="6309320"/>
            <a:ext cx="21336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MX" smtClean="0"/>
              <a:t>21/05/2015</a:t>
            </a:r>
            <a:endParaRPr lang="es-MX" dirty="0"/>
          </a:p>
        </p:txBody>
      </p:sp>
      <p:sp>
        <p:nvSpPr>
          <p:cNvPr id="13" name="AutoShape 4" descr="Resultado de imagen para proceso controla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10" descr="Resultado de imagen para cliente interactua con equipo de desarroll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12" descr="Resultado de imagen para NORMAS Y ESTANDARES DE PROGRAMACIO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6" name="15 CuadroTexto"/>
          <p:cNvSpPr txBox="1"/>
          <p:nvPr/>
        </p:nvSpPr>
        <p:spPr>
          <a:xfrm>
            <a:off x="539552" y="1412776"/>
            <a:ext cx="7416824" cy="1938992"/>
          </a:xfrm>
          <a:prstGeom prst="rect">
            <a:avLst/>
          </a:prstGeom>
          <a:noFill/>
        </p:spPr>
        <p:txBody>
          <a:bodyPr wrap="square" rtlCol="0">
            <a:spAutoFit/>
          </a:bodyPr>
          <a:lstStyle/>
          <a:p>
            <a:pPr algn="just"/>
            <a:r>
              <a:rPr lang="es-EC" sz="2000" dirty="0"/>
              <a:t>En un sistema para la web es útil saber cómo están enlazadas las páginas. Ello significa que necesitamos un diagrama conteniendo nodos (</a:t>
            </a:r>
            <a:r>
              <a:rPr lang="es-EC" sz="2000" dirty="0" err="1"/>
              <a:t>nodes</a:t>
            </a:r>
            <a:r>
              <a:rPr lang="es-EC" sz="2000" dirty="0"/>
              <a:t>) y enlaces (links). Dentro  de  este  ciclo  se  define  la navegación entre los distintos objetos del dominio. Para ello se construyen los modelos de  Espacio de navegación y  Estructura de navegación</a:t>
            </a:r>
          </a:p>
        </p:txBody>
      </p:sp>
      <p:sp>
        <p:nvSpPr>
          <p:cNvPr id="17" name="16 CuadroTexto"/>
          <p:cNvSpPr txBox="1"/>
          <p:nvPr/>
        </p:nvSpPr>
        <p:spPr>
          <a:xfrm>
            <a:off x="35496" y="1012666"/>
            <a:ext cx="4601898"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MODELO NAVEGACIONAL</a:t>
            </a:r>
            <a:endParaRPr lang="en-US" sz="2000" b="1" dirty="0">
              <a:latin typeface="Arial" panose="020B0604020202020204" pitchFamily="34" charset="0"/>
              <a:cs typeface="Arial" panose="020B0604020202020204" pitchFamily="34" charset="0"/>
            </a:endParaRPr>
          </a:p>
        </p:txBody>
      </p:sp>
      <p:pic>
        <p:nvPicPr>
          <p:cNvPr id="18" name="17 Imagen" descr="Diagram after Content to Navigation Transformation"/>
          <p:cNvPicPr/>
          <p:nvPr/>
        </p:nvPicPr>
        <p:blipFill>
          <a:blip r:embed="rId3" cstate="print"/>
          <a:srcRect/>
          <a:stretch>
            <a:fillRect/>
          </a:stretch>
        </p:blipFill>
        <p:spPr bwMode="auto">
          <a:xfrm>
            <a:off x="1835696" y="3052031"/>
            <a:ext cx="6264695" cy="3781425"/>
          </a:xfrm>
          <a:prstGeom prst="rect">
            <a:avLst/>
          </a:prstGeom>
          <a:noFill/>
          <a:ln w="9525">
            <a:noFill/>
            <a:miter lim="800000"/>
            <a:headEnd/>
            <a:tailEnd/>
          </a:ln>
        </p:spPr>
      </p:pic>
    </p:spTree>
    <p:extLst>
      <p:ext uri="{BB962C8B-B14F-4D97-AF65-F5344CB8AC3E}">
        <p14:creationId xmlns:p14="http://schemas.microsoft.com/office/powerpoint/2010/main" val="1661244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7" name="5 Marcador de pie de página"/>
          <p:cNvSpPr txBox="1">
            <a:spLocks/>
          </p:cNvSpPr>
          <p:nvPr/>
        </p:nvSpPr>
        <p:spPr>
          <a:xfrm>
            <a:off x="236240" y="6304235"/>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smtClean="0"/>
              <a:t>Byron Guayta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500" y="581121"/>
            <a:ext cx="4601898"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MODELOS UWE</a:t>
            </a:r>
            <a:endParaRPr lang="en-US" sz="2000" b="1" dirty="0">
              <a:latin typeface="Arial" panose="020B0604020202020204" pitchFamily="34" charset="0"/>
              <a:cs typeface="Arial" panose="020B0604020202020204" pitchFamily="34" charset="0"/>
            </a:endParaRPr>
          </a:p>
        </p:txBody>
      </p:sp>
      <p:sp>
        <p:nvSpPr>
          <p:cNvPr id="11"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4 Marcador de fecha"/>
          <p:cNvSpPr txBox="1">
            <a:spLocks/>
          </p:cNvSpPr>
          <p:nvPr/>
        </p:nvSpPr>
        <p:spPr>
          <a:xfrm>
            <a:off x="6827304" y="6309320"/>
            <a:ext cx="21336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MX" smtClean="0"/>
              <a:t>21/05/2015</a:t>
            </a:r>
            <a:endParaRPr lang="es-MX" dirty="0"/>
          </a:p>
        </p:txBody>
      </p:sp>
      <p:sp>
        <p:nvSpPr>
          <p:cNvPr id="13" name="AutoShape 4" descr="Resultado de imagen para proceso controla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10" descr="Resultado de imagen para cliente interactua con equipo de desarroll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12" descr="Resultado de imagen para NORMAS Y ESTANDARES DE PROGRAMACIO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16 CuadroTexto"/>
          <p:cNvSpPr txBox="1"/>
          <p:nvPr/>
        </p:nvSpPr>
        <p:spPr>
          <a:xfrm>
            <a:off x="539552" y="1412776"/>
            <a:ext cx="7416824" cy="2123658"/>
          </a:xfrm>
          <a:prstGeom prst="rect">
            <a:avLst/>
          </a:prstGeom>
          <a:noFill/>
        </p:spPr>
        <p:txBody>
          <a:bodyPr wrap="square" rtlCol="0">
            <a:spAutoFit/>
          </a:bodyPr>
          <a:lstStyle/>
          <a:p>
            <a:pPr algn="just"/>
            <a:r>
              <a:rPr lang="es-EC" sz="2200" dirty="0"/>
              <a:t>El Modelo de Navegación nos indica cuáles son las clases de navegación y de proceso que pertenecen a una página web. Podemos usar un </a:t>
            </a:r>
            <a:r>
              <a:rPr lang="es-EC" sz="2200" u="sng" dirty="0">
                <a:hlinkClick r:id="rId3"/>
              </a:rPr>
              <a:t>Diagrama de Presentación</a:t>
            </a:r>
            <a:r>
              <a:rPr lang="es-EC" sz="2200" dirty="0"/>
              <a:t> con el fin de proporcionar esta información. El modelo de navegación no muestra que la navegación y las clases de procesos pertenecen a qué parte de la página web. </a:t>
            </a:r>
          </a:p>
        </p:txBody>
      </p:sp>
      <p:sp>
        <p:nvSpPr>
          <p:cNvPr id="19" name="18 CuadroTexto"/>
          <p:cNvSpPr txBox="1"/>
          <p:nvPr/>
        </p:nvSpPr>
        <p:spPr>
          <a:xfrm>
            <a:off x="35496" y="1012666"/>
            <a:ext cx="4601898"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MODELO DE PRESENTACION</a:t>
            </a:r>
            <a:endParaRPr lang="en-US" sz="2000" b="1" dirty="0">
              <a:latin typeface="Arial" panose="020B0604020202020204" pitchFamily="34" charset="0"/>
              <a:cs typeface="Arial" panose="020B0604020202020204" pitchFamily="34" charset="0"/>
            </a:endParaRPr>
          </a:p>
        </p:txBody>
      </p:sp>
      <p:pic>
        <p:nvPicPr>
          <p:cNvPr id="18" name="17 Imagen" descr="Presentation Diagram part 1"/>
          <p:cNvPicPr/>
          <p:nvPr/>
        </p:nvPicPr>
        <p:blipFill>
          <a:blip r:embed="rId4" cstate="print"/>
          <a:srcRect/>
          <a:stretch>
            <a:fillRect/>
          </a:stretch>
        </p:blipFill>
        <p:spPr bwMode="auto">
          <a:xfrm>
            <a:off x="1684040" y="3536434"/>
            <a:ext cx="5264224" cy="3132926"/>
          </a:xfrm>
          <a:prstGeom prst="rect">
            <a:avLst/>
          </a:prstGeom>
          <a:noFill/>
          <a:ln w="9525">
            <a:noFill/>
            <a:miter lim="800000"/>
            <a:headEnd/>
            <a:tailEnd/>
          </a:ln>
        </p:spPr>
      </p:pic>
    </p:spTree>
    <p:extLst>
      <p:ext uri="{BB962C8B-B14F-4D97-AF65-F5344CB8AC3E}">
        <p14:creationId xmlns:p14="http://schemas.microsoft.com/office/powerpoint/2010/main" val="3257945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7" name="5 Marcador de pie de página"/>
          <p:cNvSpPr txBox="1">
            <a:spLocks/>
          </p:cNvSpPr>
          <p:nvPr/>
        </p:nvSpPr>
        <p:spPr>
          <a:xfrm>
            <a:off x="236240" y="6304235"/>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smtClean="0"/>
              <a:t>Byron Guayta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3500" y="581121"/>
            <a:ext cx="4601898"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MODELOS UWE</a:t>
            </a:r>
            <a:endParaRPr lang="en-US" sz="2000" b="1" dirty="0">
              <a:latin typeface="Arial" panose="020B0604020202020204" pitchFamily="34" charset="0"/>
              <a:cs typeface="Arial" panose="020B0604020202020204" pitchFamily="34" charset="0"/>
            </a:endParaRPr>
          </a:p>
        </p:txBody>
      </p:sp>
      <p:sp>
        <p:nvSpPr>
          <p:cNvPr id="11"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4 Marcador de fecha"/>
          <p:cNvSpPr txBox="1">
            <a:spLocks/>
          </p:cNvSpPr>
          <p:nvPr/>
        </p:nvSpPr>
        <p:spPr>
          <a:xfrm>
            <a:off x="6827304" y="6309320"/>
            <a:ext cx="21336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MX" smtClean="0"/>
              <a:t>21/05/2015</a:t>
            </a:r>
            <a:endParaRPr lang="es-MX" dirty="0"/>
          </a:p>
        </p:txBody>
      </p:sp>
      <p:sp>
        <p:nvSpPr>
          <p:cNvPr id="13" name="AutoShape 4" descr="Resultado de imagen para proceso controla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10" descr="Resultado de imagen para cliente interactua con equipo de desarroll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12" descr="Resultado de imagen para NORMAS Y ESTANDARES DE PROGRAMACIO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6" name="15 CuadroTexto"/>
          <p:cNvSpPr txBox="1"/>
          <p:nvPr/>
        </p:nvSpPr>
        <p:spPr>
          <a:xfrm>
            <a:off x="539552" y="1412776"/>
            <a:ext cx="7416824" cy="2862322"/>
          </a:xfrm>
          <a:prstGeom prst="rect">
            <a:avLst/>
          </a:prstGeom>
          <a:noFill/>
        </p:spPr>
        <p:txBody>
          <a:bodyPr wrap="square" rtlCol="0">
            <a:spAutoFit/>
          </a:bodyPr>
          <a:lstStyle/>
          <a:p>
            <a:pPr algn="just"/>
            <a:r>
              <a:rPr lang="es-ES" sz="2000" dirty="0"/>
              <a:t>Hasta ahora podemos modelar muchos aspectos de nuestro sitio web. Pero no hemos hablado en ningún momento de que aspecto tienen las acciones de nuestras clases de proceso. El Modelo de Proceso comprende:</a:t>
            </a:r>
            <a:endParaRPr lang="es-EC" sz="2000" dirty="0"/>
          </a:p>
          <a:p>
            <a:pPr lvl="0" algn="just"/>
            <a:r>
              <a:rPr lang="es-ES" sz="2000" dirty="0"/>
              <a:t>El Modelo de Estructura del Proceso que describe las relaciones entre las diferentes clases de proceso</a:t>
            </a:r>
            <a:endParaRPr lang="es-EC" sz="2000" dirty="0"/>
          </a:p>
          <a:p>
            <a:pPr lvl="0" algn="just"/>
            <a:r>
              <a:rPr lang="es-ES" sz="2000" dirty="0"/>
              <a:t>Modelo de Flujo del Proceso que especifica las actividades conectadas con cada </a:t>
            </a:r>
            <a:r>
              <a:rPr lang="es-ES" sz="2000" dirty="0" smtClean="0"/>
              <a:t>clase de proceso.</a:t>
            </a:r>
            <a:endParaRPr lang="es-EC" sz="2000" dirty="0"/>
          </a:p>
          <a:p>
            <a:pPr algn="just"/>
            <a:endParaRPr lang="es-EC" sz="2000" dirty="0"/>
          </a:p>
        </p:txBody>
      </p:sp>
      <p:sp>
        <p:nvSpPr>
          <p:cNvPr id="17" name="16 CuadroTexto"/>
          <p:cNvSpPr txBox="1"/>
          <p:nvPr/>
        </p:nvSpPr>
        <p:spPr>
          <a:xfrm>
            <a:off x="35496" y="1012666"/>
            <a:ext cx="4601898"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MODELO DE PROCESO</a:t>
            </a:r>
            <a:endParaRPr lang="en-US" sz="2000" b="1" dirty="0">
              <a:latin typeface="Arial" panose="020B0604020202020204" pitchFamily="34" charset="0"/>
              <a:cs typeface="Arial" panose="020B0604020202020204" pitchFamily="34" charset="0"/>
            </a:endParaRPr>
          </a:p>
        </p:txBody>
      </p:sp>
      <p:pic>
        <p:nvPicPr>
          <p:cNvPr id="19" name="18 Imagen" descr="Process Structure Diagram"/>
          <p:cNvPicPr/>
          <p:nvPr/>
        </p:nvPicPr>
        <p:blipFill>
          <a:blip r:embed="rId3" cstate="print"/>
          <a:srcRect/>
          <a:stretch>
            <a:fillRect/>
          </a:stretch>
        </p:blipFill>
        <p:spPr bwMode="auto">
          <a:xfrm>
            <a:off x="1331640" y="3876614"/>
            <a:ext cx="3305754" cy="2921398"/>
          </a:xfrm>
          <a:prstGeom prst="rect">
            <a:avLst/>
          </a:prstGeom>
          <a:noFill/>
          <a:ln w="9525">
            <a:noFill/>
            <a:miter lim="800000"/>
            <a:headEnd/>
            <a:tailEnd/>
          </a:ln>
        </p:spPr>
      </p:pic>
      <p:pic>
        <p:nvPicPr>
          <p:cNvPr id="20" name="19 Imagen" descr="ContactCreation"/>
          <p:cNvPicPr/>
          <p:nvPr/>
        </p:nvPicPr>
        <p:blipFill>
          <a:blip r:embed="rId4" cstate="print"/>
          <a:srcRect/>
          <a:stretch>
            <a:fillRect/>
          </a:stretch>
        </p:blipFill>
        <p:spPr bwMode="auto">
          <a:xfrm>
            <a:off x="4860033" y="3715891"/>
            <a:ext cx="3133104" cy="2921398"/>
          </a:xfrm>
          <a:prstGeom prst="rect">
            <a:avLst/>
          </a:prstGeom>
          <a:noFill/>
          <a:ln w="9525">
            <a:noFill/>
            <a:miter lim="800000"/>
            <a:headEnd/>
            <a:tailEnd/>
          </a:ln>
        </p:spPr>
      </p:pic>
    </p:spTree>
    <p:extLst>
      <p:ext uri="{BB962C8B-B14F-4D97-AF65-F5344CB8AC3E}">
        <p14:creationId xmlns:p14="http://schemas.microsoft.com/office/powerpoint/2010/main" val="2291947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15" name="CuadroTexto 14"/>
          <p:cNvSpPr txBox="1"/>
          <p:nvPr/>
        </p:nvSpPr>
        <p:spPr>
          <a:xfrm>
            <a:off x="155575" y="548680"/>
            <a:ext cx="3798027" cy="400110"/>
          </a:xfrm>
          <a:prstGeom prst="rect">
            <a:avLst/>
          </a:prstGeom>
          <a:noFill/>
        </p:spPr>
        <p:txBody>
          <a:bodyPr wrap="none" rtlCol="0">
            <a:spAutoFit/>
          </a:bodyPr>
          <a:lstStyle/>
          <a:p>
            <a:r>
              <a:rPr lang="es-EC" sz="2000" b="1" dirty="0" smtClean="0">
                <a:latin typeface="Arial" panose="020B0604020202020204" pitchFamily="34" charset="0"/>
                <a:cs typeface="Arial" panose="020B0604020202020204" pitchFamily="34" charset="0"/>
              </a:rPr>
              <a:t>Estándares Web para Móviles</a:t>
            </a:r>
            <a:endParaRPr lang="es-EC" sz="2000" b="1" dirty="0">
              <a:latin typeface="Arial" panose="020B0604020202020204" pitchFamily="34" charset="0"/>
              <a:cs typeface="Arial" panose="020B0604020202020204" pitchFamily="34" charset="0"/>
            </a:endParaRPr>
          </a:p>
        </p:txBody>
      </p:sp>
      <p:pic>
        <p:nvPicPr>
          <p:cNvPr id="19" name="18 Imagen" descr="http://unitel-tc.com/wp-content/uploads/2013/11/desarrollo-de-aplicaciones-multiplataforma-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337810"/>
            <a:ext cx="4257675" cy="1520190"/>
          </a:xfrm>
          <a:prstGeom prst="rect">
            <a:avLst/>
          </a:prstGeom>
          <a:noFill/>
          <a:ln>
            <a:noFill/>
          </a:ln>
        </p:spPr>
      </p:pic>
      <p:sp>
        <p:nvSpPr>
          <p:cNvPr id="18" name="17 CuadroTexto"/>
          <p:cNvSpPr txBox="1"/>
          <p:nvPr/>
        </p:nvSpPr>
        <p:spPr>
          <a:xfrm>
            <a:off x="539552" y="1412776"/>
            <a:ext cx="7416824" cy="4093428"/>
          </a:xfrm>
          <a:prstGeom prst="rect">
            <a:avLst/>
          </a:prstGeom>
          <a:noFill/>
        </p:spPr>
        <p:txBody>
          <a:bodyPr wrap="square" rtlCol="0">
            <a:spAutoFit/>
          </a:bodyPr>
          <a:lstStyle/>
          <a:p>
            <a:pPr algn="just"/>
            <a:r>
              <a:rPr lang="es-EC" sz="2000" dirty="0"/>
              <a:t>Los estándares que se siguen son los </a:t>
            </a:r>
            <a:r>
              <a:rPr lang="es-EC" sz="2000" dirty="0" smtClean="0"/>
              <a:t>W3C, el </a:t>
            </a:r>
            <a:r>
              <a:rPr lang="es-EC" sz="2000" dirty="0"/>
              <a:t>W3C se centra en tecnologías que permiten el acceso a la Web desde cualquier lugar, en cualquier momento y a través de cualquier dispositivo. Esto incluye acceso a la Web desde teléfonos </a:t>
            </a:r>
            <a:r>
              <a:rPr lang="es-EC" sz="2000" dirty="0" smtClean="0"/>
              <a:t>y </a:t>
            </a:r>
            <a:r>
              <a:rPr lang="es-EC" sz="2000" dirty="0"/>
              <a:t>otros dispositivos móviles, además del uso de la tecnología Web en electrónica de consumo, impresoras, televisión interactiva, incluso en automóviles.</a:t>
            </a:r>
          </a:p>
          <a:p>
            <a:pPr algn="just"/>
            <a:endParaRPr lang="es-ES" sz="2000" dirty="0" smtClean="0"/>
          </a:p>
          <a:p>
            <a:pPr algn="just"/>
            <a:r>
              <a:rPr lang="es-ES" sz="2000" dirty="0" smtClean="0"/>
              <a:t>Los </a:t>
            </a:r>
            <a:r>
              <a:rPr lang="es-ES" sz="2000" dirty="0"/>
              <a:t>APP son aplicaciones móviles que se instalan en el dispositivo y permiten interactuar con los contenidos alojados en un servidor web minimizando los costes de conexión, aportando contenidos específicos para estos dispositivos y utilizado las posibilidades técnicas que nos ofrecen como la geo localización mediante el uso del GPS o la red móvil</a:t>
            </a:r>
            <a:endParaRPr lang="es-EC" sz="2000" dirty="0"/>
          </a:p>
        </p:txBody>
      </p:sp>
    </p:spTree>
    <p:extLst>
      <p:ext uri="{BB962C8B-B14F-4D97-AF65-F5344CB8AC3E}">
        <p14:creationId xmlns:p14="http://schemas.microsoft.com/office/powerpoint/2010/main" val="962263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15" name="CuadroTexto 14"/>
          <p:cNvSpPr txBox="1"/>
          <p:nvPr/>
        </p:nvSpPr>
        <p:spPr>
          <a:xfrm>
            <a:off x="260061" y="1114433"/>
            <a:ext cx="4419917"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RECOMENDACIONES A SEGUIR</a:t>
            </a:r>
            <a:endParaRPr lang="es-EC" sz="2000" b="1" dirty="0">
              <a:latin typeface="Arial" panose="020B0604020202020204" pitchFamily="34" charset="0"/>
              <a:cs typeface="Arial" panose="020B0604020202020204" pitchFamily="34" charset="0"/>
            </a:endParaRPr>
          </a:p>
        </p:txBody>
      </p:sp>
      <p:sp>
        <p:nvSpPr>
          <p:cNvPr id="18" name="CuadroTexto 14"/>
          <p:cNvSpPr txBox="1"/>
          <p:nvPr/>
        </p:nvSpPr>
        <p:spPr>
          <a:xfrm>
            <a:off x="155575" y="548680"/>
            <a:ext cx="3798027" cy="400110"/>
          </a:xfrm>
          <a:prstGeom prst="rect">
            <a:avLst/>
          </a:prstGeom>
          <a:noFill/>
        </p:spPr>
        <p:txBody>
          <a:bodyPr wrap="none" rtlCol="0">
            <a:spAutoFit/>
          </a:bodyPr>
          <a:lstStyle/>
          <a:p>
            <a:r>
              <a:rPr lang="es-EC" sz="2000" b="1" dirty="0" smtClean="0">
                <a:latin typeface="Arial" panose="020B0604020202020204" pitchFamily="34" charset="0"/>
                <a:cs typeface="Arial" panose="020B0604020202020204" pitchFamily="34" charset="0"/>
              </a:rPr>
              <a:t>Estándares Web para Móviles</a:t>
            </a:r>
            <a:endParaRPr lang="es-EC" sz="2000" b="1" dirty="0">
              <a:latin typeface="Arial" panose="020B0604020202020204" pitchFamily="34" charset="0"/>
              <a:cs typeface="Arial" panose="020B0604020202020204" pitchFamily="34" charset="0"/>
            </a:endParaRPr>
          </a:p>
        </p:txBody>
      </p:sp>
      <p:sp>
        <p:nvSpPr>
          <p:cNvPr id="19" name="18 CuadroTexto"/>
          <p:cNvSpPr txBox="1"/>
          <p:nvPr/>
        </p:nvSpPr>
        <p:spPr>
          <a:xfrm>
            <a:off x="719572" y="1700808"/>
            <a:ext cx="7416824" cy="2554545"/>
          </a:xfrm>
          <a:prstGeom prst="rect">
            <a:avLst/>
          </a:prstGeom>
          <a:noFill/>
        </p:spPr>
        <p:txBody>
          <a:bodyPr wrap="square" rtlCol="0">
            <a:spAutoFit/>
          </a:bodyPr>
          <a:lstStyle/>
          <a:p>
            <a:pPr marL="342900" lvl="0" indent="-342900" algn="just">
              <a:buFont typeface="Arial" pitchFamily="34" charset="0"/>
              <a:buChar char="•"/>
            </a:pPr>
            <a:r>
              <a:rPr lang="es-ES" sz="2000" dirty="0"/>
              <a:t>Utilizar los estándares web (HTML5, CSS).</a:t>
            </a:r>
            <a:endParaRPr lang="es-EC" sz="2000" dirty="0"/>
          </a:p>
          <a:p>
            <a:pPr marL="342900" lvl="0" indent="-342900" algn="just">
              <a:buFont typeface="Arial" pitchFamily="34" charset="0"/>
              <a:buChar char="•"/>
            </a:pPr>
            <a:r>
              <a:rPr lang="es-ES" sz="2000" dirty="0"/>
              <a:t>Ser prudente con las limitaciones de este tipo de dispositivos.</a:t>
            </a:r>
            <a:endParaRPr lang="es-EC" sz="2000" dirty="0"/>
          </a:p>
          <a:p>
            <a:pPr marL="342900" lvl="0" indent="-342900" algn="just">
              <a:buFont typeface="Arial" pitchFamily="34" charset="0"/>
              <a:buChar char="•"/>
            </a:pPr>
            <a:r>
              <a:rPr lang="es-ES" sz="2000" dirty="0"/>
              <a:t>Reducir y optimizar la carga del documento web (para evitar consumo innecesario, se puede recurrir al uso de </a:t>
            </a:r>
            <a:r>
              <a:rPr lang="es-ES" sz="2000" i="1" dirty="0"/>
              <a:t>cookies </a:t>
            </a:r>
            <a:r>
              <a:rPr lang="es-ES" sz="2000" dirty="0"/>
              <a:t>que limiten el acceso a la web del operador).</a:t>
            </a:r>
            <a:endParaRPr lang="es-EC" sz="2000" dirty="0"/>
          </a:p>
          <a:p>
            <a:pPr marL="342900" lvl="0" indent="-342900" algn="just">
              <a:buFont typeface="Arial" pitchFamily="34" charset="0"/>
              <a:buChar char="•"/>
            </a:pPr>
            <a:r>
              <a:rPr lang="es-ES" sz="2000" dirty="0"/>
              <a:t>Minimizar el uso de los recursos externos.</a:t>
            </a:r>
            <a:endParaRPr lang="es-EC" sz="2000" dirty="0"/>
          </a:p>
          <a:p>
            <a:pPr marL="342900" lvl="0" indent="-342900" algn="just">
              <a:buFont typeface="Arial" pitchFamily="34" charset="0"/>
              <a:buChar char="•"/>
            </a:pPr>
            <a:r>
              <a:rPr lang="es-ES" sz="2000" dirty="0"/>
              <a:t>Realizar un diseño flexible que se adapte al mayor número de dispositivos</a:t>
            </a:r>
            <a:r>
              <a:rPr lang="es-ES" sz="2000" dirty="0" smtClean="0"/>
              <a:t>.</a:t>
            </a:r>
            <a:endParaRPr lang="es-EC" sz="2000" dirty="0"/>
          </a:p>
        </p:txBody>
      </p:sp>
      <p:pic>
        <p:nvPicPr>
          <p:cNvPr id="20" name="irc_mi" descr="https://gabrielmazzola.files.wordpress.com/2014/07/mary-meeker-oct-2010.png"/>
          <p:cNvPicPr/>
          <p:nvPr/>
        </p:nvPicPr>
        <p:blipFill>
          <a:blip r:embed="rId4" cstate="print"/>
          <a:srcRect/>
          <a:stretch>
            <a:fillRect/>
          </a:stretch>
        </p:blipFill>
        <p:spPr bwMode="auto">
          <a:xfrm>
            <a:off x="2556294" y="3983839"/>
            <a:ext cx="4247368" cy="2852936"/>
          </a:xfrm>
          <a:prstGeom prst="rect">
            <a:avLst/>
          </a:prstGeom>
          <a:noFill/>
          <a:ln w="9525">
            <a:noFill/>
            <a:miter lim="800000"/>
            <a:headEnd/>
            <a:tailEnd/>
          </a:ln>
        </p:spPr>
      </p:pic>
    </p:spTree>
    <p:extLst>
      <p:ext uri="{BB962C8B-B14F-4D97-AF65-F5344CB8AC3E}">
        <p14:creationId xmlns:p14="http://schemas.microsoft.com/office/powerpoint/2010/main" val="2807556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CMS</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17"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sp>
        <p:nvSpPr>
          <p:cNvPr id="11" name="10 CuadroTexto"/>
          <p:cNvSpPr txBox="1"/>
          <p:nvPr/>
        </p:nvSpPr>
        <p:spPr>
          <a:xfrm>
            <a:off x="719572" y="1700808"/>
            <a:ext cx="7416824" cy="2862322"/>
          </a:xfrm>
          <a:prstGeom prst="rect">
            <a:avLst/>
          </a:prstGeom>
          <a:noFill/>
        </p:spPr>
        <p:txBody>
          <a:bodyPr wrap="square" rtlCol="0">
            <a:spAutoFit/>
          </a:bodyPr>
          <a:lstStyle/>
          <a:p>
            <a:pPr marL="342900" lvl="0" indent="-342900" algn="just">
              <a:buFont typeface="Arial" pitchFamily="34" charset="0"/>
              <a:buChar char="•"/>
            </a:pPr>
            <a:r>
              <a:rPr lang="es-EC" sz="2000" dirty="0"/>
              <a:t>CMS son las siglas de Content Management </a:t>
            </a:r>
            <a:r>
              <a:rPr lang="es-EC" sz="2000" dirty="0" err="1"/>
              <a:t>System</a:t>
            </a:r>
            <a:r>
              <a:rPr lang="es-EC" sz="2000" dirty="0"/>
              <a:t>, que se traduce directamente al español como Sistema Gestor de Contenidos. </a:t>
            </a:r>
            <a:endParaRPr lang="es-EC" sz="2000" dirty="0" smtClean="0"/>
          </a:p>
          <a:p>
            <a:pPr marL="342900" lvl="0" indent="-342900" algn="just">
              <a:buFont typeface="Arial" pitchFamily="34" charset="0"/>
              <a:buChar char="•"/>
            </a:pPr>
            <a:r>
              <a:rPr lang="es-EC" sz="2000" dirty="0" smtClean="0"/>
              <a:t>Un </a:t>
            </a:r>
            <a:r>
              <a:rPr lang="es-EC" sz="2000" dirty="0"/>
              <a:t>CMS es una herramienta que permite a un editor crear, clasificar y publicar cualquier tipo de información en una página web. Generalmente los CMS trabajan contra una base de datos, de modo que el editor simplemente actualiza una base de datos, incluyendo nueva información o editando la existente. </a:t>
            </a:r>
            <a:endParaRPr lang="es-EC" sz="2000" dirty="0" smtClean="0"/>
          </a:p>
          <a:p>
            <a:pPr marL="342900" lvl="0" indent="-342900" algn="just">
              <a:buFont typeface="Arial" pitchFamily="34" charset="0"/>
              <a:buChar char="•"/>
            </a:pPr>
            <a:endParaRPr lang="es-EC" sz="2000" dirty="0"/>
          </a:p>
        </p:txBody>
      </p:sp>
    </p:spTree>
    <p:extLst>
      <p:ext uri="{BB962C8B-B14F-4D97-AF65-F5344CB8AC3E}">
        <p14:creationId xmlns:p14="http://schemas.microsoft.com/office/powerpoint/2010/main" val="3659069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7" name="6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7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9" name="8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CMS</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0"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13"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sp>
        <p:nvSpPr>
          <p:cNvPr id="14" name="13 CuadroTexto"/>
          <p:cNvSpPr txBox="1"/>
          <p:nvPr/>
        </p:nvSpPr>
        <p:spPr>
          <a:xfrm>
            <a:off x="719572" y="1700808"/>
            <a:ext cx="7416824" cy="5016758"/>
          </a:xfrm>
          <a:prstGeom prst="rect">
            <a:avLst/>
          </a:prstGeom>
          <a:noFill/>
        </p:spPr>
        <p:txBody>
          <a:bodyPr wrap="square" rtlCol="0">
            <a:spAutoFit/>
          </a:bodyPr>
          <a:lstStyle/>
          <a:p>
            <a:pPr marL="342900" lvl="0" indent="-342900" algn="just">
              <a:buFont typeface="Arial" pitchFamily="34" charset="0"/>
              <a:buChar char="•"/>
            </a:pPr>
            <a:r>
              <a:rPr lang="es-EC" sz="2000" b="1" dirty="0"/>
              <a:t>Requisitos del sistema: </a:t>
            </a:r>
            <a:r>
              <a:rPr lang="es-EC" sz="2000" dirty="0"/>
              <a:t>Recoge los requisitos necesarios para que el CMS funcione </a:t>
            </a:r>
            <a:r>
              <a:rPr lang="es-EC" sz="2000" dirty="0" smtClean="0"/>
              <a:t>correctamente.</a:t>
            </a:r>
          </a:p>
          <a:p>
            <a:pPr marL="342900" lvl="0" indent="-342900" algn="just">
              <a:buFont typeface="Arial" pitchFamily="34" charset="0"/>
              <a:buChar char="•"/>
            </a:pPr>
            <a:r>
              <a:rPr lang="es-EC" sz="2000" b="1" dirty="0"/>
              <a:t>Seguridad</a:t>
            </a:r>
            <a:r>
              <a:rPr lang="es-EC" sz="2000" dirty="0"/>
              <a:t>: Recoge aquellas características que posee el CMS, para protegerse frente seguridad,  como  por  ejemplo  aprobación  del  contenido,  verificación  de  email, granularidad de </a:t>
            </a:r>
            <a:r>
              <a:rPr lang="es-EC" sz="2000" dirty="0" smtClean="0"/>
              <a:t>privilegios</a:t>
            </a:r>
          </a:p>
          <a:p>
            <a:pPr marL="342900" lvl="0" indent="-342900" algn="just">
              <a:buFont typeface="Arial" pitchFamily="34" charset="0"/>
              <a:buChar char="•"/>
            </a:pPr>
            <a:r>
              <a:rPr lang="es-EC" sz="2000" b="1" dirty="0"/>
              <a:t>Soporte</a:t>
            </a:r>
            <a:r>
              <a:rPr lang="es-EC" sz="2000" dirty="0"/>
              <a:t>:  Medios  y/o servicios  de  los  que  dispone  para  ayudar  a  los  usuarios  a resolver  sus  dudas  y  problemas,  mediante programas  de </a:t>
            </a:r>
            <a:r>
              <a:rPr lang="es-EC" sz="2000" dirty="0" smtClean="0"/>
              <a:t>certificación.</a:t>
            </a:r>
          </a:p>
          <a:p>
            <a:pPr marL="342900" lvl="0" indent="-342900" algn="just">
              <a:buFont typeface="Arial" pitchFamily="34" charset="0"/>
              <a:buChar char="•"/>
            </a:pPr>
            <a:r>
              <a:rPr lang="es-EC" sz="2000" b="1" dirty="0"/>
              <a:t>Facilidad de uso</a:t>
            </a:r>
            <a:r>
              <a:rPr lang="es-EC" sz="2000" dirty="0"/>
              <a:t>: En este área se recoge funcionalidades que facilitan realizar ciertas tareas,  como redimensionar  imágenes,  subida de archivos </a:t>
            </a:r>
            <a:r>
              <a:rPr lang="es-EC" sz="2000" dirty="0" smtClean="0"/>
              <a:t>masivo.</a:t>
            </a:r>
          </a:p>
          <a:p>
            <a:pPr marL="342900" lvl="0" indent="-342900" algn="just">
              <a:buFont typeface="Arial" pitchFamily="34" charset="0"/>
              <a:buChar char="•"/>
            </a:pPr>
            <a:r>
              <a:rPr lang="es-EC" sz="2000" b="1" dirty="0"/>
              <a:t>Flexibilidad</a:t>
            </a:r>
            <a:r>
              <a:rPr lang="es-EC" sz="2000" dirty="0"/>
              <a:t>: Características que facilitan y hacen flexible la realización y configuración de ciertas tareas,  por ejemplo,  reutilización de contenidos,  traducción del interfaz, contenido multilenguaje, </a:t>
            </a:r>
            <a:endParaRPr lang="es-EC" sz="2000" dirty="0" smtClean="0"/>
          </a:p>
          <a:p>
            <a:pPr marL="342900" lvl="0" indent="-342900" algn="just">
              <a:buFont typeface="Arial" pitchFamily="34" charset="0"/>
              <a:buChar char="•"/>
            </a:pPr>
            <a:endParaRPr lang="es-EC" sz="2000" dirty="0"/>
          </a:p>
        </p:txBody>
      </p:sp>
      <p:sp>
        <p:nvSpPr>
          <p:cNvPr id="15" name="14 CuadroTexto"/>
          <p:cNvSpPr txBox="1"/>
          <p:nvPr/>
        </p:nvSpPr>
        <p:spPr>
          <a:xfrm>
            <a:off x="371599" y="1196752"/>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CARACTERISTICAS</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27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7" name="6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7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9" name="8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CMS</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0"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13"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sp>
        <p:nvSpPr>
          <p:cNvPr id="14" name="13 CuadroTexto"/>
          <p:cNvSpPr txBox="1"/>
          <p:nvPr/>
        </p:nvSpPr>
        <p:spPr>
          <a:xfrm>
            <a:off x="769876" y="1904638"/>
            <a:ext cx="7416824" cy="4708981"/>
          </a:xfrm>
          <a:prstGeom prst="rect">
            <a:avLst/>
          </a:prstGeom>
          <a:noFill/>
        </p:spPr>
        <p:txBody>
          <a:bodyPr wrap="square" rtlCol="0">
            <a:spAutoFit/>
          </a:bodyPr>
          <a:lstStyle/>
          <a:p>
            <a:pPr marL="342900" lvl="0" indent="-342900" algn="just">
              <a:buFont typeface="Arial" pitchFamily="34" charset="0"/>
              <a:buChar char="•"/>
            </a:pPr>
            <a:r>
              <a:rPr lang="es-EC" sz="2000" b="1" dirty="0"/>
              <a:t>Portales.-  </a:t>
            </a:r>
            <a:r>
              <a:rPr lang="es-EC" sz="2000" dirty="0"/>
              <a:t>Los CMS más genuinos son los de tipo portal que incluyen un sistema para presentar noticias y contenidos que pueden ser generados por los gestores o por los </a:t>
            </a:r>
            <a:r>
              <a:rPr lang="es-EC" sz="2000" dirty="0" smtClean="0"/>
              <a:t>usuarios.</a:t>
            </a:r>
          </a:p>
          <a:p>
            <a:pPr marL="342900" lvl="0" indent="-342900" algn="just">
              <a:buFont typeface="Arial" pitchFamily="34" charset="0"/>
              <a:buChar char="•"/>
            </a:pPr>
            <a:r>
              <a:rPr lang="es-EC" sz="2000" b="1" dirty="0"/>
              <a:t>Blogs.- </a:t>
            </a:r>
            <a:r>
              <a:rPr lang="es-EC" sz="2000" dirty="0"/>
              <a:t>Un Blog (abreviación de </a:t>
            </a:r>
            <a:r>
              <a:rPr lang="es-EC" sz="2000" dirty="0" err="1"/>
              <a:t>weblog</a:t>
            </a:r>
            <a:r>
              <a:rPr lang="es-EC" sz="2000" dirty="0"/>
              <a:t>) es una página web que contiene una serie de textos o artículos escritos por uno o más autores recopilados cronológicamente. </a:t>
            </a:r>
            <a:endParaRPr lang="es-EC" sz="2000" dirty="0" smtClean="0"/>
          </a:p>
          <a:p>
            <a:pPr marL="342900" lvl="0" indent="-342900" algn="just">
              <a:buFont typeface="Arial" pitchFamily="34" charset="0"/>
              <a:buChar char="•"/>
            </a:pPr>
            <a:r>
              <a:rPr lang="es-EC" sz="2000" b="1" dirty="0"/>
              <a:t>Foros.- </a:t>
            </a:r>
            <a:r>
              <a:rPr lang="es-EC" sz="2000" dirty="0"/>
              <a:t>en Internet es una aplicación web que da soporte a discusiones u opiniones en línea. </a:t>
            </a:r>
            <a:endParaRPr lang="es-EC" sz="2000" dirty="0" smtClean="0"/>
          </a:p>
          <a:p>
            <a:pPr marL="342900" indent="-342900" algn="just">
              <a:buFont typeface="Arial" pitchFamily="34" charset="0"/>
              <a:buChar char="•"/>
            </a:pPr>
            <a:r>
              <a:rPr lang="es-EC" sz="2000" b="1" dirty="0"/>
              <a:t>Wikis.-</a:t>
            </a:r>
            <a:r>
              <a:rPr lang="es-EC" sz="2000" dirty="0"/>
              <a:t> es el nombre que recibe un sitio web cuyas páginas pueden ser editadas directamente desde el navegador, donde los usuarios crean, modifican o eliminan contenidos </a:t>
            </a:r>
            <a:r>
              <a:rPr lang="es-EC" sz="2000" dirty="0" smtClean="0"/>
              <a:t>que generalmente </a:t>
            </a:r>
            <a:r>
              <a:rPr lang="es-EC" sz="2000" dirty="0"/>
              <a:t>comparten. </a:t>
            </a:r>
            <a:endParaRPr lang="es-EC" sz="2000" dirty="0" smtClean="0"/>
          </a:p>
          <a:p>
            <a:pPr lvl="0" algn="just"/>
            <a:endParaRPr lang="es-EC" sz="2000" dirty="0" smtClean="0"/>
          </a:p>
          <a:p>
            <a:pPr marL="342900" lvl="0" indent="-342900" algn="just">
              <a:buFont typeface="Arial" pitchFamily="34" charset="0"/>
              <a:buChar char="•"/>
            </a:pPr>
            <a:endParaRPr lang="es-EC" sz="2000" dirty="0" smtClean="0"/>
          </a:p>
          <a:p>
            <a:pPr marL="342900" lvl="0" indent="-342900" algn="just">
              <a:buFont typeface="Arial" pitchFamily="34" charset="0"/>
              <a:buChar char="•"/>
            </a:pPr>
            <a:endParaRPr lang="es-EC" sz="2000" dirty="0"/>
          </a:p>
        </p:txBody>
      </p:sp>
      <p:sp>
        <p:nvSpPr>
          <p:cNvPr id="15" name="14 CuadroTexto"/>
          <p:cNvSpPr txBox="1"/>
          <p:nvPr/>
        </p:nvSpPr>
        <p:spPr>
          <a:xfrm>
            <a:off x="371599" y="1196752"/>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APLICACIONES</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62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pic>
        <p:nvPicPr>
          <p:cNvPr id="11" name="Picture 2" descr="http://www.marketingdirecto.com/wp-content/uploads/2013/01/conten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411" y="4101953"/>
            <a:ext cx="1728192" cy="172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13" name="12 CuadroTexto"/>
          <p:cNvSpPr txBox="1"/>
          <p:nvPr/>
        </p:nvSpPr>
        <p:spPr>
          <a:xfrm>
            <a:off x="251520" y="1135182"/>
            <a:ext cx="6989891" cy="5586145"/>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TEMA.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OBJETIVOS.</a:t>
            </a:r>
          </a:p>
          <a:p>
            <a:pPr marL="1257300" lvl="2" indent="-342900" algn="just">
              <a:lnSpc>
                <a:spcPct val="150000"/>
              </a:lnSpc>
              <a:buFont typeface="Arial" panose="020B0604020202020204" pitchFamily="34" charset="0"/>
              <a:buChar char="•"/>
            </a:pPr>
            <a:r>
              <a:rPr lang="es-EC" sz="1700" dirty="0" smtClean="0">
                <a:latin typeface="Arial" panose="020B0604020202020204" pitchFamily="34" charset="0"/>
                <a:cs typeface="Arial" panose="020B0604020202020204" pitchFamily="34" charset="0"/>
              </a:rPr>
              <a:t>GENERAL</a:t>
            </a:r>
          </a:p>
          <a:p>
            <a:pPr marL="1257300" lvl="2" indent="-342900" algn="just">
              <a:lnSpc>
                <a:spcPct val="150000"/>
              </a:lnSpc>
              <a:buFont typeface="Arial" panose="020B0604020202020204" pitchFamily="34" charset="0"/>
              <a:buChar char="•"/>
            </a:pPr>
            <a:r>
              <a:rPr lang="es-EC" sz="1700" dirty="0" smtClean="0">
                <a:latin typeface="Arial" panose="020B0604020202020204" pitchFamily="34" charset="0"/>
                <a:cs typeface="Arial" panose="020B0604020202020204" pitchFamily="34" charset="0"/>
              </a:rPr>
              <a:t>ESPECIFICOS</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PLANTEAMIENTO DEL PROBLEMA.</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JUSTIFICACIÓN.</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ALCANCE.</a:t>
            </a: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METODOLOGIA DE DESARROLLO</a:t>
            </a:r>
            <a:r>
              <a:rPr lang="es-ES" sz="1700" dirty="0">
                <a:latin typeface="Arial" panose="020B0604020202020204" pitchFamily="34" charset="0"/>
                <a:cs typeface="Arial" panose="020B0604020202020204" pitchFamily="34" charset="0"/>
              </a:rPr>
              <a:t> </a:t>
            </a:r>
            <a:r>
              <a:rPr lang="es-ES" sz="1700" dirty="0" smtClean="0">
                <a:latin typeface="Arial" panose="020B0604020202020204" pitchFamily="34" charset="0"/>
                <a:cs typeface="Arial" panose="020B0604020202020204" pitchFamily="34" charset="0"/>
              </a:rPr>
              <a:t>UWE</a:t>
            </a:r>
          </a:p>
          <a:p>
            <a:pPr marL="1200150" lvl="2" indent="-285750" algn="just">
              <a:lnSpc>
                <a:spcPct val="150000"/>
              </a:lnSpc>
              <a:buFont typeface="Arial" pitchFamily="34" charset="0"/>
              <a:buChar char="•"/>
            </a:pPr>
            <a:r>
              <a:rPr lang="es-ES" sz="1700" dirty="0" smtClean="0">
                <a:latin typeface="Arial" panose="020B0604020202020204" pitchFamily="34" charset="0"/>
                <a:cs typeface="Arial" panose="020B0604020202020204" pitchFamily="34" charset="0"/>
              </a:rPr>
              <a:t>MODELOS DE UWE</a:t>
            </a: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rPr>
              <a:t>ESTANDARES WEB PARA DISPOSITIVOS MOVILES.</a:t>
            </a:r>
            <a:endParaRPr lang="es-MX"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rPr>
              <a:t>CMS (SISTEMA DE GESTION DE CONTENIDOS)</a:t>
            </a: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AMBIENTE DE DESARROLLO</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startAt="9"/>
            </a:pPr>
            <a:r>
              <a:rPr lang="es-ES" sz="1700" dirty="0" smtClean="0">
                <a:latin typeface="Arial" panose="020B0604020202020204" pitchFamily="34" charset="0"/>
                <a:cs typeface="Arial" panose="020B0604020202020204" pitchFamily="34" charset="0"/>
              </a:rPr>
              <a:t>RESULTADOS OBTENIDOS</a:t>
            </a:r>
          </a:p>
          <a:p>
            <a:pPr marL="342900" indent="-342900" algn="just">
              <a:lnSpc>
                <a:spcPct val="150000"/>
              </a:lnSpc>
              <a:buFont typeface="+mj-lt"/>
              <a:buAutoNum type="arabicPeriod" startAt="9"/>
            </a:pPr>
            <a:r>
              <a:rPr lang="es-MX" sz="1700" dirty="0" smtClean="0">
                <a:latin typeface="Arial" panose="020B0604020202020204" pitchFamily="34" charset="0"/>
                <a:cs typeface="Arial" panose="020B0604020202020204" pitchFamily="34" charset="0"/>
              </a:rPr>
              <a:t>CONCLUSIONES Y RECOMENDACIONES</a:t>
            </a:r>
            <a:endParaRPr lang="es-MX"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501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CMS DISPONIBLES</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1"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14"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sp>
        <p:nvSpPr>
          <p:cNvPr id="15" name="14 CuadroTexto"/>
          <p:cNvSpPr txBox="1"/>
          <p:nvPr/>
        </p:nvSpPr>
        <p:spPr>
          <a:xfrm>
            <a:off x="791580" y="1378343"/>
            <a:ext cx="7416824" cy="1015663"/>
          </a:xfrm>
          <a:prstGeom prst="rect">
            <a:avLst/>
          </a:prstGeom>
          <a:noFill/>
        </p:spPr>
        <p:txBody>
          <a:bodyPr wrap="square" rtlCol="0">
            <a:spAutoFit/>
          </a:bodyPr>
          <a:lstStyle/>
          <a:p>
            <a:pPr marL="342900" lvl="0" indent="-342900" algn="just">
              <a:buFont typeface="Arial" pitchFamily="34" charset="0"/>
              <a:buChar char="•"/>
            </a:pPr>
            <a:r>
              <a:rPr lang="es-EC" sz="2000" dirty="0" smtClean="0"/>
              <a:t>Existen muchos CMS disponibles en el mercado pero tres son los mas destacados, siendo </a:t>
            </a:r>
            <a:r>
              <a:rPr lang="es-EC" sz="2000" dirty="0" err="1" smtClean="0"/>
              <a:t>Joomla</a:t>
            </a:r>
            <a:r>
              <a:rPr lang="es-EC" sz="2000" dirty="0" smtClean="0"/>
              <a:t> el que mas se ajusta a la necesidad de la empresa.</a:t>
            </a:r>
            <a:endParaRPr lang="es-EC" sz="2000" dirty="0"/>
          </a:p>
        </p:txBody>
      </p:sp>
      <p:pic>
        <p:nvPicPr>
          <p:cNvPr id="1028" name="Picture 4" descr="https://ticsandroll.files.wordpress.com/2014/02/comparativac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132856"/>
            <a:ext cx="489654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26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AMBIENTE DE DESARROLLO</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20"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a:t>G</a:t>
            </a:r>
            <a:r>
              <a:rPr lang="es-MX" dirty="0" err="1" smtClean="0"/>
              <a:t>uayta</a:t>
            </a:r>
            <a:endParaRPr lang="es-MX" dirty="0"/>
          </a:p>
        </p:txBody>
      </p:sp>
      <p:graphicFrame>
        <p:nvGraphicFramePr>
          <p:cNvPr id="15" name="4 Diagrama"/>
          <p:cNvGraphicFramePr/>
          <p:nvPr>
            <p:extLst>
              <p:ext uri="{D42A27DB-BD31-4B8C-83A1-F6EECF244321}">
                <p14:modId xmlns:p14="http://schemas.microsoft.com/office/powerpoint/2010/main" val="1068246445"/>
              </p:ext>
            </p:extLst>
          </p:nvPr>
        </p:nvGraphicFramePr>
        <p:xfrm>
          <a:off x="307975" y="1700808"/>
          <a:ext cx="8077124" cy="3671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s://ausweb.com.au/wp-content/uploads/2013/12/joomla_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0537" y="4725144"/>
            <a:ext cx="23812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6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AMBIENTE DE DESARROLLO</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20"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graphicFrame>
        <p:nvGraphicFramePr>
          <p:cNvPr id="15" name="4 Diagrama"/>
          <p:cNvGraphicFramePr/>
          <p:nvPr>
            <p:extLst>
              <p:ext uri="{D42A27DB-BD31-4B8C-83A1-F6EECF244321}">
                <p14:modId xmlns:p14="http://schemas.microsoft.com/office/powerpoint/2010/main" val="1254804205"/>
              </p:ext>
            </p:extLst>
          </p:nvPr>
        </p:nvGraphicFramePr>
        <p:xfrm>
          <a:off x="328613" y="1404406"/>
          <a:ext cx="8077124" cy="3671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Artiste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5185401"/>
            <a:ext cx="1609080" cy="162673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16 Grupo"/>
          <p:cNvGrpSpPr/>
          <p:nvPr/>
        </p:nvGrpSpPr>
        <p:grpSpPr>
          <a:xfrm>
            <a:off x="1307904" y="3644887"/>
            <a:ext cx="7008512" cy="459221"/>
            <a:chOff x="1278334" y="2431313"/>
            <a:chExt cx="6267060" cy="459221"/>
          </a:xfrm>
        </p:grpSpPr>
        <p:sp>
          <p:nvSpPr>
            <p:cNvPr id="18" name="17 Rectángulo redondeado"/>
            <p:cNvSpPr/>
            <p:nvPr/>
          </p:nvSpPr>
          <p:spPr>
            <a:xfrm>
              <a:off x="1278334" y="2431313"/>
              <a:ext cx="6267060" cy="459221"/>
            </a:xfrm>
            <a:prstGeom prst="roundRect">
              <a:avLst>
                <a:gd name="adj" fmla="val 10000"/>
              </a:avLst>
            </a:pr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18 Rectángulo"/>
            <p:cNvSpPr/>
            <p:nvPr/>
          </p:nvSpPr>
          <p:spPr>
            <a:xfrm>
              <a:off x="1291784" y="2444763"/>
              <a:ext cx="6240160" cy="4323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C" sz="1800" b="0" i="0" kern="1200" dirty="0" smtClean="0"/>
                <a:t>Ayuda en hacer nuevas ideas para el diseño web.</a:t>
              </a:r>
              <a:endParaRPr lang="es-US" sz="1800" kern="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34103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AMBIENTE DE DESARROLLO</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20"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grpSp>
        <p:nvGrpSpPr>
          <p:cNvPr id="2" name="Grupo 1"/>
          <p:cNvGrpSpPr/>
          <p:nvPr/>
        </p:nvGrpSpPr>
        <p:grpSpPr>
          <a:xfrm>
            <a:off x="1331639" y="1782286"/>
            <a:ext cx="6840760" cy="3835869"/>
            <a:chOff x="1331640" y="2165343"/>
            <a:chExt cx="6840760" cy="3835869"/>
          </a:xfrm>
        </p:grpSpPr>
        <p:grpSp>
          <p:nvGrpSpPr>
            <p:cNvPr id="15" name="Grupo 14"/>
            <p:cNvGrpSpPr/>
            <p:nvPr/>
          </p:nvGrpSpPr>
          <p:grpSpPr>
            <a:xfrm>
              <a:off x="1331640" y="2165343"/>
              <a:ext cx="4187958" cy="499279"/>
              <a:chOff x="861117" y="363220"/>
              <a:chExt cx="4187958" cy="499279"/>
            </a:xfrm>
          </p:grpSpPr>
          <p:sp>
            <p:nvSpPr>
              <p:cNvPr id="29" name="Rectángulo redondeado 28"/>
              <p:cNvSpPr/>
              <p:nvPr/>
            </p:nvSpPr>
            <p:spPr>
              <a:xfrm>
                <a:off x="861117" y="363220"/>
                <a:ext cx="4172654" cy="499279"/>
              </a:xfrm>
              <a:prstGeom prst="roundRect">
                <a:avLst>
                  <a:gd name="adj" fmla="val 10000"/>
                </a:avLst>
              </a:prstGeom>
              <a:ln>
                <a:solidFill>
                  <a:schemeClr val="tx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EC" dirty="0"/>
              </a:p>
            </p:txBody>
          </p:sp>
          <p:sp>
            <p:nvSpPr>
              <p:cNvPr id="30" name="Rectángulo 29"/>
              <p:cNvSpPr/>
              <p:nvPr/>
            </p:nvSpPr>
            <p:spPr>
              <a:xfrm>
                <a:off x="905667" y="377843"/>
                <a:ext cx="4143408" cy="47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US" sz="2400" b="1" i="1" dirty="0" smtClean="0">
                    <a:latin typeface="Times New Roman" pitchFamily="18" charset="0"/>
                    <a:cs typeface="Times New Roman" pitchFamily="18" charset="0"/>
                  </a:rPr>
                  <a:t>STARUML</a:t>
                </a:r>
                <a:endParaRPr lang="es-US" sz="2400" b="1" i="1" kern="1200" dirty="0">
                  <a:latin typeface="Times New Roman" pitchFamily="18" charset="0"/>
                  <a:cs typeface="Times New Roman" pitchFamily="18" charset="0"/>
                </a:endParaRPr>
              </a:p>
            </p:txBody>
          </p:sp>
        </p:grpSp>
        <p:sp>
          <p:nvSpPr>
            <p:cNvPr id="16" name="Conector recto 5"/>
            <p:cNvSpPr/>
            <p:nvPr/>
          </p:nvSpPr>
          <p:spPr>
            <a:xfrm>
              <a:off x="1778833" y="2664622"/>
              <a:ext cx="303185" cy="448059"/>
            </a:xfrm>
            <a:custGeom>
              <a:avLst/>
              <a:gdLst/>
              <a:ahLst/>
              <a:cxnLst/>
              <a:rect l="0" t="0" r="0" b="0"/>
              <a:pathLst>
                <a:path>
                  <a:moveTo>
                    <a:pt x="0" y="0"/>
                  </a:moveTo>
                  <a:lnTo>
                    <a:pt x="0" y="448059"/>
                  </a:lnTo>
                  <a:lnTo>
                    <a:pt x="303185" y="448059"/>
                  </a:lnTo>
                </a:path>
              </a:pathLst>
            </a:custGeom>
            <a:noFill/>
            <a:ln>
              <a:solidFill>
                <a:schemeClr val="accent4"/>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7" name="Rectángulo redondeado 26"/>
            <p:cNvSpPr/>
            <p:nvPr/>
          </p:nvSpPr>
          <p:spPr>
            <a:xfrm>
              <a:off x="2082018" y="2824184"/>
              <a:ext cx="6090382" cy="576994"/>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Conector recto 8"/>
            <p:cNvSpPr/>
            <p:nvPr/>
          </p:nvSpPr>
          <p:spPr>
            <a:xfrm>
              <a:off x="1778833" y="2664622"/>
              <a:ext cx="262526" cy="1136005"/>
            </a:xfrm>
            <a:custGeom>
              <a:avLst/>
              <a:gdLst/>
              <a:ahLst/>
              <a:cxnLst/>
              <a:rect l="0" t="0" r="0" b="0"/>
              <a:pathLst>
                <a:path>
                  <a:moveTo>
                    <a:pt x="0" y="0"/>
                  </a:moveTo>
                  <a:lnTo>
                    <a:pt x="0" y="1136005"/>
                  </a:lnTo>
                  <a:lnTo>
                    <a:pt x="262526" y="1136005"/>
                  </a:lnTo>
                </a:path>
              </a:pathLst>
            </a:custGeom>
            <a:noFill/>
            <a:ln>
              <a:solidFill>
                <a:schemeClr val="accent4"/>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5" name="Rectángulo redondeado 24"/>
            <p:cNvSpPr/>
            <p:nvPr/>
          </p:nvSpPr>
          <p:spPr>
            <a:xfrm>
              <a:off x="2041360" y="3516114"/>
              <a:ext cx="6131040" cy="569024"/>
            </a:xfrm>
            <a:prstGeom prst="roundRect">
              <a:avLst>
                <a:gd name="adj" fmla="val 10000"/>
              </a:avLst>
            </a:prstGeom>
          </p:spPr>
          <p:style>
            <a:lnRef idx="2">
              <a:schemeClr val="accent2">
                <a:hueOff val="-4218717"/>
                <a:satOff val="-6837"/>
                <a:lumOff val="2705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Conector recto 11"/>
            <p:cNvSpPr/>
            <p:nvPr/>
          </p:nvSpPr>
          <p:spPr>
            <a:xfrm>
              <a:off x="1778833" y="2664622"/>
              <a:ext cx="233017" cy="1798424"/>
            </a:xfrm>
            <a:custGeom>
              <a:avLst/>
              <a:gdLst/>
              <a:ahLst/>
              <a:cxnLst/>
              <a:rect l="0" t="0" r="0" b="0"/>
              <a:pathLst>
                <a:path>
                  <a:moveTo>
                    <a:pt x="0" y="0"/>
                  </a:moveTo>
                  <a:lnTo>
                    <a:pt x="0" y="1798424"/>
                  </a:lnTo>
                  <a:lnTo>
                    <a:pt x="233017" y="1798424"/>
                  </a:lnTo>
                </a:path>
              </a:pathLst>
            </a:custGeom>
            <a:noFill/>
            <a:ln>
              <a:solidFill>
                <a:schemeClr val="tx1"/>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3" name="Rectángulo redondeado 22"/>
            <p:cNvSpPr/>
            <p:nvPr/>
          </p:nvSpPr>
          <p:spPr>
            <a:xfrm>
              <a:off x="2011850" y="4233436"/>
              <a:ext cx="6160549" cy="1767776"/>
            </a:xfrm>
            <a:prstGeom prst="roundRect">
              <a:avLst>
                <a:gd name="adj" fmla="val 10000"/>
              </a:avLst>
            </a:pr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pic>
        <p:nvPicPr>
          <p:cNvPr id="1026" name="Picture 2" descr="StarU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367" y="5733256"/>
            <a:ext cx="2381250" cy="91440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067731" y="2602197"/>
            <a:ext cx="6429822" cy="369332"/>
          </a:xfrm>
          <a:prstGeom prst="rect">
            <a:avLst/>
          </a:prstGeom>
        </p:spPr>
        <p:txBody>
          <a:bodyPr wrap="square">
            <a:spAutoFit/>
          </a:bodyPr>
          <a:lstStyle/>
          <a:p>
            <a:r>
              <a:rPr lang="es-EC" dirty="0"/>
              <a:t>Es una herramienta de programación escrita en código abierto </a:t>
            </a:r>
          </a:p>
        </p:txBody>
      </p:sp>
      <p:sp>
        <p:nvSpPr>
          <p:cNvPr id="6" name="5 Rectángulo"/>
          <p:cNvSpPr/>
          <p:nvPr/>
        </p:nvSpPr>
        <p:spPr>
          <a:xfrm>
            <a:off x="2081581" y="3319025"/>
            <a:ext cx="6120929" cy="369332"/>
          </a:xfrm>
          <a:prstGeom prst="rect">
            <a:avLst/>
          </a:prstGeom>
        </p:spPr>
        <p:txBody>
          <a:bodyPr wrap="square">
            <a:spAutoFit/>
          </a:bodyPr>
          <a:lstStyle/>
          <a:p>
            <a:r>
              <a:rPr lang="es-EC" dirty="0"/>
              <a:t>G</a:t>
            </a:r>
            <a:r>
              <a:rPr lang="es-EC" dirty="0" smtClean="0"/>
              <a:t>enera diagramas </a:t>
            </a:r>
            <a:r>
              <a:rPr lang="es-EC" dirty="0"/>
              <a:t>UML para </a:t>
            </a:r>
            <a:r>
              <a:rPr lang="es-EC" dirty="0" smtClean="0"/>
              <a:t>aplicaciones </a:t>
            </a:r>
            <a:r>
              <a:rPr lang="es-EC" dirty="0"/>
              <a:t>o páginas Web</a:t>
            </a:r>
          </a:p>
        </p:txBody>
      </p:sp>
      <p:sp>
        <p:nvSpPr>
          <p:cNvPr id="7" name="6 Rectángulo"/>
          <p:cNvSpPr/>
          <p:nvPr/>
        </p:nvSpPr>
        <p:spPr>
          <a:xfrm>
            <a:off x="2102618" y="4261509"/>
            <a:ext cx="6069780" cy="1200329"/>
          </a:xfrm>
          <a:prstGeom prst="rect">
            <a:avLst/>
          </a:prstGeom>
        </p:spPr>
        <p:txBody>
          <a:bodyPr wrap="square">
            <a:spAutoFit/>
          </a:bodyPr>
          <a:lstStyle/>
          <a:p>
            <a:r>
              <a:rPr lang="es-EC" dirty="0"/>
              <a:t>Estos diagramas tienen como función explicar cada proceso que hace cada objeto y elemento de la aplicación, de modo que convierte el diseño gráfico en una serie de esquemas y códigos necesarios para el buen funcionamiento </a:t>
            </a:r>
            <a:r>
              <a:rPr lang="es-EC" dirty="0" smtClean="0"/>
              <a:t>del sistema.</a:t>
            </a:r>
            <a:endParaRPr lang="es-EC" dirty="0"/>
          </a:p>
        </p:txBody>
      </p:sp>
    </p:spTree>
    <p:extLst>
      <p:ext uri="{BB962C8B-B14F-4D97-AF65-F5344CB8AC3E}">
        <p14:creationId xmlns:p14="http://schemas.microsoft.com/office/powerpoint/2010/main" val="4140317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7" name="6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7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9" name="8 CuadroTexto"/>
          <p:cNvSpPr txBox="1"/>
          <p:nvPr/>
        </p:nvSpPr>
        <p:spPr>
          <a:xfrm>
            <a:off x="371599" y="580618"/>
            <a:ext cx="4272409"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AMBIENTE DE DESARROLLO</a:t>
            </a:r>
            <a:endParaRPr lang="es-EC"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0"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13"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grpSp>
        <p:nvGrpSpPr>
          <p:cNvPr id="14" name="Grupo 1"/>
          <p:cNvGrpSpPr/>
          <p:nvPr/>
        </p:nvGrpSpPr>
        <p:grpSpPr>
          <a:xfrm>
            <a:off x="1223628" y="1754101"/>
            <a:ext cx="6840760" cy="3547107"/>
            <a:chOff x="1331640" y="2165343"/>
            <a:chExt cx="6840760" cy="3547107"/>
          </a:xfrm>
        </p:grpSpPr>
        <p:grpSp>
          <p:nvGrpSpPr>
            <p:cNvPr id="15" name="Grupo 14"/>
            <p:cNvGrpSpPr/>
            <p:nvPr/>
          </p:nvGrpSpPr>
          <p:grpSpPr>
            <a:xfrm>
              <a:off x="1331640" y="2165343"/>
              <a:ext cx="4187958" cy="499279"/>
              <a:chOff x="861117" y="363220"/>
              <a:chExt cx="4187958" cy="499279"/>
            </a:xfrm>
          </p:grpSpPr>
          <p:sp>
            <p:nvSpPr>
              <p:cNvPr id="22" name="Rectángulo redondeado 28"/>
              <p:cNvSpPr/>
              <p:nvPr/>
            </p:nvSpPr>
            <p:spPr>
              <a:xfrm>
                <a:off x="861117" y="363220"/>
                <a:ext cx="4172654" cy="499279"/>
              </a:xfrm>
              <a:prstGeom prst="roundRect">
                <a:avLst>
                  <a:gd name="adj" fmla="val 10000"/>
                </a:avLst>
              </a:prstGeom>
              <a:ln>
                <a:solidFill>
                  <a:schemeClr val="tx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EC" dirty="0"/>
              </a:p>
            </p:txBody>
          </p:sp>
          <p:sp>
            <p:nvSpPr>
              <p:cNvPr id="23" name="Rectángulo 29"/>
              <p:cNvSpPr/>
              <p:nvPr/>
            </p:nvSpPr>
            <p:spPr>
              <a:xfrm>
                <a:off x="905667" y="377843"/>
                <a:ext cx="4143408" cy="47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US" sz="2400" b="1" i="1" dirty="0" err="1" smtClean="0">
                    <a:latin typeface="Times New Roman" pitchFamily="18" charset="0"/>
                    <a:cs typeface="Times New Roman" pitchFamily="18" charset="0"/>
                  </a:rPr>
                  <a:t>MySql</a:t>
                </a:r>
                <a:endParaRPr lang="es-US" sz="2400" b="1" i="1" kern="1200" dirty="0">
                  <a:latin typeface="Times New Roman" pitchFamily="18" charset="0"/>
                  <a:cs typeface="Times New Roman" pitchFamily="18" charset="0"/>
                </a:endParaRPr>
              </a:p>
            </p:txBody>
          </p:sp>
        </p:grpSp>
        <p:sp>
          <p:nvSpPr>
            <p:cNvPr id="16" name="Conector recto 5"/>
            <p:cNvSpPr/>
            <p:nvPr/>
          </p:nvSpPr>
          <p:spPr>
            <a:xfrm>
              <a:off x="1778833" y="2664622"/>
              <a:ext cx="303185" cy="448059"/>
            </a:xfrm>
            <a:custGeom>
              <a:avLst/>
              <a:gdLst/>
              <a:ahLst/>
              <a:cxnLst/>
              <a:rect l="0" t="0" r="0" b="0"/>
              <a:pathLst>
                <a:path>
                  <a:moveTo>
                    <a:pt x="0" y="0"/>
                  </a:moveTo>
                  <a:lnTo>
                    <a:pt x="0" y="448059"/>
                  </a:lnTo>
                  <a:lnTo>
                    <a:pt x="303185" y="448059"/>
                  </a:lnTo>
                </a:path>
              </a:pathLst>
            </a:custGeom>
            <a:noFill/>
            <a:ln>
              <a:solidFill>
                <a:schemeClr val="accent4"/>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7" name="Rectángulo redondeado 26"/>
            <p:cNvSpPr/>
            <p:nvPr/>
          </p:nvSpPr>
          <p:spPr>
            <a:xfrm>
              <a:off x="2082018" y="2824184"/>
              <a:ext cx="6090382" cy="576994"/>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EC" dirty="0"/>
            </a:p>
          </p:txBody>
        </p:sp>
        <p:sp>
          <p:nvSpPr>
            <p:cNvPr id="18" name="Conector recto 8"/>
            <p:cNvSpPr/>
            <p:nvPr/>
          </p:nvSpPr>
          <p:spPr>
            <a:xfrm>
              <a:off x="1778833" y="2664622"/>
              <a:ext cx="262526" cy="1136005"/>
            </a:xfrm>
            <a:custGeom>
              <a:avLst/>
              <a:gdLst/>
              <a:ahLst/>
              <a:cxnLst/>
              <a:rect l="0" t="0" r="0" b="0"/>
              <a:pathLst>
                <a:path>
                  <a:moveTo>
                    <a:pt x="0" y="0"/>
                  </a:moveTo>
                  <a:lnTo>
                    <a:pt x="0" y="1136005"/>
                  </a:lnTo>
                  <a:lnTo>
                    <a:pt x="262526" y="1136005"/>
                  </a:lnTo>
                </a:path>
              </a:pathLst>
            </a:custGeom>
            <a:noFill/>
            <a:ln>
              <a:solidFill>
                <a:schemeClr val="accent4"/>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9" name="Rectángulo redondeado 24"/>
            <p:cNvSpPr/>
            <p:nvPr/>
          </p:nvSpPr>
          <p:spPr>
            <a:xfrm>
              <a:off x="2041360" y="3516114"/>
              <a:ext cx="6131040" cy="851584"/>
            </a:xfrm>
            <a:prstGeom prst="roundRect">
              <a:avLst>
                <a:gd name="adj" fmla="val 10000"/>
              </a:avLst>
            </a:prstGeom>
          </p:spPr>
          <p:style>
            <a:lnRef idx="2">
              <a:schemeClr val="accent2">
                <a:hueOff val="-4218717"/>
                <a:satOff val="-6837"/>
                <a:lumOff val="2705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Conector recto 11"/>
            <p:cNvSpPr/>
            <p:nvPr/>
          </p:nvSpPr>
          <p:spPr>
            <a:xfrm>
              <a:off x="1778833" y="2664622"/>
              <a:ext cx="233017" cy="2111724"/>
            </a:xfrm>
            <a:custGeom>
              <a:avLst/>
              <a:gdLst/>
              <a:ahLst/>
              <a:cxnLst/>
              <a:rect l="0" t="0" r="0" b="0"/>
              <a:pathLst>
                <a:path>
                  <a:moveTo>
                    <a:pt x="0" y="0"/>
                  </a:moveTo>
                  <a:lnTo>
                    <a:pt x="0" y="1798424"/>
                  </a:lnTo>
                  <a:lnTo>
                    <a:pt x="233017" y="1798424"/>
                  </a:lnTo>
                </a:path>
              </a:pathLst>
            </a:custGeom>
            <a:noFill/>
            <a:ln>
              <a:solidFill>
                <a:schemeClr val="tx1"/>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1" name="Rectángulo redondeado 22"/>
            <p:cNvSpPr/>
            <p:nvPr/>
          </p:nvSpPr>
          <p:spPr>
            <a:xfrm>
              <a:off x="2011850" y="4478298"/>
              <a:ext cx="6160549" cy="1234152"/>
            </a:xfrm>
            <a:prstGeom prst="roundRect">
              <a:avLst>
                <a:gd name="adj" fmla="val 10000"/>
              </a:avLst>
            </a:pr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pic>
        <p:nvPicPr>
          <p:cNvPr id="2050" name="Picture 2" descr="https://encrypted-tbn0.gstatic.com/images?q=tbn:ANd9GcSMWKcGbkpu9RGtlCMesQysiZqPN0VjQPhRXubpsDb4Wrc8yEs5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935" y="5442267"/>
            <a:ext cx="1345641" cy="1345641"/>
          </a:xfrm>
          <a:prstGeom prst="rect">
            <a:avLst/>
          </a:prstGeom>
          <a:noFill/>
          <a:extLst>
            <a:ext uri="{909E8E84-426E-40DD-AFC4-6F175D3DCCD1}">
              <a14:hiddenFill xmlns:a14="http://schemas.microsoft.com/office/drawing/2010/main">
                <a:solidFill>
                  <a:srgbClr val="FFFFFF"/>
                </a:solidFill>
              </a14:hiddenFill>
            </a:ext>
          </a:extLst>
        </p:spPr>
      </p:pic>
      <p:sp>
        <p:nvSpPr>
          <p:cNvPr id="28" name="27 Rectángulo"/>
          <p:cNvSpPr/>
          <p:nvPr/>
        </p:nvSpPr>
        <p:spPr>
          <a:xfrm>
            <a:off x="2057709" y="2516773"/>
            <a:ext cx="6113403" cy="369332"/>
          </a:xfrm>
          <a:prstGeom prst="rect">
            <a:avLst/>
          </a:prstGeom>
        </p:spPr>
        <p:txBody>
          <a:bodyPr wrap="square">
            <a:spAutoFit/>
          </a:bodyPr>
          <a:lstStyle/>
          <a:p>
            <a:r>
              <a:rPr lang="es-EC" dirty="0" smtClean="0"/>
              <a:t>Programación </a:t>
            </a:r>
            <a:r>
              <a:rPr lang="es-EC" dirty="0"/>
              <a:t>de base de datos de tipo relacional.</a:t>
            </a:r>
          </a:p>
        </p:txBody>
      </p:sp>
      <p:sp>
        <p:nvSpPr>
          <p:cNvPr id="29" name="28 Rectángulo"/>
          <p:cNvSpPr/>
          <p:nvPr/>
        </p:nvSpPr>
        <p:spPr>
          <a:xfrm>
            <a:off x="1978329" y="3207498"/>
            <a:ext cx="6113403" cy="646331"/>
          </a:xfrm>
          <a:prstGeom prst="rect">
            <a:avLst/>
          </a:prstGeom>
        </p:spPr>
        <p:txBody>
          <a:bodyPr wrap="square">
            <a:spAutoFit/>
          </a:bodyPr>
          <a:lstStyle/>
          <a:p>
            <a:r>
              <a:rPr lang="es-EC" dirty="0"/>
              <a:t>S</a:t>
            </a:r>
            <a:r>
              <a:rPr lang="es-EC" dirty="0" smtClean="0"/>
              <a:t>e </a:t>
            </a:r>
            <a:r>
              <a:rPr lang="es-EC" dirty="0"/>
              <a:t>usa como servidor a través del cual pueden conectarse múltiples usuarios y utilizarlo al mismo tiempo</a:t>
            </a:r>
          </a:p>
        </p:txBody>
      </p:sp>
      <p:sp>
        <p:nvSpPr>
          <p:cNvPr id="30" name="29 Rectángulo"/>
          <p:cNvSpPr/>
          <p:nvPr/>
        </p:nvSpPr>
        <p:spPr>
          <a:xfrm>
            <a:off x="2043823" y="4188852"/>
            <a:ext cx="6020564" cy="923330"/>
          </a:xfrm>
          <a:prstGeom prst="rect">
            <a:avLst/>
          </a:prstGeom>
        </p:spPr>
        <p:txBody>
          <a:bodyPr wrap="square">
            <a:spAutoFit/>
          </a:bodyPr>
          <a:lstStyle/>
          <a:p>
            <a:r>
              <a:rPr lang="es-EC" dirty="0"/>
              <a:t>Cuenta con millones de aplicaciones y aparece en el mundo informático como una de las más utilizadas por usuarios del </a:t>
            </a:r>
            <a:r>
              <a:rPr lang="es-EC" dirty="0" smtClean="0"/>
              <a:t>medio.</a:t>
            </a:r>
            <a:endParaRPr lang="es-EC" dirty="0"/>
          </a:p>
        </p:txBody>
      </p:sp>
    </p:spTree>
    <p:extLst>
      <p:ext uri="{BB962C8B-B14F-4D97-AF65-F5344CB8AC3E}">
        <p14:creationId xmlns:p14="http://schemas.microsoft.com/office/powerpoint/2010/main" val="3433971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RESULTADOS OBTENIDOS</a:t>
            </a:r>
            <a:endParaRPr lang="en-US" sz="1730" b="1" dirty="0">
              <a:latin typeface="Arial" panose="020B0604020202020204" pitchFamily="34" charset="0"/>
              <a:cs typeface="Arial" panose="020B0604020202020204" pitchFamily="34" charset="0"/>
            </a:endParaRPr>
          </a:p>
        </p:txBody>
      </p:sp>
      <p:sp>
        <p:nvSpPr>
          <p:cNvPr id="22" name="Rectángulo 21"/>
          <p:cNvSpPr/>
          <p:nvPr/>
        </p:nvSpPr>
        <p:spPr>
          <a:xfrm>
            <a:off x="899592" y="1539526"/>
            <a:ext cx="2448272" cy="5933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ángulo 23"/>
          <p:cNvSpPr/>
          <p:nvPr/>
        </p:nvSpPr>
        <p:spPr>
          <a:xfrm>
            <a:off x="1259632" y="3271808"/>
            <a:ext cx="2448272" cy="5933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CuadroTexto 2"/>
          <p:cNvSpPr txBox="1"/>
          <p:nvPr/>
        </p:nvSpPr>
        <p:spPr>
          <a:xfrm>
            <a:off x="612775" y="1646249"/>
            <a:ext cx="4463281" cy="369332"/>
          </a:xfrm>
          <a:prstGeom prst="rect">
            <a:avLst/>
          </a:prstGeom>
          <a:noFill/>
        </p:spPr>
        <p:txBody>
          <a:bodyPr wrap="square" rtlCol="0">
            <a:spAutoFit/>
          </a:bodyPr>
          <a:lstStyle/>
          <a:p>
            <a:r>
              <a:rPr lang="es-EC" b="1" dirty="0" smtClean="0"/>
              <a:t>SOFTWARE</a:t>
            </a:r>
            <a:endParaRPr lang="es-EC" b="1" dirty="0"/>
          </a:p>
        </p:txBody>
      </p:sp>
      <p:sp>
        <p:nvSpPr>
          <p:cNvPr id="25" name="CuadroTexto 24"/>
          <p:cNvSpPr txBox="1"/>
          <p:nvPr/>
        </p:nvSpPr>
        <p:spPr>
          <a:xfrm>
            <a:off x="648171" y="3271808"/>
            <a:ext cx="1003608" cy="369332"/>
          </a:xfrm>
          <a:prstGeom prst="rect">
            <a:avLst/>
          </a:prstGeom>
          <a:noFill/>
        </p:spPr>
        <p:txBody>
          <a:bodyPr wrap="none" rtlCol="0">
            <a:spAutoFit/>
          </a:bodyPr>
          <a:lstStyle/>
          <a:p>
            <a:r>
              <a:rPr lang="es-EC" b="1" dirty="0" smtClean="0"/>
              <a:t>TECNICA</a:t>
            </a:r>
            <a:endParaRPr lang="es-EC" b="1" dirty="0"/>
          </a:p>
        </p:txBody>
      </p:sp>
      <p:sp>
        <p:nvSpPr>
          <p:cNvPr id="26" name="CuadroTexto 25"/>
          <p:cNvSpPr txBox="1"/>
          <p:nvPr/>
        </p:nvSpPr>
        <p:spPr>
          <a:xfrm>
            <a:off x="652104" y="4830513"/>
            <a:ext cx="1713418" cy="369332"/>
          </a:xfrm>
          <a:prstGeom prst="rect">
            <a:avLst/>
          </a:prstGeom>
          <a:noFill/>
        </p:spPr>
        <p:txBody>
          <a:bodyPr wrap="none" rtlCol="0">
            <a:spAutoFit/>
          </a:bodyPr>
          <a:lstStyle/>
          <a:p>
            <a:r>
              <a:rPr lang="es-EC" b="1" dirty="0" smtClean="0"/>
              <a:t>HERRAMIENTAS</a:t>
            </a:r>
            <a:endParaRPr lang="es-EC" b="1" dirty="0"/>
          </a:p>
        </p:txBody>
      </p:sp>
      <p:sp>
        <p:nvSpPr>
          <p:cNvPr id="27" name="CuadroTexto 26"/>
          <p:cNvSpPr txBox="1"/>
          <p:nvPr/>
        </p:nvSpPr>
        <p:spPr>
          <a:xfrm>
            <a:off x="576162" y="2040841"/>
            <a:ext cx="7703641" cy="923330"/>
          </a:xfrm>
          <a:prstGeom prst="rect">
            <a:avLst/>
          </a:prstGeom>
          <a:noFill/>
        </p:spPr>
        <p:txBody>
          <a:bodyPr wrap="square" rtlCol="0">
            <a:spAutoFit/>
          </a:bodyPr>
          <a:lstStyle/>
          <a:p>
            <a:pPr algn="just">
              <a:lnSpc>
                <a:spcPct val="150000"/>
              </a:lnSpc>
            </a:pPr>
            <a:r>
              <a:rPr lang="es-EC" dirty="0" smtClean="0"/>
              <a:t>A través del portal WEB se a logrado el propósito requerido y se ha comprobado mediante el aumento de facturación en sus productos que la empresa oferta.</a:t>
            </a:r>
            <a:endParaRPr lang="es-EC" dirty="0"/>
          </a:p>
        </p:txBody>
      </p:sp>
      <p:sp>
        <p:nvSpPr>
          <p:cNvPr id="28" name="CuadroTexto 27"/>
          <p:cNvSpPr txBox="1"/>
          <p:nvPr/>
        </p:nvSpPr>
        <p:spPr>
          <a:xfrm>
            <a:off x="648171" y="3664244"/>
            <a:ext cx="7703641" cy="369332"/>
          </a:xfrm>
          <a:prstGeom prst="rect">
            <a:avLst/>
          </a:prstGeom>
          <a:noFill/>
        </p:spPr>
        <p:txBody>
          <a:bodyPr wrap="square" rtlCol="0">
            <a:spAutoFit/>
          </a:bodyPr>
          <a:lstStyle/>
          <a:p>
            <a:r>
              <a:rPr lang="es-EC" dirty="0" smtClean="0"/>
              <a:t>Se logró determinar una metodología adecuada sencilla con UWE</a:t>
            </a:r>
            <a:endParaRPr lang="es-EC" dirty="0"/>
          </a:p>
        </p:txBody>
      </p:sp>
      <p:sp>
        <p:nvSpPr>
          <p:cNvPr id="29" name="CuadroTexto 28"/>
          <p:cNvSpPr txBox="1"/>
          <p:nvPr/>
        </p:nvSpPr>
        <p:spPr>
          <a:xfrm>
            <a:off x="576163" y="5112210"/>
            <a:ext cx="7703641" cy="1338828"/>
          </a:xfrm>
          <a:prstGeom prst="rect">
            <a:avLst/>
          </a:prstGeom>
          <a:noFill/>
        </p:spPr>
        <p:txBody>
          <a:bodyPr wrap="square" rtlCol="0">
            <a:spAutoFit/>
          </a:bodyPr>
          <a:lstStyle/>
          <a:p>
            <a:pPr>
              <a:lnSpc>
                <a:spcPct val="150000"/>
              </a:lnSpc>
            </a:pPr>
            <a:r>
              <a:rPr lang="es-EC" dirty="0" smtClean="0"/>
              <a:t>Las herramientas Open </a:t>
            </a:r>
            <a:r>
              <a:rPr lang="es-EC" dirty="0" err="1" smtClean="0"/>
              <a:t>Source</a:t>
            </a:r>
            <a:r>
              <a:rPr lang="es-EC" dirty="0" smtClean="0"/>
              <a:t> utilizadas tienen librerías mas agiles  por lo tanto son mas funcionales al momento de generar menos código, </a:t>
            </a:r>
            <a:r>
              <a:rPr lang="es-EC" dirty="0"/>
              <a:t> No se necesita de grandes requerimientos de hardware para </a:t>
            </a:r>
            <a:r>
              <a:rPr lang="es-EC" dirty="0" smtClean="0"/>
              <a:t>funcionar.</a:t>
            </a:r>
            <a:endParaRPr lang="es-EC" dirty="0"/>
          </a:p>
        </p:txBody>
      </p:sp>
    </p:spTree>
    <p:extLst>
      <p:ext uri="{BB962C8B-B14F-4D97-AF65-F5344CB8AC3E}">
        <p14:creationId xmlns:p14="http://schemas.microsoft.com/office/powerpoint/2010/main" val="1007025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7"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8"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cxnSp>
        <p:nvCxnSpPr>
          <p:cNvPr id="9" name="8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9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1"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12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APLICATIVO</a:t>
            </a:r>
            <a:endParaRPr lang="en-US" sz="1730" b="1" dirty="0">
              <a:latin typeface="Arial" panose="020B0604020202020204" pitchFamily="34" charset="0"/>
              <a:cs typeface="Arial" panose="020B0604020202020204" pitchFamily="34" charset="0"/>
            </a:endParaRPr>
          </a:p>
        </p:txBody>
      </p:sp>
      <p:sp>
        <p:nvSpPr>
          <p:cNvPr id="15" name="Rectángulo 23"/>
          <p:cNvSpPr/>
          <p:nvPr/>
        </p:nvSpPr>
        <p:spPr>
          <a:xfrm>
            <a:off x="1259632" y="3271808"/>
            <a:ext cx="2448272" cy="5933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4" y="1916832"/>
            <a:ext cx="7919665" cy="445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40 CuadroTexto"/>
          <p:cNvSpPr txBox="1"/>
          <p:nvPr/>
        </p:nvSpPr>
        <p:spPr>
          <a:xfrm>
            <a:off x="2570400" y="1349134"/>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www.vixion.com.ec</a:t>
            </a:r>
            <a:endParaRPr lang="en-US" sz="173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376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CONCLUSIONES</a:t>
            </a:r>
            <a:endParaRPr lang="en-US" sz="1730" b="1" dirty="0">
              <a:latin typeface="Arial" panose="020B0604020202020204" pitchFamily="34" charset="0"/>
              <a:cs typeface="Arial" panose="020B0604020202020204" pitchFamily="34" charset="0"/>
            </a:endParaRPr>
          </a:p>
        </p:txBody>
      </p:sp>
      <p:sp>
        <p:nvSpPr>
          <p:cNvPr id="15" name="14 CuadroTexto"/>
          <p:cNvSpPr txBox="1"/>
          <p:nvPr/>
        </p:nvSpPr>
        <p:spPr>
          <a:xfrm>
            <a:off x="821020" y="1453836"/>
            <a:ext cx="6306833"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EC" sz="1600" dirty="0"/>
              <a:t>El sitio web desarrollado </a:t>
            </a:r>
            <a:r>
              <a:rPr lang="es-EC" sz="1600" dirty="0" smtClean="0"/>
              <a:t>a permitido </a:t>
            </a:r>
            <a:r>
              <a:rPr lang="es-EC" sz="1600" dirty="0"/>
              <a:t>a los usuarios conocer más de la empresa, los productos que ofrece y es un canal entre los clientes y los vendedores de la misma para agilitar el proceso de </a:t>
            </a:r>
            <a:r>
              <a:rPr lang="es-EC" sz="1600" dirty="0" smtClean="0"/>
              <a:t>compra</a:t>
            </a:r>
            <a:r>
              <a:rPr lang="es-EC" sz="1600" dirty="0"/>
              <a:t> </a:t>
            </a:r>
            <a:r>
              <a:rPr lang="es-EC" sz="1600" dirty="0" smtClean="0"/>
              <a:t>y aumentar sus ventas</a:t>
            </a:r>
            <a:endParaRPr lang="es-EC" sz="1600" dirty="0"/>
          </a:p>
        </p:txBody>
      </p:sp>
      <p:sp>
        <p:nvSpPr>
          <p:cNvPr id="16" name="15 CuadroTexto"/>
          <p:cNvSpPr txBox="1"/>
          <p:nvPr/>
        </p:nvSpPr>
        <p:spPr>
          <a:xfrm>
            <a:off x="867531" y="3088263"/>
            <a:ext cx="621381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EC" sz="1600" dirty="0"/>
              <a:t>Mediante las plantillas utilizadas y el CMS </a:t>
            </a:r>
            <a:r>
              <a:rPr lang="es-EC" sz="1600" dirty="0" err="1"/>
              <a:t>Joomla</a:t>
            </a:r>
            <a:r>
              <a:rPr lang="es-EC" sz="1600" dirty="0"/>
              <a:t> ayudo al sitio a mejorar el modelo de datos para que el sistema web propuesto cumpla las funcionalidades requeridas por el usuario. </a:t>
            </a:r>
          </a:p>
        </p:txBody>
      </p:sp>
      <p:sp>
        <p:nvSpPr>
          <p:cNvPr id="17" name="15 CuadroTexto"/>
          <p:cNvSpPr txBox="1"/>
          <p:nvPr/>
        </p:nvSpPr>
        <p:spPr>
          <a:xfrm>
            <a:off x="856310" y="5108932"/>
            <a:ext cx="6143231"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EC" sz="1600" dirty="0">
                <a:solidFill>
                  <a:schemeClr val="tx1"/>
                </a:solidFill>
              </a:rPr>
              <a:t>El realizar el desarrollo de un sitio web con una metodología UWE  </a:t>
            </a:r>
            <a:r>
              <a:rPr lang="es-EC" sz="1600" dirty="0" smtClean="0">
                <a:solidFill>
                  <a:schemeClr val="tx1"/>
                </a:solidFill>
              </a:rPr>
              <a:t>facilito  </a:t>
            </a:r>
            <a:r>
              <a:rPr lang="es-EC" sz="1600" dirty="0">
                <a:solidFill>
                  <a:schemeClr val="tx1"/>
                </a:solidFill>
              </a:rPr>
              <a:t>al desarrollador la realización de vistas, registros y optimización de recursos en el desarrollo del sitio web. </a:t>
            </a:r>
          </a:p>
        </p:txBody>
      </p:sp>
    </p:spTree>
    <p:extLst>
      <p:ext uri="{BB962C8B-B14F-4D97-AF65-F5344CB8AC3E}">
        <p14:creationId xmlns:p14="http://schemas.microsoft.com/office/powerpoint/2010/main" val="1489031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5"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16"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cxnSp>
        <p:nvCxnSpPr>
          <p:cNvPr id="17" name="16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1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0"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2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RECOMENDACIONES</a:t>
            </a:r>
            <a:endParaRPr lang="en-US" sz="1730" b="1" dirty="0">
              <a:latin typeface="Arial" panose="020B0604020202020204" pitchFamily="34" charset="0"/>
              <a:cs typeface="Arial" panose="020B0604020202020204" pitchFamily="34" charset="0"/>
            </a:endParaRPr>
          </a:p>
        </p:txBody>
      </p:sp>
      <p:sp>
        <p:nvSpPr>
          <p:cNvPr id="23" name="22 CuadroTexto"/>
          <p:cNvSpPr txBox="1"/>
          <p:nvPr/>
        </p:nvSpPr>
        <p:spPr>
          <a:xfrm>
            <a:off x="821020" y="1453836"/>
            <a:ext cx="6306833"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EC" sz="1600" dirty="0"/>
              <a:t>Se recomienda un adecuado mantenimiento al sitio en cuanto a actualización de productos, páginas de información, y revisión de informes desde el módulo de administrador para que el uso de la página sea el adecuado.</a:t>
            </a:r>
          </a:p>
        </p:txBody>
      </p:sp>
      <p:sp>
        <p:nvSpPr>
          <p:cNvPr id="24" name="23 CuadroTexto"/>
          <p:cNvSpPr txBox="1"/>
          <p:nvPr/>
        </p:nvSpPr>
        <p:spPr>
          <a:xfrm>
            <a:off x="867531" y="3088263"/>
            <a:ext cx="621381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EC" sz="1600" dirty="0"/>
              <a:t>Chequear la usabilidad de dispositivos móviles cada vez que se realice un cambio en el sitio web, verificarlo tanto en la parte de </a:t>
            </a:r>
            <a:r>
              <a:rPr lang="es-EC" sz="1600" dirty="0" err="1"/>
              <a:t>PCs</a:t>
            </a:r>
            <a:r>
              <a:rPr lang="es-EC" sz="1600" dirty="0"/>
              <a:t> como en dispositivos móviles sean estos celulares o </a:t>
            </a:r>
            <a:r>
              <a:rPr lang="es-EC" sz="1600" dirty="0" err="1"/>
              <a:t>tablets</a:t>
            </a:r>
            <a:r>
              <a:rPr lang="es-EC" sz="1600" dirty="0"/>
              <a:t>.</a:t>
            </a:r>
          </a:p>
        </p:txBody>
      </p:sp>
      <p:sp>
        <p:nvSpPr>
          <p:cNvPr id="25" name="15 CuadroTexto"/>
          <p:cNvSpPr txBox="1"/>
          <p:nvPr/>
        </p:nvSpPr>
        <p:spPr>
          <a:xfrm>
            <a:off x="856310" y="5108932"/>
            <a:ext cx="6143231"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r>
              <a:rPr lang="es-EC" sz="1600" dirty="0"/>
              <a:t>Realizar encuestas  </a:t>
            </a:r>
            <a:r>
              <a:rPr lang="es-EC" sz="1600" dirty="0" smtClean="0"/>
              <a:t>semestralmente </a:t>
            </a:r>
            <a:r>
              <a:rPr lang="es-EC" sz="1600" dirty="0"/>
              <a:t>a los usuarios de como consideran el nuevo sitio de la empresa y en especial si el proceso de ventas ha ido mejorando de acuerdo al tiempo.</a:t>
            </a:r>
          </a:p>
        </p:txBody>
      </p:sp>
    </p:spTree>
    <p:extLst>
      <p:ext uri="{BB962C8B-B14F-4D97-AF65-F5344CB8AC3E}">
        <p14:creationId xmlns:p14="http://schemas.microsoft.com/office/powerpoint/2010/main" val="1707772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2262629" y="620688"/>
            <a:ext cx="4541619" cy="1256722"/>
          </a:xfrm>
          <a:prstGeom prst="rect">
            <a:avLst/>
          </a:prstGeom>
        </p:spPr>
      </p:pic>
      <p:cxnSp>
        <p:nvCxnSpPr>
          <p:cNvPr id="10" name="9 Conector recto"/>
          <p:cNvCxnSpPr/>
          <p:nvPr/>
        </p:nvCxnSpPr>
        <p:spPr>
          <a:xfrm flipH="1">
            <a:off x="39553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4 CuadroTexto"/>
          <p:cNvSpPr txBox="1"/>
          <p:nvPr/>
        </p:nvSpPr>
        <p:spPr>
          <a:xfrm>
            <a:off x="1475656" y="2644170"/>
            <a:ext cx="6624736"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GRACIAS POR SU ATENCIÓN</a:t>
            </a:r>
          </a:p>
        </p:txBody>
      </p:sp>
      <p:cxnSp>
        <p:nvCxnSpPr>
          <p:cNvPr id="11" name="10 Conector recto"/>
          <p:cNvCxnSpPr/>
          <p:nvPr/>
        </p:nvCxnSpPr>
        <p:spPr>
          <a:xfrm flipH="1">
            <a:off x="39553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7201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628800"/>
            <a:ext cx="8286035" cy="4680520"/>
          </a:xfrm>
        </p:spPr>
        <p:txBody>
          <a:bodyPr>
            <a:noAutofit/>
          </a:bodyPr>
          <a:lstStyle/>
          <a:p>
            <a:pPr algn="just"/>
            <a:r>
              <a:rPr lang="es-EC" sz="3600" dirty="0"/>
              <a:t>ANÁLISIS, DISEÑO, CONSTRUCCIÓN E IMPLEMENTACIÓN DE UN PORTAL WEB  DE VENTA DE SERVICIOS INTEGRALES EN TECNOLOGÍA INFORMÁTICA ONLINE,  UTILIZANDO GESTOR DE CONTENIDOS JOOMLA APLICADO A DISPOSITIVOS MOVILES Y  HTML5 PARA LA EMPRESA VIXION ASESORES Y CONSULTORES TECNOLOGICOS.</a:t>
            </a:r>
            <a:endParaRPr lang="es-MX" sz="3500" dirty="0">
              <a:latin typeface="Goudy Old Style" panose="02020502050305020303" pitchFamily="18" charset="0"/>
            </a:endParaRPr>
          </a:p>
        </p:txBody>
      </p:sp>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fld id="{752A9D6A-4E58-4499-AC3A-AA7FA8CCFA0A}" type="datetime1">
              <a:rPr lang="es-MX" smtClean="0"/>
              <a:t>21/05/2015</a:t>
            </a:fld>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cxnSp>
        <p:nvCxnSpPr>
          <p:cNvPr id="10" name="9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2" name="11 CuadroTexto"/>
          <p:cNvSpPr txBox="1"/>
          <p:nvPr/>
        </p:nvSpPr>
        <p:spPr>
          <a:xfrm>
            <a:off x="1619672" y="580618"/>
            <a:ext cx="1152128"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TEMA</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576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endParaRPr lang="es-MX" dirty="0" smtClean="0"/>
          </a:p>
          <a:p>
            <a:pPr algn="l"/>
            <a:r>
              <a:rPr lang="es-MX" dirty="0" smtClean="0"/>
              <a:t>Byron </a:t>
            </a:r>
            <a:r>
              <a:rPr lang="es-MX" dirty="0" err="1" smtClean="0"/>
              <a:t>Guayta</a:t>
            </a:r>
            <a:endParaRPr lang="es-MX" dirty="0" smtClean="0"/>
          </a:p>
          <a:p>
            <a:pPr algn="l"/>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899592" y="580618"/>
            <a:ext cx="324036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 GENERAL</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460376" y="1484784"/>
            <a:ext cx="8288088" cy="439269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s-EC" sz="2400" dirty="0"/>
              <a:t>Desarrollar un portal web </a:t>
            </a:r>
            <a:r>
              <a:rPr lang="es-EC" sz="2400" dirty="0" smtClean="0"/>
              <a:t>interactivo </a:t>
            </a:r>
            <a:r>
              <a:rPr lang="es-EC" sz="2400" dirty="0"/>
              <a:t>para la Empresa “VIXION  </a:t>
            </a:r>
            <a:r>
              <a:rPr lang="es-EC" sz="2400" dirty="0" smtClean="0"/>
              <a:t>Asesores y </a:t>
            </a:r>
            <a:r>
              <a:rPr lang="es-EC" sz="2400" dirty="0" smtClean="0"/>
              <a:t>Consultores </a:t>
            </a:r>
            <a:r>
              <a:rPr lang="es-EC" sz="2400" dirty="0"/>
              <a:t>Tecnológicos”, utilizando el gestor de Contenidos </a:t>
            </a:r>
            <a:r>
              <a:rPr lang="es-EC" sz="2400" dirty="0" err="1"/>
              <a:t>Joomla</a:t>
            </a:r>
            <a:r>
              <a:rPr lang="es-EC" sz="2400" dirty="0"/>
              <a:t>  y herramientas de desarrollo basados en la web </a:t>
            </a:r>
            <a:r>
              <a:rPr lang="es-EC" sz="2400" dirty="0" smtClean="0"/>
              <a:t>que </a:t>
            </a:r>
            <a:r>
              <a:rPr lang="es-EC" sz="2400" dirty="0"/>
              <a:t>permita promocionar, vender los productos y servicios integrales de tecnología informática ofrecidos por la empresa, en cualquier plataforma para el usuario y teniendo énfasis en dispositivos </a:t>
            </a:r>
            <a:r>
              <a:rPr lang="es-EC" sz="2400" dirty="0" smtClean="0"/>
              <a:t>móviles.</a:t>
            </a:r>
            <a:endParaRPr lang="en-US" sz="2200" dirty="0"/>
          </a:p>
        </p:txBody>
      </p:sp>
      <p:sp>
        <p:nvSpPr>
          <p:cNvPr id="17"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Tree>
    <p:extLst>
      <p:ext uri="{BB962C8B-B14F-4D97-AF65-F5344CB8AC3E}">
        <p14:creationId xmlns:p14="http://schemas.microsoft.com/office/powerpoint/2010/main" val="3606106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11560" y="580618"/>
            <a:ext cx="360040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OBJETIVOS ESPECÍFICOS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2 Diagrama"/>
          <p:cNvGraphicFramePr/>
          <p:nvPr>
            <p:extLst>
              <p:ext uri="{D42A27DB-BD31-4B8C-83A1-F6EECF244321}">
                <p14:modId xmlns:p14="http://schemas.microsoft.com/office/powerpoint/2010/main" val="3086024834"/>
              </p:ext>
            </p:extLst>
          </p:nvPr>
        </p:nvGraphicFramePr>
        <p:xfrm>
          <a:off x="323528" y="1412776"/>
          <a:ext cx="8144073"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Picture 4" descr="http://3.bp.blogspot.com/-c7D1mNNreqc/UZ6RPxzndqI/AAAAAAAAACg/DY_2beQTkoA/s1600/gesto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3432" y="3248980"/>
            <a:ext cx="1536171"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screencastva.com/wp-content/uploads/2013/05/marketingcapacitvideos1-585x32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178" y="2348880"/>
            <a:ext cx="4198780" cy="2354189"/>
          </a:xfrm>
          <a:prstGeom prst="rect">
            <a:avLst/>
          </a:prstGeom>
          <a:noFill/>
          <a:extLst>
            <a:ext uri="{909E8E84-426E-40DD-AFC4-6F175D3DCCD1}">
              <a14:hiddenFill xmlns:a14="http://schemas.microsoft.com/office/drawing/2010/main">
                <a:solidFill>
                  <a:srgbClr val="FFFFFF"/>
                </a:solidFill>
              </a14:hiddenFill>
            </a:ext>
          </a:extLst>
        </p:spPr>
      </p:pic>
      <p:sp>
        <p:nvSpPr>
          <p:cNvPr id="15"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Tree>
    <p:extLst>
      <p:ext uri="{BB962C8B-B14F-4D97-AF65-F5344CB8AC3E}">
        <p14:creationId xmlns:p14="http://schemas.microsoft.com/office/powerpoint/2010/main" val="4141525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6512" y="580618"/>
            <a:ext cx="4752528"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DESCRIPCION </a:t>
            </a:r>
            <a:r>
              <a:rPr lang="es-EC" sz="2000" b="1" dirty="0">
                <a:latin typeface="Arial" panose="020B0604020202020204" pitchFamily="34" charset="0"/>
                <a:cs typeface="Arial" panose="020B0604020202020204" pitchFamily="34" charset="0"/>
              </a:rPr>
              <a:t>DEL PROBLEMA</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sp>
        <p:nvSpPr>
          <p:cNvPr id="2" name="AutoShape 4" descr="Resultado de imagen para gente dictando cursos"/>
          <p:cNvSpPr>
            <a:spLocks noChangeAspect="1" noChangeArrowheads="1"/>
          </p:cNvSpPr>
          <p:nvPr/>
        </p:nvSpPr>
        <p:spPr bwMode="auto">
          <a:xfrm>
            <a:off x="155575" y="-411163"/>
            <a:ext cx="111442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pSp>
        <p:nvGrpSpPr>
          <p:cNvPr id="33" name="32 Grupo"/>
          <p:cNvGrpSpPr/>
          <p:nvPr/>
        </p:nvGrpSpPr>
        <p:grpSpPr>
          <a:xfrm>
            <a:off x="773075" y="1412776"/>
            <a:ext cx="7519889" cy="1827269"/>
            <a:chOff x="3266118" y="-173980"/>
            <a:chExt cx="3991497" cy="621134"/>
          </a:xfrm>
        </p:grpSpPr>
        <p:sp>
          <p:nvSpPr>
            <p:cNvPr id="34" name="33 Rectángulo redondeado"/>
            <p:cNvSpPr/>
            <p:nvPr/>
          </p:nvSpPr>
          <p:spPr>
            <a:xfrm>
              <a:off x="3266118" y="-173980"/>
              <a:ext cx="3991497" cy="621134"/>
            </a:xfrm>
            <a:prstGeom prst="roundRect">
              <a:avLst/>
            </a:pr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5" name="34 Rectángulo"/>
            <p:cNvSpPr/>
            <p:nvPr/>
          </p:nvSpPr>
          <p:spPr>
            <a:xfrm>
              <a:off x="3331153" y="-135236"/>
              <a:ext cx="3914009" cy="5823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2200" dirty="0" smtClean="0"/>
                <a:t>VIXION, en la búsqueda de la mejora continua en sus procesos de desarrollo y ventas de sus productos identifico, la necesidad </a:t>
              </a:r>
              <a:r>
                <a:rPr lang="es-EC" sz="2200" dirty="0" smtClean="0"/>
                <a:t>de mejorar </a:t>
              </a:r>
              <a:r>
                <a:rPr lang="es-EC" sz="2200" dirty="0" smtClean="0"/>
                <a:t>en la administración </a:t>
              </a:r>
              <a:r>
                <a:rPr lang="es-EC" sz="2200" dirty="0" smtClean="0"/>
                <a:t>la </a:t>
              </a:r>
              <a:r>
                <a:rPr lang="es-EC" sz="2200" dirty="0" smtClean="0"/>
                <a:t>información manejada, manifestándose varias causas inmediatas para la búsqueda de una </a:t>
              </a:r>
              <a:r>
                <a:rPr lang="es-EC" sz="2200" dirty="0" smtClean="0"/>
                <a:t> </a:t>
              </a:r>
              <a:r>
                <a:rPr lang="es-EC" sz="2200" dirty="0" smtClean="0"/>
                <a:t>solución tecnológica.</a:t>
              </a:r>
            </a:p>
            <a:p>
              <a:pPr lvl="0" algn="just" defTabSz="711200">
                <a:lnSpc>
                  <a:spcPct val="90000"/>
                </a:lnSpc>
                <a:spcBef>
                  <a:spcPct val="0"/>
                </a:spcBef>
                <a:spcAft>
                  <a:spcPct val="35000"/>
                </a:spcAft>
              </a:pPr>
              <a:endParaRPr lang="en-US" sz="1600" kern="1200" dirty="0"/>
            </a:p>
          </p:txBody>
        </p:sp>
      </p:grpSp>
      <p:grpSp>
        <p:nvGrpSpPr>
          <p:cNvPr id="39" name="38 Grupo"/>
          <p:cNvGrpSpPr/>
          <p:nvPr/>
        </p:nvGrpSpPr>
        <p:grpSpPr>
          <a:xfrm>
            <a:off x="849837" y="3432412"/>
            <a:ext cx="7519889" cy="1797916"/>
            <a:chOff x="3279089" y="209434"/>
            <a:chExt cx="3991497" cy="804765"/>
          </a:xfrm>
        </p:grpSpPr>
        <p:sp>
          <p:nvSpPr>
            <p:cNvPr id="40" name="39 Rectángulo redondeado"/>
            <p:cNvSpPr/>
            <p:nvPr/>
          </p:nvSpPr>
          <p:spPr>
            <a:xfrm>
              <a:off x="3279089" y="209434"/>
              <a:ext cx="3991497" cy="793671"/>
            </a:xfrm>
            <a:prstGeom prst="roundRect">
              <a:avLst/>
            </a:pr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1" name="40 Rectángulo"/>
            <p:cNvSpPr/>
            <p:nvPr/>
          </p:nvSpPr>
          <p:spPr>
            <a:xfrm>
              <a:off x="3356577" y="298016"/>
              <a:ext cx="3914009" cy="7161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2200" dirty="0" smtClean="0"/>
                <a:t>De esta investigación se desprende que el problema principal es la carencia de una </a:t>
              </a:r>
              <a:r>
                <a:rPr lang="es-EC" sz="2200" dirty="0" smtClean="0"/>
                <a:t>plataforma tecnológica </a:t>
              </a:r>
              <a:r>
                <a:rPr lang="es-EC" sz="2200" dirty="0" smtClean="0"/>
                <a:t>moderna, abierta  a la web, con mejores capacidades de manejo de contenidos y nuevas capacidades de comunicación actuales.</a:t>
              </a:r>
            </a:p>
            <a:p>
              <a:pPr lvl="0" algn="just" defTabSz="711200">
                <a:lnSpc>
                  <a:spcPct val="90000"/>
                </a:lnSpc>
                <a:spcBef>
                  <a:spcPct val="0"/>
                </a:spcBef>
                <a:spcAft>
                  <a:spcPct val="35000"/>
                </a:spcAft>
              </a:pPr>
              <a:endParaRPr lang="en-US" sz="1600" kern="1200" dirty="0"/>
            </a:p>
          </p:txBody>
        </p:sp>
      </p:grpSp>
      <p:pic>
        <p:nvPicPr>
          <p:cNvPr id="1026" name="Picture 2" descr="logo cap tecnolog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809" y="5229200"/>
            <a:ext cx="1964365" cy="149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31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uypymes.com/wp-content/uploads/2012/07/m_nube-pblica-o-nube-priv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772816"/>
            <a:ext cx="3744092" cy="2673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smtClean="0"/>
              <a:t>Guayta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5" y="580618"/>
            <a:ext cx="3895601"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PROPUESTA DE SOLUCIÓN</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755576" y="1366208"/>
            <a:ext cx="7920880" cy="3139321"/>
          </a:xfrm>
          <a:prstGeom prst="rect">
            <a:avLst/>
          </a:prstGeom>
          <a:noFill/>
        </p:spPr>
        <p:txBody>
          <a:bodyPr wrap="square" rtlCol="0">
            <a:spAutoFit/>
          </a:bodyPr>
          <a:lstStyle/>
          <a:p>
            <a:pPr algn="just"/>
            <a:r>
              <a:rPr lang="es-EC" sz="2200" dirty="0" smtClean="0"/>
              <a:t>El producto de este desarrollo tiene como principal objetivo mejorar su presencia en Internet a través de un portal web atractivo, intuitivo y eficaz que le permita gestionar y promocionar eficientemente información de la empresa, agregando componentes web que puedan ser visibles en dispositivos móviles, ya que estos dispositivos han estado en constante evolución. </a:t>
            </a:r>
          </a:p>
          <a:p>
            <a:pPr algn="just"/>
            <a:r>
              <a:rPr lang="es-EC" sz="2200" dirty="0" smtClean="0"/>
              <a:t>Como resultado al final de esta investigación se </a:t>
            </a:r>
            <a:r>
              <a:rPr lang="es-EC" sz="2200" dirty="0" smtClean="0"/>
              <a:t>obtuvo </a:t>
            </a:r>
            <a:r>
              <a:rPr lang="es-EC" sz="2200" dirty="0" smtClean="0"/>
              <a:t>la versatilidad de </a:t>
            </a:r>
            <a:r>
              <a:rPr lang="es-EC" sz="2200" dirty="0" err="1" smtClean="0"/>
              <a:t>Joomla</a:t>
            </a:r>
            <a:r>
              <a:rPr lang="es-EC" sz="2200" dirty="0" smtClean="0"/>
              <a:t> como portal web probada en el marco operativo de VIXION. </a:t>
            </a:r>
          </a:p>
        </p:txBody>
      </p:sp>
      <p:sp>
        <p:nvSpPr>
          <p:cNvPr id="12" name="11 Rectángulo"/>
          <p:cNvSpPr/>
          <p:nvPr/>
        </p:nvSpPr>
        <p:spPr>
          <a:xfrm>
            <a:off x="813040" y="4653136"/>
            <a:ext cx="7373903" cy="12810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2200" dirty="0" smtClean="0"/>
              <a:t>Por tal razón, se ha considerado el desarrollo de un portal web de fácil administración para que sea gestionado por su propio personal, a través del cual poder promocionar los productos y servicios ofertados. </a:t>
            </a:r>
          </a:p>
          <a:p>
            <a:pPr lvl="0" algn="just" defTabSz="711200">
              <a:lnSpc>
                <a:spcPct val="90000"/>
              </a:lnSpc>
              <a:spcBef>
                <a:spcPct val="0"/>
              </a:spcBef>
              <a:spcAft>
                <a:spcPct val="35000"/>
              </a:spcAft>
            </a:pPr>
            <a:endParaRPr lang="en-US" sz="1600" kern="1200" dirty="0"/>
          </a:p>
        </p:txBody>
      </p:sp>
    </p:spTree>
    <p:extLst>
      <p:ext uri="{BB962C8B-B14F-4D97-AF65-F5344CB8AC3E}">
        <p14:creationId xmlns:p14="http://schemas.microsoft.com/office/powerpoint/2010/main" val="4223710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5"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a:t>G</a:t>
            </a:r>
            <a:r>
              <a:rPr lang="es-MX" dirty="0" err="1" smtClean="0"/>
              <a:t>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583668" y="580618"/>
            <a:ext cx="162018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ALCANCE</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1 CuadroTexto"/>
          <p:cNvSpPr txBox="1"/>
          <p:nvPr/>
        </p:nvSpPr>
        <p:spPr>
          <a:xfrm>
            <a:off x="539552" y="1412776"/>
            <a:ext cx="7776864" cy="2462213"/>
          </a:xfrm>
          <a:prstGeom prst="rect">
            <a:avLst/>
          </a:prstGeom>
          <a:noFill/>
        </p:spPr>
        <p:txBody>
          <a:bodyPr wrap="square" rtlCol="0">
            <a:spAutoFit/>
          </a:bodyPr>
          <a:lstStyle/>
          <a:p>
            <a:pPr algn="just"/>
            <a:r>
              <a:rPr lang="es-EC" sz="2200" dirty="0"/>
              <a:t>Mediante el </a:t>
            </a:r>
            <a:r>
              <a:rPr lang="es-EC" sz="2200" dirty="0" smtClean="0"/>
              <a:t>portal </a:t>
            </a:r>
            <a:r>
              <a:rPr lang="es-EC" sz="2200" dirty="0" smtClean="0"/>
              <a:t>se </a:t>
            </a:r>
            <a:r>
              <a:rPr lang="es-EC" sz="2200" dirty="0"/>
              <a:t>diseñarán páginas web que permitan actualizar sus contenidos para cada </a:t>
            </a:r>
            <a:r>
              <a:rPr lang="es-EC" sz="2200" dirty="0" smtClean="0"/>
              <a:t>línea </a:t>
            </a:r>
            <a:r>
              <a:rPr lang="es-EC" sz="2200" dirty="0"/>
              <a:t>de productos y servicios integrales de tecnología informática, mediante un gestor de contenidos que permita hacer actualizaciones en forma rápida y sencilla, sin precisar ningún software externo, debido a que los cambios son hechos desde el propio portal web introduciendo las debidas claves por parte del administrador.</a:t>
            </a:r>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995147"/>
            <a:ext cx="1872208" cy="2101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descr="http://3.bp.blogspot.com/-c7D1mNNreqc/UZ6RPxzndqI/AAAAAAAAACg/DY_2beQTkoA/s1600/ges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28" y="4179998"/>
            <a:ext cx="2832315" cy="2124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2" descr="http://www.baluart.net/images/Introduccin-a-las-pruebas-unitarias-en-P_F7ED/pruebas-unitarias-php_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290" y="4179998"/>
            <a:ext cx="1841790" cy="208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9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yron\Desktop\UWELogo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958" y="2204864"/>
            <a:ext cx="2115145" cy="1608238"/>
          </a:xfrm>
          <a:prstGeom prst="rect">
            <a:avLst/>
          </a:prstGeom>
          <a:noFill/>
        </p:spPr>
      </p:pic>
      <p:pic>
        <p:nvPicPr>
          <p:cNvPr id="4" name="0 Imagen"/>
          <p:cNvPicPr/>
          <p:nvPr/>
        </p:nvPicPr>
        <p:blipFill>
          <a:blip r:embed="rId4">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Byron </a:t>
            </a:r>
            <a:r>
              <a:rPr lang="es-MX" dirty="0" err="1"/>
              <a:t>G</a:t>
            </a:r>
            <a:r>
              <a:rPr lang="es-MX" dirty="0" err="1" smtClean="0"/>
              <a:t>uayta</a:t>
            </a:r>
            <a:endParaRPr lang="es-MX" dirty="0"/>
          </a:p>
        </p:txBody>
      </p:sp>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9 CuadroTexto"/>
          <p:cNvSpPr txBox="1"/>
          <p:nvPr/>
        </p:nvSpPr>
        <p:spPr>
          <a:xfrm>
            <a:off x="63500" y="581121"/>
            <a:ext cx="4601898"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METODOLOGÍA DE DESARROLLO</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4 Marcador de fecha"/>
          <p:cNvSpPr>
            <a:spLocks noGrp="1"/>
          </p:cNvSpPr>
          <p:nvPr>
            <p:ph type="dt" sz="half" idx="10"/>
          </p:nvPr>
        </p:nvSpPr>
        <p:spPr>
          <a:xfrm>
            <a:off x="6827304" y="6309320"/>
            <a:ext cx="2133600" cy="365125"/>
          </a:xfrm>
        </p:spPr>
        <p:txBody>
          <a:bodyPr/>
          <a:lstStyle/>
          <a:p>
            <a:pPr algn="r"/>
            <a:r>
              <a:rPr lang="es-MX" dirty="0" smtClean="0"/>
              <a:t>21/05/2015</a:t>
            </a:r>
            <a:endParaRPr lang="es-MX" dirty="0"/>
          </a:p>
        </p:txBody>
      </p:sp>
      <p:sp>
        <p:nvSpPr>
          <p:cNvPr id="11" name="AutoShape 4" descr="Resultado de imagen para proceso controla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10" descr="Resultado de imagen para cliente interactua con equipo de desarroll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AutoShape 12" descr="Resultado de imagen para NORMAS Y ESTANDARES DE PROGRAMACIO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8" name="41 CuadroTexto"/>
          <p:cNvSpPr txBox="1"/>
          <p:nvPr/>
        </p:nvSpPr>
        <p:spPr>
          <a:xfrm>
            <a:off x="63500" y="974514"/>
            <a:ext cx="3027504" cy="400110"/>
          </a:xfrm>
          <a:prstGeom prst="rect">
            <a:avLst/>
          </a:prstGeom>
          <a:noFill/>
        </p:spPr>
        <p:txBody>
          <a:bodyPr wrap="square" rtlCol="0">
            <a:spAutoFit/>
          </a:bodyPr>
          <a:lstStyle/>
          <a:p>
            <a:r>
              <a:rPr lang="en-US" sz="2000" b="1" dirty="0" smtClean="0">
                <a:latin typeface="Arial" pitchFamily="34" charset="0"/>
                <a:cs typeface="Arial" pitchFamily="34" charset="0"/>
              </a:rPr>
              <a:t>UWE</a:t>
            </a:r>
            <a:endParaRPr lang="en-US" sz="2000" b="1" dirty="0">
              <a:latin typeface="Arial" pitchFamily="34" charset="0"/>
              <a:cs typeface="Arial" pitchFamily="34" charset="0"/>
            </a:endParaRPr>
          </a:p>
        </p:txBody>
      </p:sp>
      <p:sp>
        <p:nvSpPr>
          <p:cNvPr id="19" name="18 CuadroTexto"/>
          <p:cNvSpPr txBox="1"/>
          <p:nvPr/>
        </p:nvSpPr>
        <p:spPr>
          <a:xfrm>
            <a:off x="454161" y="1619826"/>
            <a:ext cx="7920880" cy="1569660"/>
          </a:xfrm>
          <a:prstGeom prst="rect">
            <a:avLst/>
          </a:prstGeom>
          <a:noFill/>
        </p:spPr>
        <p:txBody>
          <a:bodyPr wrap="square" rtlCol="0">
            <a:spAutoFit/>
          </a:bodyPr>
          <a:lstStyle/>
          <a:p>
            <a:pPr algn="just"/>
            <a:r>
              <a:rPr lang="es-EC" sz="2400" dirty="0"/>
              <a:t>(UML-</a:t>
            </a:r>
            <a:r>
              <a:rPr lang="es-EC" sz="2400" dirty="0" err="1"/>
              <a:t>Based</a:t>
            </a:r>
            <a:r>
              <a:rPr lang="es-EC" sz="2400" dirty="0"/>
              <a:t> Web </a:t>
            </a:r>
            <a:r>
              <a:rPr lang="es-EC" sz="2400" dirty="0" err="1"/>
              <a:t>Engineering</a:t>
            </a:r>
            <a:r>
              <a:rPr lang="es-EC" sz="2400" dirty="0" smtClean="0"/>
              <a:t>), Es </a:t>
            </a:r>
            <a:r>
              <a:rPr lang="es-EC" sz="2400" dirty="0"/>
              <a:t>una herramienta para </a:t>
            </a:r>
            <a:r>
              <a:rPr lang="es-EC" sz="2400" dirty="0" smtClean="0"/>
              <a:t>modelar aplicaciones web, </a:t>
            </a:r>
            <a:r>
              <a:rPr lang="es-EC" sz="2400" dirty="0"/>
              <a:t>utilizada en </a:t>
            </a:r>
            <a:r>
              <a:rPr lang="es-EC" sz="2400" dirty="0" smtClean="0"/>
              <a:t>la ingeniería web, </a:t>
            </a:r>
            <a:r>
              <a:rPr lang="es-EC" sz="2400" dirty="0"/>
              <a:t>prestando especial atención en sistematización y personalización (sistemas adaptativos).</a:t>
            </a:r>
          </a:p>
        </p:txBody>
      </p:sp>
      <p:sp>
        <p:nvSpPr>
          <p:cNvPr id="21" name="20 CuadroTexto"/>
          <p:cNvSpPr txBox="1"/>
          <p:nvPr/>
        </p:nvSpPr>
        <p:spPr>
          <a:xfrm>
            <a:off x="765175" y="3717032"/>
            <a:ext cx="7920880" cy="2677656"/>
          </a:xfrm>
          <a:prstGeom prst="rect">
            <a:avLst/>
          </a:prstGeom>
          <a:noFill/>
        </p:spPr>
        <p:txBody>
          <a:bodyPr wrap="square" rtlCol="0">
            <a:spAutoFit/>
          </a:bodyPr>
          <a:lstStyle/>
          <a:p>
            <a:pPr algn="just"/>
            <a:r>
              <a:rPr lang="es-EC" sz="2400" dirty="0" smtClean="0"/>
              <a:t>El </a:t>
            </a:r>
            <a:r>
              <a:rPr lang="es-EC" sz="2400" dirty="0"/>
              <a:t>modelamiento de las características adaptativas de las aplicaciones WEB se hace de manera no invasiva, es decir, UWE usa técnicas de modelamiento orientadas por aspectos (AOM), siguiendo el </a:t>
            </a:r>
            <a:r>
              <a:rPr lang="es-EC" sz="2400" dirty="0" smtClean="0"/>
              <a:t>principio, </a:t>
            </a:r>
            <a:r>
              <a:rPr lang="es-EC" sz="2400" dirty="0"/>
              <a:t>separación de preocupaciones UWE propone construir un modelo adaptativo para sistemas personalizados o dependientes del contexto y después entrelazar los </a:t>
            </a:r>
            <a:r>
              <a:rPr lang="es-EC" sz="2400" dirty="0" smtClean="0"/>
              <a:t>modelos.</a:t>
            </a:r>
            <a:endParaRPr lang="es-EC" sz="2400" dirty="0"/>
          </a:p>
        </p:txBody>
      </p:sp>
      <p:cxnSp>
        <p:nvCxnSpPr>
          <p:cNvPr id="16" name="15 Conector recto"/>
          <p:cNvCxnSpPr/>
          <p:nvPr/>
        </p:nvCxnSpPr>
        <p:spPr>
          <a:xfrm flipH="1">
            <a:off x="49287" y="974514"/>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20" name="19 Conector recto"/>
          <p:cNvCxnSpPr/>
          <p:nvPr/>
        </p:nvCxnSpPr>
        <p:spPr>
          <a:xfrm flipH="1">
            <a:off x="0" y="1362019"/>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3935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2696</TotalTime>
  <Words>2037</Words>
  <Application>Microsoft Office PowerPoint</Application>
  <PresentationFormat>Presentación en pantalla (4:3)</PresentationFormat>
  <Paragraphs>197</Paragraphs>
  <Slides>29</Slides>
  <Notes>6</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Presentación de PowerPoint</vt:lpstr>
      <vt:lpstr>ANÁLISIS, DISEÑO, CONSTRUCCIÓN E IMPLEMENTACIÓN DE UN PORTAL WEB  DE VENTA DE SERVICIOS INTEGRALES EN TECNOLOGÍA INFORMÁTICA ONLINE,  UTILIZANDO GESTOR DE CONTENIDOS JOOMLA APLICADO A DISPOSITIVOS MOVILES Y  HTML5 PARA LA EMPRESA VIXION ASESORES Y CONSULTORES TECNOLOGICOS.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Jhoa</dc:creator>
  <cp:lastModifiedBy>Byron</cp:lastModifiedBy>
  <cp:revision>407</cp:revision>
  <cp:lastPrinted>2015-05-20T20:44:47Z</cp:lastPrinted>
  <dcterms:created xsi:type="dcterms:W3CDTF">2013-09-26T18:03:10Z</dcterms:created>
  <dcterms:modified xsi:type="dcterms:W3CDTF">2015-05-21T12:12:56Z</dcterms:modified>
</cp:coreProperties>
</file>