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5" r:id="rId1"/>
  </p:sldMasterIdLst>
  <p:sldIdLst>
    <p:sldId id="256" r:id="rId2"/>
    <p:sldId id="368" r:id="rId3"/>
    <p:sldId id="369" r:id="rId4"/>
    <p:sldId id="298" r:id="rId5"/>
    <p:sldId id="299" r:id="rId6"/>
    <p:sldId id="316" r:id="rId7"/>
    <p:sldId id="302" r:id="rId8"/>
    <p:sldId id="303" r:id="rId9"/>
    <p:sldId id="365" r:id="rId10"/>
    <p:sldId id="366" r:id="rId11"/>
    <p:sldId id="367" r:id="rId12"/>
    <p:sldId id="353" r:id="rId13"/>
    <p:sldId id="318" r:id="rId14"/>
    <p:sldId id="319" r:id="rId15"/>
    <p:sldId id="320" r:id="rId16"/>
    <p:sldId id="321" r:id="rId17"/>
    <p:sldId id="322" r:id="rId18"/>
    <p:sldId id="323" r:id="rId19"/>
    <p:sldId id="354" r:id="rId20"/>
    <p:sldId id="324" r:id="rId21"/>
    <p:sldId id="355" r:id="rId22"/>
    <p:sldId id="356" r:id="rId23"/>
    <p:sldId id="325" r:id="rId24"/>
    <p:sldId id="330" r:id="rId25"/>
    <p:sldId id="331" r:id="rId26"/>
    <p:sldId id="364"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14" r:id="rId41"/>
    <p:sldId id="304" r:id="rId42"/>
    <p:sldId id="357" r:id="rId43"/>
    <p:sldId id="310" r:id="rId44"/>
    <p:sldId id="358" r:id="rId45"/>
    <p:sldId id="311" r:id="rId46"/>
    <p:sldId id="359" r:id="rId47"/>
    <p:sldId id="312" r:id="rId48"/>
    <p:sldId id="360" r:id="rId49"/>
    <p:sldId id="361" r:id="rId50"/>
    <p:sldId id="362" r:id="rId51"/>
    <p:sldId id="363" r:id="rId52"/>
    <p:sldId id="313" r:id="rId53"/>
    <p:sldId id="352" r:id="rId54"/>
    <p:sldId id="315" r:id="rId55"/>
    <p:sldId id="309" r:id="rId56"/>
    <p:sldId id="306" r:id="rId57"/>
    <p:sldId id="307" r:id="rId58"/>
    <p:sldId id="308" r:id="rId59"/>
    <p:sldId id="305"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72" autoAdjust="0"/>
    <p:restoredTop sz="94660"/>
  </p:normalViewPr>
  <p:slideViewPr>
    <p:cSldViewPr snapToGrid="0">
      <p:cViewPr varScale="1">
        <p:scale>
          <a:sx n="88" d="100"/>
          <a:sy n="88"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7/16/2015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7456344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AAD347D-5ACD-4C99-B74B-A9C85AD731AF}" type="datetimeFigureOut">
              <a:rPr lang="en-US" smtClean="0"/>
              <a:t>7/16/2015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89887216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7/16/2015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06768353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7/16/2015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4229318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7/16/2015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28424250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7/16/2015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3323994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7/16/2015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67153348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7/16/2015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53124290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7/16/2015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45898225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4AAD347D-5ACD-4C99-B74B-A9C85AD731AF}" type="datetimeFigureOut">
              <a:rPr lang="en-US" smtClean="0"/>
              <a:t>7/16/2015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91717061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7/16/2015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48504170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AAD347D-5ACD-4C99-B74B-A9C85AD731AF}" type="datetimeFigureOut">
              <a:rPr lang="en-US" smtClean="0"/>
              <a:t>7/16/2015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56313348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AAD347D-5ACD-4C99-B74B-A9C85AD731AF}" type="datetimeFigureOut">
              <a:rPr lang="en-US" smtClean="0"/>
              <a:t>7/16/2015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61535845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AAD347D-5ACD-4C99-B74B-A9C85AD731AF}" type="datetimeFigureOut">
              <a:rPr lang="en-US" smtClean="0"/>
              <a:t>7/16/2015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14153732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AAD347D-5ACD-4C99-B74B-A9C85AD731AF}" type="datetimeFigureOut">
              <a:rPr lang="en-US" smtClean="0"/>
              <a:t>7/16/2015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0610939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4AAD347D-5ACD-4C99-B74B-A9C85AD731AF}" type="datetimeFigureOut">
              <a:rPr lang="en-US" smtClean="0"/>
              <a:t>7/16/2015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02931103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AAD347D-5ACD-4C99-B74B-A9C85AD731AF}" type="datetimeFigureOut">
              <a:rPr lang="en-US" smtClean="0"/>
              <a:t>7/16/2015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71442336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7/16/2015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710163144"/>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Dibujo_de_Microsoft_Visio1.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package" Target="../embeddings/Dibujo_de_Microsoft_Visio2.vsd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package" Target="../embeddings/Dibujo_de_Microsoft_Visio3.vsd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Dibujo_de_Microsoft_Visio4.vsd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package" Target="../embeddings/Dibujo_de_Microsoft_Visio5.vsd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1.emf"/></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43.xml.rels><?xml version="1.0" encoding="UTF-8" standalone="yes"?>
<Relationships xmlns="http://schemas.openxmlformats.org/package/2006/relationships"><Relationship Id="rId3" Type="http://schemas.openxmlformats.org/officeDocument/2006/relationships/package" Target="../embeddings/Dibujo_de_Microsoft_Visio6.vsd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5.emf"/></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45.xml.rels><?xml version="1.0" encoding="UTF-8" standalone="yes"?>
<Relationships xmlns="http://schemas.openxmlformats.org/package/2006/relationships"><Relationship Id="rId3" Type="http://schemas.openxmlformats.org/officeDocument/2006/relationships/package" Target="../embeddings/Dibujo_de_Microsoft_Visio7.vsd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9.emf"/></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064985"/>
            <a:ext cx="8825658" cy="3329581"/>
          </a:xfrm>
        </p:spPr>
        <p:txBody>
          <a:bodyPr/>
          <a:lstStyle/>
          <a:p>
            <a:pPr algn="ctr"/>
            <a:r>
              <a:rPr lang="es-EC" sz="4400" b="1" dirty="0"/>
              <a:t>DISEÑO E </a:t>
            </a:r>
            <a:r>
              <a:rPr lang="es-EC" sz="4400" b="1" dirty="0" smtClean="0"/>
              <a:t>IMPLEMENTACIÓN </a:t>
            </a:r>
            <a:r>
              <a:rPr lang="es-EC" sz="4400" b="1" dirty="0"/>
              <a:t>DE UN PROTOTIPO PARA EL MONITOREO ECG A TRAVÉS DE INTERNET PARA APLICACIONES DE </a:t>
            </a:r>
            <a:r>
              <a:rPr lang="es-EC" sz="4400" b="1" dirty="0" smtClean="0"/>
              <a:t>TELEMEDICINA</a:t>
            </a:r>
            <a:endParaRPr lang="es-EC" sz="4400" b="1" dirty="0"/>
          </a:p>
        </p:txBody>
      </p:sp>
      <p:sp>
        <p:nvSpPr>
          <p:cNvPr id="3" name="Subtitle 2"/>
          <p:cNvSpPr>
            <a:spLocks noGrp="1"/>
          </p:cNvSpPr>
          <p:nvPr>
            <p:ph type="subTitle" idx="1"/>
          </p:nvPr>
        </p:nvSpPr>
        <p:spPr/>
        <p:txBody>
          <a:bodyPr/>
          <a:lstStyle/>
          <a:p>
            <a:r>
              <a:rPr lang="en-US" dirty="0" smtClean="0"/>
              <a:t>Daniel Cumbal	</a:t>
            </a:r>
          </a:p>
          <a:p>
            <a:r>
              <a:rPr lang="en-US" dirty="0" smtClean="0"/>
              <a:t>Jorge ponton</a:t>
            </a:r>
            <a:endParaRPr lang="es-EC" dirty="0"/>
          </a:p>
        </p:txBody>
      </p:sp>
    </p:spTree>
    <p:extLst>
      <p:ext uri="{BB962C8B-B14F-4D97-AF65-F5344CB8AC3E}">
        <p14:creationId xmlns:p14="http://schemas.microsoft.com/office/powerpoint/2010/main" val="2030893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Descripción del Prototipo del Sistema</a:t>
            </a:r>
            <a:endParaRPr lang="es-EC" dirty="0"/>
          </a:p>
        </p:txBody>
      </p:sp>
      <p:sp>
        <p:nvSpPr>
          <p:cNvPr id="3" name="Content Placeholder 2"/>
          <p:cNvSpPr>
            <a:spLocks noGrp="1"/>
          </p:cNvSpPr>
          <p:nvPr>
            <p:ph idx="1"/>
          </p:nvPr>
        </p:nvSpPr>
        <p:spPr/>
        <p:txBody>
          <a:bodyPr/>
          <a:lstStyle/>
          <a:p>
            <a:pPr algn="just"/>
            <a:r>
              <a:rPr lang="es-EC" dirty="0" smtClean="0"/>
              <a:t>El prototipo del sistema está constituido por dos aplicaciones desarrolladas para realizar el envío de señales ECG con 12 derivaciones de distintos pacientes para posteriormente presentarlos gráficamente a través de internet.</a:t>
            </a:r>
          </a:p>
          <a:p>
            <a:pPr algn="just"/>
            <a:r>
              <a:rPr lang="es-EC" dirty="0" smtClean="0"/>
              <a:t>La primera aplicación corresponde a la aplicación de simulación, encargada de realizar la carga de los registros ECG provenientes de </a:t>
            </a:r>
            <a:r>
              <a:rPr lang="es-EC" dirty="0" err="1" smtClean="0"/>
              <a:t>Physionet</a:t>
            </a:r>
            <a:r>
              <a:rPr lang="es-EC" dirty="0" smtClean="0"/>
              <a:t> y además de transmitirlos hacia la aplicación de telemedicina.</a:t>
            </a:r>
          </a:p>
          <a:p>
            <a:pPr algn="just"/>
            <a:r>
              <a:rPr lang="es-EC" dirty="0" smtClean="0"/>
              <a:t>La segunda aplicación correspondiente a la aplicación de telemedicina es la encargada de recibir los registros con las señales ECG de los pacientes, presentar su gráfica en línea y finalmente almacenarlos de acuerdo al paciente al que pertenece.</a:t>
            </a:r>
            <a:endParaRPr lang="es-EC" dirty="0"/>
          </a:p>
        </p:txBody>
      </p:sp>
    </p:spTree>
    <p:extLst>
      <p:ext uri="{BB962C8B-B14F-4D97-AF65-F5344CB8AC3E}">
        <p14:creationId xmlns:p14="http://schemas.microsoft.com/office/powerpoint/2010/main" val="277444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Diagrama del Prototipo del Sistema</a:t>
            </a:r>
            <a:endParaRPr lang="es-EC" dirty="0"/>
          </a:p>
        </p:txBody>
      </p:sp>
      <p:pic>
        <p:nvPicPr>
          <p:cNvPr id="7" name="Picture 6"/>
          <p:cNvPicPr>
            <a:picLocks noChangeAspect="1"/>
          </p:cNvPicPr>
          <p:nvPr/>
        </p:nvPicPr>
        <p:blipFill>
          <a:blip r:embed="rId2"/>
          <a:stretch>
            <a:fillRect/>
          </a:stretch>
        </p:blipFill>
        <p:spPr>
          <a:xfrm>
            <a:off x="2437591" y="2038890"/>
            <a:ext cx="7065355" cy="3395752"/>
          </a:xfrm>
          <a:prstGeom prst="rect">
            <a:avLst/>
          </a:prstGeom>
        </p:spPr>
      </p:pic>
    </p:spTree>
    <p:extLst>
      <p:ext uri="{BB962C8B-B14F-4D97-AF65-F5344CB8AC3E}">
        <p14:creationId xmlns:p14="http://schemas.microsoft.com/office/powerpoint/2010/main" val="2536819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255712" y="1670650"/>
            <a:ext cx="9722839" cy="47301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endParaRPr lang="es-EC" dirty="0"/>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Título 1"/>
          <p:cNvSpPr txBox="1">
            <a:spLocks/>
          </p:cNvSpPr>
          <p:nvPr/>
        </p:nvSpPr>
        <p:spPr>
          <a:xfrm>
            <a:off x="0" y="3010862"/>
            <a:ext cx="12191999" cy="158291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4800" b="1" dirty="0" smtClean="0"/>
              <a:t>DISEÑO </a:t>
            </a:r>
          </a:p>
          <a:p>
            <a:pPr algn="ctr"/>
            <a:r>
              <a:rPr lang="es-EC" sz="4800" b="1" dirty="0" smtClean="0"/>
              <a:t>DE LA APLICACIÓN DE SIMULACIÓN</a:t>
            </a:r>
            <a:endParaRPr lang="es-EC" sz="4800" b="1" dirty="0"/>
          </a:p>
        </p:txBody>
      </p:sp>
    </p:spTree>
    <p:extLst>
      <p:ext uri="{BB962C8B-B14F-4D97-AF65-F5344CB8AC3E}">
        <p14:creationId xmlns:p14="http://schemas.microsoft.com/office/powerpoint/2010/main" val="472202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rcRect l="24429" r="19193"/>
          <a:stretch/>
        </p:blipFill>
        <p:spPr bwMode="auto">
          <a:xfrm>
            <a:off x="750497" y="1775613"/>
            <a:ext cx="4313209" cy="3753921"/>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s-EC" dirty="0"/>
              <a:t>Interfaz </a:t>
            </a:r>
            <a:r>
              <a:rPr lang="es-EC" dirty="0" smtClean="0"/>
              <a:t>de la Aplicación de Simulación</a:t>
            </a:r>
            <a:endParaRPr lang="es-EC" dirty="0"/>
          </a:p>
        </p:txBody>
      </p:sp>
      <p:grpSp>
        <p:nvGrpSpPr>
          <p:cNvPr id="28" name="Group 27"/>
          <p:cNvGrpSpPr/>
          <p:nvPr/>
        </p:nvGrpSpPr>
        <p:grpSpPr>
          <a:xfrm>
            <a:off x="951200" y="2569932"/>
            <a:ext cx="4003247" cy="2840915"/>
            <a:chOff x="0" y="0"/>
            <a:chExt cx="2731770" cy="1972310"/>
          </a:xfrm>
        </p:grpSpPr>
        <p:sp>
          <p:nvSpPr>
            <p:cNvPr id="29" name="Rectangle 28"/>
            <p:cNvSpPr/>
            <p:nvPr/>
          </p:nvSpPr>
          <p:spPr>
            <a:xfrm>
              <a:off x="251460" y="22860"/>
              <a:ext cx="1842135" cy="16573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30" name="Rectangle 29"/>
            <p:cNvSpPr/>
            <p:nvPr/>
          </p:nvSpPr>
          <p:spPr>
            <a:xfrm>
              <a:off x="68580" y="472440"/>
              <a:ext cx="2195830" cy="16573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31" name="Rectangle 30"/>
            <p:cNvSpPr/>
            <p:nvPr/>
          </p:nvSpPr>
          <p:spPr>
            <a:xfrm>
              <a:off x="815340" y="1043940"/>
              <a:ext cx="699135" cy="17272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32" name="Rectangle 31"/>
            <p:cNvSpPr/>
            <p:nvPr/>
          </p:nvSpPr>
          <p:spPr>
            <a:xfrm>
              <a:off x="815340" y="1234440"/>
              <a:ext cx="699135" cy="11747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33" name="Rectangle 32"/>
            <p:cNvSpPr/>
            <p:nvPr/>
          </p:nvSpPr>
          <p:spPr>
            <a:xfrm>
              <a:off x="662940" y="1432560"/>
              <a:ext cx="450215" cy="18669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34" name="Rectangle 33"/>
            <p:cNvSpPr/>
            <p:nvPr/>
          </p:nvSpPr>
          <p:spPr>
            <a:xfrm>
              <a:off x="1203960" y="1455420"/>
              <a:ext cx="450215" cy="18669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35" name="Rectangle 34"/>
            <p:cNvSpPr/>
            <p:nvPr/>
          </p:nvSpPr>
          <p:spPr>
            <a:xfrm>
              <a:off x="891540" y="1706880"/>
              <a:ext cx="581660" cy="14541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36" name="Rectangle 35"/>
            <p:cNvSpPr/>
            <p:nvPr/>
          </p:nvSpPr>
          <p:spPr>
            <a:xfrm>
              <a:off x="2339340" y="0"/>
              <a:ext cx="262890" cy="25908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91440" bIns="45720" numCol="1" spcCol="0" rtlCol="0" fromWordArt="0" anchor="ctr" anchorCtr="0" forceAA="0" compatLnSpc="1">
              <a:prstTxWarp prst="textNoShape">
                <a:avLst/>
              </a:prstTxWarp>
              <a:noAutofit/>
            </a:bodyPr>
            <a:lstStyle/>
            <a:p>
              <a:pPr indent="252095" algn="ctr">
                <a:lnSpc>
                  <a:spcPct val="150000"/>
                </a:lnSpc>
                <a:spcAft>
                  <a:spcPts val="800"/>
                </a:spcAft>
              </a:pPr>
              <a:r>
                <a:rPr lang="en-US" sz="1200" dirty="0">
                  <a:solidFill>
                    <a:srgbClr val="44546A"/>
                  </a:solidFill>
                  <a:effectLst/>
                  <a:latin typeface="Times New Roman" panose="02020603050405020304" pitchFamily="18" charset="0"/>
                  <a:ea typeface="Calibri" panose="020F0502020204030204" pitchFamily="34" charset="0"/>
                </a:rPr>
                <a:t>1</a:t>
              </a:r>
              <a:endParaRPr lang="es-EC" sz="1200" dirty="0">
                <a:effectLst/>
                <a:latin typeface="Times New Roman" panose="02020603050405020304" pitchFamily="18" charset="0"/>
                <a:ea typeface="Calibri" panose="020F0502020204030204" pitchFamily="34" charset="0"/>
              </a:endParaRPr>
            </a:p>
          </p:txBody>
        </p:sp>
        <p:sp>
          <p:nvSpPr>
            <p:cNvPr id="37" name="Rectangle 36"/>
            <p:cNvSpPr/>
            <p:nvPr/>
          </p:nvSpPr>
          <p:spPr>
            <a:xfrm>
              <a:off x="2468880" y="472440"/>
              <a:ext cx="262890" cy="2667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91440" bIns="45720" numCol="1" spcCol="0" rtlCol="0" fromWordArt="0" anchor="ctr" anchorCtr="0" forceAA="0" compatLnSpc="1">
              <a:prstTxWarp prst="textNoShape">
                <a:avLst/>
              </a:prstTxWarp>
              <a:noAutofit/>
            </a:bodyPr>
            <a:lstStyle/>
            <a:p>
              <a:pPr indent="252095" algn="ctr">
                <a:lnSpc>
                  <a:spcPct val="150000"/>
                </a:lnSpc>
                <a:spcAft>
                  <a:spcPts val="800"/>
                </a:spcAft>
              </a:pPr>
              <a:r>
                <a:rPr lang="es-EC" sz="1200" dirty="0">
                  <a:solidFill>
                    <a:srgbClr val="44546A"/>
                  </a:solidFill>
                  <a:effectLst/>
                  <a:latin typeface="Times New Roman" panose="02020603050405020304" pitchFamily="18" charset="0"/>
                  <a:ea typeface="Calibri" panose="020F0502020204030204" pitchFamily="34" charset="0"/>
                </a:rPr>
                <a:t>2</a:t>
              </a:r>
              <a:endParaRPr lang="es-EC" sz="1200" dirty="0">
                <a:effectLst/>
                <a:latin typeface="Times New Roman" panose="02020603050405020304" pitchFamily="18" charset="0"/>
                <a:ea typeface="Calibri" panose="020F0502020204030204" pitchFamily="34" charset="0"/>
              </a:endParaRPr>
            </a:p>
          </p:txBody>
        </p:sp>
        <p:sp>
          <p:nvSpPr>
            <p:cNvPr id="38" name="Rectangle 37"/>
            <p:cNvSpPr/>
            <p:nvPr/>
          </p:nvSpPr>
          <p:spPr>
            <a:xfrm>
              <a:off x="1897380" y="1104900"/>
              <a:ext cx="263236" cy="23552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91440" bIns="45720" numCol="1" spcCol="0" rtlCol="0" fromWordArt="0" anchor="ctr" anchorCtr="0" forceAA="0" compatLnSpc="1">
              <a:prstTxWarp prst="textNoShape">
                <a:avLst/>
              </a:prstTxWarp>
              <a:noAutofit/>
            </a:bodyPr>
            <a:lstStyle/>
            <a:p>
              <a:pPr indent="252095" algn="ctr">
                <a:lnSpc>
                  <a:spcPct val="150000"/>
                </a:lnSpc>
                <a:spcAft>
                  <a:spcPts val="800"/>
                </a:spcAft>
              </a:pPr>
              <a:r>
                <a:rPr lang="es-EC" sz="1100" dirty="0">
                  <a:solidFill>
                    <a:srgbClr val="44546A"/>
                  </a:solidFill>
                  <a:effectLst/>
                  <a:latin typeface="Times New Roman" panose="02020603050405020304" pitchFamily="18" charset="0"/>
                  <a:ea typeface="Calibri" panose="020F0502020204030204" pitchFamily="34" charset="0"/>
                </a:rPr>
                <a:t>4</a:t>
              </a:r>
              <a:endParaRPr lang="es-EC" sz="1200" dirty="0">
                <a:effectLst/>
                <a:latin typeface="Times New Roman" panose="02020603050405020304" pitchFamily="18" charset="0"/>
                <a:ea typeface="Calibri" panose="020F0502020204030204" pitchFamily="34" charset="0"/>
              </a:endParaRPr>
            </a:p>
          </p:txBody>
        </p:sp>
        <p:sp>
          <p:nvSpPr>
            <p:cNvPr id="39" name="Rectangle 38"/>
            <p:cNvSpPr/>
            <p:nvPr/>
          </p:nvSpPr>
          <p:spPr>
            <a:xfrm>
              <a:off x="0" y="1059180"/>
              <a:ext cx="278130" cy="2667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91440" bIns="45720" numCol="1" spcCol="0" rtlCol="0" fromWordArt="0" anchor="ctr" anchorCtr="0" forceAA="0" compatLnSpc="1">
              <a:prstTxWarp prst="textNoShape">
                <a:avLst/>
              </a:prstTxWarp>
              <a:noAutofit/>
            </a:bodyPr>
            <a:lstStyle/>
            <a:p>
              <a:pPr indent="252095" algn="ctr">
                <a:lnSpc>
                  <a:spcPct val="150000"/>
                </a:lnSpc>
                <a:spcAft>
                  <a:spcPts val="800"/>
                </a:spcAft>
              </a:pPr>
              <a:r>
                <a:rPr lang="es-EC" sz="1200" dirty="0">
                  <a:solidFill>
                    <a:srgbClr val="44546A"/>
                  </a:solidFill>
                  <a:effectLst/>
                  <a:latin typeface="Times New Roman" panose="02020603050405020304" pitchFamily="18" charset="0"/>
                  <a:ea typeface="Calibri" panose="020F0502020204030204" pitchFamily="34" charset="0"/>
                </a:rPr>
                <a:t>3</a:t>
              </a:r>
              <a:endParaRPr lang="es-EC" sz="1200" dirty="0">
                <a:effectLst/>
                <a:latin typeface="Times New Roman" panose="02020603050405020304" pitchFamily="18" charset="0"/>
                <a:ea typeface="Calibri" panose="020F0502020204030204" pitchFamily="34" charset="0"/>
              </a:endParaRPr>
            </a:p>
          </p:txBody>
        </p:sp>
        <p:sp>
          <p:nvSpPr>
            <p:cNvPr id="40" name="Rectangle 39"/>
            <p:cNvSpPr/>
            <p:nvPr/>
          </p:nvSpPr>
          <p:spPr>
            <a:xfrm>
              <a:off x="1897380" y="1432560"/>
              <a:ext cx="251460" cy="25908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91440" bIns="45720" numCol="1" spcCol="0" rtlCol="0" fromWordArt="0" anchor="ctr" anchorCtr="0" forceAA="0" compatLnSpc="1">
              <a:prstTxWarp prst="textNoShape">
                <a:avLst/>
              </a:prstTxWarp>
              <a:noAutofit/>
            </a:bodyPr>
            <a:lstStyle/>
            <a:p>
              <a:pPr indent="252095" algn="ctr">
                <a:lnSpc>
                  <a:spcPct val="150000"/>
                </a:lnSpc>
                <a:spcAft>
                  <a:spcPts val="800"/>
                </a:spcAft>
              </a:pPr>
              <a:r>
                <a:rPr lang="es-EC" sz="1200" dirty="0">
                  <a:solidFill>
                    <a:srgbClr val="44546A"/>
                  </a:solidFill>
                  <a:effectLst/>
                  <a:latin typeface="Times New Roman" panose="02020603050405020304" pitchFamily="18" charset="0"/>
                  <a:ea typeface="Calibri" panose="020F0502020204030204" pitchFamily="34" charset="0"/>
                </a:rPr>
                <a:t>6</a:t>
              </a:r>
              <a:endParaRPr lang="es-EC" sz="1200" dirty="0">
                <a:effectLst/>
                <a:latin typeface="Times New Roman" panose="02020603050405020304" pitchFamily="18" charset="0"/>
                <a:ea typeface="Calibri" panose="020F0502020204030204" pitchFamily="34" charset="0"/>
              </a:endParaRPr>
            </a:p>
          </p:txBody>
        </p:sp>
        <p:sp>
          <p:nvSpPr>
            <p:cNvPr id="41" name="Rectangle 40"/>
            <p:cNvSpPr/>
            <p:nvPr/>
          </p:nvSpPr>
          <p:spPr>
            <a:xfrm>
              <a:off x="7620" y="1455420"/>
              <a:ext cx="270510" cy="27432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91440" bIns="45720" numCol="1" spcCol="0" rtlCol="0" fromWordArt="0" anchor="ctr" anchorCtr="0" forceAA="0" compatLnSpc="1">
              <a:prstTxWarp prst="textNoShape">
                <a:avLst/>
              </a:prstTxWarp>
              <a:noAutofit/>
            </a:bodyPr>
            <a:lstStyle/>
            <a:p>
              <a:pPr indent="252095" algn="ctr">
                <a:lnSpc>
                  <a:spcPct val="150000"/>
                </a:lnSpc>
                <a:spcAft>
                  <a:spcPts val="800"/>
                </a:spcAft>
              </a:pPr>
              <a:r>
                <a:rPr lang="es-EC" sz="1200" dirty="0">
                  <a:solidFill>
                    <a:srgbClr val="44546A"/>
                  </a:solidFill>
                  <a:effectLst/>
                  <a:latin typeface="Times New Roman" panose="02020603050405020304" pitchFamily="18" charset="0"/>
                  <a:ea typeface="Calibri" panose="020F0502020204030204" pitchFamily="34" charset="0"/>
                </a:rPr>
                <a:t>5</a:t>
              </a:r>
              <a:endParaRPr lang="es-EC" sz="1200" dirty="0">
                <a:effectLst/>
                <a:latin typeface="Times New Roman" panose="02020603050405020304" pitchFamily="18" charset="0"/>
                <a:ea typeface="Calibri" panose="020F0502020204030204" pitchFamily="34" charset="0"/>
              </a:endParaRPr>
            </a:p>
          </p:txBody>
        </p:sp>
        <p:sp>
          <p:nvSpPr>
            <p:cNvPr id="42" name="Rectangle 41"/>
            <p:cNvSpPr/>
            <p:nvPr/>
          </p:nvSpPr>
          <p:spPr>
            <a:xfrm>
              <a:off x="1676400" y="1737360"/>
              <a:ext cx="262890" cy="23495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91440" bIns="45720" numCol="1" spcCol="0" rtlCol="0" fromWordArt="0" anchor="ctr" anchorCtr="0" forceAA="0" compatLnSpc="1">
              <a:prstTxWarp prst="textNoShape">
                <a:avLst/>
              </a:prstTxWarp>
              <a:noAutofit/>
            </a:bodyPr>
            <a:lstStyle/>
            <a:p>
              <a:pPr indent="252095" algn="ctr">
                <a:lnSpc>
                  <a:spcPct val="150000"/>
                </a:lnSpc>
                <a:spcAft>
                  <a:spcPts val="800"/>
                </a:spcAft>
              </a:pPr>
              <a:r>
                <a:rPr lang="es-EC" sz="1200" dirty="0">
                  <a:solidFill>
                    <a:srgbClr val="44546A"/>
                  </a:solidFill>
                  <a:effectLst/>
                  <a:latin typeface="Times New Roman" panose="02020603050405020304" pitchFamily="18" charset="0"/>
                  <a:ea typeface="Calibri" panose="020F0502020204030204" pitchFamily="34" charset="0"/>
                </a:rPr>
                <a:t>7</a:t>
              </a:r>
              <a:endParaRPr lang="es-EC" sz="1200" dirty="0">
                <a:effectLst/>
                <a:latin typeface="Times New Roman" panose="02020603050405020304" pitchFamily="18" charset="0"/>
                <a:ea typeface="Calibri" panose="020F0502020204030204" pitchFamily="34" charset="0"/>
              </a:endParaRPr>
            </a:p>
          </p:txBody>
        </p:sp>
        <p:cxnSp>
          <p:nvCxnSpPr>
            <p:cNvPr id="43" name="Straight Arrow Connector 42"/>
            <p:cNvCxnSpPr/>
            <p:nvPr/>
          </p:nvCxnSpPr>
          <p:spPr>
            <a:xfrm>
              <a:off x="2103120" y="137160"/>
              <a:ext cx="242454"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270760" y="586740"/>
              <a:ext cx="193963"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524000" y="1257300"/>
              <a:ext cx="360218"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281940" y="1158240"/>
              <a:ext cx="526415"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661160" y="1539240"/>
              <a:ext cx="241935"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281940" y="1546860"/>
              <a:ext cx="374015"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470660" y="1790700"/>
              <a:ext cx="207645"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51" name="Table 50"/>
          <p:cNvGraphicFramePr>
            <a:graphicFrameLocks noGrp="1"/>
          </p:cNvGraphicFramePr>
          <p:nvPr>
            <p:extLst/>
          </p:nvPr>
        </p:nvGraphicFramePr>
        <p:xfrm>
          <a:off x="5430984" y="1775616"/>
          <a:ext cx="5740224" cy="3745290"/>
        </p:xfrm>
        <a:graphic>
          <a:graphicData uri="http://schemas.openxmlformats.org/drawingml/2006/table">
            <a:tbl>
              <a:tblPr firstRow="1" firstCol="1" bandRow="1">
                <a:tableStyleId>{22838BEF-8BB2-4498-84A7-C5851F593DF1}</a:tableStyleId>
              </a:tblPr>
              <a:tblGrid>
                <a:gridCol w="405192"/>
                <a:gridCol w="1202979"/>
                <a:gridCol w="4132053"/>
              </a:tblGrid>
              <a:tr h="394241">
                <a:tc>
                  <a:txBody>
                    <a:bodyPr/>
                    <a:lstStyle/>
                    <a:p>
                      <a:pPr algn="ctr">
                        <a:spcAft>
                          <a:spcPts val="0"/>
                        </a:spcAft>
                      </a:pPr>
                      <a:r>
                        <a:rPr lang="es-EC" sz="1200" dirty="0">
                          <a:effectLst/>
                        </a:rPr>
                        <a:t>No.</a:t>
                      </a:r>
                      <a:endParaRPr lang="es-EC"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Nombre</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Descripción</a:t>
                      </a:r>
                      <a:endParaRPr lang="es-EC" sz="1200">
                        <a:effectLst/>
                        <a:latin typeface="Times New Roman" panose="02020603050405020304" pitchFamily="18" charset="0"/>
                        <a:ea typeface="Calibri" panose="020F0502020204030204" pitchFamily="34" charset="0"/>
                      </a:endParaRPr>
                    </a:p>
                  </a:txBody>
                  <a:tcPr marL="68580" marR="68580" marT="0" marB="0"/>
                </a:tc>
              </a:tr>
              <a:tr h="394241">
                <a:tc>
                  <a:txBody>
                    <a:bodyPr/>
                    <a:lstStyle/>
                    <a:p>
                      <a:pPr algn="just">
                        <a:spcAft>
                          <a:spcPts val="0"/>
                        </a:spcAft>
                      </a:pPr>
                      <a:r>
                        <a:rPr lang="es-EC" sz="1200">
                          <a:effectLst/>
                        </a:rPr>
                        <a:t>1</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es-EC" sz="1200">
                          <a:effectLst/>
                        </a:rPr>
                        <a:t>Lista de Pacientes</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es-EC" sz="1200" dirty="0">
                          <a:effectLst/>
                        </a:rPr>
                        <a:t>Presenta la lista de los pacientes registrados en el sistema.</a:t>
                      </a:r>
                      <a:endParaRPr lang="es-EC" sz="1200" dirty="0">
                        <a:effectLst/>
                        <a:latin typeface="Times New Roman" panose="02020603050405020304" pitchFamily="18" charset="0"/>
                        <a:ea typeface="Calibri" panose="020F0502020204030204" pitchFamily="34" charset="0"/>
                      </a:endParaRPr>
                    </a:p>
                  </a:txBody>
                  <a:tcPr marL="68580" marR="68580" marT="0" marB="0"/>
                </a:tc>
              </a:tr>
              <a:tr h="394241">
                <a:tc>
                  <a:txBody>
                    <a:bodyPr/>
                    <a:lstStyle/>
                    <a:p>
                      <a:pPr algn="just">
                        <a:spcAft>
                          <a:spcPts val="0"/>
                        </a:spcAft>
                      </a:pPr>
                      <a:r>
                        <a:rPr lang="es-EC" sz="1200" dirty="0">
                          <a:effectLst/>
                        </a:rPr>
                        <a:t>2</a:t>
                      </a:r>
                      <a:endParaRPr lang="es-EC"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es-EC" sz="1200">
                          <a:effectLst/>
                        </a:rPr>
                        <a:t>Lista de Exámenes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es-EC" sz="1200">
                          <a:effectLst/>
                        </a:rPr>
                        <a:t>Presenta la lista con los exámenes realizados a diferentes pacientes.</a:t>
                      </a:r>
                      <a:endParaRPr lang="es-EC" sz="1200">
                        <a:effectLst/>
                        <a:latin typeface="Times New Roman" panose="02020603050405020304" pitchFamily="18" charset="0"/>
                        <a:ea typeface="Calibri" panose="020F0502020204030204" pitchFamily="34" charset="0"/>
                      </a:endParaRPr>
                    </a:p>
                  </a:txBody>
                  <a:tcPr marL="68580" marR="68580" marT="0" marB="0"/>
                </a:tc>
              </a:tr>
              <a:tr h="591361">
                <a:tc>
                  <a:txBody>
                    <a:bodyPr/>
                    <a:lstStyle/>
                    <a:p>
                      <a:pPr algn="just">
                        <a:spcAft>
                          <a:spcPts val="0"/>
                        </a:spcAft>
                      </a:pPr>
                      <a:r>
                        <a:rPr lang="es-EC" sz="1200">
                          <a:effectLst/>
                        </a:rPr>
                        <a:t>3</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es-EC" sz="1200">
                          <a:effectLst/>
                        </a:rPr>
                        <a:t>Botón Cargar Examen</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es-EC" sz="1200">
                          <a:effectLst/>
                        </a:rPr>
                        <a:t>Botón que permite leer los datos del examen ECG para su posterior envío.</a:t>
                      </a:r>
                      <a:endParaRPr lang="es-EC" sz="1200">
                        <a:effectLst/>
                        <a:latin typeface="Times New Roman" panose="02020603050405020304" pitchFamily="18" charset="0"/>
                        <a:ea typeface="Calibri" panose="020F0502020204030204" pitchFamily="34" charset="0"/>
                      </a:endParaRPr>
                    </a:p>
                  </a:txBody>
                  <a:tcPr marL="68580" marR="68580" marT="0" marB="0"/>
                </a:tc>
              </a:tr>
              <a:tr h="788483">
                <a:tc>
                  <a:txBody>
                    <a:bodyPr/>
                    <a:lstStyle/>
                    <a:p>
                      <a:pPr algn="just">
                        <a:spcAft>
                          <a:spcPts val="0"/>
                        </a:spcAft>
                      </a:pPr>
                      <a:r>
                        <a:rPr lang="es-EC" sz="1200">
                          <a:effectLst/>
                        </a:rPr>
                        <a:t>4</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es-EC" sz="1200">
                          <a:effectLst/>
                        </a:rPr>
                        <a:t>Mensaje de Confirmación</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es-EC" sz="1200">
                          <a:effectLst/>
                        </a:rPr>
                        <a:t>Mensaje que aparece con la palabra “Listo Para Enviar” cuando los datos están listos para enviarse.</a:t>
                      </a:r>
                      <a:endParaRPr lang="es-EC" sz="1200">
                        <a:effectLst/>
                        <a:latin typeface="Times New Roman" panose="02020603050405020304" pitchFamily="18" charset="0"/>
                        <a:ea typeface="Calibri" panose="020F0502020204030204" pitchFamily="34" charset="0"/>
                      </a:endParaRPr>
                    </a:p>
                  </a:txBody>
                  <a:tcPr marL="68580" marR="68580" marT="0" marB="0"/>
                </a:tc>
              </a:tr>
              <a:tr h="394241">
                <a:tc>
                  <a:txBody>
                    <a:bodyPr/>
                    <a:lstStyle/>
                    <a:p>
                      <a:pPr algn="just">
                        <a:spcAft>
                          <a:spcPts val="0"/>
                        </a:spcAft>
                      </a:pPr>
                      <a:r>
                        <a:rPr lang="es-EC" sz="1200">
                          <a:effectLst/>
                        </a:rPr>
                        <a:t>5</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es-EC" sz="1200">
                          <a:effectLst/>
                        </a:rPr>
                        <a:t>Botón Iniciar</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es-EC" sz="1200">
                          <a:effectLst/>
                        </a:rPr>
                        <a:t>Botón que inicia el proceso de envío de datos al servidor y la cuenta del cronómetro.</a:t>
                      </a:r>
                      <a:endParaRPr lang="es-EC" sz="1200">
                        <a:effectLst/>
                        <a:latin typeface="Times New Roman" panose="02020603050405020304" pitchFamily="18" charset="0"/>
                        <a:ea typeface="Calibri" panose="020F0502020204030204" pitchFamily="34" charset="0"/>
                      </a:endParaRPr>
                    </a:p>
                  </a:txBody>
                  <a:tcPr marL="68580" marR="68580" marT="0" marB="0"/>
                </a:tc>
              </a:tr>
              <a:tr h="394241">
                <a:tc>
                  <a:txBody>
                    <a:bodyPr/>
                    <a:lstStyle/>
                    <a:p>
                      <a:pPr algn="just">
                        <a:spcAft>
                          <a:spcPts val="0"/>
                        </a:spcAft>
                      </a:pPr>
                      <a:r>
                        <a:rPr lang="es-EC" sz="1200">
                          <a:effectLst/>
                        </a:rPr>
                        <a:t>6</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es-EC" sz="1200">
                          <a:effectLst/>
                        </a:rPr>
                        <a:t>Botón Detener</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es-EC" sz="1200">
                          <a:effectLst/>
                        </a:rPr>
                        <a:t>Botón que termina el proceso de envío de datos al servidor y la cuenta del cronómetro.</a:t>
                      </a:r>
                      <a:endParaRPr lang="es-EC" sz="1200">
                        <a:effectLst/>
                        <a:latin typeface="Times New Roman" panose="02020603050405020304" pitchFamily="18" charset="0"/>
                        <a:ea typeface="Calibri" panose="020F0502020204030204" pitchFamily="34" charset="0"/>
                      </a:endParaRPr>
                    </a:p>
                  </a:txBody>
                  <a:tcPr marL="68580" marR="68580" marT="0" marB="0"/>
                </a:tc>
              </a:tr>
              <a:tr h="394241">
                <a:tc>
                  <a:txBody>
                    <a:bodyPr/>
                    <a:lstStyle/>
                    <a:p>
                      <a:pPr algn="just">
                        <a:spcAft>
                          <a:spcPts val="0"/>
                        </a:spcAft>
                      </a:pPr>
                      <a:r>
                        <a:rPr lang="es-EC" sz="1200">
                          <a:effectLst/>
                        </a:rPr>
                        <a:t>7</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es-EC" sz="1200">
                          <a:effectLst/>
                        </a:rPr>
                        <a:t>Tiempo de Envío</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es-EC" sz="1200" dirty="0">
                          <a:effectLst/>
                        </a:rPr>
                        <a:t>Campo que indica el tiempo en segundos que se ha enviado datos.</a:t>
                      </a:r>
                      <a:endParaRPr lang="es-EC"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1521301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a:t>Requerimientos </a:t>
            </a:r>
            <a:r>
              <a:rPr lang="es-EC" dirty="0" smtClean="0"/>
              <a:t>de la Aplicación de </a:t>
            </a:r>
            <a:r>
              <a:rPr lang="es-EC" dirty="0"/>
              <a:t>Simulación</a:t>
            </a:r>
          </a:p>
        </p:txBody>
      </p:sp>
      <p:sp>
        <p:nvSpPr>
          <p:cNvPr id="3" name="Content Placeholder 2"/>
          <p:cNvSpPr>
            <a:spLocks noGrp="1"/>
          </p:cNvSpPr>
          <p:nvPr>
            <p:ph idx="1"/>
          </p:nvPr>
        </p:nvSpPr>
        <p:spPr/>
        <p:txBody>
          <a:bodyPr/>
          <a:lstStyle/>
          <a:p>
            <a:pPr lvl="0" algn="just"/>
            <a:r>
              <a:rPr lang="es-EC" dirty="0"/>
              <a:t>Capacidad de envío sin interrupciones de señales cardiacas.</a:t>
            </a:r>
          </a:p>
          <a:p>
            <a:pPr lvl="0" algn="just"/>
            <a:r>
              <a:rPr lang="es-EC" dirty="0"/>
              <a:t>Carga de archivos con las señales cardiacas de 12 derivaciones ECG.</a:t>
            </a:r>
          </a:p>
          <a:p>
            <a:pPr lvl="0" algn="just"/>
            <a:r>
              <a:rPr lang="es-EC" dirty="0"/>
              <a:t>Capacidad de escoger el paciente y el tipo de registro a ser enviado</a:t>
            </a:r>
          </a:p>
          <a:p>
            <a:pPr lvl="0" algn="just"/>
            <a:r>
              <a:rPr lang="es-EC" dirty="0"/>
              <a:t>Tener un dominio en Internet.</a:t>
            </a:r>
          </a:p>
          <a:p>
            <a:pPr lvl="0" algn="just"/>
            <a:r>
              <a:rPr lang="es-EC" dirty="0"/>
              <a:t>Servidor Web </a:t>
            </a:r>
            <a:r>
              <a:rPr lang="es-EC" dirty="0" err="1"/>
              <a:t>GlassFish</a:t>
            </a:r>
            <a:r>
              <a:rPr lang="es-EC" dirty="0"/>
              <a:t> con soporte para JSF.</a:t>
            </a:r>
          </a:p>
          <a:p>
            <a:pPr lvl="0" algn="just"/>
            <a:r>
              <a:rPr lang="es-EC" dirty="0"/>
              <a:t>Entorno de Desarrollo Integrado para programación JAVA (</a:t>
            </a:r>
            <a:r>
              <a:rPr lang="es-EC" dirty="0" err="1"/>
              <a:t>Netbeans</a:t>
            </a:r>
            <a:r>
              <a:rPr lang="es-EC" dirty="0" smtClean="0"/>
              <a:t>).</a:t>
            </a:r>
            <a:endParaRPr lang="es-EC" dirty="0"/>
          </a:p>
        </p:txBody>
      </p:sp>
    </p:spTree>
    <p:extLst>
      <p:ext uri="{BB962C8B-B14F-4D97-AF65-F5344CB8AC3E}">
        <p14:creationId xmlns:p14="http://schemas.microsoft.com/office/powerpoint/2010/main" val="1468731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a:t>Diagrama </a:t>
            </a:r>
            <a:r>
              <a:rPr lang="es-EC" dirty="0" smtClean="0"/>
              <a:t>de la Aplicación de </a:t>
            </a:r>
            <a:r>
              <a:rPr lang="es-EC" dirty="0"/>
              <a:t>Simulación</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1070" y="2486180"/>
            <a:ext cx="5492915" cy="2836318"/>
          </a:xfrm>
          <a:prstGeom prst="rect">
            <a:avLst/>
          </a:prstGeom>
          <a:noFill/>
          <a:ln>
            <a:noFill/>
          </a:ln>
        </p:spPr>
      </p:pic>
      <p:pic>
        <p:nvPicPr>
          <p:cNvPr id="6" name="Picture 5"/>
          <p:cNvPicPr>
            <a:picLocks noChangeAspect="1"/>
          </p:cNvPicPr>
          <p:nvPr/>
        </p:nvPicPr>
        <p:blipFill>
          <a:blip r:embed="rId3"/>
          <a:stretch>
            <a:fillRect/>
          </a:stretch>
        </p:blipFill>
        <p:spPr>
          <a:xfrm>
            <a:off x="6388490" y="2486178"/>
            <a:ext cx="5524454" cy="2836319"/>
          </a:xfrm>
          <a:prstGeom prst="rect">
            <a:avLst/>
          </a:prstGeom>
        </p:spPr>
      </p:pic>
    </p:spTree>
    <p:extLst>
      <p:ext uri="{BB962C8B-B14F-4D97-AF65-F5344CB8AC3E}">
        <p14:creationId xmlns:p14="http://schemas.microsoft.com/office/powerpoint/2010/main" val="2435868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Flujo de Datos de </a:t>
            </a:r>
            <a:r>
              <a:rPr lang="es-EC" dirty="0"/>
              <a:t>la </a:t>
            </a:r>
            <a:r>
              <a:rPr lang="es-EC" dirty="0" smtClean="0"/>
              <a:t>Aplicación </a:t>
            </a:r>
            <a:r>
              <a:rPr lang="es-EC" dirty="0"/>
              <a:t>de simulación</a:t>
            </a:r>
          </a:p>
        </p:txBody>
      </p:sp>
      <p:sp>
        <p:nvSpPr>
          <p:cNvPr id="6" name="Rectangle 4"/>
          <p:cNvSpPr>
            <a:spLocks noChangeArrowheads="1"/>
          </p:cNvSpPr>
          <p:nvPr/>
        </p:nvSpPr>
        <p:spPr bwMode="auto">
          <a:xfrm>
            <a:off x="4261449" y="13198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6"/>
          <p:cNvSpPr>
            <a:spLocks noChangeArrowheads="1"/>
          </p:cNvSpPr>
          <p:nvPr/>
        </p:nvSpPr>
        <p:spPr bwMode="auto">
          <a:xfrm>
            <a:off x="4779034" y="13198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Object 9"/>
          <p:cNvGraphicFramePr>
            <a:graphicFrameLocks noChangeAspect="1"/>
          </p:cNvGraphicFramePr>
          <p:nvPr>
            <p:extLst/>
          </p:nvPr>
        </p:nvGraphicFramePr>
        <p:xfrm>
          <a:off x="5684807" y="1319841"/>
          <a:ext cx="4754563" cy="5394325"/>
        </p:xfrm>
        <a:graphic>
          <a:graphicData uri="http://schemas.openxmlformats.org/presentationml/2006/ole">
            <mc:AlternateContent xmlns:mc="http://schemas.openxmlformats.org/markup-compatibility/2006">
              <mc:Choice xmlns:v="urn:schemas-microsoft-com:vml" Requires="v">
                <p:oleObj spid="_x0000_s5152" r:id="rId3" imgW="5277074" imgH="5991275" progId="Visio.Drawing.15">
                  <p:embed/>
                </p:oleObj>
              </mc:Choice>
              <mc:Fallback>
                <p:oleObj r:id="rId3" imgW="5277074" imgH="5991275" progId="Visio.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4807" y="1319841"/>
                        <a:ext cx="4754563" cy="5394325"/>
                      </a:xfrm>
                      <a:prstGeom prst="rect">
                        <a:avLst/>
                      </a:prstGeom>
                      <a:solidFill>
                        <a:schemeClr val="tx1">
                          <a:lumMod val="85000"/>
                        </a:schemeClr>
                      </a:solidFill>
                    </p:spPr>
                  </p:pic>
                </p:oleObj>
              </mc:Fallback>
            </mc:AlternateContent>
          </a:graphicData>
        </a:graphic>
      </p:graphicFrame>
      <p:sp>
        <p:nvSpPr>
          <p:cNvPr id="11" name="Content Placeholder 2"/>
          <p:cNvSpPr>
            <a:spLocks noGrp="1"/>
          </p:cNvSpPr>
          <p:nvPr>
            <p:ph idx="1"/>
          </p:nvPr>
        </p:nvSpPr>
        <p:spPr>
          <a:xfrm>
            <a:off x="1245647" y="3390181"/>
            <a:ext cx="3839624" cy="1466491"/>
          </a:xfrm>
        </p:spPr>
        <p:txBody>
          <a:bodyPr>
            <a:normAutofit fontScale="92500"/>
          </a:bodyPr>
          <a:lstStyle/>
          <a:p>
            <a:pPr marL="0" indent="0" algn="ctr">
              <a:buNone/>
            </a:pPr>
            <a:r>
              <a:rPr lang="es-EC" sz="2400" dirty="0" smtClean="0"/>
              <a:t>Transmisión de Señales entre la aplicación de Simulación y la aplicación de Telemedicina</a:t>
            </a:r>
          </a:p>
          <a:p>
            <a:pPr marL="0" indent="0" algn="ctr">
              <a:buNone/>
            </a:pPr>
            <a:endParaRPr lang="es-EC" dirty="0" smtClean="0"/>
          </a:p>
        </p:txBody>
      </p:sp>
      <p:sp>
        <p:nvSpPr>
          <p:cNvPr id="12" name="Flecha derecha 34"/>
          <p:cNvSpPr/>
          <p:nvPr/>
        </p:nvSpPr>
        <p:spPr>
          <a:xfrm>
            <a:off x="7099541" y="3559804"/>
            <a:ext cx="1164566" cy="3048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Tree>
    <p:extLst>
      <p:ext uri="{BB962C8B-B14F-4D97-AF65-F5344CB8AC3E}">
        <p14:creationId xmlns:p14="http://schemas.microsoft.com/office/powerpoint/2010/main" val="1932265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905" y="3200232"/>
            <a:ext cx="4495231" cy="1311384"/>
          </a:xfrm>
        </p:spPr>
        <p:txBody>
          <a:bodyPr>
            <a:normAutofit/>
          </a:bodyPr>
          <a:lstStyle/>
          <a:p>
            <a:pPr marL="0" indent="0" algn="ctr">
              <a:buNone/>
            </a:pPr>
            <a:r>
              <a:rPr lang="es-EC" sz="2800" dirty="0" smtClean="0"/>
              <a:t>Carga de Datos del Examen ECG</a:t>
            </a:r>
            <a:endParaRPr lang="es-EC" sz="2800" dirty="0"/>
          </a:p>
        </p:txBody>
      </p:sp>
      <p:sp>
        <p:nvSpPr>
          <p:cNvPr id="4" name="Rectangle 2"/>
          <p:cNvSpPr>
            <a:spLocks noChangeArrowheads="1"/>
          </p:cNvSpPr>
          <p:nvPr/>
        </p:nvSpPr>
        <p:spPr bwMode="auto">
          <a:xfrm>
            <a:off x="6314536" y="24153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Object 4"/>
          <p:cNvGraphicFramePr>
            <a:graphicFrameLocks noChangeAspect="1"/>
          </p:cNvGraphicFramePr>
          <p:nvPr>
            <p:extLst/>
          </p:nvPr>
        </p:nvGraphicFramePr>
        <p:xfrm>
          <a:off x="6487065" y="439946"/>
          <a:ext cx="3565525" cy="6218238"/>
        </p:xfrm>
        <a:graphic>
          <a:graphicData uri="http://schemas.openxmlformats.org/presentationml/2006/ole">
            <mc:AlternateContent xmlns:mc="http://schemas.openxmlformats.org/markup-compatibility/2006">
              <mc:Choice xmlns:v="urn:schemas-microsoft-com:vml" Requires="v">
                <p:oleObj spid="_x0000_s6176" r:id="rId3" imgW="3372074" imgH="5905550" progId="Visio.Drawing.15">
                  <p:embed/>
                </p:oleObj>
              </mc:Choice>
              <mc:Fallback>
                <p:oleObj r:id="rId3" imgW="3372074" imgH="5905550" progId="Visio.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7065" y="439946"/>
                        <a:ext cx="3565525" cy="6218238"/>
                      </a:xfrm>
                      <a:prstGeom prst="rect">
                        <a:avLst/>
                      </a:prstGeom>
                      <a:solidFill>
                        <a:schemeClr val="tx1">
                          <a:lumMod val="85000"/>
                        </a:schemeClr>
                      </a:solidFill>
                    </p:spPr>
                  </p:pic>
                </p:oleObj>
              </mc:Fallback>
            </mc:AlternateContent>
          </a:graphicData>
        </a:graphic>
      </p:graphicFrame>
    </p:spTree>
    <p:extLst>
      <p:ext uri="{BB962C8B-B14F-4D97-AF65-F5344CB8AC3E}">
        <p14:creationId xmlns:p14="http://schemas.microsoft.com/office/powerpoint/2010/main" val="3477046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1117" y="2803416"/>
            <a:ext cx="3477314" cy="2415565"/>
          </a:xfrm>
        </p:spPr>
        <p:txBody>
          <a:bodyPr>
            <a:normAutofit/>
          </a:bodyPr>
          <a:lstStyle/>
          <a:p>
            <a:pPr marL="0" indent="0" algn="ctr">
              <a:buNone/>
            </a:pPr>
            <a:r>
              <a:rPr lang="es-EC" sz="2800" dirty="0" smtClean="0"/>
              <a:t>Envío de la Señal ECG a través de Internet</a:t>
            </a:r>
            <a:endParaRPr lang="es-EC" sz="2800" dirty="0"/>
          </a:p>
        </p:txBody>
      </p:sp>
      <p:sp>
        <p:nvSpPr>
          <p:cNvPr id="5" name="Rectangle 2"/>
          <p:cNvSpPr>
            <a:spLocks noChangeArrowheads="1"/>
          </p:cNvSpPr>
          <p:nvPr/>
        </p:nvSpPr>
        <p:spPr bwMode="auto">
          <a:xfrm>
            <a:off x="7151299" y="3278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Object 5"/>
          <p:cNvGraphicFramePr>
            <a:graphicFrameLocks noChangeAspect="1"/>
          </p:cNvGraphicFramePr>
          <p:nvPr>
            <p:extLst/>
          </p:nvPr>
        </p:nvGraphicFramePr>
        <p:xfrm>
          <a:off x="6236900" y="414068"/>
          <a:ext cx="2651125" cy="6118225"/>
        </p:xfrm>
        <a:graphic>
          <a:graphicData uri="http://schemas.openxmlformats.org/presentationml/2006/ole">
            <mc:AlternateContent xmlns:mc="http://schemas.openxmlformats.org/markup-compatibility/2006">
              <mc:Choice xmlns:v="urn:schemas-microsoft-com:vml" Requires="v">
                <p:oleObj spid="_x0000_s7200" r:id="rId3" imgW="2610074" imgH="6077000" progId="Visio.Drawing.15">
                  <p:embed/>
                </p:oleObj>
              </mc:Choice>
              <mc:Fallback>
                <p:oleObj r:id="rId3" imgW="2610074" imgH="6077000" progId="Visio.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6900" y="414068"/>
                        <a:ext cx="2651125" cy="6118225"/>
                      </a:xfrm>
                      <a:prstGeom prst="rect">
                        <a:avLst/>
                      </a:prstGeom>
                      <a:solidFill>
                        <a:schemeClr val="tx1">
                          <a:lumMod val="85000"/>
                        </a:schemeClr>
                      </a:solidFill>
                    </p:spPr>
                  </p:pic>
                </p:oleObj>
              </mc:Fallback>
            </mc:AlternateContent>
          </a:graphicData>
        </a:graphic>
      </p:graphicFrame>
    </p:spTree>
    <p:extLst>
      <p:ext uri="{BB962C8B-B14F-4D97-AF65-F5344CB8AC3E}">
        <p14:creationId xmlns:p14="http://schemas.microsoft.com/office/powerpoint/2010/main" val="127959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255712" y="1670650"/>
            <a:ext cx="9722839" cy="47301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endParaRPr lang="es-EC" dirty="0"/>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Título 1"/>
          <p:cNvSpPr txBox="1">
            <a:spLocks/>
          </p:cNvSpPr>
          <p:nvPr/>
        </p:nvSpPr>
        <p:spPr>
          <a:xfrm>
            <a:off x="0" y="3010862"/>
            <a:ext cx="12191999" cy="158291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4800" b="1" dirty="0" smtClean="0"/>
              <a:t>DISEÑO DE LA APLICACIÓN DE TELEMEDICINA</a:t>
            </a:r>
            <a:endParaRPr lang="es-EC" sz="4800" b="1" dirty="0"/>
          </a:p>
        </p:txBody>
      </p:sp>
    </p:spTree>
    <p:extLst>
      <p:ext uri="{BB962C8B-B14F-4D97-AF65-F5344CB8AC3E}">
        <p14:creationId xmlns:p14="http://schemas.microsoft.com/office/powerpoint/2010/main" val="3409805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b="1" dirty="0" smtClean="0"/>
              <a:t>Temario</a:t>
            </a:r>
            <a:endParaRPr lang="es-EC" b="1" dirty="0"/>
          </a:p>
        </p:txBody>
      </p:sp>
      <p:sp>
        <p:nvSpPr>
          <p:cNvPr id="3" name="Content Placeholder 2"/>
          <p:cNvSpPr>
            <a:spLocks noGrp="1"/>
          </p:cNvSpPr>
          <p:nvPr>
            <p:ph idx="1"/>
          </p:nvPr>
        </p:nvSpPr>
        <p:spPr>
          <a:xfrm>
            <a:off x="1026544" y="1380226"/>
            <a:ext cx="9023310" cy="4868173"/>
          </a:xfrm>
        </p:spPr>
        <p:txBody>
          <a:bodyPr>
            <a:normAutofit lnSpcReduction="10000"/>
          </a:bodyPr>
          <a:lstStyle/>
          <a:p>
            <a:r>
              <a:rPr lang="es-EC" sz="2400" dirty="0" smtClean="0"/>
              <a:t>Justificación</a:t>
            </a:r>
          </a:p>
          <a:p>
            <a:r>
              <a:rPr lang="es-EC" sz="2400" dirty="0" smtClean="0"/>
              <a:t>Alcance del </a:t>
            </a:r>
            <a:r>
              <a:rPr lang="es-EC" sz="2400" dirty="0"/>
              <a:t>P</a:t>
            </a:r>
            <a:r>
              <a:rPr lang="es-EC" sz="2400" dirty="0" smtClean="0"/>
              <a:t>royecto</a:t>
            </a:r>
          </a:p>
          <a:p>
            <a:r>
              <a:rPr lang="es-EC" sz="2400" dirty="0" smtClean="0"/>
              <a:t>Objetivos</a:t>
            </a:r>
          </a:p>
          <a:p>
            <a:pPr lvl="1">
              <a:buFont typeface="Arial" panose="020B0604020202020204" pitchFamily="34" charset="0"/>
              <a:buChar char="•"/>
            </a:pPr>
            <a:r>
              <a:rPr lang="es-EC" sz="2000" dirty="0" smtClean="0"/>
              <a:t>General</a:t>
            </a:r>
          </a:p>
          <a:p>
            <a:pPr lvl="1">
              <a:buFont typeface="Arial" panose="020B0604020202020204" pitchFamily="34" charset="0"/>
              <a:buChar char="•"/>
            </a:pPr>
            <a:r>
              <a:rPr lang="es-EC" sz="2000" dirty="0" smtClean="0"/>
              <a:t>Específicos</a:t>
            </a:r>
          </a:p>
          <a:p>
            <a:r>
              <a:rPr lang="es-EC" sz="2400" dirty="0" smtClean="0"/>
              <a:t>Diseño del Prototipo del Sistema</a:t>
            </a:r>
          </a:p>
          <a:p>
            <a:r>
              <a:rPr lang="es-EC" sz="2400" dirty="0" smtClean="0"/>
              <a:t>Diseño de la Aplicación de Simulación</a:t>
            </a:r>
          </a:p>
          <a:p>
            <a:pPr lvl="1">
              <a:buFont typeface="Arial" panose="020B0604020202020204" pitchFamily="34" charset="0"/>
              <a:buChar char="•"/>
            </a:pPr>
            <a:r>
              <a:rPr lang="es-EC" sz="2000" dirty="0" smtClean="0"/>
              <a:t>Interfaz</a:t>
            </a:r>
          </a:p>
          <a:p>
            <a:pPr lvl="1">
              <a:buFont typeface="Arial" panose="020B0604020202020204" pitchFamily="34" charset="0"/>
              <a:buChar char="•"/>
            </a:pPr>
            <a:r>
              <a:rPr lang="es-EC" sz="2000" dirty="0" smtClean="0"/>
              <a:t>Requerimientos</a:t>
            </a:r>
          </a:p>
          <a:p>
            <a:pPr lvl="1">
              <a:buFont typeface="Arial" panose="020B0604020202020204" pitchFamily="34" charset="0"/>
              <a:buChar char="•"/>
            </a:pPr>
            <a:r>
              <a:rPr lang="es-EC" sz="2000" dirty="0" smtClean="0"/>
              <a:t>Diagrama</a:t>
            </a:r>
          </a:p>
          <a:p>
            <a:pPr lvl="1">
              <a:buFont typeface="Arial" panose="020B0604020202020204" pitchFamily="34" charset="0"/>
              <a:buChar char="•"/>
            </a:pPr>
            <a:r>
              <a:rPr lang="es-EC" sz="2000" dirty="0" smtClean="0"/>
              <a:t>Flujo de Datos</a:t>
            </a:r>
          </a:p>
          <a:p>
            <a:pPr marL="0" indent="0">
              <a:buNone/>
            </a:pPr>
            <a:endParaRPr lang="es-EC" dirty="0" smtClean="0"/>
          </a:p>
          <a:p>
            <a:endParaRPr lang="es-EC" dirty="0"/>
          </a:p>
        </p:txBody>
      </p:sp>
    </p:spTree>
    <p:extLst>
      <p:ext uri="{BB962C8B-B14F-4D97-AF65-F5344CB8AC3E}">
        <p14:creationId xmlns:p14="http://schemas.microsoft.com/office/powerpoint/2010/main" val="210104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a:t>Descripción </a:t>
            </a:r>
            <a:r>
              <a:rPr lang="es-EC" dirty="0" smtClean="0"/>
              <a:t>General</a:t>
            </a:r>
            <a:endParaRPr lang="es-EC" dirty="0"/>
          </a:p>
        </p:txBody>
      </p:sp>
      <p:sp>
        <p:nvSpPr>
          <p:cNvPr id="3" name="Content Placeholder 2"/>
          <p:cNvSpPr>
            <a:spLocks noGrp="1"/>
          </p:cNvSpPr>
          <p:nvPr>
            <p:ph idx="1"/>
          </p:nvPr>
        </p:nvSpPr>
        <p:spPr>
          <a:xfrm>
            <a:off x="1103312" y="1518250"/>
            <a:ext cx="9722839" cy="4730150"/>
          </a:xfrm>
        </p:spPr>
        <p:txBody>
          <a:bodyPr>
            <a:normAutofit fontScale="85000" lnSpcReduction="20000"/>
          </a:bodyPr>
          <a:lstStyle/>
          <a:p>
            <a:pPr marL="0" indent="0" algn="just">
              <a:buNone/>
            </a:pPr>
            <a:r>
              <a:rPr lang="es-EC" sz="2200" dirty="0"/>
              <a:t>El software de la </a:t>
            </a:r>
            <a:r>
              <a:rPr lang="es-EC" sz="2200" dirty="0" smtClean="0"/>
              <a:t>aplicación de Telemedicina </a:t>
            </a:r>
            <a:r>
              <a:rPr lang="es-EC" sz="2200" dirty="0"/>
              <a:t>se encarga de brindar a los usuarios una interfaz amigable para la realización de un </a:t>
            </a:r>
            <a:r>
              <a:rPr lang="es-EC" sz="2200" dirty="0" smtClean="0"/>
              <a:t>electrocardiograma </a:t>
            </a:r>
            <a:r>
              <a:rPr lang="es-EC" sz="2200" dirty="0"/>
              <a:t>cuyos datos estarán disponibles en línea para una revisión médica</a:t>
            </a:r>
            <a:r>
              <a:rPr lang="es-EC" sz="2200" dirty="0" smtClean="0"/>
              <a:t>.</a:t>
            </a:r>
          </a:p>
          <a:p>
            <a:r>
              <a:rPr lang="es-EC" sz="2200" dirty="0" smtClean="0"/>
              <a:t>Registro </a:t>
            </a:r>
            <a:r>
              <a:rPr lang="es-EC" sz="2200" dirty="0"/>
              <a:t>de datos personales del usuario. </a:t>
            </a:r>
          </a:p>
          <a:p>
            <a:r>
              <a:rPr lang="es-EC" sz="2200" dirty="0" smtClean="0"/>
              <a:t>Clasificación </a:t>
            </a:r>
            <a:r>
              <a:rPr lang="es-EC" sz="2200" dirty="0"/>
              <a:t>de los tipos de usuario. </a:t>
            </a:r>
          </a:p>
          <a:p>
            <a:r>
              <a:rPr lang="es-EC" sz="2200" dirty="0" smtClean="0"/>
              <a:t>Registro </a:t>
            </a:r>
            <a:r>
              <a:rPr lang="es-EC" sz="2200" dirty="0"/>
              <a:t>de datos clínicos de pacientes. </a:t>
            </a:r>
          </a:p>
          <a:p>
            <a:r>
              <a:rPr lang="es-EC" sz="2200" dirty="0" smtClean="0"/>
              <a:t>Autentificación </a:t>
            </a:r>
            <a:r>
              <a:rPr lang="es-EC" sz="2200" dirty="0"/>
              <a:t>de usuarios. </a:t>
            </a:r>
          </a:p>
          <a:p>
            <a:r>
              <a:rPr lang="es-EC" sz="2200" dirty="0" smtClean="0"/>
              <a:t>Gestión </a:t>
            </a:r>
            <a:r>
              <a:rPr lang="es-EC" sz="2200" dirty="0"/>
              <a:t>de información de acuerdo a permisos de usuario. </a:t>
            </a:r>
          </a:p>
          <a:p>
            <a:r>
              <a:rPr lang="es-EC" sz="2200" dirty="0" smtClean="0"/>
              <a:t>Visualización </a:t>
            </a:r>
            <a:r>
              <a:rPr lang="es-EC" sz="2200" dirty="0"/>
              <a:t>de exámenes realizados. </a:t>
            </a:r>
          </a:p>
          <a:p>
            <a:r>
              <a:rPr lang="es-EC" sz="2200" dirty="0" smtClean="0"/>
              <a:t>Acceso </a:t>
            </a:r>
            <a:r>
              <a:rPr lang="es-EC" sz="2200" dirty="0"/>
              <a:t>a información de ayuda. </a:t>
            </a:r>
          </a:p>
          <a:p>
            <a:r>
              <a:rPr lang="es-EC" sz="2200" dirty="0" smtClean="0"/>
              <a:t>Navegación </a:t>
            </a:r>
            <a:r>
              <a:rPr lang="es-EC" sz="2200" dirty="0"/>
              <a:t>entre páginas web. </a:t>
            </a:r>
          </a:p>
          <a:p>
            <a:r>
              <a:rPr lang="es-EC" sz="2200" dirty="0" smtClean="0"/>
              <a:t>Manejo </a:t>
            </a:r>
            <a:r>
              <a:rPr lang="es-EC" sz="2200" dirty="0"/>
              <a:t>de Sesiones. </a:t>
            </a:r>
          </a:p>
          <a:p>
            <a:r>
              <a:rPr lang="es-EC" sz="2200" dirty="0" smtClean="0"/>
              <a:t>Interfaz </a:t>
            </a:r>
            <a:r>
              <a:rPr lang="es-EC" sz="2200" dirty="0"/>
              <a:t>permanentemente disponible en internet.</a:t>
            </a:r>
            <a:r>
              <a:rPr lang="es-EC" dirty="0"/>
              <a:t> </a:t>
            </a:r>
            <a:r>
              <a:rPr lang="es-EC" dirty="0" smtClean="0"/>
              <a:t> </a:t>
            </a:r>
            <a:endParaRPr lang="es-EC" dirty="0"/>
          </a:p>
        </p:txBody>
      </p:sp>
    </p:spTree>
    <p:extLst>
      <p:ext uri="{BB962C8B-B14F-4D97-AF65-F5344CB8AC3E}">
        <p14:creationId xmlns:p14="http://schemas.microsoft.com/office/powerpoint/2010/main" val="3778301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Modelo </a:t>
            </a:r>
            <a:r>
              <a:rPr lang="es-EC" dirty="0"/>
              <a:t>Vista Controlador</a:t>
            </a:r>
          </a:p>
        </p:txBody>
      </p:sp>
      <p:sp>
        <p:nvSpPr>
          <p:cNvPr id="3" name="Content Placeholder 2"/>
          <p:cNvSpPr>
            <a:spLocks noGrp="1"/>
          </p:cNvSpPr>
          <p:nvPr>
            <p:ph idx="1"/>
          </p:nvPr>
        </p:nvSpPr>
        <p:spPr>
          <a:xfrm>
            <a:off x="1104293" y="2070170"/>
            <a:ext cx="8946541" cy="4195481"/>
          </a:xfrm>
        </p:spPr>
        <p:txBody>
          <a:bodyPr/>
          <a:lstStyle/>
          <a:p>
            <a:pPr marL="0" indent="0" algn="just">
              <a:buNone/>
            </a:pPr>
            <a:r>
              <a:rPr lang="es-EC" dirty="0"/>
              <a:t>El MVC separa los datos de una aplicación, la interfaz de usuario, y la lógica de control en tres componentes distintos.</a:t>
            </a:r>
          </a:p>
          <a:p>
            <a:pPr lvl="0" algn="just"/>
            <a:r>
              <a:rPr lang="es-EC" dirty="0"/>
              <a:t>El </a:t>
            </a:r>
            <a:r>
              <a:rPr lang="es-EC" b="1" dirty="0"/>
              <a:t>Modelo</a:t>
            </a:r>
            <a:r>
              <a:rPr lang="es-EC" dirty="0"/>
              <a:t> contiene una representación de los datos que se maneja en la aplicación y los mecanismos de persistencia.</a:t>
            </a:r>
          </a:p>
          <a:p>
            <a:pPr lvl="0" algn="just"/>
            <a:r>
              <a:rPr lang="es-EC" dirty="0"/>
              <a:t>La </a:t>
            </a:r>
            <a:r>
              <a:rPr lang="es-EC" b="1" dirty="0"/>
              <a:t>Vista</a:t>
            </a:r>
            <a:r>
              <a:rPr lang="es-EC" dirty="0"/>
              <a:t>, o interfaz de usuario, es la información que se envía al cliente y los mecanismos que interactúan con este.</a:t>
            </a:r>
          </a:p>
          <a:p>
            <a:pPr lvl="0" algn="just"/>
            <a:r>
              <a:rPr lang="es-EC" dirty="0"/>
              <a:t>El </a:t>
            </a:r>
            <a:r>
              <a:rPr lang="es-EC" b="1" dirty="0"/>
              <a:t>Controlador</a:t>
            </a:r>
            <a:r>
              <a:rPr lang="es-EC" dirty="0"/>
              <a:t>, es el intermediario entre el Modelo y la Vista, el cual gestiona el flujo de información entre ellos para adaptar los datos a las necesidades de cada uno.</a:t>
            </a:r>
          </a:p>
          <a:p>
            <a:endParaRPr lang="es-EC" dirty="0"/>
          </a:p>
        </p:txBody>
      </p:sp>
    </p:spTree>
    <p:extLst>
      <p:ext uri="{BB962C8B-B14F-4D97-AF65-F5344CB8AC3E}">
        <p14:creationId xmlns:p14="http://schemas.microsoft.com/office/powerpoint/2010/main" val="2695842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5236" y="3243532"/>
            <a:ext cx="9049979" cy="3462067"/>
          </a:xfrm>
        </p:spPr>
        <p:txBody>
          <a:bodyPr/>
          <a:lstStyle/>
          <a:p>
            <a:pPr algn="just"/>
            <a:r>
              <a:rPr lang="es-EC" b="1" dirty="0"/>
              <a:t>Modelo:</a:t>
            </a:r>
            <a:r>
              <a:rPr lang="es-EC" dirty="0"/>
              <a:t> Los paquetes correspondientes a este componente son: entidades y servicios. </a:t>
            </a:r>
            <a:endParaRPr lang="es-EC" dirty="0" smtClean="0"/>
          </a:p>
          <a:p>
            <a:pPr algn="just"/>
            <a:r>
              <a:rPr lang="es-EC" b="1" dirty="0"/>
              <a:t>Controlador</a:t>
            </a:r>
            <a:r>
              <a:rPr lang="es-EC" dirty="0"/>
              <a:t>: Se creó un paquete de </a:t>
            </a:r>
            <a:r>
              <a:rPr lang="es-EC" dirty="0" smtClean="0"/>
              <a:t>controladores, </a:t>
            </a:r>
            <a:r>
              <a:rPr lang="es-EC" dirty="0"/>
              <a:t>el cual contiene todas las clases de java </a:t>
            </a:r>
            <a:r>
              <a:rPr lang="es-EC" dirty="0" err="1"/>
              <a:t>Bean</a:t>
            </a:r>
            <a:r>
              <a:rPr lang="es-EC" dirty="0"/>
              <a:t>, las cuales permiten la interacción entre los servicios y las </a:t>
            </a:r>
            <a:r>
              <a:rPr lang="es-EC" dirty="0" smtClean="0"/>
              <a:t>entidades.</a:t>
            </a:r>
          </a:p>
          <a:p>
            <a:pPr algn="just"/>
            <a:r>
              <a:rPr lang="es-EC" b="1" dirty="0"/>
              <a:t>Vista:</a:t>
            </a:r>
            <a:r>
              <a:rPr lang="es-EC" dirty="0"/>
              <a:t> Los paquetes que se crearon para este componente son los de las Páginas </a:t>
            </a:r>
            <a:r>
              <a:rPr lang="es-EC" dirty="0" smtClean="0"/>
              <a:t>WEB.</a:t>
            </a:r>
            <a:endParaRPr lang="es-EC" dirty="0"/>
          </a:p>
        </p:txBody>
      </p:sp>
      <p:pic>
        <p:nvPicPr>
          <p:cNvPr id="4" name="Imagen 37"/>
          <p:cNvPicPr/>
          <p:nvPr/>
        </p:nvPicPr>
        <p:blipFill>
          <a:blip r:embed="rId2">
            <a:extLst>
              <a:ext uri="{28A0092B-C50C-407E-A947-70E740481C1C}">
                <a14:useLocalDpi xmlns:a14="http://schemas.microsoft.com/office/drawing/2010/main" val="0"/>
              </a:ext>
            </a:extLst>
          </a:blip>
          <a:srcRect/>
          <a:stretch>
            <a:fillRect/>
          </a:stretch>
        </p:blipFill>
        <p:spPr bwMode="auto">
          <a:xfrm>
            <a:off x="3943709" y="539238"/>
            <a:ext cx="3138578" cy="2454128"/>
          </a:xfrm>
          <a:prstGeom prst="rect">
            <a:avLst/>
          </a:prstGeom>
          <a:noFill/>
          <a:ln>
            <a:noFill/>
          </a:ln>
        </p:spPr>
      </p:pic>
    </p:spTree>
    <p:extLst>
      <p:ext uri="{BB962C8B-B14F-4D97-AF65-F5344CB8AC3E}">
        <p14:creationId xmlns:p14="http://schemas.microsoft.com/office/powerpoint/2010/main" val="1100463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46111" y="11214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Object 4"/>
          <p:cNvGraphicFramePr>
            <a:graphicFrameLocks noChangeAspect="1"/>
          </p:cNvGraphicFramePr>
          <p:nvPr>
            <p:extLst>
              <p:ext uri="{D42A27DB-BD31-4B8C-83A1-F6EECF244321}">
                <p14:modId xmlns:p14="http://schemas.microsoft.com/office/powerpoint/2010/main" val="2650319824"/>
              </p:ext>
            </p:extLst>
          </p:nvPr>
        </p:nvGraphicFramePr>
        <p:xfrm>
          <a:off x="1859559" y="1586028"/>
          <a:ext cx="8588372" cy="4438321"/>
        </p:xfrm>
        <a:graphic>
          <a:graphicData uri="http://schemas.openxmlformats.org/presentationml/2006/ole">
            <mc:AlternateContent xmlns:mc="http://schemas.openxmlformats.org/markup-compatibility/2006">
              <mc:Choice xmlns:v="urn:schemas-microsoft-com:vml" Requires="v">
                <p:oleObj spid="_x0000_s8225" r:id="rId3" imgW="6505687" imgH="3352750" progId="Visio.Drawing.15">
                  <p:embed/>
                </p:oleObj>
              </mc:Choice>
              <mc:Fallback>
                <p:oleObj r:id="rId3" imgW="6505687" imgH="3352750" progId="Visio.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9559" y="1586028"/>
                        <a:ext cx="8588372" cy="4438321"/>
                      </a:xfrm>
                      <a:prstGeom prst="rect">
                        <a:avLst/>
                      </a:prstGeom>
                      <a:solidFill>
                        <a:schemeClr val="tx1">
                          <a:lumMod val="85000"/>
                        </a:schemeClr>
                      </a:solidFill>
                    </p:spPr>
                  </p:pic>
                </p:oleObj>
              </mc:Fallback>
            </mc:AlternateContent>
          </a:graphicData>
        </a:graphic>
      </p:graphicFrame>
      <p:sp>
        <p:nvSpPr>
          <p:cNvPr id="6" name="Title 1"/>
          <p:cNvSpPr>
            <a:spLocks noGrp="1"/>
          </p:cNvSpPr>
          <p:nvPr>
            <p:ph type="title"/>
          </p:nvPr>
        </p:nvSpPr>
        <p:spPr>
          <a:xfrm>
            <a:off x="646111" y="452718"/>
            <a:ext cx="9404723" cy="1400530"/>
          </a:xfrm>
        </p:spPr>
        <p:txBody>
          <a:bodyPr/>
          <a:lstStyle/>
          <a:p>
            <a:r>
              <a:rPr lang="es-EC" dirty="0"/>
              <a:t>Arquitectura de la Aplicación </a:t>
            </a:r>
          </a:p>
        </p:txBody>
      </p:sp>
    </p:spTree>
    <p:extLst>
      <p:ext uri="{BB962C8B-B14F-4D97-AF65-F5344CB8AC3E}">
        <p14:creationId xmlns:p14="http://schemas.microsoft.com/office/powerpoint/2010/main" val="943209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Diseño </a:t>
            </a:r>
            <a:r>
              <a:rPr lang="es-EC" dirty="0"/>
              <a:t>de la Base de Datos</a:t>
            </a:r>
            <a:r>
              <a:rPr lang="es-EC" b="1" dirty="0"/>
              <a:t/>
            </a:r>
            <a:br>
              <a:rPr lang="es-EC" b="1" dirty="0"/>
            </a:br>
            <a:endParaRPr lang="es-EC" dirty="0"/>
          </a:p>
        </p:txBody>
      </p:sp>
      <p:sp>
        <p:nvSpPr>
          <p:cNvPr id="3" name="Content Placeholder 2"/>
          <p:cNvSpPr>
            <a:spLocks noGrp="1"/>
          </p:cNvSpPr>
          <p:nvPr>
            <p:ph idx="1"/>
          </p:nvPr>
        </p:nvSpPr>
        <p:spPr>
          <a:xfrm>
            <a:off x="1104293" y="1431816"/>
            <a:ext cx="8946541" cy="4195481"/>
          </a:xfrm>
        </p:spPr>
        <p:txBody>
          <a:bodyPr/>
          <a:lstStyle/>
          <a:p>
            <a:pPr algn="just"/>
            <a:r>
              <a:rPr lang="es-EC" dirty="0"/>
              <a:t>El diagrama </a:t>
            </a:r>
            <a:r>
              <a:rPr lang="es-EC" dirty="0" smtClean="0"/>
              <a:t>corresponde </a:t>
            </a:r>
            <a:r>
              <a:rPr lang="es-EC" dirty="0"/>
              <a:t>a un modelo básico que contiene las </a:t>
            </a:r>
            <a:r>
              <a:rPr lang="es-EC" dirty="0" smtClean="0"/>
              <a:t>entidades para </a:t>
            </a:r>
            <a:r>
              <a:rPr lang="es-EC" dirty="0"/>
              <a:t>la transacción de la información, </a:t>
            </a:r>
            <a:r>
              <a:rPr lang="es-EC" dirty="0" smtClean="0"/>
              <a:t>describiendo </a:t>
            </a:r>
            <a:r>
              <a:rPr lang="es-EC" dirty="0"/>
              <a:t>las características y las relaciones que existen entre cada una de ellas.</a:t>
            </a:r>
          </a:p>
          <a:p>
            <a:endParaRPr lang="es-EC"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065879" y="2519002"/>
            <a:ext cx="5595041" cy="4087393"/>
          </a:xfrm>
          <a:prstGeom prst="rect">
            <a:avLst/>
          </a:prstGeom>
          <a:noFill/>
          <a:ln>
            <a:noFill/>
          </a:ln>
        </p:spPr>
      </p:pic>
    </p:spTree>
    <p:extLst>
      <p:ext uri="{BB962C8B-B14F-4D97-AF65-F5344CB8AC3E}">
        <p14:creationId xmlns:p14="http://schemas.microsoft.com/office/powerpoint/2010/main" val="6228660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1" y="440018"/>
            <a:ext cx="9404723" cy="1400530"/>
          </a:xfrm>
        </p:spPr>
        <p:txBody>
          <a:bodyPr/>
          <a:lstStyle/>
          <a:p>
            <a:r>
              <a:rPr lang="es-EC" dirty="0" smtClean="0"/>
              <a:t>Base </a:t>
            </a:r>
            <a:r>
              <a:rPr lang="es-EC" dirty="0"/>
              <a:t>de Datos en </a:t>
            </a:r>
            <a:r>
              <a:rPr lang="es-EC" dirty="0" err="1"/>
              <a:t>PostgreSQL</a:t>
            </a:r>
            <a:endParaRPr lang="es-EC" dirty="0"/>
          </a:p>
        </p:txBody>
      </p:sp>
      <p:sp>
        <p:nvSpPr>
          <p:cNvPr id="3" name="Content Placeholder 2"/>
          <p:cNvSpPr>
            <a:spLocks noGrp="1"/>
          </p:cNvSpPr>
          <p:nvPr>
            <p:ph idx="1"/>
          </p:nvPr>
        </p:nvSpPr>
        <p:spPr>
          <a:xfrm>
            <a:off x="1104293" y="1750993"/>
            <a:ext cx="8946541" cy="4195481"/>
          </a:xfrm>
        </p:spPr>
        <p:txBody>
          <a:bodyPr/>
          <a:lstStyle/>
          <a:p>
            <a:pPr algn="just"/>
            <a:r>
              <a:rPr lang="es-EC" dirty="0" smtClean="0"/>
              <a:t>A través del Programa </a:t>
            </a:r>
            <a:r>
              <a:rPr lang="es-EC" dirty="0" err="1"/>
              <a:t>PgAdmin</a:t>
            </a:r>
            <a:r>
              <a:rPr lang="es-EC" dirty="0"/>
              <a:t> </a:t>
            </a:r>
            <a:r>
              <a:rPr lang="es-EC" dirty="0" smtClean="0"/>
              <a:t>3 se insertan las sentencias SQL de acuerdo al diseño y se obtiene la base de datos en </a:t>
            </a:r>
            <a:r>
              <a:rPr lang="es-EC" dirty="0" err="1" smtClean="0"/>
              <a:t>PostgreSQL</a:t>
            </a:r>
            <a:r>
              <a:rPr lang="es-EC" dirty="0" smtClean="0"/>
              <a:t>.</a:t>
            </a:r>
            <a:endParaRPr lang="es-EC"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a:stretch/>
        </p:blipFill>
        <p:spPr bwMode="auto">
          <a:xfrm>
            <a:off x="3470765" y="2646878"/>
            <a:ext cx="5052133" cy="381702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9131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1" y="440018"/>
            <a:ext cx="9404723" cy="1400530"/>
          </a:xfrm>
        </p:spPr>
        <p:txBody>
          <a:bodyPr/>
          <a:lstStyle/>
          <a:p>
            <a:r>
              <a:rPr lang="es-EC" dirty="0" smtClean="0"/>
              <a:t>Base </a:t>
            </a:r>
            <a:r>
              <a:rPr lang="es-EC" dirty="0"/>
              <a:t>de Datos en </a:t>
            </a:r>
            <a:r>
              <a:rPr lang="es-EC" dirty="0" smtClean="0"/>
              <a:t>MySQL</a:t>
            </a:r>
            <a:endParaRPr lang="es-EC" dirty="0"/>
          </a:p>
        </p:txBody>
      </p:sp>
      <p:sp>
        <p:nvSpPr>
          <p:cNvPr id="3" name="Content Placeholder 2"/>
          <p:cNvSpPr>
            <a:spLocks noGrp="1"/>
          </p:cNvSpPr>
          <p:nvPr>
            <p:ph idx="1"/>
          </p:nvPr>
        </p:nvSpPr>
        <p:spPr>
          <a:xfrm>
            <a:off x="1104293" y="1750993"/>
            <a:ext cx="8946541" cy="4195481"/>
          </a:xfrm>
        </p:spPr>
        <p:txBody>
          <a:bodyPr/>
          <a:lstStyle/>
          <a:p>
            <a:pPr algn="just"/>
            <a:r>
              <a:rPr lang="es-EC" dirty="0" smtClean="0"/>
              <a:t>A través del Programa phpMyAdmin se insertan las sentencias SQL de acuerdo al diseño y se obtiene la base de datos en MySQL.</a:t>
            </a:r>
            <a:endParaRPr lang="es-EC" dirty="0"/>
          </a:p>
        </p:txBody>
      </p:sp>
      <p:pic>
        <p:nvPicPr>
          <p:cNvPr id="5" name="Imagen 4"/>
          <p:cNvPicPr>
            <a:picLocks noChangeAspect="1"/>
          </p:cNvPicPr>
          <p:nvPr/>
        </p:nvPicPr>
        <p:blipFill rotWithShape="1">
          <a:blip r:embed="rId2"/>
          <a:srcRect r="28445" b="32605"/>
          <a:stretch/>
        </p:blipFill>
        <p:spPr>
          <a:xfrm>
            <a:off x="2239022" y="2780808"/>
            <a:ext cx="6915070" cy="3663535"/>
          </a:xfrm>
          <a:prstGeom prst="rect">
            <a:avLst/>
          </a:prstGeom>
        </p:spPr>
      </p:pic>
    </p:spTree>
    <p:extLst>
      <p:ext uri="{BB962C8B-B14F-4D97-AF65-F5344CB8AC3E}">
        <p14:creationId xmlns:p14="http://schemas.microsoft.com/office/powerpoint/2010/main" val="4130065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a:t>Servidor </a:t>
            </a:r>
            <a:r>
              <a:rPr lang="es-EC" dirty="0" err="1"/>
              <a:t>GlassFish</a:t>
            </a:r>
            <a:r>
              <a:rPr lang="es-EC" dirty="0"/>
              <a:t> </a:t>
            </a:r>
          </a:p>
        </p:txBody>
      </p:sp>
      <p:sp>
        <p:nvSpPr>
          <p:cNvPr id="3" name="Content Placeholder 2"/>
          <p:cNvSpPr>
            <a:spLocks noGrp="1"/>
          </p:cNvSpPr>
          <p:nvPr>
            <p:ph idx="1"/>
          </p:nvPr>
        </p:nvSpPr>
        <p:spPr>
          <a:xfrm>
            <a:off x="1104293" y="1449069"/>
            <a:ext cx="8946541" cy="4195481"/>
          </a:xfrm>
        </p:spPr>
        <p:txBody>
          <a:bodyPr/>
          <a:lstStyle/>
          <a:p>
            <a:pPr algn="just"/>
            <a:r>
              <a:rPr lang="es-EC" dirty="0" smtClean="0"/>
              <a:t>Se configuró dentro del servidor </a:t>
            </a:r>
            <a:r>
              <a:rPr lang="es-EC" dirty="0" err="1" smtClean="0"/>
              <a:t>Glassfish</a:t>
            </a:r>
            <a:r>
              <a:rPr lang="es-EC" dirty="0" smtClean="0"/>
              <a:t> una conexión donde se hace referencia al lugar donde se creó la base de datos (PostgreSQL). Esta conexión se incluye en el proyecto a través de un archivo de persistencia que conecta la aplicación con la base de datos.</a:t>
            </a:r>
            <a:endParaRPr lang="es-EC" dirty="0"/>
          </a:p>
        </p:txBody>
      </p:sp>
      <p:pic>
        <p:nvPicPr>
          <p:cNvPr id="4" name="Imagen 72"/>
          <p:cNvPicPr/>
          <p:nvPr/>
        </p:nvPicPr>
        <p:blipFill>
          <a:blip r:embed="rId2"/>
          <a:stretch>
            <a:fillRect/>
          </a:stretch>
        </p:blipFill>
        <p:spPr>
          <a:xfrm>
            <a:off x="5770814" y="3053751"/>
            <a:ext cx="3795880" cy="3472498"/>
          </a:xfrm>
          <a:prstGeom prst="rect">
            <a:avLst/>
          </a:prstGeom>
        </p:spPr>
      </p:pic>
      <p:pic>
        <p:nvPicPr>
          <p:cNvPr id="5" name="Imagen 70"/>
          <p:cNvPicPr/>
          <p:nvPr/>
        </p:nvPicPr>
        <p:blipFill>
          <a:blip r:embed="rId3"/>
          <a:stretch>
            <a:fillRect/>
          </a:stretch>
        </p:blipFill>
        <p:spPr>
          <a:xfrm>
            <a:off x="1380728" y="3053751"/>
            <a:ext cx="3501823" cy="3472498"/>
          </a:xfrm>
          <a:prstGeom prst="rect">
            <a:avLst/>
          </a:prstGeom>
        </p:spPr>
      </p:pic>
    </p:spTree>
    <p:extLst>
      <p:ext uri="{BB962C8B-B14F-4D97-AF65-F5344CB8AC3E}">
        <p14:creationId xmlns:p14="http://schemas.microsoft.com/office/powerpoint/2010/main" val="20747493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Navegación del Sistema </a:t>
            </a:r>
            <a:r>
              <a:rPr lang="es-EC" dirty="0"/>
              <a:t>de </a:t>
            </a:r>
            <a:r>
              <a:rPr lang="es-EC" dirty="0" smtClean="0"/>
              <a:t>Monitoreo </a:t>
            </a:r>
            <a:r>
              <a:rPr lang="es-EC" dirty="0"/>
              <a:t>en Línea</a:t>
            </a:r>
          </a:p>
        </p:txBody>
      </p:sp>
      <p:sp>
        <p:nvSpPr>
          <p:cNvPr id="3" name="Content Placeholder 2"/>
          <p:cNvSpPr>
            <a:spLocks noGrp="1"/>
          </p:cNvSpPr>
          <p:nvPr>
            <p:ph idx="1"/>
          </p:nvPr>
        </p:nvSpPr>
        <p:spPr>
          <a:xfrm>
            <a:off x="1104293" y="2078522"/>
            <a:ext cx="8946541" cy="4195481"/>
          </a:xfrm>
        </p:spPr>
        <p:txBody>
          <a:bodyPr/>
          <a:lstStyle/>
          <a:p>
            <a:r>
              <a:rPr lang="es-EC" b="1" dirty="0"/>
              <a:t>Navegación de pantallas general</a:t>
            </a:r>
          </a:p>
          <a:p>
            <a:pPr marL="0" indent="0">
              <a:buNone/>
            </a:pPr>
            <a:endParaRPr lang="es-EC" dirty="0"/>
          </a:p>
        </p:txBody>
      </p:sp>
      <p:sp>
        <p:nvSpPr>
          <p:cNvPr id="4" name="Rectangle 2"/>
          <p:cNvSpPr>
            <a:spLocks noChangeArrowheads="1"/>
          </p:cNvSpPr>
          <p:nvPr/>
        </p:nvSpPr>
        <p:spPr bwMode="auto">
          <a:xfrm>
            <a:off x="3259956" y="31572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6" name="Imagen 5"/>
          <p:cNvPicPr>
            <a:picLocks noChangeAspect="1"/>
          </p:cNvPicPr>
          <p:nvPr/>
        </p:nvPicPr>
        <p:blipFill>
          <a:blip r:embed="rId2"/>
          <a:stretch>
            <a:fillRect/>
          </a:stretch>
        </p:blipFill>
        <p:spPr>
          <a:xfrm>
            <a:off x="1853096" y="3027500"/>
            <a:ext cx="8307394" cy="3309086"/>
          </a:xfrm>
          <a:prstGeom prst="rect">
            <a:avLst/>
          </a:prstGeom>
          <a:solidFill>
            <a:schemeClr val="tx1"/>
          </a:solidFill>
        </p:spPr>
      </p:pic>
    </p:spTree>
    <p:extLst>
      <p:ext uri="{BB962C8B-B14F-4D97-AF65-F5344CB8AC3E}">
        <p14:creationId xmlns:p14="http://schemas.microsoft.com/office/powerpoint/2010/main" val="26593978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Pantalla Inicio de Sesión</a:t>
            </a:r>
            <a:endParaRPr lang="es-EC" dirty="0"/>
          </a:p>
        </p:txBody>
      </p:sp>
      <p:pic>
        <p:nvPicPr>
          <p:cNvPr id="5" name="Picture 2"/>
          <p:cNvPicPr/>
          <p:nvPr/>
        </p:nvPicPr>
        <p:blipFill>
          <a:blip r:embed="rId2"/>
          <a:stretch>
            <a:fillRect/>
          </a:stretch>
        </p:blipFill>
        <p:spPr>
          <a:xfrm>
            <a:off x="1776564" y="2162465"/>
            <a:ext cx="8504914" cy="2957291"/>
          </a:xfrm>
          <a:prstGeom prst="rect">
            <a:avLst/>
          </a:prstGeom>
        </p:spPr>
      </p:pic>
    </p:spTree>
    <p:extLst>
      <p:ext uri="{BB962C8B-B14F-4D97-AF65-F5344CB8AC3E}">
        <p14:creationId xmlns:p14="http://schemas.microsoft.com/office/powerpoint/2010/main" val="3253381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676" y="914400"/>
            <a:ext cx="8980178" cy="5333999"/>
          </a:xfrm>
        </p:spPr>
        <p:txBody>
          <a:bodyPr/>
          <a:lstStyle/>
          <a:p>
            <a:r>
              <a:rPr lang="es-EC" sz="2400" dirty="0"/>
              <a:t>Diseño de la Aplicación de </a:t>
            </a:r>
            <a:r>
              <a:rPr lang="es-EC" sz="2400" dirty="0" smtClean="0"/>
              <a:t>Telemedicina</a:t>
            </a:r>
          </a:p>
          <a:p>
            <a:pPr lvl="1">
              <a:buFont typeface="Arial" panose="020B0604020202020204" pitchFamily="34" charset="0"/>
              <a:buChar char="•"/>
            </a:pPr>
            <a:r>
              <a:rPr lang="es-EC" sz="2000" dirty="0" smtClean="0"/>
              <a:t>Descripción General</a:t>
            </a:r>
          </a:p>
          <a:p>
            <a:pPr lvl="1">
              <a:buFont typeface="Arial" panose="020B0604020202020204" pitchFamily="34" charset="0"/>
              <a:buChar char="•"/>
            </a:pPr>
            <a:r>
              <a:rPr lang="es-EC" sz="2000" dirty="0" smtClean="0"/>
              <a:t>Modelo Vista Controlador </a:t>
            </a:r>
          </a:p>
          <a:p>
            <a:pPr lvl="1">
              <a:buFont typeface="Arial" panose="020B0604020202020204" pitchFamily="34" charset="0"/>
              <a:buChar char="•"/>
            </a:pPr>
            <a:r>
              <a:rPr lang="es-EC" sz="2000" dirty="0" smtClean="0"/>
              <a:t>Arquitectura</a:t>
            </a:r>
          </a:p>
          <a:p>
            <a:pPr lvl="1">
              <a:buFont typeface="Arial" panose="020B0604020202020204" pitchFamily="34" charset="0"/>
              <a:buChar char="•"/>
            </a:pPr>
            <a:r>
              <a:rPr lang="es-EC" sz="2000" dirty="0" smtClean="0"/>
              <a:t>Base de Datos</a:t>
            </a:r>
          </a:p>
          <a:p>
            <a:pPr lvl="1">
              <a:buFont typeface="Arial" panose="020B0604020202020204" pitchFamily="34" charset="0"/>
              <a:buChar char="•"/>
            </a:pPr>
            <a:r>
              <a:rPr lang="es-EC" sz="2000" dirty="0" smtClean="0"/>
              <a:t>Servidor </a:t>
            </a:r>
            <a:r>
              <a:rPr lang="es-EC" sz="2000" dirty="0" err="1" smtClean="0"/>
              <a:t>GlassFish</a:t>
            </a:r>
            <a:endParaRPr lang="es-EC" sz="2000" dirty="0" smtClean="0"/>
          </a:p>
          <a:p>
            <a:pPr lvl="1">
              <a:buFont typeface="Arial" panose="020B0604020202020204" pitchFamily="34" charset="0"/>
              <a:buChar char="•"/>
            </a:pPr>
            <a:r>
              <a:rPr lang="es-EC" sz="2000" dirty="0" smtClean="0"/>
              <a:t>Navegación de Pantallas</a:t>
            </a:r>
            <a:endParaRPr lang="es-EC" sz="2000" dirty="0"/>
          </a:p>
          <a:p>
            <a:r>
              <a:rPr lang="es-EC" sz="2400" dirty="0"/>
              <a:t>Pruebas y Resultados</a:t>
            </a:r>
          </a:p>
          <a:p>
            <a:r>
              <a:rPr lang="es-EC" sz="2400" dirty="0"/>
              <a:t>Conclusiones y Recomendaciones</a:t>
            </a:r>
          </a:p>
          <a:p>
            <a:endParaRPr lang="es-EC" dirty="0"/>
          </a:p>
        </p:txBody>
      </p:sp>
    </p:spTree>
    <p:extLst>
      <p:ext uri="{BB962C8B-B14F-4D97-AF65-F5344CB8AC3E}">
        <p14:creationId xmlns:p14="http://schemas.microsoft.com/office/powerpoint/2010/main" val="2869494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11" y="135218"/>
            <a:ext cx="9404723" cy="1400530"/>
          </a:xfrm>
        </p:spPr>
        <p:txBody>
          <a:bodyPr/>
          <a:lstStyle/>
          <a:p>
            <a:r>
              <a:rPr lang="es-EC" dirty="0" smtClean="0"/>
              <a:t>Navegación Pantallas del Paciente</a:t>
            </a:r>
            <a:endParaRPr lang="es-EC" dirty="0"/>
          </a:p>
        </p:txBody>
      </p:sp>
      <p:pic>
        <p:nvPicPr>
          <p:cNvPr id="15" name="Imagen 14"/>
          <p:cNvPicPr/>
          <p:nvPr/>
        </p:nvPicPr>
        <p:blipFill rotWithShape="1">
          <a:blip r:embed="rId2"/>
          <a:srcRect l="26587" r="26519" b="7821"/>
          <a:stretch/>
        </p:blipFill>
        <p:spPr bwMode="auto">
          <a:xfrm>
            <a:off x="3059816" y="835482"/>
            <a:ext cx="5385684" cy="59336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30997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Navegación </a:t>
            </a:r>
            <a:r>
              <a:rPr lang="es-EC" dirty="0"/>
              <a:t>para el Paciente</a:t>
            </a:r>
          </a:p>
        </p:txBody>
      </p:sp>
      <p:pic>
        <p:nvPicPr>
          <p:cNvPr id="3" name="Imagen 2"/>
          <p:cNvPicPr>
            <a:picLocks noChangeAspect="1"/>
          </p:cNvPicPr>
          <p:nvPr/>
        </p:nvPicPr>
        <p:blipFill>
          <a:blip r:embed="rId2"/>
          <a:stretch>
            <a:fillRect/>
          </a:stretch>
        </p:blipFill>
        <p:spPr>
          <a:xfrm>
            <a:off x="2058034" y="1599247"/>
            <a:ext cx="7609314" cy="4509453"/>
          </a:xfrm>
          <a:prstGeom prst="rect">
            <a:avLst/>
          </a:prstGeom>
          <a:solidFill>
            <a:schemeClr val="tx1"/>
          </a:solidFill>
        </p:spPr>
      </p:pic>
    </p:spTree>
    <p:extLst>
      <p:ext uri="{BB962C8B-B14F-4D97-AF65-F5344CB8AC3E}">
        <p14:creationId xmlns:p14="http://schemas.microsoft.com/office/powerpoint/2010/main" val="23506050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1" y="94961"/>
            <a:ext cx="9404723" cy="1400530"/>
          </a:xfrm>
        </p:spPr>
        <p:txBody>
          <a:bodyPr/>
          <a:lstStyle/>
          <a:p>
            <a:r>
              <a:rPr lang="es-EC" dirty="0" smtClean="0"/>
              <a:t>Pantalla Revisión de Exámenes </a:t>
            </a:r>
            <a:endParaRPr lang="es-EC" dirty="0"/>
          </a:p>
        </p:txBody>
      </p:sp>
      <p:pic>
        <p:nvPicPr>
          <p:cNvPr id="3" name="Imagen 2"/>
          <p:cNvPicPr>
            <a:picLocks noChangeAspect="1"/>
          </p:cNvPicPr>
          <p:nvPr/>
        </p:nvPicPr>
        <p:blipFill>
          <a:blip r:embed="rId2"/>
          <a:stretch>
            <a:fillRect/>
          </a:stretch>
        </p:blipFill>
        <p:spPr>
          <a:xfrm>
            <a:off x="511402" y="1381805"/>
            <a:ext cx="11024770" cy="4815795"/>
          </a:xfrm>
          <a:prstGeom prst="rect">
            <a:avLst/>
          </a:prstGeom>
        </p:spPr>
      </p:pic>
    </p:spTree>
    <p:extLst>
      <p:ext uri="{BB962C8B-B14F-4D97-AF65-F5344CB8AC3E}">
        <p14:creationId xmlns:p14="http://schemas.microsoft.com/office/powerpoint/2010/main" val="29978598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11" y="122518"/>
            <a:ext cx="9404723" cy="1400530"/>
          </a:xfrm>
        </p:spPr>
        <p:txBody>
          <a:bodyPr/>
          <a:lstStyle/>
          <a:p>
            <a:r>
              <a:rPr lang="es-EC" dirty="0" smtClean="0"/>
              <a:t>Pantalla de Ayuda</a:t>
            </a:r>
            <a:endParaRPr lang="es-EC" dirty="0"/>
          </a:p>
        </p:txBody>
      </p:sp>
      <p:pic>
        <p:nvPicPr>
          <p:cNvPr id="5" name="Imagen 4"/>
          <p:cNvPicPr/>
          <p:nvPr/>
        </p:nvPicPr>
        <p:blipFill>
          <a:blip r:embed="rId2"/>
          <a:stretch>
            <a:fillRect/>
          </a:stretch>
        </p:blipFill>
        <p:spPr>
          <a:xfrm>
            <a:off x="1955349" y="822783"/>
            <a:ext cx="7595051" cy="5920917"/>
          </a:xfrm>
          <a:prstGeom prst="rect">
            <a:avLst/>
          </a:prstGeom>
        </p:spPr>
      </p:pic>
    </p:spTree>
    <p:extLst>
      <p:ext uri="{BB962C8B-B14F-4D97-AF65-F5344CB8AC3E}">
        <p14:creationId xmlns:p14="http://schemas.microsoft.com/office/powerpoint/2010/main" val="18645061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11" y="97118"/>
            <a:ext cx="9404723" cy="1400530"/>
          </a:xfrm>
        </p:spPr>
        <p:txBody>
          <a:bodyPr/>
          <a:lstStyle/>
          <a:p>
            <a:r>
              <a:rPr lang="es-EC" dirty="0" smtClean="0"/>
              <a:t>Navegación </a:t>
            </a:r>
            <a:r>
              <a:rPr lang="es-EC" dirty="0"/>
              <a:t>para el Medico</a:t>
            </a:r>
          </a:p>
        </p:txBody>
      </p:sp>
      <p:pic>
        <p:nvPicPr>
          <p:cNvPr id="3" name="Imagen 2"/>
          <p:cNvPicPr>
            <a:picLocks noChangeAspect="1"/>
          </p:cNvPicPr>
          <p:nvPr/>
        </p:nvPicPr>
        <p:blipFill>
          <a:blip r:embed="rId2"/>
          <a:stretch>
            <a:fillRect/>
          </a:stretch>
        </p:blipFill>
        <p:spPr>
          <a:xfrm>
            <a:off x="3122399" y="797383"/>
            <a:ext cx="5350709" cy="6060617"/>
          </a:xfrm>
          <a:prstGeom prst="rect">
            <a:avLst/>
          </a:prstGeom>
          <a:solidFill>
            <a:schemeClr val="tx1"/>
          </a:solidFill>
        </p:spPr>
      </p:pic>
    </p:spTree>
    <p:extLst>
      <p:ext uri="{BB962C8B-B14F-4D97-AF65-F5344CB8AC3E}">
        <p14:creationId xmlns:p14="http://schemas.microsoft.com/office/powerpoint/2010/main" val="21233236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1" y="122518"/>
            <a:ext cx="9404723" cy="1400530"/>
          </a:xfrm>
        </p:spPr>
        <p:txBody>
          <a:bodyPr/>
          <a:lstStyle/>
          <a:p>
            <a:r>
              <a:rPr lang="es-EC" dirty="0" smtClean="0"/>
              <a:t>Pantalla Examen en Línea</a:t>
            </a:r>
            <a:endParaRPr lang="es-EC" dirty="0"/>
          </a:p>
        </p:txBody>
      </p:sp>
      <p:pic>
        <p:nvPicPr>
          <p:cNvPr id="3" name="Imagen 2"/>
          <p:cNvPicPr>
            <a:picLocks noChangeAspect="1"/>
          </p:cNvPicPr>
          <p:nvPr/>
        </p:nvPicPr>
        <p:blipFill>
          <a:blip r:embed="rId2"/>
          <a:stretch>
            <a:fillRect/>
          </a:stretch>
        </p:blipFill>
        <p:spPr>
          <a:xfrm>
            <a:off x="2132239" y="822783"/>
            <a:ext cx="7143750" cy="5895975"/>
          </a:xfrm>
          <a:prstGeom prst="rect">
            <a:avLst/>
          </a:prstGeom>
        </p:spPr>
      </p:pic>
    </p:spTree>
    <p:extLst>
      <p:ext uri="{BB962C8B-B14F-4D97-AF65-F5344CB8AC3E}">
        <p14:creationId xmlns:p14="http://schemas.microsoft.com/office/powerpoint/2010/main" val="10629629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1" y="122518"/>
            <a:ext cx="9404723" cy="1400530"/>
          </a:xfrm>
        </p:spPr>
        <p:txBody>
          <a:bodyPr/>
          <a:lstStyle/>
          <a:p>
            <a:r>
              <a:rPr lang="es-EC" dirty="0" smtClean="0"/>
              <a:t>Visualización de documento Clínico</a:t>
            </a:r>
            <a:endParaRPr lang="es-EC" dirty="0"/>
          </a:p>
        </p:txBody>
      </p:sp>
      <p:pic>
        <p:nvPicPr>
          <p:cNvPr id="5" name="Imagen 4"/>
          <p:cNvPicPr>
            <a:picLocks noChangeAspect="1"/>
          </p:cNvPicPr>
          <p:nvPr/>
        </p:nvPicPr>
        <p:blipFill>
          <a:blip r:embed="rId2"/>
          <a:stretch>
            <a:fillRect/>
          </a:stretch>
        </p:blipFill>
        <p:spPr>
          <a:xfrm>
            <a:off x="3024187" y="822783"/>
            <a:ext cx="4697413" cy="5983239"/>
          </a:xfrm>
          <a:prstGeom prst="rect">
            <a:avLst/>
          </a:prstGeom>
        </p:spPr>
      </p:pic>
    </p:spTree>
    <p:extLst>
      <p:ext uri="{BB962C8B-B14F-4D97-AF65-F5344CB8AC3E}">
        <p14:creationId xmlns:p14="http://schemas.microsoft.com/office/powerpoint/2010/main" val="25354707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1" y="122518"/>
            <a:ext cx="9404723" cy="1400530"/>
          </a:xfrm>
        </p:spPr>
        <p:txBody>
          <a:bodyPr/>
          <a:lstStyle/>
          <a:p>
            <a:r>
              <a:rPr lang="es-EC" dirty="0" smtClean="0"/>
              <a:t>Examen Completo</a:t>
            </a:r>
            <a:endParaRPr lang="es-EC" dirty="0"/>
          </a:p>
        </p:txBody>
      </p:sp>
      <p:pic>
        <p:nvPicPr>
          <p:cNvPr id="3" name="Imagen 2"/>
          <p:cNvPicPr>
            <a:picLocks noChangeAspect="1"/>
          </p:cNvPicPr>
          <p:nvPr/>
        </p:nvPicPr>
        <p:blipFill>
          <a:blip r:embed="rId2"/>
          <a:stretch>
            <a:fillRect/>
          </a:stretch>
        </p:blipFill>
        <p:spPr>
          <a:xfrm>
            <a:off x="1636483" y="822783"/>
            <a:ext cx="8407401" cy="6029898"/>
          </a:xfrm>
          <a:prstGeom prst="rect">
            <a:avLst/>
          </a:prstGeom>
        </p:spPr>
      </p:pic>
    </p:spTree>
    <p:extLst>
      <p:ext uri="{BB962C8B-B14F-4D97-AF65-F5344CB8AC3E}">
        <p14:creationId xmlns:p14="http://schemas.microsoft.com/office/powerpoint/2010/main" val="3635403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11" y="97118"/>
            <a:ext cx="9404723" cy="1400530"/>
          </a:xfrm>
        </p:spPr>
        <p:txBody>
          <a:bodyPr/>
          <a:lstStyle/>
          <a:p>
            <a:r>
              <a:rPr lang="es-EC" dirty="0" smtClean="0"/>
              <a:t>Navegación </a:t>
            </a:r>
            <a:r>
              <a:rPr lang="es-EC" dirty="0"/>
              <a:t>para el </a:t>
            </a:r>
            <a:r>
              <a:rPr lang="es-EC" dirty="0" smtClean="0"/>
              <a:t>Administrador</a:t>
            </a:r>
            <a:endParaRPr lang="es-EC" dirty="0"/>
          </a:p>
        </p:txBody>
      </p:sp>
      <p:pic>
        <p:nvPicPr>
          <p:cNvPr id="5" name="Imagen 4"/>
          <p:cNvPicPr>
            <a:picLocks noChangeAspect="1"/>
          </p:cNvPicPr>
          <p:nvPr/>
        </p:nvPicPr>
        <p:blipFill>
          <a:blip r:embed="rId2"/>
          <a:stretch>
            <a:fillRect/>
          </a:stretch>
        </p:blipFill>
        <p:spPr>
          <a:xfrm>
            <a:off x="3805713" y="797383"/>
            <a:ext cx="4406401" cy="5852001"/>
          </a:xfrm>
          <a:prstGeom prst="rect">
            <a:avLst/>
          </a:prstGeom>
          <a:solidFill>
            <a:schemeClr val="tx1"/>
          </a:solidFill>
        </p:spPr>
      </p:pic>
    </p:spTree>
    <p:extLst>
      <p:ext uri="{BB962C8B-B14F-4D97-AF65-F5344CB8AC3E}">
        <p14:creationId xmlns:p14="http://schemas.microsoft.com/office/powerpoint/2010/main" val="34671536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1" y="122518"/>
            <a:ext cx="9404723" cy="1400530"/>
          </a:xfrm>
        </p:spPr>
        <p:txBody>
          <a:bodyPr/>
          <a:lstStyle/>
          <a:p>
            <a:r>
              <a:rPr lang="es-EC" dirty="0" smtClean="0"/>
              <a:t>Formulario Persona</a:t>
            </a:r>
            <a:endParaRPr lang="es-EC" dirty="0"/>
          </a:p>
        </p:txBody>
      </p:sp>
      <p:pic>
        <p:nvPicPr>
          <p:cNvPr id="4" name="Imagen 3"/>
          <p:cNvPicPr/>
          <p:nvPr/>
        </p:nvPicPr>
        <p:blipFill>
          <a:blip r:embed="rId2"/>
          <a:stretch>
            <a:fillRect/>
          </a:stretch>
        </p:blipFill>
        <p:spPr>
          <a:xfrm>
            <a:off x="1653857" y="822783"/>
            <a:ext cx="8157797" cy="5926360"/>
          </a:xfrm>
          <a:prstGeom prst="rect">
            <a:avLst/>
          </a:prstGeom>
        </p:spPr>
      </p:pic>
    </p:spTree>
    <p:extLst>
      <p:ext uri="{BB962C8B-B14F-4D97-AF65-F5344CB8AC3E}">
        <p14:creationId xmlns:p14="http://schemas.microsoft.com/office/powerpoint/2010/main" val="2855893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C" b="1" dirty="0" smtClean="0"/>
              <a:t>JUSTIFICACIÓN</a:t>
            </a:r>
            <a:endParaRPr lang="es-EC" b="1" dirty="0"/>
          </a:p>
        </p:txBody>
      </p:sp>
      <p:sp>
        <p:nvSpPr>
          <p:cNvPr id="7" name="Content Placeholder 2"/>
          <p:cNvSpPr>
            <a:spLocks noGrp="1"/>
          </p:cNvSpPr>
          <p:nvPr>
            <p:ph idx="1"/>
          </p:nvPr>
        </p:nvSpPr>
        <p:spPr>
          <a:xfrm>
            <a:off x="1103312" y="1518250"/>
            <a:ext cx="9722839" cy="4730150"/>
          </a:xfrm>
        </p:spPr>
        <p:txBody>
          <a:bodyPr>
            <a:normAutofit fontScale="92500" lnSpcReduction="10000"/>
          </a:bodyPr>
          <a:lstStyle/>
          <a:p>
            <a:pPr lvl="0" algn="just"/>
            <a:r>
              <a:rPr lang="es-EC" sz="2800" dirty="0"/>
              <a:t>Los dispositivos ECG empleados requieren estrictamente que el paciente y el médico especialista tengan una cita. </a:t>
            </a:r>
          </a:p>
          <a:p>
            <a:pPr lvl="0" algn="just"/>
            <a:r>
              <a:rPr lang="es-EC" sz="2800" dirty="0"/>
              <a:t>Se plantea el diseño de un dispositivo ECG de monitoreo remoto por internet mediante un código de validación que asegura la confidencialidad entre el médico y el paciente. </a:t>
            </a:r>
          </a:p>
          <a:p>
            <a:pPr lvl="0" algn="just"/>
            <a:r>
              <a:rPr lang="es-EC" sz="2800" dirty="0" smtClean="0"/>
              <a:t>Cuenta </a:t>
            </a:r>
            <a:r>
              <a:rPr lang="es-EC" sz="2800" dirty="0"/>
              <a:t>con una base de datos para almacenar el registro histórico de los exámenes realizados anteriormente.</a:t>
            </a:r>
          </a:p>
          <a:p>
            <a:pPr lvl="0" algn="just"/>
            <a:r>
              <a:rPr lang="es-EC" sz="2800" dirty="0"/>
              <a:t>Complementará </a:t>
            </a:r>
            <a:r>
              <a:rPr lang="es-EC" sz="2800" dirty="0" smtClean="0"/>
              <a:t>otros </a:t>
            </a:r>
            <a:r>
              <a:rPr lang="es-EC" sz="2800" dirty="0"/>
              <a:t>proyectos de </a:t>
            </a:r>
            <a:r>
              <a:rPr lang="es-EC" sz="2800" dirty="0" smtClean="0"/>
              <a:t>monitoreo de ECG. </a:t>
            </a:r>
            <a:endParaRPr lang="es-EC" sz="2800" dirty="0"/>
          </a:p>
          <a:p>
            <a:endParaRPr lang="es-EC" dirty="0"/>
          </a:p>
        </p:txBody>
      </p:sp>
    </p:spTree>
    <p:extLst>
      <p:ext uri="{BB962C8B-B14F-4D97-AF65-F5344CB8AC3E}">
        <p14:creationId xmlns:p14="http://schemas.microsoft.com/office/powerpoint/2010/main" val="9641690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255712" y="1670650"/>
            <a:ext cx="9722839" cy="47301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endParaRPr lang="es-EC" dirty="0"/>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Título 1"/>
          <p:cNvSpPr txBox="1">
            <a:spLocks/>
          </p:cNvSpPr>
          <p:nvPr/>
        </p:nvSpPr>
        <p:spPr>
          <a:xfrm>
            <a:off x="0" y="3010862"/>
            <a:ext cx="12191999" cy="158291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4800" b="1" dirty="0" smtClean="0"/>
              <a:t>PRUEBAS Y RESULTADOS</a:t>
            </a:r>
            <a:endParaRPr lang="es-EC" sz="4800" b="1" dirty="0"/>
          </a:p>
        </p:txBody>
      </p:sp>
    </p:spTree>
    <p:extLst>
      <p:ext uri="{BB962C8B-B14F-4D97-AF65-F5344CB8AC3E}">
        <p14:creationId xmlns:p14="http://schemas.microsoft.com/office/powerpoint/2010/main" val="12585703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C" dirty="0" smtClean="0"/>
              <a:t>Pruebas del Primer Escenario</a:t>
            </a:r>
            <a:endParaRPr lang="es-EC" dirty="0"/>
          </a:p>
        </p:txBody>
      </p:sp>
      <p:sp>
        <p:nvSpPr>
          <p:cNvPr id="4" name="Content Placeholder 2"/>
          <p:cNvSpPr>
            <a:spLocks noGrp="1"/>
          </p:cNvSpPr>
          <p:nvPr>
            <p:ph idx="1"/>
          </p:nvPr>
        </p:nvSpPr>
        <p:spPr>
          <a:xfrm>
            <a:off x="937596" y="1340815"/>
            <a:ext cx="9722839" cy="4730150"/>
          </a:xfrm>
        </p:spPr>
        <p:txBody>
          <a:bodyPr>
            <a:normAutofit/>
          </a:bodyPr>
          <a:lstStyle/>
          <a:p>
            <a:pPr marL="0" indent="0" algn="just">
              <a:buNone/>
            </a:pPr>
            <a:r>
              <a:rPr lang="es-EC" dirty="0" smtClean="0"/>
              <a:t>Comprende la </a:t>
            </a:r>
            <a:r>
              <a:rPr lang="es-EC" dirty="0"/>
              <a:t>transmisión de un examen ECG de 5 personas con Ritmo Sinodal Normal, donde se comprueba la calidad de los datos en la derivación bipolar </a:t>
            </a:r>
            <a:r>
              <a:rPr lang="es-EC" dirty="0" smtClean="0"/>
              <a:t>DII</a:t>
            </a:r>
          </a:p>
          <a:p>
            <a:pPr marL="0" indent="0" algn="just">
              <a:buNone/>
            </a:pPr>
            <a:endParaRPr lang="es-EC" dirty="0"/>
          </a:p>
        </p:txBody>
      </p:sp>
      <p:sp>
        <p:nvSpPr>
          <p:cNvPr id="5" name="Content Placeholder 2"/>
          <p:cNvSpPr txBox="1">
            <a:spLocks/>
          </p:cNvSpPr>
          <p:nvPr/>
        </p:nvSpPr>
        <p:spPr>
          <a:xfrm>
            <a:off x="1255712" y="1670650"/>
            <a:ext cx="9722839" cy="47301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endParaRPr lang="es-EC" dirty="0"/>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val="1888501008"/>
              </p:ext>
            </p:extLst>
          </p:nvPr>
        </p:nvGraphicFramePr>
        <p:xfrm>
          <a:off x="937596" y="2594279"/>
          <a:ext cx="5678489" cy="3535862"/>
        </p:xfrm>
        <a:graphic>
          <a:graphicData uri="http://schemas.openxmlformats.org/presentationml/2006/ole">
            <mc:AlternateContent xmlns:mc="http://schemas.openxmlformats.org/markup-compatibility/2006">
              <mc:Choice xmlns:v="urn:schemas-microsoft-com:vml" Requires="v">
                <p:oleObj spid="_x0000_s2099" name="Visio" r:id="rId3" imgW="6829313" imgH="4276775" progId="Visio.Drawing.15">
                  <p:embed/>
                </p:oleObj>
              </mc:Choice>
              <mc:Fallback>
                <p:oleObj name="Visio" r:id="rId3" imgW="6829313" imgH="4276775"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596" y="2594279"/>
                        <a:ext cx="5678489" cy="3535862"/>
                      </a:xfrm>
                      <a:prstGeom prst="rect">
                        <a:avLst/>
                      </a:prstGeom>
                      <a:solidFill>
                        <a:schemeClr val="tx1"/>
                      </a:solidFill>
                    </p:spPr>
                  </p:pic>
                </p:oleObj>
              </mc:Fallback>
            </mc:AlternateContent>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821760870"/>
              </p:ext>
            </p:extLst>
          </p:nvPr>
        </p:nvGraphicFramePr>
        <p:xfrm>
          <a:off x="7095491" y="2594279"/>
          <a:ext cx="4203881" cy="3229625"/>
        </p:xfrm>
        <a:graphic>
          <a:graphicData uri="http://schemas.openxmlformats.org/drawingml/2006/table">
            <a:tbl>
              <a:tblPr firstRow="1" firstCol="1" bandRow="1">
                <a:tableStyleId>{22838BEF-8BB2-4498-84A7-C5851F593DF1}</a:tableStyleId>
              </a:tblPr>
              <a:tblGrid>
                <a:gridCol w="1050308"/>
                <a:gridCol w="1050308"/>
                <a:gridCol w="1050838"/>
                <a:gridCol w="1052427"/>
              </a:tblGrid>
              <a:tr h="360794">
                <a:tc gridSpan="4">
                  <a:txBody>
                    <a:bodyPr/>
                    <a:lstStyle/>
                    <a:p>
                      <a:pPr algn="ctr">
                        <a:spcAft>
                          <a:spcPts val="0"/>
                        </a:spcAft>
                      </a:pPr>
                      <a:r>
                        <a:rPr lang="es-EC" sz="1200" dirty="0" smtClean="0">
                          <a:effectLst/>
                        </a:rPr>
                        <a:t>Pacientes </a:t>
                      </a:r>
                      <a:r>
                        <a:rPr lang="es-EC" sz="1200" dirty="0">
                          <a:effectLst/>
                        </a:rPr>
                        <a:t>Sanos</a:t>
                      </a:r>
                      <a:endParaRPr lang="es-EC" sz="12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603083">
                <a:tc>
                  <a:txBody>
                    <a:bodyPr/>
                    <a:lstStyle/>
                    <a:p>
                      <a:pPr algn="ctr">
                        <a:spcAft>
                          <a:spcPts val="0"/>
                        </a:spcAft>
                      </a:pPr>
                      <a:r>
                        <a:rPr lang="es-EC" sz="1200">
                          <a:effectLst/>
                        </a:rPr>
                        <a:t>Paciente</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b="1" dirty="0">
                          <a:effectLst/>
                        </a:rPr>
                        <a:t>Sexo</a:t>
                      </a:r>
                      <a:endParaRPr lang="es-EC" sz="1200" b="1"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b="1" dirty="0">
                          <a:effectLst/>
                        </a:rPr>
                        <a:t>Edad (Años)</a:t>
                      </a:r>
                      <a:endParaRPr lang="es-EC" sz="1200" b="1"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b="1" dirty="0">
                          <a:effectLst/>
                        </a:rPr>
                        <a:t>No. de Registro</a:t>
                      </a:r>
                      <a:endParaRPr lang="es-EC" sz="1200" b="1" dirty="0">
                        <a:effectLst/>
                        <a:latin typeface="Times New Roman" panose="02020603050405020304" pitchFamily="18" charset="0"/>
                        <a:ea typeface="Calibri" panose="020F0502020204030204" pitchFamily="34" charset="0"/>
                      </a:endParaRPr>
                    </a:p>
                  </a:txBody>
                  <a:tcPr marL="68580" marR="68580" marT="0" marB="0"/>
                </a:tc>
              </a:tr>
              <a:tr h="455453">
                <a:tc>
                  <a:txBody>
                    <a:bodyPr/>
                    <a:lstStyle/>
                    <a:p>
                      <a:pPr algn="ctr">
                        <a:spcAft>
                          <a:spcPts val="0"/>
                        </a:spcAft>
                      </a:pPr>
                      <a:r>
                        <a:rPr lang="es-EC" sz="1200">
                          <a:effectLst/>
                        </a:rPr>
                        <a:t>1</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Mujer</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57</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173/s0305Ire</a:t>
                      </a:r>
                      <a:endParaRPr lang="es-EC" sz="1200">
                        <a:effectLst/>
                        <a:latin typeface="Times New Roman" panose="02020603050405020304" pitchFamily="18" charset="0"/>
                        <a:ea typeface="Calibri" panose="020F0502020204030204" pitchFamily="34" charset="0"/>
                      </a:endParaRPr>
                    </a:p>
                  </a:txBody>
                  <a:tcPr marL="68580" marR="68580" marT="0" marB="0"/>
                </a:tc>
              </a:tr>
              <a:tr h="443936">
                <a:tc>
                  <a:txBody>
                    <a:bodyPr/>
                    <a:lstStyle/>
                    <a:p>
                      <a:pPr algn="ctr">
                        <a:spcAft>
                          <a:spcPts val="0"/>
                        </a:spcAft>
                      </a:pPr>
                      <a:r>
                        <a:rPr lang="es-EC" sz="1200">
                          <a:effectLst/>
                        </a:rPr>
                        <a:t>2</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Hombre</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34</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234/s0460_re</a:t>
                      </a:r>
                      <a:endParaRPr lang="es-EC" sz="1200">
                        <a:effectLst/>
                        <a:latin typeface="Times New Roman" panose="02020603050405020304" pitchFamily="18" charset="0"/>
                        <a:ea typeface="Calibri" panose="020F0502020204030204" pitchFamily="34" charset="0"/>
                      </a:endParaRPr>
                    </a:p>
                  </a:txBody>
                  <a:tcPr marL="68580" marR="68580" marT="0" marB="0"/>
                </a:tc>
              </a:tr>
              <a:tr h="455453">
                <a:tc>
                  <a:txBody>
                    <a:bodyPr/>
                    <a:lstStyle/>
                    <a:p>
                      <a:pPr algn="ctr">
                        <a:spcAft>
                          <a:spcPts val="0"/>
                        </a:spcAft>
                      </a:pPr>
                      <a:r>
                        <a:rPr lang="es-EC" sz="1200">
                          <a:effectLst/>
                        </a:rPr>
                        <a:t>3</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Hombre</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28</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240/s0468_re</a:t>
                      </a:r>
                      <a:endParaRPr lang="es-EC" sz="1200">
                        <a:effectLst/>
                        <a:latin typeface="Times New Roman" panose="02020603050405020304" pitchFamily="18" charset="0"/>
                        <a:ea typeface="Calibri" panose="020F0502020204030204" pitchFamily="34" charset="0"/>
                      </a:endParaRPr>
                    </a:p>
                  </a:txBody>
                  <a:tcPr marL="68580" marR="68580" marT="0" marB="0"/>
                </a:tc>
              </a:tr>
              <a:tr h="455453">
                <a:tc>
                  <a:txBody>
                    <a:bodyPr/>
                    <a:lstStyle/>
                    <a:p>
                      <a:pPr algn="ctr">
                        <a:spcAft>
                          <a:spcPts val="0"/>
                        </a:spcAft>
                      </a:pPr>
                      <a:r>
                        <a:rPr lang="es-EC" sz="1200">
                          <a:effectLst/>
                        </a:rPr>
                        <a:t>4</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Mujer</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48</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247/s0479_re</a:t>
                      </a:r>
                      <a:endParaRPr lang="es-EC" sz="1200">
                        <a:effectLst/>
                        <a:latin typeface="Times New Roman" panose="02020603050405020304" pitchFamily="18" charset="0"/>
                        <a:ea typeface="Calibri" panose="020F0502020204030204" pitchFamily="34" charset="0"/>
                      </a:endParaRPr>
                    </a:p>
                  </a:txBody>
                  <a:tcPr marL="68580" marR="68580" marT="0" marB="0"/>
                </a:tc>
              </a:tr>
              <a:tr h="455453">
                <a:tc>
                  <a:txBody>
                    <a:bodyPr/>
                    <a:lstStyle/>
                    <a:p>
                      <a:pPr algn="ctr">
                        <a:spcAft>
                          <a:spcPts val="0"/>
                        </a:spcAft>
                      </a:pPr>
                      <a:r>
                        <a:rPr lang="es-EC" sz="1200">
                          <a:effectLst/>
                        </a:rPr>
                        <a:t>5</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Hombre</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45</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dirty="0">
                          <a:effectLst/>
                        </a:rPr>
                        <a:t>264/s0500_re</a:t>
                      </a:r>
                      <a:endParaRPr lang="es-EC"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29365481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Resultado del Primer Escenario</a:t>
            </a:r>
            <a:endParaRPr lang="es-EC" dirty="0"/>
          </a:p>
        </p:txBody>
      </p:sp>
      <p:pic>
        <p:nvPicPr>
          <p:cNvPr id="6146" name="Imagen 89"/>
          <p:cNvPicPr>
            <a:picLocks noChangeAspect="1" noChangeArrowheads="1"/>
          </p:cNvPicPr>
          <p:nvPr/>
        </p:nvPicPr>
        <p:blipFill>
          <a:blip r:embed="rId2">
            <a:extLst>
              <a:ext uri="{28A0092B-C50C-407E-A947-70E740481C1C}">
                <a14:useLocalDpi xmlns:a14="http://schemas.microsoft.com/office/drawing/2010/main" val="0"/>
              </a:ext>
            </a:extLst>
          </a:blip>
          <a:srcRect l="729" r="729"/>
          <a:stretch>
            <a:fillRect/>
          </a:stretch>
        </p:blipFill>
        <p:spPr bwMode="auto">
          <a:xfrm>
            <a:off x="1060065" y="2027339"/>
            <a:ext cx="5143500" cy="936625"/>
          </a:xfrm>
          <a:prstGeom prst="rect">
            <a:avLst/>
          </a:prstGeom>
          <a:noFill/>
          <a:extLst>
            <a:ext uri="{909E8E84-426E-40DD-AFC4-6F175D3DCCD1}">
              <a14:hiddenFill xmlns:a14="http://schemas.microsoft.com/office/drawing/2010/main">
                <a:solidFill>
                  <a:srgbClr val="FFFFFF"/>
                </a:solidFill>
              </a14:hiddenFill>
            </a:ext>
          </a:extLst>
        </p:spPr>
      </p:pic>
      <p:pic>
        <p:nvPicPr>
          <p:cNvPr id="6145" name="Imagen 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065" y="3686854"/>
            <a:ext cx="5173663" cy="11890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2143759" y="2933188"/>
            <a:ext cx="319752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400" b="1" i="0" u="none" strike="noStrike" cap="none" normalizeH="0" baseline="0" dirty="0" smtClean="0" bmk="_Toc424032373">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Paciente 1-derivacion D2 de </a:t>
            </a:r>
            <a:r>
              <a:rPr kumimoji="0" lang="es-EC" altLang="es-EC" sz="1400" b="1" i="0" u="none" strike="noStrike" cap="none" normalizeH="0" baseline="0" dirty="0" err="1" smtClean="0" bmk="_Toc424032373">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Physionet</a:t>
            </a:r>
            <a:endParaRPr kumimoji="0" lang="es-EC" altLang="es-EC"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1749819" y="4924979"/>
            <a:ext cx="35914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dirty="0" smtClean="0" bmk="_Toc424032374">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Paciente 1-derivacion D2 del servidor Web</a:t>
            </a:r>
            <a:endParaRPr kumimoji="0" lang="es-EC" altLang="es-EC" sz="2800" b="0" i="0" u="none" strike="noStrike" cap="none" normalizeH="0" baseline="0" dirty="0" smtClean="0">
              <a:ln>
                <a:noFill/>
              </a:ln>
              <a:solidFill>
                <a:schemeClr val="tx1"/>
              </a:solidFill>
              <a:effectLst/>
              <a:latin typeface="Arial" panose="020B0604020202020204" pitchFamily="34" charset="0"/>
            </a:endParaRPr>
          </a:p>
        </p:txBody>
      </p:sp>
      <p:pic>
        <p:nvPicPr>
          <p:cNvPr id="9" name="Picture 8"/>
          <p:cNvPicPr/>
          <p:nvPr/>
        </p:nvPicPr>
        <p:blipFill rotWithShape="1">
          <a:blip r:embed="rId4" cstate="print">
            <a:extLst>
              <a:ext uri="{28A0092B-C50C-407E-A947-70E740481C1C}">
                <a14:useLocalDpi xmlns:a14="http://schemas.microsoft.com/office/drawing/2010/main" val="0"/>
              </a:ext>
            </a:extLst>
          </a:blip>
          <a:srcRect l="6867" t="4052" r="26593" b="21345"/>
          <a:stretch/>
        </p:blipFill>
        <p:spPr bwMode="auto">
          <a:xfrm>
            <a:off x="6424971" y="2267974"/>
            <a:ext cx="5132705" cy="2263140"/>
          </a:xfrm>
          <a:prstGeom prst="rect">
            <a:avLst/>
          </a:prstGeom>
          <a:noFill/>
          <a:ln>
            <a:noFill/>
          </a:ln>
          <a:extLst>
            <a:ext uri="{53640926-AAD7-44D8-BBD7-CCE9431645EC}">
              <a14:shadowObscured xmlns:a14="http://schemas.microsoft.com/office/drawing/2010/main"/>
            </a:ext>
          </a:extLst>
        </p:spPr>
      </p:pic>
      <p:sp>
        <p:nvSpPr>
          <p:cNvPr id="7" name="Rectangle 6"/>
          <p:cNvSpPr/>
          <p:nvPr/>
        </p:nvSpPr>
        <p:spPr>
          <a:xfrm>
            <a:off x="7545840" y="4460201"/>
            <a:ext cx="3248004" cy="276999"/>
          </a:xfrm>
          <a:prstGeom prst="rect">
            <a:avLst/>
          </a:prstGeom>
        </p:spPr>
        <p:txBody>
          <a:bodyPr wrap="none">
            <a:spAutoFit/>
          </a:bodyPr>
          <a:lstStyle/>
          <a:p>
            <a:pPr algn="ctr">
              <a:spcAft>
                <a:spcPts val="1000"/>
              </a:spcAft>
            </a:pPr>
            <a:r>
              <a:rPr lang="es-EC" sz="1200" b="1" dirty="0">
                <a:latin typeface="Times New Roman" panose="02020603050405020304" pitchFamily="18" charset="0"/>
                <a:ea typeface="Calibri" panose="020F0502020204030204" pitchFamily="34" charset="0"/>
              </a:rPr>
              <a:t>Paciente 1-Comparación de señales en Matlab </a:t>
            </a:r>
            <a:endParaRPr lang="es-EC" sz="12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445463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C" dirty="0" smtClean="0"/>
              <a:t>Pruebas del Segundo Escenario</a:t>
            </a:r>
            <a:endParaRPr lang="es-EC" dirty="0"/>
          </a:p>
        </p:txBody>
      </p:sp>
      <p:sp>
        <p:nvSpPr>
          <p:cNvPr id="4" name="Content Placeholder 2"/>
          <p:cNvSpPr>
            <a:spLocks noGrp="1"/>
          </p:cNvSpPr>
          <p:nvPr>
            <p:ph idx="1"/>
          </p:nvPr>
        </p:nvSpPr>
        <p:spPr>
          <a:xfrm>
            <a:off x="1103312" y="1518250"/>
            <a:ext cx="9722839" cy="4730150"/>
          </a:xfrm>
        </p:spPr>
        <p:txBody>
          <a:bodyPr>
            <a:normAutofit/>
          </a:bodyPr>
          <a:lstStyle/>
          <a:p>
            <a:pPr algn="just"/>
            <a:endParaRPr lang="es-EC" dirty="0"/>
          </a:p>
          <a:p>
            <a:pPr algn="just"/>
            <a:endParaRPr lang="es-EC" dirty="0"/>
          </a:p>
        </p:txBody>
      </p:sp>
      <p:sp>
        <p:nvSpPr>
          <p:cNvPr id="6" name="Content Placeholder 2"/>
          <p:cNvSpPr txBox="1">
            <a:spLocks/>
          </p:cNvSpPr>
          <p:nvPr/>
        </p:nvSpPr>
        <p:spPr>
          <a:xfrm>
            <a:off x="937596" y="1340815"/>
            <a:ext cx="9722839" cy="47301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s-EC" dirty="0"/>
              <a:t>C</a:t>
            </a:r>
            <a:r>
              <a:rPr lang="es-EC" dirty="0" smtClean="0"/>
              <a:t>omprende </a:t>
            </a:r>
            <a:r>
              <a:rPr lang="es-EC" dirty="0"/>
              <a:t>la transmisión de un examen ECG de 5 personas con infarto de miocardio, donde se comprueba la calidad de los datos en la derivación bipolar DII.</a:t>
            </a:r>
          </a:p>
        </p:txBody>
      </p:sp>
      <p:graphicFrame>
        <p:nvGraphicFramePr>
          <p:cNvPr id="3" name="Tabla 2"/>
          <p:cNvGraphicFramePr>
            <a:graphicFrameLocks noGrp="1"/>
          </p:cNvGraphicFramePr>
          <p:nvPr>
            <p:extLst>
              <p:ext uri="{D42A27DB-BD31-4B8C-83A1-F6EECF244321}">
                <p14:modId xmlns:p14="http://schemas.microsoft.com/office/powerpoint/2010/main" val="3049345154"/>
              </p:ext>
            </p:extLst>
          </p:nvPr>
        </p:nvGraphicFramePr>
        <p:xfrm>
          <a:off x="7075713" y="2547257"/>
          <a:ext cx="4296638" cy="3402017"/>
        </p:xfrm>
        <a:graphic>
          <a:graphicData uri="http://schemas.openxmlformats.org/drawingml/2006/table">
            <a:tbl>
              <a:tblPr firstRow="1" firstCol="1" bandRow="1">
                <a:tableStyleId>{22838BEF-8BB2-4498-84A7-C5851F593DF1}</a:tableStyleId>
              </a:tblPr>
              <a:tblGrid>
                <a:gridCol w="1073891"/>
                <a:gridCol w="1073891"/>
                <a:gridCol w="1074428"/>
                <a:gridCol w="1074428"/>
              </a:tblGrid>
              <a:tr h="408534">
                <a:tc gridSpan="4">
                  <a:txBody>
                    <a:bodyPr/>
                    <a:lstStyle/>
                    <a:p>
                      <a:pPr algn="ctr">
                        <a:lnSpc>
                          <a:spcPct val="150000"/>
                        </a:lnSpc>
                        <a:spcAft>
                          <a:spcPts val="0"/>
                        </a:spcAft>
                      </a:pPr>
                      <a:r>
                        <a:rPr lang="es-EC" sz="1200" dirty="0">
                          <a:effectLst/>
                        </a:rPr>
                        <a:t>Pacientes con diagnostico con Infarto al Miocardio</a:t>
                      </a:r>
                      <a:endParaRPr lang="es-EC" sz="12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559624">
                <a:tc>
                  <a:txBody>
                    <a:bodyPr/>
                    <a:lstStyle/>
                    <a:p>
                      <a:pPr algn="ctr">
                        <a:lnSpc>
                          <a:spcPct val="150000"/>
                        </a:lnSpc>
                        <a:spcAft>
                          <a:spcPts val="0"/>
                        </a:spcAft>
                      </a:pPr>
                      <a:r>
                        <a:rPr lang="es-EC" sz="1200">
                          <a:effectLst/>
                        </a:rPr>
                        <a:t>Paciente</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b="1" dirty="0">
                          <a:effectLst/>
                        </a:rPr>
                        <a:t>Sexo</a:t>
                      </a:r>
                      <a:endParaRPr lang="es-EC" sz="1200" b="1"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b="1" dirty="0">
                          <a:effectLst/>
                        </a:rPr>
                        <a:t>Edad (Años)</a:t>
                      </a:r>
                      <a:endParaRPr lang="es-EC" sz="1200" b="1"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b="1" dirty="0">
                          <a:effectLst/>
                        </a:rPr>
                        <a:t>No. de Registro</a:t>
                      </a:r>
                      <a:endParaRPr lang="es-EC" sz="1200" b="1" dirty="0">
                        <a:effectLst/>
                        <a:latin typeface="Times New Roman" panose="02020603050405020304" pitchFamily="18" charset="0"/>
                        <a:ea typeface="Calibri" panose="020F0502020204030204" pitchFamily="34" charset="0"/>
                      </a:endParaRPr>
                    </a:p>
                  </a:txBody>
                  <a:tcPr marL="68580" marR="68580" marT="0" marB="0"/>
                </a:tc>
              </a:tr>
              <a:tr h="474254">
                <a:tc>
                  <a:txBody>
                    <a:bodyPr/>
                    <a:lstStyle/>
                    <a:p>
                      <a:pPr algn="ctr">
                        <a:lnSpc>
                          <a:spcPct val="150000"/>
                        </a:lnSpc>
                        <a:spcAft>
                          <a:spcPts val="0"/>
                        </a:spcAft>
                      </a:pPr>
                      <a:r>
                        <a:rPr lang="es-EC" sz="1200">
                          <a:effectLst/>
                        </a:rPr>
                        <a:t>6</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Mujer</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74</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005/s0021bre</a:t>
                      </a:r>
                      <a:endParaRPr lang="es-EC" sz="1200">
                        <a:effectLst/>
                        <a:latin typeface="Times New Roman" panose="02020603050405020304" pitchFamily="18" charset="0"/>
                        <a:ea typeface="Calibri" panose="020F0502020204030204" pitchFamily="34" charset="0"/>
                      </a:endParaRPr>
                    </a:p>
                  </a:txBody>
                  <a:tcPr marL="68580" marR="68580" marT="0" marB="0"/>
                </a:tc>
              </a:tr>
              <a:tr h="462457">
                <a:tc>
                  <a:txBody>
                    <a:bodyPr/>
                    <a:lstStyle/>
                    <a:p>
                      <a:pPr algn="ctr">
                        <a:lnSpc>
                          <a:spcPct val="150000"/>
                        </a:lnSpc>
                        <a:spcAft>
                          <a:spcPts val="0"/>
                        </a:spcAft>
                      </a:pPr>
                      <a:r>
                        <a:rPr lang="es-EC" sz="1200">
                          <a:effectLst/>
                        </a:rPr>
                        <a:t>7</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Hombre</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66</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009/s0035_re</a:t>
                      </a:r>
                      <a:endParaRPr lang="es-EC" sz="1200">
                        <a:effectLst/>
                        <a:latin typeface="Times New Roman" panose="02020603050405020304" pitchFamily="18" charset="0"/>
                        <a:ea typeface="Calibri" panose="020F0502020204030204" pitchFamily="34" charset="0"/>
                      </a:endParaRPr>
                    </a:p>
                  </a:txBody>
                  <a:tcPr marL="68580" marR="68580" marT="0" marB="0"/>
                </a:tc>
              </a:tr>
              <a:tr h="474254">
                <a:tc>
                  <a:txBody>
                    <a:bodyPr/>
                    <a:lstStyle/>
                    <a:p>
                      <a:pPr algn="ctr">
                        <a:lnSpc>
                          <a:spcPct val="150000"/>
                        </a:lnSpc>
                        <a:spcAft>
                          <a:spcPts val="0"/>
                        </a:spcAft>
                      </a:pPr>
                      <a:r>
                        <a:rPr lang="es-EC" sz="1200">
                          <a:effectLst/>
                        </a:rPr>
                        <a:t>8</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Mujer</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62</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011/s0049Ire</a:t>
                      </a:r>
                      <a:endParaRPr lang="es-EC" sz="1200">
                        <a:effectLst/>
                        <a:latin typeface="Times New Roman" panose="02020603050405020304" pitchFamily="18" charset="0"/>
                        <a:ea typeface="Calibri" panose="020F0502020204030204" pitchFamily="34" charset="0"/>
                      </a:endParaRPr>
                    </a:p>
                  </a:txBody>
                  <a:tcPr marL="68580" marR="68580" marT="0" marB="0"/>
                </a:tc>
              </a:tr>
              <a:tr h="474254">
                <a:tc>
                  <a:txBody>
                    <a:bodyPr/>
                    <a:lstStyle/>
                    <a:p>
                      <a:pPr algn="ctr">
                        <a:lnSpc>
                          <a:spcPct val="150000"/>
                        </a:lnSpc>
                        <a:spcAft>
                          <a:spcPts val="0"/>
                        </a:spcAft>
                      </a:pPr>
                      <a:r>
                        <a:rPr lang="es-EC" sz="1200">
                          <a:effectLst/>
                        </a:rPr>
                        <a:t>9</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Hombre</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63</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016/s0060Ire</a:t>
                      </a:r>
                      <a:endParaRPr lang="es-EC" sz="1200">
                        <a:effectLst/>
                        <a:latin typeface="Times New Roman" panose="02020603050405020304" pitchFamily="18" charset="0"/>
                        <a:ea typeface="Calibri" panose="020F0502020204030204" pitchFamily="34" charset="0"/>
                      </a:endParaRPr>
                    </a:p>
                  </a:txBody>
                  <a:tcPr marL="68580" marR="68580" marT="0" marB="0"/>
                </a:tc>
              </a:tr>
              <a:tr h="474254">
                <a:tc>
                  <a:txBody>
                    <a:bodyPr/>
                    <a:lstStyle/>
                    <a:p>
                      <a:pPr algn="ctr">
                        <a:lnSpc>
                          <a:spcPct val="150000"/>
                        </a:lnSpc>
                        <a:spcAft>
                          <a:spcPts val="0"/>
                        </a:spcAft>
                      </a:pPr>
                      <a:r>
                        <a:rPr lang="es-EC" sz="1200">
                          <a:effectLst/>
                        </a:rPr>
                        <a:t>10</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dirty="0">
                          <a:effectLst/>
                        </a:rPr>
                        <a:t>Hombre</a:t>
                      </a:r>
                      <a:endParaRPr lang="es-EC"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51</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dirty="0">
                          <a:effectLst/>
                        </a:rPr>
                        <a:t>040/s0219Ire</a:t>
                      </a:r>
                      <a:endParaRPr lang="es-EC"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
        <p:nvSpPr>
          <p:cNvPr id="7" name="Rectangle 2"/>
          <p:cNvSpPr>
            <a:spLocks noChangeArrowheads="1"/>
          </p:cNvSpPr>
          <p:nvPr/>
        </p:nvSpPr>
        <p:spPr bwMode="auto">
          <a:xfrm>
            <a:off x="937596" y="254725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Objeto 7"/>
          <p:cNvGraphicFramePr>
            <a:graphicFrameLocks noChangeAspect="1"/>
          </p:cNvGraphicFramePr>
          <p:nvPr>
            <p:extLst>
              <p:ext uri="{D42A27DB-BD31-4B8C-83A1-F6EECF244321}">
                <p14:modId xmlns:p14="http://schemas.microsoft.com/office/powerpoint/2010/main" val="3424867136"/>
              </p:ext>
            </p:extLst>
          </p:nvPr>
        </p:nvGraphicFramePr>
        <p:xfrm>
          <a:off x="937596" y="2547257"/>
          <a:ext cx="5658970" cy="3523708"/>
        </p:xfrm>
        <a:graphic>
          <a:graphicData uri="http://schemas.openxmlformats.org/presentationml/2006/ole">
            <mc:AlternateContent xmlns:mc="http://schemas.openxmlformats.org/markup-compatibility/2006">
              <mc:Choice xmlns:v="urn:schemas-microsoft-com:vml" Requires="v">
                <p:oleObj spid="_x0000_s4143" name="Visio" r:id="rId3" imgW="6829313" imgH="4276775" progId="Visio.Drawing.15">
                  <p:embed/>
                </p:oleObj>
              </mc:Choice>
              <mc:Fallback>
                <p:oleObj name="Visio" r:id="rId3" imgW="6829313" imgH="4276775"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596" y="2547257"/>
                        <a:ext cx="5658970" cy="3523708"/>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27220753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n 1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861" y="1845363"/>
            <a:ext cx="5227638" cy="1052423"/>
          </a:xfrm>
          <a:prstGeom prst="rect">
            <a:avLst/>
          </a:prstGeom>
          <a:noFill/>
          <a:extLst>
            <a:ext uri="{909E8E84-426E-40DD-AFC4-6F175D3DCCD1}">
              <a14:hiddenFill xmlns:a14="http://schemas.microsoft.com/office/drawing/2010/main">
                <a:solidFill>
                  <a:srgbClr val="FFFFFF"/>
                </a:solidFill>
              </a14:hiddenFill>
            </a:ext>
          </a:extLst>
        </p:spPr>
      </p:pic>
      <p:pic>
        <p:nvPicPr>
          <p:cNvPr id="7169" name="Imagen 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99" y="3818001"/>
            <a:ext cx="5219700" cy="1181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672861" y="15182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1717016" y="2825028"/>
            <a:ext cx="311495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400" b="1" i="0" u="none" strike="noStrike" cap="none" normalizeH="0" baseline="0" dirty="0" smtClean="0" bmk="_Toc424032394">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Paciente 6-derivacion D2 de </a:t>
            </a:r>
            <a:r>
              <a:rPr kumimoji="0" lang="es-EC" altLang="es-EC" sz="1400" b="1" i="0" u="none" strike="noStrike" cap="none" normalizeH="0" baseline="0" dirty="0" err="1" smtClean="0" bmk="_Toc424032394">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Physionet</a:t>
            </a:r>
            <a:endParaRPr kumimoji="0" lang="es-EC" altLang="es-EC"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1724954" y="4994366"/>
            <a:ext cx="37526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600" b="0" i="0" u="none" strike="noStrike" cap="none" normalizeH="0" baseline="0" dirty="0" smtClean="0" bmk="_Toc424032395">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Paciente 6-derivacion D2 del servidor Web</a:t>
            </a:r>
            <a:r>
              <a:rPr kumimoji="0" lang="es-EC" altLang="es-EC" sz="1000" b="0" i="0" u="none" strike="noStrike" cap="none" normalizeH="0" baseline="0" dirty="0" smtClean="0">
                <a:ln>
                  <a:noFill/>
                </a:ln>
                <a:solidFill>
                  <a:schemeClr val="tx1"/>
                </a:solidFill>
                <a:effectLst/>
              </a:rPr>
              <a:t> </a:t>
            </a:r>
            <a:endParaRPr kumimoji="0" lang="es-EC" altLang="es-EC" sz="2400" b="0" i="0" u="none" strike="noStrike" cap="none" normalizeH="0" baseline="0" dirty="0" smtClean="0">
              <a:ln>
                <a:noFill/>
              </a:ln>
              <a:solidFill>
                <a:schemeClr val="tx1"/>
              </a:solidFill>
              <a:effectLst/>
              <a:latin typeface="Arial" panose="020B0604020202020204" pitchFamily="34" charset="0"/>
            </a:endParaRPr>
          </a:p>
        </p:txBody>
      </p:sp>
      <p:sp>
        <p:nvSpPr>
          <p:cNvPr id="7" name="Rectangle 7"/>
          <p:cNvSpPr>
            <a:spLocks noChangeArrowheads="1"/>
          </p:cNvSpPr>
          <p:nvPr/>
        </p:nvSpPr>
        <p:spPr bwMode="auto">
          <a:xfrm>
            <a:off x="6452559" y="180184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7174" name="Picture 164"/>
          <p:cNvPicPr>
            <a:picLocks noChangeAspect="1" noChangeArrowheads="1"/>
          </p:cNvPicPr>
          <p:nvPr/>
        </p:nvPicPr>
        <p:blipFill>
          <a:blip r:embed="rId4">
            <a:extLst>
              <a:ext uri="{28A0092B-C50C-407E-A947-70E740481C1C}">
                <a14:useLocalDpi xmlns:a14="http://schemas.microsoft.com/office/drawing/2010/main" val="0"/>
              </a:ext>
            </a:extLst>
          </a:blip>
          <a:srcRect l="7170" t="6085" r="27124" b="20918"/>
          <a:stretch>
            <a:fillRect/>
          </a:stretch>
        </p:blipFill>
        <p:spPr bwMode="auto">
          <a:xfrm>
            <a:off x="6206373" y="2030442"/>
            <a:ext cx="5606519" cy="24416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p:cNvSpPr>
            <a:spLocks noChangeArrowheads="1"/>
          </p:cNvSpPr>
          <p:nvPr/>
        </p:nvSpPr>
        <p:spPr bwMode="auto">
          <a:xfrm>
            <a:off x="7156940" y="4527040"/>
            <a:ext cx="3829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400" b="1" i="0" u="none" strike="noStrike" cap="none" normalizeH="0" baseline="0" dirty="0" smtClean="0" bmk="_Toc424032396">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Paciente 6-Comparación de señales en Matlab</a:t>
            </a:r>
            <a:endParaRPr kumimoji="0" lang="es-EC" altLang="es-EC" sz="3200" b="0" i="0" u="none" strike="noStrike" cap="none" normalizeH="0" baseline="0" dirty="0" smtClean="0">
              <a:ln>
                <a:noFill/>
              </a:ln>
              <a:solidFill>
                <a:schemeClr val="tx1"/>
              </a:solidFill>
              <a:effectLst/>
              <a:latin typeface="Arial" panose="020B0604020202020204" pitchFamily="34" charset="0"/>
            </a:endParaRPr>
          </a:p>
        </p:txBody>
      </p:sp>
      <p:sp>
        <p:nvSpPr>
          <p:cNvPr id="11" name="Title 1"/>
          <p:cNvSpPr>
            <a:spLocks noGrp="1"/>
          </p:cNvSpPr>
          <p:nvPr>
            <p:ph type="title"/>
          </p:nvPr>
        </p:nvSpPr>
        <p:spPr>
          <a:xfrm>
            <a:off x="646111" y="452718"/>
            <a:ext cx="9404723" cy="1400530"/>
          </a:xfrm>
        </p:spPr>
        <p:txBody>
          <a:bodyPr/>
          <a:lstStyle/>
          <a:p>
            <a:r>
              <a:rPr lang="es-EC" dirty="0" smtClean="0"/>
              <a:t>Resultado del Segundo Escenario</a:t>
            </a:r>
            <a:endParaRPr lang="es-EC" dirty="0"/>
          </a:p>
        </p:txBody>
      </p:sp>
    </p:spTree>
    <p:extLst>
      <p:ext uri="{BB962C8B-B14F-4D97-AF65-F5344CB8AC3E}">
        <p14:creationId xmlns:p14="http://schemas.microsoft.com/office/powerpoint/2010/main" val="6686394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C" dirty="0" smtClean="0"/>
              <a:t>Pruebas del Tercer Escenario</a:t>
            </a:r>
            <a:endParaRPr lang="es-EC" dirty="0"/>
          </a:p>
        </p:txBody>
      </p:sp>
      <p:sp>
        <p:nvSpPr>
          <p:cNvPr id="4" name="Content Placeholder 2"/>
          <p:cNvSpPr>
            <a:spLocks noGrp="1"/>
          </p:cNvSpPr>
          <p:nvPr>
            <p:ph idx="1"/>
          </p:nvPr>
        </p:nvSpPr>
        <p:spPr>
          <a:xfrm>
            <a:off x="1103312" y="1518250"/>
            <a:ext cx="9722839" cy="4730150"/>
          </a:xfrm>
        </p:spPr>
        <p:txBody>
          <a:bodyPr>
            <a:normAutofit/>
          </a:bodyPr>
          <a:lstStyle/>
          <a:p>
            <a:pPr algn="just"/>
            <a:endParaRPr lang="es-EC" dirty="0"/>
          </a:p>
          <a:p>
            <a:pPr algn="just"/>
            <a:endParaRPr lang="es-EC" dirty="0"/>
          </a:p>
        </p:txBody>
      </p:sp>
      <p:sp>
        <p:nvSpPr>
          <p:cNvPr id="6" name="Content Placeholder 2"/>
          <p:cNvSpPr txBox="1">
            <a:spLocks/>
          </p:cNvSpPr>
          <p:nvPr/>
        </p:nvSpPr>
        <p:spPr>
          <a:xfrm>
            <a:off x="937596" y="1340815"/>
            <a:ext cx="9722839" cy="47301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es-EC" dirty="0"/>
              <a:t>C</a:t>
            </a:r>
            <a:r>
              <a:rPr lang="es-EC" dirty="0" smtClean="0"/>
              <a:t>omprende </a:t>
            </a:r>
            <a:r>
              <a:rPr lang="es-EC" dirty="0"/>
              <a:t>la transmisión de un examen ECG de 5 personas con arritmia cardiaca, donde se comprueba la calidad de los datos en la derivación bipolar DII.</a:t>
            </a:r>
          </a:p>
        </p:txBody>
      </p:sp>
      <p:sp>
        <p:nvSpPr>
          <p:cNvPr id="3" name="Rectangle 2"/>
          <p:cNvSpPr>
            <a:spLocks noChangeArrowheads="1"/>
          </p:cNvSpPr>
          <p:nvPr/>
        </p:nvSpPr>
        <p:spPr bwMode="auto">
          <a:xfrm>
            <a:off x="937596" y="26452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val="1215099213"/>
              </p:ext>
            </p:extLst>
          </p:nvPr>
        </p:nvGraphicFramePr>
        <p:xfrm>
          <a:off x="937596" y="2477961"/>
          <a:ext cx="5622404" cy="3443337"/>
        </p:xfrm>
        <a:graphic>
          <a:graphicData uri="http://schemas.openxmlformats.org/presentationml/2006/ole">
            <mc:AlternateContent xmlns:mc="http://schemas.openxmlformats.org/markup-compatibility/2006">
              <mc:Choice xmlns:v="urn:schemas-microsoft-com:vml" Requires="v">
                <p:oleObj spid="_x0000_s3119" name="Visio" r:id="rId3" imgW="6829313" imgH="4276775" progId="Visio.Drawing.15">
                  <p:embed/>
                </p:oleObj>
              </mc:Choice>
              <mc:Fallback>
                <p:oleObj name="Visio" r:id="rId3" imgW="6829313" imgH="4276775"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596" y="2477961"/>
                        <a:ext cx="5622404" cy="3443337"/>
                      </a:xfrm>
                      <a:prstGeom prst="rect">
                        <a:avLst/>
                      </a:prstGeom>
                      <a:solidFill>
                        <a:schemeClr val="tx1"/>
                      </a:solidFill>
                    </p:spPr>
                  </p:pic>
                </p:oleObj>
              </mc:Fallback>
            </mc:AlternateContent>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953621758"/>
              </p:ext>
            </p:extLst>
          </p:nvPr>
        </p:nvGraphicFramePr>
        <p:xfrm>
          <a:off x="7104783" y="2477961"/>
          <a:ext cx="4325217" cy="3309524"/>
        </p:xfrm>
        <a:graphic>
          <a:graphicData uri="http://schemas.openxmlformats.org/drawingml/2006/table">
            <a:tbl>
              <a:tblPr firstRow="1" firstCol="1" bandRow="1">
                <a:tableStyleId>{22838BEF-8BB2-4498-84A7-C5851F593DF1}</a:tableStyleId>
              </a:tblPr>
              <a:tblGrid>
                <a:gridCol w="1080623"/>
                <a:gridCol w="1080623"/>
                <a:gridCol w="1081168"/>
                <a:gridCol w="1082803"/>
              </a:tblGrid>
              <a:tr h="366955">
                <a:tc gridSpan="4">
                  <a:txBody>
                    <a:bodyPr/>
                    <a:lstStyle/>
                    <a:p>
                      <a:pPr algn="ctr">
                        <a:lnSpc>
                          <a:spcPct val="150000"/>
                        </a:lnSpc>
                        <a:spcAft>
                          <a:spcPts val="0"/>
                        </a:spcAft>
                      </a:pPr>
                      <a:r>
                        <a:rPr lang="es-EC" sz="1200" dirty="0">
                          <a:effectLst/>
                        </a:rPr>
                        <a:t>Pacientes con  diagnostico de arritmia Cardiaca</a:t>
                      </a:r>
                      <a:endParaRPr lang="es-EC" sz="12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695843">
                <a:tc>
                  <a:txBody>
                    <a:bodyPr/>
                    <a:lstStyle/>
                    <a:p>
                      <a:pPr algn="ctr">
                        <a:lnSpc>
                          <a:spcPct val="150000"/>
                        </a:lnSpc>
                        <a:spcAft>
                          <a:spcPts val="0"/>
                        </a:spcAft>
                      </a:pPr>
                      <a:r>
                        <a:rPr lang="es-EC" sz="1200">
                          <a:effectLst/>
                        </a:rPr>
                        <a:t>Paciente</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b="1" dirty="0">
                          <a:effectLst/>
                        </a:rPr>
                        <a:t>Sexo</a:t>
                      </a:r>
                      <a:endParaRPr lang="es-EC" sz="1200" b="1"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b="1" dirty="0">
                          <a:effectLst/>
                        </a:rPr>
                        <a:t>Edad (Años)</a:t>
                      </a:r>
                      <a:endParaRPr lang="es-EC" sz="1200" b="1"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b="1" dirty="0">
                          <a:effectLst/>
                        </a:rPr>
                        <a:t>No. de Registro</a:t>
                      </a:r>
                      <a:endParaRPr lang="es-EC" sz="1200" b="1" dirty="0">
                        <a:effectLst/>
                        <a:latin typeface="Times New Roman" panose="02020603050405020304" pitchFamily="18" charset="0"/>
                        <a:ea typeface="Calibri" panose="020F0502020204030204" pitchFamily="34" charset="0"/>
                      </a:endParaRPr>
                    </a:p>
                  </a:txBody>
                  <a:tcPr marL="68580" marR="68580" marT="0" marB="0"/>
                </a:tc>
              </a:tr>
              <a:tr h="504272">
                <a:tc>
                  <a:txBody>
                    <a:bodyPr/>
                    <a:lstStyle/>
                    <a:p>
                      <a:pPr algn="ctr">
                        <a:lnSpc>
                          <a:spcPct val="150000"/>
                        </a:lnSpc>
                        <a:spcAft>
                          <a:spcPts val="0"/>
                        </a:spcAft>
                      </a:pPr>
                      <a:r>
                        <a:rPr lang="es-EC" sz="1200">
                          <a:effectLst/>
                        </a:rPr>
                        <a:t>11</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Mujer</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66</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151/s0206_re</a:t>
                      </a:r>
                      <a:endParaRPr lang="es-EC" sz="1200">
                        <a:effectLst/>
                        <a:latin typeface="Times New Roman" panose="02020603050405020304" pitchFamily="18" charset="0"/>
                        <a:ea typeface="Calibri" panose="020F0502020204030204" pitchFamily="34" charset="0"/>
                      </a:endParaRPr>
                    </a:p>
                  </a:txBody>
                  <a:tcPr marL="68580" marR="68580" marT="0" marB="0"/>
                </a:tc>
              </a:tr>
              <a:tr h="504272">
                <a:tc>
                  <a:txBody>
                    <a:bodyPr/>
                    <a:lstStyle/>
                    <a:p>
                      <a:pPr algn="ctr">
                        <a:lnSpc>
                          <a:spcPct val="150000"/>
                        </a:lnSpc>
                        <a:spcAft>
                          <a:spcPts val="0"/>
                        </a:spcAft>
                      </a:pPr>
                      <a:r>
                        <a:rPr lang="es-EC" sz="1200" dirty="0">
                          <a:effectLst/>
                        </a:rPr>
                        <a:t>12</a:t>
                      </a:r>
                      <a:endParaRPr lang="es-EC"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Hombre</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59</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112/s0169_re</a:t>
                      </a:r>
                      <a:endParaRPr lang="es-EC" sz="1200">
                        <a:effectLst/>
                        <a:latin typeface="Times New Roman" panose="02020603050405020304" pitchFamily="18" charset="0"/>
                        <a:ea typeface="Calibri" panose="020F0502020204030204" pitchFamily="34" charset="0"/>
                      </a:endParaRPr>
                    </a:p>
                  </a:txBody>
                  <a:tcPr marL="68580" marR="68580" marT="0" marB="0"/>
                </a:tc>
              </a:tr>
              <a:tr h="366955">
                <a:tc>
                  <a:txBody>
                    <a:bodyPr/>
                    <a:lstStyle/>
                    <a:p>
                      <a:pPr algn="ctr">
                        <a:lnSpc>
                          <a:spcPct val="150000"/>
                        </a:lnSpc>
                        <a:spcAft>
                          <a:spcPts val="0"/>
                        </a:spcAft>
                      </a:pPr>
                      <a:r>
                        <a:rPr lang="es-EC" sz="1200">
                          <a:effectLst/>
                        </a:rPr>
                        <a:t>13</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Mujer</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65</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113/s0018Ire</a:t>
                      </a:r>
                      <a:endParaRPr lang="es-EC" sz="1200">
                        <a:effectLst/>
                        <a:latin typeface="Times New Roman" panose="02020603050405020304" pitchFamily="18" charset="0"/>
                        <a:ea typeface="Calibri" panose="020F0502020204030204" pitchFamily="34" charset="0"/>
                      </a:endParaRPr>
                    </a:p>
                  </a:txBody>
                  <a:tcPr marL="68580" marR="68580" marT="0" marB="0"/>
                </a:tc>
              </a:tr>
              <a:tr h="366955">
                <a:tc>
                  <a:txBody>
                    <a:bodyPr/>
                    <a:lstStyle/>
                    <a:p>
                      <a:pPr algn="ctr">
                        <a:lnSpc>
                          <a:spcPct val="150000"/>
                        </a:lnSpc>
                        <a:spcAft>
                          <a:spcPts val="0"/>
                        </a:spcAft>
                      </a:pPr>
                      <a:r>
                        <a:rPr lang="es-EC" sz="1200">
                          <a:effectLst/>
                        </a:rPr>
                        <a:t>14</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Hombre</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31</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133/s0393lre</a:t>
                      </a:r>
                      <a:endParaRPr lang="es-EC" sz="1200">
                        <a:effectLst/>
                        <a:latin typeface="Times New Roman" panose="02020603050405020304" pitchFamily="18" charset="0"/>
                        <a:ea typeface="Calibri" panose="020F0502020204030204" pitchFamily="34" charset="0"/>
                      </a:endParaRPr>
                    </a:p>
                  </a:txBody>
                  <a:tcPr marL="68580" marR="68580" marT="0" marB="0"/>
                </a:tc>
              </a:tr>
              <a:tr h="504272">
                <a:tc>
                  <a:txBody>
                    <a:bodyPr/>
                    <a:lstStyle/>
                    <a:p>
                      <a:pPr algn="ctr">
                        <a:lnSpc>
                          <a:spcPct val="150000"/>
                        </a:lnSpc>
                        <a:spcAft>
                          <a:spcPts val="0"/>
                        </a:spcAft>
                      </a:pPr>
                      <a:r>
                        <a:rPr lang="es-EC" sz="1200">
                          <a:effectLst/>
                        </a:rPr>
                        <a:t>15</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Hombre</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81</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dirty="0">
                          <a:effectLst/>
                        </a:rPr>
                        <a:t>147/s0211_re</a:t>
                      </a:r>
                      <a:endParaRPr lang="es-EC"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29817143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n 1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365" y="1950291"/>
            <a:ext cx="5511543" cy="1113816"/>
          </a:xfrm>
          <a:prstGeom prst="rect">
            <a:avLst/>
          </a:prstGeom>
          <a:noFill/>
          <a:extLst>
            <a:ext uri="{909E8E84-426E-40DD-AFC4-6F175D3DCCD1}">
              <a14:hiddenFill xmlns:a14="http://schemas.microsoft.com/office/drawing/2010/main">
                <a:solidFill>
                  <a:srgbClr val="FFFFFF"/>
                </a:solidFill>
              </a14:hiddenFill>
            </a:ext>
          </a:extLst>
        </p:spPr>
      </p:pic>
      <p:pic>
        <p:nvPicPr>
          <p:cNvPr id="8193" name="Imagen 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365" y="3626051"/>
            <a:ext cx="5520113" cy="13076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707366" y="157863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1861159" y="2994902"/>
            <a:ext cx="33875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400" b="1" i="0" u="none" strike="noStrike" cap="none" normalizeH="0" baseline="0" dirty="0" smtClean="0" bmk="_Toc424032409">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Paciente 11-derivacion D2 de </a:t>
            </a:r>
            <a:r>
              <a:rPr kumimoji="0" lang="es-EC" altLang="es-EC" sz="1400" b="1" i="0" u="none" strike="noStrike" cap="none" normalizeH="0" baseline="0" dirty="0" err="1" smtClean="0" bmk="_Toc424032409">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Physionet</a:t>
            </a:r>
            <a:endParaRPr kumimoji="0" lang="es-EC" altLang="es-EC"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1835239" y="4924666"/>
            <a:ext cx="35131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400" b="1" i="0" u="none" strike="noStrike" cap="none" normalizeH="0" baseline="0" dirty="0" smtClean="0" bmk="_Toc42403241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Paciente 11-derivacion D2 del servidor Web</a:t>
            </a:r>
            <a:endParaRPr kumimoji="0" lang="es-EC" altLang="es-EC" sz="3200" b="0" i="0" u="none" strike="noStrike" cap="none" normalizeH="0" baseline="0" dirty="0" smtClean="0">
              <a:ln>
                <a:noFill/>
              </a:ln>
              <a:solidFill>
                <a:schemeClr val="tx1"/>
              </a:solidFill>
              <a:effectLst/>
              <a:latin typeface="Arial" panose="020B0604020202020204" pitchFamily="34" charset="0"/>
            </a:endParaRPr>
          </a:p>
        </p:txBody>
      </p:sp>
      <p:pic>
        <p:nvPicPr>
          <p:cNvPr id="9" name="Imagen 121"/>
          <p:cNvPicPr/>
          <p:nvPr/>
        </p:nvPicPr>
        <p:blipFill rotWithShape="1">
          <a:blip r:embed="rId4">
            <a:extLst>
              <a:ext uri="{28A0092B-C50C-407E-A947-70E740481C1C}">
                <a14:useLocalDpi xmlns:a14="http://schemas.microsoft.com/office/drawing/2010/main" val="0"/>
              </a:ext>
            </a:extLst>
          </a:blip>
          <a:srcRect l="8107" t="6741" r="8853" b="4433"/>
          <a:stretch/>
        </p:blipFill>
        <p:spPr bwMode="auto">
          <a:xfrm>
            <a:off x="6451822" y="1998120"/>
            <a:ext cx="5244429" cy="3037161"/>
          </a:xfrm>
          <a:prstGeom prst="rect">
            <a:avLst/>
          </a:prstGeom>
          <a:noFill/>
          <a:ln>
            <a:noFill/>
          </a:ln>
          <a:extLst>
            <a:ext uri="{53640926-AAD7-44D8-BBD7-CCE9431645EC}">
              <a14:shadowObscured xmlns:a14="http://schemas.microsoft.com/office/drawing/2010/main"/>
            </a:ext>
          </a:extLst>
        </p:spPr>
      </p:pic>
      <p:sp>
        <p:nvSpPr>
          <p:cNvPr id="7" name="Rectangle 6"/>
          <p:cNvSpPr/>
          <p:nvPr/>
        </p:nvSpPr>
        <p:spPr>
          <a:xfrm>
            <a:off x="7430865" y="5024109"/>
            <a:ext cx="3589188" cy="307777"/>
          </a:xfrm>
          <a:prstGeom prst="rect">
            <a:avLst/>
          </a:prstGeom>
        </p:spPr>
        <p:txBody>
          <a:bodyPr wrap="none">
            <a:spAutoFit/>
          </a:bodyPr>
          <a:lstStyle/>
          <a:p>
            <a:r>
              <a:rPr lang="es-EC" sz="1400" dirty="0">
                <a:latin typeface="Times New Roman" panose="02020603050405020304" pitchFamily="18" charset="0"/>
                <a:ea typeface="Calibri" panose="020F0502020204030204" pitchFamily="34" charset="0"/>
              </a:rPr>
              <a:t>Paciente 11-Comparación de señales en Matlab</a:t>
            </a:r>
            <a:endParaRPr lang="es-EC" sz="1400" dirty="0"/>
          </a:p>
        </p:txBody>
      </p:sp>
      <p:sp>
        <p:nvSpPr>
          <p:cNvPr id="11" name="Title 1"/>
          <p:cNvSpPr>
            <a:spLocks noGrp="1"/>
          </p:cNvSpPr>
          <p:nvPr>
            <p:ph type="title"/>
          </p:nvPr>
        </p:nvSpPr>
        <p:spPr>
          <a:xfrm>
            <a:off x="646111" y="452718"/>
            <a:ext cx="9404723" cy="1400530"/>
          </a:xfrm>
        </p:spPr>
        <p:txBody>
          <a:bodyPr/>
          <a:lstStyle/>
          <a:p>
            <a:r>
              <a:rPr lang="es-EC" dirty="0" smtClean="0"/>
              <a:t>Resultado del Tercer Escenario</a:t>
            </a:r>
            <a:endParaRPr lang="es-EC" dirty="0"/>
          </a:p>
        </p:txBody>
      </p:sp>
    </p:spTree>
    <p:extLst>
      <p:ext uri="{BB962C8B-B14F-4D97-AF65-F5344CB8AC3E}">
        <p14:creationId xmlns:p14="http://schemas.microsoft.com/office/powerpoint/2010/main" val="34762402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C" dirty="0" smtClean="0"/>
              <a:t>Pruebas del Cuarto Escenario</a:t>
            </a:r>
            <a:endParaRPr lang="es-EC" dirty="0"/>
          </a:p>
        </p:txBody>
      </p:sp>
      <p:sp>
        <p:nvSpPr>
          <p:cNvPr id="4" name="Content Placeholder 2"/>
          <p:cNvSpPr>
            <a:spLocks noGrp="1"/>
          </p:cNvSpPr>
          <p:nvPr>
            <p:ph idx="1"/>
          </p:nvPr>
        </p:nvSpPr>
        <p:spPr>
          <a:xfrm>
            <a:off x="1103312" y="1518250"/>
            <a:ext cx="9722839" cy="4730150"/>
          </a:xfrm>
        </p:spPr>
        <p:txBody>
          <a:bodyPr>
            <a:normAutofit/>
          </a:bodyPr>
          <a:lstStyle/>
          <a:p>
            <a:pPr algn="just"/>
            <a:endParaRPr lang="es-EC" dirty="0"/>
          </a:p>
          <a:p>
            <a:pPr algn="just"/>
            <a:endParaRPr lang="es-EC" dirty="0"/>
          </a:p>
        </p:txBody>
      </p:sp>
      <p:sp>
        <p:nvSpPr>
          <p:cNvPr id="6" name="Content Placeholder 2"/>
          <p:cNvSpPr txBox="1">
            <a:spLocks/>
          </p:cNvSpPr>
          <p:nvPr/>
        </p:nvSpPr>
        <p:spPr>
          <a:xfrm>
            <a:off x="937597" y="1340816"/>
            <a:ext cx="6584432" cy="269778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s-EC" dirty="0"/>
              <a:t>El cuarto escenario comprende la transmisión del examen ECG de 4 personas con diferentes diagnósticos, donde se comprobará la eficiencia del sistema bajo los siguientes parámetros:</a:t>
            </a:r>
          </a:p>
          <a:p>
            <a:pPr lvl="0"/>
            <a:r>
              <a:rPr lang="es-EC" dirty="0"/>
              <a:t>Tiempo de retardo durante la revisión en </a:t>
            </a:r>
            <a:r>
              <a:rPr lang="es-EC" dirty="0" smtClean="0"/>
              <a:t>línea</a:t>
            </a:r>
          </a:p>
          <a:p>
            <a:pPr lvl="0"/>
            <a:r>
              <a:rPr lang="es-EC" dirty="0" smtClean="0"/>
              <a:t>Capacidad </a:t>
            </a:r>
            <a:r>
              <a:rPr lang="es-EC" dirty="0"/>
              <a:t>de almacenamiento de los </a:t>
            </a:r>
            <a:r>
              <a:rPr lang="es-EC" dirty="0" smtClean="0"/>
              <a:t>exámenes</a:t>
            </a:r>
          </a:p>
          <a:p>
            <a:pPr lvl="0"/>
            <a:r>
              <a:rPr lang="es-EC" dirty="0" smtClean="0"/>
              <a:t>Fiabilidad </a:t>
            </a:r>
            <a:r>
              <a:rPr lang="es-EC" dirty="0"/>
              <a:t>de los </a:t>
            </a:r>
            <a:r>
              <a:rPr lang="es-EC" dirty="0" smtClean="0"/>
              <a:t>Datos</a:t>
            </a:r>
            <a:endParaRPr lang="es-EC" dirty="0"/>
          </a:p>
        </p:txBody>
      </p:sp>
      <p:graphicFrame>
        <p:nvGraphicFramePr>
          <p:cNvPr id="7" name="Tabla 6"/>
          <p:cNvGraphicFramePr>
            <a:graphicFrameLocks noGrp="1"/>
          </p:cNvGraphicFramePr>
          <p:nvPr>
            <p:extLst>
              <p:ext uri="{D42A27DB-BD31-4B8C-83A1-F6EECF244321}">
                <p14:modId xmlns:p14="http://schemas.microsoft.com/office/powerpoint/2010/main" val="1125000755"/>
              </p:ext>
            </p:extLst>
          </p:nvPr>
        </p:nvGraphicFramePr>
        <p:xfrm>
          <a:off x="1103312" y="4071257"/>
          <a:ext cx="5316649" cy="2427514"/>
        </p:xfrm>
        <a:graphic>
          <a:graphicData uri="http://schemas.openxmlformats.org/drawingml/2006/table">
            <a:tbl>
              <a:tblPr firstRow="1" firstCol="1" bandRow="1">
                <a:tableStyleId>{22838BEF-8BB2-4498-84A7-C5851F593DF1}</a:tableStyleId>
              </a:tblPr>
              <a:tblGrid>
                <a:gridCol w="859972"/>
                <a:gridCol w="1476221"/>
                <a:gridCol w="748240"/>
                <a:gridCol w="1038454"/>
                <a:gridCol w="1193762"/>
              </a:tblGrid>
              <a:tr h="351164">
                <a:tc gridSpan="5">
                  <a:txBody>
                    <a:bodyPr/>
                    <a:lstStyle/>
                    <a:p>
                      <a:pPr algn="ctr">
                        <a:lnSpc>
                          <a:spcPct val="150000"/>
                        </a:lnSpc>
                        <a:spcAft>
                          <a:spcPts val="0"/>
                        </a:spcAft>
                      </a:pPr>
                      <a:r>
                        <a:rPr lang="es-EC" sz="1200" dirty="0">
                          <a:effectLst/>
                        </a:rPr>
                        <a:t>Pacientes </a:t>
                      </a:r>
                      <a:endParaRPr lang="es-EC" sz="12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65897">
                <a:tc>
                  <a:txBody>
                    <a:bodyPr/>
                    <a:lstStyle/>
                    <a:p>
                      <a:pPr algn="ctr">
                        <a:lnSpc>
                          <a:spcPct val="150000"/>
                        </a:lnSpc>
                        <a:spcAft>
                          <a:spcPts val="0"/>
                        </a:spcAft>
                      </a:pPr>
                      <a:r>
                        <a:rPr lang="es-EC" sz="1200">
                          <a:effectLst/>
                        </a:rPr>
                        <a:t>Paciente</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b="1" dirty="0">
                          <a:effectLst/>
                        </a:rPr>
                        <a:t>Diagnostico</a:t>
                      </a:r>
                      <a:endParaRPr lang="es-EC" sz="1200" b="1"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b="1" dirty="0">
                          <a:effectLst/>
                        </a:rPr>
                        <a:t>Sexo</a:t>
                      </a:r>
                      <a:endParaRPr lang="es-EC" sz="1200" b="1"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b="1" dirty="0">
                          <a:effectLst/>
                        </a:rPr>
                        <a:t>Edad (Años)</a:t>
                      </a:r>
                      <a:endParaRPr lang="es-EC" sz="1200" b="1"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b="1" dirty="0">
                          <a:effectLst/>
                        </a:rPr>
                        <a:t>No. de Registro</a:t>
                      </a:r>
                      <a:endParaRPr lang="es-EC" sz="1200" b="1" dirty="0">
                        <a:effectLst/>
                        <a:latin typeface="Times New Roman" panose="02020603050405020304" pitchFamily="18" charset="0"/>
                        <a:ea typeface="Calibri" panose="020F0502020204030204" pitchFamily="34" charset="0"/>
                      </a:endParaRPr>
                    </a:p>
                  </a:txBody>
                  <a:tcPr marL="68580" marR="68580" marT="0" marB="0"/>
                </a:tc>
              </a:tr>
              <a:tr h="303346">
                <a:tc>
                  <a:txBody>
                    <a:bodyPr/>
                    <a:lstStyle/>
                    <a:p>
                      <a:pPr algn="ctr">
                        <a:lnSpc>
                          <a:spcPct val="150000"/>
                        </a:lnSpc>
                        <a:spcAft>
                          <a:spcPts val="0"/>
                        </a:spcAft>
                      </a:pPr>
                      <a:r>
                        <a:rPr lang="es-EC" sz="1200">
                          <a:effectLst/>
                        </a:rPr>
                        <a:t>1</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Sano</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Mujer</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57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173/s0305Ire</a:t>
                      </a:r>
                      <a:endParaRPr lang="es-EC" sz="1200">
                        <a:effectLst/>
                        <a:latin typeface="Times New Roman" panose="02020603050405020304" pitchFamily="18" charset="0"/>
                        <a:ea typeface="Calibri" panose="020F0502020204030204" pitchFamily="34" charset="0"/>
                      </a:endParaRPr>
                    </a:p>
                  </a:txBody>
                  <a:tcPr marL="68580" marR="68580" marT="0" marB="0"/>
                </a:tc>
              </a:tr>
              <a:tr h="301254">
                <a:tc>
                  <a:txBody>
                    <a:bodyPr/>
                    <a:lstStyle/>
                    <a:p>
                      <a:pPr algn="ctr">
                        <a:lnSpc>
                          <a:spcPct val="150000"/>
                        </a:lnSpc>
                        <a:spcAft>
                          <a:spcPts val="0"/>
                        </a:spcAft>
                      </a:pPr>
                      <a:r>
                        <a:rPr lang="es-EC" sz="1200">
                          <a:effectLst/>
                        </a:rPr>
                        <a:t>2</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Sano</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Hombre</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34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234/s0460_re</a:t>
                      </a:r>
                      <a:endParaRPr lang="es-EC" sz="1200">
                        <a:effectLst/>
                        <a:latin typeface="Times New Roman" panose="02020603050405020304" pitchFamily="18" charset="0"/>
                        <a:ea typeface="Calibri" panose="020F0502020204030204" pitchFamily="34" charset="0"/>
                      </a:endParaRPr>
                    </a:p>
                  </a:txBody>
                  <a:tcPr marL="68580" marR="68580" marT="0" marB="0"/>
                </a:tc>
              </a:tr>
              <a:tr h="602507">
                <a:tc>
                  <a:txBody>
                    <a:bodyPr/>
                    <a:lstStyle/>
                    <a:p>
                      <a:pPr algn="ctr">
                        <a:lnSpc>
                          <a:spcPct val="150000"/>
                        </a:lnSpc>
                        <a:spcAft>
                          <a:spcPts val="0"/>
                        </a:spcAft>
                      </a:pPr>
                      <a:r>
                        <a:rPr lang="es-EC" sz="1200">
                          <a:effectLst/>
                        </a:rPr>
                        <a:t>6</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Infarto al Miocardio</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Mujer</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74</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005/s0021bre</a:t>
                      </a:r>
                      <a:endParaRPr lang="es-EC" sz="1200">
                        <a:effectLst/>
                        <a:latin typeface="Times New Roman" panose="02020603050405020304" pitchFamily="18" charset="0"/>
                        <a:ea typeface="Calibri" panose="020F0502020204030204" pitchFamily="34" charset="0"/>
                      </a:endParaRPr>
                    </a:p>
                  </a:txBody>
                  <a:tcPr marL="68580" marR="68580" marT="0" marB="0"/>
                </a:tc>
              </a:tr>
              <a:tr h="303346">
                <a:tc>
                  <a:txBody>
                    <a:bodyPr/>
                    <a:lstStyle/>
                    <a:p>
                      <a:pPr algn="ctr">
                        <a:lnSpc>
                          <a:spcPct val="150000"/>
                        </a:lnSpc>
                        <a:spcAft>
                          <a:spcPts val="0"/>
                        </a:spcAft>
                      </a:pPr>
                      <a:r>
                        <a:rPr lang="es-EC" sz="1200">
                          <a:effectLst/>
                        </a:rPr>
                        <a:t>11</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Arritmia Cardiaca</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Mujer</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a:effectLst/>
                        </a:rPr>
                        <a:t>66</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200" dirty="0">
                          <a:effectLst/>
                        </a:rPr>
                        <a:t>151/s0206_re</a:t>
                      </a:r>
                      <a:endParaRPr lang="es-EC"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pic>
        <p:nvPicPr>
          <p:cNvPr id="8" name="Imagen 7"/>
          <p:cNvPicPr/>
          <p:nvPr/>
        </p:nvPicPr>
        <p:blipFill rotWithShape="1">
          <a:blip r:embed="rId2">
            <a:extLst>
              <a:ext uri="{28A0092B-C50C-407E-A947-70E740481C1C}">
                <a14:useLocalDpi xmlns:a14="http://schemas.microsoft.com/office/drawing/2010/main" val="0"/>
              </a:ext>
            </a:extLst>
          </a:blip>
          <a:srcRect b="19543"/>
          <a:stretch/>
        </p:blipFill>
        <p:spPr bwMode="auto">
          <a:xfrm>
            <a:off x="7687744" y="1442050"/>
            <a:ext cx="3138407" cy="4907584"/>
          </a:xfrm>
          <a:prstGeom prst="rect">
            <a:avLst/>
          </a:prstGeom>
          <a:noFill/>
          <a:ln>
            <a:noFill/>
          </a:ln>
        </p:spPr>
      </p:pic>
    </p:spTree>
    <p:extLst>
      <p:ext uri="{BB962C8B-B14F-4D97-AF65-F5344CB8AC3E}">
        <p14:creationId xmlns:p14="http://schemas.microsoft.com/office/powerpoint/2010/main" val="17482923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3630" y="776378"/>
            <a:ext cx="9385540" cy="5572664"/>
          </a:xfrm>
        </p:spPr>
        <p:txBody>
          <a:bodyPr/>
          <a:lstStyle/>
          <a:p>
            <a:pPr marL="0" indent="0">
              <a:buNone/>
            </a:pPr>
            <a:endParaRPr lang="es-EC" sz="2800" b="1" dirty="0" smtClean="0"/>
          </a:p>
          <a:p>
            <a:pPr marL="0" indent="0" algn="just">
              <a:buNone/>
            </a:pPr>
            <a:r>
              <a:rPr lang="es-EC" dirty="0" smtClean="0"/>
              <a:t>La </a:t>
            </a:r>
            <a:r>
              <a:rPr lang="es-EC" dirty="0"/>
              <a:t>medida de la memoria virtual libre durante el envío de las señales cardiacas, al llenarse la memoria la aplicación detiene la transmisión y visualización del registro ECG en línea. En todos los casos de pruebas se tiene una memoria virtual de 512 Mb, limitando el tiempo de transmisión y visualización de los registros ECG.</a:t>
            </a:r>
          </a:p>
        </p:txBody>
      </p:sp>
      <p:pic>
        <p:nvPicPr>
          <p:cNvPr id="9217" name="Picture 170"/>
          <p:cNvPicPr>
            <a:picLocks noChangeAspect="1" noChangeArrowheads="1"/>
          </p:cNvPicPr>
          <p:nvPr/>
        </p:nvPicPr>
        <p:blipFill>
          <a:blip r:embed="rId2">
            <a:extLst>
              <a:ext uri="{28A0092B-C50C-407E-A947-70E740481C1C}">
                <a14:useLocalDpi xmlns:a14="http://schemas.microsoft.com/office/drawing/2010/main" val="0"/>
              </a:ext>
            </a:extLst>
          </a:blip>
          <a:srcRect l="8479" t="2277" r="26665" b="25244"/>
          <a:stretch>
            <a:fillRect/>
          </a:stretch>
        </p:blipFill>
        <p:spPr bwMode="auto">
          <a:xfrm>
            <a:off x="2697911" y="2888976"/>
            <a:ext cx="5971304" cy="32907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589111" y="6010488"/>
            <a:ext cx="41889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600" b="1" i="0" u="none" strike="noStrike" cap="none" normalizeH="0" baseline="0" dirty="0" smtClean="0" bmk="_Toc424032426">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Memoria libre al ejecutar la aplicación Web</a:t>
            </a:r>
            <a:endParaRPr kumimoji="0" lang="es-EC" altLang="es-EC" sz="3600" b="0" i="0" u="none" strike="noStrike" cap="none" normalizeH="0" baseline="0" dirty="0" smtClean="0">
              <a:ln>
                <a:noFill/>
              </a:ln>
              <a:solidFill>
                <a:schemeClr val="tx1"/>
              </a:solidFill>
              <a:effectLst/>
              <a:latin typeface="Arial" panose="020B0604020202020204" pitchFamily="34" charset="0"/>
            </a:endParaRPr>
          </a:p>
        </p:txBody>
      </p:sp>
      <p:sp>
        <p:nvSpPr>
          <p:cNvPr id="6" name="Title 1"/>
          <p:cNvSpPr>
            <a:spLocks noGrp="1"/>
          </p:cNvSpPr>
          <p:nvPr>
            <p:ph type="title"/>
          </p:nvPr>
        </p:nvSpPr>
        <p:spPr>
          <a:xfrm>
            <a:off x="646111" y="452718"/>
            <a:ext cx="9404723" cy="1400530"/>
          </a:xfrm>
        </p:spPr>
        <p:txBody>
          <a:bodyPr/>
          <a:lstStyle/>
          <a:p>
            <a:r>
              <a:rPr lang="es-EC" dirty="0" smtClean="0"/>
              <a:t>Resultados del Cuarto Escenario</a:t>
            </a:r>
            <a:endParaRPr lang="es-EC" dirty="0"/>
          </a:p>
        </p:txBody>
      </p:sp>
    </p:spTree>
    <p:extLst>
      <p:ext uri="{BB962C8B-B14F-4D97-AF65-F5344CB8AC3E}">
        <p14:creationId xmlns:p14="http://schemas.microsoft.com/office/powerpoint/2010/main" val="32101128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7148" y="707366"/>
            <a:ext cx="9152706" cy="5541033"/>
          </a:xfrm>
        </p:spPr>
        <p:txBody>
          <a:bodyPr>
            <a:normAutofit/>
          </a:bodyPr>
          <a:lstStyle/>
          <a:p>
            <a:pPr marL="0" indent="0">
              <a:buNone/>
            </a:pPr>
            <a:endParaRPr lang="es-EC" dirty="0" smtClean="0"/>
          </a:p>
          <a:p>
            <a:pPr marL="0" indent="0">
              <a:buNone/>
            </a:pPr>
            <a:endParaRPr lang="es-EC" dirty="0" smtClean="0"/>
          </a:p>
          <a:p>
            <a:endParaRPr lang="es-EC" dirty="0"/>
          </a:p>
          <a:p>
            <a:endParaRPr lang="es-EC" dirty="0" smtClean="0"/>
          </a:p>
          <a:p>
            <a:endParaRPr lang="es-EC" dirty="0"/>
          </a:p>
          <a:p>
            <a:endParaRPr lang="es-EC" dirty="0" smtClean="0"/>
          </a:p>
          <a:p>
            <a:endParaRPr lang="es-EC" dirty="0"/>
          </a:p>
          <a:p>
            <a:pPr lvl="0" algn="just"/>
            <a:endParaRPr lang="es-EC" dirty="0" smtClean="0"/>
          </a:p>
          <a:p>
            <a:pPr lvl="0" algn="just"/>
            <a:r>
              <a:rPr lang="es-EC" dirty="0" smtClean="0"/>
              <a:t>Al </a:t>
            </a:r>
            <a:r>
              <a:rPr lang="es-EC" dirty="0"/>
              <a:t>iniciar el examen no existe retardo entre la aplicación de envío y la aplicación de revisión en línea</a:t>
            </a:r>
          </a:p>
          <a:p>
            <a:pPr lvl="0" algn="just"/>
            <a:r>
              <a:rPr lang="es-EC" dirty="0"/>
              <a:t>Cuando existió mayor cantidad de envío de datos, salvo en el caso del paciente 2, se produjo un mayor retardo en tiempo </a:t>
            </a:r>
            <a:r>
              <a:rPr lang="es-EC"/>
              <a:t>máximo</a:t>
            </a:r>
            <a:r>
              <a:rPr lang="es-EC" smtClean="0"/>
              <a:t>.</a:t>
            </a:r>
            <a:endParaRPr lang="es-EC" dirty="0"/>
          </a:p>
        </p:txBody>
      </p:sp>
      <p:graphicFrame>
        <p:nvGraphicFramePr>
          <p:cNvPr id="4" name="Table 3"/>
          <p:cNvGraphicFramePr>
            <a:graphicFrameLocks noGrp="1"/>
          </p:cNvGraphicFramePr>
          <p:nvPr>
            <p:extLst/>
          </p:nvPr>
        </p:nvGraphicFramePr>
        <p:xfrm>
          <a:off x="2633783" y="1940944"/>
          <a:ext cx="6251424" cy="2093282"/>
        </p:xfrm>
        <a:graphic>
          <a:graphicData uri="http://schemas.openxmlformats.org/drawingml/2006/table">
            <a:tbl>
              <a:tblPr firstRow="1" firstCol="1" bandRow="1">
                <a:tableStyleId>{22838BEF-8BB2-4498-84A7-C5851F593DF1}</a:tableStyleId>
              </a:tblPr>
              <a:tblGrid>
                <a:gridCol w="890124"/>
                <a:gridCol w="1175664"/>
                <a:gridCol w="1065254"/>
                <a:gridCol w="1088860"/>
                <a:gridCol w="1084291"/>
                <a:gridCol w="947231"/>
              </a:tblGrid>
              <a:tr h="1046642">
                <a:tc>
                  <a:txBody>
                    <a:bodyPr/>
                    <a:lstStyle/>
                    <a:p>
                      <a:pPr algn="ctr">
                        <a:spcAft>
                          <a:spcPts val="0"/>
                        </a:spcAft>
                      </a:pPr>
                      <a:r>
                        <a:rPr lang="es-EC" sz="1200" dirty="0">
                          <a:effectLst/>
                        </a:rPr>
                        <a:t>Paciente</a:t>
                      </a:r>
                      <a:endParaRPr lang="es-EC"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Velocidad descarga internet [Mbps]</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Tiempo retardo mínimo [s]</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dirty="0">
                          <a:effectLst/>
                        </a:rPr>
                        <a:t>Tiempo retardo máximo [s]</a:t>
                      </a:r>
                      <a:endParaRPr lang="es-EC"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dirty="0">
                          <a:effectLst/>
                        </a:rPr>
                        <a:t>Tiempo total recibido [s]</a:t>
                      </a:r>
                      <a:endParaRPr lang="es-EC"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Tiempo Total enviado [s]</a:t>
                      </a:r>
                      <a:endParaRPr lang="es-EC" sz="1200">
                        <a:effectLst/>
                        <a:latin typeface="Times New Roman" panose="02020603050405020304" pitchFamily="18" charset="0"/>
                        <a:ea typeface="Calibri" panose="020F0502020204030204" pitchFamily="34" charset="0"/>
                      </a:endParaRPr>
                    </a:p>
                  </a:txBody>
                  <a:tcPr marL="68580" marR="68580" marT="0" marB="0"/>
                </a:tc>
              </a:tr>
              <a:tr h="261660">
                <a:tc>
                  <a:txBody>
                    <a:bodyPr/>
                    <a:lstStyle/>
                    <a:p>
                      <a:pPr algn="ctr">
                        <a:spcAft>
                          <a:spcPts val="0"/>
                        </a:spcAft>
                      </a:pPr>
                      <a:r>
                        <a:rPr lang="es-EC" sz="1200">
                          <a:effectLst/>
                        </a:rPr>
                        <a:t>1</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2.06</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0</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20</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2459</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2479</a:t>
                      </a:r>
                      <a:endParaRPr lang="es-EC" sz="1200">
                        <a:effectLst/>
                        <a:latin typeface="Times New Roman" panose="02020603050405020304" pitchFamily="18" charset="0"/>
                        <a:ea typeface="Calibri" panose="020F0502020204030204" pitchFamily="34" charset="0"/>
                      </a:endParaRPr>
                    </a:p>
                  </a:txBody>
                  <a:tcPr marL="68580" marR="68580" marT="0" marB="0"/>
                </a:tc>
              </a:tr>
              <a:tr h="261660">
                <a:tc>
                  <a:txBody>
                    <a:bodyPr/>
                    <a:lstStyle/>
                    <a:p>
                      <a:pPr algn="ctr">
                        <a:spcAft>
                          <a:spcPts val="0"/>
                        </a:spcAft>
                      </a:pPr>
                      <a:r>
                        <a:rPr lang="es-EC" sz="1200">
                          <a:effectLst/>
                        </a:rPr>
                        <a:t>2</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2.50</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0</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38</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2244</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2282</a:t>
                      </a:r>
                      <a:endParaRPr lang="es-EC" sz="1200">
                        <a:effectLst/>
                        <a:latin typeface="Times New Roman" panose="02020603050405020304" pitchFamily="18" charset="0"/>
                        <a:ea typeface="Calibri" panose="020F0502020204030204" pitchFamily="34" charset="0"/>
                      </a:endParaRPr>
                    </a:p>
                  </a:txBody>
                  <a:tcPr marL="68580" marR="68580" marT="0" marB="0"/>
                </a:tc>
              </a:tr>
              <a:tr h="261660">
                <a:tc>
                  <a:txBody>
                    <a:bodyPr/>
                    <a:lstStyle/>
                    <a:p>
                      <a:pPr algn="ctr">
                        <a:spcAft>
                          <a:spcPts val="0"/>
                        </a:spcAft>
                      </a:pPr>
                      <a:r>
                        <a:rPr lang="es-EC" sz="1200">
                          <a:effectLst/>
                        </a:rPr>
                        <a:t>6</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2.17</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0</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14</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2095</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2109</a:t>
                      </a:r>
                      <a:endParaRPr lang="es-EC" sz="1200">
                        <a:effectLst/>
                        <a:latin typeface="Times New Roman" panose="02020603050405020304" pitchFamily="18" charset="0"/>
                        <a:ea typeface="Calibri" panose="020F0502020204030204" pitchFamily="34" charset="0"/>
                      </a:endParaRPr>
                    </a:p>
                  </a:txBody>
                  <a:tcPr marL="68580" marR="68580" marT="0" marB="0"/>
                </a:tc>
              </a:tr>
              <a:tr h="261660">
                <a:tc>
                  <a:txBody>
                    <a:bodyPr/>
                    <a:lstStyle/>
                    <a:p>
                      <a:pPr algn="ctr">
                        <a:spcAft>
                          <a:spcPts val="0"/>
                        </a:spcAft>
                      </a:pPr>
                      <a:r>
                        <a:rPr lang="es-EC" sz="1200">
                          <a:effectLst/>
                        </a:rPr>
                        <a:t>11</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22.85</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0</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dirty="0">
                          <a:effectLst/>
                        </a:rPr>
                        <a:t>81</a:t>
                      </a:r>
                      <a:endParaRPr lang="es-EC"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3403</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dirty="0">
                          <a:effectLst/>
                        </a:rPr>
                        <a:t>3484</a:t>
                      </a:r>
                      <a:endParaRPr lang="es-EC"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
        <p:nvSpPr>
          <p:cNvPr id="5" name="Rectangle 4"/>
          <p:cNvSpPr/>
          <p:nvPr/>
        </p:nvSpPr>
        <p:spPr>
          <a:xfrm>
            <a:off x="4720646" y="1553557"/>
            <a:ext cx="1939826"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Tiempo de retardo </a:t>
            </a:r>
            <a:endParaRPr lang="es-EC" dirty="0"/>
          </a:p>
        </p:txBody>
      </p:sp>
      <p:sp>
        <p:nvSpPr>
          <p:cNvPr id="6" name="Title 1"/>
          <p:cNvSpPr>
            <a:spLocks noGrp="1"/>
          </p:cNvSpPr>
          <p:nvPr>
            <p:ph type="title"/>
          </p:nvPr>
        </p:nvSpPr>
        <p:spPr>
          <a:xfrm>
            <a:off x="646111" y="452718"/>
            <a:ext cx="9404723" cy="1400530"/>
          </a:xfrm>
        </p:spPr>
        <p:txBody>
          <a:bodyPr/>
          <a:lstStyle/>
          <a:p>
            <a:r>
              <a:rPr lang="es-EC" dirty="0" smtClean="0"/>
              <a:t>Resultados del Cuarto Escenario</a:t>
            </a:r>
            <a:endParaRPr lang="es-EC" dirty="0"/>
          </a:p>
        </p:txBody>
      </p:sp>
    </p:spTree>
    <p:extLst>
      <p:ext uri="{BB962C8B-B14F-4D97-AF65-F5344CB8AC3E}">
        <p14:creationId xmlns:p14="http://schemas.microsoft.com/office/powerpoint/2010/main" val="3792521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C" b="1" dirty="0" smtClean="0"/>
              <a:t>ALCANCE DEL PROYECTO</a:t>
            </a:r>
            <a:endParaRPr lang="es-EC" b="1" dirty="0"/>
          </a:p>
        </p:txBody>
      </p:sp>
      <p:sp>
        <p:nvSpPr>
          <p:cNvPr id="19" name="Content Placeholder 2"/>
          <p:cNvSpPr>
            <a:spLocks noGrp="1"/>
          </p:cNvSpPr>
          <p:nvPr>
            <p:ph idx="1"/>
          </p:nvPr>
        </p:nvSpPr>
        <p:spPr>
          <a:xfrm>
            <a:off x="1103312" y="1518250"/>
            <a:ext cx="9722839" cy="4730150"/>
          </a:xfrm>
        </p:spPr>
        <p:txBody>
          <a:bodyPr>
            <a:normAutofit fontScale="92500"/>
          </a:bodyPr>
          <a:lstStyle/>
          <a:p>
            <a:pPr lvl="0" algn="just"/>
            <a:r>
              <a:rPr lang="es-EC" sz="2400" dirty="0" smtClean="0"/>
              <a:t>Desarrollo del software </a:t>
            </a:r>
            <a:r>
              <a:rPr lang="es-EC" sz="2400" dirty="0"/>
              <a:t>de simulación </a:t>
            </a:r>
            <a:r>
              <a:rPr lang="es-EC" sz="2400" dirty="0" smtClean="0"/>
              <a:t>de señales ECG de </a:t>
            </a:r>
            <a:r>
              <a:rPr lang="es-EC" sz="2400" dirty="0"/>
              <a:t>12 derivaciones </a:t>
            </a:r>
            <a:r>
              <a:rPr lang="es-EC" sz="2400" dirty="0" smtClean="0"/>
              <a:t>para la transmisión de los </a:t>
            </a:r>
            <a:r>
              <a:rPr lang="es-EC" sz="2400" dirty="0"/>
              <a:t>registros del paciente empleando la resolución y frecuencia de muestreo dada por los registros de Physionet.</a:t>
            </a:r>
          </a:p>
          <a:p>
            <a:pPr lvl="0" algn="just"/>
            <a:r>
              <a:rPr lang="es-EC" sz="2400" dirty="0"/>
              <a:t>Desarrollo de una aplicación Web para el monitoreo de pacientes remotos, manejo de base de datos, autentificación de usuarios y visualización de imágenes almacenadas por parte del médico</a:t>
            </a:r>
          </a:p>
          <a:p>
            <a:pPr lvl="0" algn="just"/>
            <a:r>
              <a:rPr lang="es-EC" sz="2400" dirty="0"/>
              <a:t>El prototipo desarrollado en el presente proyecto se someterá a una fase de pruebas con registros de sujetos sanos y enfermos. </a:t>
            </a:r>
          </a:p>
          <a:p>
            <a:pPr lvl="0" algn="just"/>
            <a:r>
              <a:rPr lang="es-EC" sz="2400" dirty="0"/>
              <a:t>Elaboración de un manual de usuario que permita la correcta operación del </a:t>
            </a:r>
            <a:r>
              <a:rPr lang="es-EC" sz="2400" dirty="0" smtClean="0"/>
              <a:t>software.</a:t>
            </a:r>
            <a:endParaRPr lang="es-EC" sz="2400" dirty="0"/>
          </a:p>
          <a:p>
            <a:pPr algn="just"/>
            <a:endParaRPr lang="es-EC" dirty="0"/>
          </a:p>
        </p:txBody>
      </p:sp>
    </p:spTree>
    <p:extLst>
      <p:ext uri="{BB962C8B-B14F-4D97-AF65-F5344CB8AC3E}">
        <p14:creationId xmlns:p14="http://schemas.microsoft.com/office/powerpoint/2010/main" val="8962023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2038" y="681488"/>
            <a:ext cx="9057815" cy="5566912"/>
          </a:xfrm>
        </p:spPr>
        <p:txBody>
          <a:bodyPr/>
          <a:lstStyle/>
          <a:p>
            <a:pPr marL="0" indent="0">
              <a:buNone/>
            </a:pPr>
            <a:endParaRPr lang="es-EC" dirty="0" smtClean="0"/>
          </a:p>
          <a:p>
            <a:pPr marL="0" indent="0">
              <a:buNone/>
            </a:pPr>
            <a:endParaRPr lang="es-EC" dirty="0" smtClean="0"/>
          </a:p>
          <a:p>
            <a:endParaRPr lang="es-EC" dirty="0"/>
          </a:p>
          <a:p>
            <a:endParaRPr lang="es-EC" dirty="0" smtClean="0"/>
          </a:p>
          <a:p>
            <a:endParaRPr lang="es-EC" dirty="0"/>
          </a:p>
          <a:p>
            <a:endParaRPr lang="es-EC" dirty="0" smtClean="0"/>
          </a:p>
          <a:p>
            <a:endParaRPr lang="es-EC" dirty="0"/>
          </a:p>
          <a:p>
            <a:pPr algn="just"/>
            <a:r>
              <a:rPr lang="es-EC" dirty="0" smtClean="0"/>
              <a:t>A </a:t>
            </a:r>
            <a:r>
              <a:rPr lang="es-EC" dirty="0"/>
              <a:t>menor tiempo de examen, se tiene un archivo de menor peso </a:t>
            </a:r>
            <a:r>
              <a:rPr lang="es-EC" dirty="0" smtClean="0"/>
              <a:t>(MB).</a:t>
            </a:r>
          </a:p>
          <a:p>
            <a:pPr algn="just"/>
            <a:r>
              <a:rPr lang="es-EC" dirty="0" smtClean="0"/>
              <a:t>Cada </a:t>
            </a:r>
            <a:r>
              <a:rPr lang="es-EC" dirty="0"/>
              <a:t>minuto almacenado tendrá un peso promedio de 0.75 MB/min</a:t>
            </a:r>
            <a:r>
              <a:rPr lang="es-EC" dirty="0" smtClean="0"/>
              <a:t>.</a:t>
            </a:r>
          </a:p>
          <a:p>
            <a:pPr algn="just"/>
            <a:r>
              <a:rPr lang="es-EC" dirty="0"/>
              <a:t>Al tener un espacio contratado de 50 Gb de memoria en el </a:t>
            </a:r>
            <a:r>
              <a:rPr lang="es-EC" dirty="0" smtClean="0"/>
              <a:t>servidor se puede llegar a grabar un total de </a:t>
            </a:r>
            <a:r>
              <a:rPr lang="es-EC" dirty="0"/>
              <a:t>1137.78 horas, equivalentes a 47 días.</a:t>
            </a:r>
          </a:p>
          <a:p>
            <a:endParaRPr lang="es-EC" dirty="0"/>
          </a:p>
        </p:txBody>
      </p:sp>
      <p:graphicFrame>
        <p:nvGraphicFramePr>
          <p:cNvPr id="4" name="Table 3"/>
          <p:cNvGraphicFramePr>
            <a:graphicFrameLocks noGrp="1"/>
          </p:cNvGraphicFramePr>
          <p:nvPr>
            <p:extLst/>
          </p:nvPr>
        </p:nvGraphicFramePr>
        <p:xfrm>
          <a:off x="2969347" y="1764054"/>
          <a:ext cx="4857750" cy="1948180"/>
        </p:xfrm>
        <a:graphic>
          <a:graphicData uri="http://schemas.openxmlformats.org/drawingml/2006/table">
            <a:tbl>
              <a:tblPr firstRow="1" firstCol="1" bandRow="1">
                <a:tableStyleId>{22838BEF-8BB2-4498-84A7-C5851F593DF1}</a:tableStyleId>
              </a:tblPr>
              <a:tblGrid>
                <a:gridCol w="897255"/>
                <a:gridCol w="1259840"/>
                <a:gridCol w="1260475"/>
                <a:gridCol w="1440180"/>
              </a:tblGrid>
              <a:tr h="0">
                <a:tc>
                  <a:txBody>
                    <a:bodyPr/>
                    <a:lstStyle/>
                    <a:p>
                      <a:pPr algn="ctr">
                        <a:spcAft>
                          <a:spcPts val="0"/>
                        </a:spcAft>
                      </a:pPr>
                      <a:r>
                        <a:rPr lang="es-EC" sz="1200">
                          <a:effectLst/>
                        </a:rPr>
                        <a:t>Paciente</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Tiempo total recibido </a:t>
                      </a:r>
                      <a:r>
                        <a:rPr lang="en-US" sz="1200">
                          <a:effectLst/>
                        </a:rPr>
                        <a:t>[s]</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Peso de los archivos [MB]</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Peso [MB]/ Tiempo Almacenado [min]/</a:t>
                      </a:r>
                      <a:endParaRPr lang="es-EC" sz="1200">
                        <a:effectLst/>
                        <a:latin typeface="Times New Roman" panose="02020603050405020304" pitchFamily="18" charset="0"/>
                        <a:ea typeface="Calibri" panose="020F0502020204030204" pitchFamily="34" charset="0"/>
                      </a:endParaRPr>
                    </a:p>
                  </a:txBody>
                  <a:tcPr marL="68580" marR="68580" marT="0" marB="0"/>
                </a:tc>
              </a:tr>
              <a:tr h="304165">
                <a:tc>
                  <a:txBody>
                    <a:bodyPr/>
                    <a:lstStyle/>
                    <a:p>
                      <a:pPr algn="ctr">
                        <a:spcAft>
                          <a:spcPts val="0"/>
                        </a:spcAft>
                      </a:pPr>
                      <a:r>
                        <a:rPr lang="es-EC" sz="1200">
                          <a:effectLst/>
                        </a:rPr>
                        <a:t>1</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2459</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30.6</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0.747</a:t>
                      </a:r>
                      <a:endParaRPr lang="es-EC" sz="1200">
                        <a:effectLst/>
                        <a:latin typeface="Times New Roman" panose="02020603050405020304" pitchFamily="18" charset="0"/>
                        <a:ea typeface="Calibri" panose="020F0502020204030204" pitchFamily="34" charset="0"/>
                      </a:endParaRPr>
                    </a:p>
                  </a:txBody>
                  <a:tcPr marL="68580" marR="68580" marT="0" marB="0"/>
                </a:tc>
              </a:tr>
              <a:tr h="304165">
                <a:tc>
                  <a:txBody>
                    <a:bodyPr/>
                    <a:lstStyle/>
                    <a:p>
                      <a:pPr algn="ctr">
                        <a:spcAft>
                          <a:spcPts val="0"/>
                        </a:spcAft>
                      </a:pPr>
                      <a:r>
                        <a:rPr lang="es-EC" sz="1200">
                          <a:effectLst/>
                        </a:rPr>
                        <a:t>2</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2244</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27.9</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0.745</a:t>
                      </a:r>
                      <a:endParaRPr lang="es-EC" sz="1200">
                        <a:effectLst/>
                        <a:latin typeface="Times New Roman" panose="02020603050405020304" pitchFamily="18" charset="0"/>
                        <a:ea typeface="Calibri" panose="020F0502020204030204" pitchFamily="34" charset="0"/>
                      </a:endParaRPr>
                    </a:p>
                  </a:txBody>
                  <a:tcPr marL="68580" marR="68580" marT="0" marB="0"/>
                </a:tc>
              </a:tr>
              <a:tr h="304165">
                <a:tc>
                  <a:txBody>
                    <a:bodyPr/>
                    <a:lstStyle/>
                    <a:p>
                      <a:pPr algn="ctr">
                        <a:spcAft>
                          <a:spcPts val="0"/>
                        </a:spcAft>
                      </a:pPr>
                      <a:r>
                        <a:rPr lang="es-EC" sz="1200">
                          <a:effectLst/>
                        </a:rPr>
                        <a:t>6</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2095</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26.1</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0.747</a:t>
                      </a:r>
                      <a:endParaRPr lang="es-EC" sz="1200">
                        <a:effectLst/>
                        <a:latin typeface="Times New Roman" panose="02020603050405020304" pitchFamily="18" charset="0"/>
                        <a:ea typeface="Calibri" panose="020F0502020204030204" pitchFamily="34" charset="0"/>
                      </a:endParaRPr>
                    </a:p>
                  </a:txBody>
                  <a:tcPr marL="68580" marR="68580" marT="0" marB="0"/>
                </a:tc>
              </a:tr>
              <a:tr h="304165">
                <a:tc>
                  <a:txBody>
                    <a:bodyPr/>
                    <a:lstStyle/>
                    <a:p>
                      <a:pPr algn="ctr">
                        <a:spcAft>
                          <a:spcPts val="0"/>
                        </a:spcAft>
                      </a:pPr>
                      <a:r>
                        <a:rPr lang="es-EC" sz="1200">
                          <a:effectLst/>
                        </a:rPr>
                        <a:t>11</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3403</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42.5</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dirty="0">
                          <a:effectLst/>
                        </a:rPr>
                        <a:t>0.749</a:t>
                      </a:r>
                      <a:endParaRPr lang="es-EC"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
        <p:nvSpPr>
          <p:cNvPr id="5" name="Rectangle 1"/>
          <p:cNvSpPr>
            <a:spLocks noChangeArrowheads="1"/>
          </p:cNvSpPr>
          <p:nvPr/>
        </p:nvSpPr>
        <p:spPr bwMode="auto">
          <a:xfrm>
            <a:off x="3539023" y="1370112"/>
            <a:ext cx="34692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Capacidad de almacenamiento de los datos</a:t>
            </a:r>
            <a:endParaRPr kumimoji="0" lang="es-EC" altLang="es-EC" sz="3200" b="0" i="0" u="none" strike="noStrike" cap="none" normalizeH="0" baseline="0" dirty="0" smtClean="0">
              <a:ln>
                <a:noFill/>
              </a:ln>
              <a:solidFill>
                <a:schemeClr val="tx1"/>
              </a:solidFill>
              <a:effectLst/>
              <a:latin typeface="Arial" panose="020B0604020202020204" pitchFamily="34" charset="0"/>
            </a:endParaRPr>
          </a:p>
        </p:txBody>
      </p:sp>
      <p:sp>
        <p:nvSpPr>
          <p:cNvPr id="6" name="Title 1"/>
          <p:cNvSpPr>
            <a:spLocks noGrp="1"/>
          </p:cNvSpPr>
          <p:nvPr>
            <p:ph type="title"/>
          </p:nvPr>
        </p:nvSpPr>
        <p:spPr>
          <a:xfrm>
            <a:off x="646111" y="452718"/>
            <a:ext cx="9404723" cy="1400530"/>
          </a:xfrm>
        </p:spPr>
        <p:txBody>
          <a:bodyPr/>
          <a:lstStyle/>
          <a:p>
            <a:r>
              <a:rPr lang="es-EC" dirty="0" smtClean="0"/>
              <a:t>Resultados del Cuarto Escenario</a:t>
            </a:r>
            <a:endParaRPr lang="es-EC" dirty="0"/>
          </a:p>
        </p:txBody>
      </p:sp>
    </p:spTree>
    <p:extLst>
      <p:ext uri="{BB962C8B-B14F-4D97-AF65-F5344CB8AC3E}">
        <p14:creationId xmlns:p14="http://schemas.microsoft.com/office/powerpoint/2010/main" val="7281437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906925" y="1794094"/>
          <a:ext cx="5193665" cy="1765300"/>
        </p:xfrm>
        <a:graphic>
          <a:graphicData uri="http://schemas.openxmlformats.org/drawingml/2006/table">
            <a:tbl>
              <a:tblPr firstRow="1" firstCol="1" bandRow="1">
                <a:tableStyleId>{22838BEF-8BB2-4498-84A7-C5851F593DF1}</a:tableStyleId>
              </a:tblPr>
              <a:tblGrid>
                <a:gridCol w="1076565"/>
                <a:gridCol w="1081643"/>
                <a:gridCol w="1619926"/>
                <a:gridCol w="1415531"/>
              </a:tblGrid>
              <a:tr h="0">
                <a:tc>
                  <a:txBody>
                    <a:bodyPr/>
                    <a:lstStyle/>
                    <a:p>
                      <a:pPr algn="ctr">
                        <a:spcAft>
                          <a:spcPts val="0"/>
                        </a:spcAft>
                      </a:pPr>
                      <a:r>
                        <a:rPr lang="es-EC" sz="1200" dirty="0">
                          <a:effectLst/>
                        </a:rPr>
                        <a:t>Paciente</a:t>
                      </a:r>
                      <a:endParaRPr lang="es-EC"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dirty="0">
                          <a:effectLst/>
                        </a:rPr>
                        <a:t>Tiempo total recibido [s]</a:t>
                      </a:r>
                      <a:endParaRPr lang="es-EC"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Velocidad de descarga del Internet [MB]</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Porcentaje de Datos no Recibidos</a:t>
                      </a:r>
                      <a:endParaRPr lang="es-EC" sz="1200">
                        <a:effectLst/>
                        <a:latin typeface="Times New Roman" panose="02020603050405020304" pitchFamily="18" charset="0"/>
                        <a:ea typeface="Calibri" panose="020F0502020204030204" pitchFamily="34" charset="0"/>
                      </a:endParaRPr>
                    </a:p>
                  </a:txBody>
                  <a:tcPr marL="68580" marR="68580" marT="0" marB="0"/>
                </a:tc>
              </a:tr>
              <a:tr h="304165">
                <a:tc>
                  <a:txBody>
                    <a:bodyPr/>
                    <a:lstStyle/>
                    <a:p>
                      <a:pPr algn="ctr">
                        <a:spcAft>
                          <a:spcPts val="0"/>
                        </a:spcAft>
                      </a:pPr>
                      <a:r>
                        <a:rPr lang="es-EC" sz="1200">
                          <a:effectLst/>
                        </a:rPr>
                        <a:t>1</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dirty="0">
                          <a:effectLst/>
                        </a:rPr>
                        <a:t>2459</a:t>
                      </a:r>
                      <a:endParaRPr lang="es-EC"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2.06</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0,81 %</a:t>
                      </a:r>
                      <a:endParaRPr lang="es-EC" sz="1200">
                        <a:effectLst/>
                        <a:latin typeface="Times New Roman" panose="02020603050405020304" pitchFamily="18" charset="0"/>
                        <a:ea typeface="Calibri" panose="020F0502020204030204" pitchFamily="34" charset="0"/>
                      </a:endParaRPr>
                    </a:p>
                  </a:txBody>
                  <a:tcPr marL="68580" marR="68580" marT="0" marB="0"/>
                </a:tc>
              </a:tr>
              <a:tr h="304165">
                <a:tc>
                  <a:txBody>
                    <a:bodyPr/>
                    <a:lstStyle/>
                    <a:p>
                      <a:pPr algn="ctr">
                        <a:spcAft>
                          <a:spcPts val="0"/>
                        </a:spcAft>
                      </a:pPr>
                      <a:r>
                        <a:rPr lang="es-EC" sz="1200">
                          <a:effectLst/>
                        </a:rPr>
                        <a:t>2</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2244</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2.50</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1,66 %</a:t>
                      </a:r>
                      <a:endParaRPr lang="es-EC" sz="1200">
                        <a:effectLst/>
                        <a:latin typeface="Times New Roman" panose="02020603050405020304" pitchFamily="18" charset="0"/>
                        <a:ea typeface="Calibri" panose="020F0502020204030204" pitchFamily="34" charset="0"/>
                      </a:endParaRPr>
                    </a:p>
                  </a:txBody>
                  <a:tcPr marL="68580" marR="68580" marT="0" marB="0"/>
                </a:tc>
              </a:tr>
              <a:tr h="304165">
                <a:tc>
                  <a:txBody>
                    <a:bodyPr/>
                    <a:lstStyle/>
                    <a:p>
                      <a:pPr algn="ctr">
                        <a:spcAft>
                          <a:spcPts val="0"/>
                        </a:spcAft>
                      </a:pPr>
                      <a:r>
                        <a:rPr lang="es-EC" sz="1200">
                          <a:effectLst/>
                        </a:rPr>
                        <a:t>6</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2095</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2.17</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0,66 %</a:t>
                      </a:r>
                      <a:endParaRPr lang="es-EC" sz="1200">
                        <a:effectLst/>
                        <a:latin typeface="Times New Roman" panose="02020603050405020304" pitchFamily="18" charset="0"/>
                        <a:ea typeface="Calibri" panose="020F0502020204030204" pitchFamily="34" charset="0"/>
                      </a:endParaRPr>
                    </a:p>
                  </a:txBody>
                  <a:tcPr marL="68580" marR="68580" marT="0" marB="0"/>
                </a:tc>
              </a:tr>
              <a:tr h="304165">
                <a:tc>
                  <a:txBody>
                    <a:bodyPr/>
                    <a:lstStyle/>
                    <a:p>
                      <a:pPr algn="ctr">
                        <a:spcAft>
                          <a:spcPts val="0"/>
                        </a:spcAft>
                      </a:pPr>
                      <a:r>
                        <a:rPr lang="es-EC" sz="1200">
                          <a:effectLst/>
                        </a:rPr>
                        <a:t>11</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3403</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dirty="0">
                          <a:effectLst/>
                        </a:rPr>
                        <a:t>22.85</a:t>
                      </a:r>
                      <a:endParaRPr lang="es-EC"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dirty="0">
                          <a:effectLst/>
                        </a:rPr>
                        <a:t>2,32 %</a:t>
                      </a:r>
                      <a:endParaRPr lang="es-EC"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
        <p:nvSpPr>
          <p:cNvPr id="5" name="Rectangle 1"/>
          <p:cNvSpPr>
            <a:spLocks noChangeArrowheads="1"/>
          </p:cNvSpPr>
          <p:nvPr/>
        </p:nvSpPr>
        <p:spPr bwMode="auto">
          <a:xfrm>
            <a:off x="4302059" y="1439855"/>
            <a:ext cx="21884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Fiabilidad de los Datos</a:t>
            </a:r>
            <a:endParaRPr kumimoji="0" lang="es-EC" altLang="es-EC" sz="3600" b="0" i="0" u="none" strike="noStrike" cap="none" normalizeH="0" baseline="0" dirty="0" smtClean="0">
              <a:ln>
                <a:noFill/>
              </a:ln>
              <a:solidFill>
                <a:schemeClr val="tx1"/>
              </a:solidFill>
              <a:effectLst/>
              <a:latin typeface="Arial" panose="020B0604020202020204" pitchFamily="34" charset="0"/>
            </a:endParaRPr>
          </a:p>
        </p:txBody>
      </p:sp>
      <p:sp>
        <p:nvSpPr>
          <p:cNvPr id="8" name="Content Placeholder 2"/>
          <p:cNvSpPr txBox="1">
            <a:spLocks/>
          </p:cNvSpPr>
          <p:nvPr/>
        </p:nvSpPr>
        <p:spPr>
          <a:xfrm>
            <a:off x="992038" y="681488"/>
            <a:ext cx="9057815" cy="55669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endParaRPr lang="es-EC" dirty="0" smtClean="0"/>
          </a:p>
          <a:p>
            <a:pPr marL="0" indent="0">
              <a:buNone/>
            </a:pPr>
            <a:endParaRPr lang="es-EC" dirty="0" smtClean="0"/>
          </a:p>
          <a:p>
            <a:endParaRPr lang="es-EC" dirty="0" smtClean="0"/>
          </a:p>
          <a:p>
            <a:endParaRPr lang="es-EC" dirty="0" smtClean="0"/>
          </a:p>
          <a:p>
            <a:endParaRPr lang="es-EC" dirty="0" smtClean="0"/>
          </a:p>
          <a:p>
            <a:endParaRPr lang="es-EC" dirty="0" smtClean="0"/>
          </a:p>
          <a:p>
            <a:endParaRPr lang="es-EC" dirty="0" smtClean="0"/>
          </a:p>
          <a:p>
            <a:pPr algn="just"/>
            <a:r>
              <a:rPr lang="es-EC" dirty="0"/>
              <a:t>A</a:t>
            </a:r>
            <a:r>
              <a:rPr lang="es-EC" dirty="0" smtClean="0"/>
              <a:t> </a:t>
            </a:r>
            <a:r>
              <a:rPr lang="es-EC" dirty="0"/>
              <a:t>mayor tiempo de trasmisión se tiene una mayor pérdida de datos, </a:t>
            </a:r>
            <a:r>
              <a:rPr lang="es-EC" dirty="0" smtClean="0"/>
              <a:t>por </a:t>
            </a:r>
            <a:r>
              <a:rPr lang="es-EC" dirty="0"/>
              <a:t>la mayor utilización de la memoria virtual del servidor de Internet</a:t>
            </a:r>
            <a:r>
              <a:rPr lang="es-EC" dirty="0" smtClean="0"/>
              <a:t>.</a:t>
            </a:r>
          </a:p>
          <a:p>
            <a:pPr algn="just"/>
            <a:endParaRPr lang="es-EC" dirty="0" smtClean="0"/>
          </a:p>
          <a:p>
            <a:pPr lvl="0" algn="just"/>
            <a:r>
              <a:rPr lang="es-EC" dirty="0"/>
              <a:t>La aplicación presenta la perdida de datos debido a que se detiene su ejecución por el consumo de memoria virtual, por consiguiente </a:t>
            </a:r>
            <a:r>
              <a:rPr lang="es-EC" dirty="0" smtClean="0"/>
              <a:t>la </a:t>
            </a:r>
            <a:r>
              <a:rPr lang="es-EC" dirty="0"/>
              <a:t>perdida se produce al final de la trasmisión</a:t>
            </a:r>
            <a:r>
              <a:rPr lang="es-EC" dirty="0" smtClean="0"/>
              <a:t>.</a:t>
            </a:r>
          </a:p>
          <a:p>
            <a:endParaRPr lang="es-EC" dirty="0"/>
          </a:p>
        </p:txBody>
      </p:sp>
      <p:sp>
        <p:nvSpPr>
          <p:cNvPr id="6" name="Title 1"/>
          <p:cNvSpPr>
            <a:spLocks noGrp="1"/>
          </p:cNvSpPr>
          <p:nvPr>
            <p:ph type="title"/>
          </p:nvPr>
        </p:nvSpPr>
        <p:spPr>
          <a:xfrm>
            <a:off x="646111" y="452718"/>
            <a:ext cx="9404723" cy="1400530"/>
          </a:xfrm>
        </p:spPr>
        <p:txBody>
          <a:bodyPr/>
          <a:lstStyle/>
          <a:p>
            <a:r>
              <a:rPr lang="es-EC" dirty="0" smtClean="0"/>
              <a:t>Resultados del Cuarto Escenario</a:t>
            </a:r>
            <a:endParaRPr lang="es-EC" dirty="0"/>
          </a:p>
        </p:txBody>
      </p:sp>
    </p:spTree>
    <p:extLst>
      <p:ext uri="{BB962C8B-B14F-4D97-AF65-F5344CB8AC3E}">
        <p14:creationId xmlns:p14="http://schemas.microsoft.com/office/powerpoint/2010/main" val="10065385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C" dirty="0" smtClean="0"/>
              <a:t>Pruebas del Quinto Escenario</a:t>
            </a:r>
            <a:endParaRPr lang="es-EC" dirty="0"/>
          </a:p>
        </p:txBody>
      </p:sp>
      <p:sp>
        <p:nvSpPr>
          <p:cNvPr id="4" name="Content Placeholder 2"/>
          <p:cNvSpPr>
            <a:spLocks noGrp="1"/>
          </p:cNvSpPr>
          <p:nvPr>
            <p:ph idx="1"/>
          </p:nvPr>
        </p:nvSpPr>
        <p:spPr>
          <a:xfrm>
            <a:off x="1103312" y="1518250"/>
            <a:ext cx="9722839" cy="4730150"/>
          </a:xfrm>
        </p:spPr>
        <p:txBody>
          <a:bodyPr>
            <a:normAutofit/>
          </a:bodyPr>
          <a:lstStyle/>
          <a:p>
            <a:pPr algn="just"/>
            <a:endParaRPr lang="es-EC" dirty="0"/>
          </a:p>
          <a:p>
            <a:pPr algn="just"/>
            <a:endParaRPr lang="es-EC" dirty="0"/>
          </a:p>
        </p:txBody>
      </p:sp>
      <p:sp>
        <p:nvSpPr>
          <p:cNvPr id="6" name="Content Placeholder 2"/>
          <p:cNvSpPr txBox="1">
            <a:spLocks/>
          </p:cNvSpPr>
          <p:nvPr/>
        </p:nvSpPr>
        <p:spPr>
          <a:xfrm>
            <a:off x="937596" y="1340815"/>
            <a:ext cx="9722839" cy="157796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es-EC" dirty="0"/>
              <a:t>El quinto escenario comprende la transmisión del examen ECG de 4 personas con diferentes diagnósticos, donde se comprobará la cantidad máxima de datos que puede transmitir y almacenar el sistema sin </a:t>
            </a:r>
            <a:r>
              <a:rPr lang="es-EC" dirty="0" smtClean="0"/>
              <a:t>interrupciones.</a:t>
            </a:r>
            <a:endParaRPr lang="es-EC" dirty="0"/>
          </a:p>
        </p:txBody>
      </p:sp>
      <p:graphicFrame>
        <p:nvGraphicFramePr>
          <p:cNvPr id="7" name="Tabla 6"/>
          <p:cNvGraphicFramePr>
            <a:graphicFrameLocks noGrp="1"/>
          </p:cNvGraphicFramePr>
          <p:nvPr>
            <p:extLst>
              <p:ext uri="{D42A27DB-BD31-4B8C-83A1-F6EECF244321}">
                <p14:modId xmlns:p14="http://schemas.microsoft.com/office/powerpoint/2010/main" val="3312561393"/>
              </p:ext>
            </p:extLst>
          </p:nvPr>
        </p:nvGraphicFramePr>
        <p:xfrm>
          <a:off x="3458120" y="2923452"/>
          <a:ext cx="5293995" cy="2181948"/>
        </p:xfrm>
        <a:graphic>
          <a:graphicData uri="http://schemas.openxmlformats.org/drawingml/2006/table">
            <a:tbl>
              <a:tblPr firstRow="1" firstCol="1" bandRow="1">
                <a:tableStyleId>{22838BEF-8BB2-4498-84A7-C5851F593DF1}</a:tableStyleId>
              </a:tblPr>
              <a:tblGrid>
                <a:gridCol w="891085"/>
                <a:gridCol w="1435154"/>
                <a:gridCol w="745052"/>
                <a:gridCol w="1034029"/>
                <a:gridCol w="1188675"/>
              </a:tblGrid>
              <a:tr h="299038">
                <a:tc gridSpan="5">
                  <a:txBody>
                    <a:bodyPr/>
                    <a:lstStyle/>
                    <a:p>
                      <a:pPr algn="ctr">
                        <a:spcAft>
                          <a:spcPts val="0"/>
                        </a:spcAft>
                      </a:pPr>
                      <a:r>
                        <a:rPr lang="es-EC" sz="1200">
                          <a:effectLst/>
                        </a:rPr>
                        <a:t>Pacientes</a:t>
                      </a:r>
                      <a:endParaRPr lang="es-EC" sz="120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95968">
                <a:tc>
                  <a:txBody>
                    <a:bodyPr/>
                    <a:lstStyle/>
                    <a:p>
                      <a:pPr algn="ctr">
                        <a:spcAft>
                          <a:spcPts val="0"/>
                        </a:spcAft>
                      </a:pPr>
                      <a:r>
                        <a:rPr lang="es-EC" sz="1200">
                          <a:effectLst/>
                        </a:rPr>
                        <a:t>Paciente</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Diagnostico</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Sexo</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Edad (Años)</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No. de Registro</a:t>
                      </a:r>
                      <a:endParaRPr lang="es-EC" sz="1200">
                        <a:effectLst/>
                        <a:latin typeface="Times New Roman" panose="02020603050405020304" pitchFamily="18" charset="0"/>
                        <a:ea typeface="Calibri" panose="020F0502020204030204" pitchFamily="34" charset="0"/>
                      </a:endParaRPr>
                    </a:p>
                  </a:txBody>
                  <a:tcPr marL="68580" marR="68580" marT="0" marB="0"/>
                </a:tc>
              </a:tr>
              <a:tr h="299038">
                <a:tc>
                  <a:txBody>
                    <a:bodyPr/>
                    <a:lstStyle/>
                    <a:p>
                      <a:pPr algn="ctr">
                        <a:spcAft>
                          <a:spcPts val="0"/>
                        </a:spcAft>
                      </a:pPr>
                      <a:r>
                        <a:rPr lang="es-EC" sz="1200">
                          <a:effectLst/>
                        </a:rPr>
                        <a:t>1</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Sano</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Mujer</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57</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173/s0305Ire</a:t>
                      </a:r>
                      <a:endParaRPr lang="es-EC" sz="1200">
                        <a:effectLst/>
                        <a:latin typeface="Times New Roman" panose="02020603050405020304" pitchFamily="18" charset="0"/>
                        <a:ea typeface="Calibri" panose="020F0502020204030204" pitchFamily="34" charset="0"/>
                      </a:endParaRPr>
                    </a:p>
                  </a:txBody>
                  <a:tcPr marL="68580" marR="68580" marT="0" marB="0"/>
                </a:tc>
              </a:tr>
              <a:tr h="395968">
                <a:tc>
                  <a:txBody>
                    <a:bodyPr/>
                    <a:lstStyle/>
                    <a:p>
                      <a:pPr algn="ctr">
                        <a:spcAft>
                          <a:spcPts val="0"/>
                        </a:spcAft>
                      </a:pPr>
                      <a:r>
                        <a:rPr lang="es-EC" sz="1200">
                          <a:effectLst/>
                        </a:rPr>
                        <a:t>2</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Sano</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Hombre</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34</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234/s0460_re</a:t>
                      </a:r>
                      <a:endParaRPr lang="es-EC" sz="1200">
                        <a:effectLst/>
                        <a:latin typeface="Times New Roman" panose="02020603050405020304" pitchFamily="18" charset="0"/>
                        <a:ea typeface="Calibri" panose="020F0502020204030204" pitchFamily="34" charset="0"/>
                      </a:endParaRPr>
                    </a:p>
                  </a:txBody>
                  <a:tcPr marL="68580" marR="68580" marT="0" marB="0"/>
                </a:tc>
              </a:tr>
              <a:tr h="395968">
                <a:tc>
                  <a:txBody>
                    <a:bodyPr/>
                    <a:lstStyle/>
                    <a:p>
                      <a:pPr algn="ctr">
                        <a:spcAft>
                          <a:spcPts val="0"/>
                        </a:spcAft>
                      </a:pPr>
                      <a:r>
                        <a:rPr lang="es-EC" sz="1200">
                          <a:effectLst/>
                        </a:rPr>
                        <a:t>6</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Infarto al Miocardio</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Mujer</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74</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005/s0021bre</a:t>
                      </a:r>
                      <a:endParaRPr lang="es-EC" sz="1200">
                        <a:effectLst/>
                        <a:latin typeface="Times New Roman" panose="02020603050405020304" pitchFamily="18" charset="0"/>
                        <a:ea typeface="Calibri" panose="020F0502020204030204" pitchFamily="34" charset="0"/>
                      </a:endParaRPr>
                    </a:p>
                  </a:txBody>
                  <a:tcPr marL="68580" marR="68580" marT="0" marB="0"/>
                </a:tc>
              </a:tr>
              <a:tr h="395968">
                <a:tc>
                  <a:txBody>
                    <a:bodyPr/>
                    <a:lstStyle/>
                    <a:p>
                      <a:pPr algn="ctr">
                        <a:spcAft>
                          <a:spcPts val="0"/>
                        </a:spcAft>
                      </a:pPr>
                      <a:r>
                        <a:rPr lang="es-EC" sz="1200">
                          <a:effectLst/>
                        </a:rPr>
                        <a:t>11</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Arritmia Cardiaca</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Mujer</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66</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dirty="0">
                          <a:effectLst/>
                        </a:rPr>
                        <a:t>151/s0206_re</a:t>
                      </a:r>
                      <a:endParaRPr lang="es-EC"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34641823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idx="1"/>
          </p:nvPr>
        </p:nvSpPr>
        <p:spPr>
          <a:xfrm>
            <a:off x="1181819" y="707366"/>
            <a:ext cx="8868034" cy="554103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pPr algn="just"/>
            <a:r>
              <a:rPr lang="es-EC" dirty="0" smtClean="0"/>
              <a:t>El </a:t>
            </a:r>
            <a:r>
              <a:rPr lang="es-EC" dirty="0"/>
              <a:t>tiempo máximo recibido y guardado es de 6551 </a:t>
            </a:r>
            <a:r>
              <a:rPr lang="es-EC" dirty="0" smtClean="0"/>
              <a:t>segundos, </a:t>
            </a:r>
            <a:r>
              <a:rPr lang="es-EC" dirty="0"/>
              <a:t>equivalentes a 1 hora con 49 </a:t>
            </a:r>
            <a:r>
              <a:rPr lang="es-EC" dirty="0" smtClean="0"/>
              <a:t>minutos, el mínimo tiempo </a:t>
            </a:r>
            <a:r>
              <a:rPr lang="es-EC" dirty="0"/>
              <a:t>es de </a:t>
            </a:r>
            <a:r>
              <a:rPr lang="es-EC" dirty="0" smtClean="0"/>
              <a:t>4689 segundos </a:t>
            </a:r>
            <a:r>
              <a:rPr lang="es-EC" dirty="0"/>
              <a:t>correspondiente a 1 hora con 18 </a:t>
            </a:r>
            <a:r>
              <a:rPr lang="es-EC" dirty="0" smtClean="0"/>
              <a:t>minutos. </a:t>
            </a:r>
          </a:p>
          <a:p>
            <a:pPr algn="just"/>
            <a:r>
              <a:rPr lang="es-EC" dirty="0" smtClean="0"/>
              <a:t>Se comprueba </a:t>
            </a:r>
            <a:r>
              <a:rPr lang="es-EC" dirty="0"/>
              <a:t>que al realizar el envío desde la aplicación de simulación sin revisar el examen en línea (ejecutar la aplicación de telemedicina), el tiempo máximo que se puede almacenar es aproximadamente el doble al que se obtuvo con las pruebas del cuarto escenario (40 minutos).</a:t>
            </a:r>
          </a:p>
          <a:p>
            <a:pPr algn="just"/>
            <a:endParaRPr lang="es-EC" dirty="0" smtClean="0"/>
          </a:p>
        </p:txBody>
      </p:sp>
      <p:sp>
        <p:nvSpPr>
          <p:cNvPr id="5" name="Rectangle 4"/>
          <p:cNvSpPr/>
          <p:nvPr/>
        </p:nvSpPr>
        <p:spPr>
          <a:xfrm>
            <a:off x="4495659" y="1339950"/>
            <a:ext cx="2627642"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Capacidad de transmisión </a:t>
            </a:r>
            <a:endParaRPr lang="es-EC" dirty="0"/>
          </a:p>
        </p:txBody>
      </p:sp>
      <p:graphicFrame>
        <p:nvGraphicFramePr>
          <p:cNvPr id="6" name="Table 5"/>
          <p:cNvGraphicFramePr>
            <a:graphicFrameLocks noGrp="1"/>
          </p:cNvGraphicFramePr>
          <p:nvPr>
            <p:extLst/>
          </p:nvPr>
        </p:nvGraphicFramePr>
        <p:xfrm>
          <a:off x="3009161" y="1712582"/>
          <a:ext cx="5213350" cy="1765300"/>
        </p:xfrm>
        <a:graphic>
          <a:graphicData uri="http://schemas.openxmlformats.org/drawingml/2006/table">
            <a:tbl>
              <a:tblPr firstRow="1" firstCol="1" bandRow="1">
                <a:tableStyleId>{22838BEF-8BB2-4498-84A7-C5851F593DF1}</a:tableStyleId>
              </a:tblPr>
              <a:tblGrid>
                <a:gridCol w="847725"/>
                <a:gridCol w="1014730"/>
                <a:gridCol w="1137285"/>
                <a:gridCol w="1040130"/>
                <a:gridCol w="1173480"/>
              </a:tblGrid>
              <a:tr h="0">
                <a:tc>
                  <a:txBody>
                    <a:bodyPr/>
                    <a:lstStyle/>
                    <a:p>
                      <a:pPr algn="ctr">
                        <a:spcAft>
                          <a:spcPts val="0"/>
                        </a:spcAft>
                      </a:pPr>
                      <a:r>
                        <a:rPr lang="es-EC" sz="1200">
                          <a:effectLst/>
                        </a:rPr>
                        <a:t>Paciente</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Tiempo total enviado [s]</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Tiempo total recibido </a:t>
                      </a:r>
                      <a:r>
                        <a:rPr lang="en-US" sz="1200">
                          <a:effectLst/>
                        </a:rPr>
                        <a:t>[s]</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 de perdida de datos</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Peso de los archivos [MB]</a:t>
                      </a:r>
                      <a:endParaRPr lang="es-EC" sz="1200">
                        <a:effectLst/>
                        <a:latin typeface="Times New Roman" panose="02020603050405020304" pitchFamily="18" charset="0"/>
                        <a:ea typeface="Calibri" panose="020F0502020204030204" pitchFamily="34" charset="0"/>
                      </a:endParaRPr>
                    </a:p>
                  </a:txBody>
                  <a:tcPr marL="68580" marR="68580" marT="0" marB="0"/>
                </a:tc>
              </a:tr>
              <a:tr h="304165">
                <a:tc>
                  <a:txBody>
                    <a:bodyPr/>
                    <a:lstStyle/>
                    <a:p>
                      <a:pPr algn="ctr">
                        <a:spcAft>
                          <a:spcPts val="0"/>
                        </a:spcAft>
                      </a:pPr>
                      <a:r>
                        <a:rPr lang="es-EC" sz="1200">
                          <a:effectLst/>
                        </a:rPr>
                        <a:t>1</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4622</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4589</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0.67%</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57.1</a:t>
                      </a:r>
                      <a:endParaRPr lang="es-EC" sz="1200">
                        <a:effectLst/>
                        <a:latin typeface="Times New Roman" panose="02020603050405020304" pitchFamily="18" charset="0"/>
                        <a:ea typeface="Calibri" panose="020F0502020204030204" pitchFamily="34" charset="0"/>
                      </a:endParaRPr>
                    </a:p>
                  </a:txBody>
                  <a:tcPr marL="68580" marR="68580" marT="0" marB="0"/>
                </a:tc>
              </a:tr>
              <a:tr h="304165">
                <a:tc>
                  <a:txBody>
                    <a:bodyPr/>
                    <a:lstStyle/>
                    <a:p>
                      <a:pPr algn="ctr">
                        <a:spcAft>
                          <a:spcPts val="0"/>
                        </a:spcAft>
                      </a:pPr>
                      <a:r>
                        <a:rPr lang="es-EC" sz="1200">
                          <a:effectLst/>
                        </a:rPr>
                        <a:t>2</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6346</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6295</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0.80%</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78.6</a:t>
                      </a:r>
                      <a:endParaRPr lang="es-EC" sz="1200">
                        <a:effectLst/>
                        <a:latin typeface="Times New Roman" panose="02020603050405020304" pitchFamily="18" charset="0"/>
                        <a:ea typeface="Calibri" panose="020F0502020204030204" pitchFamily="34" charset="0"/>
                      </a:endParaRPr>
                    </a:p>
                  </a:txBody>
                  <a:tcPr marL="68580" marR="68580" marT="0" marB="0"/>
                </a:tc>
              </a:tr>
              <a:tr h="304165">
                <a:tc>
                  <a:txBody>
                    <a:bodyPr/>
                    <a:lstStyle/>
                    <a:p>
                      <a:pPr algn="ctr">
                        <a:spcAft>
                          <a:spcPts val="0"/>
                        </a:spcAft>
                      </a:pPr>
                      <a:r>
                        <a:rPr lang="es-EC" sz="1200">
                          <a:effectLst/>
                        </a:rPr>
                        <a:t>6</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5650</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5647</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0.05%</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70.5</a:t>
                      </a:r>
                      <a:endParaRPr lang="es-EC" sz="1200">
                        <a:effectLst/>
                        <a:latin typeface="Times New Roman" panose="02020603050405020304" pitchFamily="18" charset="0"/>
                        <a:ea typeface="Calibri" panose="020F0502020204030204" pitchFamily="34" charset="0"/>
                      </a:endParaRPr>
                    </a:p>
                  </a:txBody>
                  <a:tcPr marL="68580" marR="68580" marT="0" marB="0"/>
                </a:tc>
              </a:tr>
              <a:tr h="304165">
                <a:tc>
                  <a:txBody>
                    <a:bodyPr/>
                    <a:lstStyle/>
                    <a:p>
                      <a:pPr algn="ctr">
                        <a:spcAft>
                          <a:spcPts val="0"/>
                        </a:spcAft>
                      </a:pPr>
                      <a:r>
                        <a:rPr lang="es-EC" sz="1200">
                          <a:effectLst/>
                        </a:rPr>
                        <a:t>11</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6580</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6651</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a:effectLst/>
                        </a:rPr>
                        <a:t>1.06%</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EC" sz="1200" dirty="0">
                          <a:effectLst/>
                        </a:rPr>
                        <a:t>80.2</a:t>
                      </a:r>
                      <a:endParaRPr lang="es-EC"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
        <p:nvSpPr>
          <p:cNvPr id="8" name="Title 1"/>
          <p:cNvSpPr>
            <a:spLocks noGrp="1"/>
          </p:cNvSpPr>
          <p:nvPr>
            <p:ph type="title"/>
          </p:nvPr>
        </p:nvSpPr>
        <p:spPr>
          <a:xfrm>
            <a:off x="646111" y="452718"/>
            <a:ext cx="9404723" cy="1400530"/>
          </a:xfrm>
        </p:spPr>
        <p:txBody>
          <a:bodyPr/>
          <a:lstStyle/>
          <a:p>
            <a:r>
              <a:rPr lang="es-EC" dirty="0" smtClean="0"/>
              <a:t>Resultados del Quinto Escenario</a:t>
            </a:r>
            <a:endParaRPr lang="es-EC" dirty="0"/>
          </a:p>
        </p:txBody>
      </p:sp>
    </p:spTree>
    <p:extLst>
      <p:ext uri="{BB962C8B-B14F-4D97-AF65-F5344CB8AC3E}">
        <p14:creationId xmlns:p14="http://schemas.microsoft.com/office/powerpoint/2010/main" val="2381049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010862"/>
            <a:ext cx="12191999" cy="1582910"/>
          </a:xfrm>
        </p:spPr>
        <p:txBody>
          <a:bodyPr/>
          <a:lstStyle/>
          <a:p>
            <a:pPr algn="ctr"/>
            <a:r>
              <a:rPr lang="es-EC" sz="4800" b="1" dirty="0" smtClean="0"/>
              <a:t>CONCLUSIONES Y RECOMENDACIONES</a:t>
            </a:r>
            <a:endParaRPr lang="es-EC" sz="4800" b="1" dirty="0"/>
          </a:p>
        </p:txBody>
      </p:sp>
      <p:sp>
        <p:nvSpPr>
          <p:cNvPr id="5" name="Content Placeholder 2"/>
          <p:cNvSpPr txBox="1">
            <a:spLocks/>
          </p:cNvSpPr>
          <p:nvPr/>
        </p:nvSpPr>
        <p:spPr>
          <a:xfrm>
            <a:off x="1255712" y="1670650"/>
            <a:ext cx="9722839" cy="47301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endParaRPr lang="es-EC" dirty="0"/>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5286965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C" dirty="0" smtClean="0"/>
              <a:t>Conclusiones</a:t>
            </a:r>
            <a:endParaRPr lang="es-EC" dirty="0"/>
          </a:p>
        </p:txBody>
      </p:sp>
      <p:sp>
        <p:nvSpPr>
          <p:cNvPr id="4" name="Content Placeholder 2"/>
          <p:cNvSpPr>
            <a:spLocks noGrp="1"/>
          </p:cNvSpPr>
          <p:nvPr>
            <p:ph idx="1"/>
          </p:nvPr>
        </p:nvSpPr>
        <p:spPr>
          <a:xfrm>
            <a:off x="1103312" y="1518250"/>
            <a:ext cx="9722839" cy="4730150"/>
          </a:xfrm>
        </p:spPr>
        <p:txBody>
          <a:bodyPr>
            <a:normAutofit lnSpcReduction="10000"/>
          </a:bodyPr>
          <a:lstStyle/>
          <a:p>
            <a:pPr lvl="0" algn="just"/>
            <a:r>
              <a:rPr lang="es-EC" dirty="0"/>
              <a:t>Al analizar el estado del arte de trabajos previos se observa que implementan estructuras similares a las del presente proyecto, pero a diferencia de trabajos anteriores, el desarrollo del sistema actual priorizó la seguridad de los datos clínicos mediante empaquetado de la información y autentificación de usuarios, siendo aspectos fundamentales en la telemedicina.</a:t>
            </a:r>
          </a:p>
          <a:p>
            <a:pPr lvl="0" algn="just"/>
            <a:r>
              <a:rPr lang="es-EC" dirty="0" smtClean="0"/>
              <a:t>Se </a:t>
            </a:r>
            <a:r>
              <a:rPr lang="es-EC" dirty="0"/>
              <a:t>desarrolló un simulador de envío de registros cardiacos que permite leer archivos con registros ECG y realizar la transmisión de sus señales en paquetes hacia una base de datos remota de manera similar a un dispositivo comercial</a:t>
            </a:r>
            <a:r>
              <a:rPr lang="es-EC" dirty="0" smtClean="0"/>
              <a:t>.</a:t>
            </a:r>
          </a:p>
          <a:p>
            <a:pPr lvl="0" algn="just"/>
            <a:r>
              <a:rPr lang="es-EC" dirty="0"/>
              <a:t>La base de datos que administra toda la información clínica se programó en el sistema de gestión “MySQL”, teniéndola instalada en el mismo servidor que contiene la aplicación de telemedicina; de esta manera se brinda seguridad de los datos y una mejor gestión de la aplicación de telemedicina.</a:t>
            </a:r>
          </a:p>
          <a:p>
            <a:pPr algn="just"/>
            <a:endParaRPr lang="es-EC" dirty="0"/>
          </a:p>
          <a:p>
            <a:pPr algn="just"/>
            <a:endParaRPr lang="es-EC" dirty="0"/>
          </a:p>
        </p:txBody>
      </p:sp>
    </p:spTree>
    <p:extLst>
      <p:ext uri="{BB962C8B-B14F-4D97-AF65-F5344CB8AC3E}">
        <p14:creationId xmlns:p14="http://schemas.microsoft.com/office/powerpoint/2010/main" val="37153992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114198" y="1474708"/>
            <a:ext cx="9722839" cy="5024064"/>
          </a:xfrm>
        </p:spPr>
        <p:txBody>
          <a:bodyPr>
            <a:normAutofit lnSpcReduction="10000"/>
          </a:bodyPr>
          <a:lstStyle/>
          <a:p>
            <a:pPr lvl="0" algn="just"/>
            <a:r>
              <a:rPr lang="es-EC" dirty="0" smtClean="0"/>
              <a:t>Mediante </a:t>
            </a:r>
            <a:r>
              <a:rPr lang="es-EC" dirty="0"/>
              <a:t>las pruebas se comprobó el funcionamiento en Internet de funciones programadas dentro de la aplicación de telemedicina, tales como: navegación entre pantallas, autentificación de usuarios, presentación de información almacenada en la base de datos, ingreso y modificación de información, gráfica de exámenes en línea y registro de nuevos usuarios; obteniendo un correcto funcionamiento de las funciones.</a:t>
            </a:r>
          </a:p>
          <a:p>
            <a:pPr lvl="0" algn="just"/>
            <a:r>
              <a:rPr lang="es-EC" dirty="0"/>
              <a:t>Al analizar las pruebas realizadas en los tres primeros escenarios se compruebo visual y analíticamente (Matlab), que las señales cardíacas que se grafican en la aplicación de telemedicina no presentan desfase de tiempo ni cambios en la magnitud de la señal al compararlas con las que se presentan en la página de </a:t>
            </a:r>
            <a:r>
              <a:rPr lang="es-EC" dirty="0" smtClean="0"/>
              <a:t>Physionet</a:t>
            </a:r>
          </a:p>
          <a:p>
            <a:pPr algn="just"/>
            <a:r>
              <a:rPr lang="es-EC" dirty="0"/>
              <a:t>En el análisis del cuarto escenario se evidenció que a medida que se transmite un mayor tiempo de examen, existe más retardo entre el envío y la llegada de las señales cardíacas debido al manejo de un mayor número de datos, representando una utilización superior de la memoria virtual del servidor.</a:t>
            </a:r>
          </a:p>
          <a:p>
            <a:pPr lvl="0" algn="just"/>
            <a:endParaRPr lang="es-EC" dirty="0"/>
          </a:p>
          <a:p>
            <a:pPr algn="just"/>
            <a:endParaRPr lang="es-EC" dirty="0"/>
          </a:p>
        </p:txBody>
      </p:sp>
      <p:sp>
        <p:nvSpPr>
          <p:cNvPr id="6" name="Título 1"/>
          <p:cNvSpPr>
            <a:spLocks noGrp="1"/>
          </p:cNvSpPr>
          <p:nvPr>
            <p:ph type="title"/>
          </p:nvPr>
        </p:nvSpPr>
        <p:spPr>
          <a:xfrm>
            <a:off x="646111" y="452718"/>
            <a:ext cx="9404723" cy="1400530"/>
          </a:xfrm>
        </p:spPr>
        <p:txBody>
          <a:bodyPr/>
          <a:lstStyle/>
          <a:p>
            <a:pPr algn="just"/>
            <a:r>
              <a:rPr lang="es-EC" dirty="0" smtClean="0"/>
              <a:t>Conclusiones</a:t>
            </a:r>
            <a:endParaRPr lang="es-EC" dirty="0"/>
          </a:p>
        </p:txBody>
      </p:sp>
    </p:spTree>
    <p:extLst>
      <p:ext uri="{BB962C8B-B14F-4D97-AF65-F5344CB8AC3E}">
        <p14:creationId xmlns:p14="http://schemas.microsoft.com/office/powerpoint/2010/main" val="25745877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059769" y="1518250"/>
            <a:ext cx="9722839" cy="5339750"/>
          </a:xfrm>
        </p:spPr>
        <p:txBody>
          <a:bodyPr>
            <a:normAutofit/>
          </a:bodyPr>
          <a:lstStyle/>
          <a:p>
            <a:pPr lvl="0" algn="just"/>
            <a:r>
              <a:rPr lang="es-EC" dirty="0" smtClean="0"/>
              <a:t>Al </a:t>
            </a:r>
            <a:r>
              <a:rPr lang="es-EC" dirty="0"/>
              <a:t>realizar el análisis del cuarto escenario de prueba se comprobó que al realizar el envío de las señales cardíacas con la aplicación de simulación y la aplicación de telemedicina ejecutándose de manera simultánea en internet (gráfica en tiempo real), no existe pérdida de datos hasta el momento en que alguna de las aplicaciones detiene su funcionamiento por el consumo total de la memoria virtual del servidor, y que de acuerdo a las pruebas sucede aproximadamente luego de enviar 40 minutos de </a:t>
            </a:r>
            <a:r>
              <a:rPr lang="es-EC" dirty="0" smtClean="0"/>
              <a:t>examen</a:t>
            </a:r>
          </a:p>
          <a:p>
            <a:pPr algn="just"/>
            <a:r>
              <a:rPr lang="es-EC" dirty="0" smtClean="0"/>
              <a:t>El </a:t>
            </a:r>
            <a:r>
              <a:rPr lang="es-EC" dirty="0"/>
              <a:t>registro de la calidad de internet (velocidad de carga y descarga) durante la realización de cada prueba no representó una mayor influencia en cuanto al retardo en la llegada de las señales cardíacas o el tiempo máximo de examen que se logró transmitir, sin embargo es necesario que la conexión de Internet no se pierda durante la realización del </a:t>
            </a:r>
            <a:r>
              <a:rPr lang="es-EC" dirty="0" smtClean="0"/>
              <a:t>examen</a:t>
            </a:r>
          </a:p>
          <a:p>
            <a:pPr algn="just"/>
            <a:endParaRPr lang="es-EC" dirty="0" smtClean="0"/>
          </a:p>
          <a:p>
            <a:pPr algn="just"/>
            <a:endParaRPr lang="es-EC" dirty="0"/>
          </a:p>
        </p:txBody>
      </p:sp>
      <p:sp>
        <p:nvSpPr>
          <p:cNvPr id="6" name="Título 1"/>
          <p:cNvSpPr>
            <a:spLocks noGrp="1"/>
          </p:cNvSpPr>
          <p:nvPr>
            <p:ph type="title"/>
          </p:nvPr>
        </p:nvSpPr>
        <p:spPr>
          <a:xfrm>
            <a:off x="646111" y="452718"/>
            <a:ext cx="9404723" cy="1400530"/>
          </a:xfrm>
        </p:spPr>
        <p:txBody>
          <a:bodyPr/>
          <a:lstStyle/>
          <a:p>
            <a:pPr algn="just"/>
            <a:r>
              <a:rPr lang="es-EC" dirty="0" smtClean="0"/>
              <a:t>Conclusiones</a:t>
            </a:r>
            <a:endParaRPr lang="es-EC" dirty="0"/>
          </a:p>
        </p:txBody>
      </p:sp>
    </p:spTree>
    <p:extLst>
      <p:ext uri="{BB962C8B-B14F-4D97-AF65-F5344CB8AC3E}">
        <p14:creationId xmlns:p14="http://schemas.microsoft.com/office/powerpoint/2010/main" val="22859426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103312" y="1518250"/>
            <a:ext cx="9722839" cy="5045836"/>
          </a:xfrm>
        </p:spPr>
        <p:txBody>
          <a:bodyPr>
            <a:normAutofit/>
          </a:bodyPr>
          <a:lstStyle/>
          <a:p>
            <a:pPr lvl="0" algn="just"/>
            <a:r>
              <a:rPr lang="es-EC" dirty="0"/>
              <a:t>El peso de los archivos almacenados (12 derivaciones) es de 30 MB en exámenes de aproximadamente 40 minutos; comparado con los 50 GB de capacidad del servidor, representan un 0.06% de la memoria total. De acuerdo al análisis del cuarto escenario, se puede llegar a guardar hasta 1137.78 horas de exámenes que equivalen a 47 días.</a:t>
            </a:r>
          </a:p>
          <a:p>
            <a:pPr algn="just"/>
            <a:r>
              <a:rPr lang="es-EC" dirty="0" smtClean="0"/>
              <a:t>El </a:t>
            </a:r>
            <a:r>
              <a:rPr lang="es-EC" dirty="0"/>
              <a:t>quinto escenario de pruebas permitió observar que al realizar la transmisión de señales cardiacas desde la aplicación de simulación, sin utilizar simultáneamente la aplicación de telemedicina, el tiempo máximo de examen pude ser superior a las 2 horas, sin embargo la aplicación de telemedicina al momento de realizar el gráfico y la grabación del archivo con los datos recibidos, no puede manejar un tiempo de examen superior a 1 hora con 50 minutos antes de detenerse por el consumo de memoria virtual.</a:t>
            </a:r>
          </a:p>
        </p:txBody>
      </p:sp>
      <p:sp>
        <p:nvSpPr>
          <p:cNvPr id="5" name="Título 1"/>
          <p:cNvSpPr>
            <a:spLocks noGrp="1"/>
          </p:cNvSpPr>
          <p:nvPr>
            <p:ph type="title"/>
          </p:nvPr>
        </p:nvSpPr>
        <p:spPr>
          <a:xfrm>
            <a:off x="646111" y="452718"/>
            <a:ext cx="9404723" cy="1400530"/>
          </a:xfrm>
        </p:spPr>
        <p:txBody>
          <a:bodyPr/>
          <a:lstStyle/>
          <a:p>
            <a:pPr algn="just"/>
            <a:r>
              <a:rPr lang="es-EC" dirty="0" smtClean="0"/>
              <a:t>Conclusiones</a:t>
            </a:r>
            <a:endParaRPr lang="es-EC" dirty="0"/>
          </a:p>
        </p:txBody>
      </p:sp>
    </p:spTree>
    <p:extLst>
      <p:ext uri="{BB962C8B-B14F-4D97-AF65-F5344CB8AC3E}">
        <p14:creationId xmlns:p14="http://schemas.microsoft.com/office/powerpoint/2010/main" val="33399435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C" dirty="0" smtClean="0"/>
              <a:t>Recomendaciones</a:t>
            </a:r>
            <a:endParaRPr lang="es-EC" dirty="0"/>
          </a:p>
        </p:txBody>
      </p:sp>
      <p:sp>
        <p:nvSpPr>
          <p:cNvPr id="4" name="Content Placeholder 2"/>
          <p:cNvSpPr>
            <a:spLocks noGrp="1"/>
          </p:cNvSpPr>
          <p:nvPr>
            <p:ph idx="1"/>
          </p:nvPr>
        </p:nvSpPr>
        <p:spPr>
          <a:xfrm>
            <a:off x="1103312" y="1518250"/>
            <a:ext cx="9722839" cy="4730150"/>
          </a:xfrm>
        </p:spPr>
        <p:txBody>
          <a:bodyPr>
            <a:normAutofit/>
          </a:bodyPr>
          <a:lstStyle/>
          <a:p>
            <a:pPr lvl="0" algn="just"/>
            <a:r>
              <a:rPr lang="es-EC" dirty="0" smtClean="0"/>
              <a:t>Al </a:t>
            </a:r>
            <a:r>
              <a:rPr lang="es-EC" dirty="0"/>
              <a:t>contratar el servidor web se pueden incluir paquetes con mayor cantidad de memoria virtual en el servidor que permitan ejecutar la aplicación durante el envío de exámenes de mayor duración a los que se realizaron en las pruebas del presente proyecto.</a:t>
            </a:r>
          </a:p>
          <a:p>
            <a:pPr lvl="0" algn="just"/>
            <a:r>
              <a:rPr lang="es-EC" dirty="0"/>
              <a:t>La administración de la aplicación de telemedicina debe ser correctamente gestionada para evitar problemas de seguridad durante la transacción de datos clínicos a pesar de las restricciones que incluye el sistema.</a:t>
            </a:r>
          </a:p>
          <a:p>
            <a:pPr lvl="0" algn="just"/>
            <a:r>
              <a:rPr lang="es-EC" dirty="0"/>
              <a:t>Durante la ejecución de la aplicación de telemedicina en internet, evitar realizar transmisiones de señales cardíacas en tiempos superiores a los límites establecidos en el análisis de las pruebas, puesto que provocan la detención del sistema y adicionalmente la falta de disponibilidad del servidor por un tiempo considerable.</a:t>
            </a:r>
          </a:p>
          <a:p>
            <a:pPr algn="just"/>
            <a:endParaRPr lang="es-EC" dirty="0"/>
          </a:p>
        </p:txBody>
      </p:sp>
    </p:spTree>
    <p:extLst>
      <p:ext uri="{BB962C8B-B14F-4D97-AF65-F5344CB8AC3E}">
        <p14:creationId xmlns:p14="http://schemas.microsoft.com/office/powerpoint/2010/main" val="694844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255712" y="1670650"/>
            <a:ext cx="9722839" cy="47301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endParaRPr lang="es-EC" dirty="0"/>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Título 1"/>
          <p:cNvSpPr txBox="1">
            <a:spLocks/>
          </p:cNvSpPr>
          <p:nvPr/>
        </p:nvSpPr>
        <p:spPr>
          <a:xfrm>
            <a:off x="0" y="3010862"/>
            <a:ext cx="12191999" cy="158291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4800" b="1" dirty="0" smtClean="0"/>
              <a:t>OBJETIVOS</a:t>
            </a:r>
            <a:endParaRPr lang="es-EC" sz="4800" b="1" dirty="0"/>
          </a:p>
        </p:txBody>
      </p:sp>
    </p:spTree>
    <p:extLst>
      <p:ext uri="{BB962C8B-B14F-4D97-AF65-F5344CB8AC3E}">
        <p14:creationId xmlns:p14="http://schemas.microsoft.com/office/powerpoint/2010/main" val="2212830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C" b="1" dirty="0" smtClean="0"/>
              <a:t>OBJETIVO GENERAL</a:t>
            </a:r>
            <a:endParaRPr lang="es-EC" b="1" dirty="0"/>
          </a:p>
        </p:txBody>
      </p:sp>
      <p:sp>
        <p:nvSpPr>
          <p:cNvPr id="4" name="Content Placeholder 2"/>
          <p:cNvSpPr>
            <a:spLocks noGrp="1"/>
          </p:cNvSpPr>
          <p:nvPr>
            <p:ph idx="1"/>
          </p:nvPr>
        </p:nvSpPr>
        <p:spPr>
          <a:xfrm>
            <a:off x="1103312" y="2612570"/>
            <a:ext cx="9722839" cy="3635829"/>
          </a:xfrm>
        </p:spPr>
        <p:txBody>
          <a:bodyPr>
            <a:normAutofit/>
          </a:bodyPr>
          <a:lstStyle/>
          <a:p>
            <a:pPr marL="0" lvl="0" indent="0" algn="just">
              <a:buNone/>
            </a:pPr>
            <a:r>
              <a:rPr lang="es-EC" sz="2800" dirty="0"/>
              <a:t>Realizar el diseño y la implementación de un prototipo de monitoreo ECG en línea para el seguimiento del estado de un paciente de manera remota por centros </a:t>
            </a:r>
            <a:r>
              <a:rPr lang="es-EC" sz="2800" dirty="0" smtClean="0"/>
              <a:t>especializados.</a:t>
            </a:r>
            <a:endParaRPr lang="es-EC" sz="2800" dirty="0"/>
          </a:p>
          <a:p>
            <a:pPr algn="just"/>
            <a:endParaRPr lang="es-EC" dirty="0"/>
          </a:p>
        </p:txBody>
      </p:sp>
    </p:spTree>
    <p:extLst>
      <p:ext uri="{BB962C8B-B14F-4D97-AF65-F5344CB8AC3E}">
        <p14:creationId xmlns:p14="http://schemas.microsoft.com/office/powerpoint/2010/main" val="2694331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C" b="1" dirty="0" smtClean="0"/>
              <a:t>OBJETIVOS ESPECÍFICO</a:t>
            </a:r>
            <a:endParaRPr lang="es-EC" b="1" dirty="0"/>
          </a:p>
        </p:txBody>
      </p:sp>
      <p:sp>
        <p:nvSpPr>
          <p:cNvPr id="4" name="Content Placeholder 2"/>
          <p:cNvSpPr>
            <a:spLocks noGrp="1"/>
          </p:cNvSpPr>
          <p:nvPr>
            <p:ph idx="1"/>
          </p:nvPr>
        </p:nvSpPr>
        <p:spPr>
          <a:xfrm>
            <a:off x="1103312" y="1518250"/>
            <a:ext cx="9722839" cy="4730150"/>
          </a:xfrm>
        </p:spPr>
        <p:txBody>
          <a:bodyPr>
            <a:normAutofit/>
          </a:bodyPr>
          <a:lstStyle/>
          <a:p>
            <a:pPr lvl="0" algn="just"/>
            <a:r>
              <a:rPr lang="es-EC" dirty="0"/>
              <a:t>Revisar el Estado del Arte de sistemas de monitoreo ECG por internet.</a:t>
            </a:r>
          </a:p>
          <a:p>
            <a:pPr lvl="0" algn="just"/>
            <a:r>
              <a:rPr lang="es-EC" dirty="0"/>
              <a:t>Diseñar e Implementar el software de Simulación de las señales ECG provenientes </a:t>
            </a:r>
            <a:r>
              <a:rPr lang="es-EC" dirty="0" smtClean="0"/>
              <a:t>de </a:t>
            </a:r>
            <a:r>
              <a:rPr lang="es-EC" dirty="0"/>
              <a:t>un paciente en base a los registros de </a:t>
            </a:r>
            <a:r>
              <a:rPr lang="es-EC" dirty="0" err="1" smtClean="0"/>
              <a:t>Physionet</a:t>
            </a:r>
            <a:r>
              <a:rPr lang="es-EC" dirty="0" smtClean="0"/>
              <a:t>, </a:t>
            </a:r>
            <a:r>
              <a:rPr lang="es-EC" dirty="0"/>
              <a:t>para la transmisión en línea  a través de internet.</a:t>
            </a:r>
          </a:p>
          <a:p>
            <a:pPr lvl="0" algn="just"/>
            <a:r>
              <a:rPr lang="es-EC" dirty="0" smtClean="0"/>
              <a:t>Diseñar </a:t>
            </a:r>
            <a:r>
              <a:rPr lang="es-EC" dirty="0"/>
              <a:t>e Implementar un sistema de monitoreo en Línea por Internet para pacientes remotos con capacidad de manejar base de Datos.</a:t>
            </a:r>
          </a:p>
          <a:p>
            <a:pPr lvl="0" algn="just"/>
            <a:r>
              <a:rPr lang="es-EC" dirty="0"/>
              <a:t>Montar y configurar un servidor Web con los parámetros necesarios para dar acceso al sistema de monitoreo ECG.</a:t>
            </a:r>
          </a:p>
          <a:p>
            <a:pPr lvl="0" algn="just"/>
            <a:r>
              <a:rPr lang="es-EC" dirty="0"/>
              <a:t>Realizar las pruebas de funcionamiento con registros de sujetos sanos y enfermos </a:t>
            </a:r>
            <a:r>
              <a:rPr lang="es-EC" dirty="0" smtClean="0"/>
              <a:t>provenientes de </a:t>
            </a:r>
            <a:r>
              <a:rPr lang="es-EC" dirty="0"/>
              <a:t>Physionet para garantizar el funcionamiento óptimo del prototipo</a:t>
            </a:r>
          </a:p>
          <a:p>
            <a:pPr algn="just"/>
            <a:endParaRPr lang="es-EC" dirty="0"/>
          </a:p>
        </p:txBody>
      </p:sp>
    </p:spTree>
    <p:extLst>
      <p:ext uri="{BB962C8B-B14F-4D97-AF65-F5344CB8AC3E}">
        <p14:creationId xmlns:p14="http://schemas.microsoft.com/office/powerpoint/2010/main" val="1901630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1038" y="2117087"/>
            <a:ext cx="8946541" cy="4195481"/>
          </a:xfrm>
        </p:spPr>
        <p:txBody>
          <a:bodyPr>
            <a:normAutofit/>
          </a:bodyPr>
          <a:lstStyle/>
          <a:p>
            <a:pPr marL="0" indent="0" algn="ctr">
              <a:buNone/>
            </a:pPr>
            <a:r>
              <a:rPr lang="es-EC" sz="4800" b="1" dirty="0" smtClean="0"/>
              <a:t>DISEÑO DEL</a:t>
            </a:r>
          </a:p>
          <a:p>
            <a:pPr marL="0" indent="0" algn="ctr">
              <a:buNone/>
            </a:pPr>
            <a:r>
              <a:rPr lang="es-EC" sz="4800" b="1" dirty="0" smtClean="0"/>
              <a:t>PROTOTIPO DEL SISTEMA </a:t>
            </a:r>
            <a:endParaRPr lang="es-EC" sz="4800" b="1" dirty="0"/>
          </a:p>
        </p:txBody>
      </p:sp>
    </p:spTree>
    <p:extLst>
      <p:ext uri="{BB962C8B-B14F-4D97-AF65-F5344CB8AC3E}">
        <p14:creationId xmlns:p14="http://schemas.microsoft.com/office/powerpoint/2010/main" val="31837504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654</TotalTime>
  <Words>2948</Words>
  <Application>Microsoft Office PowerPoint</Application>
  <PresentationFormat>Panorámica</PresentationFormat>
  <Paragraphs>457</Paragraphs>
  <Slides>59</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2</vt:i4>
      </vt:variant>
      <vt:variant>
        <vt:lpstr>Títulos de diapositiva</vt:lpstr>
      </vt:variant>
      <vt:variant>
        <vt:i4>59</vt:i4>
      </vt:variant>
    </vt:vector>
  </HeadingPairs>
  <TitlesOfParts>
    <vt:vector size="67" baseType="lpstr">
      <vt:lpstr>Arial</vt:lpstr>
      <vt:lpstr>Calibri</vt:lpstr>
      <vt:lpstr>Century Gothic</vt:lpstr>
      <vt:lpstr>Times New Roman</vt:lpstr>
      <vt:lpstr>Wingdings 3</vt:lpstr>
      <vt:lpstr>Ion</vt:lpstr>
      <vt:lpstr>Dibujo de Microsoft Visio</vt:lpstr>
      <vt:lpstr>Visio</vt:lpstr>
      <vt:lpstr>DISEÑO E IMPLEMENTACIÓN DE UN PROTOTIPO PARA EL MONITOREO ECG A TRAVÉS DE INTERNET PARA APLICACIONES DE TELEMEDICINA</vt:lpstr>
      <vt:lpstr>Temario</vt:lpstr>
      <vt:lpstr>Presentación de PowerPoint</vt:lpstr>
      <vt:lpstr>JUSTIFICACIÓN</vt:lpstr>
      <vt:lpstr>ALCANCE DEL PROYECTO</vt:lpstr>
      <vt:lpstr>Presentación de PowerPoint</vt:lpstr>
      <vt:lpstr>OBJETIVO GENERAL</vt:lpstr>
      <vt:lpstr>OBJETIVOS ESPECÍFICO</vt:lpstr>
      <vt:lpstr>Presentación de PowerPoint</vt:lpstr>
      <vt:lpstr>Descripción del Prototipo del Sistema</vt:lpstr>
      <vt:lpstr>Diagrama del Prototipo del Sistema</vt:lpstr>
      <vt:lpstr>Presentación de PowerPoint</vt:lpstr>
      <vt:lpstr>Interfaz de la Aplicación de Simulación</vt:lpstr>
      <vt:lpstr>Requerimientos de la Aplicación de Simulación</vt:lpstr>
      <vt:lpstr>Diagrama de la Aplicación de Simulación</vt:lpstr>
      <vt:lpstr>Flujo de Datos de la Aplicación de simulación</vt:lpstr>
      <vt:lpstr>Presentación de PowerPoint</vt:lpstr>
      <vt:lpstr>Presentación de PowerPoint</vt:lpstr>
      <vt:lpstr>Presentación de PowerPoint</vt:lpstr>
      <vt:lpstr>Descripción General</vt:lpstr>
      <vt:lpstr>Modelo Vista Controlador</vt:lpstr>
      <vt:lpstr>Presentación de PowerPoint</vt:lpstr>
      <vt:lpstr>Arquitectura de la Aplicación </vt:lpstr>
      <vt:lpstr>Diseño de la Base de Datos </vt:lpstr>
      <vt:lpstr>Base de Datos en PostgreSQL</vt:lpstr>
      <vt:lpstr>Base de Datos en MySQL</vt:lpstr>
      <vt:lpstr>Servidor GlassFish </vt:lpstr>
      <vt:lpstr>Navegación del Sistema de Monitoreo en Línea</vt:lpstr>
      <vt:lpstr>Pantalla Inicio de Sesión</vt:lpstr>
      <vt:lpstr>Navegación Pantallas del Paciente</vt:lpstr>
      <vt:lpstr>Navegación para el Paciente</vt:lpstr>
      <vt:lpstr>Pantalla Revisión de Exámenes </vt:lpstr>
      <vt:lpstr>Pantalla de Ayuda</vt:lpstr>
      <vt:lpstr>Navegación para el Medico</vt:lpstr>
      <vt:lpstr>Pantalla Examen en Línea</vt:lpstr>
      <vt:lpstr>Visualización de documento Clínico</vt:lpstr>
      <vt:lpstr>Examen Completo</vt:lpstr>
      <vt:lpstr>Navegación para el Administrador</vt:lpstr>
      <vt:lpstr>Formulario Persona</vt:lpstr>
      <vt:lpstr>Presentación de PowerPoint</vt:lpstr>
      <vt:lpstr>Pruebas del Primer Escenario</vt:lpstr>
      <vt:lpstr>Resultado del Primer Escenario</vt:lpstr>
      <vt:lpstr>Pruebas del Segundo Escenario</vt:lpstr>
      <vt:lpstr>Resultado del Segundo Escenario</vt:lpstr>
      <vt:lpstr>Pruebas del Tercer Escenario</vt:lpstr>
      <vt:lpstr>Resultado del Tercer Escenario</vt:lpstr>
      <vt:lpstr>Pruebas del Cuarto Escenario</vt:lpstr>
      <vt:lpstr>Resultados del Cuarto Escenario</vt:lpstr>
      <vt:lpstr>Resultados del Cuarto Escenario</vt:lpstr>
      <vt:lpstr>Resultados del Cuarto Escenario</vt:lpstr>
      <vt:lpstr>Resultados del Cuarto Escenario</vt:lpstr>
      <vt:lpstr>Pruebas del Quinto Escenario</vt:lpstr>
      <vt:lpstr>Resultados del Quinto Escenario</vt:lpstr>
      <vt:lpstr>CONCLUSIONES Y RECOMENDACIONES</vt:lpstr>
      <vt:lpstr>Conclusiones</vt:lpstr>
      <vt:lpstr>Conclusiones</vt:lpstr>
      <vt:lpstr>Conclusiones</vt:lpstr>
      <vt:lpstr>Conclusiones</vt:lpstr>
      <vt:lpstr>Recomendaciones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 UN  PROTOTIPO PARA EL MONITOREO ECG A TRAVÉS DE INTERNET</dc:title>
  <dc:creator>daniel cumbal</dc:creator>
  <cp:lastModifiedBy>usuario</cp:lastModifiedBy>
  <cp:revision>121</cp:revision>
  <dcterms:created xsi:type="dcterms:W3CDTF">2015-06-01T15:13:37Z</dcterms:created>
  <dcterms:modified xsi:type="dcterms:W3CDTF">2015-07-16T16:20:40Z</dcterms:modified>
  <cp:contentStatus/>
</cp:coreProperties>
</file>