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9" r:id="rId4"/>
    <p:sldId id="297" r:id="rId5"/>
    <p:sldId id="258" r:id="rId6"/>
    <p:sldId id="259" r:id="rId7"/>
    <p:sldId id="300" r:id="rId8"/>
    <p:sldId id="260" r:id="rId9"/>
    <p:sldId id="298" r:id="rId10"/>
    <p:sldId id="261" r:id="rId11"/>
    <p:sldId id="262" r:id="rId12"/>
    <p:sldId id="263" r:id="rId13"/>
    <p:sldId id="264" r:id="rId14"/>
    <p:sldId id="296"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3279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257413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2039629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233995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290545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222683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844788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308886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334554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368806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78C8F04-B68D-4736-B00C-65545B67EADC}" type="datetimeFigureOut">
              <a:rPr lang="es-EC" smtClean="0"/>
              <a:t>07/12/2014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F62F19E-A093-42D6-841B-111A172B9173}" type="slidenum">
              <a:rPr lang="es-EC" smtClean="0"/>
              <a:t>‹Nº›</a:t>
            </a:fld>
            <a:endParaRPr lang="es-EC"/>
          </a:p>
        </p:txBody>
      </p:sp>
    </p:spTree>
    <p:extLst>
      <p:ext uri="{BB962C8B-B14F-4D97-AF65-F5344CB8AC3E}">
        <p14:creationId xmlns:p14="http://schemas.microsoft.com/office/powerpoint/2010/main" val="4552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73000">
              <a:srgbClr val="9CB86E">
                <a:alpha val="70000"/>
                <a:lumMod val="99000"/>
              </a:srgbClr>
            </a:gs>
            <a:gs pos="100000">
              <a:srgbClr val="156B13"/>
            </a:gs>
          </a:gsLst>
          <a:lin ang="81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C8F04-B68D-4736-B00C-65545B67EADC}" type="datetimeFigureOut">
              <a:rPr lang="es-EC" smtClean="0"/>
              <a:t>07/12/2014</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2F19E-A093-42D6-841B-111A172B9173}" type="slidenum">
              <a:rPr lang="es-EC" smtClean="0"/>
              <a:t>‹Nº›</a:t>
            </a:fld>
            <a:endParaRPr lang="es-EC"/>
          </a:p>
        </p:txBody>
      </p:sp>
    </p:spTree>
    <p:extLst>
      <p:ext uri="{BB962C8B-B14F-4D97-AF65-F5344CB8AC3E}">
        <p14:creationId xmlns:p14="http://schemas.microsoft.com/office/powerpoint/2010/main" val="2555534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GESTIONES%20PROPIAS/Mapa%20de%20riesgos%20Nivel%200.00.jpg" TargetMode="External"/><Relationship Id="rId4" Type="http://schemas.openxmlformats.org/officeDocument/2006/relationships/hyperlink" Target="../GESTIONES%20PROPIAS/Mapa%20de%20riesgos%20Plaza%2015%20de%20Mayo%20y%20Nivel%20-3.50.jp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PLAZA%2015%20DE%20MAYO%20GUARANDA%20.wm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6" name="5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8" name="7 CuadroTexto"/>
          <p:cNvSpPr txBox="1"/>
          <p:nvPr/>
        </p:nvSpPr>
        <p:spPr>
          <a:xfrm>
            <a:off x="683568" y="1484784"/>
            <a:ext cx="7794612" cy="923330"/>
          </a:xfrm>
          <a:prstGeom prst="rect">
            <a:avLst/>
          </a:prstGeom>
          <a:noFill/>
        </p:spPr>
        <p:txBody>
          <a:bodyPr wrap="square" rtlCol="0">
            <a:spAutoFit/>
          </a:bodyPr>
          <a:lstStyle/>
          <a:p>
            <a:pPr algn="ctr"/>
            <a:r>
              <a:rPr lang="es-EC" b="1" dirty="0" smtClean="0"/>
              <a:t>TEMA:</a:t>
            </a:r>
            <a:r>
              <a:rPr lang="es-EC" dirty="0" smtClean="0"/>
              <a:t> </a:t>
            </a:r>
            <a:r>
              <a:rPr lang="es-ES" dirty="0"/>
              <a:t>“ESTUDIO DE SEGURIDAD FÍSICA AL CENTRO COMERCIAL PLAZA 15 DE MAYO DE LA CIUDAD DE GUARANDA, PROVINCIA BOLÍVAR, DURANTE EL PERIODO FEBRERO – OCTUBRE DE 2014”</a:t>
            </a:r>
            <a:endParaRPr lang="es-EC" dirty="0"/>
          </a:p>
        </p:txBody>
      </p:sp>
      <p:sp>
        <p:nvSpPr>
          <p:cNvPr id="9" name="8 CuadroTexto"/>
          <p:cNvSpPr txBox="1"/>
          <p:nvPr/>
        </p:nvSpPr>
        <p:spPr>
          <a:xfrm>
            <a:off x="683568" y="2782669"/>
            <a:ext cx="7794612" cy="646331"/>
          </a:xfrm>
          <a:prstGeom prst="rect">
            <a:avLst/>
          </a:prstGeom>
          <a:noFill/>
        </p:spPr>
        <p:txBody>
          <a:bodyPr wrap="square" rtlCol="0">
            <a:spAutoFit/>
          </a:bodyPr>
          <a:lstStyle/>
          <a:p>
            <a:pPr algn="ctr"/>
            <a:r>
              <a:rPr lang="es-EC" b="1" dirty="0" smtClean="0"/>
              <a:t>PROPUESTA: </a:t>
            </a:r>
            <a:r>
              <a:rPr lang="es-ES" dirty="0"/>
              <a:t>MANUAL DE POLÍTICAS DE SEGURIDAD FÍSICA PARA EL CENTRO COMERCIAL PLAZA 15 DE MAYO DE LA CIUDAD DE GUARANDA</a:t>
            </a:r>
            <a:endParaRPr lang="es-EC" dirty="0"/>
          </a:p>
        </p:txBody>
      </p:sp>
      <p:sp>
        <p:nvSpPr>
          <p:cNvPr id="10" name="9 CuadroTexto"/>
          <p:cNvSpPr txBox="1"/>
          <p:nvPr/>
        </p:nvSpPr>
        <p:spPr>
          <a:xfrm>
            <a:off x="3049354" y="4067780"/>
            <a:ext cx="3744416" cy="369332"/>
          </a:xfrm>
          <a:prstGeom prst="rect">
            <a:avLst/>
          </a:prstGeom>
          <a:noFill/>
        </p:spPr>
        <p:txBody>
          <a:bodyPr wrap="square" rtlCol="0">
            <a:spAutoFit/>
          </a:bodyPr>
          <a:lstStyle/>
          <a:p>
            <a:pPr algn="ctr"/>
            <a:r>
              <a:rPr lang="es-EC" b="1" dirty="0" smtClean="0"/>
              <a:t>Elaborado por:</a:t>
            </a:r>
            <a:r>
              <a:rPr lang="es-EC" dirty="0" smtClean="0"/>
              <a:t> Mónica Ortiz Granja</a:t>
            </a:r>
            <a:endParaRPr lang="es-EC" dirty="0"/>
          </a:p>
        </p:txBody>
      </p:sp>
      <p:sp>
        <p:nvSpPr>
          <p:cNvPr id="11" name="10 CuadroTexto"/>
          <p:cNvSpPr txBox="1"/>
          <p:nvPr/>
        </p:nvSpPr>
        <p:spPr>
          <a:xfrm>
            <a:off x="-36512" y="5013176"/>
            <a:ext cx="4312096" cy="369332"/>
          </a:xfrm>
          <a:prstGeom prst="rect">
            <a:avLst/>
          </a:prstGeom>
          <a:noFill/>
        </p:spPr>
        <p:txBody>
          <a:bodyPr wrap="square" rtlCol="0">
            <a:spAutoFit/>
          </a:bodyPr>
          <a:lstStyle/>
          <a:p>
            <a:r>
              <a:rPr lang="es-EC" b="1" dirty="0" smtClean="0"/>
              <a:t>Director de Tesis: </a:t>
            </a:r>
            <a:r>
              <a:rPr lang="es-EC" dirty="0" err="1" smtClean="0"/>
              <a:t>Msc</a:t>
            </a:r>
            <a:r>
              <a:rPr lang="es-EC" dirty="0" smtClean="0"/>
              <a:t>. Edgar Arauz Sánchez</a:t>
            </a:r>
            <a:endParaRPr lang="es-EC" dirty="0"/>
          </a:p>
        </p:txBody>
      </p:sp>
      <p:sp>
        <p:nvSpPr>
          <p:cNvPr id="12" name="11 CuadroTexto"/>
          <p:cNvSpPr txBox="1"/>
          <p:nvPr/>
        </p:nvSpPr>
        <p:spPr>
          <a:xfrm>
            <a:off x="4499992" y="5008594"/>
            <a:ext cx="4735270" cy="369332"/>
          </a:xfrm>
          <a:prstGeom prst="rect">
            <a:avLst/>
          </a:prstGeom>
          <a:noFill/>
        </p:spPr>
        <p:txBody>
          <a:bodyPr wrap="square" rtlCol="0">
            <a:spAutoFit/>
          </a:bodyPr>
          <a:lstStyle/>
          <a:p>
            <a:r>
              <a:rPr lang="es-EC" b="1" dirty="0" smtClean="0"/>
              <a:t>Codirector de Tesis:</a:t>
            </a:r>
            <a:r>
              <a:rPr lang="es-EC" dirty="0" smtClean="0"/>
              <a:t> </a:t>
            </a:r>
            <a:r>
              <a:rPr lang="es-EC" dirty="0" err="1" smtClean="0"/>
              <a:t>Msc</a:t>
            </a:r>
            <a:r>
              <a:rPr lang="es-EC" dirty="0" smtClean="0"/>
              <a:t>. René Vásquez Briones</a:t>
            </a:r>
            <a:endParaRPr lang="es-EC" dirty="0"/>
          </a:p>
        </p:txBody>
      </p:sp>
      <p:sp>
        <p:nvSpPr>
          <p:cNvPr id="13" name="12 CuadroTexto"/>
          <p:cNvSpPr txBox="1"/>
          <p:nvPr/>
        </p:nvSpPr>
        <p:spPr>
          <a:xfrm>
            <a:off x="3275856" y="5877272"/>
            <a:ext cx="3312368" cy="646331"/>
          </a:xfrm>
          <a:prstGeom prst="rect">
            <a:avLst/>
          </a:prstGeom>
          <a:noFill/>
        </p:spPr>
        <p:txBody>
          <a:bodyPr wrap="square" rtlCol="0">
            <a:spAutoFit/>
          </a:bodyPr>
          <a:lstStyle/>
          <a:p>
            <a:pPr algn="ctr"/>
            <a:r>
              <a:rPr lang="es-ES" b="1" dirty="0" smtClean="0"/>
              <a:t>Sangolquí, Noviembre de  2014</a:t>
            </a:r>
            <a:endParaRPr lang="es-EC" dirty="0" smtClean="0">
              <a:effectLst/>
            </a:endParaRPr>
          </a:p>
          <a:p>
            <a:pPr algn="ctr"/>
            <a:endParaRPr lang="es-EC" dirty="0"/>
          </a:p>
        </p:txBody>
      </p:sp>
    </p:spTree>
    <p:extLst>
      <p:ext uri="{BB962C8B-B14F-4D97-AF65-F5344CB8AC3E}">
        <p14:creationId xmlns:p14="http://schemas.microsoft.com/office/powerpoint/2010/main" val="1320372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2771800" y="1115452"/>
            <a:ext cx="3600400" cy="369332"/>
          </a:xfrm>
          <a:prstGeom prst="rect">
            <a:avLst/>
          </a:prstGeom>
          <a:noFill/>
        </p:spPr>
        <p:txBody>
          <a:bodyPr wrap="square" rtlCol="0">
            <a:spAutoFit/>
          </a:bodyPr>
          <a:lstStyle/>
          <a:p>
            <a:r>
              <a:rPr lang="es-EC" b="1" dirty="0" smtClean="0"/>
              <a:t>OBJETIVOS  DE LA INVESTIGACIÓN</a:t>
            </a:r>
            <a:endParaRPr lang="es-EC" b="1" dirty="0"/>
          </a:p>
        </p:txBody>
      </p:sp>
      <p:sp>
        <p:nvSpPr>
          <p:cNvPr id="7" name="6 CuadroTexto"/>
          <p:cNvSpPr txBox="1"/>
          <p:nvPr/>
        </p:nvSpPr>
        <p:spPr>
          <a:xfrm>
            <a:off x="35496" y="1628800"/>
            <a:ext cx="1224136" cy="369332"/>
          </a:xfrm>
          <a:prstGeom prst="rect">
            <a:avLst/>
          </a:prstGeom>
          <a:noFill/>
        </p:spPr>
        <p:txBody>
          <a:bodyPr wrap="square" rtlCol="0">
            <a:spAutoFit/>
          </a:bodyPr>
          <a:lstStyle/>
          <a:p>
            <a:r>
              <a:rPr lang="es-EC" b="1" dirty="0" smtClean="0"/>
              <a:t>GENERAL:</a:t>
            </a:r>
            <a:endParaRPr lang="es-EC" b="1" dirty="0"/>
          </a:p>
        </p:txBody>
      </p:sp>
      <p:sp>
        <p:nvSpPr>
          <p:cNvPr id="8" name="7 CuadroTexto"/>
          <p:cNvSpPr txBox="1"/>
          <p:nvPr/>
        </p:nvSpPr>
        <p:spPr>
          <a:xfrm>
            <a:off x="179512" y="2204864"/>
            <a:ext cx="8856984" cy="1200329"/>
          </a:xfrm>
          <a:prstGeom prst="rect">
            <a:avLst/>
          </a:prstGeom>
          <a:noFill/>
        </p:spPr>
        <p:txBody>
          <a:bodyPr wrap="square" rtlCol="0">
            <a:spAutoFit/>
          </a:bodyPr>
          <a:lstStyle/>
          <a:p>
            <a:pPr algn="just"/>
            <a:r>
              <a:rPr lang="es-ES" dirty="0"/>
              <a:t>Determinar las fortalezas y/o debilidades existentes en el sistema de seguridad física del centro comercial Plaza 15 de Mayo de la ciudad de Guaranda, Provincia Bolívar, con el propósito de establecer políticas </a:t>
            </a:r>
            <a:r>
              <a:rPr lang="es-ES" dirty="0" smtClean="0"/>
              <a:t>adecuadas </a:t>
            </a:r>
            <a:r>
              <a:rPr lang="es-ES" dirty="0"/>
              <a:t>para neutralizar, minimizar y/o eliminar las posibles afectaciones a la seguridad física de la </a:t>
            </a:r>
            <a:r>
              <a:rPr lang="es-ES" dirty="0" smtClean="0"/>
              <a:t>instalación.</a:t>
            </a:r>
            <a:endParaRPr lang="es-EC" dirty="0"/>
          </a:p>
        </p:txBody>
      </p:sp>
      <p:sp>
        <p:nvSpPr>
          <p:cNvPr id="9" name="8 CuadroTexto"/>
          <p:cNvSpPr txBox="1"/>
          <p:nvPr/>
        </p:nvSpPr>
        <p:spPr>
          <a:xfrm>
            <a:off x="35496" y="3635732"/>
            <a:ext cx="1503784" cy="369332"/>
          </a:xfrm>
          <a:prstGeom prst="rect">
            <a:avLst/>
          </a:prstGeom>
          <a:noFill/>
        </p:spPr>
        <p:txBody>
          <a:bodyPr wrap="square" rtlCol="0">
            <a:spAutoFit/>
          </a:bodyPr>
          <a:lstStyle/>
          <a:p>
            <a:r>
              <a:rPr lang="es-EC" b="1" dirty="0" smtClean="0"/>
              <a:t>ESPECÍFICOS:</a:t>
            </a:r>
            <a:endParaRPr lang="es-EC" b="1" dirty="0"/>
          </a:p>
        </p:txBody>
      </p:sp>
      <p:sp>
        <p:nvSpPr>
          <p:cNvPr id="10" name="9 CuadroTexto"/>
          <p:cNvSpPr txBox="1"/>
          <p:nvPr/>
        </p:nvSpPr>
        <p:spPr>
          <a:xfrm>
            <a:off x="179512" y="4228053"/>
            <a:ext cx="8856984" cy="2585323"/>
          </a:xfrm>
          <a:prstGeom prst="rect">
            <a:avLst/>
          </a:prstGeom>
          <a:noFill/>
        </p:spPr>
        <p:txBody>
          <a:bodyPr wrap="square" rtlCol="0">
            <a:spAutoFit/>
          </a:bodyPr>
          <a:lstStyle/>
          <a:p>
            <a:pPr marL="285750" lvl="0" indent="-285750" algn="just">
              <a:buFont typeface="Arial" pitchFamily="34" charset="0"/>
              <a:buChar char="•"/>
            </a:pPr>
            <a:r>
              <a:rPr lang="es-ES" dirty="0"/>
              <a:t>Identificar los factores de riesgo que podrían quebrantar  la seguridad física del centro comercial Plaza 15 de </a:t>
            </a:r>
            <a:r>
              <a:rPr lang="es-ES" dirty="0" smtClean="0"/>
              <a:t>Mayo. </a:t>
            </a:r>
          </a:p>
          <a:p>
            <a:pPr marL="285750" lvl="0" indent="-285750" algn="just">
              <a:buFont typeface="Arial" pitchFamily="34" charset="0"/>
              <a:buChar char="•"/>
            </a:pPr>
            <a:r>
              <a:rPr lang="es-ES" dirty="0" smtClean="0"/>
              <a:t>Determinar </a:t>
            </a:r>
            <a:r>
              <a:rPr lang="es-ES" dirty="0"/>
              <a:t>las principales afectaciones a la seguridad física que podría sufrir el centro comercial Plaza 15 de </a:t>
            </a:r>
            <a:r>
              <a:rPr lang="es-ES" dirty="0" smtClean="0"/>
              <a:t>Mayo.</a:t>
            </a:r>
            <a:endParaRPr lang="es-EC" dirty="0"/>
          </a:p>
          <a:p>
            <a:pPr marL="285750" lvl="0" indent="-285750" algn="just">
              <a:buFont typeface="Arial" pitchFamily="34" charset="0"/>
              <a:buChar char="•"/>
            </a:pPr>
            <a:r>
              <a:rPr lang="es-ES" dirty="0"/>
              <a:t>Analizar las políticas y procedimientos de seguridad física con los que cuenta el centro comercial Plaza 15 de </a:t>
            </a:r>
            <a:r>
              <a:rPr lang="es-ES" dirty="0" smtClean="0"/>
              <a:t>Mayo, </a:t>
            </a:r>
            <a:r>
              <a:rPr lang="es-ES" dirty="0"/>
              <a:t>para su funcionamiento.</a:t>
            </a:r>
            <a:endParaRPr lang="es-EC" dirty="0"/>
          </a:p>
          <a:p>
            <a:pPr marL="285750" lvl="0" indent="-285750" algn="just">
              <a:buFont typeface="Arial" pitchFamily="34" charset="0"/>
              <a:buChar char="•"/>
            </a:pPr>
            <a:r>
              <a:rPr lang="es-ES" dirty="0"/>
              <a:t>Proponer políticas </a:t>
            </a:r>
            <a:r>
              <a:rPr lang="es-ES" dirty="0" smtClean="0"/>
              <a:t>de </a:t>
            </a:r>
            <a:r>
              <a:rPr lang="es-ES" dirty="0"/>
              <a:t>seguridad física a fin de minimizar las afectaciones a la seguridad </a:t>
            </a:r>
            <a:r>
              <a:rPr lang="es-ES" dirty="0" smtClean="0"/>
              <a:t>del </a:t>
            </a:r>
            <a:r>
              <a:rPr lang="es-ES" dirty="0"/>
              <a:t>centro comercial Plaza 15 de </a:t>
            </a:r>
            <a:r>
              <a:rPr lang="es-ES" dirty="0" smtClean="0"/>
              <a:t>Mayo. </a:t>
            </a:r>
            <a:endParaRPr lang="es-EC" dirty="0"/>
          </a:p>
          <a:p>
            <a:pPr algn="just"/>
            <a:endParaRPr lang="es-EC" dirty="0"/>
          </a:p>
        </p:txBody>
      </p:sp>
    </p:spTree>
    <p:extLst>
      <p:ext uri="{BB962C8B-B14F-4D97-AF65-F5344CB8AC3E}">
        <p14:creationId xmlns:p14="http://schemas.microsoft.com/office/powerpoint/2010/main" val="2561169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1835696" y="1259468"/>
            <a:ext cx="5472608" cy="369332"/>
          </a:xfrm>
          <a:prstGeom prst="rect">
            <a:avLst/>
          </a:prstGeom>
          <a:noFill/>
        </p:spPr>
        <p:txBody>
          <a:bodyPr wrap="square" rtlCol="0">
            <a:spAutoFit/>
          </a:bodyPr>
          <a:lstStyle/>
          <a:p>
            <a:pPr algn="ctr"/>
            <a:r>
              <a:rPr lang="es-EC" b="1" dirty="0" smtClean="0"/>
              <a:t>PREGUNTAS DIRECTRICES  DE LA INVESTIGACIÓN</a:t>
            </a:r>
            <a:endParaRPr lang="es-EC" b="1" dirty="0"/>
          </a:p>
        </p:txBody>
      </p:sp>
      <p:sp>
        <p:nvSpPr>
          <p:cNvPr id="7" name="6 CuadroTexto"/>
          <p:cNvSpPr txBox="1"/>
          <p:nvPr/>
        </p:nvSpPr>
        <p:spPr>
          <a:xfrm>
            <a:off x="395536" y="2001614"/>
            <a:ext cx="8496944" cy="923330"/>
          </a:xfrm>
          <a:prstGeom prst="rect">
            <a:avLst/>
          </a:prstGeom>
          <a:noFill/>
        </p:spPr>
        <p:txBody>
          <a:bodyPr wrap="square" rtlCol="0">
            <a:spAutoFit/>
          </a:bodyPr>
          <a:lstStyle/>
          <a:p>
            <a:pPr marL="285750" lvl="0" indent="-285750" algn="just">
              <a:buFont typeface="Arial" pitchFamily="34" charset="0"/>
              <a:buChar char="•"/>
            </a:pPr>
            <a:r>
              <a:rPr lang="es-ES" dirty="0"/>
              <a:t>¿Cuáles son los principales factores de riesgo que podrían quebrantar  la seguridad física del centro comercial Plaza 15 de </a:t>
            </a:r>
            <a:r>
              <a:rPr lang="es-ES" dirty="0" smtClean="0"/>
              <a:t>Mayo?</a:t>
            </a:r>
            <a:endParaRPr lang="es-EC" dirty="0"/>
          </a:p>
          <a:p>
            <a:pPr algn="just"/>
            <a:endParaRPr lang="es-EC" dirty="0"/>
          </a:p>
        </p:txBody>
      </p:sp>
      <p:sp>
        <p:nvSpPr>
          <p:cNvPr id="8" name="7 CuadroTexto"/>
          <p:cNvSpPr txBox="1"/>
          <p:nvPr/>
        </p:nvSpPr>
        <p:spPr>
          <a:xfrm>
            <a:off x="395536" y="3070701"/>
            <a:ext cx="8496944" cy="646331"/>
          </a:xfrm>
          <a:prstGeom prst="rect">
            <a:avLst/>
          </a:prstGeom>
          <a:noFill/>
        </p:spPr>
        <p:txBody>
          <a:bodyPr wrap="square" rtlCol="0">
            <a:spAutoFit/>
          </a:bodyPr>
          <a:lstStyle/>
          <a:p>
            <a:pPr marL="285750" indent="-285750" algn="just">
              <a:buFont typeface="Arial" pitchFamily="34" charset="0"/>
              <a:buChar char="•"/>
            </a:pPr>
            <a:r>
              <a:rPr lang="es-ES" dirty="0"/>
              <a:t>¿Cuáles son  las principales afectaciones a la seguridad física que podría sufrir el centro comercial Plaza 15 de </a:t>
            </a:r>
            <a:r>
              <a:rPr lang="es-ES" dirty="0" smtClean="0"/>
              <a:t>Mayo? </a:t>
            </a:r>
            <a:endParaRPr lang="es-EC" dirty="0"/>
          </a:p>
        </p:txBody>
      </p:sp>
      <p:sp>
        <p:nvSpPr>
          <p:cNvPr id="9" name="8 CuadroTexto"/>
          <p:cNvSpPr txBox="1"/>
          <p:nvPr/>
        </p:nvSpPr>
        <p:spPr>
          <a:xfrm>
            <a:off x="395536" y="4089846"/>
            <a:ext cx="8496944" cy="923330"/>
          </a:xfrm>
          <a:prstGeom prst="rect">
            <a:avLst/>
          </a:prstGeom>
          <a:noFill/>
        </p:spPr>
        <p:txBody>
          <a:bodyPr wrap="square" rtlCol="0">
            <a:spAutoFit/>
          </a:bodyPr>
          <a:lstStyle/>
          <a:p>
            <a:pPr marL="285750" lvl="0" indent="-285750" algn="just">
              <a:buFont typeface="Arial" pitchFamily="34" charset="0"/>
              <a:buChar char="•"/>
            </a:pPr>
            <a:r>
              <a:rPr lang="es-ES" dirty="0"/>
              <a:t>¿Cuál es la condición actual de seguridad del centro comercial Plaza 15 de </a:t>
            </a:r>
            <a:r>
              <a:rPr lang="es-ES" dirty="0" smtClean="0"/>
              <a:t>Mayo, </a:t>
            </a:r>
            <a:r>
              <a:rPr lang="es-ES" dirty="0"/>
              <a:t>en cuanto a políticas </a:t>
            </a:r>
            <a:r>
              <a:rPr lang="es-ES" dirty="0" smtClean="0"/>
              <a:t>de </a:t>
            </a:r>
            <a:r>
              <a:rPr lang="es-ES" dirty="0"/>
              <a:t>seguridad física para su funcionamiento?</a:t>
            </a:r>
            <a:endParaRPr lang="es-EC" dirty="0"/>
          </a:p>
          <a:p>
            <a:pPr algn="just"/>
            <a:endParaRPr lang="es-EC" dirty="0"/>
          </a:p>
        </p:txBody>
      </p:sp>
      <p:sp>
        <p:nvSpPr>
          <p:cNvPr id="10" name="9 CuadroTexto"/>
          <p:cNvSpPr txBox="1"/>
          <p:nvPr/>
        </p:nvSpPr>
        <p:spPr>
          <a:xfrm>
            <a:off x="395536" y="5108991"/>
            <a:ext cx="8496944" cy="923330"/>
          </a:xfrm>
          <a:prstGeom prst="rect">
            <a:avLst/>
          </a:prstGeom>
          <a:noFill/>
        </p:spPr>
        <p:txBody>
          <a:bodyPr wrap="square" rtlCol="0">
            <a:spAutoFit/>
          </a:bodyPr>
          <a:lstStyle/>
          <a:p>
            <a:pPr marL="285750" lvl="0" indent="-285750" algn="just">
              <a:buFont typeface="Arial" pitchFamily="34" charset="0"/>
              <a:buChar char="•"/>
            </a:pPr>
            <a:r>
              <a:rPr lang="es-ES" dirty="0"/>
              <a:t>¿La falta de </a:t>
            </a:r>
            <a:r>
              <a:rPr lang="es-ES" dirty="0" smtClean="0"/>
              <a:t>políticas </a:t>
            </a:r>
            <a:r>
              <a:rPr lang="es-ES" dirty="0"/>
              <a:t>de seguridad física es uno de los principales factores de riesgo para la gestión operativa y comercial del centro comercial Plaza 15 de </a:t>
            </a:r>
            <a:r>
              <a:rPr lang="es-ES" dirty="0" smtClean="0"/>
              <a:t>Mayo? </a:t>
            </a:r>
            <a:endParaRPr lang="es-EC" dirty="0"/>
          </a:p>
          <a:p>
            <a:pPr algn="just"/>
            <a:endParaRPr lang="es-EC" dirty="0"/>
          </a:p>
        </p:txBody>
      </p:sp>
    </p:spTree>
    <p:extLst>
      <p:ext uri="{BB962C8B-B14F-4D97-AF65-F5344CB8AC3E}">
        <p14:creationId xmlns:p14="http://schemas.microsoft.com/office/powerpoint/2010/main" val="343688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2915816" y="1412776"/>
            <a:ext cx="3456384" cy="369332"/>
          </a:xfrm>
          <a:prstGeom prst="rect">
            <a:avLst/>
          </a:prstGeom>
          <a:noFill/>
        </p:spPr>
        <p:txBody>
          <a:bodyPr wrap="square" rtlCol="0">
            <a:spAutoFit/>
          </a:bodyPr>
          <a:lstStyle/>
          <a:p>
            <a:pPr algn="ctr"/>
            <a:r>
              <a:rPr lang="es-EC" b="1" dirty="0" smtClean="0"/>
              <a:t>VARIABLES  DE LA INVESTIGACIÓN</a:t>
            </a:r>
            <a:endParaRPr lang="es-EC" b="1" dirty="0"/>
          </a:p>
        </p:txBody>
      </p:sp>
      <p:sp>
        <p:nvSpPr>
          <p:cNvPr id="7" name="6 CuadroTexto"/>
          <p:cNvSpPr txBox="1"/>
          <p:nvPr/>
        </p:nvSpPr>
        <p:spPr>
          <a:xfrm>
            <a:off x="251520" y="2060848"/>
            <a:ext cx="1944216" cy="369332"/>
          </a:xfrm>
          <a:prstGeom prst="rect">
            <a:avLst/>
          </a:prstGeom>
          <a:noFill/>
        </p:spPr>
        <p:txBody>
          <a:bodyPr wrap="square" rtlCol="0">
            <a:spAutoFit/>
          </a:bodyPr>
          <a:lstStyle/>
          <a:p>
            <a:r>
              <a:rPr lang="es-EC" b="1" dirty="0" smtClean="0"/>
              <a:t>INDEPENDIENTE:</a:t>
            </a:r>
            <a:endParaRPr lang="es-EC" b="1" dirty="0"/>
          </a:p>
        </p:txBody>
      </p:sp>
      <p:sp>
        <p:nvSpPr>
          <p:cNvPr id="8" name="7 CuadroTexto"/>
          <p:cNvSpPr txBox="1"/>
          <p:nvPr/>
        </p:nvSpPr>
        <p:spPr>
          <a:xfrm>
            <a:off x="323528" y="2564904"/>
            <a:ext cx="8496944" cy="646331"/>
          </a:xfrm>
          <a:prstGeom prst="rect">
            <a:avLst/>
          </a:prstGeom>
          <a:noFill/>
        </p:spPr>
        <p:txBody>
          <a:bodyPr wrap="square" rtlCol="0">
            <a:spAutoFit/>
          </a:bodyPr>
          <a:lstStyle/>
          <a:p>
            <a:pPr marL="285750" indent="-285750" algn="just">
              <a:buFont typeface="Arial" pitchFamily="34" charset="0"/>
              <a:buChar char="•"/>
            </a:pPr>
            <a:r>
              <a:rPr lang="es-ES" dirty="0"/>
              <a:t>Fortalezas y debilidades del sistema de seguridad física del </a:t>
            </a:r>
            <a:r>
              <a:rPr lang="es-ES" dirty="0" smtClean="0"/>
              <a:t>Centro </a:t>
            </a:r>
            <a:r>
              <a:rPr lang="es-ES" dirty="0"/>
              <a:t>Comercial </a:t>
            </a:r>
            <a:r>
              <a:rPr lang="es-ES" dirty="0" smtClean="0"/>
              <a:t>“Plaza </a:t>
            </a:r>
            <a:r>
              <a:rPr lang="es-ES" dirty="0"/>
              <a:t>15 de </a:t>
            </a:r>
            <a:r>
              <a:rPr lang="es-ES" dirty="0" smtClean="0"/>
              <a:t>Mayo”.</a:t>
            </a:r>
            <a:endParaRPr lang="es-EC" dirty="0"/>
          </a:p>
        </p:txBody>
      </p:sp>
      <p:sp>
        <p:nvSpPr>
          <p:cNvPr id="9" name="8 CuadroTexto"/>
          <p:cNvSpPr txBox="1"/>
          <p:nvPr/>
        </p:nvSpPr>
        <p:spPr>
          <a:xfrm>
            <a:off x="323528" y="3501008"/>
            <a:ext cx="1944216" cy="369332"/>
          </a:xfrm>
          <a:prstGeom prst="rect">
            <a:avLst/>
          </a:prstGeom>
          <a:noFill/>
        </p:spPr>
        <p:txBody>
          <a:bodyPr wrap="square" rtlCol="0">
            <a:spAutoFit/>
          </a:bodyPr>
          <a:lstStyle/>
          <a:p>
            <a:r>
              <a:rPr lang="es-EC" b="1" dirty="0" smtClean="0"/>
              <a:t>DEPENDIENTE:</a:t>
            </a:r>
            <a:endParaRPr lang="es-EC" b="1" dirty="0"/>
          </a:p>
        </p:txBody>
      </p:sp>
      <p:sp>
        <p:nvSpPr>
          <p:cNvPr id="10" name="9 CuadroTexto"/>
          <p:cNvSpPr txBox="1"/>
          <p:nvPr/>
        </p:nvSpPr>
        <p:spPr>
          <a:xfrm>
            <a:off x="323528" y="4149080"/>
            <a:ext cx="8424936" cy="369332"/>
          </a:xfrm>
          <a:prstGeom prst="rect">
            <a:avLst/>
          </a:prstGeom>
          <a:noFill/>
        </p:spPr>
        <p:txBody>
          <a:bodyPr wrap="square" rtlCol="0">
            <a:spAutoFit/>
          </a:bodyPr>
          <a:lstStyle/>
          <a:p>
            <a:pPr marL="285750" indent="-285750" algn="just">
              <a:buFont typeface="Arial" pitchFamily="34" charset="0"/>
              <a:buChar char="•"/>
            </a:pPr>
            <a:r>
              <a:rPr lang="es-ES" dirty="0"/>
              <a:t>Posibles afectaciones a la </a:t>
            </a:r>
            <a:r>
              <a:rPr lang="es-ES" dirty="0" smtClean="0"/>
              <a:t>seguridad física </a:t>
            </a:r>
            <a:r>
              <a:rPr lang="es-ES" dirty="0"/>
              <a:t>del </a:t>
            </a:r>
            <a:r>
              <a:rPr lang="es-ES" dirty="0" smtClean="0"/>
              <a:t>Centro Comercial “Plaza </a:t>
            </a:r>
            <a:r>
              <a:rPr lang="es-ES" dirty="0"/>
              <a:t>15 de </a:t>
            </a:r>
            <a:r>
              <a:rPr lang="es-ES" dirty="0" smtClean="0"/>
              <a:t>Mayo”.</a:t>
            </a:r>
            <a:endParaRPr lang="es-EC" dirty="0"/>
          </a:p>
        </p:txBody>
      </p:sp>
    </p:spTree>
    <p:extLst>
      <p:ext uri="{BB962C8B-B14F-4D97-AF65-F5344CB8AC3E}">
        <p14:creationId xmlns:p14="http://schemas.microsoft.com/office/powerpoint/2010/main" val="3940606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11" name="10 Rectángulo"/>
          <p:cNvSpPr/>
          <p:nvPr/>
        </p:nvSpPr>
        <p:spPr>
          <a:xfrm>
            <a:off x="395536" y="1268760"/>
            <a:ext cx="7992888" cy="50405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solidFill>
                  <a:schemeClr val="tx1"/>
                </a:solidFill>
              </a:rPr>
              <a:t>ESTUDIO DE SEGURIDAD FÍSICA AL CENTRO COMERCIAL “PLAZA 15 DE MAYO”</a:t>
            </a:r>
            <a:endParaRPr lang="es-EC" dirty="0">
              <a:solidFill>
                <a:schemeClr val="tx1"/>
              </a:solidFill>
            </a:endParaRPr>
          </a:p>
        </p:txBody>
      </p:sp>
      <p:sp>
        <p:nvSpPr>
          <p:cNvPr id="13" name="12 Elipse"/>
          <p:cNvSpPr/>
          <p:nvPr/>
        </p:nvSpPr>
        <p:spPr>
          <a:xfrm>
            <a:off x="3419872" y="2204864"/>
            <a:ext cx="2088232" cy="79208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Instrumentos</a:t>
            </a:r>
            <a:endParaRPr lang="es-EC" b="1" dirty="0">
              <a:solidFill>
                <a:schemeClr val="tx1"/>
              </a:solidFill>
            </a:endParaRPr>
          </a:p>
        </p:txBody>
      </p:sp>
      <p:sp>
        <p:nvSpPr>
          <p:cNvPr id="14" name="13 Flecha abajo"/>
          <p:cNvSpPr/>
          <p:nvPr/>
        </p:nvSpPr>
        <p:spPr>
          <a:xfrm>
            <a:off x="4319972" y="1844824"/>
            <a:ext cx="324036" cy="28803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14 Elipse"/>
          <p:cNvSpPr/>
          <p:nvPr/>
        </p:nvSpPr>
        <p:spPr>
          <a:xfrm>
            <a:off x="251520" y="3212976"/>
            <a:ext cx="2088232" cy="79208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Lista de Chequeo</a:t>
            </a:r>
            <a:endParaRPr lang="es-EC" b="1" dirty="0">
              <a:solidFill>
                <a:schemeClr val="tx1"/>
              </a:solidFill>
            </a:endParaRPr>
          </a:p>
        </p:txBody>
      </p:sp>
      <p:sp>
        <p:nvSpPr>
          <p:cNvPr id="16" name="15 Elipse"/>
          <p:cNvSpPr/>
          <p:nvPr/>
        </p:nvSpPr>
        <p:spPr>
          <a:xfrm>
            <a:off x="3419872" y="3356992"/>
            <a:ext cx="2088232" cy="79208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Mapa de Riesgos</a:t>
            </a:r>
            <a:endParaRPr lang="es-EC" b="1" dirty="0">
              <a:solidFill>
                <a:schemeClr val="tx1"/>
              </a:solidFill>
            </a:endParaRPr>
          </a:p>
        </p:txBody>
      </p:sp>
      <p:sp>
        <p:nvSpPr>
          <p:cNvPr id="17" name="16 Elipse"/>
          <p:cNvSpPr/>
          <p:nvPr/>
        </p:nvSpPr>
        <p:spPr>
          <a:xfrm>
            <a:off x="6660232" y="3284984"/>
            <a:ext cx="2088232" cy="864096"/>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Matriz del método </a:t>
            </a:r>
            <a:r>
              <a:rPr lang="es-EC" b="1" dirty="0" err="1" smtClean="0">
                <a:solidFill>
                  <a:schemeClr val="tx1"/>
                </a:solidFill>
              </a:rPr>
              <a:t>Mosler</a:t>
            </a:r>
            <a:endParaRPr lang="es-EC" b="1" dirty="0">
              <a:solidFill>
                <a:schemeClr val="tx1"/>
              </a:solidFill>
            </a:endParaRPr>
          </a:p>
        </p:txBody>
      </p:sp>
      <p:cxnSp>
        <p:nvCxnSpPr>
          <p:cNvPr id="18" name="17 Conector recto de flecha"/>
          <p:cNvCxnSpPr>
            <a:endCxn id="15" idx="7"/>
          </p:cNvCxnSpPr>
          <p:nvPr/>
        </p:nvCxnSpPr>
        <p:spPr>
          <a:xfrm flipH="1">
            <a:off x="2033938" y="2753308"/>
            <a:ext cx="1457942" cy="57566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5508104" y="2673504"/>
            <a:ext cx="1656184" cy="61148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a:stCxn id="13" idx="4"/>
            <a:endCxn id="16" idx="0"/>
          </p:cNvCxnSpPr>
          <p:nvPr/>
        </p:nvCxnSpPr>
        <p:spPr>
          <a:xfrm>
            <a:off x="4463988" y="2996952"/>
            <a:ext cx="0" cy="36004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1187624" y="4005064"/>
            <a:ext cx="0" cy="57606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25 Rectángulo"/>
          <p:cNvSpPr/>
          <p:nvPr/>
        </p:nvSpPr>
        <p:spPr>
          <a:xfrm>
            <a:off x="179512" y="4581128"/>
            <a:ext cx="2304256" cy="20882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Sirven </a:t>
            </a:r>
            <a:r>
              <a:rPr lang="es-EC" sz="1600" dirty="0">
                <a:solidFill>
                  <a:schemeClr val="tx1"/>
                </a:solidFill>
              </a:rPr>
              <a:t>para realizar </a:t>
            </a:r>
            <a:r>
              <a:rPr lang="es-ES" sz="1600" dirty="0" smtClean="0">
                <a:solidFill>
                  <a:schemeClr val="tx1"/>
                </a:solidFill>
              </a:rPr>
              <a:t>verificaciones </a:t>
            </a:r>
            <a:r>
              <a:rPr lang="es-ES" sz="1600" dirty="0">
                <a:solidFill>
                  <a:schemeClr val="tx1"/>
                </a:solidFill>
              </a:rPr>
              <a:t>de requisitos, para controlar el cumplimiento de una lista de tareas o recolectar datos de forma sistemática y ordenada</a:t>
            </a:r>
            <a:endParaRPr lang="es-EC" sz="1600" dirty="0">
              <a:solidFill>
                <a:schemeClr val="tx1"/>
              </a:solidFill>
            </a:endParaRPr>
          </a:p>
        </p:txBody>
      </p:sp>
      <p:sp>
        <p:nvSpPr>
          <p:cNvPr id="27" name="26 Rectángulo"/>
          <p:cNvSpPr/>
          <p:nvPr/>
        </p:nvSpPr>
        <p:spPr>
          <a:xfrm>
            <a:off x="3347864" y="4581128"/>
            <a:ext cx="2304256" cy="144016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rPr>
              <a:t>I</a:t>
            </a:r>
            <a:r>
              <a:rPr lang="es-ES" sz="1600" dirty="0" smtClean="0">
                <a:solidFill>
                  <a:schemeClr val="tx1"/>
                </a:solidFill>
              </a:rPr>
              <a:t>nstrumento </a:t>
            </a:r>
            <a:r>
              <a:rPr lang="es-ES" sz="1600" dirty="0">
                <a:solidFill>
                  <a:schemeClr val="tx1"/>
                </a:solidFill>
              </a:rPr>
              <a:t>dinámico de gráficos o datos que nos permite realizar la identificación de riesgos dentro de una instalación</a:t>
            </a:r>
            <a:endParaRPr lang="es-EC" sz="1600" dirty="0">
              <a:solidFill>
                <a:schemeClr val="tx1"/>
              </a:solidFill>
            </a:endParaRPr>
          </a:p>
        </p:txBody>
      </p:sp>
      <p:cxnSp>
        <p:nvCxnSpPr>
          <p:cNvPr id="28" name="27 Conector recto de flecha"/>
          <p:cNvCxnSpPr/>
          <p:nvPr/>
        </p:nvCxnSpPr>
        <p:spPr>
          <a:xfrm>
            <a:off x="4499992" y="4149080"/>
            <a:ext cx="0" cy="43204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29 Rectángulo"/>
          <p:cNvSpPr/>
          <p:nvPr/>
        </p:nvSpPr>
        <p:spPr>
          <a:xfrm>
            <a:off x="6588224" y="4581128"/>
            <a:ext cx="2304256" cy="1800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rPr>
              <a:t>P</a:t>
            </a:r>
            <a:r>
              <a:rPr lang="es-ES" sz="1600" dirty="0" smtClean="0">
                <a:solidFill>
                  <a:schemeClr val="tx1"/>
                </a:solidFill>
              </a:rPr>
              <a:t>roceso </a:t>
            </a:r>
            <a:r>
              <a:rPr lang="es-ES" sz="1600" dirty="0">
                <a:solidFill>
                  <a:schemeClr val="tx1"/>
                </a:solidFill>
              </a:rPr>
              <a:t>mediante el cual se examinan, analizan y cuantifican los riesgos de forma individual y por cada escenario en una instalación o proceso</a:t>
            </a:r>
            <a:endParaRPr lang="es-EC" sz="1600" dirty="0">
              <a:solidFill>
                <a:schemeClr val="tx1"/>
              </a:solidFill>
            </a:endParaRPr>
          </a:p>
        </p:txBody>
      </p:sp>
      <p:cxnSp>
        <p:nvCxnSpPr>
          <p:cNvPr id="31" name="30 Conector recto de flecha"/>
          <p:cNvCxnSpPr/>
          <p:nvPr/>
        </p:nvCxnSpPr>
        <p:spPr>
          <a:xfrm>
            <a:off x="7740352" y="4149080"/>
            <a:ext cx="0" cy="43204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762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1043112" y="1444714"/>
            <a:ext cx="7129288" cy="400110"/>
          </a:xfrm>
          <a:prstGeom prst="rect">
            <a:avLst/>
          </a:prstGeom>
          <a:noFill/>
        </p:spPr>
        <p:txBody>
          <a:bodyPr wrap="square" rtlCol="0">
            <a:spAutoFit/>
          </a:bodyPr>
          <a:lstStyle/>
          <a:p>
            <a:r>
              <a:rPr lang="es-EC" sz="2000" b="1" dirty="0" smtClean="0"/>
              <a:t>EL ESTUDIO DE SEGURIDAD FÍSICA SE REALIZÓ PARA IDENTIFICAR</a:t>
            </a:r>
            <a:endParaRPr lang="es-EC" b="1" dirty="0"/>
          </a:p>
        </p:txBody>
      </p:sp>
      <p:sp>
        <p:nvSpPr>
          <p:cNvPr id="7" name="AutoShape 9"/>
          <p:cNvSpPr>
            <a:spLocks noChangeArrowheads="1"/>
          </p:cNvSpPr>
          <p:nvPr/>
        </p:nvSpPr>
        <p:spPr bwMode="auto">
          <a:xfrm>
            <a:off x="7236544" y="1844749"/>
            <a:ext cx="431800" cy="792163"/>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8" name="AutoShape 10"/>
          <p:cNvSpPr>
            <a:spLocks noChangeArrowheads="1"/>
          </p:cNvSpPr>
          <p:nvPr/>
        </p:nvSpPr>
        <p:spPr bwMode="auto">
          <a:xfrm>
            <a:off x="1547664" y="1916758"/>
            <a:ext cx="431800" cy="792162"/>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9" name="Text Box 19"/>
          <p:cNvSpPr txBox="1">
            <a:spLocks noChangeArrowheads="1"/>
          </p:cNvSpPr>
          <p:nvPr/>
        </p:nvSpPr>
        <p:spPr bwMode="auto">
          <a:xfrm>
            <a:off x="727075" y="2730500"/>
            <a:ext cx="2232025" cy="646331"/>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a:t>Debilidades y Amenazas</a:t>
            </a:r>
            <a:endParaRPr lang="es-ES" b="1" dirty="0"/>
          </a:p>
        </p:txBody>
      </p:sp>
      <p:sp>
        <p:nvSpPr>
          <p:cNvPr id="10" name="Text Box 21"/>
          <p:cNvSpPr txBox="1">
            <a:spLocks noChangeArrowheads="1"/>
          </p:cNvSpPr>
          <p:nvPr/>
        </p:nvSpPr>
        <p:spPr bwMode="auto">
          <a:xfrm>
            <a:off x="6362700" y="2658492"/>
            <a:ext cx="2232025" cy="646331"/>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a:t>Fortalezas y Oportunidades</a:t>
            </a:r>
            <a:endParaRPr lang="es-ES" b="1" dirty="0"/>
          </a:p>
        </p:txBody>
      </p:sp>
      <p:grpSp>
        <p:nvGrpSpPr>
          <p:cNvPr id="11" name="Group 54"/>
          <p:cNvGrpSpPr>
            <a:grpSpLocks/>
          </p:cNvGrpSpPr>
          <p:nvPr/>
        </p:nvGrpSpPr>
        <p:grpSpPr bwMode="auto">
          <a:xfrm>
            <a:off x="6300788" y="3356992"/>
            <a:ext cx="2519362" cy="1368425"/>
            <a:chOff x="3969" y="1888"/>
            <a:chExt cx="1587" cy="862"/>
          </a:xfrm>
        </p:grpSpPr>
        <p:sp>
          <p:nvSpPr>
            <p:cNvPr id="12" name="Text Box 24"/>
            <p:cNvSpPr txBox="1">
              <a:spLocks noChangeArrowheads="1"/>
            </p:cNvSpPr>
            <p:nvPr/>
          </p:nvSpPr>
          <p:spPr bwMode="auto">
            <a:xfrm>
              <a:off x="4014" y="1888"/>
              <a:ext cx="1497"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s-EC" b="1" dirty="0"/>
            </a:p>
            <a:p>
              <a:pPr algn="ctr" eaLnBrk="1" hangingPunct="1">
                <a:spcBef>
                  <a:spcPct val="50000"/>
                </a:spcBef>
              </a:pPr>
              <a:r>
                <a:rPr lang="es-EC" b="1" dirty="0"/>
                <a:t>Para mantenerlas y aprovecharlas</a:t>
              </a:r>
              <a:endParaRPr lang="es-ES" b="1" dirty="0"/>
            </a:p>
          </p:txBody>
        </p:sp>
        <p:sp>
          <p:nvSpPr>
            <p:cNvPr id="13" name="Oval 26"/>
            <p:cNvSpPr>
              <a:spLocks noChangeArrowheads="1"/>
            </p:cNvSpPr>
            <p:nvPr/>
          </p:nvSpPr>
          <p:spPr bwMode="auto">
            <a:xfrm>
              <a:off x="3969" y="2024"/>
              <a:ext cx="1587" cy="726"/>
            </a:xfrm>
            <a:prstGeom prst="ellipse">
              <a:avLst/>
            </a:prstGeom>
            <a:noFill/>
            <a:ln w="28575">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C"/>
            </a:p>
          </p:txBody>
        </p:sp>
      </p:grpSp>
      <p:grpSp>
        <p:nvGrpSpPr>
          <p:cNvPr id="14" name="Group 53"/>
          <p:cNvGrpSpPr>
            <a:grpSpLocks/>
          </p:cNvGrpSpPr>
          <p:nvPr/>
        </p:nvGrpSpPr>
        <p:grpSpPr bwMode="auto">
          <a:xfrm>
            <a:off x="684213" y="3284265"/>
            <a:ext cx="2376487" cy="1512887"/>
            <a:chOff x="431" y="1797"/>
            <a:chExt cx="1497" cy="953"/>
          </a:xfrm>
        </p:grpSpPr>
        <p:sp>
          <p:nvSpPr>
            <p:cNvPr id="15" name="Text Box 23"/>
            <p:cNvSpPr txBox="1">
              <a:spLocks noChangeArrowheads="1"/>
            </p:cNvSpPr>
            <p:nvPr/>
          </p:nvSpPr>
          <p:spPr bwMode="auto">
            <a:xfrm>
              <a:off x="431" y="1797"/>
              <a:ext cx="1497" cy="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s-EC" b="1" dirty="0"/>
            </a:p>
            <a:p>
              <a:pPr algn="ctr" eaLnBrk="1" hangingPunct="1">
                <a:spcBef>
                  <a:spcPct val="50000"/>
                </a:spcBef>
              </a:pPr>
              <a:r>
                <a:rPr lang="es-EC" b="1" dirty="0" smtClean="0"/>
                <a:t>Para </a:t>
              </a:r>
              <a:r>
                <a:rPr lang="es-EC" b="1" dirty="0"/>
                <a:t>tomar </a:t>
              </a:r>
              <a:r>
                <a:rPr lang="es-EC" b="1" dirty="0" smtClean="0"/>
                <a:t>    correctivos </a:t>
              </a:r>
              <a:r>
                <a:rPr lang="es-EC" b="1" dirty="0"/>
                <a:t>oportunos</a:t>
              </a:r>
              <a:endParaRPr lang="es-ES" b="1" dirty="0"/>
            </a:p>
          </p:txBody>
        </p:sp>
        <p:sp>
          <p:nvSpPr>
            <p:cNvPr id="16" name="Oval 41"/>
            <p:cNvSpPr>
              <a:spLocks noChangeArrowheads="1"/>
            </p:cNvSpPr>
            <p:nvPr/>
          </p:nvSpPr>
          <p:spPr bwMode="auto">
            <a:xfrm>
              <a:off x="521" y="2024"/>
              <a:ext cx="1315" cy="726"/>
            </a:xfrm>
            <a:prstGeom prst="ellipse">
              <a:avLst/>
            </a:prstGeom>
            <a:noFill/>
            <a:ln w="28575">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C"/>
            </a:p>
          </p:txBody>
        </p:sp>
      </p:grpSp>
      <p:sp>
        <p:nvSpPr>
          <p:cNvPr id="17" name="AutoShape 42"/>
          <p:cNvSpPr>
            <a:spLocks noChangeArrowheads="1"/>
          </p:cNvSpPr>
          <p:nvPr/>
        </p:nvSpPr>
        <p:spPr bwMode="auto">
          <a:xfrm rot="5400000">
            <a:off x="2589213" y="3428753"/>
            <a:ext cx="1511300" cy="647700"/>
          </a:xfrm>
          <a:prstGeom prst="curvedDownArrow">
            <a:avLst>
              <a:gd name="adj1" fmla="val 46667"/>
              <a:gd name="adj2" fmla="val 93333"/>
              <a:gd name="adj3" fmla="val 33333"/>
            </a:avLst>
          </a:prstGeom>
          <a:solidFill>
            <a:srgbClr val="FFFF00"/>
          </a:solidFill>
          <a:ln w="9525">
            <a:solidFill>
              <a:schemeClr val="tx1"/>
            </a:solidFill>
            <a:miter lim="800000"/>
            <a:headEnd/>
            <a:tailEnd/>
          </a:ln>
        </p:spPr>
        <p:txBody>
          <a:bodyPr wrap="none" anchor="ctr"/>
          <a:lstStyle/>
          <a:p>
            <a:endParaRPr lang="es-EC"/>
          </a:p>
        </p:txBody>
      </p:sp>
      <p:sp>
        <p:nvSpPr>
          <p:cNvPr id="18" name="AutoShape 43"/>
          <p:cNvSpPr>
            <a:spLocks noChangeArrowheads="1"/>
          </p:cNvSpPr>
          <p:nvPr/>
        </p:nvSpPr>
        <p:spPr bwMode="auto">
          <a:xfrm>
            <a:off x="5580063" y="2924795"/>
            <a:ext cx="720725" cy="1584325"/>
          </a:xfrm>
          <a:prstGeom prst="curvedRightArrow">
            <a:avLst>
              <a:gd name="adj1" fmla="val 43965"/>
              <a:gd name="adj2" fmla="val 87930"/>
              <a:gd name="adj3" fmla="val 33333"/>
            </a:avLst>
          </a:prstGeom>
          <a:solidFill>
            <a:srgbClr val="FFFF00"/>
          </a:solidFill>
          <a:ln w="9525">
            <a:solidFill>
              <a:schemeClr val="tx1"/>
            </a:solidFill>
            <a:miter lim="800000"/>
            <a:headEnd/>
            <a:tailEnd/>
          </a:ln>
        </p:spPr>
        <p:txBody>
          <a:bodyPr wrap="none" anchor="ctr"/>
          <a:lstStyle/>
          <a:p>
            <a:endParaRPr lang="es-EC"/>
          </a:p>
        </p:txBody>
      </p:sp>
      <p:sp>
        <p:nvSpPr>
          <p:cNvPr id="19" name="AutoShape 52"/>
          <p:cNvSpPr>
            <a:spLocks noChangeArrowheads="1"/>
          </p:cNvSpPr>
          <p:nvPr/>
        </p:nvSpPr>
        <p:spPr bwMode="auto">
          <a:xfrm rot="5400000">
            <a:off x="4022508" y="4050550"/>
            <a:ext cx="1008062" cy="1925302"/>
          </a:xfrm>
          <a:custGeom>
            <a:avLst/>
            <a:gdLst>
              <a:gd name="T0" fmla="*/ 35284317 w 21600"/>
              <a:gd name="T1" fmla="*/ 0 h 21600"/>
              <a:gd name="T2" fmla="*/ 0 w 21600"/>
              <a:gd name="T3" fmla="*/ 349881841 h 21600"/>
              <a:gd name="T4" fmla="*/ 35284317 w 21600"/>
              <a:gd name="T5" fmla="*/ 699763682 h 21600"/>
              <a:gd name="T6" fmla="*/ 47045787 w 21600"/>
              <a:gd name="T7" fmla="*/ 34988184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00"/>
          </a:solidFill>
          <a:ln w="9525">
            <a:solidFill>
              <a:schemeClr val="tx1"/>
            </a:solidFill>
            <a:miter lim="800000"/>
            <a:headEnd/>
            <a:tailEnd/>
          </a:ln>
        </p:spPr>
        <p:txBody>
          <a:bodyPr wrap="none" anchor="ctr"/>
          <a:lstStyle/>
          <a:p>
            <a:endParaRPr lang="es-EC"/>
          </a:p>
        </p:txBody>
      </p:sp>
      <p:sp>
        <p:nvSpPr>
          <p:cNvPr id="20" name="Oval 56"/>
          <p:cNvSpPr>
            <a:spLocks noChangeArrowheads="1"/>
          </p:cNvSpPr>
          <p:nvPr/>
        </p:nvSpPr>
        <p:spPr bwMode="auto">
          <a:xfrm>
            <a:off x="2232149" y="5589240"/>
            <a:ext cx="4644107" cy="1052860"/>
          </a:xfrm>
          <a:prstGeom prst="ellipse">
            <a:avLst/>
          </a:prstGeom>
          <a:solidFill>
            <a:schemeClr val="accent5"/>
          </a:solidFill>
          <a:ln w="9525">
            <a:solidFill>
              <a:schemeClr val="tx1"/>
            </a:solidFill>
            <a:round/>
            <a:headEnd/>
            <a:tailEnd/>
          </a:ln>
        </p:spPr>
        <p:txBody>
          <a:bodyPr wrap="none" anchor="ctr"/>
          <a:lstStyle/>
          <a:p>
            <a:pPr algn="ctr">
              <a:spcBef>
                <a:spcPct val="50000"/>
              </a:spcBef>
            </a:pPr>
            <a:r>
              <a:rPr lang="es-EC" sz="2400" b="1" dirty="0"/>
              <a:t>Trabajar bajo un esquema </a:t>
            </a:r>
          </a:p>
          <a:p>
            <a:pPr algn="ctr">
              <a:spcBef>
                <a:spcPct val="50000"/>
              </a:spcBef>
            </a:pPr>
            <a:r>
              <a:rPr lang="es-EC" sz="2400" b="1" dirty="0"/>
              <a:t>de prevención</a:t>
            </a:r>
            <a:endParaRPr lang="es-ES" sz="2400" b="1" dirty="0"/>
          </a:p>
        </p:txBody>
      </p:sp>
      <p:sp>
        <p:nvSpPr>
          <p:cNvPr id="21" name="20 Rectángulo"/>
          <p:cNvSpPr/>
          <p:nvPr/>
        </p:nvSpPr>
        <p:spPr>
          <a:xfrm>
            <a:off x="1043112" y="1444714"/>
            <a:ext cx="7129288" cy="4000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454572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8" name="7 Rectángulo"/>
          <p:cNvSpPr/>
          <p:nvPr/>
        </p:nvSpPr>
        <p:spPr>
          <a:xfrm>
            <a:off x="395536" y="1268760"/>
            <a:ext cx="7992888" cy="50405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PROCESO DE GESTIÓN DE RIESGOS UTILIZADO PARA EL CENTRO COMERCIAL “PLAZA 15 DE MAYO”</a:t>
            </a:r>
            <a:endParaRPr lang="es-EC" dirty="0">
              <a:solidFill>
                <a:schemeClr val="tx1"/>
              </a:solidFill>
            </a:endParaRPr>
          </a:p>
        </p:txBody>
      </p:sp>
      <p:sp>
        <p:nvSpPr>
          <p:cNvPr id="9" name="8 Elipse"/>
          <p:cNvSpPr/>
          <p:nvPr/>
        </p:nvSpPr>
        <p:spPr>
          <a:xfrm>
            <a:off x="323528" y="2492896"/>
            <a:ext cx="1638436" cy="79208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Lista de Chequeos</a:t>
            </a:r>
            <a:endParaRPr lang="es-EC" b="1" dirty="0">
              <a:solidFill>
                <a:schemeClr val="tx1"/>
              </a:solidFill>
            </a:endParaRPr>
          </a:p>
        </p:txBody>
      </p:sp>
      <p:sp>
        <p:nvSpPr>
          <p:cNvPr id="10" name="9 Flecha abajo"/>
          <p:cNvSpPr/>
          <p:nvPr/>
        </p:nvSpPr>
        <p:spPr>
          <a:xfrm>
            <a:off x="971600" y="1844824"/>
            <a:ext cx="324036" cy="57606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Elipse"/>
          <p:cNvSpPr/>
          <p:nvPr/>
        </p:nvSpPr>
        <p:spPr>
          <a:xfrm>
            <a:off x="4644008" y="2492896"/>
            <a:ext cx="1584176" cy="79208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Mapa de Riesgos</a:t>
            </a:r>
            <a:endParaRPr lang="es-EC" b="1" dirty="0">
              <a:solidFill>
                <a:schemeClr val="tx1"/>
              </a:solidFill>
            </a:endParaRPr>
          </a:p>
        </p:txBody>
      </p:sp>
      <p:sp>
        <p:nvSpPr>
          <p:cNvPr id="13" name="12 Elipse"/>
          <p:cNvSpPr/>
          <p:nvPr/>
        </p:nvSpPr>
        <p:spPr>
          <a:xfrm>
            <a:off x="7236296" y="4293096"/>
            <a:ext cx="1656184" cy="864096"/>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Matriz del método </a:t>
            </a:r>
            <a:r>
              <a:rPr lang="es-EC" b="1" dirty="0" err="1" smtClean="0">
                <a:solidFill>
                  <a:schemeClr val="tx1"/>
                </a:solidFill>
              </a:rPr>
              <a:t>Mosler</a:t>
            </a:r>
            <a:endParaRPr lang="es-EC" b="1" dirty="0">
              <a:solidFill>
                <a:schemeClr val="tx1"/>
              </a:solidFill>
            </a:endParaRPr>
          </a:p>
        </p:txBody>
      </p:sp>
      <p:cxnSp>
        <p:nvCxnSpPr>
          <p:cNvPr id="14" name="13 Conector recto de flecha"/>
          <p:cNvCxnSpPr>
            <a:stCxn id="9" idx="6"/>
          </p:cNvCxnSpPr>
          <p:nvPr/>
        </p:nvCxnSpPr>
        <p:spPr>
          <a:xfrm>
            <a:off x="1961964" y="2888940"/>
            <a:ext cx="377788" cy="3600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19" idx="3"/>
          </p:cNvCxnSpPr>
          <p:nvPr/>
        </p:nvCxnSpPr>
        <p:spPr>
          <a:xfrm>
            <a:off x="4211960" y="2924944"/>
            <a:ext cx="432048"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Rectángulo"/>
          <p:cNvSpPr/>
          <p:nvPr/>
        </p:nvSpPr>
        <p:spPr>
          <a:xfrm>
            <a:off x="2339752" y="2204864"/>
            <a:ext cx="1872208" cy="144016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00" dirty="0" smtClean="0">
                <a:solidFill>
                  <a:schemeClr val="tx1"/>
                </a:solidFill>
              </a:rPr>
              <a:t>Permitió </a:t>
            </a:r>
            <a:r>
              <a:rPr lang="es-ES" sz="1500" dirty="0">
                <a:solidFill>
                  <a:schemeClr val="tx1"/>
                </a:solidFill>
              </a:rPr>
              <a:t>establecer un inventario </a:t>
            </a:r>
            <a:r>
              <a:rPr lang="es-ES" sz="1500" dirty="0" smtClean="0">
                <a:solidFill>
                  <a:schemeClr val="tx1"/>
                </a:solidFill>
              </a:rPr>
              <a:t>de riesgos </a:t>
            </a:r>
            <a:r>
              <a:rPr lang="es-ES" sz="1500" dirty="0">
                <a:solidFill>
                  <a:schemeClr val="tx1"/>
                </a:solidFill>
              </a:rPr>
              <a:t>con sus respectivos factores de incidencia</a:t>
            </a:r>
            <a:endParaRPr lang="es-EC" sz="1500" dirty="0">
              <a:solidFill>
                <a:schemeClr val="tx1"/>
              </a:solidFill>
            </a:endParaRPr>
          </a:p>
        </p:txBody>
      </p:sp>
      <p:sp>
        <p:nvSpPr>
          <p:cNvPr id="21" name="20 Rectángulo"/>
          <p:cNvSpPr/>
          <p:nvPr/>
        </p:nvSpPr>
        <p:spPr>
          <a:xfrm>
            <a:off x="5292080" y="4005064"/>
            <a:ext cx="1440160" cy="15121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Evaluados </a:t>
            </a:r>
            <a:r>
              <a:rPr lang="es-ES" sz="1600" dirty="0">
                <a:solidFill>
                  <a:schemeClr val="tx1"/>
                </a:solidFill>
              </a:rPr>
              <a:t>de </a:t>
            </a:r>
            <a:endParaRPr lang="es-EC" sz="1600" dirty="0">
              <a:solidFill>
                <a:schemeClr val="tx1"/>
              </a:solidFill>
            </a:endParaRPr>
          </a:p>
          <a:p>
            <a:pPr algn="ctr"/>
            <a:r>
              <a:rPr lang="es-ES" sz="1600" dirty="0">
                <a:solidFill>
                  <a:schemeClr val="tx1"/>
                </a:solidFill>
              </a:rPr>
              <a:t>acuerdo a los seis criterios que determina este tipo de análisis</a:t>
            </a:r>
            <a:endParaRPr lang="es-EC" sz="1600" dirty="0">
              <a:solidFill>
                <a:schemeClr val="tx1"/>
              </a:solidFill>
            </a:endParaRPr>
          </a:p>
        </p:txBody>
      </p:sp>
      <p:cxnSp>
        <p:nvCxnSpPr>
          <p:cNvPr id="22" name="21 Conector recto de flecha"/>
          <p:cNvCxnSpPr/>
          <p:nvPr/>
        </p:nvCxnSpPr>
        <p:spPr>
          <a:xfrm>
            <a:off x="7812360" y="3717032"/>
            <a:ext cx="36004" cy="57606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6660232" y="2276872"/>
            <a:ext cx="2304256" cy="144016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00" dirty="0" smtClean="0">
                <a:solidFill>
                  <a:schemeClr val="tx1"/>
                </a:solidFill>
              </a:rPr>
              <a:t>Evaluación </a:t>
            </a:r>
            <a:r>
              <a:rPr lang="es-ES" sz="1500" dirty="0">
                <a:solidFill>
                  <a:schemeClr val="tx1"/>
                </a:solidFill>
              </a:rPr>
              <a:t>de acuerdo a los criterios de probabilidad de ocurrencia </a:t>
            </a:r>
            <a:endParaRPr lang="es-EC" sz="1500" dirty="0">
              <a:solidFill>
                <a:schemeClr val="tx1"/>
              </a:solidFill>
            </a:endParaRPr>
          </a:p>
          <a:p>
            <a:pPr algn="ctr"/>
            <a:r>
              <a:rPr lang="es-ES" sz="1500" dirty="0">
                <a:solidFill>
                  <a:schemeClr val="tx1"/>
                </a:solidFill>
              </a:rPr>
              <a:t>e impacto que puede causar la materialización de </a:t>
            </a:r>
            <a:r>
              <a:rPr lang="es-ES" sz="1500" dirty="0" smtClean="0">
                <a:solidFill>
                  <a:schemeClr val="tx1"/>
                </a:solidFill>
              </a:rPr>
              <a:t> </a:t>
            </a:r>
            <a:r>
              <a:rPr lang="es-ES" sz="1500" dirty="0">
                <a:solidFill>
                  <a:schemeClr val="tx1"/>
                </a:solidFill>
              </a:rPr>
              <a:t>riesgos</a:t>
            </a:r>
            <a:endParaRPr lang="es-EC" sz="1500" dirty="0">
              <a:solidFill>
                <a:schemeClr val="tx1"/>
              </a:solidFill>
            </a:endParaRPr>
          </a:p>
        </p:txBody>
      </p:sp>
      <p:cxnSp>
        <p:nvCxnSpPr>
          <p:cNvPr id="35" name="34 Conector recto de flecha"/>
          <p:cNvCxnSpPr/>
          <p:nvPr/>
        </p:nvCxnSpPr>
        <p:spPr>
          <a:xfrm>
            <a:off x="6228184" y="2924944"/>
            <a:ext cx="432048"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flipH="1">
            <a:off x="6732240" y="4725144"/>
            <a:ext cx="50405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43 Elipse"/>
          <p:cNvSpPr/>
          <p:nvPr/>
        </p:nvSpPr>
        <p:spPr>
          <a:xfrm>
            <a:off x="2843808" y="3789040"/>
            <a:ext cx="1944216" cy="1800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00" dirty="0">
                <a:solidFill>
                  <a:schemeClr val="tx1"/>
                </a:solidFill>
              </a:rPr>
              <a:t>Función, Profundidad, Agresión, Sustitución, </a:t>
            </a:r>
            <a:endParaRPr lang="es-EC" sz="1500" dirty="0">
              <a:solidFill>
                <a:schemeClr val="tx1"/>
              </a:solidFill>
            </a:endParaRPr>
          </a:p>
          <a:p>
            <a:pPr algn="ctr"/>
            <a:r>
              <a:rPr lang="es-ES" sz="1500" dirty="0">
                <a:solidFill>
                  <a:schemeClr val="tx1"/>
                </a:solidFill>
              </a:rPr>
              <a:t>Extensión y Vulnerabilidad</a:t>
            </a:r>
            <a:endParaRPr lang="es-EC" sz="1500" b="1" dirty="0">
              <a:solidFill>
                <a:schemeClr val="tx1"/>
              </a:solidFill>
            </a:endParaRPr>
          </a:p>
        </p:txBody>
      </p:sp>
      <p:cxnSp>
        <p:nvCxnSpPr>
          <p:cNvPr id="45" name="44 Conector recto de flecha"/>
          <p:cNvCxnSpPr/>
          <p:nvPr/>
        </p:nvCxnSpPr>
        <p:spPr>
          <a:xfrm flipH="1">
            <a:off x="4788024" y="4653136"/>
            <a:ext cx="50405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p:nvPr/>
        </p:nvCxnSpPr>
        <p:spPr>
          <a:xfrm flipH="1">
            <a:off x="2339752" y="4653136"/>
            <a:ext cx="50405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49 Rectángulo"/>
          <p:cNvSpPr/>
          <p:nvPr/>
        </p:nvSpPr>
        <p:spPr>
          <a:xfrm>
            <a:off x="179512" y="4005064"/>
            <a:ext cx="2160240" cy="15121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smtClean="0">
                <a:solidFill>
                  <a:schemeClr val="tx1"/>
                </a:solidFill>
              </a:rPr>
              <a:t>Cuantificación del Riesgo</a:t>
            </a:r>
            <a:endParaRPr lang="es-EC" sz="2400" b="1" dirty="0">
              <a:solidFill>
                <a:schemeClr val="tx1"/>
              </a:solidFill>
            </a:endParaRPr>
          </a:p>
        </p:txBody>
      </p:sp>
      <p:cxnSp>
        <p:nvCxnSpPr>
          <p:cNvPr id="51" name="50 Conector recto de flecha"/>
          <p:cNvCxnSpPr>
            <a:stCxn id="50" idx="2"/>
          </p:cNvCxnSpPr>
          <p:nvPr/>
        </p:nvCxnSpPr>
        <p:spPr>
          <a:xfrm>
            <a:off x="1259632" y="5517232"/>
            <a:ext cx="0" cy="64807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54 Rectángulo"/>
          <p:cNvSpPr/>
          <p:nvPr/>
        </p:nvSpPr>
        <p:spPr>
          <a:xfrm>
            <a:off x="107504" y="6165304"/>
            <a:ext cx="8964488" cy="64807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rPr>
              <a:t>B</a:t>
            </a:r>
            <a:r>
              <a:rPr lang="es-ES" b="1" dirty="0" smtClean="0">
                <a:solidFill>
                  <a:schemeClr val="tx1"/>
                </a:solidFill>
              </a:rPr>
              <a:t>ase </a:t>
            </a:r>
            <a:r>
              <a:rPr lang="es-ES" b="1" dirty="0">
                <a:solidFill>
                  <a:schemeClr val="tx1"/>
                </a:solidFill>
              </a:rPr>
              <a:t>sobre la cual se </a:t>
            </a:r>
            <a:r>
              <a:rPr lang="es-ES" b="1" dirty="0" smtClean="0">
                <a:solidFill>
                  <a:schemeClr val="tx1"/>
                </a:solidFill>
              </a:rPr>
              <a:t>planteó </a:t>
            </a:r>
            <a:r>
              <a:rPr lang="es-ES" b="1" dirty="0">
                <a:solidFill>
                  <a:schemeClr val="tx1"/>
                </a:solidFill>
              </a:rPr>
              <a:t>la propuesta de solución enfocado a los problemas detectados</a:t>
            </a:r>
            <a:endParaRPr lang="es-EC" b="1" dirty="0">
              <a:solidFill>
                <a:schemeClr val="tx1"/>
              </a:solidFill>
            </a:endParaRPr>
          </a:p>
        </p:txBody>
      </p:sp>
    </p:spTree>
    <p:extLst>
      <p:ext uri="{BB962C8B-B14F-4D97-AF65-F5344CB8AC3E}">
        <p14:creationId xmlns:p14="http://schemas.microsoft.com/office/powerpoint/2010/main" val="1286939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1475656" y="1169368"/>
            <a:ext cx="5688632" cy="369332"/>
          </a:xfrm>
          <a:prstGeom prst="rect">
            <a:avLst/>
          </a:prstGeom>
          <a:noFill/>
        </p:spPr>
        <p:txBody>
          <a:bodyPr wrap="square" rtlCol="0">
            <a:spAutoFit/>
          </a:bodyPr>
          <a:lstStyle/>
          <a:p>
            <a:r>
              <a:rPr lang="es-EC" b="1" dirty="0" smtClean="0"/>
              <a:t>ÁREAS VERIFICADAS A TRAVÉS DE LA LISTA DE CHEQUEO:</a:t>
            </a:r>
            <a:endParaRPr lang="es-EC" b="1" dirty="0"/>
          </a:p>
        </p:txBody>
      </p:sp>
      <p:sp>
        <p:nvSpPr>
          <p:cNvPr id="7" name="6 CuadroTexto"/>
          <p:cNvSpPr txBox="1"/>
          <p:nvPr/>
        </p:nvSpPr>
        <p:spPr>
          <a:xfrm>
            <a:off x="899592" y="1907540"/>
            <a:ext cx="6408712" cy="369332"/>
          </a:xfrm>
          <a:prstGeom prst="rect">
            <a:avLst/>
          </a:prstGeom>
          <a:noFill/>
        </p:spPr>
        <p:txBody>
          <a:bodyPr wrap="square" rtlCol="0">
            <a:spAutoFit/>
          </a:bodyPr>
          <a:lstStyle/>
          <a:p>
            <a:pPr marL="285750" indent="-285750">
              <a:buFont typeface="Arial" pitchFamily="34" charset="0"/>
              <a:buChar char="•"/>
            </a:pPr>
            <a:r>
              <a:rPr lang="es-EC" dirty="0" smtClean="0"/>
              <a:t>Inspección a las barreras físicas exteriores del centro comercial</a:t>
            </a:r>
            <a:endParaRPr lang="es-EC" dirty="0"/>
          </a:p>
        </p:txBody>
      </p:sp>
      <p:sp>
        <p:nvSpPr>
          <p:cNvPr id="8" name="7 CuadroTexto"/>
          <p:cNvSpPr txBox="1"/>
          <p:nvPr/>
        </p:nvSpPr>
        <p:spPr>
          <a:xfrm>
            <a:off x="899592" y="2483604"/>
            <a:ext cx="6264696" cy="369332"/>
          </a:xfrm>
          <a:prstGeom prst="rect">
            <a:avLst/>
          </a:prstGeom>
          <a:noFill/>
        </p:spPr>
        <p:txBody>
          <a:bodyPr wrap="square" rtlCol="0">
            <a:spAutoFit/>
          </a:bodyPr>
          <a:lstStyle/>
          <a:p>
            <a:pPr marL="285750" indent="-285750">
              <a:buFont typeface="Arial" pitchFamily="34" charset="0"/>
              <a:buChar char="•"/>
            </a:pPr>
            <a:r>
              <a:rPr lang="es-EC" dirty="0" smtClean="0"/>
              <a:t>Inspección a las barreras físicas interiores del centro comercial</a:t>
            </a:r>
            <a:endParaRPr lang="es-EC" dirty="0"/>
          </a:p>
        </p:txBody>
      </p:sp>
      <p:sp>
        <p:nvSpPr>
          <p:cNvPr id="9" name="8 CuadroTexto"/>
          <p:cNvSpPr txBox="1"/>
          <p:nvPr/>
        </p:nvSpPr>
        <p:spPr>
          <a:xfrm>
            <a:off x="899592" y="2987660"/>
            <a:ext cx="5616624" cy="369332"/>
          </a:xfrm>
          <a:prstGeom prst="rect">
            <a:avLst/>
          </a:prstGeom>
          <a:noFill/>
        </p:spPr>
        <p:txBody>
          <a:bodyPr wrap="square" rtlCol="0">
            <a:spAutoFit/>
          </a:bodyPr>
          <a:lstStyle/>
          <a:p>
            <a:pPr marL="285750" indent="-285750">
              <a:buFont typeface="Arial" pitchFamily="34" charset="0"/>
              <a:buChar char="•"/>
            </a:pPr>
            <a:r>
              <a:rPr lang="es-EC" dirty="0" smtClean="0"/>
              <a:t>Inspección a la seguridad humana del centro comercial</a:t>
            </a:r>
            <a:endParaRPr lang="es-EC" dirty="0"/>
          </a:p>
        </p:txBody>
      </p:sp>
      <p:sp>
        <p:nvSpPr>
          <p:cNvPr id="10" name="9 CuadroTexto"/>
          <p:cNvSpPr txBox="1"/>
          <p:nvPr/>
        </p:nvSpPr>
        <p:spPr>
          <a:xfrm>
            <a:off x="881844" y="3491716"/>
            <a:ext cx="6354452" cy="369332"/>
          </a:xfrm>
          <a:prstGeom prst="rect">
            <a:avLst/>
          </a:prstGeom>
          <a:noFill/>
        </p:spPr>
        <p:txBody>
          <a:bodyPr wrap="square" rtlCol="0">
            <a:spAutoFit/>
          </a:bodyPr>
          <a:lstStyle/>
          <a:p>
            <a:pPr marL="285750" indent="-285750">
              <a:buFont typeface="Arial" pitchFamily="34" charset="0"/>
              <a:buChar char="•"/>
            </a:pPr>
            <a:r>
              <a:rPr lang="es-EC" dirty="0" smtClean="0"/>
              <a:t>Inspección al sistema de estacionamiento del centro comercial</a:t>
            </a:r>
            <a:endParaRPr lang="es-EC" dirty="0"/>
          </a:p>
        </p:txBody>
      </p:sp>
      <p:sp>
        <p:nvSpPr>
          <p:cNvPr id="11" name="10 CuadroTexto"/>
          <p:cNvSpPr txBox="1"/>
          <p:nvPr/>
        </p:nvSpPr>
        <p:spPr>
          <a:xfrm>
            <a:off x="881844" y="3923764"/>
            <a:ext cx="6858508" cy="369332"/>
          </a:xfrm>
          <a:prstGeom prst="rect">
            <a:avLst/>
          </a:prstGeom>
          <a:noFill/>
        </p:spPr>
        <p:txBody>
          <a:bodyPr wrap="square" rtlCol="0">
            <a:spAutoFit/>
          </a:bodyPr>
          <a:lstStyle/>
          <a:p>
            <a:pPr marL="285750" indent="-285750">
              <a:buFont typeface="Arial" pitchFamily="34" charset="0"/>
              <a:buChar char="•"/>
            </a:pPr>
            <a:r>
              <a:rPr lang="es-EC" dirty="0" smtClean="0"/>
              <a:t>Inspección al sistema de iluminación protectiva del centro comercial</a:t>
            </a:r>
            <a:endParaRPr lang="es-EC" dirty="0"/>
          </a:p>
        </p:txBody>
      </p:sp>
      <p:sp>
        <p:nvSpPr>
          <p:cNvPr id="13" name="12 CuadroTexto"/>
          <p:cNvSpPr txBox="1"/>
          <p:nvPr/>
        </p:nvSpPr>
        <p:spPr>
          <a:xfrm>
            <a:off x="251520" y="4521894"/>
            <a:ext cx="8442684" cy="923330"/>
          </a:xfrm>
          <a:prstGeom prst="rect">
            <a:avLst/>
          </a:prstGeom>
          <a:noFill/>
        </p:spPr>
        <p:txBody>
          <a:bodyPr wrap="square" rtlCol="0">
            <a:spAutoFit/>
          </a:bodyPr>
          <a:lstStyle/>
          <a:p>
            <a:r>
              <a:rPr lang="es-ES" dirty="0"/>
              <a:t>Luego de utilizar las listas de chequeo para la identificación de los factores de riesgo que circundan las instalaciones físicas del centro comercial ”Plaza 15 de Mayo”, se </a:t>
            </a:r>
            <a:r>
              <a:rPr lang="es-ES" dirty="0" smtClean="0"/>
              <a:t>procedió </a:t>
            </a:r>
            <a:r>
              <a:rPr lang="es-ES" dirty="0"/>
              <a:t>a  ponderar  la valoración de los factores de riesgo identificados de la siguiente </a:t>
            </a:r>
            <a:r>
              <a:rPr lang="es-ES" dirty="0" smtClean="0"/>
              <a:t>manera:</a:t>
            </a:r>
            <a:endParaRPr lang="es-EC" dirty="0"/>
          </a:p>
        </p:txBody>
      </p:sp>
      <p:graphicFrame>
        <p:nvGraphicFramePr>
          <p:cNvPr id="14" name="13 Tabla"/>
          <p:cNvGraphicFramePr>
            <a:graphicFrameLocks noGrp="1"/>
          </p:cNvGraphicFramePr>
          <p:nvPr>
            <p:extLst>
              <p:ext uri="{D42A27DB-BD31-4B8C-83A1-F6EECF244321}">
                <p14:modId xmlns:p14="http://schemas.microsoft.com/office/powerpoint/2010/main" val="3498476172"/>
              </p:ext>
            </p:extLst>
          </p:nvPr>
        </p:nvGraphicFramePr>
        <p:xfrm>
          <a:off x="457200" y="5661248"/>
          <a:ext cx="8229600" cy="548640"/>
        </p:xfrm>
        <a:graphic>
          <a:graphicData uri="http://schemas.openxmlformats.org/drawingml/2006/table">
            <a:tbl>
              <a:tblPr firstRow="1" firstCol="1" bandRow="1">
                <a:tableStyleId>{C083E6E3-FA7D-4D7B-A595-EF9225AFEA82}</a:tableStyleId>
              </a:tblPr>
              <a:tblGrid>
                <a:gridCol w="2057400"/>
                <a:gridCol w="2057400"/>
                <a:gridCol w="2057400"/>
                <a:gridCol w="2057400"/>
              </a:tblGrid>
              <a:tr h="0">
                <a:tc>
                  <a:txBody>
                    <a:bodyPr/>
                    <a:lstStyle/>
                    <a:p>
                      <a:pPr algn="ctr">
                        <a:lnSpc>
                          <a:spcPct val="150000"/>
                        </a:lnSpc>
                      </a:pPr>
                      <a:r>
                        <a:rPr lang="es-ES" sz="1200" dirty="0" err="1">
                          <a:effectLst/>
                        </a:rPr>
                        <a:t>Items</a:t>
                      </a:r>
                      <a:r>
                        <a:rPr lang="es-ES" sz="1200" dirty="0">
                          <a:effectLst/>
                        </a:rPr>
                        <a:t> evaluados:</a:t>
                      </a:r>
                      <a:endParaRPr lang="es-EC" sz="1100" dirty="0">
                        <a:effectLst/>
                        <a:latin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sz="1200">
                          <a:effectLst/>
                        </a:rPr>
                        <a:t>Puntaje total obtenido:</a:t>
                      </a:r>
                      <a:endParaRPr lang="es-EC" sz="1100">
                        <a:effectLst/>
                        <a:latin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sz="1200">
                          <a:effectLst/>
                        </a:rPr>
                        <a:t>Ponderación total:</a:t>
                      </a:r>
                      <a:endParaRPr lang="es-EC" sz="1100">
                        <a:effectLst/>
                        <a:latin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sz="1200">
                          <a:effectLst/>
                        </a:rPr>
                        <a:t>Nivel obtenido:</a:t>
                      </a:r>
                      <a:endParaRPr lang="es-EC" sz="1100">
                        <a:effectLst/>
                        <a:latin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pPr>
                      <a:r>
                        <a:rPr lang="es-ES" sz="1200">
                          <a:effectLst/>
                        </a:rPr>
                        <a:t>84</a:t>
                      </a:r>
                      <a:endParaRPr lang="es-EC" sz="1100">
                        <a:effectLst/>
                        <a:latin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sz="1200" dirty="0">
                          <a:effectLst/>
                        </a:rPr>
                        <a:t>194</a:t>
                      </a:r>
                      <a:endParaRPr lang="es-EC" sz="1100" dirty="0">
                        <a:effectLst/>
                        <a:latin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sz="1200">
                          <a:effectLst/>
                        </a:rPr>
                        <a:t>2,31</a:t>
                      </a:r>
                      <a:endParaRPr lang="es-EC" sz="1100">
                        <a:effectLst/>
                        <a:latin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sz="1200" dirty="0">
                          <a:effectLst/>
                        </a:rPr>
                        <a:t>REGULAR</a:t>
                      </a:r>
                      <a:endParaRPr lang="es-EC" sz="1100" dirty="0">
                        <a:effectLst/>
                        <a:latin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50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3203848" y="1268760"/>
            <a:ext cx="2664296" cy="369332"/>
          </a:xfrm>
          <a:prstGeom prst="rect">
            <a:avLst/>
          </a:prstGeom>
          <a:noFill/>
        </p:spPr>
        <p:txBody>
          <a:bodyPr wrap="square" rtlCol="0">
            <a:spAutoFit/>
          </a:bodyPr>
          <a:lstStyle/>
          <a:p>
            <a:r>
              <a:rPr lang="es-EC" b="1" dirty="0" smtClean="0"/>
              <a:t>RIESGOS IDENTIFICADOS:</a:t>
            </a:r>
            <a:endParaRPr lang="es-EC" b="1" dirty="0"/>
          </a:p>
        </p:txBody>
      </p:sp>
      <p:sp>
        <p:nvSpPr>
          <p:cNvPr id="7" name="6 CuadroTexto"/>
          <p:cNvSpPr txBox="1"/>
          <p:nvPr/>
        </p:nvSpPr>
        <p:spPr>
          <a:xfrm>
            <a:off x="251520" y="1916832"/>
            <a:ext cx="2160240" cy="369332"/>
          </a:xfrm>
          <a:prstGeom prst="rect">
            <a:avLst/>
          </a:prstGeom>
          <a:noFill/>
        </p:spPr>
        <p:txBody>
          <a:bodyPr wrap="square" rtlCol="0">
            <a:spAutoFit/>
          </a:bodyPr>
          <a:lstStyle/>
          <a:p>
            <a:r>
              <a:rPr lang="es-ES" b="1" dirty="0"/>
              <a:t>Riesgos </a:t>
            </a:r>
            <a:r>
              <a:rPr lang="es-ES" b="1" dirty="0" smtClean="0"/>
              <a:t>Antisociales: </a:t>
            </a:r>
            <a:endParaRPr lang="es-EC" dirty="0"/>
          </a:p>
        </p:txBody>
      </p:sp>
      <p:sp>
        <p:nvSpPr>
          <p:cNvPr id="8" name="7 CuadroTexto"/>
          <p:cNvSpPr txBox="1"/>
          <p:nvPr/>
        </p:nvSpPr>
        <p:spPr>
          <a:xfrm>
            <a:off x="2051720" y="2348880"/>
            <a:ext cx="3816424" cy="1754326"/>
          </a:xfrm>
          <a:prstGeom prst="rect">
            <a:avLst/>
          </a:prstGeom>
          <a:noFill/>
        </p:spPr>
        <p:txBody>
          <a:bodyPr wrap="square" rtlCol="0">
            <a:spAutoFit/>
          </a:bodyPr>
          <a:lstStyle/>
          <a:p>
            <a:pPr marL="285750" lvl="0" indent="-285750">
              <a:buFont typeface="Arial" pitchFamily="34" charset="0"/>
              <a:buChar char="•"/>
            </a:pPr>
            <a:r>
              <a:rPr lang="es-ES" dirty="0" smtClean="0"/>
              <a:t>Robo</a:t>
            </a:r>
          </a:p>
          <a:p>
            <a:pPr marL="285750" lvl="0" indent="-285750">
              <a:buFont typeface="Arial" pitchFamily="34" charset="0"/>
              <a:buChar char="•"/>
            </a:pPr>
            <a:r>
              <a:rPr lang="es-ES" dirty="0" smtClean="0"/>
              <a:t>Intrusión </a:t>
            </a:r>
            <a:r>
              <a:rPr lang="es-ES" dirty="0"/>
              <a:t>(acceso no </a:t>
            </a:r>
            <a:r>
              <a:rPr lang="es-ES" dirty="0" smtClean="0"/>
              <a:t>autorizado)</a:t>
            </a:r>
          </a:p>
          <a:p>
            <a:pPr marL="285750" lvl="0" indent="-285750">
              <a:buFont typeface="Arial" pitchFamily="34" charset="0"/>
              <a:buChar char="•"/>
            </a:pPr>
            <a:r>
              <a:rPr lang="es-ES" dirty="0" smtClean="0"/>
              <a:t>Acción vandálica</a:t>
            </a:r>
          </a:p>
          <a:p>
            <a:pPr marL="285750" lvl="0" indent="-285750">
              <a:buFont typeface="Arial" pitchFamily="34" charset="0"/>
              <a:buChar char="•"/>
            </a:pPr>
            <a:r>
              <a:rPr lang="es-ES" dirty="0" smtClean="0"/>
              <a:t>Incendio provocado</a:t>
            </a:r>
          </a:p>
          <a:p>
            <a:pPr marL="285750" lvl="0" indent="-285750">
              <a:buFont typeface="Arial" pitchFamily="34" charset="0"/>
              <a:buChar char="•"/>
            </a:pPr>
            <a:r>
              <a:rPr lang="es-ES" dirty="0" smtClean="0"/>
              <a:t>Agresión </a:t>
            </a:r>
            <a:r>
              <a:rPr lang="es-ES" dirty="0"/>
              <a:t>personal</a:t>
            </a:r>
            <a:endParaRPr lang="es-EC" dirty="0"/>
          </a:p>
          <a:p>
            <a:endParaRPr lang="es-EC" dirty="0"/>
          </a:p>
        </p:txBody>
      </p:sp>
      <p:sp>
        <p:nvSpPr>
          <p:cNvPr id="9" name="8 CuadroTexto"/>
          <p:cNvSpPr txBox="1"/>
          <p:nvPr/>
        </p:nvSpPr>
        <p:spPr>
          <a:xfrm>
            <a:off x="251520" y="4149080"/>
            <a:ext cx="2952328" cy="369332"/>
          </a:xfrm>
          <a:prstGeom prst="rect">
            <a:avLst/>
          </a:prstGeom>
          <a:noFill/>
        </p:spPr>
        <p:txBody>
          <a:bodyPr wrap="square" rtlCol="0">
            <a:spAutoFit/>
          </a:bodyPr>
          <a:lstStyle/>
          <a:p>
            <a:r>
              <a:rPr lang="es-ES" b="1" dirty="0"/>
              <a:t>Riesgos </a:t>
            </a:r>
            <a:r>
              <a:rPr lang="es-ES" b="1" dirty="0" smtClean="0"/>
              <a:t>Técnicos y Laborales: </a:t>
            </a:r>
            <a:endParaRPr lang="es-EC" dirty="0"/>
          </a:p>
        </p:txBody>
      </p:sp>
      <p:sp>
        <p:nvSpPr>
          <p:cNvPr id="10" name="9 CuadroTexto"/>
          <p:cNvSpPr txBox="1"/>
          <p:nvPr/>
        </p:nvSpPr>
        <p:spPr>
          <a:xfrm>
            <a:off x="2051720" y="4869160"/>
            <a:ext cx="3456384" cy="1200329"/>
          </a:xfrm>
          <a:prstGeom prst="rect">
            <a:avLst/>
          </a:prstGeom>
          <a:noFill/>
        </p:spPr>
        <p:txBody>
          <a:bodyPr wrap="square" rtlCol="0">
            <a:spAutoFit/>
          </a:bodyPr>
          <a:lstStyle/>
          <a:p>
            <a:pPr marL="285750" lvl="0" indent="-285750">
              <a:buFont typeface="Arial" pitchFamily="34" charset="0"/>
              <a:buChar char="•"/>
            </a:pPr>
            <a:r>
              <a:rPr lang="es-ES" dirty="0"/>
              <a:t>Incendio o </a:t>
            </a:r>
            <a:r>
              <a:rPr lang="es-ES" dirty="0" smtClean="0"/>
              <a:t>combustión</a:t>
            </a:r>
          </a:p>
          <a:p>
            <a:pPr marL="285750" lvl="0" indent="-285750">
              <a:buFont typeface="Arial" pitchFamily="34" charset="0"/>
              <a:buChar char="•"/>
            </a:pPr>
            <a:r>
              <a:rPr lang="es-ES" dirty="0" smtClean="0"/>
              <a:t>Accidentes</a:t>
            </a:r>
          </a:p>
          <a:p>
            <a:pPr marL="285750" lvl="0" indent="-285750">
              <a:buFont typeface="Arial" pitchFamily="34" charset="0"/>
              <a:buChar char="•"/>
            </a:pPr>
            <a:r>
              <a:rPr lang="es-ES" dirty="0" smtClean="0"/>
              <a:t>Explosión </a:t>
            </a:r>
            <a:r>
              <a:rPr lang="es-ES" dirty="0"/>
              <a:t>fortuita</a:t>
            </a:r>
            <a:endParaRPr lang="es-EC" dirty="0"/>
          </a:p>
          <a:p>
            <a:endParaRPr lang="es-EC" dirty="0"/>
          </a:p>
        </p:txBody>
      </p:sp>
    </p:spTree>
    <p:extLst>
      <p:ext uri="{BB962C8B-B14F-4D97-AF65-F5344CB8AC3E}">
        <p14:creationId xmlns:p14="http://schemas.microsoft.com/office/powerpoint/2010/main" val="4294095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179512" y="1556792"/>
            <a:ext cx="8712968" cy="923330"/>
          </a:xfrm>
          <a:prstGeom prst="rect">
            <a:avLst/>
          </a:prstGeom>
          <a:noFill/>
        </p:spPr>
        <p:txBody>
          <a:bodyPr wrap="square" rtlCol="0">
            <a:spAutoFit/>
          </a:bodyPr>
          <a:lstStyle/>
          <a:p>
            <a:pPr algn="just"/>
            <a:r>
              <a:rPr lang="es-ES" dirty="0"/>
              <a:t>Una vez que los riesgos han sido identificados, se </a:t>
            </a:r>
            <a:r>
              <a:rPr lang="es-ES" dirty="0" smtClean="0"/>
              <a:t>procedió </a:t>
            </a:r>
            <a:r>
              <a:rPr lang="es-ES" dirty="0"/>
              <a:t>a </a:t>
            </a:r>
            <a:r>
              <a:rPr lang="es-ES" dirty="0" smtClean="0"/>
              <a:t>trasladar a los riesgos antisociales </a:t>
            </a:r>
            <a:r>
              <a:rPr lang="es-ES" dirty="0"/>
              <a:t>a un cuestionario de riesgo identificado </a:t>
            </a:r>
            <a:r>
              <a:rPr lang="es-ES" dirty="0" smtClean="0"/>
              <a:t>(riesgos vs. escenarios y bienes) para realizar </a:t>
            </a:r>
            <a:r>
              <a:rPr lang="es-ES" dirty="0"/>
              <a:t>su respectiva </a:t>
            </a:r>
            <a:r>
              <a:rPr lang="es-ES" dirty="0" smtClean="0"/>
              <a:t>valoración, de donde se obtuvo que:</a:t>
            </a:r>
            <a:endParaRPr lang="es-EC" dirty="0"/>
          </a:p>
        </p:txBody>
      </p:sp>
      <p:graphicFrame>
        <p:nvGraphicFramePr>
          <p:cNvPr id="8" name="7 Tabla"/>
          <p:cNvGraphicFramePr>
            <a:graphicFrameLocks noGrp="1"/>
          </p:cNvGraphicFramePr>
          <p:nvPr>
            <p:extLst>
              <p:ext uri="{D42A27DB-BD31-4B8C-83A1-F6EECF244321}">
                <p14:modId xmlns:p14="http://schemas.microsoft.com/office/powerpoint/2010/main" val="2960402286"/>
              </p:ext>
            </p:extLst>
          </p:nvPr>
        </p:nvGraphicFramePr>
        <p:xfrm>
          <a:off x="1763688" y="2852937"/>
          <a:ext cx="5904656" cy="3477368"/>
        </p:xfrm>
        <a:graphic>
          <a:graphicData uri="http://schemas.openxmlformats.org/drawingml/2006/table">
            <a:tbl>
              <a:tblPr>
                <a:tableStyleId>{5C22544A-7EE6-4342-B048-85BDC9FD1C3A}</a:tableStyleId>
              </a:tblPr>
              <a:tblGrid>
                <a:gridCol w="1620572"/>
                <a:gridCol w="1071021"/>
                <a:gridCol w="1071021"/>
                <a:gridCol w="1071021"/>
                <a:gridCol w="1071021"/>
              </a:tblGrid>
              <a:tr h="608573">
                <a:tc rowSpan="2">
                  <a:txBody>
                    <a:bodyPr/>
                    <a:lstStyle/>
                    <a:p>
                      <a:pPr algn="ctr" fontAlgn="ctr"/>
                      <a:r>
                        <a:rPr lang="es-EC" sz="1800" u="none" strike="noStrike" dirty="0">
                          <a:effectLst/>
                        </a:rPr>
                        <a:t>Riesgos Antisociales</a:t>
                      </a:r>
                      <a:endParaRPr lang="es-EC" sz="1800" b="1"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4">
                  <a:txBody>
                    <a:bodyPr/>
                    <a:lstStyle/>
                    <a:p>
                      <a:pPr algn="ctr" fontAlgn="b"/>
                      <a:r>
                        <a:rPr lang="es-EC" sz="1800" u="none" strike="noStrike" dirty="0">
                          <a:effectLst/>
                        </a:rPr>
                        <a:t>Nivel de riesgo detectado </a:t>
                      </a:r>
                      <a:r>
                        <a:rPr lang="es-EC" sz="1800" u="none" strike="noStrike" dirty="0" smtClean="0">
                          <a:effectLst/>
                        </a:rPr>
                        <a:t>en</a:t>
                      </a:r>
                      <a:r>
                        <a:rPr lang="es-EC" sz="1800" u="none" strike="noStrike" baseline="0" dirty="0" smtClean="0">
                          <a:effectLst/>
                        </a:rPr>
                        <a:t> </a:t>
                      </a:r>
                      <a:r>
                        <a:rPr lang="es-EC" sz="1800" u="none" strike="noStrike" dirty="0" smtClean="0">
                          <a:effectLst/>
                        </a:rPr>
                        <a:t>42 escenarios </a:t>
                      </a:r>
                      <a:r>
                        <a:rPr lang="es-EC" sz="1800" u="none" strike="noStrike" dirty="0">
                          <a:effectLst/>
                        </a:rPr>
                        <a:t>analizados</a:t>
                      </a:r>
                      <a:endParaRPr lang="es-EC" sz="1800" b="1"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347692">
                <a:tc vMerge="1">
                  <a:txBody>
                    <a:bodyPr/>
                    <a:lstStyle/>
                    <a:p>
                      <a:endParaRPr lang="es-EC"/>
                    </a:p>
                  </a:txBody>
                  <a:tcPr/>
                </a:tc>
                <a:tc>
                  <a:txBody>
                    <a:bodyPr/>
                    <a:lstStyle/>
                    <a:p>
                      <a:pPr algn="ctr" fontAlgn="b"/>
                      <a:r>
                        <a:rPr lang="es-EC" sz="1800" u="none" strike="noStrike" dirty="0">
                          <a:effectLst/>
                        </a:rPr>
                        <a:t>No existe</a:t>
                      </a:r>
                      <a:endParaRPr lang="es-EC" sz="1800" b="1"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Mínimo</a:t>
                      </a:r>
                      <a:endParaRPr lang="es-EC" sz="1800" b="1"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Moderado</a:t>
                      </a:r>
                      <a:endParaRPr lang="es-EC" sz="1800" b="1"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Alto</a:t>
                      </a:r>
                      <a:endParaRPr lang="es-EC" sz="1800" b="1"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47692">
                <a:tc>
                  <a:txBody>
                    <a:bodyPr/>
                    <a:lstStyle/>
                    <a:p>
                      <a:pPr algn="ctr" fontAlgn="b"/>
                      <a:r>
                        <a:rPr lang="es-EC" sz="1800" u="none" strike="noStrike">
                          <a:effectLst/>
                        </a:rPr>
                        <a:t>Robo</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10</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10</a:t>
                      </a:r>
                      <a:endParaRPr lang="es-EC" sz="1800" b="0"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16</a:t>
                      </a:r>
                      <a:endParaRPr lang="es-EC" sz="1800" b="0"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6</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47692">
                <a:tc>
                  <a:txBody>
                    <a:bodyPr/>
                    <a:lstStyle/>
                    <a:p>
                      <a:pPr algn="ctr" fontAlgn="b"/>
                      <a:r>
                        <a:rPr lang="es-EC" sz="1800" u="none" strike="noStrike">
                          <a:effectLst/>
                        </a:rPr>
                        <a:t>Intrusión</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17</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3</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14</a:t>
                      </a:r>
                      <a:endParaRPr lang="es-EC" sz="1800" b="0"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8</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08573">
                <a:tc>
                  <a:txBody>
                    <a:bodyPr/>
                    <a:lstStyle/>
                    <a:p>
                      <a:pPr algn="ctr" fontAlgn="b"/>
                      <a:r>
                        <a:rPr lang="es-EC" sz="1800" u="none" strike="noStrike">
                          <a:effectLst/>
                        </a:rPr>
                        <a:t>Acción vandálica</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13</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8</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12</a:t>
                      </a:r>
                      <a:endParaRPr lang="es-EC" sz="1800" b="0"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9</a:t>
                      </a:r>
                      <a:endParaRPr lang="es-EC" sz="1800" b="0"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08573">
                <a:tc>
                  <a:txBody>
                    <a:bodyPr/>
                    <a:lstStyle/>
                    <a:p>
                      <a:pPr algn="ctr" fontAlgn="b"/>
                      <a:r>
                        <a:rPr lang="es-EC" sz="1800" u="none" strike="noStrike">
                          <a:effectLst/>
                        </a:rPr>
                        <a:t>Incendio provocado</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25</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14</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2</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1</a:t>
                      </a:r>
                      <a:endParaRPr lang="es-EC" sz="1800" b="0"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08573">
                <a:tc>
                  <a:txBody>
                    <a:bodyPr/>
                    <a:lstStyle/>
                    <a:p>
                      <a:pPr algn="ctr" fontAlgn="b"/>
                      <a:r>
                        <a:rPr lang="es-EC" sz="1800" u="none" strike="noStrike">
                          <a:effectLst/>
                        </a:rPr>
                        <a:t>Agresión personal</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13</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22</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7</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0</a:t>
                      </a:r>
                      <a:endParaRPr lang="es-EC" sz="1800" b="0"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1764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179512" y="1556792"/>
            <a:ext cx="8712968" cy="646331"/>
          </a:xfrm>
          <a:prstGeom prst="rect">
            <a:avLst/>
          </a:prstGeom>
          <a:noFill/>
        </p:spPr>
        <p:txBody>
          <a:bodyPr wrap="square" rtlCol="0">
            <a:spAutoFit/>
          </a:bodyPr>
          <a:lstStyle/>
          <a:p>
            <a:pPr algn="just"/>
            <a:r>
              <a:rPr lang="es-ES" dirty="0" smtClean="0"/>
              <a:t>De la misma manera se procedió con los riesgos Técnicos y Laborales, de donde se obtuvo que:</a:t>
            </a:r>
            <a:endParaRPr lang="es-EC" dirty="0"/>
          </a:p>
        </p:txBody>
      </p:sp>
      <p:graphicFrame>
        <p:nvGraphicFramePr>
          <p:cNvPr id="7" name="6 Tabla"/>
          <p:cNvGraphicFramePr>
            <a:graphicFrameLocks noGrp="1"/>
          </p:cNvGraphicFramePr>
          <p:nvPr>
            <p:extLst>
              <p:ext uri="{D42A27DB-BD31-4B8C-83A1-F6EECF244321}">
                <p14:modId xmlns:p14="http://schemas.microsoft.com/office/powerpoint/2010/main" val="1449874946"/>
              </p:ext>
            </p:extLst>
          </p:nvPr>
        </p:nvGraphicFramePr>
        <p:xfrm>
          <a:off x="1691680" y="2420890"/>
          <a:ext cx="6091758" cy="3600398"/>
        </p:xfrm>
        <a:graphic>
          <a:graphicData uri="http://schemas.openxmlformats.org/drawingml/2006/table">
            <a:tbl>
              <a:tblPr>
                <a:tableStyleId>{5C22544A-7EE6-4342-B048-85BDC9FD1C3A}</a:tableStyleId>
              </a:tblPr>
              <a:tblGrid>
                <a:gridCol w="1814310"/>
                <a:gridCol w="1069362"/>
                <a:gridCol w="1069362"/>
                <a:gridCol w="1069362"/>
                <a:gridCol w="1069362"/>
              </a:tblGrid>
              <a:tr h="798574">
                <a:tc rowSpan="2">
                  <a:txBody>
                    <a:bodyPr/>
                    <a:lstStyle/>
                    <a:p>
                      <a:pPr algn="ctr" fontAlgn="ctr"/>
                      <a:r>
                        <a:rPr lang="es-EC" sz="1800" b="1" u="none" strike="noStrike" dirty="0">
                          <a:effectLst/>
                        </a:rPr>
                        <a:t>Riesgos Antisociales</a:t>
                      </a:r>
                      <a:endParaRPr lang="es-EC" sz="1800" b="1"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4">
                  <a:txBody>
                    <a:bodyPr/>
                    <a:lstStyle/>
                    <a:p>
                      <a:pPr algn="ctr" fontAlgn="b"/>
                      <a:r>
                        <a:rPr lang="es-EC" sz="1800" b="1" u="none" strike="noStrike" dirty="0">
                          <a:effectLst/>
                        </a:rPr>
                        <a:t>Nivel de riesgo detectado 42 en escenarios analizados</a:t>
                      </a:r>
                      <a:endParaRPr lang="es-EC" sz="1800" b="1"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798574">
                <a:tc vMerge="1">
                  <a:txBody>
                    <a:bodyPr/>
                    <a:lstStyle/>
                    <a:p>
                      <a:endParaRPr lang="es-EC"/>
                    </a:p>
                  </a:txBody>
                  <a:tcPr/>
                </a:tc>
                <a:tc>
                  <a:txBody>
                    <a:bodyPr/>
                    <a:lstStyle/>
                    <a:p>
                      <a:pPr algn="ctr" fontAlgn="b"/>
                      <a:r>
                        <a:rPr lang="es-EC" sz="1800" b="1" u="none" strike="noStrike">
                          <a:effectLst/>
                        </a:rPr>
                        <a:t>No existe</a:t>
                      </a:r>
                      <a:endParaRPr lang="es-EC" sz="1800" b="1"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b="1" u="none" strike="noStrike">
                          <a:effectLst/>
                        </a:rPr>
                        <a:t>Mínimo</a:t>
                      </a:r>
                      <a:endParaRPr lang="es-EC" sz="1800" b="1"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b="1" u="none" strike="noStrike" dirty="0">
                          <a:effectLst/>
                        </a:rPr>
                        <a:t>Moderado</a:t>
                      </a:r>
                      <a:endParaRPr lang="es-EC" sz="1800" b="1"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b="1" u="none" strike="noStrike" dirty="0">
                          <a:effectLst/>
                        </a:rPr>
                        <a:t>Alto</a:t>
                      </a:r>
                      <a:endParaRPr lang="es-EC" sz="1800" b="1"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98574">
                <a:tc>
                  <a:txBody>
                    <a:bodyPr/>
                    <a:lstStyle/>
                    <a:p>
                      <a:pPr algn="l" fontAlgn="b"/>
                      <a:r>
                        <a:rPr lang="es-EC" sz="1800" u="none" strike="noStrike">
                          <a:effectLst/>
                        </a:rPr>
                        <a:t>Incendio o combustión</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30</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5</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6</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1</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102">
                <a:tc>
                  <a:txBody>
                    <a:bodyPr/>
                    <a:lstStyle/>
                    <a:p>
                      <a:pPr algn="l" fontAlgn="b"/>
                      <a:r>
                        <a:rPr lang="es-EC" sz="1800" u="none" strike="noStrike">
                          <a:effectLst/>
                        </a:rPr>
                        <a:t>Accidentes</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3</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23</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15</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1</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98574">
                <a:tc>
                  <a:txBody>
                    <a:bodyPr/>
                    <a:lstStyle/>
                    <a:p>
                      <a:pPr algn="l" fontAlgn="b"/>
                      <a:r>
                        <a:rPr lang="es-EC" sz="1800" u="none" strike="noStrike">
                          <a:effectLst/>
                        </a:rPr>
                        <a:t>Explosión fortuita</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29</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5</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a:effectLst/>
                        </a:rPr>
                        <a:t>7</a:t>
                      </a:r>
                      <a:endParaRPr lang="es-EC" sz="1800" b="0" i="0" u="none" strike="noStrike">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EC" sz="1800" u="none" strike="noStrike" dirty="0">
                          <a:effectLst/>
                        </a:rPr>
                        <a:t>1</a:t>
                      </a:r>
                      <a:endParaRPr lang="es-EC" sz="1800" b="0" i="0" u="none" strike="noStrike" dirty="0">
                        <a:solidFill>
                          <a:srgbClr val="000000"/>
                        </a:solidFill>
                        <a:effectLst/>
                        <a:latin typeface="Calibri"/>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867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Rectángulo"/>
          <p:cNvSpPr/>
          <p:nvPr/>
        </p:nvSpPr>
        <p:spPr>
          <a:xfrm>
            <a:off x="2051720" y="1268760"/>
            <a:ext cx="5040560" cy="387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smtClean="0">
              <a:solidFill>
                <a:schemeClr val="tx1"/>
              </a:solidFill>
              <a:latin typeface="Arial" pitchFamily="34" charset="0"/>
              <a:cs typeface="Arial" pitchFamily="34" charset="0"/>
            </a:endParaRPr>
          </a:p>
          <a:p>
            <a:pPr algn="ctr"/>
            <a:r>
              <a:rPr lang="es-EC" sz="2000" b="1" dirty="0" smtClean="0">
                <a:solidFill>
                  <a:schemeClr val="tx1"/>
                </a:solidFill>
                <a:latin typeface="Arial" pitchFamily="34" charset="0"/>
                <a:cs typeface="Arial" pitchFamily="34" charset="0"/>
              </a:rPr>
              <a:t>EL </a:t>
            </a:r>
            <a:r>
              <a:rPr lang="es-EC" sz="2000" b="1" dirty="0">
                <a:solidFill>
                  <a:schemeClr val="tx1"/>
                </a:solidFill>
                <a:latin typeface="Arial" pitchFamily="34" charset="0"/>
                <a:cs typeface="Arial" pitchFamily="34" charset="0"/>
              </a:rPr>
              <a:t>PROBLEMA DE INVESTIGACIÓN</a:t>
            </a:r>
          </a:p>
          <a:p>
            <a:pPr algn="ctr"/>
            <a:endParaRPr lang="es-EC" sz="2000" dirty="0">
              <a:solidFill>
                <a:schemeClr val="tx1"/>
              </a:solidFill>
              <a:latin typeface="Arial" pitchFamily="34" charset="0"/>
              <a:cs typeface="Arial" pitchFamily="34" charset="0"/>
            </a:endParaRPr>
          </a:p>
        </p:txBody>
      </p:sp>
      <p:sp>
        <p:nvSpPr>
          <p:cNvPr id="15" name="AutoShape 21"/>
          <p:cNvSpPr>
            <a:spLocks noChangeArrowheads="1"/>
          </p:cNvSpPr>
          <p:nvPr/>
        </p:nvSpPr>
        <p:spPr bwMode="auto">
          <a:xfrm>
            <a:off x="4356100" y="1700808"/>
            <a:ext cx="215900" cy="504056"/>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16" name="15 Rectángulo"/>
          <p:cNvSpPr/>
          <p:nvPr/>
        </p:nvSpPr>
        <p:spPr>
          <a:xfrm>
            <a:off x="1916088" y="2276872"/>
            <a:ext cx="5392216" cy="387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smtClean="0">
              <a:solidFill>
                <a:schemeClr val="tx1"/>
              </a:solidFill>
              <a:latin typeface="Arial" pitchFamily="34" charset="0"/>
              <a:cs typeface="Arial" pitchFamily="34" charset="0"/>
            </a:endParaRPr>
          </a:p>
          <a:p>
            <a:pPr algn="ctr"/>
            <a:r>
              <a:rPr lang="es-EC" sz="2000" b="1" dirty="0" smtClean="0">
                <a:solidFill>
                  <a:schemeClr val="tx1"/>
                </a:solidFill>
                <a:latin typeface="Arial" pitchFamily="34" charset="0"/>
                <a:cs typeface="Arial" pitchFamily="34" charset="0"/>
              </a:rPr>
              <a:t>La Seguridad en los Centros Comerciales</a:t>
            </a:r>
            <a:endParaRPr lang="es-EC" sz="2000" b="1" dirty="0">
              <a:solidFill>
                <a:schemeClr val="tx1"/>
              </a:solidFill>
              <a:latin typeface="Arial" pitchFamily="34" charset="0"/>
              <a:cs typeface="Arial" pitchFamily="34" charset="0"/>
            </a:endParaRPr>
          </a:p>
          <a:p>
            <a:pPr algn="ctr"/>
            <a:endParaRPr lang="es-EC" sz="2000" dirty="0">
              <a:solidFill>
                <a:schemeClr val="tx1"/>
              </a:solidFill>
              <a:latin typeface="Arial" pitchFamily="34" charset="0"/>
              <a:cs typeface="Arial" pitchFamily="34" charset="0"/>
            </a:endParaRPr>
          </a:p>
        </p:txBody>
      </p:sp>
      <p:sp>
        <p:nvSpPr>
          <p:cNvPr id="18" name="AutoShape 21"/>
          <p:cNvSpPr>
            <a:spLocks noChangeArrowheads="1"/>
          </p:cNvSpPr>
          <p:nvPr/>
        </p:nvSpPr>
        <p:spPr bwMode="auto">
          <a:xfrm>
            <a:off x="4355976" y="2708920"/>
            <a:ext cx="215900" cy="504056"/>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19" name="18 Rectángulo"/>
          <p:cNvSpPr/>
          <p:nvPr/>
        </p:nvSpPr>
        <p:spPr>
          <a:xfrm>
            <a:off x="1835696" y="4265712"/>
            <a:ext cx="1567408" cy="387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smtClean="0">
              <a:solidFill>
                <a:schemeClr val="tx1"/>
              </a:solidFill>
              <a:latin typeface="Arial" pitchFamily="34" charset="0"/>
              <a:cs typeface="Arial" pitchFamily="34" charset="0"/>
            </a:endParaRPr>
          </a:p>
          <a:p>
            <a:pPr algn="ctr"/>
            <a:r>
              <a:rPr lang="es-EC" sz="2000" b="1" dirty="0" smtClean="0">
                <a:solidFill>
                  <a:schemeClr val="tx1"/>
                </a:solidFill>
                <a:latin typeface="Arial" pitchFamily="34" charset="0"/>
                <a:cs typeface="Arial" pitchFamily="34" charset="0"/>
              </a:rPr>
              <a:t>Personas</a:t>
            </a:r>
            <a:endParaRPr lang="es-EC" sz="2000" b="1" dirty="0">
              <a:solidFill>
                <a:schemeClr val="tx1"/>
              </a:solidFill>
              <a:latin typeface="Arial" pitchFamily="34" charset="0"/>
              <a:cs typeface="Arial" pitchFamily="34" charset="0"/>
            </a:endParaRPr>
          </a:p>
          <a:p>
            <a:pPr algn="ctr"/>
            <a:endParaRPr lang="es-EC" sz="2000" dirty="0">
              <a:solidFill>
                <a:schemeClr val="tx1"/>
              </a:solidFill>
              <a:latin typeface="Arial" pitchFamily="34" charset="0"/>
              <a:cs typeface="Arial" pitchFamily="34" charset="0"/>
            </a:endParaRPr>
          </a:p>
        </p:txBody>
      </p:sp>
      <p:sp>
        <p:nvSpPr>
          <p:cNvPr id="20" name="19 Rectángulo"/>
          <p:cNvSpPr/>
          <p:nvPr/>
        </p:nvSpPr>
        <p:spPr>
          <a:xfrm>
            <a:off x="5148064" y="4265712"/>
            <a:ext cx="2475954" cy="387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latin typeface="Arial" pitchFamily="34" charset="0"/>
                <a:cs typeface="Arial" pitchFamily="34" charset="0"/>
              </a:rPr>
              <a:t>Bienes y Servicios</a:t>
            </a:r>
            <a:endParaRPr lang="es-EC" sz="2000" dirty="0">
              <a:solidFill>
                <a:schemeClr val="tx1"/>
              </a:solidFill>
              <a:latin typeface="Arial" pitchFamily="34" charset="0"/>
              <a:cs typeface="Arial" pitchFamily="34" charset="0"/>
            </a:endParaRPr>
          </a:p>
        </p:txBody>
      </p:sp>
      <p:sp>
        <p:nvSpPr>
          <p:cNvPr id="21" name="20 Rectángulo"/>
          <p:cNvSpPr/>
          <p:nvPr/>
        </p:nvSpPr>
        <p:spPr>
          <a:xfrm>
            <a:off x="2068488" y="3257600"/>
            <a:ext cx="5023792" cy="387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000" b="1" dirty="0" smtClean="0">
              <a:solidFill>
                <a:schemeClr val="tx1"/>
              </a:solidFill>
              <a:latin typeface="Arial" pitchFamily="34" charset="0"/>
              <a:cs typeface="Arial" pitchFamily="34" charset="0"/>
            </a:endParaRPr>
          </a:p>
          <a:p>
            <a:pPr algn="ctr"/>
            <a:r>
              <a:rPr lang="es-EC" sz="2000" b="1" dirty="0" smtClean="0">
                <a:solidFill>
                  <a:schemeClr val="tx1"/>
                </a:solidFill>
                <a:latin typeface="Arial" pitchFamily="34" charset="0"/>
                <a:cs typeface="Arial" pitchFamily="34" charset="0"/>
              </a:rPr>
              <a:t>Crecimiento vertiginoso en el mercado</a:t>
            </a:r>
            <a:endParaRPr lang="es-EC" sz="2000" b="1" dirty="0">
              <a:solidFill>
                <a:schemeClr val="tx1"/>
              </a:solidFill>
              <a:latin typeface="Arial" pitchFamily="34" charset="0"/>
              <a:cs typeface="Arial" pitchFamily="34" charset="0"/>
            </a:endParaRPr>
          </a:p>
          <a:p>
            <a:pPr algn="ctr"/>
            <a:endParaRPr lang="es-EC" sz="2000" dirty="0">
              <a:solidFill>
                <a:schemeClr val="tx1"/>
              </a:solidFill>
              <a:latin typeface="Arial" pitchFamily="34" charset="0"/>
              <a:cs typeface="Arial" pitchFamily="34" charset="0"/>
            </a:endParaRPr>
          </a:p>
        </p:txBody>
      </p:sp>
      <p:sp>
        <p:nvSpPr>
          <p:cNvPr id="22" name="AutoShape 21"/>
          <p:cNvSpPr>
            <a:spLocks noChangeArrowheads="1"/>
          </p:cNvSpPr>
          <p:nvPr/>
        </p:nvSpPr>
        <p:spPr bwMode="auto">
          <a:xfrm>
            <a:off x="2555900" y="3717032"/>
            <a:ext cx="215900" cy="504056"/>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23" name="AutoShape 21"/>
          <p:cNvSpPr>
            <a:spLocks noChangeArrowheads="1"/>
          </p:cNvSpPr>
          <p:nvPr/>
        </p:nvSpPr>
        <p:spPr bwMode="auto">
          <a:xfrm>
            <a:off x="6228308" y="3717032"/>
            <a:ext cx="215900" cy="504056"/>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24" name="AutoShape 21"/>
          <p:cNvSpPr>
            <a:spLocks noChangeArrowheads="1"/>
          </p:cNvSpPr>
          <p:nvPr/>
        </p:nvSpPr>
        <p:spPr bwMode="auto">
          <a:xfrm>
            <a:off x="2483892" y="4725144"/>
            <a:ext cx="215900" cy="504056"/>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25" name="AutoShape 21"/>
          <p:cNvSpPr>
            <a:spLocks noChangeArrowheads="1"/>
          </p:cNvSpPr>
          <p:nvPr/>
        </p:nvSpPr>
        <p:spPr bwMode="auto">
          <a:xfrm>
            <a:off x="6372324" y="4725144"/>
            <a:ext cx="215900" cy="504056"/>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26" name="25 Rectángulo"/>
          <p:cNvSpPr/>
          <p:nvPr/>
        </p:nvSpPr>
        <p:spPr>
          <a:xfrm>
            <a:off x="1187624" y="5273824"/>
            <a:ext cx="3096344" cy="387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latin typeface="Arial" pitchFamily="34" charset="0"/>
                <a:cs typeface="Arial" pitchFamily="34" charset="0"/>
              </a:rPr>
              <a:t>Intercambio comercial</a:t>
            </a:r>
            <a:endParaRPr lang="es-EC" sz="2000" b="1" dirty="0">
              <a:solidFill>
                <a:schemeClr val="tx1"/>
              </a:solidFill>
              <a:latin typeface="Arial" pitchFamily="34" charset="0"/>
              <a:cs typeface="Arial" pitchFamily="34" charset="0"/>
            </a:endParaRPr>
          </a:p>
        </p:txBody>
      </p:sp>
      <p:sp>
        <p:nvSpPr>
          <p:cNvPr id="27" name="26 Rectángulo"/>
          <p:cNvSpPr/>
          <p:nvPr/>
        </p:nvSpPr>
        <p:spPr>
          <a:xfrm>
            <a:off x="5076056" y="5273824"/>
            <a:ext cx="2952328" cy="387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latin typeface="Arial" pitchFamily="34" charset="0"/>
                <a:cs typeface="Arial" pitchFamily="34" charset="0"/>
              </a:rPr>
              <a:t>Atracción comercial</a:t>
            </a:r>
            <a:endParaRPr lang="es-EC"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605367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CuadroTexto"/>
          <p:cNvSpPr txBox="1"/>
          <p:nvPr/>
        </p:nvSpPr>
        <p:spPr>
          <a:xfrm>
            <a:off x="2699792" y="1331476"/>
            <a:ext cx="3960440" cy="369332"/>
          </a:xfrm>
          <a:prstGeom prst="rect">
            <a:avLst/>
          </a:prstGeom>
          <a:noFill/>
        </p:spPr>
        <p:txBody>
          <a:bodyPr wrap="square" rtlCol="0">
            <a:spAutoFit/>
          </a:bodyPr>
          <a:lstStyle/>
          <a:p>
            <a:r>
              <a:rPr lang="es-EC" b="1" dirty="0" smtClean="0"/>
              <a:t>MAPA DE RIESGOS DE LA INSTALACIÓN</a:t>
            </a:r>
            <a:endParaRPr lang="es-EC" b="1" dirty="0"/>
          </a:p>
        </p:txBody>
      </p:sp>
      <p:sp>
        <p:nvSpPr>
          <p:cNvPr id="3" name="2 CuadroTexto"/>
          <p:cNvSpPr txBox="1"/>
          <p:nvPr/>
        </p:nvSpPr>
        <p:spPr>
          <a:xfrm>
            <a:off x="323528" y="1916832"/>
            <a:ext cx="8568952" cy="1200329"/>
          </a:xfrm>
          <a:prstGeom prst="rect">
            <a:avLst/>
          </a:prstGeom>
          <a:noFill/>
        </p:spPr>
        <p:txBody>
          <a:bodyPr wrap="square" rtlCol="0">
            <a:spAutoFit/>
          </a:bodyPr>
          <a:lstStyle/>
          <a:p>
            <a:pPr algn="just"/>
            <a:r>
              <a:rPr lang="es-EC" dirty="0"/>
              <a:t>E</a:t>
            </a:r>
            <a:r>
              <a:rPr lang="es-EC" dirty="0" smtClean="0"/>
              <a:t>s </a:t>
            </a:r>
            <a:r>
              <a:rPr lang="es-EC" dirty="0"/>
              <a:t>una herramienta a través de la cual </a:t>
            </a:r>
            <a:r>
              <a:rPr lang="es-EC" dirty="0" smtClean="0"/>
              <a:t>podemos </a:t>
            </a:r>
            <a:r>
              <a:rPr lang="es-EC" dirty="0"/>
              <a:t>localizar, controlar, dar seguimiento y representar en forma gráfica, los agentes generadores de riesgos en una instalación, dichos agentes al no ser considerados de forma adecuada por una correcta gestión de riesgos, ocasionan afectaciones a la </a:t>
            </a:r>
            <a:r>
              <a:rPr lang="es-EC" dirty="0" smtClean="0"/>
              <a:t>seguridad.</a:t>
            </a:r>
            <a:endParaRPr lang="es-EC" dirty="0"/>
          </a:p>
        </p:txBody>
      </p:sp>
      <p:sp>
        <p:nvSpPr>
          <p:cNvPr id="6" name="5 CuadroTexto"/>
          <p:cNvSpPr txBox="1"/>
          <p:nvPr/>
        </p:nvSpPr>
        <p:spPr>
          <a:xfrm>
            <a:off x="323528" y="3491716"/>
            <a:ext cx="4032448" cy="369332"/>
          </a:xfrm>
          <a:prstGeom prst="rect">
            <a:avLst/>
          </a:prstGeom>
          <a:noFill/>
        </p:spPr>
        <p:txBody>
          <a:bodyPr wrap="square" rtlCol="0">
            <a:spAutoFit/>
          </a:bodyPr>
          <a:lstStyle/>
          <a:p>
            <a:r>
              <a:rPr lang="es-EC" b="1" dirty="0" smtClean="0">
                <a:hlinkClick r:id="rId4" action="ppaction://hlinkfile"/>
              </a:rPr>
              <a:t>Plaza 15 de Mayo y Patio de comidas</a:t>
            </a:r>
            <a:endParaRPr lang="es-EC" b="1" dirty="0"/>
          </a:p>
        </p:txBody>
      </p:sp>
      <p:sp>
        <p:nvSpPr>
          <p:cNvPr id="7" name="6 CuadroTexto"/>
          <p:cNvSpPr txBox="1"/>
          <p:nvPr/>
        </p:nvSpPr>
        <p:spPr>
          <a:xfrm>
            <a:off x="323528" y="4355812"/>
            <a:ext cx="1224136" cy="369332"/>
          </a:xfrm>
          <a:prstGeom prst="rect">
            <a:avLst/>
          </a:prstGeom>
          <a:noFill/>
        </p:spPr>
        <p:txBody>
          <a:bodyPr wrap="square" rtlCol="0">
            <a:spAutoFit/>
          </a:bodyPr>
          <a:lstStyle/>
          <a:p>
            <a:r>
              <a:rPr lang="es-EC" b="1" dirty="0" smtClean="0">
                <a:hlinkClick r:id="rId5" action="ppaction://hlinkfile"/>
              </a:rPr>
              <a:t>Nivel 0.00</a:t>
            </a:r>
            <a:endParaRPr lang="es-EC" b="1" dirty="0"/>
          </a:p>
        </p:txBody>
      </p:sp>
      <p:sp>
        <p:nvSpPr>
          <p:cNvPr id="8" name="7 CuadroTexto"/>
          <p:cNvSpPr txBox="1"/>
          <p:nvPr/>
        </p:nvSpPr>
        <p:spPr>
          <a:xfrm>
            <a:off x="323528" y="5017757"/>
            <a:ext cx="1224136" cy="369332"/>
          </a:xfrm>
          <a:prstGeom prst="rect">
            <a:avLst/>
          </a:prstGeom>
          <a:noFill/>
        </p:spPr>
        <p:txBody>
          <a:bodyPr wrap="square" rtlCol="0">
            <a:spAutoFit/>
          </a:bodyPr>
          <a:lstStyle/>
          <a:p>
            <a:r>
              <a:rPr lang="es-EC" b="1" dirty="0" smtClean="0">
                <a:hlinkClick r:id="rId4" action="ppaction://hlinkfile"/>
              </a:rPr>
              <a:t>Nivel -3.50</a:t>
            </a:r>
            <a:endParaRPr lang="es-EC" b="1" dirty="0"/>
          </a:p>
        </p:txBody>
      </p:sp>
      <p:pic>
        <p:nvPicPr>
          <p:cNvPr id="9" name="8 Imagen" descr="C:\Users\MONICA ORTIZ\Desktop\Para mapa de riesgos\Simbologia utilizada completo.jpg"/>
          <p:cNvPicPr/>
          <p:nvPr/>
        </p:nvPicPr>
        <p:blipFill rotWithShape="1">
          <a:blip r:embed="rId6" cstate="print">
            <a:extLst>
              <a:ext uri="{28A0092B-C50C-407E-A947-70E740481C1C}">
                <a14:useLocalDpi xmlns:a14="http://schemas.microsoft.com/office/drawing/2010/main" val="0"/>
              </a:ext>
            </a:extLst>
          </a:blip>
          <a:srcRect b="3033"/>
          <a:stretch/>
        </p:blipFill>
        <p:spPr bwMode="auto">
          <a:xfrm>
            <a:off x="5004049" y="3132170"/>
            <a:ext cx="2736304" cy="3360070"/>
          </a:xfrm>
          <a:prstGeom prst="rect">
            <a:avLst/>
          </a:prstGeom>
          <a:noFill/>
          <a:ln>
            <a:noFill/>
          </a:ln>
        </p:spPr>
      </p:pic>
    </p:spTree>
    <p:extLst>
      <p:ext uri="{BB962C8B-B14F-4D97-AF65-F5344CB8AC3E}">
        <p14:creationId xmlns:p14="http://schemas.microsoft.com/office/powerpoint/2010/main" val="594616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CuadroTexto"/>
          <p:cNvSpPr txBox="1"/>
          <p:nvPr/>
        </p:nvSpPr>
        <p:spPr>
          <a:xfrm>
            <a:off x="1547664" y="1331476"/>
            <a:ext cx="5832648" cy="369332"/>
          </a:xfrm>
          <a:prstGeom prst="rect">
            <a:avLst/>
          </a:prstGeom>
          <a:noFill/>
        </p:spPr>
        <p:txBody>
          <a:bodyPr wrap="square" rtlCol="0">
            <a:spAutoFit/>
          </a:bodyPr>
          <a:lstStyle/>
          <a:p>
            <a:r>
              <a:rPr lang="es-EC" b="1" dirty="0" smtClean="0"/>
              <a:t>ANÁLISIS DE RIESGOS A TRAVÉS DEL MÉTODO DE MOSLER</a:t>
            </a:r>
            <a:endParaRPr lang="es-EC" b="1" dirty="0"/>
          </a:p>
        </p:txBody>
      </p:sp>
      <p:sp>
        <p:nvSpPr>
          <p:cNvPr id="6" name="Text Box 3"/>
          <p:cNvSpPr txBox="1">
            <a:spLocks noChangeArrowheads="1"/>
          </p:cNvSpPr>
          <p:nvPr/>
        </p:nvSpPr>
        <p:spPr bwMode="auto">
          <a:xfrm>
            <a:off x="251520" y="2060848"/>
            <a:ext cx="85693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EC" dirty="0" smtClean="0">
                <a:latin typeface="Calibri" pitchFamily="34" charset="0"/>
                <a:cs typeface="Calibri" pitchFamily="34" charset="0"/>
              </a:rPr>
              <a:t>Es una herramienta que una vez que se han definido los riesgos, nos permite observar en que medida influye o puede influir su materialización, cuantificando dichos resultados según la escala </a:t>
            </a:r>
            <a:r>
              <a:rPr lang="es-EC" dirty="0" err="1" smtClean="0">
                <a:latin typeface="Calibri" pitchFamily="34" charset="0"/>
                <a:cs typeface="Calibri" pitchFamily="34" charset="0"/>
              </a:rPr>
              <a:t>penta</a:t>
            </a:r>
            <a:r>
              <a:rPr lang="es-EC" dirty="0" smtClean="0">
                <a:latin typeface="Calibri" pitchFamily="34" charset="0"/>
                <a:cs typeface="Calibri" pitchFamily="34" charset="0"/>
              </a:rPr>
              <a:t>. </a:t>
            </a:r>
            <a:endParaRPr lang="es-EC" dirty="0">
              <a:latin typeface="Calibri" pitchFamily="34" charset="0"/>
              <a:cs typeface="Calibri" pitchFamily="34" charset="0"/>
            </a:endParaRPr>
          </a:p>
          <a:p>
            <a:pPr algn="just" eaLnBrk="1" hangingPunct="1"/>
            <a:endParaRPr lang="es-EC" dirty="0">
              <a:latin typeface="Calibri" pitchFamily="34" charset="0"/>
              <a:cs typeface="Calibri" pitchFamily="34" charset="0"/>
            </a:endParaRPr>
          </a:p>
          <a:p>
            <a:pPr algn="just" eaLnBrk="1" hangingPunct="1"/>
            <a:r>
              <a:rPr lang="es-EC" dirty="0">
                <a:latin typeface="Calibri" pitchFamily="34" charset="0"/>
                <a:cs typeface="Calibri" pitchFamily="34" charset="0"/>
              </a:rPr>
              <a:t>El objetivo final es calcular la clase y dimensión del riesgo para: </a:t>
            </a:r>
            <a:r>
              <a:rPr lang="es-EC" b="1" dirty="0">
                <a:latin typeface="Calibri" pitchFamily="34" charset="0"/>
                <a:cs typeface="Calibri" pitchFamily="34" charset="0"/>
              </a:rPr>
              <a:t>CUANTIFICARLO, </a:t>
            </a:r>
            <a:r>
              <a:rPr lang="es-EC" b="1" dirty="0" smtClean="0">
                <a:latin typeface="Calibri" pitchFamily="34" charset="0"/>
                <a:cs typeface="Calibri" pitchFamily="34" charset="0"/>
              </a:rPr>
              <a:t>CONTRARRESTARLO, ASUMIRLO</a:t>
            </a:r>
            <a:r>
              <a:rPr lang="es-EC" dirty="0" smtClean="0">
                <a:latin typeface="Calibri" pitchFamily="34" charset="0"/>
                <a:cs typeface="Calibri" pitchFamily="34" charset="0"/>
              </a:rPr>
              <a:t> </a:t>
            </a:r>
            <a:r>
              <a:rPr lang="es-EC" dirty="0">
                <a:latin typeface="Calibri" pitchFamily="34" charset="0"/>
                <a:cs typeface="Calibri" pitchFamily="34" charset="0"/>
              </a:rPr>
              <a:t>(gestionarlo adecuadamente).</a:t>
            </a:r>
          </a:p>
          <a:p>
            <a:pPr algn="just" eaLnBrk="1" hangingPunct="1"/>
            <a:endParaRPr lang="es-EC" dirty="0">
              <a:latin typeface="Calibri" pitchFamily="34" charset="0"/>
              <a:cs typeface="Calibri" pitchFamily="34" charset="0"/>
            </a:endParaRPr>
          </a:p>
          <a:p>
            <a:pPr algn="just" eaLnBrk="1" hangingPunct="1"/>
            <a:r>
              <a:rPr lang="es-EC" dirty="0" smtClean="0">
                <a:latin typeface="Calibri" pitchFamily="34" charset="0"/>
                <a:cs typeface="Calibri" pitchFamily="34" charset="0"/>
              </a:rPr>
              <a:t>Esta herramienta es </a:t>
            </a:r>
            <a:r>
              <a:rPr lang="es-EC" dirty="0">
                <a:latin typeface="Calibri" pitchFamily="34" charset="0"/>
                <a:cs typeface="Calibri" pitchFamily="34" charset="0"/>
              </a:rPr>
              <a:t>de tipo secuencial y se desarrolla en las siguientes fases:</a:t>
            </a:r>
            <a:r>
              <a:rPr lang="es-ES" dirty="0">
                <a:latin typeface="Calibri" pitchFamily="34" charset="0"/>
                <a:cs typeface="Calibri" pitchFamily="34" charset="0"/>
              </a:rPr>
              <a:t> </a:t>
            </a:r>
          </a:p>
        </p:txBody>
      </p:sp>
      <p:sp>
        <p:nvSpPr>
          <p:cNvPr id="7" name="Text Box 4"/>
          <p:cNvSpPr txBox="1">
            <a:spLocks noChangeArrowheads="1"/>
          </p:cNvSpPr>
          <p:nvPr/>
        </p:nvSpPr>
        <p:spPr bwMode="auto">
          <a:xfrm>
            <a:off x="2412777" y="4647208"/>
            <a:ext cx="4535487" cy="1662112"/>
          </a:xfrm>
          <a:prstGeom prst="rect">
            <a:avLst/>
          </a:prstGeom>
          <a:solidFill>
            <a:schemeClr val="accent3">
              <a:lumMod val="60000"/>
              <a:lumOff val="40000"/>
            </a:schemeClr>
          </a:solidFill>
          <a:ln w="57150" cmpd="thinThick">
            <a:solidFill>
              <a:schemeClr val="tx1"/>
            </a:solidFill>
            <a:miter lim="800000"/>
            <a:headEnd/>
            <a:tailEnd/>
          </a:ln>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l" eaLnBrk="1" hangingPunct="1">
              <a:spcBef>
                <a:spcPct val="50000"/>
              </a:spcBef>
            </a:pPr>
            <a:r>
              <a:rPr lang="es-EC" b="1" dirty="0"/>
              <a:t>Fase 1: Definición del riesgo </a:t>
            </a:r>
          </a:p>
          <a:p>
            <a:pPr algn="l" eaLnBrk="1" hangingPunct="1">
              <a:spcBef>
                <a:spcPct val="50000"/>
              </a:spcBef>
            </a:pPr>
            <a:r>
              <a:rPr lang="es-EC" b="1" dirty="0"/>
              <a:t>Fase 2: Análisis del riesgo </a:t>
            </a:r>
          </a:p>
          <a:p>
            <a:pPr algn="l" eaLnBrk="1" hangingPunct="1">
              <a:spcBef>
                <a:spcPct val="50000"/>
              </a:spcBef>
            </a:pPr>
            <a:r>
              <a:rPr lang="es-EC" b="1" dirty="0"/>
              <a:t>Fase 3: Evaluación del riesgo</a:t>
            </a:r>
          </a:p>
          <a:p>
            <a:pPr algn="l" eaLnBrk="1" hangingPunct="1">
              <a:spcBef>
                <a:spcPct val="50000"/>
              </a:spcBef>
            </a:pPr>
            <a:r>
              <a:rPr lang="es-EC" b="1" dirty="0"/>
              <a:t>Fase 4: Cálculo de la clase de riesgo</a:t>
            </a:r>
            <a:endParaRPr lang="es-ES" b="1" dirty="0"/>
          </a:p>
        </p:txBody>
      </p:sp>
    </p:spTree>
    <p:extLst>
      <p:ext uri="{BB962C8B-B14F-4D97-AF65-F5344CB8AC3E}">
        <p14:creationId xmlns:p14="http://schemas.microsoft.com/office/powerpoint/2010/main" val="16327207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l="32185" t="34234" r="11985" b="20413"/>
          <a:stretch/>
        </p:blipFill>
        <p:spPr bwMode="auto">
          <a:xfrm>
            <a:off x="899592" y="836712"/>
            <a:ext cx="7272808" cy="3692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131840" y="260648"/>
            <a:ext cx="3168352" cy="369332"/>
          </a:xfrm>
          <a:prstGeom prst="rect">
            <a:avLst/>
          </a:prstGeom>
          <a:noFill/>
        </p:spPr>
        <p:txBody>
          <a:bodyPr wrap="square" rtlCol="0">
            <a:spAutoFit/>
          </a:bodyPr>
          <a:lstStyle/>
          <a:p>
            <a:r>
              <a:rPr lang="es-EC" b="1" dirty="0" smtClean="0"/>
              <a:t>MATRIZ DEL MÉTODO MOSLER</a:t>
            </a:r>
            <a:endParaRPr lang="es-EC" b="1"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2250" t="56943" r="27071" b="17171"/>
          <a:stretch/>
        </p:blipFill>
        <p:spPr bwMode="auto">
          <a:xfrm>
            <a:off x="6660232" y="4941168"/>
            <a:ext cx="2245960" cy="1757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6684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7" name="Text Box 2"/>
          <p:cNvSpPr txBox="1">
            <a:spLocks noChangeArrowheads="1"/>
          </p:cNvSpPr>
          <p:nvPr/>
        </p:nvSpPr>
        <p:spPr bwMode="auto">
          <a:xfrm>
            <a:off x="757164" y="1196752"/>
            <a:ext cx="2591966" cy="646331"/>
          </a:xfrm>
          <a:prstGeom prst="rect">
            <a:avLst/>
          </a:prstGeom>
          <a:solidFill>
            <a:schemeClr val="accent3">
              <a:lumMod val="60000"/>
              <a:lumOff val="40000"/>
            </a:schemeClr>
          </a:solidFill>
          <a:ln w="57150" cmpd="thinThick">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dirty="0" smtClean="0"/>
              <a:t>CONCLUSIONES GENERALES</a:t>
            </a:r>
            <a:endParaRPr lang="es-ES" dirty="0"/>
          </a:p>
        </p:txBody>
      </p:sp>
      <p:sp>
        <p:nvSpPr>
          <p:cNvPr id="8" name="Text Box 3"/>
          <p:cNvSpPr txBox="1">
            <a:spLocks noChangeArrowheads="1"/>
          </p:cNvSpPr>
          <p:nvPr/>
        </p:nvSpPr>
        <p:spPr bwMode="auto">
          <a:xfrm>
            <a:off x="5724451" y="1196752"/>
            <a:ext cx="2591965" cy="646331"/>
          </a:xfrm>
          <a:prstGeom prst="rect">
            <a:avLst/>
          </a:prstGeom>
          <a:solidFill>
            <a:schemeClr val="accent3">
              <a:lumMod val="60000"/>
              <a:lumOff val="40000"/>
            </a:schemeClr>
          </a:solidFill>
          <a:ln w="57150" cmpd="thinThick">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dirty="0" smtClean="0"/>
              <a:t>RECOMENDACIONES GENERALES</a:t>
            </a:r>
            <a:endParaRPr lang="es-ES" dirty="0"/>
          </a:p>
        </p:txBody>
      </p:sp>
      <p:sp>
        <p:nvSpPr>
          <p:cNvPr id="9" name="Text Box 13"/>
          <p:cNvSpPr txBox="1">
            <a:spLocks noChangeArrowheads="1"/>
          </p:cNvSpPr>
          <p:nvPr/>
        </p:nvSpPr>
        <p:spPr bwMode="auto">
          <a:xfrm>
            <a:off x="115888" y="1949931"/>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C" sz="1200" dirty="0" smtClean="0"/>
              <a:t>Es evidente la falta de una cultura de seguridad a nivel local, lo que hace que los factores de riesgo y amenazas existentes se potencien, dificultando su  gestión y control.  </a:t>
            </a:r>
            <a:endParaRPr lang="es-ES" sz="1200" dirty="0"/>
          </a:p>
        </p:txBody>
      </p:sp>
      <p:sp>
        <p:nvSpPr>
          <p:cNvPr id="10" name="Text Box 14"/>
          <p:cNvSpPr txBox="1">
            <a:spLocks noChangeArrowheads="1"/>
          </p:cNvSpPr>
          <p:nvPr/>
        </p:nvSpPr>
        <p:spPr bwMode="auto">
          <a:xfrm>
            <a:off x="5075238" y="1944638"/>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a:t>Es prioritario </a:t>
            </a:r>
            <a:r>
              <a:rPr lang="es-ES" sz="1200" dirty="0" smtClean="0"/>
              <a:t>empezar a fomentar en la población guarandeña la práctica frecuente y reiterada de acciones basadas </a:t>
            </a:r>
            <a:r>
              <a:rPr lang="es-ES" sz="1200" dirty="0"/>
              <a:t>en la prevención y gestión de </a:t>
            </a:r>
            <a:r>
              <a:rPr lang="es-ES" sz="1200" dirty="0" smtClean="0"/>
              <a:t>riesgos  con la finalidad de construir una cultura de seguridad.</a:t>
            </a:r>
            <a:endParaRPr lang="es-ES" sz="1200" dirty="0"/>
          </a:p>
        </p:txBody>
      </p:sp>
      <p:sp>
        <p:nvSpPr>
          <p:cNvPr id="11" name="AutoShape 15"/>
          <p:cNvSpPr>
            <a:spLocks noChangeArrowheads="1"/>
          </p:cNvSpPr>
          <p:nvPr/>
        </p:nvSpPr>
        <p:spPr bwMode="auto">
          <a:xfrm>
            <a:off x="4283968" y="2204864"/>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2" name="Text Box 13"/>
          <p:cNvSpPr txBox="1">
            <a:spLocks noChangeArrowheads="1"/>
          </p:cNvSpPr>
          <p:nvPr/>
        </p:nvSpPr>
        <p:spPr bwMode="auto">
          <a:xfrm>
            <a:off x="107504" y="3102059"/>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Se percibe un exceso de confianza a nivel generalizado en los habitantes  de la ciudad de Guaranda, debido a que la comisión de delitos y contravenciones aún no se ha posesionado en esta área geográfica.</a:t>
            </a:r>
            <a:endParaRPr lang="es-ES" sz="1200" dirty="0"/>
          </a:p>
        </p:txBody>
      </p:sp>
      <p:sp>
        <p:nvSpPr>
          <p:cNvPr id="13" name="Text Box 13"/>
          <p:cNvSpPr txBox="1">
            <a:spLocks noChangeArrowheads="1"/>
          </p:cNvSpPr>
          <p:nvPr/>
        </p:nvSpPr>
        <p:spPr bwMode="auto">
          <a:xfrm>
            <a:off x="107504" y="4254187"/>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C" sz="1200" dirty="0" smtClean="0"/>
              <a:t>El gran desarrollo  del sector comercial y retail a nivel local y nacional exige un aumento de profesionalismo en cuanto a seguridad  ya que los riesgos también han evolucionado significativamente</a:t>
            </a:r>
            <a:endParaRPr lang="es-ES" sz="1200" dirty="0"/>
          </a:p>
        </p:txBody>
      </p:sp>
      <p:sp>
        <p:nvSpPr>
          <p:cNvPr id="14" name="Text Box 13"/>
          <p:cNvSpPr txBox="1">
            <a:spLocks noChangeArrowheads="1"/>
          </p:cNvSpPr>
          <p:nvPr/>
        </p:nvSpPr>
        <p:spPr bwMode="auto">
          <a:xfrm>
            <a:off x="115888" y="5373216"/>
            <a:ext cx="3960812" cy="1384995"/>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a:t>Se conoce que las afectaciones a la seguridad dentro del marco de los centros comerciales es grande, pero se hacen esfuerzos aislados </a:t>
            </a:r>
            <a:r>
              <a:rPr lang="es-ES" sz="1200" dirty="0" smtClean="0"/>
              <a:t>para </a:t>
            </a:r>
            <a:r>
              <a:rPr lang="es-ES" sz="1200" dirty="0"/>
              <a:t>enfrentar dichas afectaciones, además se lleva una pobre contabilidad de los </a:t>
            </a:r>
            <a:r>
              <a:rPr lang="es-ES" sz="1200" dirty="0" smtClean="0"/>
              <a:t>incidentes, </a:t>
            </a:r>
            <a:r>
              <a:rPr lang="es-ES" sz="1200" dirty="0"/>
              <a:t>lo que dificulta su georeferenciación, su incidencia y por supuesto su tratamiento y evaluación</a:t>
            </a:r>
          </a:p>
        </p:txBody>
      </p:sp>
      <p:sp>
        <p:nvSpPr>
          <p:cNvPr id="15" name="AutoShape 15"/>
          <p:cNvSpPr>
            <a:spLocks noChangeArrowheads="1"/>
          </p:cNvSpPr>
          <p:nvPr/>
        </p:nvSpPr>
        <p:spPr bwMode="auto">
          <a:xfrm>
            <a:off x="4283968" y="3356099"/>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6" name="AutoShape 15"/>
          <p:cNvSpPr>
            <a:spLocks noChangeArrowheads="1"/>
          </p:cNvSpPr>
          <p:nvPr/>
        </p:nvSpPr>
        <p:spPr bwMode="auto">
          <a:xfrm>
            <a:off x="4354066" y="4508227"/>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7" name="AutoShape 15"/>
          <p:cNvSpPr>
            <a:spLocks noChangeArrowheads="1"/>
          </p:cNvSpPr>
          <p:nvPr/>
        </p:nvSpPr>
        <p:spPr bwMode="auto">
          <a:xfrm>
            <a:off x="4354066" y="5876379"/>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8" name="Text Box 14"/>
          <p:cNvSpPr txBox="1">
            <a:spLocks noChangeArrowheads="1"/>
          </p:cNvSpPr>
          <p:nvPr/>
        </p:nvSpPr>
        <p:spPr bwMode="auto">
          <a:xfrm>
            <a:off x="5076056" y="3068960"/>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Se debe concienciar a la población guarandeña que los riesgos y sus afectaciones son dinámicos y cambiantes, por lo tanto es necesario estar alertas a cualquier anomalía que presente el entorno.</a:t>
            </a:r>
            <a:endParaRPr lang="es-ES" sz="1200" dirty="0"/>
          </a:p>
        </p:txBody>
      </p:sp>
      <p:sp>
        <p:nvSpPr>
          <p:cNvPr id="19" name="Text Box 14"/>
          <p:cNvSpPr txBox="1">
            <a:spLocks noChangeArrowheads="1"/>
          </p:cNvSpPr>
          <p:nvPr/>
        </p:nvSpPr>
        <p:spPr bwMode="auto">
          <a:xfrm>
            <a:off x="5076056" y="4254187"/>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a:t>Se debe luchar con acciones propositivas e innovadoras por el reconocimiento de la seguridad a nivel local, ya que hoy en día se mira a la seguridad en segundo </a:t>
            </a:r>
            <a:r>
              <a:rPr lang="es-ES" sz="1200" dirty="0" smtClean="0"/>
              <a:t>plano.</a:t>
            </a:r>
            <a:endParaRPr lang="es-ES" sz="1200" dirty="0"/>
          </a:p>
        </p:txBody>
      </p:sp>
      <p:sp>
        <p:nvSpPr>
          <p:cNvPr id="20" name="Text Box 14"/>
          <p:cNvSpPr txBox="1">
            <a:spLocks noChangeArrowheads="1"/>
          </p:cNvSpPr>
          <p:nvPr/>
        </p:nvSpPr>
        <p:spPr bwMode="auto">
          <a:xfrm>
            <a:off x="5076056" y="5229200"/>
            <a:ext cx="3960812" cy="1569660"/>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a:t>Es </a:t>
            </a:r>
            <a:r>
              <a:rPr lang="es-ES" sz="1200" dirty="0" smtClean="0"/>
              <a:t>necesario </a:t>
            </a:r>
            <a:r>
              <a:rPr lang="es-ES" sz="1200" dirty="0"/>
              <a:t>que se concientice a las autoridades locales que están a cargo de la administración del Centro Comercial Plaza 15 de Mayo sobre la importancia que tiene el factor seguridad en el funcionamiento y buen desempeño de las actividades comerciales </a:t>
            </a:r>
            <a:r>
              <a:rPr lang="es-ES" sz="1200" dirty="0" smtClean="0"/>
              <a:t>de esta instalación, </a:t>
            </a:r>
            <a:r>
              <a:rPr lang="es-ES" sz="1200" dirty="0"/>
              <a:t>para que </a:t>
            </a:r>
            <a:r>
              <a:rPr lang="es-ES" sz="1200" dirty="0" smtClean="0"/>
              <a:t>pueda perdurar </a:t>
            </a:r>
            <a:r>
              <a:rPr lang="es-ES" sz="1200" dirty="0"/>
              <a:t>en el tiempo y se consolide como un referente del comercio guarandeño</a:t>
            </a:r>
          </a:p>
        </p:txBody>
      </p:sp>
    </p:spTree>
    <p:extLst>
      <p:ext uri="{BB962C8B-B14F-4D97-AF65-F5344CB8AC3E}">
        <p14:creationId xmlns:p14="http://schemas.microsoft.com/office/powerpoint/2010/main" val="766029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Text Box 13"/>
          <p:cNvSpPr txBox="1">
            <a:spLocks noChangeArrowheads="1"/>
          </p:cNvSpPr>
          <p:nvPr/>
        </p:nvSpPr>
        <p:spPr bwMode="auto">
          <a:xfrm>
            <a:off x="115888" y="2215897"/>
            <a:ext cx="3960812" cy="276999"/>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C" sz="1200" dirty="0" smtClean="0"/>
              <a:t>La instalación carece de políticas de seguridad física</a:t>
            </a:r>
            <a:endParaRPr lang="es-ES" sz="1200" dirty="0"/>
          </a:p>
        </p:txBody>
      </p:sp>
      <p:sp>
        <p:nvSpPr>
          <p:cNvPr id="7" name="Text Box 14"/>
          <p:cNvSpPr txBox="1">
            <a:spLocks noChangeArrowheads="1"/>
          </p:cNvSpPr>
          <p:nvPr/>
        </p:nvSpPr>
        <p:spPr bwMode="auto">
          <a:xfrm>
            <a:off x="5075238" y="1944638"/>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Se debe estructurar un Manual de políticas de seguridad física para enfrentar los riesgos a los que la instalación sería vulnerable en caso de la materialización de dichos riesgos</a:t>
            </a:r>
            <a:endParaRPr lang="es-ES" sz="1200" dirty="0"/>
          </a:p>
        </p:txBody>
      </p:sp>
      <p:sp>
        <p:nvSpPr>
          <p:cNvPr id="8" name="AutoShape 15"/>
          <p:cNvSpPr>
            <a:spLocks noChangeArrowheads="1"/>
          </p:cNvSpPr>
          <p:nvPr/>
        </p:nvSpPr>
        <p:spPr bwMode="auto">
          <a:xfrm>
            <a:off x="4283968" y="2204864"/>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9" name="Text Box 13"/>
          <p:cNvSpPr txBox="1">
            <a:spLocks noChangeArrowheads="1"/>
          </p:cNvSpPr>
          <p:nvPr/>
        </p:nvSpPr>
        <p:spPr bwMode="auto">
          <a:xfrm>
            <a:off x="107504" y="3102059"/>
            <a:ext cx="3960812" cy="646331"/>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C" sz="1200" dirty="0" smtClean="0"/>
              <a:t>Existe una </a:t>
            </a:r>
            <a:r>
              <a:rPr lang="es-EC" sz="1200" dirty="0"/>
              <a:t>falta de </a:t>
            </a:r>
            <a:r>
              <a:rPr lang="es-EC" sz="1200" dirty="0" smtClean="0"/>
              <a:t>conocimientos </a:t>
            </a:r>
            <a:r>
              <a:rPr lang="es-EC" sz="1200" dirty="0"/>
              <a:t>de Políticas y procedimientos de Seguridad </a:t>
            </a:r>
            <a:r>
              <a:rPr lang="es-EC" sz="1200" dirty="0" smtClean="0"/>
              <a:t>Física por parte de la gerencia o administración del centro comercial</a:t>
            </a:r>
            <a:endParaRPr lang="es-ES" sz="1200" dirty="0"/>
          </a:p>
        </p:txBody>
      </p:sp>
      <p:sp>
        <p:nvSpPr>
          <p:cNvPr id="10" name="Text Box 13"/>
          <p:cNvSpPr txBox="1">
            <a:spLocks noChangeArrowheads="1"/>
          </p:cNvSpPr>
          <p:nvPr/>
        </p:nvSpPr>
        <p:spPr bwMode="auto">
          <a:xfrm>
            <a:off x="107504" y="4254187"/>
            <a:ext cx="3960812" cy="646331"/>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La seguridad física no ha sido considerada desde la estructura misma de la instalación, lo que dificulta su  tratamiento.</a:t>
            </a:r>
            <a:endParaRPr lang="es-ES" sz="1200" dirty="0"/>
          </a:p>
        </p:txBody>
      </p:sp>
      <p:sp>
        <p:nvSpPr>
          <p:cNvPr id="11" name="Text Box 13"/>
          <p:cNvSpPr txBox="1">
            <a:spLocks noChangeArrowheads="1"/>
          </p:cNvSpPr>
          <p:nvPr/>
        </p:nvSpPr>
        <p:spPr bwMode="auto">
          <a:xfrm>
            <a:off x="115888" y="5373216"/>
            <a:ext cx="3960812" cy="461665"/>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a:t>El centro comercial no cuenta con una correcta seguridad activa y </a:t>
            </a:r>
            <a:r>
              <a:rPr lang="es-ES" sz="1200" dirty="0" smtClean="0"/>
              <a:t>pasiva.</a:t>
            </a:r>
            <a:endParaRPr lang="es-ES" sz="1200" dirty="0"/>
          </a:p>
        </p:txBody>
      </p:sp>
      <p:sp>
        <p:nvSpPr>
          <p:cNvPr id="12" name="AutoShape 15"/>
          <p:cNvSpPr>
            <a:spLocks noChangeArrowheads="1"/>
          </p:cNvSpPr>
          <p:nvPr/>
        </p:nvSpPr>
        <p:spPr bwMode="auto">
          <a:xfrm>
            <a:off x="4283968" y="3284984"/>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3" name="AutoShape 15"/>
          <p:cNvSpPr>
            <a:spLocks noChangeArrowheads="1"/>
          </p:cNvSpPr>
          <p:nvPr/>
        </p:nvSpPr>
        <p:spPr bwMode="auto">
          <a:xfrm>
            <a:off x="4354066" y="4437112"/>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4" name="AutoShape 15"/>
          <p:cNvSpPr>
            <a:spLocks noChangeArrowheads="1"/>
          </p:cNvSpPr>
          <p:nvPr/>
        </p:nvSpPr>
        <p:spPr bwMode="auto">
          <a:xfrm>
            <a:off x="4354066" y="5445224"/>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5" name="Text Box 14"/>
          <p:cNvSpPr txBox="1">
            <a:spLocks noChangeArrowheads="1"/>
          </p:cNvSpPr>
          <p:nvPr/>
        </p:nvSpPr>
        <p:spPr bwMode="auto">
          <a:xfrm>
            <a:off x="5076056" y="3068960"/>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Se debe implementar el Manual de Políticas de seguridad física, esto potenciará </a:t>
            </a:r>
            <a:r>
              <a:rPr lang="es-ES" sz="1200" dirty="0"/>
              <a:t>y respaldará todas las acciones de los profesionales en seguridad para obtener resultados </a:t>
            </a:r>
            <a:r>
              <a:rPr lang="es-ES" sz="1200" dirty="0" smtClean="0"/>
              <a:t>exitosos.</a:t>
            </a:r>
            <a:endParaRPr lang="es-ES" sz="1200" dirty="0"/>
          </a:p>
        </p:txBody>
      </p:sp>
      <p:sp>
        <p:nvSpPr>
          <p:cNvPr id="16" name="Text Box 14"/>
          <p:cNvSpPr txBox="1">
            <a:spLocks noChangeArrowheads="1"/>
          </p:cNvSpPr>
          <p:nvPr/>
        </p:nvSpPr>
        <p:spPr bwMode="auto">
          <a:xfrm>
            <a:off x="5076056" y="4149080"/>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Es recomendable que  antes del funcionamiento de la instalación se proceda a adaptar las políticas de seguridad física básicas para no lamentar efectos dañinos a corto plazo </a:t>
            </a:r>
            <a:endParaRPr lang="es-ES" sz="1200" dirty="0"/>
          </a:p>
        </p:txBody>
      </p:sp>
      <p:sp>
        <p:nvSpPr>
          <p:cNvPr id="17" name="Text Box 14"/>
          <p:cNvSpPr txBox="1">
            <a:spLocks noChangeArrowheads="1"/>
          </p:cNvSpPr>
          <p:nvPr/>
        </p:nvSpPr>
        <p:spPr bwMode="auto">
          <a:xfrm>
            <a:off x="5076056" y="5302949"/>
            <a:ext cx="3960812" cy="646331"/>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Es urgente la creación del Departamento de seguridad para que sea el gestor de la seguridad integral de la instalación.</a:t>
            </a:r>
            <a:endParaRPr lang="es-ES" sz="1200" dirty="0"/>
          </a:p>
        </p:txBody>
      </p:sp>
      <p:sp>
        <p:nvSpPr>
          <p:cNvPr id="18" name="Text Box 2"/>
          <p:cNvSpPr txBox="1">
            <a:spLocks noChangeArrowheads="1"/>
          </p:cNvSpPr>
          <p:nvPr/>
        </p:nvSpPr>
        <p:spPr bwMode="auto">
          <a:xfrm>
            <a:off x="757164" y="1196752"/>
            <a:ext cx="2591966" cy="646331"/>
          </a:xfrm>
          <a:prstGeom prst="rect">
            <a:avLst/>
          </a:prstGeom>
          <a:solidFill>
            <a:schemeClr val="accent3">
              <a:lumMod val="60000"/>
              <a:lumOff val="40000"/>
            </a:schemeClr>
          </a:solidFill>
          <a:ln w="57150" cmpd="thinThick">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dirty="0" smtClean="0"/>
              <a:t>CONCLUSIONES ESPECÍFICAS</a:t>
            </a:r>
            <a:endParaRPr lang="es-ES" dirty="0"/>
          </a:p>
        </p:txBody>
      </p:sp>
      <p:sp>
        <p:nvSpPr>
          <p:cNvPr id="19" name="Text Box 3"/>
          <p:cNvSpPr txBox="1">
            <a:spLocks noChangeArrowheads="1"/>
          </p:cNvSpPr>
          <p:nvPr/>
        </p:nvSpPr>
        <p:spPr bwMode="auto">
          <a:xfrm>
            <a:off x="5724451" y="1196752"/>
            <a:ext cx="2591965" cy="646331"/>
          </a:xfrm>
          <a:prstGeom prst="rect">
            <a:avLst/>
          </a:prstGeom>
          <a:solidFill>
            <a:schemeClr val="accent3">
              <a:lumMod val="60000"/>
              <a:lumOff val="40000"/>
            </a:schemeClr>
          </a:solidFill>
          <a:ln w="57150" cmpd="thinThick">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dirty="0" smtClean="0"/>
              <a:t>RECOMENDACIONES ESPECIFICAS</a:t>
            </a:r>
            <a:endParaRPr lang="es-ES" dirty="0"/>
          </a:p>
        </p:txBody>
      </p:sp>
    </p:spTree>
    <p:extLst>
      <p:ext uri="{BB962C8B-B14F-4D97-AF65-F5344CB8AC3E}">
        <p14:creationId xmlns:p14="http://schemas.microsoft.com/office/powerpoint/2010/main" val="3067517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Text Box 13"/>
          <p:cNvSpPr txBox="1">
            <a:spLocks noChangeArrowheads="1"/>
          </p:cNvSpPr>
          <p:nvPr/>
        </p:nvSpPr>
        <p:spPr bwMode="auto">
          <a:xfrm>
            <a:off x="115888" y="2215897"/>
            <a:ext cx="3960812" cy="276999"/>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C" sz="1200" dirty="0" smtClean="0"/>
              <a:t>La instalación carece de iluminación protectiva</a:t>
            </a:r>
            <a:endParaRPr lang="es-ES" sz="1200" dirty="0"/>
          </a:p>
        </p:txBody>
      </p:sp>
      <p:sp>
        <p:nvSpPr>
          <p:cNvPr id="7" name="Text Box 14"/>
          <p:cNvSpPr txBox="1">
            <a:spLocks noChangeArrowheads="1"/>
          </p:cNvSpPr>
          <p:nvPr/>
        </p:nvSpPr>
        <p:spPr bwMode="auto">
          <a:xfrm>
            <a:off x="5075238" y="1990581"/>
            <a:ext cx="3960812" cy="646331"/>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Se debe gestionar la implementación de iluminación protectiva interna y externa para facilitar el control de la seguridad del centro comercial</a:t>
            </a:r>
            <a:endParaRPr lang="es-ES" sz="1200" dirty="0"/>
          </a:p>
        </p:txBody>
      </p:sp>
      <p:sp>
        <p:nvSpPr>
          <p:cNvPr id="8" name="AutoShape 15"/>
          <p:cNvSpPr>
            <a:spLocks noChangeArrowheads="1"/>
          </p:cNvSpPr>
          <p:nvPr/>
        </p:nvSpPr>
        <p:spPr bwMode="auto">
          <a:xfrm>
            <a:off x="4283968" y="2204864"/>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9" name="Text Box 13"/>
          <p:cNvSpPr txBox="1">
            <a:spLocks noChangeArrowheads="1"/>
          </p:cNvSpPr>
          <p:nvPr/>
        </p:nvSpPr>
        <p:spPr bwMode="auto">
          <a:xfrm>
            <a:off x="107504" y="3102059"/>
            <a:ext cx="3960812" cy="461665"/>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C" sz="1200" dirty="0" smtClean="0"/>
              <a:t>La distribución de las áreas que funcionan en el nivel    -3.50 no es el adecuado. </a:t>
            </a:r>
            <a:endParaRPr lang="es-ES" sz="1200" dirty="0"/>
          </a:p>
        </p:txBody>
      </p:sp>
      <p:sp>
        <p:nvSpPr>
          <p:cNvPr id="10" name="Text Box 13"/>
          <p:cNvSpPr txBox="1">
            <a:spLocks noChangeArrowheads="1"/>
          </p:cNvSpPr>
          <p:nvPr/>
        </p:nvSpPr>
        <p:spPr bwMode="auto">
          <a:xfrm>
            <a:off x="107504" y="4254187"/>
            <a:ext cx="3960812" cy="646331"/>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El centro comercial carece de un sistema contra incendios o de emergencia, pese a que se trata de un lugar de concentración masiva de personas.</a:t>
            </a:r>
            <a:endParaRPr lang="es-ES" sz="1200" dirty="0"/>
          </a:p>
        </p:txBody>
      </p:sp>
      <p:sp>
        <p:nvSpPr>
          <p:cNvPr id="11" name="Text Box 13"/>
          <p:cNvSpPr txBox="1">
            <a:spLocks noChangeArrowheads="1"/>
          </p:cNvSpPr>
          <p:nvPr/>
        </p:nvSpPr>
        <p:spPr bwMode="auto">
          <a:xfrm>
            <a:off x="115888" y="5600273"/>
            <a:ext cx="3960812" cy="276999"/>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La instalación carece de Planes de Seguridad</a:t>
            </a:r>
            <a:endParaRPr lang="es-ES" sz="1200" dirty="0"/>
          </a:p>
        </p:txBody>
      </p:sp>
      <p:sp>
        <p:nvSpPr>
          <p:cNvPr id="12" name="AutoShape 15"/>
          <p:cNvSpPr>
            <a:spLocks noChangeArrowheads="1"/>
          </p:cNvSpPr>
          <p:nvPr/>
        </p:nvSpPr>
        <p:spPr bwMode="auto">
          <a:xfrm>
            <a:off x="4283968" y="3284984"/>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3" name="AutoShape 15"/>
          <p:cNvSpPr>
            <a:spLocks noChangeArrowheads="1"/>
          </p:cNvSpPr>
          <p:nvPr/>
        </p:nvSpPr>
        <p:spPr bwMode="auto">
          <a:xfrm>
            <a:off x="4354066" y="4437112"/>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4" name="AutoShape 15"/>
          <p:cNvSpPr>
            <a:spLocks noChangeArrowheads="1"/>
          </p:cNvSpPr>
          <p:nvPr/>
        </p:nvSpPr>
        <p:spPr bwMode="auto">
          <a:xfrm>
            <a:off x="4354066" y="5588347"/>
            <a:ext cx="361950" cy="288925"/>
          </a:xfrm>
          <a:prstGeom prst="rightArrow">
            <a:avLst>
              <a:gd name="adj1" fmla="val 50000"/>
              <a:gd name="adj2" fmla="val 31319"/>
            </a:avLst>
          </a:prstGeom>
          <a:solidFill>
            <a:schemeClr val="accent3">
              <a:lumMod val="20000"/>
              <a:lumOff val="80000"/>
            </a:schemeClr>
          </a:solidFill>
          <a:ln w="9525">
            <a:solidFill>
              <a:schemeClr val="tx1"/>
            </a:solidFill>
            <a:miter lim="800000"/>
            <a:headEnd/>
            <a:tailEnd/>
          </a:ln>
        </p:spPr>
        <p:txBody>
          <a:bodyPr wrap="none" anchor="ctr"/>
          <a:lstStyle/>
          <a:p>
            <a:endParaRPr lang="es-EC"/>
          </a:p>
        </p:txBody>
      </p:sp>
      <p:sp>
        <p:nvSpPr>
          <p:cNvPr id="15" name="Text Box 14"/>
          <p:cNvSpPr txBox="1">
            <a:spLocks noChangeArrowheads="1"/>
          </p:cNvSpPr>
          <p:nvPr/>
        </p:nvSpPr>
        <p:spPr bwMode="auto">
          <a:xfrm>
            <a:off x="5076056" y="3068960"/>
            <a:ext cx="3960812" cy="646331"/>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El área de máquinas debería ser reubicado a un espacio más amplio, con ventilación natural y con la protección específica para actos de vandalismo.</a:t>
            </a:r>
            <a:endParaRPr lang="es-ES" sz="1200" dirty="0"/>
          </a:p>
        </p:txBody>
      </p:sp>
      <p:sp>
        <p:nvSpPr>
          <p:cNvPr id="16" name="Text Box 14"/>
          <p:cNvSpPr txBox="1">
            <a:spLocks noChangeArrowheads="1"/>
          </p:cNvSpPr>
          <p:nvPr/>
        </p:nvSpPr>
        <p:spPr bwMode="auto">
          <a:xfrm>
            <a:off x="5076056" y="4149080"/>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Antes del funcionamiento del centro comercial se debería contar con un sistema contra incendios que se encuentre avalado por el Cuerpo de Bomberos del Cantón Guaranda.</a:t>
            </a:r>
            <a:endParaRPr lang="es-ES" sz="1200" dirty="0"/>
          </a:p>
        </p:txBody>
      </p:sp>
      <p:sp>
        <p:nvSpPr>
          <p:cNvPr id="17" name="Text Box 14"/>
          <p:cNvSpPr txBox="1">
            <a:spLocks noChangeArrowheads="1"/>
          </p:cNvSpPr>
          <p:nvPr/>
        </p:nvSpPr>
        <p:spPr bwMode="auto">
          <a:xfrm>
            <a:off x="5076056" y="5334307"/>
            <a:ext cx="3960812" cy="830997"/>
          </a:xfrm>
          <a:prstGeom prst="rect">
            <a:avLst/>
          </a:prstGeom>
          <a:solidFill>
            <a:schemeClr val="accent3">
              <a:lumMod val="20000"/>
              <a:lumOff val="80000"/>
            </a:schemeClr>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1200" dirty="0" smtClean="0"/>
              <a:t>A través del departamento de seguridad, el centro comercial debe implementar Planes de Contingencia, emergencia y evacuación, actualizándolos de manera periódica. </a:t>
            </a:r>
            <a:endParaRPr lang="es-ES" sz="1200" dirty="0"/>
          </a:p>
        </p:txBody>
      </p:sp>
    </p:spTree>
    <p:extLst>
      <p:ext uri="{BB962C8B-B14F-4D97-AF65-F5344CB8AC3E}">
        <p14:creationId xmlns:p14="http://schemas.microsoft.com/office/powerpoint/2010/main" val="38006845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pic>
        <p:nvPicPr>
          <p:cNvPr id="15" name="14 Imagen"/>
          <p:cNvPicPr/>
          <p:nvPr/>
        </p:nvPicPr>
        <p:blipFill>
          <a:blip r:embed="rId4">
            <a:extLst>
              <a:ext uri="{28A0092B-C50C-407E-A947-70E740481C1C}">
                <a14:useLocalDpi xmlns:a14="http://schemas.microsoft.com/office/drawing/2010/main" val="0"/>
              </a:ext>
            </a:extLst>
          </a:blip>
          <a:srcRect/>
          <a:stretch>
            <a:fillRect/>
          </a:stretch>
        </p:blipFill>
        <p:spPr bwMode="auto">
          <a:xfrm>
            <a:off x="1697420" y="3717032"/>
            <a:ext cx="5970924" cy="2736304"/>
          </a:xfrm>
          <a:prstGeom prst="rect">
            <a:avLst/>
          </a:prstGeom>
          <a:noFill/>
          <a:ln>
            <a:noFill/>
          </a:ln>
        </p:spPr>
      </p:pic>
      <p:sp>
        <p:nvSpPr>
          <p:cNvPr id="16" name="15 Rectángulo"/>
          <p:cNvSpPr/>
          <p:nvPr/>
        </p:nvSpPr>
        <p:spPr>
          <a:xfrm>
            <a:off x="2977682" y="1268760"/>
            <a:ext cx="2952328" cy="504056"/>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dirty="0" smtClean="0"/>
          </a:p>
          <a:p>
            <a:pPr algn="ctr"/>
            <a:r>
              <a:rPr lang="es-EC" b="1" dirty="0" smtClean="0">
                <a:solidFill>
                  <a:schemeClr val="tx1"/>
                </a:solidFill>
              </a:rPr>
              <a:t>PROPUESTA </a:t>
            </a:r>
            <a:r>
              <a:rPr lang="es-EC" b="1" dirty="0">
                <a:solidFill>
                  <a:schemeClr val="tx1"/>
                </a:solidFill>
              </a:rPr>
              <a:t>DE SOLUCIÓN</a:t>
            </a:r>
            <a:r>
              <a:rPr lang="es-EC" b="1" dirty="0"/>
              <a:t> </a:t>
            </a:r>
          </a:p>
          <a:p>
            <a:pPr algn="ctr"/>
            <a:endParaRPr lang="es-EC" dirty="0"/>
          </a:p>
        </p:txBody>
      </p:sp>
      <p:sp>
        <p:nvSpPr>
          <p:cNvPr id="17" name="16 Rectángulo"/>
          <p:cNvSpPr/>
          <p:nvPr/>
        </p:nvSpPr>
        <p:spPr>
          <a:xfrm>
            <a:off x="899592" y="2420888"/>
            <a:ext cx="7704856" cy="648072"/>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smtClean="0">
              <a:solidFill>
                <a:schemeClr val="tx1"/>
              </a:solidFill>
            </a:endParaRPr>
          </a:p>
          <a:p>
            <a:pPr algn="ctr"/>
            <a:r>
              <a:rPr lang="es-ES" dirty="0" smtClean="0">
                <a:solidFill>
                  <a:schemeClr val="tx1"/>
                </a:solidFill>
              </a:rPr>
              <a:t>Manual </a:t>
            </a:r>
            <a:r>
              <a:rPr lang="es-ES" dirty="0">
                <a:solidFill>
                  <a:schemeClr val="tx1"/>
                </a:solidFill>
              </a:rPr>
              <a:t>de políticas de seguridad física para el Centro Comercial Plaza 15 de Mayo de la Ciudad de Guaranda, Provincia Bolívar</a:t>
            </a:r>
            <a:endParaRPr lang="es-EC" dirty="0">
              <a:solidFill>
                <a:schemeClr val="tx1"/>
              </a:solidFill>
            </a:endParaRPr>
          </a:p>
          <a:p>
            <a:pPr algn="ctr"/>
            <a:endParaRPr lang="es-EC" dirty="0"/>
          </a:p>
        </p:txBody>
      </p:sp>
      <p:sp>
        <p:nvSpPr>
          <p:cNvPr id="18" name="17 Flecha abajo"/>
          <p:cNvSpPr/>
          <p:nvPr/>
        </p:nvSpPr>
        <p:spPr>
          <a:xfrm>
            <a:off x="4353106" y="1916832"/>
            <a:ext cx="21889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18 Flecha abajo"/>
          <p:cNvSpPr/>
          <p:nvPr/>
        </p:nvSpPr>
        <p:spPr>
          <a:xfrm>
            <a:off x="4355976" y="3212976"/>
            <a:ext cx="21889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7039723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CuadroTexto"/>
          <p:cNvSpPr txBox="1"/>
          <p:nvPr/>
        </p:nvSpPr>
        <p:spPr>
          <a:xfrm>
            <a:off x="323528" y="1124744"/>
            <a:ext cx="2232248" cy="369332"/>
          </a:xfrm>
          <a:prstGeom prst="rect">
            <a:avLst/>
          </a:prstGeom>
          <a:noFill/>
        </p:spPr>
        <p:txBody>
          <a:bodyPr wrap="square" rtlCol="0">
            <a:spAutoFit/>
          </a:bodyPr>
          <a:lstStyle/>
          <a:p>
            <a:r>
              <a:rPr lang="es-EC" b="1" dirty="0" smtClean="0"/>
              <a:t>OBJETIVO GENERAL:</a:t>
            </a:r>
            <a:endParaRPr lang="es-EC" b="1" dirty="0"/>
          </a:p>
        </p:txBody>
      </p:sp>
      <p:sp>
        <p:nvSpPr>
          <p:cNvPr id="3" name="2 CuadroTexto"/>
          <p:cNvSpPr txBox="1"/>
          <p:nvPr/>
        </p:nvSpPr>
        <p:spPr>
          <a:xfrm>
            <a:off x="467544" y="1628800"/>
            <a:ext cx="8352928" cy="1200329"/>
          </a:xfrm>
          <a:prstGeom prst="rect">
            <a:avLst/>
          </a:prstGeom>
          <a:noFill/>
        </p:spPr>
        <p:txBody>
          <a:bodyPr wrap="square" rtlCol="0">
            <a:spAutoFit/>
          </a:bodyPr>
          <a:lstStyle/>
          <a:p>
            <a:pPr marL="285750" indent="-285750" algn="just">
              <a:buFont typeface="Arial" pitchFamily="34" charset="0"/>
              <a:buChar char="•"/>
            </a:pPr>
            <a:r>
              <a:rPr lang="es-ES" dirty="0"/>
              <a:t>Establecer políticas de seguridad física para el Centro Comercial Plaza 15 de Mayo de la ciudad de Guaranda, Provincia Bolívar, con la finalidad de </a:t>
            </a:r>
            <a:r>
              <a:rPr lang="es-ES" dirty="0" smtClean="0"/>
              <a:t>contrarrestar y/o minimizar </a:t>
            </a:r>
            <a:r>
              <a:rPr lang="es-ES" dirty="0"/>
              <a:t>las posibles afectaciones a la seguridad de acuerdo a los riesgos </a:t>
            </a:r>
            <a:r>
              <a:rPr lang="es-ES" dirty="0" smtClean="0"/>
              <a:t>encontrados.</a:t>
            </a:r>
            <a:endParaRPr lang="es-EC" dirty="0"/>
          </a:p>
        </p:txBody>
      </p:sp>
      <p:sp>
        <p:nvSpPr>
          <p:cNvPr id="9" name="Text Box 32"/>
          <p:cNvSpPr txBox="1">
            <a:spLocks noChangeArrowheads="1"/>
          </p:cNvSpPr>
          <p:nvPr/>
        </p:nvSpPr>
        <p:spPr bwMode="auto">
          <a:xfrm>
            <a:off x="2371651" y="2884874"/>
            <a:ext cx="4576613" cy="400110"/>
          </a:xfrm>
          <a:prstGeom prst="rect">
            <a:avLst/>
          </a:prstGeom>
          <a:solidFill>
            <a:schemeClr val="accent3"/>
          </a:solidFill>
          <a:ln w="38100">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_tradnl" sz="2000" b="1" dirty="0" smtClean="0">
                <a:latin typeface="Calibri" pitchFamily="34" charset="0"/>
                <a:cs typeface="Calibri" pitchFamily="34" charset="0"/>
              </a:rPr>
              <a:t>Estructura del Manual de Seguridad Física</a:t>
            </a:r>
            <a:endParaRPr lang="es-ES" sz="2000" b="1" dirty="0">
              <a:latin typeface="Calibri" pitchFamily="34" charset="0"/>
              <a:cs typeface="Calibri" pitchFamily="34" charset="0"/>
            </a:endParaRPr>
          </a:p>
        </p:txBody>
      </p:sp>
      <p:sp>
        <p:nvSpPr>
          <p:cNvPr id="10" name="AutoShape 31"/>
          <p:cNvSpPr>
            <a:spLocks noChangeArrowheads="1"/>
          </p:cNvSpPr>
          <p:nvPr/>
        </p:nvSpPr>
        <p:spPr bwMode="auto">
          <a:xfrm>
            <a:off x="4499992" y="3356992"/>
            <a:ext cx="254285" cy="503908"/>
          </a:xfrm>
          <a:prstGeom prst="downArrow">
            <a:avLst>
              <a:gd name="adj1" fmla="val 50000"/>
              <a:gd name="adj2" fmla="val 41682"/>
            </a:avLst>
          </a:prstGeom>
          <a:solidFill>
            <a:schemeClr val="tx2">
              <a:lumMod val="40000"/>
              <a:lumOff val="60000"/>
            </a:schemeClr>
          </a:solidFill>
          <a:ln w="9525">
            <a:solidFill>
              <a:schemeClr val="tx1"/>
            </a:solidFill>
            <a:miter lim="800000"/>
            <a:headEnd/>
            <a:tailEnd/>
          </a:ln>
        </p:spPr>
        <p:txBody>
          <a:bodyPr wrap="none" anchor="ctr"/>
          <a:lstStyle/>
          <a:p>
            <a:endParaRPr lang="es-EC"/>
          </a:p>
        </p:txBody>
      </p:sp>
      <p:sp>
        <p:nvSpPr>
          <p:cNvPr id="11" name="AutoShape 40"/>
          <p:cNvSpPr>
            <a:spLocks noChangeArrowheads="1"/>
          </p:cNvSpPr>
          <p:nvPr/>
        </p:nvSpPr>
        <p:spPr bwMode="auto">
          <a:xfrm rot="2351602">
            <a:off x="4050640" y="3852586"/>
            <a:ext cx="301577" cy="508390"/>
          </a:xfrm>
          <a:prstGeom prst="downArrow">
            <a:avLst>
              <a:gd name="adj1" fmla="val 50000"/>
              <a:gd name="adj2" fmla="val 35709"/>
            </a:avLst>
          </a:prstGeom>
          <a:solidFill>
            <a:schemeClr val="tx2">
              <a:lumMod val="40000"/>
              <a:lumOff val="60000"/>
            </a:schemeClr>
          </a:solidFill>
          <a:ln w="9525">
            <a:solidFill>
              <a:schemeClr val="tx1"/>
            </a:solidFill>
            <a:miter lim="800000"/>
            <a:headEnd/>
            <a:tailEnd/>
          </a:ln>
        </p:spPr>
        <p:txBody>
          <a:bodyPr wrap="none" anchor="ctr"/>
          <a:lstStyle/>
          <a:p>
            <a:endParaRPr lang="es-EC"/>
          </a:p>
        </p:txBody>
      </p:sp>
      <p:sp>
        <p:nvSpPr>
          <p:cNvPr id="12" name="AutoShape 42"/>
          <p:cNvSpPr>
            <a:spLocks noChangeArrowheads="1"/>
          </p:cNvSpPr>
          <p:nvPr/>
        </p:nvSpPr>
        <p:spPr bwMode="auto">
          <a:xfrm rot="19116281">
            <a:off x="4991562" y="3822643"/>
            <a:ext cx="293892" cy="508858"/>
          </a:xfrm>
          <a:prstGeom prst="downArrow">
            <a:avLst>
              <a:gd name="adj1" fmla="val 50000"/>
              <a:gd name="adj2" fmla="val 35709"/>
            </a:avLst>
          </a:prstGeom>
          <a:solidFill>
            <a:schemeClr val="tx2">
              <a:lumMod val="40000"/>
              <a:lumOff val="60000"/>
            </a:schemeClr>
          </a:solidFill>
          <a:ln w="9525">
            <a:solidFill>
              <a:schemeClr val="tx1"/>
            </a:solidFill>
            <a:miter lim="800000"/>
            <a:headEnd/>
            <a:tailEnd/>
          </a:ln>
        </p:spPr>
        <p:txBody>
          <a:bodyPr wrap="none" anchor="ctr"/>
          <a:lstStyle/>
          <a:p>
            <a:endParaRPr lang="es-EC"/>
          </a:p>
        </p:txBody>
      </p:sp>
      <p:sp>
        <p:nvSpPr>
          <p:cNvPr id="13" name="Text Box 39"/>
          <p:cNvSpPr txBox="1">
            <a:spLocks noChangeArrowheads="1"/>
          </p:cNvSpPr>
          <p:nvPr/>
        </p:nvSpPr>
        <p:spPr bwMode="auto">
          <a:xfrm>
            <a:off x="2349168" y="4365104"/>
            <a:ext cx="2222832" cy="646331"/>
          </a:xfrm>
          <a:prstGeom prst="rect">
            <a:avLst/>
          </a:prstGeom>
          <a:solidFill>
            <a:schemeClr val="accent3"/>
          </a:solidFill>
          <a:ln w="38100">
            <a:solidFill>
              <a:srgbClr val="0033CC"/>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s-ES_tradnl" b="1" dirty="0" smtClean="0">
                <a:latin typeface="Calibri" pitchFamily="34" charset="0"/>
                <a:cs typeface="Calibri" pitchFamily="34" charset="0"/>
              </a:rPr>
              <a:t>Políticas generales </a:t>
            </a:r>
            <a:r>
              <a:rPr lang="es-ES_tradnl" b="1" dirty="0">
                <a:latin typeface="Calibri" pitchFamily="34" charset="0"/>
                <a:cs typeface="Calibri" pitchFamily="34" charset="0"/>
              </a:rPr>
              <a:t>de seguridad</a:t>
            </a:r>
            <a:endParaRPr lang="es-ES" b="1" dirty="0">
              <a:latin typeface="Calibri" pitchFamily="34" charset="0"/>
              <a:cs typeface="Calibri" pitchFamily="34" charset="0"/>
            </a:endParaRPr>
          </a:p>
        </p:txBody>
      </p:sp>
      <p:sp>
        <p:nvSpPr>
          <p:cNvPr id="14" name="Text Box 41"/>
          <p:cNvSpPr txBox="1">
            <a:spLocks noChangeArrowheads="1"/>
          </p:cNvSpPr>
          <p:nvPr/>
        </p:nvSpPr>
        <p:spPr bwMode="auto">
          <a:xfrm>
            <a:off x="4716016" y="4365104"/>
            <a:ext cx="2376264" cy="646331"/>
          </a:xfrm>
          <a:prstGeom prst="rect">
            <a:avLst/>
          </a:prstGeom>
          <a:solidFill>
            <a:schemeClr val="accent3"/>
          </a:solidFill>
          <a:ln w="38100">
            <a:solidFill>
              <a:srgbClr val="0033CC"/>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s-ES_tradnl" b="1" dirty="0" smtClean="0">
                <a:latin typeface="Calibri" pitchFamily="34" charset="0"/>
                <a:cs typeface="Calibri" pitchFamily="34" charset="0"/>
              </a:rPr>
              <a:t>Políticas específicas </a:t>
            </a:r>
            <a:r>
              <a:rPr lang="es-ES_tradnl" b="1" dirty="0">
                <a:latin typeface="Calibri" pitchFamily="34" charset="0"/>
                <a:cs typeface="Calibri" pitchFamily="34" charset="0"/>
              </a:rPr>
              <a:t>de seguridad</a:t>
            </a:r>
            <a:endParaRPr lang="es-ES" b="1" dirty="0">
              <a:latin typeface="Calibri" pitchFamily="34" charset="0"/>
              <a:cs typeface="Calibri" pitchFamily="34" charset="0"/>
            </a:endParaRPr>
          </a:p>
        </p:txBody>
      </p:sp>
      <p:sp>
        <p:nvSpPr>
          <p:cNvPr id="15" name="AutoShape 42"/>
          <p:cNvSpPr>
            <a:spLocks noChangeArrowheads="1"/>
          </p:cNvSpPr>
          <p:nvPr/>
        </p:nvSpPr>
        <p:spPr bwMode="auto">
          <a:xfrm>
            <a:off x="5652120" y="5095214"/>
            <a:ext cx="296822" cy="494026"/>
          </a:xfrm>
          <a:prstGeom prst="downArrow">
            <a:avLst>
              <a:gd name="adj1" fmla="val 50000"/>
              <a:gd name="adj2" fmla="val 35709"/>
            </a:avLst>
          </a:prstGeom>
          <a:solidFill>
            <a:schemeClr val="tx2">
              <a:lumMod val="40000"/>
              <a:lumOff val="60000"/>
            </a:schemeClr>
          </a:solidFill>
          <a:ln w="9525">
            <a:solidFill>
              <a:schemeClr val="tx1"/>
            </a:solidFill>
            <a:miter lim="800000"/>
            <a:headEnd/>
            <a:tailEnd/>
          </a:ln>
        </p:spPr>
        <p:txBody>
          <a:bodyPr wrap="none" anchor="ctr"/>
          <a:lstStyle/>
          <a:p>
            <a:endParaRPr lang="es-EC"/>
          </a:p>
        </p:txBody>
      </p:sp>
      <p:sp>
        <p:nvSpPr>
          <p:cNvPr id="16" name="Text Box 41"/>
          <p:cNvSpPr txBox="1">
            <a:spLocks noChangeArrowheads="1"/>
          </p:cNvSpPr>
          <p:nvPr/>
        </p:nvSpPr>
        <p:spPr bwMode="auto">
          <a:xfrm>
            <a:off x="3923928" y="5613047"/>
            <a:ext cx="4095586" cy="1200329"/>
          </a:xfrm>
          <a:prstGeom prst="rect">
            <a:avLst/>
          </a:prstGeom>
          <a:solidFill>
            <a:schemeClr val="accent3"/>
          </a:solidFill>
          <a:ln w="38100">
            <a:solidFill>
              <a:srgbClr val="0033CC"/>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spcBef>
                <a:spcPct val="50000"/>
              </a:spcBef>
              <a:buFont typeface="Arial" pitchFamily="34" charset="0"/>
              <a:buChar char="•"/>
            </a:pPr>
            <a:r>
              <a:rPr lang="es-ES_tradnl" b="1" dirty="0" smtClean="0">
                <a:latin typeface="+mn-lt"/>
              </a:rPr>
              <a:t>Plaza 15 de Mayo y Patio de comidas.</a:t>
            </a:r>
          </a:p>
          <a:p>
            <a:pPr marL="285750" indent="-285750" eaLnBrk="1" hangingPunct="1">
              <a:spcBef>
                <a:spcPct val="50000"/>
              </a:spcBef>
              <a:buFont typeface="Arial" pitchFamily="34" charset="0"/>
              <a:buChar char="•"/>
            </a:pPr>
            <a:r>
              <a:rPr lang="es-ES_tradnl" b="1" dirty="0" smtClean="0">
                <a:latin typeface="+mn-lt"/>
              </a:rPr>
              <a:t>Nivel 0.00.</a:t>
            </a:r>
          </a:p>
          <a:p>
            <a:pPr marL="285750" indent="-285750" eaLnBrk="1" hangingPunct="1">
              <a:spcBef>
                <a:spcPct val="50000"/>
              </a:spcBef>
              <a:buFont typeface="Arial" pitchFamily="34" charset="0"/>
              <a:buChar char="•"/>
            </a:pPr>
            <a:r>
              <a:rPr lang="es-ES_tradnl" b="1" dirty="0" smtClean="0">
                <a:latin typeface="+mn-lt"/>
              </a:rPr>
              <a:t>Nivel -3.50.</a:t>
            </a:r>
            <a:endParaRPr lang="es-ES" b="1" dirty="0">
              <a:latin typeface="+mn-lt"/>
            </a:endParaRPr>
          </a:p>
        </p:txBody>
      </p:sp>
    </p:spTree>
    <p:extLst>
      <p:ext uri="{BB962C8B-B14F-4D97-AF65-F5344CB8AC3E}">
        <p14:creationId xmlns:p14="http://schemas.microsoft.com/office/powerpoint/2010/main" val="29566571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8" name="Text Box 2"/>
          <p:cNvSpPr txBox="1">
            <a:spLocks noChangeArrowheads="1"/>
          </p:cNvSpPr>
          <p:nvPr/>
        </p:nvSpPr>
        <p:spPr bwMode="auto">
          <a:xfrm>
            <a:off x="1835150" y="1169194"/>
            <a:ext cx="5400675" cy="454025"/>
          </a:xfrm>
          <a:prstGeom prst="rect">
            <a:avLst/>
          </a:prstGeom>
          <a:solidFill>
            <a:schemeClr val="accent3">
              <a:lumMod val="75000"/>
            </a:schemeClr>
          </a:solidFill>
          <a:ln w="28575" cmpd="thinThick">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s-EC" sz="2000" b="1"/>
              <a:t>Trabajar bajo un esquema de prevención</a:t>
            </a:r>
            <a:endParaRPr lang="es-ES" sz="2000" b="1"/>
          </a:p>
        </p:txBody>
      </p:sp>
      <p:sp>
        <p:nvSpPr>
          <p:cNvPr id="9" name="Text Box 4"/>
          <p:cNvSpPr txBox="1">
            <a:spLocks noChangeArrowheads="1"/>
          </p:cNvSpPr>
          <p:nvPr/>
        </p:nvSpPr>
        <p:spPr bwMode="auto">
          <a:xfrm>
            <a:off x="1331640" y="2135882"/>
            <a:ext cx="6408738"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l" eaLnBrk="1" hangingPunct="1">
              <a:spcBef>
                <a:spcPct val="50000"/>
              </a:spcBef>
              <a:buFontTx/>
              <a:buChar char="•"/>
            </a:pPr>
            <a:r>
              <a:rPr lang="es-EC" sz="1400" b="1" dirty="0"/>
              <a:t>  Planificación adecuada</a:t>
            </a:r>
          </a:p>
          <a:p>
            <a:pPr algn="l" eaLnBrk="1" hangingPunct="1">
              <a:spcBef>
                <a:spcPct val="50000"/>
              </a:spcBef>
              <a:buFontTx/>
              <a:buChar char="•"/>
            </a:pPr>
            <a:r>
              <a:rPr lang="es-EC" sz="1400" b="1" dirty="0"/>
              <a:t>  Evaluación constante (es una situación cambiante, dinámica)</a:t>
            </a:r>
          </a:p>
          <a:p>
            <a:pPr algn="l" eaLnBrk="1" hangingPunct="1">
              <a:spcBef>
                <a:spcPct val="50000"/>
              </a:spcBef>
              <a:buFontTx/>
              <a:buChar char="•"/>
            </a:pPr>
            <a:r>
              <a:rPr lang="es-EC" sz="1400" b="1" dirty="0"/>
              <a:t>  Atención a inquietudes del componente humano</a:t>
            </a:r>
          </a:p>
          <a:p>
            <a:pPr algn="l" eaLnBrk="1" hangingPunct="1">
              <a:spcBef>
                <a:spcPct val="50000"/>
              </a:spcBef>
              <a:buFontTx/>
              <a:buChar char="•"/>
            </a:pPr>
            <a:r>
              <a:rPr lang="es-EC" sz="1400" b="1" dirty="0"/>
              <a:t>  Determinar los resultados de la implementación. Seguimiento, Control</a:t>
            </a:r>
          </a:p>
          <a:p>
            <a:pPr algn="l" eaLnBrk="1" hangingPunct="1">
              <a:spcBef>
                <a:spcPct val="50000"/>
              </a:spcBef>
              <a:buFontTx/>
              <a:buChar char="•"/>
            </a:pPr>
            <a:r>
              <a:rPr lang="es-EC" sz="1400" b="1" dirty="0"/>
              <a:t>  Rentabilidad y Eficiencia (competitividad)</a:t>
            </a:r>
            <a:endParaRPr lang="es-ES" sz="1400" b="1" dirty="0"/>
          </a:p>
        </p:txBody>
      </p:sp>
      <p:sp>
        <p:nvSpPr>
          <p:cNvPr id="10" name="Text Box 6"/>
          <p:cNvSpPr txBox="1">
            <a:spLocks noChangeArrowheads="1"/>
          </p:cNvSpPr>
          <p:nvPr/>
        </p:nvSpPr>
        <p:spPr bwMode="auto">
          <a:xfrm>
            <a:off x="179513" y="4304506"/>
            <a:ext cx="5904582" cy="143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l" eaLnBrk="1" hangingPunct="1">
              <a:spcBef>
                <a:spcPct val="50000"/>
              </a:spcBef>
            </a:pPr>
            <a:r>
              <a:rPr lang="es-EC" sz="2000" b="1" i="1" dirty="0" smtClean="0"/>
              <a:t>Teniendo </a:t>
            </a:r>
            <a:r>
              <a:rPr lang="es-EC" sz="2000" b="1" i="1" dirty="0"/>
              <a:t>en cuenta que:</a:t>
            </a:r>
          </a:p>
          <a:p>
            <a:pPr algn="l" eaLnBrk="1" hangingPunct="1">
              <a:spcBef>
                <a:spcPct val="50000"/>
              </a:spcBef>
              <a:buFontTx/>
              <a:buChar char="•"/>
            </a:pPr>
            <a:r>
              <a:rPr lang="es-EC" sz="1300" b="1" i="1" dirty="0"/>
              <a:t>   </a:t>
            </a:r>
            <a:r>
              <a:rPr lang="es-EC" sz="1300" b="1" i="1" dirty="0" smtClean="0"/>
              <a:t>El centro comercial es </a:t>
            </a:r>
            <a:r>
              <a:rPr lang="es-EC" sz="1300" b="1" i="1" dirty="0"/>
              <a:t>una instalación importante para la </a:t>
            </a:r>
            <a:r>
              <a:rPr lang="es-EC" sz="1300" b="1" i="1" dirty="0" smtClean="0"/>
              <a:t>comunidad</a:t>
            </a:r>
            <a:endParaRPr lang="es-EC" sz="1300" b="1" i="1" dirty="0"/>
          </a:p>
          <a:p>
            <a:pPr algn="l" eaLnBrk="1" hangingPunct="1">
              <a:spcBef>
                <a:spcPct val="50000"/>
              </a:spcBef>
              <a:buFontTx/>
              <a:buChar char="•"/>
            </a:pPr>
            <a:r>
              <a:rPr lang="es-EC" sz="1600" b="1" i="1" dirty="0"/>
              <a:t>  </a:t>
            </a:r>
            <a:r>
              <a:rPr lang="es-EC" sz="1300" b="1" i="1" dirty="0"/>
              <a:t>Para </a:t>
            </a:r>
            <a:r>
              <a:rPr lang="es-EC" sz="1300" b="1" i="1" dirty="0" smtClean="0"/>
              <a:t>el desarrollo productivo</a:t>
            </a:r>
            <a:endParaRPr lang="es-EC" sz="1300" b="1" i="1" dirty="0"/>
          </a:p>
          <a:p>
            <a:pPr algn="l" eaLnBrk="1" hangingPunct="1">
              <a:spcBef>
                <a:spcPct val="50000"/>
              </a:spcBef>
              <a:buFontTx/>
              <a:buChar char="•"/>
            </a:pPr>
            <a:r>
              <a:rPr lang="es-EC" sz="1600" b="1" i="1" dirty="0"/>
              <a:t>  </a:t>
            </a:r>
            <a:r>
              <a:rPr lang="es-EC" sz="1300" b="1" i="1" dirty="0"/>
              <a:t>Para el País</a:t>
            </a:r>
            <a:endParaRPr lang="es-ES" sz="1300" b="1" i="1" dirty="0"/>
          </a:p>
        </p:txBody>
      </p:sp>
      <p:sp>
        <p:nvSpPr>
          <p:cNvPr id="11" name="Rectangle 9"/>
          <p:cNvSpPr>
            <a:spLocks noChangeArrowheads="1"/>
          </p:cNvSpPr>
          <p:nvPr/>
        </p:nvSpPr>
        <p:spPr bwMode="auto">
          <a:xfrm>
            <a:off x="6732241" y="4448969"/>
            <a:ext cx="2304256" cy="1079500"/>
          </a:xfrm>
          <a:prstGeom prst="rect">
            <a:avLst/>
          </a:prstGeom>
          <a:solidFill>
            <a:srgbClr val="92D050"/>
          </a:solidFill>
          <a:ln w="76200" cmpd="tri">
            <a:solidFill>
              <a:schemeClr val="tx1"/>
            </a:solidFill>
            <a:prstDash val="dash"/>
            <a:miter lim="800000"/>
            <a:headEnd/>
            <a:tailEnd/>
          </a:ln>
        </p:spPr>
        <p:txBody>
          <a:bodyPr wrap="none" anchor="ctr"/>
          <a:lstStyle/>
          <a:p>
            <a:pPr algn="ctr"/>
            <a:r>
              <a:rPr lang="es-EC" dirty="0" smtClean="0"/>
              <a:t>ESTAS ACCIONES </a:t>
            </a:r>
          </a:p>
          <a:p>
            <a:pPr algn="ctr"/>
            <a:r>
              <a:rPr lang="es-EC" dirty="0" smtClean="0"/>
              <a:t>GENERAN SEGURIDAD</a:t>
            </a:r>
          </a:p>
          <a:p>
            <a:pPr algn="ctr"/>
            <a:r>
              <a:rPr lang="es-EC" dirty="0" smtClean="0"/>
              <a:t> Y CONFIANZA</a:t>
            </a:r>
            <a:endParaRPr lang="es-ES" dirty="0"/>
          </a:p>
        </p:txBody>
      </p:sp>
      <p:sp>
        <p:nvSpPr>
          <p:cNvPr id="12" name="Line 10"/>
          <p:cNvSpPr>
            <a:spLocks noChangeShapeType="1"/>
          </p:cNvSpPr>
          <p:nvPr/>
        </p:nvSpPr>
        <p:spPr bwMode="auto">
          <a:xfrm>
            <a:off x="6012160" y="5013175"/>
            <a:ext cx="504056" cy="10757"/>
          </a:xfrm>
          <a:prstGeom prst="line">
            <a:avLst/>
          </a:prstGeom>
          <a:noFill/>
          <a:ln w="5715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s-EC"/>
          </a:p>
        </p:txBody>
      </p:sp>
      <p:sp>
        <p:nvSpPr>
          <p:cNvPr id="13" name="AutoShape 31"/>
          <p:cNvSpPr>
            <a:spLocks noChangeArrowheads="1"/>
          </p:cNvSpPr>
          <p:nvPr/>
        </p:nvSpPr>
        <p:spPr bwMode="auto">
          <a:xfrm>
            <a:off x="4355976" y="1700956"/>
            <a:ext cx="254285" cy="503908"/>
          </a:xfrm>
          <a:prstGeom prst="downArrow">
            <a:avLst>
              <a:gd name="adj1" fmla="val 50000"/>
              <a:gd name="adj2" fmla="val 41682"/>
            </a:avLst>
          </a:prstGeom>
          <a:solidFill>
            <a:schemeClr val="tx2">
              <a:lumMod val="40000"/>
              <a:lumOff val="60000"/>
            </a:schemeClr>
          </a:solidFill>
          <a:ln w="9525">
            <a:solidFill>
              <a:schemeClr val="tx1"/>
            </a:solidFill>
            <a:miter lim="800000"/>
            <a:headEnd/>
            <a:tailEnd/>
          </a:ln>
        </p:spPr>
        <p:txBody>
          <a:bodyPr wrap="none" anchor="ctr"/>
          <a:lstStyle/>
          <a:p>
            <a:endParaRPr lang="es-EC"/>
          </a:p>
        </p:txBody>
      </p:sp>
      <p:sp>
        <p:nvSpPr>
          <p:cNvPr id="14" name="AutoShape 31"/>
          <p:cNvSpPr>
            <a:spLocks noChangeArrowheads="1"/>
          </p:cNvSpPr>
          <p:nvPr/>
        </p:nvSpPr>
        <p:spPr bwMode="auto">
          <a:xfrm>
            <a:off x="7757226" y="5661248"/>
            <a:ext cx="254285" cy="503908"/>
          </a:xfrm>
          <a:prstGeom prst="downArrow">
            <a:avLst>
              <a:gd name="adj1" fmla="val 50000"/>
              <a:gd name="adj2" fmla="val 41682"/>
            </a:avLst>
          </a:prstGeom>
          <a:solidFill>
            <a:schemeClr val="tx2">
              <a:lumMod val="40000"/>
              <a:lumOff val="60000"/>
            </a:schemeClr>
          </a:solidFill>
          <a:ln w="9525">
            <a:solidFill>
              <a:schemeClr val="tx1"/>
            </a:solidFill>
            <a:miter lim="800000"/>
            <a:headEnd/>
            <a:tailEnd/>
          </a:ln>
        </p:spPr>
        <p:txBody>
          <a:bodyPr wrap="none" anchor="ctr"/>
          <a:lstStyle/>
          <a:p>
            <a:endParaRPr lang="es-EC"/>
          </a:p>
        </p:txBody>
      </p:sp>
      <p:sp>
        <p:nvSpPr>
          <p:cNvPr id="15" name="Text Box 2"/>
          <p:cNvSpPr txBox="1">
            <a:spLocks noChangeArrowheads="1"/>
          </p:cNvSpPr>
          <p:nvPr/>
        </p:nvSpPr>
        <p:spPr bwMode="auto">
          <a:xfrm>
            <a:off x="4194174" y="6228020"/>
            <a:ext cx="4914330" cy="369332"/>
          </a:xfrm>
          <a:prstGeom prst="rect">
            <a:avLst/>
          </a:prstGeom>
          <a:solidFill>
            <a:schemeClr val="accent3">
              <a:lumMod val="75000"/>
            </a:schemeClr>
          </a:solidFill>
          <a:ln w="28575" cmpd="thinThick">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s-EC" b="1" dirty="0" smtClean="0">
                <a:latin typeface="+mn-lt"/>
              </a:rPr>
              <a:t>Propicia la permanencia del negocio en el tiempo</a:t>
            </a:r>
            <a:endParaRPr lang="es-ES" b="1" dirty="0">
              <a:latin typeface="+mn-lt"/>
            </a:endParaRPr>
          </a:p>
        </p:txBody>
      </p:sp>
    </p:spTree>
    <p:extLst>
      <p:ext uri="{BB962C8B-B14F-4D97-AF65-F5344CB8AC3E}">
        <p14:creationId xmlns:p14="http://schemas.microsoft.com/office/powerpoint/2010/main" val="1575787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CuadroTexto"/>
          <p:cNvSpPr txBox="1"/>
          <p:nvPr/>
        </p:nvSpPr>
        <p:spPr>
          <a:xfrm flipH="1">
            <a:off x="1907703" y="1403484"/>
            <a:ext cx="5256585" cy="369332"/>
          </a:xfrm>
          <a:prstGeom prst="rect">
            <a:avLst/>
          </a:prstGeom>
          <a:noFill/>
        </p:spPr>
        <p:txBody>
          <a:bodyPr wrap="square" rtlCol="0">
            <a:spAutoFit/>
          </a:bodyPr>
          <a:lstStyle/>
          <a:p>
            <a:pPr algn="ctr"/>
            <a:r>
              <a:rPr lang="es-EC" b="1" dirty="0" smtClean="0"/>
              <a:t>POLÍTICAS GENERALES PARA EL CENTRO COMERCIAL</a:t>
            </a:r>
            <a:endParaRPr lang="es-EC" b="1" dirty="0"/>
          </a:p>
        </p:txBody>
      </p:sp>
      <p:sp>
        <p:nvSpPr>
          <p:cNvPr id="3" name="2 CuadroTexto"/>
          <p:cNvSpPr txBox="1"/>
          <p:nvPr/>
        </p:nvSpPr>
        <p:spPr>
          <a:xfrm>
            <a:off x="395536" y="2145630"/>
            <a:ext cx="8208912" cy="923330"/>
          </a:xfrm>
          <a:prstGeom prst="rect">
            <a:avLst/>
          </a:prstGeom>
          <a:noFill/>
        </p:spPr>
        <p:txBody>
          <a:bodyPr wrap="square" rtlCol="0">
            <a:spAutoFit/>
          </a:bodyPr>
          <a:lstStyle/>
          <a:p>
            <a:pPr marL="285750" indent="-285750" algn="just">
              <a:buFont typeface="Arial" pitchFamily="34" charset="0"/>
              <a:buChar char="•"/>
            </a:pPr>
            <a:r>
              <a:rPr lang="es-ES" dirty="0" smtClean="0"/>
              <a:t>El centro comercial debe </a:t>
            </a:r>
            <a:r>
              <a:rPr lang="es-ES" dirty="0"/>
              <a:t>contar con un departamento de Seguridad que tendrá por </a:t>
            </a:r>
            <a:r>
              <a:rPr lang="es-ES" dirty="0" smtClean="0"/>
              <a:t>misión </a:t>
            </a:r>
            <a:r>
              <a:rPr lang="es-ES" dirty="0"/>
              <a:t>el garantizar la protección de las personas, de los bienes y el normal funcionamiento de los servicios que presta la </a:t>
            </a:r>
            <a:r>
              <a:rPr lang="es-ES" dirty="0" smtClean="0"/>
              <a:t>instalación.</a:t>
            </a:r>
            <a:endParaRPr lang="es-EC" dirty="0"/>
          </a:p>
        </p:txBody>
      </p:sp>
      <p:sp>
        <p:nvSpPr>
          <p:cNvPr id="6" name="5 CuadroTexto"/>
          <p:cNvSpPr txBox="1"/>
          <p:nvPr/>
        </p:nvSpPr>
        <p:spPr>
          <a:xfrm>
            <a:off x="395536" y="3319824"/>
            <a:ext cx="8208912" cy="1477328"/>
          </a:xfrm>
          <a:prstGeom prst="rect">
            <a:avLst/>
          </a:prstGeom>
          <a:noFill/>
        </p:spPr>
        <p:txBody>
          <a:bodyPr wrap="square" rtlCol="0">
            <a:spAutoFit/>
          </a:bodyPr>
          <a:lstStyle/>
          <a:p>
            <a:pPr marL="285750" indent="-285750" algn="just">
              <a:buFont typeface="Arial" pitchFamily="34" charset="0"/>
              <a:buChar char="•"/>
            </a:pPr>
            <a:r>
              <a:rPr lang="es-ES" dirty="0"/>
              <a:t>La instalación debe tener implementado la señalética adecuada para grandes superficies como es el centro comercial, esta señalética deberá estar regida de acuerdo a la norma NTE INEN 439 y tiene como finalidad contribuir visualmente para que el tránsito de las personas  (clientes internos y externos)  fluya con </a:t>
            </a:r>
            <a:r>
              <a:rPr lang="es-ES" dirty="0" smtClean="0"/>
              <a:t>normalidad.</a:t>
            </a:r>
            <a:endParaRPr lang="es-EC" dirty="0"/>
          </a:p>
        </p:txBody>
      </p:sp>
      <p:sp>
        <p:nvSpPr>
          <p:cNvPr id="7" name="6 CuadroTexto"/>
          <p:cNvSpPr txBox="1"/>
          <p:nvPr/>
        </p:nvSpPr>
        <p:spPr>
          <a:xfrm>
            <a:off x="395536" y="5108991"/>
            <a:ext cx="8208912" cy="1200329"/>
          </a:xfrm>
          <a:prstGeom prst="rect">
            <a:avLst/>
          </a:prstGeom>
          <a:noFill/>
        </p:spPr>
        <p:txBody>
          <a:bodyPr wrap="square" rtlCol="0">
            <a:spAutoFit/>
          </a:bodyPr>
          <a:lstStyle/>
          <a:p>
            <a:pPr marL="285750" indent="-285750" algn="just">
              <a:buFont typeface="Arial" pitchFamily="34" charset="0"/>
              <a:buChar char="•"/>
            </a:pPr>
            <a:r>
              <a:rPr lang="es-ES" dirty="0" smtClean="0"/>
              <a:t>La instalación debe implementar </a:t>
            </a:r>
            <a:r>
              <a:rPr lang="es-ES" dirty="0"/>
              <a:t>el sistema de emergencias contra incendios, mismo que servirá para contrarrestar los conatos de incendio, proteger la vida de las personas que se encuentren en la instalación y a la vez disminuir las afectaciones que el fuego pudiera </a:t>
            </a:r>
            <a:r>
              <a:rPr lang="es-ES" dirty="0" smtClean="0"/>
              <a:t>producir.</a:t>
            </a:r>
            <a:endParaRPr lang="es-EC" dirty="0"/>
          </a:p>
        </p:txBody>
      </p:sp>
    </p:spTree>
    <p:extLst>
      <p:ext uri="{BB962C8B-B14F-4D97-AF65-F5344CB8AC3E}">
        <p14:creationId xmlns:p14="http://schemas.microsoft.com/office/powerpoint/2010/main" val="4142348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8" name="Text Box 9"/>
          <p:cNvSpPr txBox="1">
            <a:spLocks noChangeArrowheads="1"/>
          </p:cNvSpPr>
          <p:nvPr/>
        </p:nvSpPr>
        <p:spPr bwMode="auto">
          <a:xfrm>
            <a:off x="755576" y="2555612"/>
            <a:ext cx="3060228"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Preocupación única por:</a:t>
            </a:r>
            <a:endParaRPr lang="es-ES" b="1" dirty="0"/>
          </a:p>
        </p:txBody>
      </p:sp>
      <p:sp>
        <p:nvSpPr>
          <p:cNvPr id="12" name="AutoShape 21"/>
          <p:cNvSpPr>
            <a:spLocks noChangeArrowheads="1"/>
          </p:cNvSpPr>
          <p:nvPr/>
        </p:nvSpPr>
        <p:spPr bwMode="auto">
          <a:xfrm>
            <a:off x="2051720" y="1961860"/>
            <a:ext cx="287908" cy="531036"/>
          </a:xfrm>
          <a:prstGeom prst="downArrow">
            <a:avLst>
              <a:gd name="adj1" fmla="val 50000"/>
              <a:gd name="adj2" fmla="val 45864"/>
            </a:avLst>
          </a:prstGeom>
          <a:solidFill>
            <a:srgbClr val="92D050"/>
          </a:solidFill>
          <a:ln w="9525">
            <a:solidFill>
              <a:schemeClr val="tx1"/>
            </a:solidFill>
            <a:miter lim="800000"/>
            <a:headEnd/>
            <a:tailEnd/>
          </a:ln>
        </p:spPr>
        <p:txBody>
          <a:bodyPr wrap="none" anchor="ctr"/>
          <a:lstStyle/>
          <a:p>
            <a:endParaRPr lang="es-EC"/>
          </a:p>
        </p:txBody>
      </p:sp>
      <p:sp>
        <p:nvSpPr>
          <p:cNvPr id="14" name="Text Box 8"/>
          <p:cNvSpPr txBox="1">
            <a:spLocks noChangeArrowheads="1"/>
          </p:cNvSpPr>
          <p:nvPr/>
        </p:nvSpPr>
        <p:spPr bwMode="auto">
          <a:xfrm>
            <a:off x="431676" y="3563724"/>
            <a:ext cx="1314264"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Estética</a:t>
            </a:r>
            <a:endParaRPr lang="es-ES" b="1" dirty="0"/>
          </a:p>
        </p:txBody>
      </p:sp>
      <p:sp>
        <p:nvSpPr>
          <p:cNvPr id="15" name="Text Box 9"/>
          <p:cNvSpPr txBox="1">
            <a:spLocks noChangeArrowheads="1"/>
          </p:cNvSpPr>
          <p:nvPr/>
        </p:nvSpPr>
        <p:spPr bwMode="auto">
          <a:xfrm>
            <a:off x="2195736" y="3501008"/>
            <a:ext cx="1836092" cy="646331"/>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Estrategias de marketing</a:t>
            </a:r>
            <a:endParaRPr lang="es-ES" b="1" dirty="0"/>
          </a:p>
        </p:txBody>
      </p:sp>
      <p:sp>
        <p:nvSpPr>
          <p:cNvPr id="17" name="AutoShape 21"/>
          <p:cNvSpPr>
            <a:spLocks noChangeArrowheads="1"/>
          </p:cNvSpPr>
          <p:nvPr/>
        </p:nvSpPr>
        <p:spPr bwMode="auto">
          <a:xfrm>
            <a:off x="971724" y="2969972"/>
            <a:ext cx="287908" cy="531036"/>
          </a:xfrm>
          <a:prstGeom prst="downArrow">
            <a:avLst>
              <a:gd name="adj1" fmla="val 50000"/>
              <a:gd name="adj2" fmla="val 45864"/>
            </a:avLst>
          </a:prstGeom>
          <a:solidFill>
            <a:srgbClr val="92D050"/>
          </a:solidFill>
          <a:ln w="9525">
            <a:solidFill>
              <a:schemeClr val="tx1"/>
            </a:solidFill>
            <a:miter lim="800000"/>
            <a:headEnd/>
            <a:tailEnd/>
          </a:ln>
        </p:spPr>
        <p:txBody>
          <a:bodyPr wrap="none" anchor="ctr"/>
          <a:lstStyle/>
          <a:p>
            <a:endParaRPr lang="es-EC"/>
          </a:p>
        </p:txBody>
      </p:sp>
      <p:sp>
        <p:nvSpPr>
          <p:cNvPr id="18" name="AutoShape 21"/>
          <p:cNvSpPr>
            <a:spLocks noChangeArrowheads="1"/>
          </p:cNvSpPr>
          <p:nvPr/>
        </p:nvSpPr>
        <p:spPr bwMode="auto">
          <a:xfrm>
            <a:off x="2987824" y="2897964"/>
            <a:ext cx="287908" cy="531036"/>
          </a:xfrm>
          <a:prstGeom prst="downArrow">
            <a:avLst>
              <a:gd name="adj1" fmla="val 50000"/>
              <a:gd name="adj2" fmla="val 45864"/>
            </a:avLst>
          </a:prstGeom>
          <a:solidFill>
            <a:srgbClr val="92D050"/>
          </a:solidFill>
          <a:ln w="9525">
            <a:solidFill>
              <a:schemeClr val="tx1"/>
            </a:solidFill>
            <a:miter lim="800000"/>
            <a:headEnd/>
            <a:tailEnd/>
          </a:ln>
        </p:spPr>
        <p:txBody>
          <a:bodyPr wrap="none" anchor="ctr"/>
          <a:lstStyle/>
          <a:p>
            <a:endParaRPr lang="es-EC"/>
          </a:p>
        </p:txBody>
      </p:sp>
      <p:sp>
        <p:nvSpPr>
          <p:cNvPr id="20" name="19 Flecha derecha"/>
          <p:cNvSpPr/>
          <p:nvPr/>
        </p:nvSpPr>
        <p:spPr>
          <a:xfrm>
            <a:off x="4572000" y="1268760"/>
            <a:ext cx="832284" cy="40506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Text Box 9"/>
          <p:cNvSpPr txBox="1">
            <a:spLocks noChangeArrowheads="1"/>
          </p:cNvSpPr>
          <p:nvPr/>
        </p:nvSpPr>
        <p:spPr bwMode="auto">
          <a:xfrm>
            <a:off x="5796136" y="1314926"/>
            <a:ext cx="2682044"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Olvido / Descuido</a:t>
            </a:r>
            <a:endParaRPr lang="es-ES" b="1" dirty="0"/>
          </a:p>
        </p:txBody>
      </p:sp>
      <p:sp>
        <p:nvSpPr>
          <p:cNvPr id="22" name="21 Flecha abajo"/>
          <p:cNvSpPr/>
          <p:nvPr/>
        </p:nvSpPr>
        <p:spPr>
          <a:xfrm>
            <a:off x="6948264" y="1772816"/>
            <a:ext cx="188894" cy="26551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Text Box 9"/>
          <p:cNvSpPr txBox="1">
            <a:spLocks noChangeArrowheads="1"/>
          </p:cNvSpPr>
          <p:nvPr/>
        </p:nvSpPr>
        <p:spPr bwMode="auto">
          <a:xfrm>
            <a:off x="5580112" y="2060848"/>
            <a:ext cx="2898068"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Seguridad y Protección</a:t>
            </a:r>
            <a:endParaRPr lang="es-ES" b="1" dirty="0"/>
          </a:p>
        </p:txBody>
      </p:sp>
      <p:sp>
        <p:nvSpPr>
          <p:cNvPr id="24" name="23 Flecha abajo"/>
          <p:cNvSpPr/>
          <p:nvPr/>
        </p:nvSpPr>
        <p:spPr>
          <a:xfrm>
            <a:off x="5868144" y="2492896"/>
            <a:ext cx="260902" cy="252296"/>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Text Box 9"/>
          <p:cNvSpPr txBox="1">
            <a:spLocks noChangeArrowheads="1"/>
          </p:cNvSpPr>
          <p:nvPr/>
        </p:nvSpPr>
        <p:spPr bwMode="auto">
          <a:xfrm>
            <a:off x="5305645" y="2854677"/>
            <a:ext cx="1354587"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Clientes </a:t>
            </a:r>
            <a:endParaRPr lang="es-ES" b="1" dirty="0"/>
          </a:p>
        </p:txBody>
      </p:sp>
      <p:sp>
        <p:nvSpPr>
          <p:cNvPr id="27" name="Text Box 9"/>
          <p:cNvSpPr txBox="1">
            <a:spLocks noChangeArrowheads="1"/>
          </p:cNvSpPr>
          <p:nvPr/>
        </p:nvSpPr>
        <p:spPr bwMode="auto">
          <a:xfrm>
            <a:off x="7524328" y="2852936"/>
            <a:ext cx="1341022"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b="1" dirty="0" smtClean="0"/>
              <a:t>Bienes </a:t>
            </a:r>
            <a:endParaRPr lang="es-ES" b="1" dirty="0"/>
          </a:p>
        </p:txBody>
      </p:sp>
      <p:sp>
        <p:nvSpPr>
          <p:cNvPr id="28" name="27 CuadroTexto"/>
          <p:cNvSpPr txBox="1"/>
          <p:nvPr/>
        </p:nvSpPr>
        <p:spPr>
          <a:xfrm>
            <a:off x="7236296" y="6453336"/>
            <a:ext cx="252028" cy="369332"/>
          </a:xfrm>
          <a:prstGeom prst="rect">
            <a:avLst/>
          </a:prstGeom>
          <a:noFill/>
        </p:spPr>
        <p:txBody>
          <a:bodyPr wrap="square" rtlCol="0">
            <a:spAutoFit/>
          </a:bodyPr>
          <a:lstStyle/>
          <a:p>
            <a:r>
              <a:rPr lang="es-EC" b="1" dirty="0" smtClean="0"/>
              <a:t>=</a:t>
            </a:r>
            <a:endParaRPr lang="es-EC" b="1" dirty="0"/>
          </a:p>
        </p:txBody>
      </p:sp>
      <p:sp>
        <p:nvSpPr>
          <p:cNvPr id="29" name="9 CuadroTexto"/>
          <p:cNvSpPr txBox="1"/>
          <p:nvPr/>
        </p:nvSpPr>
        <p:spPr>
          <a:xfrm>
            <a:off x="-36512" y="6473651"/>
            <a:ext cx="3888105" cy="339725"/>
          </a:xfrm>
          <a:prstGeom prst="rect">
            <a:avLst/>
          </a:prstGeom>
          <a:noFill/>
        </p:spPr>
        <p:txBody>
          <a:bodyPr wrap="square" rtlCol="0">
            <a:spAutoFit/>
          </a:bodyPr>
          <a:lstStyle/>
          <a:p>
            <a:pPr>
              <a:spcAft>
                <a:spcPts val="0"/>
              </a:spcAft>
            </a:pPr>
            <a:r>
              <a:rPr lang="es-EC" sz="1600" b="1" kern="1200" dirty="0">
                <a:solidFill>
                  <a:srgbClr val="000000"/>
                </a:solidFill>
                <a:effectLst/>
                <a:latin typeface="Calibri"/>
                <a:ea typeface="Times New Roman"/>
                <a:cs typeface="Times New Roman"/>
              </a:rPr>
              <a:t>PROTECCIÓN DE LA VIDA DE LAS PERSONAS</a:t>
            </a:r>
            <a:endParaRPr lang="es-EC" sz="1200" dirty="0">
              <a:effectLst/>
              <a:latin typeface="Times New Roman"/>
              <a:ea typeface="Times New Roman"/>
            </a:endParaRPr>
          </a:p>
        </p:txBody>
      </p:sp>
      <p:sp>
        <p:nvSpPr>
          <p:cNvPr id="30" name="10 CuadroTexto"/>
          <p:cNvSpPr txBox="1"/>
          <p:nvPr/>
        </p:nvSpPr>
        <p:spPr>
          <a:xfrm>
            <a:off x="3815398" y="6443171"/>
            <a:ext cx="323850" cy="370205"/>
          </a:xfrm>
          <a:prstGeom prst="rect">
            <a:avLst/>
          </a:prstGeom>
          <a:noFill/>
        </p:spPr>
        <p:txBody>
          <a:bodyPr wrap="square" rtlCol="0">
            <a:spAutoFit/>
          </a:bodyPr>
          <a:lstStyle/>
          <a:p>
            <a:pPr>
              <a:spcAft>
                <a:spcPts val="0"/>
              </a:spcAft>
            </a:pPr>
            <a:r>
              <a:rPr lang="es-EC" sz="1800" b="1" kern="1200" dirty="0">
                <a:solidFill>
                  <a:srgbClr val="000000"/>
                </a:solidFill>
                <a:effectLst/>
                <a:latin typeface="Calibri"/>
                <a:ea typeface="Times New Roman"/>
                <a:cs typeface="Times New Roman"/>
              </a:rPr>
              <a:t>+</a:t>
            </a:r>
            <a:endParaRPr lang="es-EC" sz="1200" dirty="0">
              <a:effectLst/>
              <a:latin typeface="Times New Roman"/>
              <a:ea typeface="Times New Roman"/>
            </a:endParaRPr>
          </a:p>
        </p:txBody>
      </p:sp>
      <p:sp>
        <p:nvSpPr>
          <p:cNvPr id="31" name="11 CuadroTexto"/>
          <p:cNvSpPr txBox="1"/>
          <p:nvPr/>
        </p:nvSpPr>
        <p:spPr>
          <a:xfrm>
            <a:off x="4067944" y="6473651"/>
            <a:ext cx="3348355" cy="339725"/>
          </a:xfrm>
          <a:prstGeom prst="rect">
            <a:avLst/>
          </a:prstGeom>
          <a:noFill/>
        </p:spPr>
        <p:txBody>
          <a:bodyPr wrap="square" rtlCol="0">
            <a:spAutoFit/>
          </a:bodyPr>
          <a:lstStyle/>
          <a:p>
            <a:pPr>
              <a:spcAft>
                <a:spcPts val="0"/>
              </a:spcAft>
            </a:pPr>
            <a:r>
              <a:rPr lang="es-EC" sz="1600" b="1" kern="1200" dirty="0">
                <a:solidFill>
                  <a:srgbClr val="000000"/>
                </a:solidFill>
                <a:effectLst/>
                <a:latin typeface="Calibri"/>
                <a:ea typeface="Times New Roman"/>
                <a:cs typeface="Times New Roman"/>
              </a:rPr>
              <a:t>PROTECCIÓN DE LAS INSTALACIONES  </a:t>
            </a:r>
            <a:endParaRPr lang="es-EC" sz="1200" dirty="0">
              <a:effectLst/>
              <a:latin typeface="Times New Roman"/>
              <a:ea typeface="Times New Roman"/>
            </a:endParaRPr>
          </a:p>
        </p:txBody>
      </p:sp>
      <p:sp>
        <p:nvSpPr>
          <p:cNvPr id="32" name="11 CuadroTexto"/>
          <p:cNvSpPr txBox="1"/>
          <p:nvPr/>
        </p:nvSpPr>
        <p:spPr>
          <a:xfrm>
            <a:off x="7533237" y="6413266"/>
            <a:ext cx="1575267" cy="400110"/>
          </a:xfrm>
          <a:prstGeom prst="rect">
            <a:avLst/>
          </a:prstGeom>
          <a:noFill/>
        </p:spPr>
        <p:txBody>
          <a:bodyPr wrap="square" rtlCol="0">
            <a:spAutoFit/>
          </a:bodyPr>
          <a:lstStyle/>
          <a:p>
            <a:pPr>
              <a:spcAft>
                <a:spcPts val="0"/>
              </a:spcAft>
            </a:pPr>
            <a:r>
              <a:rPr lang="es-EC" sz="2000" b="1" kern="1200" dirty="0" smtClean="0">
                <a:solidFill>
                  <a:srgbClr val="000000"/>
                </a:solidFill>
                <a:effectLst/>
                <a:latin typeface="Calibri"/>
                <a:ea typeface="Times New Roman"/>
                <a:cs typeface="Times New Roman"/>
              </a:rPr>
              <a:t>SEGURIDAD </a:t>
            </a:r>
            <a:r>
              <a:rPr lang="es-EC" sz="1600" b="1" kern="1200" dirty="0" smtClean="0">
                <a:solidFill>
                  <a:srgbClr val="000000"/>
                </a:solidFill>
                <a:effectLst/>
                <a:latin typeface="Calibri"/>
                <a:ea typeface="Times New Roman"/>
                <a:cs typeface="Times New Roman"/>
              </a:rPr>
              <a:t> </a:t>
            </a:r>
            <a:endParaRPr lang="es-EC" sz="1200" dirty="0">
              <a:effectLst/>
              <a:latin typeface="Times New Roman"/>
              <a:ea typeface="Times New Roman"/>
            </a:endParaRPr>
          </a:p>
        </p:txBody>
      </p:sp>
      <p:cxnSp>
        <p:nvCxnSpPr>
          <p:cNvPr id="34" name="33 Conector recto de flecha"/>
          <p:cNvCxnSpPr/>
          <p:nvPr/>
        </p:nvCxnSpPr>
        <p:spPr>
          <a:xfrm>
            <a:off x="6129046" y="3253178"/>
            <a:ext cx="675202" cy="24783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flipH="1">
            <a:off x="7236297" y="3284984"/>
            <a:ext cx="576064" cy="216024"/>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7" name="Text Box 9"/>
          <p:cNvSpPr txBox="1">
            <a:spLocks noChangeArrowheads="1"/>
          </p:cNvSpPr>
          <p:nvPr/>
        </p:nvSpPr>
        <p:spPr bwMode="auto">
          <a:xfrm>
            <a:off x="6300192" y="3573016"/>
            <a:ext cx="1503784"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Conjugar</a:t>
            </a:r>
            <a:endParaRPr lang="es-ES" b="1" dirty="0"/>
          </a:p>
        </p:txBody>
      </p:sp>
      <p:sp>
        <p:nvSpPr>
          <p:cNvPr id="39" name="Text Box 9"/>
          <p:cNvSpPr txBox="1">
            <a:spLocks noChangeArrowheads="1"/>
          </p:cNvSpPr>
          <p:nvPr/>
        </p:nvSpPr>
        <p:spPr bwMode="auto">
          <a:xfrm>
            <a:off x="3707904" y="4294837"/>
            <a:ext cx="1791816" cy="646331"/>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Originalidad (Estética)</a:t>
            </a:r>
            <a:endParaRPr lang="es-ES" b="1" dirty="0"/>
          </a:p>
        </p:txBody>
      </p:sp>
      <p:sp>
        <p:nvSpPr>
          <p:cNvPr id="40" name="Text Box 9"/>
          <p:cNvSpPr txBox="1">
            <a:spLocks noChangeArrowheads="1"/>
          </p:cNvSpPr>
          <p:nvPr/>
        </p:nvSpPr>
        <p:spPr bwMode="auto">
          <a:xfrm>
            <a:off x="7578342" y="4293096"/>
            <a:ext cx="1530162" cy="646331"/>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Oferta comercial</a:t>
            </a:r>
            <a:endParaRPr lang="es-ES" b="1" dirty="0"/>
          </a:p>
        </p:txBody>
      </p:sp>
      <p:sp>
        <p:nvSpPr>
          <p:cNvPr id="41" name="Text Box 9"/>
          <p:cNvSpPr txBox="1">
            <a:spLocks noChangeArrowheads="1"/>
          </p:cNvSpPr>
          <p:nvPr/>
        </p:nvSpPr>
        <p:spPr bwMode="auto">
          <a:xfrm>
            <a:off x="5652120" y="4293096"/>
            <a:ext cx="1728192"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SEGURIDAD</a:t>
            </a:r>
            <a:endParaRPr lang="es-ES" b="1" dirty="0"/>
          </a:p>
        </p:txBody>
      </p:sp>
      <p:sp>
        <p:nvSpPr>
          <p:cNvPr id="42" name="41 Flecha abajo"/>
          <p:cNvSpPr/>
          <p:nvPr/>
        </p:nvSpPr>
        <p:spPr>
          <a:xfrm>
            <a:off x="7911498" y="2492896"/>
            <a:ext cx="260902" cy="252296"/>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50" name="49 Conector recto de flecha"/>
          <p:cNvCxnSpPr/>
          <p:nvPr/>
        </p:nvCxnSpPr>
        <p:spPr>
          <a:xfrm>
            <a:off x="7713222" y="4005064"/>
            <a:ext cx="675202" cy="24783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flipH="1">
            <a:off x="5292080" y="4005064"/>
            <a:ext cx="1008112" cy="24783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a:stCxn id="37" idx="2"/>
            <a:endCxn id="41" idx="0"/>
          </p:cNvCxnSpPr>
          <p:nvPr/>
        </p:nvCxnSpPr>
        <p:spPr>
          <a:xfrm flipH="1">
            <a:off x="6516216" y="3942348"/>
            <a:ext cx="535868" cy="35074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6" name="Text Box 9"/>
          <p:cNvSpPr txBox="1">
            <a:spLocks noChangeArrowheads="1"/>
          </p:cNvSpPr>
          <p:nvPr/>
        </p:nvSpPr>
        <p:spPr bwMode="auto">
          <a:xfrm>
            <a:off x="2987824" y="5507940"/>
            <a:ext cx="6143119"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Desde la concepción de la estructura física del edificio</a:t>
            </a:r>
            <a:endParaRPr lang="es-ES" b="1" dirty="0"/>
          </a:p>
        </p:txBody>
      </p:sp>
      <p:sp>
        <p:nvSpPr>
          <p:cNvPr id="57" name="56 Flecha abajo"/>
          <p:cNvSpPr/>
          <p:nvPr/>
        </p:nvSpPr>
        <p:spPr>
          <a:xfrm>
            <a:off x="6399330" y="4797152"/>
            <a:ext cx="260902" cy="57606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8" name="57 Flecha abajo"/>
          <p:cNvSpPr/>
          <p:nvPr/>
        </p:nvSpPr>
        <p:spPr>
          <a:xfrm>
            <a:off x="4499992" y="5021560"/>
            <a:ext cx="247836" cy="42366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9" name="58 Flecha abajo"/>
          <p:cNvSpPr/>
          <p:nvPr/>
        </p:nvSpPr>
        <p:spPr>
          <a:xfrm>
            <a:off x="8271538" y="5021560"/>
            <a:ext cx="206642" cy="42366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0" name="Text Box 9"/>
          <p:cNvSpPr txBox="1">
            <a:spLocks noChangeArrowheads="1"/>
          </p:cNvSpPr>
          <p:nvPr/>
        </p:nvSpPr>
        <p:spPr bwMode="auto">
          <a:xfrm>
            <a:off x="179512" y="1085835"/>
            <a:ext cx="4104456" cy="830997"/>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sz="2400" b="1" dirty="0" smtClean="0"/>
              <a:t>Administradores / Propietarios</a:t>
            </a:r>
            <a:endParaRPr lang="es-ES" sz="2400" b="1" dirty="0"/>
          </a:p>
        </p:txBody>
      </p:sp>
    </p:spTree>
    <p:extLst>
      <p:ext uri="{BB962C8B-B14F-4D97-AF65-F5344CB8AC3E}">
        <p14:creationId xmlns:p14="http://schemas.microsoft.com/office/powerpoint/2010/main" val="31622910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395536" y="1268760"/>
            <a:ext cx="8208912" cy="2031325"/>
          </a:xfrm>
          <a:prstGeom prst="rect">
            <a:avLst/>
          </a:prstGeom>
          <a:noFill/>
        </p:spPr>
        <p:txBody>
          <a:bodyPr wrap="square" rtlCol="0">
            <a:spAutoFit/>
          </a:bodyPr>
          <a:lstStyle/>
          <a:p>
            <a:pPr marL="285750" lvl="0" indent="-285750" algn="just">
              <a:buFont typeface="Arial" pitchFamily="34" charset="0"/>
              <a:buChar char="•"/>
            </a:pPr>
            <a:r>
              <a:rPr lang="es-ES" dirty="0" smtClean="0"/>
              <a:t>Toda la instalación debe haberse construido </a:t>
            </a:r>
            <a:r>
              <a:rPr lang="es-ES" dirty="0"/>
              <a:t>con materiales </a:t>
            </a:r>
            <a:r>
              <a:rPr lang="es-ES" dirty="0" err="1"/>
              <a:t>retardantes</a:t>
            </a:r>
            <a:r>
              <a:rPr lang="es-ES" dirty="0"/>
              <a:t> al fuego o tratados con procesos ignífugos </a:t>
            </a:r>
            <a:r>
              <a:rPr lang="es-ES" dirty="0" smtClean="0"/>
              <a:t>de </a:t>
            </a:r>
            <a:r>
              <a:rPr lang="es-ES" dirty="0"/>
              <a:t>un RF-120 mínimo; cualquier estructura, paredes delimitadoras, techos, pisos,  y recubrimientos deben ser de al menor RF-60 y las puertas normales deben ser mínimo RF-30, en las estructuras que ya están construidas y no se han tomado estas precauciones estructurales se debe por lo menos dotar a las puertas de banda intumescente en todo el perímetro del cerco y de un sistema automático de cierre </a:t>
            </a:r>
            <a:r>
              <a:rPr lang="es-ES" dirty="0" smtClean="0"/>
              <a:t>.</a:t>
            </a:r>
            <a:endParaRPr lang="es-EC" dirty="0"/>
          </a:p>
        </p:txBody>
      </p:sp>
      <p:sp>
        <p:nvSpPr>
          <p:cNvPr id="2" name="1 CuadroTexto"/>
          <p:cNvSpPr txBox="1"/>
          <p:nvPr/>
        </p:nvSpPr>
        <p:spPr>
          <a:xfrm>
            <a:off x="395536" y="3501008"/>
            <a:ext cx="8208912" cy="1200329"/>
          </a:xfrm>
          <a:prstGeom prst="rect">
            <a:avLst/>
          </a:prstGeom>
          <a:noFill/>
        </p:spPr>
        <p:txBody>
          <a:bodyPr wrap="square" rtlCol="0">
            <a:spAutoFit/>
          </a:bodyPr>
          <a:lstStyle/>
          <a:p>
            <a:pPr marL="285750" indent="-285750" algn="just">
              <a:buFont typeface="Arial" pitchFamily="34" charset="0"/>
              <a:buChar char="•"/>
            </a:pPr>
            <a:r>
              <a:rPr lang="es-ES" dirty="0"/>
              <a:t>La señalización de iluminación de emergencia </a:t>
            </a:r>
            <a:r>
              <a:rPr lang="es-ES" dirty="0" smtClean="0"/>
              <a:t>con la que tiene que contar el centro comercial, debe </a:t>
            </a:r>
            <a:r>
              <a:rPr lang="es-ES" dirty="0"/>
              <a:t>indicar de forma permanente la situación de puertas, pasillos, escaleras, el número de piso y salidas de los locales comerciales durante el tiempo que permanezcan con </a:t>
            </a:r>
            <a:r>
              <a:rPr lang="es-ES" dirty="0" smtClean="0"/>
              <a:t>público.</a:t>
            </a:r>
            <a:endParaRPr lang="es-EC" dirty="0"/>
          </a:p>
        </p:txBody>
      </p:sp>
      <p:sp>
        <p:nvSpPr>
          <p:cNvPr id="7" name="6 CuadroTexto"/>
          <p:cNvSpPr txBox="1"/>
          <p:nvPr/>
        </p:nvSpPr>
        <p:spPr>
          <a:xfrm>
            <a:off x="395536" y="4869160"/>
            <a:ext cx="8208912" cy="923330"/>
          </a:xfrm>
          <a:prstGeom prst="rect">
            <a:avLst/>
          </a:prstGeom>
          <a:noFill/>
        </p:spPr>
        <p:txBody>
          <a:bodyPr wrap="square" rtlCol="0">
            <a:spAutoFit/>
          </a:bodyPr>
          <a:lstStyle/>
          <a:p>
            <a:pPr marL="285750" lvl="0" indent="-285750" algn="just">
              <a:buFont typeface="Arial" pitchFamily="34" charset="0"/>
              <a:buChar char="•"/>
            </a:pPr>
            <a:r>
              <a:rPr lang="es-ES" dirty="0"/>
              <a:t>Las estructuras de hierro o acero que hayan sido empleadas en la construcción del centro comercial deben recubrirse con materiales ignífugos con un espesor mínimo de 6 </a:t>
            </a:r>
            <a:r>
              <a:rPr lang="es-ES" dirty="0" smtClean="0"/>
              <a:t>milímetros de acuerdo a las normas </a:t>
            </a:r>
            <a:r>
              <a:rPr lang="es-ES" dirty="0"/>
              <a:t>RTE INEN 037 y RTE INEN 040</a:t>
            </a:r>
            <a:r>
              <a:rPr lang="es-ES" dirty="0" smtClean="0"/>
              <a:t> </a:t>
            </a:r>
            <a:endParaRPr lang="es-EC" dirty="0"/>
          </a:p>
        </p:txBody>
      </p:sp>
    </p:spTree>
    <p:extLst>
      <p:ext uri="{BB962C8B-B14F-4D97-AF65-F5344CB8AC3E}">
        <p14:creationId xmlns:p14="http://schemas.microsoft.com/office/powerpoint/2010/main" val="11216341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CuadroTexto"/>
          <p:cNvSpPr txBox="1"/>
          <p:nvPr/>
        </p:nvSpPr>
        <p:spPr>
          <a:xfrm>
            <a:off x="1763688" y="1268760"/>
            <a:ext cx="5472608" cy="369332"/>
          </a:xfrm>
          <a:prstGeom prst="rect">
            <a:avLst/>
          </a:prstGeom>
          <a:noFill/>
        </p:spPr>
        <p:txBody>
          <a:bodyPr wrap="square" rtlCol="0">
            <a:spAutoFit/>
          </a:bodyPr>
          <a:lstStyle/>
          <a:p>
            <a:pPr algn="ctr"/>
            <a:r>
              <a:rPr lang="es-EC" b="1" dirty="0" smtClean="0"/>
              <a:t>POLÍTICAS ESPECÍFICAS POR ÁREA DE LA INSTALACIÓN</a:t>
            </a:r>
            <a:r>
              <a:rPr lang="es-EC" dirty="0" smtClean="0"/>
              <a:t> </a:t>
            </a:r>
            <a:endParaRPr lang="es-EC" dirty="0"/>
          </a:p>
        </p:txBody>
      </p:sp>
      <p:sp>
        <p:nvSpPr>
          <p:cNvPr id="3" name="2 CuadroTexto"/>
          <p:cNvSpPr txBox="1"/>
          <p:nvPr/>
        </p:nvSpPr>
        <p:spPr>
          <a:xfrm>
            <a:off x="323528" y="1844824"/>
            <a:ext cx="3744416" cy="369332"/>
          </a:xfrm>
          <a:prstGeom prst="rect">
            <a:avLst/>
          </a:prstGeom>
          <a:noFill/>
        </p:spPr>
        <p:txBody>
          <a:bodyPr wrap="square" rtlCol="0">
            <a:spAutoFit/>
          </a:bodyPr>
          <a:lstStyle/>
          <a:p>
            <a:r>
              <a:rPr lang="es-EC" b="1" dirty="0" smtClean="0"/>
              <a:t>Plaza 15 de Mayo y Patio de comidas:</a:t>
            </a:r>
            <a:endParaRPr lang="es-EC" b="1" dirty="0"/>
          </a:p>
        </p:txBody>
      </p:sp>
      <p:sp>
        <p:nvSpPr>
          <p:cNvPr id="6" name="5 CuadroTexto"/>
          <p:cNvSpPr txBox="1"/>
          <p:nvPr/>
        </p:nvSpPr>
        <p:spPr>
          <a:xfrm>
            <a:off x="467544" y="2564904"/>
            <a:ext cx="8352928" cy="1477328"/>
          </a:xfrm>
          <a:prstGeom prst="rect">
            <a:avLst/>
          </a:prstGeom>
          <a:noFill/>
        </p:spPr>
        <p:txBody>
          <a:bodyPr wrap="square" rtlCol="0">
            <a:spAutoFit/>
          </a:bodyPr>
          <a:lstStyle/>
          <a:p>
            <a:pPr marL="285750" indent="-285750" algn="just">
              <a:buFont typeface="Arial" pitchFamily="34" charset="0"/>
              <a:buChar char="•"/>
            </a:pPr>
            <a:r>
              <a:rPr lang="es-ES" dirty="0"/>
              <a:t>Las chimeneas que </a:t>
            </a:r>
            <a:r>
              <a:rPr lang="es-ES" dirty="0" smtClean="0"/>
              <a:t>desfogan </a:t>
            </a:r>
            <a:r>
              <a:rPr lang="es-ES" dirty="0"/>
              <a:t>el </a:t>
            </a:r>
            <a:r>
              <a:rPr lang="es-ES" dirty="0" smtClean="0"/>
              <a:t>aire </a:t>
            </a:r>
            <a:r>
              <a:rPr lang="es-ES" dirty="0"/>
              <a:t>tóxico </a:t>
            </a:r>
            <a:r>
              <a:rPr lang="es-ES" dirty="0" smtClean="0"/>
              <a:t>que </a:t>
            </a:r>
            <a:r>
              <a:rPr lang="es-ES" dirty="0"/>
              <a:t>es generado en los niveles -3.50 y 0.00, deben tener las protecciones adicionales como mallas de acero incrustadas o empotradas en </a:t>
            </a:r>
            <a:r>
              <a:rPr lang="es-ES" dirty="0" smtClean="0"/>
              <a:t>su </a:t>
            </a:r>
            <a:r>
              <a:rPr lang="es-ES" dirty="0"/>
              <a:t>estructura inicial </a:t>
            </a:r>
            <a:r>
              <a:rPr lang="es-ES" dirty="0" smtClean="0"/>
              <a:t>para </a:t>
            </a:r>
            <a:r>
              <a:rPr lang="es-ES" dirty="0"/>
              <a:t>evitar que se produzcan intrusiones o accesos no autorizados cuando alguna de ellas se </a:t>
            </a:r>
            <a:r>
              <a:rPr lang="es-ES" dirty="0" smtClean="0"/>
              <a:t>encuentre paralizada </a:t>
            </a:r>
            <a:r>
              <a:rPr lang="es-ES" dirty="0"/>
              <a:t>por </a:t>
            </a:r>
            <a:r>
              <a:rPr lang="es-ES" dirty="0" smtClean="0"/>
              <a:t>mantenimiento.</a:t>
            </a:r>
            <a:endParaRPr lang="es-EC" dirty="0"/>
          </a:p>
        </p:txBody>
      </p:sp>
      <p:sp>
        <p:nvSpPr>
          <p:cNvPr id="7" name="6 CuadroTexto"/>
          <p:cNvSpPr txBox="1"/>
          <p:nvPr/>
        </p:nvSpPr>
        <p:spPr>
          <a:xfrm>
            <a:off x="467544" y="4437112"/>
            <a:ext cx="8352928" cy="646331"/>
          </a:xfrm>
          <a:prstGeom prst="rect">
            <a:avLst/>
          </a:prstGeom>
          <a:noFill/>
        </p:spPr>
        <p:txBody>
          <a:bodyPr wrap="square" rtlCol="0">
            <a:spAutoFit/>
          </a:bodyPr>
          <a:lstStyle/>
          <a:p>
            <a:pPr marL="285750" lvl="0" indent="-285750" algn="just">
              <a:buFont typeface="Arial" pitchFamily="34" charset="0"/>
              <a:buChar char="•"/>
            </a:pPr>
            <a:r>
              <a:rPr lang="es-ES" dirty="0"/>
              <a:t>Al interior del área de patio de comidas se debe establecer un sistema contra incendios que cumpla con las normas INEN 2260, 1534, 1126 y NFPA 10</a:t>
            </a:r>
            <a:r>
              <a:rPr lang="es-ES" dirty="0" smtClean="0"/>
              <a:t>.</a:t>
            </a:r>
            <a:endParaRPr lang="es-EC" dirty="0"/>
          </a:p>
        </p:txBody>
      </p:sp>
      <p:sp>
        <p:nvSpPr>
          <p:cNvPr id="8" name="7 CuadroTexto"/>
          <p:cNvSpPr txBox="1"/>
          <p:nvPr/>
        </p:nvSpPr>
        <p:spPr>
          <a:xfrm>
            <a:off x="467544" y="5590981"/>
            <a:ext cx="8352928" cy="646331"/>
          </a:xfrm>
          <a:prstGeom prst="rect">
            <a:avLst/>
          </a:prstGeom>
          <a:noFill/>
        </p:spPr>
        <p:txBody>
          <a:bodyPr wrap="square" rtlCol="0">
            <a:spAutoFit/>
          </a:bodyPr>
          <a:lstStyle/>
          <a:p>
            <a:pPr marL="285750" lvl="0" indent="-285750">
              <a:buFont typeface="Arial" pitchFamily="34" charset="0"/>
              <a:buChar char="•"/>
            </a:pPr>
            <a:r>
              <a:rPr lang="es-ES" dirty="0"/>
              <a:t>El sistema eléctrico del área deberá cumplir con los requerimientos de la norma INEN 440 y NFPA 70</a:t>
            </a:r>
            <a:r>
              <a:rPr lang="es-ES" dirty="0" smtClean="0"/>
              <a:t>.</a:t>
            </a:r>
            <a:endParaRPr lang="es-EC" dirty="0"/>
          </a:p>
        </p:txBody>
      </p:sp>
    </p:spTree>
    <p:extLst>
      <p:ext uri="{BB962C8B-B14F-4D97-AF65-F5344CB8AC3E}">
        <p14:creationId xmlns:p14="http://schemas.microsoft.com/office/powerpoint/2010/main" val="16324666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323528" y="1556792"/>
            <a:ext cx="1152128" cy="369332"/>
          </a:xfrm>
          <a:prstGeom prst="rect">
            <a:avLst/>
          </a:prstGeom>
          <a:noFill/>
        </p:spPr>
        <p:txBody>
          <a:bodyPr wrap="square" rtlCol="0">
            <a:spAutoFit/>
          </a:bodyPr>
          <a:lstStyle/>
          <a:p>
            <a:r>
              <a:rPr lang="es-EC" b="1" dirty="0" smtClean="0"/>
              <a:t>Nivel 0.00</a:t>
            </a:r>
            <a:endParaRPr lang="es-EC" b="1" dirty="0"/>
          </a:p>
        </p:txBody>
      </p:sp>
      <p:sp>
        <p:nvSpPr>
          <p:cNvPr id="2" name="1 CuadroTexto"/>
          <p:cNvSpPr txBox="1"/>
          <p:nvPr/>
        </p:nvSpPr>
        <p:spPr>
          <a:xfrm>
            <a:off x="251520" y="2156663"/>
            <a:ext cx="8640960" cy="1200329"/>
          </a:xfrm>
          <a:prstGeom prst="rect">
            <a:avLst/>
          </a:prstGeom>
          <a:noFill/>
        </p:spPr>
        <p:txBody>
          <a:bodyPr wrap="square" rtlCol="0">
            <a:spAutoFit/>
          </a:bodyPr>
          <a:lstStyle/>
          <a:p>
            <a:pPr marL="285750" lvl="0" indent="-285750" algn="just">
              <a:buFont typeface="Arial" pitchFamily="34" charset="0"/>
              <a:buChar char="•"/>
            </a:pPr>
            <a:r>
              <a:rPr lang="es-ES" dirty="0"/>
              <a:t>En cuanto a la movilidad en el ingreso peatonal y vehicular se debe prever que se cumpla con los lineamientos establecidos en las normas NTE INEN 2309, 2245, 2067, 644, CPE INEN 5, RTE INEN 037 y RTE INEN 040.   </a:t>
            </a:r>
            <a:endParaRPr lang="es-EC" dirty="0"/>
          </a:p>
          <a:p>
            <a:pPr algn="just"/>
            <a:endParaRPr lang="es-EC" dirty="0"/>
          </a:p>
        </p:txBody>
      </p:sp>
      <p:sp>
        <p:nvSpPr>
          <p:cNvPr id="3" name="2 CuadroTexto"/>
          <p:cNvSpPr txBox="1"/>
          <p:nvPr/>
        </p:nvSpPr>
        <p:spPr>
          <a:xfrm>
            <a:off x="251520" y="3573016"/>
            <a:ext cx="8640960" cy="1477328"/>
          </a:xfrm>
          <a:prstGeom prst="rect">
            <a:avLst/>
          </a:prstGeom>
          <a:noFill/>
        </p:spPr>
        <p:txBody>
          <a:bodyPr wrap="square" rtlCol="0">
            <a:spAutoFit/>
          </a:bodyPr>
          <a:lstStyle/>
          <a:p>
            <a:pPr marL="285750" indent="-285750" algn="just">
              <a:buFont typeface="Arial" pitchFamily="34" charset="0"/>
              <a:buChar char="•"/>
            </a:pPr>
            <a:r>
              <a:rPr lang="es-ES" dirty="0"/>
              <a:t>El parqueadero del nivel 0.00 debe contar con un sistema de identificación de matrículas automatizado que permita identificar a los vehículos que se encuentran en la lista negra de la Policía Nacional para evitar la comisión de delitos o contravenciones al interior de la instalación o que éstas se conviertan en cómplices de los vehículos que cometen delitos en otros lugares</a:t>
            </a:r>
            <a:endParaRPr lang="es-EC" dirty="0"/>
          </a:p>
        </p:txBody>
      </p:sp>
      <p:sp>
        <p:nvSpPr>
          <p:cNvPr id="7" name="6 CuadroTexto"/>
          <p:cNvSpPr txBox="1"/>
          <p:nvPr/>
        </p:nvSpPr>
        <p:spPr>
          <a:xfrm>
            <a:off x="251520" y="5373216"/>
            <a:ext cx="8640960" cy="1200329"/>
          </a:xfrm>
          <a:prstGeom prst="rect">
            <a:avLst/>
          </a:prstGeom>
          <a:noFill/>
        </p:spPr>
        <p:txBody>
          <a:bodyPr wrap="square" rtlCol="0">
            <a:spAutoFit/>
          </a:bodyPr>
          <a:lstStyle/>
          <a:p>
            <a:pPr marL="285750" indent="-285750" algn="just">
              <a:buFont typeface="Arial" pitchFamily="34" charset="0"/>
              <a:buChar char="•"/>
            </a:pPr>
            <a:r>
              <a:rPr lang="es-ES" dirty="0" smtClean="0"/>
              <a:t>Para </a:t>
            </a:r>
            <a:r>
              <a:rPr lang="es-ES" dirty="0"/>
              <a:t>reducir el riesgo de accidentabilidad tanto en el área de parqueaderos como al ingreso y salida vehicular del centro comercial, se debe colocar reductores de velocidad (distintas presentaciones, usos y funciones) de acuerdo a la necesidad, con su respectiva </a:t>
            </a:r>
            <a:r>
              <a:rPr lang="es-ES" dirty="0" smtClean="0"/>
              <a:t>señalética.</a:t>
            </a:r>
            <a:endParaRPr lang="es-EC" dirty="0"/>
          </a:p>
        </p:txBody>
      </p:sp>
    </p:spTree>
    <p:extLst>
      <p:ext uri="{BB962C8B-B14F-4D97-AF65-F5344CB8AC3E}">
        <p14:creationId xmlns:p14="http://schemas.microsoft.com/office/powerpoint/2010/main" val="20795868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CuadroTexto"/>
          <p:cNvSpPr txBox="1"/>
          <p:nvPr/>
        </p:nvSpPr>
        <p:spPr>
          <a:xfrm>
            <a:off x="323528" y="1484784"/>
            <a:ext cx="8424936" cy="2031325"/>
          </a:xfrm>
          <a:prstGeom prst="rect">
            <a:avLst/>
          </a:prstGeom>
          <a:noFill/>
        </p:spPr>
        <p:txBody>
          <a:bodyPr wrap="square" rtlCol="0">
            <a:spAutoFit/>
          </a:bodyPr>
          <a:lstStyle/>
          <a:p>
            <a:pPr marL="285750" lvl="0" indent="-285750" algn="just">
              <a:buFont typeface="Arial" pitchFamily="34" charset="0"/>
              <a:buChar char="•"/>
            </a:pPr>
            <a:r>
              <a:rPr lang="es-ES" dirty="0"/>
              <a:t>Al ingreso como a la salida del único acceso vehicular, la instalación debería contar con </a:t>
            </a:r>
            <a:r>
              <a:rPr lang="es-ES" dirty="0" smtClean="0"/>
              <a:t>un </a:t>
            </a:r>
            <a:r>
              <a:rPr lang="es-ES" dirty="0"/>
              <a:t>sistema físico mecánico para neutralizar la salida de los vehículos que hayan cometido alguna afectación a la seguridad </a:t>
            </a:r>
            <a:r>
              <a:rPr lang="es-ES" dirty="0" smtClean="0"/>
              <a:t>dentro del </a:t>
            </a:r>
            <a:r>
              <a:rPr lang="es-ES" dirty="0"/>
              <a:t>centro comercial, dicho sistema físico mecánico debe estar gestionado por la Central de control y podría estar constituido de una barra con cilindros de acero que emerjan del piso a una altura de por lo menos 50 centímetros, en el caso de ser activados y así lograr de paralización del vehículo antes de su salida al exterior. </a:t>
            </a:r>
            <a:endParaRPr lang="es-EC" dirty="0"/>
          </a:p>
        </p:txBody>
      </p:sp>
      <p:sp>
        <p:nvSpPr>
          <p:cNvPr id="3" name="2 CuadroTexto"/>
          <p:cNvSpPr txBox="1"/>
          <p:nvPr/>
        </p:nvSpPr>
        <p:spPr>
          <a:xfrm>
            <a:off x="323528" y="4005064"/>
            <a:ext cx="8424936" cy="2031325"/>
          </a:xfrm>
          <a:prstGeom prst="rect">
            <a:avLst/>
          </a:prstGeom>
          <a:noFill/>
        </p:spPr>
        <p:txBody>
          <a:bodyPr wrap="square" rtlCol="0">
            <a:spAutoFit/>
          </a:bodyPr>
          <a:lstStyle/>
          <a:p>
            <a:pPr marL="285750" indent="-285750" algn="just">
              <a:buFont typeface="Arial" pitchFamily="34" charset="0"/>
              <a:buChar char="•"/>
            </a:pPr>
            <a:r>
              <a:rPr lang="es-ES" dirty="0"/>
              <a:t>La iluminación protectiva juega un papel primordial en la prevención de delitos y contravenciones, pues el 90% de las afectaciones a la seguridad se cometen en la oscuridad, por ello es indispensable que las instalaciones del centro comercial </a:t>
            </a:r>
            <a:r>
              <a:rPr lang="es-ES" dirty="0" smtClean="0"/>
              <a:t>cuente </a:t>
            </a:r>
            <a:r>
              <a:rPr lang="es-ES" dirty="0"/>
              <a:t>con un sistema de iluminación con luz brillante blanca que permita la uniformidad (sin dejar áreas oscuras y evitando los puntos ciegos), de manera que se pueda distinguir una cara humana a 10 metros de distancia, debiendo utilizarse protectores de alambre o lentes resistentes para proteger las lámparas del </a:t>
            </a:r>
            <a:r>
              <a:rPr lang="es-ES" dirty="0" smtClean="0"/>
              <a:t>vandalismo.</a:t>
            </a:r>
            <a:endParaRPr lang="es-EC" dirty="0"/>
          </a:p>
        </p:txBody>
      </p:sp>
    </p:spTree>
    <p:extLst>
      <p:ext uri="{BB962C8B-B14F-4D97-AF65-F5344CB8AC3E}">
        <p14:creationId xmlns:p14="http://schemas.microsoft.com/office/powerpoint/2010/main" val="36390633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CuadroTexto"/>
          <p:cNvSpPr txBox="1"/>
          <p:nvPr/>
        </p:nvSpPr>
        <p:spPr>
          <a:xfrm>
            <a:off x="395536" y="1340768"/>
            <a:ext cx="1368152" cy="369332"/>
          </a:xfrm>
          <a:prstGeom prst="rect">
            <a:avLst/>
          </a:prstGeom>
          <a:noFill/>
        </p:spPr>
        <p:txBody>
          <a:bodyPr wrap="square" rtlCol="0">
            <a:spAutoFit/>
          </a:bodyPr>
          <a:lstStyle/>
          <a:p>
            <a:r>
              <a:rPr lang="es-EC" b="1" dirty="0" smtClean="0"/>
              <a:t>Nivel -3.50:</a:t>
            </a:r>
            <a:endParaRPr lang="es-EC" b="1" dirty="0"/>
          </a:p>
        </p:txBody>
      </p:sp>
      <p:sp>
        <p:nvSpPr>
          <p:cNvPr id="3" name="2 CuadroTexto"/>
          <p:cNvSpPr txBox="1"/>
          <p:nvPr/>
        </p:nvSpPr>
        <p:spPr>
          <a:xfrm>
            <a:off x="251520" y="1844824"/>
            <a:ext cx="8496944" cy="646331"/>
          </a:xfrm>
          <a:prstGeom prst="rect">
            <a:avLst/>
          </a:prstGeom>
          <a:noFill/>
        </p:spPr>
        <p:txBody>
          <a:bodyPr wrap="square" rtlCol="0">
            <a:spAutoFit/>
          </a:bodyPr>
          <a:lstStyle/>
          <a:p>
            <a:pPr marL="285750" lvl="0" indent="-285750" algn="just">
              <a:buFont typeface="Arial" pitchFamily="34" charset="0"/>
              <a:buChar char="•"/>
            </a:pPr>
            <a:r>
              <a:rPr lang="es-ES" dirty="0"/>
              <a:t>La ventilación de todo el nivel debe cumplir con los parámetros establecidos en la norma INEN 1126</a:t>
            </a:r>
            <a:r>
              <a:rPr lang="es-ES" dirty="0" smtClean="0"/>
              <a:t>.</a:t>
            </a:r>
            <a:endParaRPr lang="es-EC" dirty="0"/>
          </a:p>
        </p:txBody>
      </p:sp>
      <p:sp>
        <p:nvSpPr>
          <p:cNvPr id="6" name="5 CuadroTexto"/>
          <p:cNvSpPr txBox="1"/>
          <p:nvPr/>
        </p:nvSpPr>
        <p:spPr>
          <a:xfrm>
            <a:off x="251520" y="2636912"/>
            <a:ext cx="8640960" cy="2031325"/>
          </a:xfrm>
          <a:prstGeom prst="rect">
            <a:avLst/>
          </a:prstGeom>
          <a:noFill/>
        </p:spPr>
        <p:txBody>
          <a:bodyPr wrap="square" rtlCol="0">
            <a:spAutoFit/>
          </a:bodyPr>
          <a:lstStyle/>
          <a:p>
            <a:pPr marL="285750" indent="-285750" algn="just">
              <a:buFont typeface="Arial" pitchFamily="34" charset="0"/>
              <a:buChar char="•"/>
            </a:pPr>
            <a:r>
              <a:rPr lang="es-ES" dirty="0"/>
              <a:t>Las dependencias en donde se </a:t>
            </a:r>
            <a:r>
              <a:rPr lang="es-ES" dirty="0" smtClean="0"/>
              <a:t>encuentra el tanque hidroneumático, cámara de transformación y cuerpo electrógeno </a:t>
            </a:r>
            <a:r>
              <a:rPr lang="es-ES" dirty="0"/>
              <a:t>(contiguo al parqueadero) deben ser reubicadas del </a:t>
            </a:r>
            <a:r>
              <a:rPr lang="es-ES" dirty="0" smtClean="0"/>
              <a:t>nivel -</a:t>
            </a:r>
            <a:r>
              <a:rPr lang="es-ES" dirty="0"/>
              <a:t>3.50 considerado como subsuelo, hacia un lugar con mayor amplitud, con iluminación y ventilación natural, libre del riesgo de incendio provocado, explosión o vandalismo, ya que de producirse una afectación a la seguridad en dicha área, se convertiría en un evento adverso con  magnitudes catastróficas en cuanto a pérdidas humanas y destrucción total de las instalaciones del centro comercial.</a:t>
            </a:r>
            <a:endParaRPr lang="es-EC" dirty="0"/>
          </a:p>
        </p:txBody>
      </p:sp>
      <p:sp>
        <p:nvSpPr>
          <p:cNvPr id="7" name="6 CuadroTexto"/>
          <p:cNvSpPr txBox="1"/>
          <p:nvPr/>
        </p:nvSpPr>
        <p:spPr>
          <a:xfrm>
            <a:off x="251520" y="4869160"/>
            <a:ext cx="8640960" cy="2031325"/>
          </a:xfrm>
          <a:prstGeom prst="rect">
            <a:avLst/>
          </a:prstGeom>
          <a:noFill/>
        </p:spPr>
        <p:txBody>
          <a:bodyPr wrap="square" rtlCol="0">
            <a:spAutoFit/>
          </a:bodyPr>
          <a:lstStyle/>
          <a:p>
            <a:pPr marL="285750" lvl="0" indent="-285750" algn="just">
              <a:buFont typeface="Arial" pitchFamily="34" charset="0"/>
              <a:buChar char="•"/>
            </a:pPr>
            <a:r>
              <a:rPr lang="es-ES" dirty="0"/>
              <a:t>El nivel -3.50 del centro comercial Plaza 15 de Mayo, considerado como un subsuelo debe disponer de un sistema automático de extinción de incendios, constituido por: rociadores automáticos, BIE, lámparas de emergencia, extintores de CO2 y/o PQS. También deberá contar con ductos de ataque, dispositivos para ventilación, renovación de aire y extracción de monóxido de carbono. Toda la tubería que no está empotrada debe ser identificada de acuerdo a lo establecido en la norma NTE INEN 440. </a:t>
            </a:r>
            <a:endParaRPr lang="es-EC" dirty="0"/>
          </a:p>
          <a:p>
            <a:pPr marL="285750" indent="-285750" algn="just">
              <a:buFont typeface="Arial" pitchFamily="34" charset="0"/>
              <a:buChar char="•"/>
            </a:pPr>
            <a:endParaRPr lang="es-EC" dirty="0"/>
          </a:p>
        </p:txBody>
      </p:sp>
    </p:spTree>
    <p:extLst>
      <p:ext uri="{BB962C8B-B14F-4D97-AF65-F5344CB8AC3E}">
        <p14:creationId xmlns:p14="http://schemas.microsoft.com/office/powerpoint/2010/main" val="7351028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2" name="1 Rectángulo"/>
          <p:cNvSpPr/>
          <p:nvPr/>
        </p:nvSpPr>
        <p:spPr>
          <a:xfrm>
            <a:off x="992182" y="1988840"/>
            <a:ext cx="7159652" cy="1754326"/>
          </a:xfrm>
          <a:prstGeom prst="rect">
            <a:avLst/>
          </a:prstGeom>
          <a:noFill/>
        </p:spPr>
        <p:txBody>
          <a:bodyPr wrap="none" lIns="91440" tIns="45720" rIns="91440" bIns="45720">
            <a:spAutoFit/>
          </a:bodyPr>
          <a:lstStyle/>
          <a:p>
            <a:pPr algn="ctr"/>
            <a:r>
              <a:rPr lang="es-ES" sz="5400" b="1" cap="none" spc="0" dirty="0" smtClean="0">
                <a:ln w="19050">
                  <a:solidFill>
                    <a:schemeClr val="tx2">
                      <a:tint val="1000"/>
                    </a:schemeClr>
                  </a:solidFill>
                  <a:prstDash val="solid"/>
                </a:ln>
                <a:solidFill>
                  <a:schemeClr val="accent3">
                    <a:lumMod val="50000"/>
                  </a:schemeClr>
                </a:solidFill>
                <a:effectLst>
                  <a:outerShdw blurRad="50000" dist="50800" dir="7500000" algn="tl">
                    <a:srgbClr val="000000">
                      <a:shade val="5000"/>
                      <a:alpha val="35000"/>
                    </a:srgbClr>
                  </a:outerShdw>
                </a:effectLst>
              </a:rPr>
              <a:t>PREGUNTAS POR PARTE </a:t>
            </a:r>
          </a:p>
          <a:p>
            <a:pPr algn="ctr"/>
            <a:r>
              <a:rPr lang="es-ES" sz="5400" b="1" cap="none" spc="0" dirty="0" smtClean="0">
                <a:ln w="19050">
                  <a:solidFill>
                    <a:schemeClr val="tx2">
                      <a:tint val="1000"/>
                    </a:schemeClr>
                  </a:solidFill>
                  <a:prstDash val="solid"/>
                </a:ln>
                <a:solidFill>
                  <a:schemeClr val="accent3">
                    <a:lumMod val="50000"/>
                  </a:schemeClr>
                </a:solidFill>
                <a:effectLst>
                  <a:outerShdw blurRad="50000" dist="50800" dir="7500000" algn="tl">
                    <a:srgbClr val="000000">
                      <a:shade val="5000"/>
                      <a:alpha val="35000"/>
                    </a:srgbClr>
                  </a:outerShdw>
                </a:effectLst>
              </a:rPr>
              <a:t>DEL TRIBUNAL</a:t>
            </a:r>
            <a:endParaRPr lang="es-ES" sz="5400" b="1" cap="none" spc="0" dirty="0">
              <a:ln w="19050">
                <a:solidFill>
                  <a:schemeClr val="tx2">
                    <a:tint val="1000"/>
                  </a:schemeClr>
                </a:solidFill>
                <a:prstDash val="solid"/>
              </a:ln>
              <a:solidFill>
                <a:schemeClr val="accent3">
                  <a:lumMod val="50000"/>
                </a:schemeClr>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3734257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64333" y="1628800"/>
            <a:ext cx="5832003"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s-EC" sz="2400" b="1" dirty="0" smtClean="0"/>
              <a:t>La inseguridad </a:t>
            </a:r>
            <a:r>
              <a:rPr lang="es-EC" sz="2400" b="1" dirty="0"/>
              <a:t>afecta a las Empresas</a:t>
            </a:r>
            <a:endParaRPr lang="es-ES" sz="2400" b="1" dirty="0"/>
          </a:p>
        </p:txBody>
      </p:sp>
      <p:sp>
        <p:nvSpPr>
          <p:cNvPr id="5" name="Text Box 5"/>
          <p:cNvSpPr txBox="1">
            <a:spLocks noChangeArrowheads="1"/>
          </p:cNvSpPr>
          <p:nvPr/>
        </p:nvSpPr>
        <p:spPr bwMode="auto">
          <a:xfrm>
            <a:off x="1187450" y="5733256"/>
            <a:ext cx="6769100"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sz="2400" b="1" dirty="0"/>
              <a:t>Podría afectar a la </a:t>
            </a:r>
            <a:r>
              <a:rPr lang="es-EC" sz="2400" b="1" dirty="0" smtClean="0"/>
              <a:t>continuidad </a:t>
            </a:r>
            <a:r>
              <a:rPr lang="es-EC" sz="2400" b="1" dirty="0"/>
              <a:t>del </a:t>
            </a:r>
            <a:r>
              <a:rPr lang="es-EC" sz="2400" b="1" dirty="0" smtClean="0"/>
              <a:t>negocio</a:t>
            </a:r>
            <a:endParaRPr lang="es-ES" sz="2400" b="1" dirty="0"/>
          </a:p>
        </p:txBody>
      </p:sp>
      <p:sp>
        <p:nvSpPr>
          <p:cNvPr id="6" name="Text Box 8"/>
          <p:cNvSpPr txBox="1">
            <a:spLocks noChangeArrowheads="1"/>
          </p:cNvSpPr>
          <p:nvPr/>
        </p:nvSpPr>
        <p:spPr bwMode="auto">
          <a:xfrm>
            <a:off x="647700" y="3319289"/>
            <a:ext cx="2411414" cy="923330"/>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a:t>A su entorno </a:t>
            </a:r>
            <a:r>
              <a:rPr lang="es-EC" b="1" dirty="0" smtClean="0"/>
              <a:t>laboral (imagen corporativa)</a:t>
            </a:r>
            <a:endParaRPr lang="es-ES" b="1" dirty="0"/>
          </a:p>
        </p:txBody>
      </p:sp>
      <p:sp>
        <p:nvSpPr>
          <p:cNvPr id="7" name="Text Box 9"/>
          <p:cNvSpPr txBox="1">
            <a:spLocks noChangeArrowheads="1"/>
          </p:cNvSpPr>
          <p:nvPr/>
        </p:nvSpPr>
        <p:spPr bwMode="auto">
          <a:xfrm>
            <a:off x="3455988" y="3247851"/>
            <a:ext cx="2232025" cy="646331"/>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a:t>A sus operaciones c</a:t>
            </a:r>
            <a:r>
              <a:rPr lang="es-EC" b="1" dirty="0" smtClean="0"/>
              <a:t>omerciales</a:t>
            </a:r>
            <a:endParaRPr lang="es-ES" b="1" dirty="0"/>
          </a:p>
        </p:txBody>
      </p:sp>
      <p:sp>
        <p:nvSpPr>
          <p:cNvPr id="8" name="Text Box 10"/>
          <p:cNvSpPr txBox="1">
            <a:spLocks noChangeArrowheads="1"/>
          </p:cNvSpPr>
          <p:nvPr/>
        </p:nvSpPr>
        <p:spPr bwMode="auto">
          <a:xfrm>
            <a:off x="6281738" y="3222451"/>
            <a:ext cx="2232025"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a:t>A su </a:t>
            </a:r>
            <a:r>
              <a:rPr lang="es-EC" b="1" dirty="0" smtClean="0"/>
              <a:t>economía</a:t>
            </a:r>
            <a:endParaRPr lang="es-ES" b="1" dirty="0"/>
          </a:p>
        </p:txBody>
      </p:sp>
      <p:sp>
        <p:nvSpPr>
          <p:cNvPr id="9" name="AutoShape 19"/>
          <p:cNvSpPr>
            <a:spLocks noChangeArrowheads="1"/>
          </p:cNvSpPr>
          <p:nvPr/>
        </p:nvSpPr>
        <p:spPr bwMode="auto">
          <a:xfrm>
            <a:off x="7235825" y="2204864"/>
            <a:ext cx="431800" cy="792162"/>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10" name="AutoShape 20"/>
          <p:cNvSpPr>
            <a:spLocks noChangeArrowheads="1"/>
          </p:cNvSpPr>
          <p:nvPr/>
        </p:nvSpPr>
        <p:spPr bwMode="auto">
          <a:xfrm>
            <a:off x="1763713" y="2206451"/>
            <a:ext cx="431800" cy="792163"/>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11" name="AutoShape 21"/>
          <p:cNvSpPr>
            <a:spLocks noChangeArrowheads="1"/>
          </p:cNvSpPr>
          <p:nvPr/>
        </p:nvSpPr>
        <p:spPr bwMode="auto">
          <a:xfrm>
            <a:off x="4356100" y="2204864"/>
            <a:ext cx="431800" cy="792162"/>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12" name="AutoShape 29"/>
          <p:cNvSpPr>
            <a:spLocks noChangeArrowheads="1"/>
          </p:cNvSpPr>
          <p:nvPr/>
        </p:nvSpPr>
        <p:spPr bwMode="auto">
          <a:xfrm>
            <a:off x="4319588" y="5013176"/>
            <a:ext cx="503237" cy="647700"/>
          </a:xfrm>
          <a:prstGeom prst="downArrow">
            <a:avLst>
              <a:gd name="adj1" fmla="val 50000"/>
              <a:gd name="adj2" fmla="val 32177"/>
            </a:avLst>
          </a:prstGeom>
          <a:solidFill>
            <a:srgbClr val="FFC000"/>
          </a:solidFill>
          <a:ln w="9525">
            <a:solidFill>
              <a:schemeClr val="tx1"/>
            </a:solidFill>
            <a:miter lim="800000"/>
            <a:headEnd/>
            <a:tailEnd/>
          </a:ln>
        </p:spPr>
        <p:txBody>
          <a:bodyPr wrap="none" anchor="ctr"/>
          <a:lstStyle/>
          <a:p>
            <a:endParaRPr lang="es-EC"/>
          </a:p>
        </p:txBody>
      </p:sp>
      <p:sp>
        <p:nvSpPr>
          <p:cNvPr id="13" name="AutoShape 30"/>
          <p:cNvSpPr>
            <a:spLocks/>
          </p:cNvSpPr>
          <p:nvPr/>
        </p:nvSpPr>
        <p:spPr bwMode="auto">
          <a:xfrm rot="16200000">
            <a:off x="4321175" y="763637"/>
            <a:ext cx="503237" cy="7850188"/>
          </a:xfrm>
          <a:prstGeom prst="leftBrace">
            <a:avLst>
              <a:gd name="adj1" fmla="val 129995"/>
              <a:gd name="adj2" fmla="val 50000"/>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C"/>
          </a:p>
        </p:txBody>
      </p:sp>
      <p:pic>
        <p:nvPicPr>
          <p:cNvPr id="14" name="1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15" name="1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Tree>
    <p:extLst>
      <p:ext uri="{BB962C8B-B14F-4D97-AF65-F5344CB8AC3E}">
        <p14:creationId xmlns:p14="http://schemas.microsoft.com/office/powerpoint/2010/main" val="3760636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6" name="5 CuadroTexto"/>
          <p:cNvSpPr txBox="1"/>
          <p:nvPr/>
        </p:nvSpPr>
        <p:spPr>
          <a:xfrm>
            <a:off x="107504" y="1652607"/>
            <a:ext cx="8856984" cy="1200329"/>
          </a:xfrm>
          <a:prstGeom prst="rect">
            <a:avLst/>
          </a:prstGeom>
          <a:noFill/>
        </p:spPr>
        <p:txBody>
          <a:bodyPr wrap="square" rtlCol="0">
            <a:spAutoFit/>
          </a:bodyPr>
          <a:lstStyle/>
          <a:p>
            <a:pPr algn="just"/>
            <a:r>
              <a:rPr lang="es-EC" dirty="0" smtClean="0"/>
              <a:t>La presente investigación sobre seguridad física, se llevó a cabo en el Centro Comercial “Plaza 15 de Mayo”, ubicado </a:t>
            </a:r>
            <a:r>
              <a:rPr lang="es-ES" dirty="0" smtClean="0"/>
              <a:t> </a:t>
            </a:r>
            <a:r>
              <a:rPr lang="es-ES" dirty="0"/>
              <a:t>en la Provincia Bolívar, ciudad de Guaranda, también denominada como “Ciudad de las </a:t>
            </a:r>
            <a:r>
              <a:rPr lang="es-ES" dirty="0" smtClean="0"/>
              <a:t>Siete Colinas</a:t>
            </a:r>
            <a:r>
              <a:rPr lang="es-ES" dirty="0"/>
              <a:t>” o la “Ciudad de los </a:t>
            </a:r>
            <a:r>
              <a:rPr lang="es-ES" dirty="0" smtClean="0"/>
              <a:t>Eternos Carnavales</a:t>
            </a:r>
            <a:r>
              <a:rPr lang="es-ES" dirty="0"/>
              <a:t>”, enclavada en el corazón del </a:t>
            </a:r>
            <a:r>
              <a:rPr lang="es-ES" dirty="0" smtClean="0"/>
              <a:t>país.</a:t>
            </a:r>
            <a:endParaRPr lang="es-EC" dirty="0"/>
          </a:p>
        </p:txBody>
      </p:sp>
      <p:sp>
        <p:nvSpPr>
          <p:cNvPr id="7" name="6 CuadroTexto"/>
          <p:cNvSpPr txBox="1"/>
          <p:nvPr/>
        </p:nvSpPr>
        <p:spPr>
          <a:xfrm>
            <a:off x="2987824" y="1196752"/>
            <a:ext cx="3672408" cy="369332"/>
          </a:xfrm>
          <a:prstGeom prst="rect">
            <a:avLst/>
          </a:prstGeom>
          <a:noFill/>
        </p:spPr>
        <p:txBody>
          <a:bodyPr wrap="square" rtlCol="0">
            <a:spAutoFit/>
          </a:bodyPr>
          <a:lstStyle/>
          <a:p>
            <a:pPr algn="ctr"/>
            <a:r>
              <a:rPr lang="es-EC" b="1" dirty="0" smtClean="0"/>
              <a:t>UBICACIÓN DE LA INVESTIGACIÓN</a:t>
            </a:r>
            <a:endParaRPr lang="es-EC" b="1" dirty="0"/>
          </a:p>
        </p:txBody>
      </p:sp>
      <p:sp>
        <p:nvSpPr>
          <p:cNvPr id="8" name="7 CuadroTexto"/>
          <p:cNvSpPr txBox="1"/>
          <p:nvPr/>
        </p:nvSpPr>
        <p:spPr>
          <a:xfrm>
            <a:off x="7812360" y="2771636"/>
            <a:ext cx="936104" cy="369332"/>
          </a:xfrm>
          <a:prstGeom prst="rect">
            <a:avLst/>
          </a:prstGeom>
          <a:noFill/>
        </p:spPr>
        <p:txBody>
          <a:bodyPr wrap="square" rtlCol="0">
            <a:spAutoFit/>
          </a:bodyPr>
          <a:lstStyle/>
          <a:p>
            <a:r>
              <a:rPr lang="es-EC" dirty="0" smtClean="0">
                <a:hlinkClick r:id="rId4" action="ppaction://hlinkfile"/>
              </a:rPr>
              <a:t>VIDEO</a:t>
            </a:r>
            <a:endParaRPr lang="es-EC" dirty="0"/>
          </a:p>
        </p:txBody>
      </p:sp>
      <p:sp>
        <p:nvSpPr>
          <p:cNvPr id="9" name="8 CuadroTexto"/>
          <p:cNvSpPr txBox="1"/>
          <p:nvPr/>
        </p:nvSpPr>
        <p:spPr>
          <a:xfrm>
            <a:off x="2987824" y="3501008"/>
            <a:ext cx="3672408" cy="369332"/>
          </a:xfrm>
          <a:prstGeom prst="rect">
            <a:avLst/>
          </a:prstGeom>
          <a:noFill/>
        </p:spPr>
        <p:txBody>
          <a:bodyPr wrap="square" rtlCol="0">
            <a:spAutoFit/>
          </a:bodyPr>
          <a:lstStyle/>
          <a:p>
            <a:pPr algn="ctr"/>
            <a:r>
              <a:rPr lang="es-EC" b="1" dirty="0" smtClean="0"/>
              <a:t>FORMULACIÓN DEL PROBLEMA</a:t>
            </a:r>
            <a:endParaRPr lang="es-EC" b="1" dirty="0"/>
          </a:p>
        </p:txBody>
      </p:sp>
      <p:sp>
        <p:nvSpPr>
          <p:cNvPr id="10" name="9 CuadroTexto"/>
          <p:cNvSpPr txBox="1"/>
          <p:nvPr/>
        </p:nvSpPr>
        <p:spPr>
          <a:xfrm>
            <a:off x="107504" y="4221088"/>
            <a:ext cx="8856984" cy="923330"/>
          </a:xfrm>
          <a:prstGeom prst="rect">
            <a:avLst/>
          </a:prstGeom>
          <a:noFill/>
        </p:spPr>
        <p:txBody>
          <a:bodyPr wrap="square" rtlCol="0">
            <a:spAutoFit/>
          </a:bodyPr>
          <a:lstStyle/>
          <a:p>
            <a:pPr algn="just"/>
            <a:r>
              <a:rPr lang="es-ES" dirty="0" smtClean="0"/>
              <a:t>¿</a:t>
            </a:r>
            <a:r>
              <a:rPr lang="es-ES" dirty="0"/>
              <a:t>De qué manera inciden las fortalezas y/o debilidades del sistema de seguridad física del </a:t>
            </a:r>
            <a:r>
              <a:rPr lang="es-ES" dirty="0" smtClean="0"/>
              <a:t>Centro Comercial </a:t>
            </a:r>
            <a:r>
              <a:rPr lang="es-ES" dirty="0"/>
              <a:t>Plaza 15 de Mayo de la ciudad de Guaranda, Provincia Bolívar en la acción delincuencial? </a:t>
            </a:r>
            <a:endParaRPr lang="es-EC" dirty="0"/>
          </a:p>
        </p:txBody>
      </p:sp>
    </p:spTree>
    <p:extLst>
      <p:ext uri="{BB962C8B-B14F-4D97-AF65-F5344CB8AC3E}">
        <p14:creationId xmlns:p14="http://schemas.microsoft.com/office/powerpoint/2010/main" val="304243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9" name="Text Box 3"/>
          <p:cNvSpPr txBox="1">
            <a:spLocks noChangeArrowheads="1"/>
          </p:cNvSpPr>
          <p:nvPr/>
        </p:nvSpPr>
        <p:spPr bwMode="auto">
          <a:xfrm>
            <a:off x="1764333" y="1156682"/>
            <a:ext cx="5832003" cy="40011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s-EC" sz="2000" b="1" dirty="0" smtClean="0"/>
              <a:t>JUSTIFICACIÓN DE LA INVESTIGACIÓN</a:t>
            </a:r>
            <a:endParaRPr lang="es-ES" sz="2000" b="1" dirty="0"/>
          </a:p>
        </p:txBody>
      </p:sp>
      <p:sp>
        <p:nvSpPr>
          <p:cNvPr id="11" name="Text Box 8"/>
          <p:cNvSpPr txBox="1">
            <a:spLocks noChangeArrowheads="1"/>
          </p:cNvSpPr>
          <p:nvPr/>
        </p:nvSpPr>
        <p:spPr bwMode="auto">
          <a:xfrm>
            <a:off x="2340458" y="2924944"/>
            <a:ext cx="4319774"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Variedad en el catálogo de riesgos</a:t>
            </a:r>
            <a:endParaRPr lang="es-ES" b="1" dirty="0"/>
          </a:p>
        </p:txBody>
      </p:sp>
      <p:sp>
        <p:nvSpPr>
          <p:cNvPr id="12" name="Text Box 9"/>
          <p:cNvSpPr txBox="1">
            <a:spLocks noChangeArrowheads="1"/>
          </p:cNvSpPr>
          <p:nvPr/>
        </p:nvSpPr>
        <p:spPr bwMode="auto">
          <a:xfrm>
            <a:off x="2843808" y="2060848"/>
            <a:ext cx="3384376"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Gran actividad económica</a:t>
            </a:r>
            <a:endParaRPr lang="es-ES" b="1" dirty="0"/>
          </a:p>
        </p:txBody>
      </p:sp>
      <p:sp>
        <p:nvSpPr>
          <p:cNvPr id="13" name="Text Box 10"/>
          <p:cNvSpPr txBox="1">
            <a:spLocks noChangeArrowheads="1"/>
          </p:cNvSpPr>
          <p:nvPr/>
        </p:nvSpPr>
        <p:spPr bwMode="auto">
          <a:xfrm>
            <a:off x="4553900" y="3789040"/>
            <a:ext cx="3258460"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Delincuencia organizada</a:t>
            </a:r>
            <a:endParaRPr lang="es-ES" b="1" dirty="0"/>
          </a:p>
        </p:txBody>
      </p:sp>
      <p:sp>
        <p:nvSpPr>
          <p:cNvPr id="16" name="AutoShape 21"/>
          <p:cNvSpPr>
            <a:spLocks noChangeArrowheads="1"/>
          </p:cNvSpPr>
          <p:nvPr/>
        </p:nvSpPr>
        <p:spPr bwMode="auto">
          <a:xfrm>
            <a:off x="4356100" y="1628800"/>
            <a:ext cx="324234" cy="360040"/>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19" name="AutoShape 21"/>
          <p:cNvSpPr>
            <a:spLocks noChangeArrowheads="1"/>
          </p:cNvSpPr>
          <p:nvPr/>
        </p:nvSpPr>
        <p:spPr bwMode="auto">
          <a:xfrm>
            <a:off x="4391782" y="2492896"/>
            <a:ext cx="324234" cy="360040"/>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20" name="AutoShape 21"/>
          <p:cNvSpPr>
            <a:spLocks noChangeArrowheads="1"/>
          </p:cNvSpPr>
          <p:nvPr/>
        </p:nvSpPr>
        <p:spPr bwMode="auto">
          <a:xfrm>
            <a:off x="2771800" y="3356992"/>
            <a:ext cx="324234" cy="360040"/>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21" name="AutoShape 21"/>
          <p:cNvSpPr>
            <a:spLocks noChangeArrowheads="1"/>
          </p:cNvSpPr>
          <p:nvPr/>
        </p:nvSpPr>
        <p:spPr bwMode="auto">
          <a:xfrm>
            <a:off x="5903950" y="3356992"/>
            <a:ext cx="324234" cy="360040"/>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22" name="Text Box 10"/>
          <p:cNvSpPr txBox="1">
            <a:spLocks noChangeArrowheads="1"/>
          </p:cNvSpPr>
          <p:nvPr/>
        </p:nvSpPr>
        <p:spPr bwMode="auto">
          <a:xfrm>
            <a:off x="1547664" y="3789040"/>
            <a:ext cx="2520057" cy="369332"/>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C" b="1" dirty="0" smtClean="0"/>
              <a:t>Delincuencia común</a:t>
            </a:r>
            <a:endParaRPr lang="es-ES" b="1" dirty="0"/>
          </a:p>
        </p:txBody>
      </p:sp>
      <p:sp>
        <p:nvSpPr>
          <p:cNvPr id="2" name="1 Elipse"/>
          <p:cNvSpPr/>
          <p:nvPr/>
        </p:nvSpPr>
        <p:spPr>
          <a:xfrm>
            <a:off x="1259632" y="4725144"/>
            <a:ext cx="2808089" cy="1584176"/>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Hurtos, Robos, Pérdidas desconocidas, riesgos laborales, etc.</a:t>
            </a:r>
            <a:endParaRPr lang="es-EC" b="1" dirty="0">
              <a:solidFill>
                <a:schemeClr val="tx1"/>
              </a:solidFill>
            </a:endParaRPr>
          </a:p>
        </p:txBody>
      </p:sp>
      <p:sp>
        <p:nvSpPr>
          <p:cNvPr id="23" name="22 Elipse"/>
          <p:cNvSpPr/>
          <p:nvPr/>
        </p:nvSpPr>
        <p:spPr>
          <a:xfrm>
            <a:off x="5076056" y="4725144"/>
            <a:ext cx="2664073" cy="165618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Plagios, Secuestros, Extorciones, </a:t>
            </a:r>
            <a:r>
              <a:rPr lang="es-EC" b="1" dirty="0" err="1" smtClean="0">
                <a:solidFill>
                  <a:schemeClr val="tx1"/>
                </a:solidFill>
              </a:rPr>
              <a:t>Sicariatos</a:t>
            </a:r>
            <a:r>
              <a:rPr lang="es-EC" b="1" dirty="0" smtClean="0">
                <a:solidFill>
                  <a:schemeClr val="tx1"/>
                </a:solidFill>
              </a:rPr>
              <a:t>, etc.</a:t>
            </a:r>
            <a:endParaRPr lang="es-EC" b="1" dirty="0">
              <a:solidFill>
                <a:schemeClr val="tx1"/>
              </a:solidFill>
            </a:endParaRPr>
          </a:p>
        </p:txBody>
      </p:sp>
      <p:sp>
        <p:nvSpPr>
          <p:cNvPr id="24" name="AutoShape 21"/>
          <p:cNvSpPr>
            <a:spLocks noChangeArrowheads="1"/>
          </p:cNvSpPr>
          <p:nvPr/>
        </p:nvSpPr>
        <p:spPr bwMode="auto">
          <a:xfrm>
            <a:off x="2483768" y="4221088"/>
            <a:ext cx="324234" cy="360040"/>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
        <p:nvSpPr>
          <p:cNvPr id="25" name="AutoShape 21"/>
          <p:cNvSpPr>
            <a:spLocks noChangeArrowheads="1"/>
          </p:cNvSpPr>
          <p:nvPr/>
        </p:nvSpPr>
        <p:spPr bwMode="auto">
          <a:xfrm>
            <a:off x="6191982" y="4221088"/>
            <a:ext cx="324234" cy="360040"/>
          </a:xfrm>
          <a:prstGeom prst="downArrow">
            <a:avLst>
              <a:gd name="adj1" fmla="val 50000"/>
              <a:gd name="adj2" fmla="val 45864"/>
            </a:avLst>
          </a:prstGeom>
          <a:solidFill>
            <a:srgbClr val="33CCCC"/>
          </a:solidFill>
          <a:ln w="9525">
            <a:solidFill>
              <a:schemeClr val="tx1"/>
            </a:solidFill>
            <a:miter lim="800000"/>
            <a:headEnd/>
            <a:tailEnd/>
          </a:ln>
        </p:spPr>
        <p:txBody>
          <a:bodyPr wrap="none" anchor="ctr"/>
          <a:lstStyle/>
          <a:p>
            <a:endParaRPr lang="es-EC"/>
          </a:p>
        </p:txBody>
      </p:sp>
    </p:spTree>
    <p:extLst>
      <p:ext uri="{BB962C8B-B14F-4D97-AF65-F5344CB8AC3E}">
        <p14:creationId xmlns:p14="http://schemas.microsoft.com/office/powerpoint/2010/main" val="3246560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467544" y="2276872"/>
            <a:ext cx="2448272" cy="100811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Temor hacia la inseguridad</a:t>
            </a:r>
            <a:endParaRPr lang="es-EC" b="1" dirty="0">
              <a:solidFill>
                <a:schemeClr val="tx1"/>
              </a:solidFill>
            </a:endParaRPr>
          </a:p>
        </p:txBody>
      </p:sp>
      <p:sp>
        <p:nvSpPr>
          <p:cNvPr id="6" name="5 Elipse"/>
          <p:cNvSpPr/>
          <p:nvPr/>
        </p:nvSpPr>
        <p:spPr>
          <a:xfrm>
            <a:off x="3347864" y="1268760"/>
            <a:ext cx="2304256" cy="100811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Aumento de los índices delincuenciales</a:t>
            </a:r>
            <a:endParaRPr lang="es-EC" sz="1600" b="1" dirty="0">
              <a:solidFill>
                <a:schemeClr val="tx1"/>
              </a:solidFill>
            </a:endParaRPr>
          </a:p>
        </p:txBody>
      </p:sp>
      <p:sp>
        <p:nvSpPr>
          <p:cNvPr id="7" name="6 Elipse"/>
          <p:cNvSpPr/>
          <p:nvPr/>
        </p:nvSpPr>
        <p:spPr>
          <a:xfrm>
            <a:off x="6012160" y="2348880"/>
            <a:ext cx="2304256" cy="100811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Falta de aplicabilidad de medidas de seguridad</a:t>
            </a:r>
            <a:endParaRPr lang="es-EC" sz="1600" b="1" dirty="0">
              <a:solidFill>
                <a:schemeClr val="tx1"/>
              </a:solidFill>
            </a:endParaRPr>
          </a:p>
        </p:txBody>
      </p:sp>
      <p:pic>
        <p:nvPicPr>
          <p:cNvPr id="8" name="7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9" name="8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10" name="9 Elipse"/>
          <p:cNvSpPr/>
          <p:nvPr/>
        </p:nvSpPr>
        <p:spPr>
          <a:xfrm>
            <a:off x="3203848" y="3212976"/>
            <a:ext cx="2448272" cy="100811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Oportunidad atractiva / Espacio propicio</a:t>
            </a:r>
            <a:endParaRPr lang="es-EC" b="1" dirty="0">
              <a:solidFill>
                <a:schemeClr val="tx1"/>
              </a:solidFill>
            </a:endParaRPr>
          </a:p>
        </p:txBody>
      </p:sp>
      <p:sp>
        <p:nvSpPr>
          <p:cNvPr id="11" name="10 Rectángulo"/>
          <p:cNvSpPr/>
          <p:nvPr/>
        </p:nvSpPr>
        <p:spPr>
          <a:xfrm>
            <a:off x="1691680" y="4941168"/>
            <a:ext cx="6120680" cy="50405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smtClean="0">
                <a:solidFill>
                  <a:schemeClr val="tx1"/>
                </a:solidFill>
              </a:rPr>
              <a:t>Comisión de Delitos y Contravenciones</a:t>
            </a:r>
            <a:endParaRPr lang="es-EC" sz="2400" b="1" dirty="0">
              <a:solidFill>
                <a:schemeClr val="tx1"/>
              </a:solidFill>
            </a:endParaRPr>
          </a:p>
        </p:txBody>
      </p:sp>
      <p:cxnSp>
        <p:nvCxnSpPr>
          <p:cNvPr id="14" name="13 Conector recto de flecha"/>
          <p:cNvCxnSpPr/>
          <p:nvPr/>
        </p:nvCxnSpPr>
        <p:spPr>
          <a:xfrm>
            <a:off x="4499992" y="2357264"/>
            <a:ext cx="0" cy="85571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stCxn id="4" idx="5"/>
          </p:cNvCxnSpPr>
          <p:nvPr/>
        </p:nvCxnSpPr>
        <p:spPr>
          <a:xfrm>
            <a:off x="2557275" y="3137349"/>
            <a:ext cx="790589" cy="3636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flipH="1">
            <a:off x="5580112" y="3140968"/>
            <a:ext cx="576064" cy="43566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24 Flecha abajo"/>
          <p:cNvSpPr/>
          <p:nvPr/>
        </p:nvSpPr>
        <p:spPr>
          <a:xfrm>
            <a:off x="4283968" y="4293096"/>
            <a:ext cx="32403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407818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pic>
        <p:nvPicPr>
          <p:cNvPr id="8" name="7 Imagen"/>
          <p:cNvPicPr/>
          <p:nvPr/>
        </p:nvPicPr>
        <p:blipFill>
          <a:blip r:embed="rId4">
            <a:extLst>
              <a:ext uri="{28A0092B-C50C-407E-A947-70E740481C1C}">
                <a14:useLocalDpi xmlns:a14="http://schemas.microsoft.com/office/drawing/2010/main" val="0"/>
              </a:ext>
            </a:extLst>
          </a:blip>
          <a:srcRect/>
          <a:stretch>
            <a:fillRect/>
          </a:stretch>
        </p:blipFill>
        <p:spPr bwMode="auto">
          <a:xfrm>
            <a:off x="1769427" y="1844824"/>
            <a:ext cx="5970925" cy="2705651"/>
          </a:xfrm>
          <a:prstGeom prst="rect">
            <a:avLst/>
          </a:prstGeom>
          <a:noFill/>
          <a:ln>
            <a:noFill/>
          </a:ln>
        </p:spPr>
      </p:pic>
      <p:sp>
        <p:nvSpPr>
          <p:cNvPr id="9" name="8 CuadroTexto"/>
          <p:cNvSpPr txBox="1"/>
          <p:nvPr/>
        </p:nvSpPr>
        <p:spPr>
          <a:xfrm>
            <a:off x="107504" y="5003884"/>
            <a:ext cx="2304256" cy="338554"/>
          </a:xfrm>
          <a:prstGeom prst="rect">
            <a:avLst/>
          </a:prstGeom>
          <a:noFill/>
        </p:spPr>
        <p:txBody>
          <a:bodyPr wrap="square" rtlCol="0">
            <a:spAutoFit/>
          </a:bodyPr>
          <a:lstStyle/>
          <a:p>
            <a:r>
              <a:rPr lang="es-EC" sz="1600" b="1" dirty="0" smtClean="0"/>
              <a:t>EL BIEN O PATRIMONIO </a:t>
            </a:r>
            <a:endParaRPr lang="es-EC" sz="1600" b="1" dirty="0"/>
          </a:p>
        </p:txBody>
      </p:sp>
      <p:sp>
        <p:nvSpPr>
          <p:cNvPr id="10" name="9 CuadroTexto"/>
          <p:cNvSpPr txBox="1"/>
          <p:nvPr/>
        </p:nvSpPr>
        <p:spPr>
          <a:xfrm>
            <a:off x="2339752" y="5003884"/>
            <a:ext cx="324036" cy="369332"/>
          </a:xfrm>
          <a:prstGeom prst="rect">
            <a:avLst/>
          </a:prstGeom>
          <a:noFill/>
        </p:spPr>
        <p:txBody>
          <a:bodyPr wrap="square" rtlCol="0">
            <a:spAutoFit/>
          </a:bodyPr>
          <a:lstStyle/>
          <a:p>
            <a:r>
              <a:rPr lang="es-EC" b="1" dirty="0" smtClean="0"/>
              <a:t>+</a:t>
            </a:r>
            <a:endParaRPr lang="es-EC" b="1" dirty="0"/>
          </a:p>
        </p:txBody>
      </p:sp>
      <p:sp>
        <p:nvSpPr>
          <p:cNvPr id="11" name="10 CuadroTexto"/>
          <p:cNvSpPr txBox="1"/>
          <p:nvPr/>
        </p:nvSpPr>
        <p:spPr>
          <a:xfrm>
            <a:off x="2699792" y="4992766"/>
            <a:ext cx="1296144" cy="338554"/>
          </a:xfrm>
          <a:prstGeom prst="rect">
            <a:avLst/>
          </a:prstGeom>
          <a:noFill/>
        </p:spPr>
        <p:txBody>
          <a:bodyPr wrap="square" rtlCol="0">
            <a:spAutoFit/>
          </a:bodyPr>
          <a:lstStyle/>
          <a:p>
            <a:r>
              <a:rPr lang="es-EC" sz="1600" b="1" dirty="0" smtClean="0"/>
              <a:t>NECESIDAD  </a:t>
            </a:r>
            <a:endParaRPr lang="es-EC" sz="1600" dirty="0"/>
          </a:p>
        </p:txBody>
      </p:sp>
      <p:sp>
        <p:nvSpPr>
          <p:cNvPr id="12" name="11 CuadroTexto"/>
          <p:cNvSpPr txBox="1"/>
          <p:nvPr/>
        </p:nvSpPr>
        <p:spPr>
          <a:xfrm>
            <a:off x="5868144" y="4902259"/>
            <a:ext cx="3420380" cy="461665"/>
          </a:xfrm>
          <a:prstGeom prst="rect">
            <a:avLst/>
          </a:prstGeom>
          <a:noFill/>
        </p:spPr>
        <p:txBody>
          <a:bodyPr wrap="square" rtlCol="0">
            <a:spAutoFit/>
          </a:bodyPr>
          <a:lstStyle/>
          <a:p>
            <a:r>
              <a:rPr lang="es-EC" sz="2400" b="1" dirty="0" smtClean="0"/>
              <a:t>ACCIÓN DELINCUENCIAL</a:t>
            </a:r>
            <a:endParaRPr lang="es-EC" sz="2400" b="1" dirty="0"/>
          </a:p>
        </p:txBody>
      </p:sp>
      <p:sp>
        <p:nvSpPr>
          <p:cNvPr id="13" name="12 CuadroTexto"/>
          <p:cNvSpPr txBox="1"/>
          <p:nvPr/>
        </p:nvSpPr>
        <p:spPr>
          <a:xfrm>
            <a:off x="3851920" y="4994592"/>
            <a:ext cx="324036" cy="369332"/>
          </a:xfrm>
          <a:prstGeom prst="rect">
            <a:avLst/>
          </a:prstGeom>
          <a:noFill/>
        </p:spPr>
        <p:txBody>
          <a:bodyPr wrap="square" rtlCol="0">
            <a:spAutoFit/>
          </a:bodyPr>
          <a:lstStyle/>
          <a:p>
            <a:r>
              <a:rPr lang="es-EC" b="1" dirty="0" smtClean="0"/>
              <a:t>+</a:t>
            </a:r>
            <a:endParaRPr lang="es-EC" b="1" dirty="0"/>
          </a:p>
        </p:txBody>
      </p:sp>
      <p:sp>
        <p:nvSpPr>
          <p:cNvPr id="14" name="13 CuadroTexto"/>
          <p:cNvSpPr txBox="1"/>
          <p:nvPr/>
        </p:nvSpPr>
        <p:spPr>
          <a:xfrm>
            <a:off x="4139952" y="5003884"/>
            <a:ext cx="1584176" cy="338554"/>
          </a:xfrm>
          <a:prstGeom prst="rect">
            <a:avLst/>
          </a:prstGeom>
          <a:noFill/>
        </p:spPr>
        <p:txBody>
          <a:bodyPr wrap="square" rtlCol="0">
            <a:spAutoFit/>
          </a:bodyPr>
          <a:lstStyle/>
          <a:p>
            <a:r>
              <a:rPr lang="es-EC" sz="1600" b="1" dirty="0" smtClean="0"/>
              <a:t>OPORTUNIDAD</a:t>
            </a:r>
            <a:endParaRPr lang="es-EC" sz="1600" dirty="0"/>
          </a:p>
        </p:txBody>
      </p:sp>
      <p:sp>
        <p:nvSpPr>
          <p:cNvPr id="15" name="14 CuadroTexto"/>
          <p:cNvSpPr txBox="1"/>
          <p:nvPr/>
        </p:nvSpPr>
        <p:spPr>
          <a:xfrm>
            <a:off x="5616116" y="5003884"/>
            <a:ext cx="324036" cy="369332"/>
          </a:xfrm>
          <a:prstGeom prst="rect">
            <a:avLst/>
          </a:prstGeom>
          <a:noFill/>
        </p:spPr>
        <p:txBody>
          <a:bodyPr wrap="square" rtlCol="0">
            <a:spAutoFit/>
          </a:bodyPr>
          <a:lstStyle/>
          <a:p>
            <a:r>
              <a:rPr lang="es-EC" b="1" dirty="0"/>
              <a:t>=</a:t>
            </a:r>
          </a:p>
        </p:txBody>
      </p:sp>
    </p:spTree>
    <p:extLst>
      <p:ext uri="{BB962C8B-B14F-4D97-AF65-F5344CB8AC3E}">
        <p14:creationId xmlns:p14="http://schemas.microsoft.com/office/powerpoint/2010/main" val="3517954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94"/>
            <a:ext cx="3923928" cy="889126"/>
          </a:xfrm>
          <a:prstGeom prst="rect">
            <a:avLst/>
          </a:prstGeom>
          <a:noFill/>
          <a:ln>
            <a:noFill/>
          </a:ln>
        </p:spPr>
      </p:pic>
      <p:pic>
        <p:nvPicPr>
          <p:cNvPr id="13" name="12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7384"/>
            <a:ext cx="1331640" cy="1196752"/>
          </a:xfrm>
          <a:prstGeom prst="rect">
            <a:avLst/>
          </a:prstGeom>
          <a:noFill/>
          <a:ln>
            <a:noFill/>
          </a:ln>
        </p:spPr>
      </p:pic>
      <p:sp>
        <p:nvSpPr>
          <p:cNvPr id="14" name="13 CuadroTexto"/>
          <p:cNvSpPr txBox="1"/>
          <p:nvPr/>
        </p:nvSpPr>
        <p:spPr>
          <a:xfrm>
            <a:off x="251520" y="1613699"/>
            <a:ext cx="8712968" cy="1754326"/>
          </a:xfrm>
          <a:prstGeom prst="rect">
            <a:avLst/>
          </a:prstGeom>
          <a:noFill/>
        </p:spPr>
        <p:txBody>
          <a:bodyPr wrap="square" rtlCol="0">
            <a:spAutoFit/>
          </a:bodyPr>
          <a:lstStyle/>
          <a:p>
            <a:pPr algn="just"/>
            <a:r>
              <a:rPr lang="es-EC" dirty="0" smtClean="0"/>
              <a:t>Por ello,  es importante señalar que la presente investigación contribuye en gran manera al posicionamiento y consolidación del centro comercial “Plaza 15 de Mayo” en el mercado comercial de los guarandeños; toda vez que a través del estudio de seguridad física realizado a lo largo de la investigación se ha podido dilucidar los riesgos a los que ésta instalación se encontraría siendo vulnerable, en el caso de que dichos riesgos llegaran a materializarse. </a:t>
            </a:r>
            <a:endParaRPr lang="es-EC" dirty="0"/>
          </a:p>
        </p:txBody>
      </p:sp>
      <p:sp>
        <p:nvSpPr>
          <p:cNvPr id="15" name="14 CuadroTexto"/>
          <p:cNvSpPr txBox="1"/>
          <p:nvPr/>
        </p:nvSpPr>
        <p:spPr>
          <a:xfrm>
            <a:off x="251520" y="3701931"/>
            <a:ext cx="8712968" cy="2031325"/>
          </a:xfrm>
          <a:prstGeom prst="rect">
            <a:avLst/>
          </a:prstGeom>
          <a:noFill/>
        </p:spPr>
        <p:txBody>
          <a:bodyPr wrap="square" rtlCol="0">
            <a:spAutoFit/>
          </a:bodyPr>
          <a:lstStyle/>
          <a:p>
            <a:pPr algn="just"/>
            <a:r>
              <a:rPr lang="es-EC" dirty="0" smtClean="0"/>
              <a:t>A través de este trabajo investigativo, se pudo detectar las falencias existentes en la concepción de la infraestructura del Centro Comercial “Plaza 15 de Mayo”, lo que permitió proponer como medida de solución, la estructuración de un Manual de Políticas de </a:t>
            </a:r>
            <a:r>
              <a:rPr lang="es-EC" dirty="0"/>
              <a:t>S</a:t>
            </a:r>
            <a:r>
              <a:rPr lang="es-EC" dirty="0" smtClean="0"/>
              <a:t>eguridad Física, que la mencionada instalación debería acoger para lograr enfrentar los riesgos detectados y de esta manera minimizar su impacto dañino tanto en las instalaciones como en la vida de las personas que frecuentarán este centro comercial, tomando en consideración que la </a:t>
            </a:r>
            <a:r>
              <a:rPr lang="es-EC" b="1" dirty="0" smtClean="0"/>
              <a:t>VIDA</a:t>
            </a:r>
            <a:r>
              <a:rPr lang="es-EC" dirty="0" smtClean="0"/>
              <a:t> es un activo invaluable e irreparable para la condición humana.</a:t>
            </a:r>
            <a:endParaRPr lang="es-EC" dirty="0"/>
          </a:p>
        </p:txBody>
      </p:sp>
    </p:spTree>
    <p:extLst>
      <p:ext uri="{BB962C8B-B14F-4D97-AF65-F5344CB8AC3E}">
        <p14:creationId xmlns:p14="http://schemas.microsoft.com/office/powerpoint/2010/main" val="1229885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3338</Words>
  <Application>Microsoft Office PowerPoint</Application>
  <PresentationFormat>Presentación en pantalla (4:3)</PresentationFormat>
  <Paragraphs>288</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MONICA ORTIZ</dc:creator>
  <cp:lastModifiedBy>MONICA ORTIZ</cp:lastModifiedBy>
  <cp:revision>79</cp:revision>
  <dcterms:created xsi:type="dcterms:W3CDTF">2014-11-05T12:37:53Z</dcterms:created>
  <dcterms:modified xsi:type="dcterms:W3CDTF">2014-12-08T02:21:42Z</dcterms:modified>
</cp:coreProperties>
</file>