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60" r:id="rId2"/>
    <p:sldId id="258" r:id="rId3"/>
    <p:sldId id="306" r:id="rId4"/>
    <p:sldId id="307" r:id="rId5"/>
    <p:sldId id="308" r:id="rId6"/>
    <p:sldId id="315" r:id="rId7"/>
    <p:sldId id="339" r:id="rId8"/>
    <p:sldId id="268" r:id="rId9"/>
    <p:sldId id="312" r:id="rId10"/>
    <p:sldId id="313" r:id="rId11"/>
    <p:sldId id="271" r:id="rId12"/>
    <p:sldId id="314" r:id="rId13"/>
    <p:sldId id="316" r:id="rId14"/>
    <p:sldId id="317" r:id="rId15"/>
    <p:sldId id="319" r:id="rId16"/>
    <p:sldId id="318" r:id="rId17"/>
    <p:sldId id="297" r:id="rId18"/>
    <p:sldId id="311" r:id="rId19"/>
    <p:sldId id="320" r:id="rId20"/>
    <p:sldId id="321" r:id="rId21"/>
    <p:sldId id="322" r:id="rId22"/>
    <p:sldId id="323" r:id="rId23"/>
    <p:sldId id="324" r:id="rId24"/>
    <p:sldId id="325" r:id="rId25"/>
    <p:sldId id="326" r:id="rId26"/>
    <p:sldId id="327" r:id="rId27"/>
    <p:sldId id="328" r:id="rId28"/>
    <p:sldId id="330" r:id="rId29"/>
    <p:sldId id="329" r:id="rId30"/>
    <p:sldId id="331" r:id="rId31"/>
    <p:sldId id="332" r:id="rId32"/>
    <p:sldId id="333" r:id="rId33"/>
    <p:sldId id="334" r:id="rId34"/>
    <p:sldId id="335" r:id="rId35"/>
    <p:sldId id="336" r:id="rId36"/>
    <p:sldId id="337" r:id="rId37"/>
    <p:sldId id="338" r:id="rId38"/>
    <p:sldId id="298" r:id="rId39"/>
    <p:sldId id="303" r:id="rId40"/>
    <p:sldId id="309" r:id="rId41"/>
    <p:sldId id="304" r:id="rId42"/>
    <p:sldId id="299" r:id="rId4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7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dondear rectángulo de esquina diagonal"/>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Título"/>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fecha"/>
          <p:cNvSpPr>
            <a:spLocks noGrp="1"/>
          </p:cNvSpPr>
          <p:nvPr>
            <p:ph type="dt" sz="half" idx="10"/>
          </p:nvPr>
        </p:nvSpPr>
        <p:spPr>
          <a:xfrm>
            <a:off x="5562600" y="6509004"/>
            <a:ext cx="3002280" cy="274320"/>
          </a:xfrm>
        </p:spPr>
        <p:txBody>
          <a:bodyPr vert="horz" rtlCol="0"/>
          <a:lstStyle>
            <a:extLst/>
          </a:lstStyle>
          <a:p>
            <a:fld id="{BA25A502-4D14-4737-AB99-DF7924F46488}" type="datetimeFigureOut">
              <a:rPr lang="es-ES" smtClean="0"/>
              <a:pPr/>
              <a:t>19/02/2015</a:t>
            </a:fld>
            <a:endParaRPr lang="es-ES"/>
          </a:p>
        </p:txBody>
      </p:sp>
      <p:sp>
        <p:nvSpPr>
          <p:cNvPr id="11" name="10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6C013F90-93D2-49A0-93DA-00366FD4FDCD}" type="slidenum">
              <a:rPr lang="es-ES" smtClean="0"/>
              <a:pPr/>
              <a:t>‹Nº›</a:t>
            </a:fld>
            <a:endParaRPr lang="es-ES"/>
          </a:p>
        </p:txBody>
      </p:sp>
      <p:sp>
        <p:nvSpPr>
          <p:cNvPr id="12" name="11 Marcador de pie de página"/>
          <p:cNvSpPr>
            <a:spLocks noGrp="1"/>
          </p:cNvSpPr>
          <p:nvPr>
            <p:ph type="ftr" sz="quarter" idx="12"/>
          </p:nvPr>
        </p:nvSpPr>
        <p:spPr>
          <a:xfrm>
            <a:off x="1600200" y="6509004"/>
            <a:ext cx="3907464" cy="274320"/>
          </a:xfrm>
        </p:spPr>
        <p:txBody>
          <a:bodyPr vert="horz" rtlCol="0"/>
          <a:lstStyle>
            <a:extLst/>
          </a:lstStyle>
          <a:p>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A25A502-4D14-4737-AB99-DF7924F46488}" type="datetimeFigureOut">
              <a:rPr lang="es-ES" smtClean="0"/>
              <a:pPr/>
              <a:t>19/02/2015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6C013F90-93D2-49A0-93DA-00366FD4FDCD}"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lgn="l">
              <a:defRPr/>
            </a:lvl1pPr>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A25A502-4D14-4737-AB99-DF7924F46488}" type="datetimeFigureOut">
              <a:rPr lang="es-ES" smtClean="0"/>
              <a:pPr/>
              <a:t>19/02/2015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6C013F90-93D2-49A0-93DA-00366FD4FDCD}"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A25A502-4D14-4737-AB99-DF7924F46488}" type="datetimeFigureOut">
              <a:rPr lang="es-ES" smtClean="0"/>
              <a:pPr/>
              <a:t>19/02/2015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6C013F90-93D2-49A0-93DA-00366FD4FDCD}"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7" name="6 Rectángulo"/>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a:xfrm>
            <a:off x="5562600" y="6513670"/>
            <a:ext cx="3002280" cy="274320"/>
          </a:xfrm>
        </p:spPr>
        <p:txBody>
          <a:bodyPr vert="horz" rtlCol="0"/>
          <a:lstStyle>
            <a:extLst/>
          </a:lstStyle>
          <a:p>
            <a:fld id="{BA25A502-4D14-4737-AB99-DF7924F46488}" type="datetimeFigureOut">
              <a:rPr lang="es-ES" smtClean="0"/>
              <a:pPr/>
              <a:t>19/02/2015</a:t>
            </a:fld>
            <a:endParaRPr lang="es-ES"/>
          </a:p>
        </p:txBody>
      </p:sp>
      <p:sp>
        <p:nvSpPr>
          <p:cNvPr id="9" name="8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6C013F90-93D2-49A0-93DA-00366FD4FDCD}" type="slidenum">
              <a:rPr lang="es-ES" smtClean="0"/>
              <a:pPr/>
              <a:t>‹Nº›</a:t>
            </a:fld>
            <a:endParaRPr lang="es-ES"/>
          </a:p>
        </p:txBody>
      </p:sp>
      <p:sp>
        <p:nvSpPr>
          <p:cNvPr id="10" name="9 Marcador de pie de página"/>
          <p:cNvSpPr>
            <a:spLocks noGrp="1"/>
          </p:cNvSpPr>
          <p:nvPr>
            <p:ph type="ftr" sz="quarter" idx="12"/>
          </p:nvPr>
        </p:nvSpPr>
        <p:spPr>
          <a:xfrm>
            <a:off x="1600200" y="6513670"/>
            <a:ext cx="3907464" cy="274320"/>
          </a:xfrm>
        </p:spPr>
        <p:txBody>
          <a:bodyPr vert="horz" rtlCol="0"/>
          <a:lstStyle>
            <a:extLst/>
          </a:lstStyle>
          <a:p>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A25A502-4D14-4737-AB99-DF7924F46488}" type="datetimeFigureOut">
              <a:rPr lang="es-ES" smtClean="0"/>
              <a:pPr/>
              <a:t>19/02/2015</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a:xfrm>
            <a:off x="8641080" y="6514568"/>
            <a:ext cx="464288" cy="274320"/>
          </a:xfrm>
        </p:spPr>
        <p:txBody>
          <a:bodyPr/>
          <a:lstStyle>
            <a:extLst/>
          </a:lstStyle>
          <a:p>
            <a:fld id="{6C013F90-93D2-49A0-93DA-00366FD4FDCD}" type="slidenum">
              <a:rPr lang="es-ES" smtClean="0"/>
              <a:pPr/>
              <a:t>‹Nº›</a:t>
            </a:fld>
            <a:endParaRPr lang="es-ES"/>
          </a:p>
        </p:txBody>
      </p:sp>
      <p:sp>
        <p:nvSpPr>
          <p:cNvPr id="10" name="9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Rectángulo"/>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Título"/>
          <p:cNvSpPr>
            <a:spLocks noGrp="1"/>
          </p:cNvSpPr>
          <p:nvPr>
            <p:ph type="title"/>
          </p:nvPr>
        </p:nvSpPr>
        <p:spPr>
          <a:xfrm>
            <a:off x="457200" y="251948"/>
            <a:ext cx="8229600"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BA25A502-4D14-4737-AB99-DF7924F46488}" type="datetimeFigureOut">
              <a:rPr lang="es-ES" smtClean="0"/>
              <a:pPr/>
              <a:t>19/02/2015</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a:xfrm>
            <a:off x="8641080" y="6514568"/>
            <a:ext cx="464288" cy="274320"/>
          </a:xfrm>
        </p:spPr>
        <p:txBody>
          <a:bodyPr/>
          <a:lstStyle>
            <a:extLst/>
          </a:lstStyle>
          <a:p>
            <a:fld id="{6C013F90-93D2-49A0-93DA-00366FD4FDCD}"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218"/>
            <a:ext cx="8229600"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BA25A502-4D14-4737-AB99-DF7924F46488}" type="datetimeFigureOut">
              <a:rPr lang="es-ES" smtClean="0"/>
              <a:pPr/>
              <a:t>19/02/2015</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6C013F90-93D2-49A0-93DA-00366FD4FDCD}" type="slidenum">
              <a:rPr lang="es-ES" smtClean="0"/>
              <a:pPr/>
              <a:t>‹Nº›</a:t>
            </a:fld>
            <a:endParaRPr lang="es-ES"/>
          </a:p>
        </p:txBody>
      </p:sp>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BA25A502-4D14-4737-AB99-DF7924F46488}" type="datetimeFigureOut">
              <a:rPr lang="es-ES" smtClean="0"/>
              <a:pPr/>
              <a:t>19/02/2015</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6C013F90-93D2-49A0-93DA-00366FD4FDCD}"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8" name="7 Rectángulo"/>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963136" y="304800"/>
            <a:ext cx="3931920" cy="762000"/>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9" name="8 Marcador de fecha"/>
          <p:cNvSpPr>
            <a:spLocks noGrp="1"/>
          </p:cNvSpPr>
          <p:nvPr>
            <p:ph type="dt" sz="half" idx="10"/>
          </p:nvPr>
        </p:nvSpPr>
        <p:spPr>
          <a:xfrm>
            <a:off x="5562600" y="6513670"/>
            <a:ext cx="3002280" cy="274320"/>
          </a:xfrm>
        </p:spPr>
        <p:txBody>
          <a:bodyPr vert="horz" rtlCol="0"/>
          <a:lstStyle>
            <a:extLst/>
          </a:lstStyle>
          <a:p>
            <a:fld id="{BA25A502-4D14-4737-AB99-DF7924F46488}" type="datetimeFigureOut">
              <a:rPr lang="es-ES" smtClean="0"/>
              <a:pPr/>
              <a:t>19/02/2015</a:t>
            </a:fld>
            <a:endParaRPr lang="es-ES"/>
          </a:p>
        </p:txBody>
      </p:sp>
      <p:sp>
        <p:nvSpPr>
          <p:cNvPr id="10" name="9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6C013F90-93D2-49A0-93DA-00366FD4FDCD}" type="slidenum">
              <a:rPr lang="es-ES" smtClean="0"/>
              <a:pPr/>
              <a:t>‹Nº›</a:t>
            </a:fld>
            <a:endParaRPr lang="es-ES"/>
          </a:p>
        </p:txBody>
      </p:sp>
      <p:sp>
        <p:nvSpPr>
          <p:cNvPr id="11" name="10 Marcador de pie de página"/>
          <p:cNvSpPr>
            <a:spLocks noGrp="1"/>
          </p:cNvSpPr>
          <p:nvPr>
            <p:ph type="ftr" sz="quarter" idx="12"/>
          </p:nvPr>
        </p:nvSpPr>
        <p:spPr>
          <a:xfrm>
            <a:off x="1600200" y="6513670"/>
            <a:ext cx="3907464" cy="274320"/>
          </a:xfrm>
        </p:spPr>
        <p:txBody>
          <a:bodyPr vert="horz" rtlCol="0"/>
          <a:lstStyle>
            <a:extLst/>
          </a:lstStyle>
          <a:p>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8" name="7 Marcador de fecha"/>
          <p:cNvSpPr>
            <a:spLocks noGrp="1"/>
          </p:cNvSpPr>
          <p:nvPr>
            <p:ph type="dt" sz="half" idx="10"/>
          </p:nvPr>
        </p:nvSpPr>
        <p:spPr>
          <a:xfrm>
            <a:off x="5562600" y="6509004"/>
            <a:ext cx="3002280" cy="274320"/>
          </a:xfrm>
        </p:spPr>
        <p:txBody>
          <a:bodyPr vert="horz" rtlCol="0"/>
          <a:lstStyle>
            <a:extLst/>
          </a:lstStyle>
          <a:p>
            <a:fld id="{BA25A502-4D14-4737-AB99-DF7924F46488}" type="datetimeFigureOut">
              <a:rPr lang="es-ES" smtClean="0"/>
              <a:pPr/>
              <a:t>19/02/2015</a:t>
            </a:fld>
            <a:endParaRPr lang="es-ES"/>
          </a:p>
        </p:txBody>
      </p:sp>
      <p:sp>
        <p:nvSpPr>
          <p:cNvPr id="9" name="8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6C013F90-93D2-49A0-93DA-00366FD4FDCD}" type="slidenum">
              <a:rPr lang="es-ES" smtClean="0"/>
              <a:pPr/>
              <a:t>‹Nº›</a:t>
            </a:fld>
            <a:endParaRPr lang="es-ES"/>
          </a:p>
        </p:txBody>
      </p:sp>
      <p:sp>
        <p:nvSpPr>
          <p:cNvPr id="10" name="9 Marcador de pie de página"/>
          <p:cNvSpPr>
            <a:spLocks noGrp="1"/>
          </p:cNvSpPr>
          <p:nvPr>
            <p:ph type="ftr" sz="quarter" idx="12"/>
          </p:nvPr>
        </p:nvSpPr>
        <p:spPr>
          <a:xfrm>
            <a:off x="1600200" y="6509004"/>
            <a:ext cx="3907464" cy="274320"/>
          </a:xfrm>
        </p:spPr>
        <p:txBody>
          <a:bodyPr vert="horz" rtlCol="0"/>
          <a:lstStyle>
            <a:extLst/>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pie de página"/>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s-ES"/>
          </a:p>
        </p:txBody>
      </p:sp>
      <p:sp>
        <p:nvSpPr>
          <p:cNvPr id="14" name="13 Marcador de fecha"/>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BA25A502-4D14-4737-AB99-DF7924F46488}" type="datetimeFigureOut">
              <a:rPr lang="es-ES" smtClean="0"/>
              <a:pPr/>
              <a:t>19/02/2015</a:t>
            </a:fld>
            <a:endParaRPr lang="es-ES"/>
          </a:p>
        </p:txBody>
      </p:sp>
      <p:sp>
        <p:nvSpPr>
          <p:cNvPr id="23" name="22 Marcador de número de diapositiva"/>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6C013F90-93D2-49A0-93DA-00366FD4FDCD}" type="slidenum">
              <a:rPr lang="es-ES" smtClean="0"/>
              <a:pPr/>
              <a:t>‹Nº›</a:t>
            </a:fld>
            <a:endParaRPr lang="es-ES"/>
          </a:p>
        </p:txBody>
      </p:sp>
      <p:sp>
        <p:nvSpPr>
          <p:cNvPr id="22" name="21 Marcador de título"/>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3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91139" name="Rectangle 3"/>
          <p:cNvSpPr>
            <a:spLocks noChangeArrowheads="1"/>
          </p:cNvSpPr>
          <p:nvPr/>
        </p:nvSpPr>
        <p:spPr bwMode="auto">
          <a:xfrm>
            <a:off x="1331640" y="1844824"/>
            <a:ext cx="7501656"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s-EC" sz="2800" dirty="0" smtClean="0">
              <a:solidFill>
                <a:schemeClr val="bg1"/>
              </a:solidFill>
              <a:effectLst>
                <a:outerShdw blurRad="38100" dist="25500" dir="5400000" algn="tl" rotWithShape="0">
                  <a:srgbClr val="000000">
                    <a:satMod val="180000"/>
                    <a:alpha val="75000"/>
                  </a:srgbClr>
                </a:outerShdw>
              </a:effectLst>
              <a:latin typeface="+mj-lt"/>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pPr>
            <a:r>
              <a:rPr lang="es-EC" sz="2800" dirty="0" smtClean="0">
                <a:solidFill>
                  <a:schemeClr val="bg1"/>
                </a:solidFill>
                <a:effectLst>
                  <a:outerShdw blurRad="38100" dist="25500" dir="5400000" algn="tl" rotWithShape="0">
                    <a:srgbClr val="000000">
                      <a:satMod val="180000"/>
                      <a:alpha val="75000"/>
                    </a:srgbClr>
                  </a:outerShdw>
                </a:effectLst>
                <a:latin typeface="+mj-lt"/>
                <a:ea typeface="+mj-ea"/>
                <a:cs typeface="+mj-cs"/>
              </a:rPr>
              <a:t>DEPARTAMENTO </a:t>
            </a:r>
            <a:r>
              <a:rPr lang="es-EC" sz="2800" dirty="0">
                <a:solidFill>
                  <a:schemeClr val="bg1"/>
                </a:solidFill>
                <a:effectLst>
                  <a:outerShdw blurRad="38100" dist="25500" dir="5400000" algn="tl" rotWithShape="0">
                    <a:srgbClr val="000000">
                      <a:satMod val="180000"/>
                      <a:alpha val="75000"/>
                    </a:srgbClr>
                  </a:outerShdw>
                </a:effectLst>
                <a:latin typeface="+mj-lt"/>
                <a:ea typeface="+mj-ea"/>
                <a:cs typeface="+mj-cs"/>
              </a:rPr>
              <a:t>DE CIENCIAS DE LA ENERGÍA Y </a:t>
            </a:r>
            <a:r>
              <a:rPr lang="es-EC" sz="2800" dirty="0" smtClean="0">
                <a:solidFill>
                  <a:schemeClr val="bg1"/>
                </a:solidFill>
                <a:effectLst>
                  <a:outerShdw blurRad="38100" dist="25500" dir="5400000" algn="tl" rotWithShape="0">
                    <a:srgbClr val="000000">
                      <a:satMod val="180000"/>
                      <a:alpha val="75000"/>
                    </a:srgbClr>
                  </a:outerShdw>
                </a:effectLst>
                <a:latin typeface="+mj-lt"/>
                <a:ea typeface="+mj-ea"/>
                <a:cs typeface="+mj-cs"/>
              </a:rPr>
              <a:t>MECÁNICA</a:t>
            </a:r>
          </a:p>
          <a:p>
            <a:pPr marL="0" marR="0" lvl="0" indent="0" algn="ctr" defTabSz="914400" rtl="0" eaLnBrk="1" fontAlgn="base" latinLnBrk="0" hangingPunct="1">
              <a:lnSpc>
                <a:spcPct val="100000"/>
              </a:lnSpc>
              <a:spcBef>
                <a:spcPct val="0"/>
              </a:spcBef>
              <a:spcAft>
                <a:spcPct val="0"/>
              </a:spcAft>
              <a:buClrTx/>
              <a:buSzTx/>
              <a:buFontTx/>
              <a:buNone/>
              <a:tabLst/>
            </a:pPr>
            <a:endParaRPr lang="es-EC" sz="2800" dirty="0" smtClean="0">
              <a:solidFill>
                <a:schemeClr val="bg1"/>
              </a:solidFill>
              <a:effectLst>
                <a:outerShdw blurRad="38100" dist="25500" dir="5400000" algn="tl" rotWithShape="0">
                  <a:srgbClr val="000000">
                    <a:satMod val="180000"/>
                    <a:alpha val="75000"/>
                  </a:srgbClr>
                </a:outerShdw>
              </a:effectLst>
              <a:latin typeface="+mj-lt"/>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s-EC" sz="2800" dirty="0">
              <a:solidFill>
                <a:schemeClr val="bg1"/>
              </a:solidFill>
              <a:effectLst>
                <a:outerShdw blurRad="38100" dist="25500" dir="5400000" algn="tl" rotWithShape="0">
                  <a:srgbClr val="000000">
                    <a:satMod val="180000"/>
                    <a:alpha val="75000"/>
                  </a:srgbClr>
                </a:outerShdw>
              </a:effectLst>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pPr>
            <a:r>
              <a:rPr lang="es-EC" sz="2800" dirty="0" smtClean="0">
                <a:solidFill>
                  <a:schemeClr val="bg1"/>
                </a:solidFill>
                <a:effectLst>
                  <a:outerShdw blurRad="38100" dist="25500" dir="5400000" algn="tl" rotWithShape="0">
                    <a:srgbClr val="000000">
                      <a:satMod val="180000"/>
                      <a:alpha val="75000"/>
                    </a:srgbClr>
                  </a:outerShdw>
                </a:effectLst>
                <a:latin typeface="+mj-lt"/>
                <a:ea typeface="+mj-ea"/>
                <a:cs typeface="+mj-cs"/>
              </a:rPr>
              <a:t>CARRERA </a:t>
            </a:r>
            <a:r>
              <a:rPr lang="es-EC" sz="2800" dirty="0">
                <a:solidFill>
                  <a:schemeClr val="bg1"/>
                </a:solidFill>
                <a:effectLst>
                  <a:outerShdw blurRad="38100" dist="25500" dir="5400000" algn="tl" rotWithShape="0">
                    <a:srgbClr val="000000">
                      <a:satMod val="180000"/>
                      <a:alpha val="75000"/>
                    </a:srgbClr>
                  </a:outerShdw>
                </a:effectLst>
                <a:latin typeface="+mj-lt"/>
                <a:ea typeface="+mj-ea"/>
                <a:cs typeface="+mj-cs"/>
              </a:rPr>
              <a:t>DE INGENIERÍA </a:t>
            </a:r>
            <a:r>
              <a:rPr lang="es-EC" sz="2800" dirty="0" smtClean="0">
                <a:solidFill>
                  <a:schemeClr val="bg1"/>
                </a:solidFill>
                <a:effectLst>
                  <a:outerShdw blurRad="38100" dist="25500" dir="5400000" algn="tl" rotWithShape="0">
                    <a:srgbClr val="000000">
                      <a:satMod val="180000"/>
                      <a:alpha val="75000"/>
                    </a:srgbClr>
                  </a:outerShdw>
                </a:effectLst>
                <a:latin typeface="+mj-lt"/>
                <a:ea typeface="+mj-ea"/>
                <a:cs typeface="+mj-cs"/>
              </a:rPr>
              <a:t>MECÁNICA</a:t>
            </a:r>
          </a:p>
          <a:p>
            <a:pPr marL="0" marR="0" lvl="0" indent="0" algn="ctr" defTabSz="914400" rtl="0" eaLnBrk="0" fontAlgn="base" latinLnBrk="0" hangingPunct="0">
              <a:lnSpc>
                <a:spcPct val="100000"/>
              </a:lnSpc>
              <a:spcBef>
                <a:spcPct val="0"/>
              </a:spcBef>
              <a:spcAft>
                <a:spcPct val="0"/>
              </a:spcAft>
              <a:buClrTx/>
              <a:buSzTx/>
              <a:buFontTx/>
              <a:buNone/>
              <a:tabLst/>
            </a:pPr>
            <a:endParaRPr lang="es-EC" sz="2800" dirty="0" smtClean="0">
              <a:solidFill>
                <a:schemeClr val="bg1"/>
              </a:solidFill>
              <a:effectLst>
                <a:outerShdw blurRad="38100" dist="25500" dir="5400000" algn="tl" rotWithShape="0">
                  <a:srgbClr val="000000">
                    <a:satMod val="180000"/>
                    <a:alpha val="75000"/>
                  </a:srgbClr>
                </a:outerShdw>
              </a:effectLst>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EC" sz="2800" dirty="0">
              <a:solidFill>
                <a:schemeClr val="bg1"/>
              </a:solidFill>
              <a:effectLst>
                <a:outerShdw blurRad="38100" dist="25500" dir="5400000" algn="tl" rotWithShape="0">
                  <a:srgbClr val="000000">
                    <a:satMod val="180000"/>
                    <a:alpha val="75000"/>
                  </a:srgbClr>
                </a:outerShdw>
              </a:effectLst>
              <a:latin typeface="+mj-lt"/>
              <a:ea typeface="+mj-ea"/>
              <a:cs typeface="+mj-cs"/>
            </a:endParaRPr>
          </a:p>
          <a:p>
            <a:pPr algn="ctr" eaLnBrk="0" fontAlgn="base" hangingPunct="0">
              <a:spcBef>
                <a:spcPct val="0"/>
              </a:spcBef>
              <a:spcAft>
                <a:spcPct val="0"/>
              </a:spcAft>
            </a:pPr>
            <a:r>
              <a:rPr lang="es-CO" sz="2800" dirty="0">
                <a:solidFill>
                  <a:schemeClr val="bg1"/>
                </a:solidFill>
                <a:effectLst>
                  <a:outerShdw blurRad="38100" dist="25500" dir="5400000" algn="tl" rotWithShape="0">
                    <a:srgbClr val="000000">
                      <a:satMod val="180000"/>
                      <a:alpha val="75000"/>
                    </a:srgbClr>
                  </a:outerShdw>
                </a:effectLst>
                <a:latin typeface="+mj-lt"/>
                <a:ea typeface="+mj-ea"/>
                <a:cs typeface="+mj-cs"/>
              </a:rPr>
              <a:t>PROYECTO DE TITULACIÓN PREVIO A LA OBTENCIÓN DEL TÍTULO DE INGENIERO MECÁNICO</a:t>
            </a:r>
            <a:r>
              <a:rPr lang="es-CO" sz="2800" dirty="0" smtClean="0">
                <a:solidFill>
                  <a:schemeClr val="bg1"/>
                </a:solidFill>
                <a:effectLst>
                  <a:outerShdw blurRad="38100" dist="25500" dir="5400000" algn="tl" rotWithShape="0">
                    <a:srgbClr val="000000">
                      <a:satMod val="180000"/>
                      <a:alpha val="75000"/>
                    </a:srgbClr>
                  </a:outerShdw>
                </a:effectLst>
                <a:latin typeface="+mj-lt"/>
                <a:ea typeface="+mj-ea"/>
                <a:cs typeface="+mj-cs"/>
              </a:rPr>
              <a:t>.</a:t>
            </a:r>
            <a:endParaRPr lang="es-EC" sz="2200" dirty="0">
              <a:solidFill>
                <a:schemeClr val="bg1"/>
              </a:solidFill>
              <a:effectLst>
                <a:outerShdw blurRad="38100" dist="25500" dir="5400000" algn="tl" rotWithShape="0">
                  <a:srgbClr val="000000">
                    <a:satMod val="180000"/>
                    <a:alpha val="75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Análisis del Sistema </a:t>
            </a:r>
            <a:br>
              <a:rPr lang="es-ES" dirty="0" smtClean="0"/>
            </a:br>
            <a:r>
              <a:rPr lang="es-ES" dirty="0" err="1"/>
              <a:t>B</a:t>
            </a:r>
            <a:r>
              <a:rPr lang="es-ES" dirty="0" err="1" smtClean="0"/>
              <a:t>ioreactor</a:t>
            </a:r>
            <a:r>
              <a:rPr lang="es-ES" dirty="0" smtClean="0"/>
              <a:t> y Colectores Solares</a:t>
            </a:r>
            <a:endParaRPr lang="es-ES" dirty="0"/>
          </a:p>
        </p:txBody>
      </p:sp>
      <p:sp>
        <p:nvSpPr>
          <p:cNvPr id="3" name="2 Marcador de contenido"/>
          <p:cNvSpPr>
            <a:spLocks noGrp="1"/>
          </p:cNvSpPr>
          <p:nvPr>
            <p:ph idx="1"/>
          </p:nvPr>
        </p:nvSpPr>
        <p:spPr>
          <a:xfrm>
            <a:off x="457200" y="1646236"/>
            <a:ext cx="4690864" cy="4879107"/>
          </a:xfrm>
        </p:spPr>
        <p:txBody>
          <a:bodyPr>
            <a:normAutofit fontScale="85000" lnSpcReduction="10000"/>
          </a:bodyPr>
          <a:lstStyle/>
          <a:p>
            <a:r>
              <a:rPr lang="es-CO" dirty="0"/>
              <a:t>la camisa externa dejo de hacer sello y permitió la corrosión del tanque, se pudo evidenciar por medio de una prueba hidráulica empírica </a:t>
            </a:r>
            <a:r>
              <a:rPr lang="es-CO" dirty="0" smtClean="0"/>
              <a:t>y una prueba de estanqueidad que </a:t>
            </a:r>
            <a:r>
              <a:rPr lang="es-CO" dirty="0"/>
              <a:t>no existía fugas entre las camisas interna y </a:t>
            </a:r>
            <a:r>
              <a:rPr lang="es-CO" dirty="0" smtClean="0"/>
              <a:t>externa, la </a:t>
            </a:r>
            <a:r>
              <a:rPr lang="es-CO" dirty="0"/>
              <a:t>corrosión no causó </a:t>
            </a:r>
            <a:r>
              <a:rPr lang="es-CO" dirty="0" smtClean="0"/>
              <a:t>daños severos </a:t>
            </a:r>
            <a:r>
              <a:rPr lang="es-CO" dirty="0"/>
              <a:t>en el material del </a:t>
            </a:r>
            <a:r>
              <a:rPr lang="es-CO" dirty="0" smtClean="0"/>
              <a:t>tanque.</a:t>
            </a:r>
            <a:endParaRPr lang="es-CO"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598" y="1628800"/>
            <a:ext cx="2767794"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8719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Análisis del Sistema </a:t>
            </a:r>
            <a:br>
              <a:rPr lang="es-ES" dirty="0" smtClean="0"/>
            </a:br>
            <a:r>
              <a:rPr lang="es-ES" dirty="0" err="1"/>
              <a:t>B</a:t>
            </a:r>
            <a:r>
              <a:rPr lang="es-ES" dirty="0" err="1" smtClean="0"/>
              <a:t>ioreactor</a:t>
            </a:r>
            <a:r>
              <a:rPr lang="es-ES" dirty="0" smtClean="0"/>
              <a:t> y Colectores Solares</a:t>
            </a:r>
            <a:endParaRPr lang="es-ES" dirty="0"/>
          </a:p>
        </p:txBody>
      </p:sp>
      <p:sp>
        <p:nvSpPr>
          <p:cNvPr id="3" name="2 Marcador de contenido"/>
          <p:cNvSpPr>
            <a:spLocks noGrp="1"/>
          </p:cNvSpPr>
          <p:nvPr>
            <p:ph idx="1"/>
          </p:nvPr>
        </p:nvSpPr>
        <p:spPr/>
        <p:txBody>
          <a:bodyPr>
            <a:normAutofit fontScale="92500" lnSpcReduction="10000"/>
          </a:bodyPr>
          <a:lstStyle/>
          <a:p>
            <a:r>
              <a:rPr lang="es-CO" dirty="0"/>
              <a:t>En el </a:t>
            </a:r>
            <a:r>
              <a:rPr lang="es-CO" dirty="0" err="1"/>
              <a:t>bioreactor</a:t>
            </a:r>
            <a:r>
              <a:rPr lang="es-CO" dirty="0"/>
              <a:t> </a:t>
            </a:r>
            <a:r>
              <a:rPr lang="es-CO" dirty="0" smtClean="0"/>
              <a:t>existía el  </a:t>
            </a:r>
            <a:r>
              <a:rPr lang="es-CO" dirty="0"/>
              <a:t>problema </a:t>
            </a:r>
            <a:r>
              <a:rPr lang="es-CO" dirty="0" smtClean="0"/>
              <a:t>al </a:t>
            </a:r>
            <a:r>
              <a:rPr lang="es-CO" dirty="0"/>
              <a:t>momento </a:t>
            </a:r>
            <a:r>
              <a:rPr lang="es-CO" dirty="0" smtClean="0"/>
              <a:t>de mantener la temperatura de </a:t>
            </a:r>
            <a:r>
              <a:rPr lang="es-CO" dirty="0"/>
              <a:t>la </a:t>
            </a:r>
            <a:r>
              <a:rPr lang="es-CO" dirty="0" smtClean="0"/>
              <a:t>mezcla (compost) </a:t>
            </a:r>
            <a:r>
              <a:rPr lang="es-CO" dirty="0"/>
              <a:t>por </a:t>
            </a:r>
            <a:r>
              <a:rPr lang="es-CO" dirty="0" smtClean="0"/>
              <a:t>medio </a:t>
            </a:r>
            <a:r>
              <a:rPr lang="es-CO" dirty="0"/>
              <a:t>del sistema de colectores </a:t>
            </a:r>
            <a:r>
              <a:rPr lang="es-CO" dirty="0" smtClean="0"/>
              <a:t>solares, </a:t>
            </a:r>
            <a:r>
              <a:rPr lang="es-CO" dirty="0"/>
              <a:t>ya que en el punto de descarga de la </a:t>
            </a:r>
            <a:r>
              <a:rPr lang="es-CO" dirty="0" smtClean="0"/>
              <a:t>bomba, </a:t>
            </a:r>
            <a:r>
              <a:rPr lang="es-CO" dirty="0"/>
              <a:t>la temperatura de la mezcla era muy baja con relación a la parte superior, es decir </a:t>
            </a:r>
            <a:r>
              <a:rPr lang="es-CO" dirty="0" smtClean="0"/>
              <a:t>la transferencia de calor del medio a </a:t>
            </a:r>
            <a:r>
              <a:rPr lang="es-CO" dirty="0"/>
              <a:t>la mezcla no era uniforme ni tendía a ser un proceso isotérmico, como debería para obtener una buena eficiencia.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Análisis del Sistema </a:t>
            </a:r>
            <a:br>
              <a:rPr lang="es-ES" dirty="0" smtClean="0"/>
            </a:br>
            <a:r>
              <a:rPr lang="es-ES" dirty="0" err="1"/>
              <a:t>B</a:t>
            </a:r>
            <a:r>
              <a:rPr lang="es-ES" dirty="0" err="1" smtClean="0"/>
              <a:t>ioreactor</a:t>
            </a:r>
            <a:r>
              <a:rPr lang="es-ES" dirty="0" smtClean="0"/>
              <a:t> y Colectores Solares</a:t>
            </a:r>
            <a:endParaRPr lang="es-ES" dirty="0"/>
          </a:p>
        </p:txBody>
      </p:sp>
      <p:sp>
        <p:nvSpPr>
          <p:cNvPr id="3" name="2 Marcador de contenido"/>
          <p:cNvSpPr>
            <a:spLocks noGrp="1"/>
          </p:cNvSpPr>
          <p:nvPr>
            <p:ph idx="1"/>
          </p:nvPr>
        </p:nvSpPr>
        <p:spPr>
          <a:xfrm>
            <a:off x="323528" y="1646236"/>
            <a:ext cx="5112568" cy="4951115"/>
          </a:xfrm>
        </p:spPr>
        <p:txBody>
          <a:bodyPr>
            <a:normAutofit fontScale="77500" lnSpcReduction="20000"/>
          </a:bodyPr>
          <a:lstStyle/>
          <a:p>
            <a:r>
              <a:rPr lang="es-CO" dirty="0"/>
              <a:t>Fue importante </a:t>
            </a:r>
            <a:r>
              <a:rPr lang="es-CO" dirty="0" smtClean="0"/>
              <a:t>la </a:t>
            </a:r>
            <a:r>
              <a:rPr lang="es-CO" dirty="0"/>
              <a:t>verificación del estado mecánico y físico en el interior del </a:t>
            </a:r>
            <a:r>
              <a:rPr lang="es-CO" dirty="0" err="1"/>
              <a:t>bioreactor</a:t>
            </a:r>
            <a:r>
              <a:rPr lang="es-CO" dirty="0"/>
              <a:t>, </a:t>
            </a:r>
            <a:r>
              <a:rPr lang="es-CO" dirty="0" smtClean="0"/>
              <a:t>porque </a:t>
            </a:r>
            <a:r>
              <a:rPr lang="es-CO" dirty="0"/>
              <a:t>es aquí donde se desarrolla el proceso físico-químico y reacciones anaerobias </a:t>
            </a:r>
            <a:r>
              <a:rPr lang="es-CO" dirty="0" smtClean="0"/>
              <a:t>para </a:t>
            </a:r>
            <a:r>
              <a:rPr lang="es-CO" dirty="0"/>
              <a:t>la producción del gas.</a:t>
            </a:r>
          </a:p>
          <a:p>
            <a:r>
              <a:rPr lang="es-CO" dirty="0" smtClean="0"/>
              <a:t>Se realizo </a:t>
            </a:r>
            <a:r>
              <a:rPr lang="es-CO" dirty="0"/>
              <a:t>una limpieza </a:t>
            </a:r>
            <a:r>
              <a:rPr lang="es-CO" dirty="0" smtClean="0"/>
              <a:t>de residuos </a:t>
            </a:r>
            <a:r>
              <a:rPr lang="es-CO" dirty="0"/>
              <a:t>compost </a:t>
            </a:r>
            <a:r>
              <a:rPr lang="es-CO" dirty="0" smtClean="0"/>
              <a:t>existente.</a:t>
            </a:r>
          </a:p>
          <a:p>
            <a:r>
              <a:rPr lang="es-CO" dirty="0"/>
              <a:t>se </a:t>
            </a:r>
            <a:r>
              <a:rPr lang="es-CO" dirty="0" smtClean="0"/>
              <a:t>determino </a:t>
            </a:r>
            <a:r>
              <a:rPr lang="es-CO" dirty="0"/>
              <a:t>que la pared interna </a:t>
            </a:r>
            <a:r>
              <a:rPr lang="es-CO" dirty="0" smtClean="0"/>
              <a:t>se encuentra </a:t>
            </a:r>
            <a:r>
              <a:rPr lang="es-CO" dirty="0"/>
              <a:t>en óptimas condiciones y con efectos de corrosión muy </a:t>
            </a:r>
            <a:r>
              <a:rPr lang="es-CO" dirty="0" smtClean="0"/>
              <a:t>leves.</a:t>
            </a:r>
            <a:endParaRPr lang="es-CO" dirty="0"/>
          </a:p>
        </p:txBody>
      </p:sp>
      <p:pic>
        <p:nvPicPr>
          <p:cNvPr id="8194" name="Picture 2" descr="DSC0481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423" t="9211" r="14405"/>
          <a:stretch/>
        </p:blipFill>
        <p:spPr bwMode="auto">
          <a:xfrm>
            <a:off x="5412818" y="1556792"/>
            <a:ext cx="3407654" cy="453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51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smtClean="0"/>
              <a:t>Rediseño del Sistema </a:t>
            </a:r>
            <a:endParaRPr lang="es-ES" dirty="0"/>
          </a:p>
        </p:txBody>
      </p:sp>
      <p:sp>
        <p:nvSpPr>
          <p:cNvPr id="3" name="2 Marcador de contenido"/>
          <p:cNvSpPr>
            <a:spLocks noGrp="1"/>
          </p:cNvSpPr>
          <p:nvPr>
            <p:ph idx="1"/>
          </p:nvPr>
        </p:nvSpPr>
        <p:spPr>
          <a:xfrm>
            <a:off x="179512" y="1340768"/>
            <a:ext cx="4824536" cy="5328592"/>
          </a:xfrm>
        </p:spPr>
        <p:txBody>
          <a:bodyPr>
            <a:noAutofit/>
          </a:bodyPr>
          <a:lstStyle/>
          <a:p>
            <a:pPr marL="0" indent="0">
              <a:buNone/>
            </a:pPr>
            <a:r>
              <a:rPr lang="es-CO" sz="2300" dirty="0"/>
              <a:t>se modificó la entrada y salida de agua al </a:t>
            </a:r>
            <a:r>
              <a:rPr lang="es-CO" sz="2300" dirty="0" err="1"/>
              <a:t>biorreactor</a:t>
            </a:r>
            <a:r>
              <a:rPr lang="es-CO" sz="2300" dirty="0"/>
              <a:t> proveniente de los colectores solares planos para obtener una eficiencia máxima en el proceso de generación de energía, dado que en el anterior sistema el ingreso de agua caliente se realizaba por la parte superior del </a:t>
            </a:r>
            <a:r>
              <a:rPr lang="es-CO" sz="2300" dirty="0" err="1"/>
              <a:t>biorreactor</a:t>
            </a:r>
            <a:r>
              <a:rPr lang="es-CO" sz="2300" dirty="0"/>
              <a:t> donde solo una parte del lecho bacteriano tenia las condiciones necesarias para proliferar subutilizando la capacidad máxima del </a:t>
            </a:r>
            <a:r>
              <a:rPr lang="es-CO" sz="2300" dirty="0" err="1"/>
              <a:t>biorreactor</a:t>
            </a:r>
            <a:r>
              <a:rPr lang="es-CO" sz="2300" dirty="0"/>
              <a:t> haciéndolo menos </a:t>
            </a:r>
            <a:r>
              <a:rPr lang="es-CO" sz="2300" dirty="0" smtClean="0"/>
              <a:t>eficiente</a:t>
            </a:r>
            <a:endParaRPr lang="es-CO" sz="2300"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613" t="4243" r="6526" b="4069"/>
          <a:stretch/>
        </p:blipFill>
        <p:spPr bwMode="auto">
          <a:xfrm>
            <a:off x="4817586" y="2287910"/>
            <a:ext cx="4002886" cy="322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968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smtClean="0"/>
              <a:t>Rediseño del Sistema </a:t>
            </a:r>
            <a:endParaRPr lang="es-ES" dirty="0"/>
          </a:p>
        </p:txBody>
      </p:sp>
      <p:sp>
        <p:nvSpPr>
          <p:cNvPr id="3" name="2 Marcador de contenido"/>
          <p:cNvSpPr>
            <a:spLocks noGrp="1"/>
          </p:cNvSpPr>
          <p:nvPr>
            <p:ph idx="1"/>
          </p:nvPr>
        </p:nvSpPr>
        <p:spPr>
          <a:xfrm>
            <a:off x="179512" y="1340768"/>
            <a:ext cx="5184576" cy="5328592"/>
          </a:xfrm>
        </p:spPr>
        <p:txBody>
          <a:bodyPr>
            <a:noAutofit/>
          </a:bodyPr>
          <a:lstStyle/>
          <a:p>
            <a:pPr marL="0" indent="0">
              <a:buNone/>
            </a:pPr>
            <a:r>
              <a:rPr lang="es-CO" sz="2600" dirty="0"/>
              <a:t>se incorporaron los sensores de temperatura PT100 que es un tipo particular de dispositivo termo resistivo, para monitorear constantemente la temperatura del lecho bacteriano durante la etapa de proliferación con el objetivo de minimizar el tiempo que toma el proceso de generación de gas residual, maximizando así el </a:t>
            </a:r>
            <a:r>
              <a:rPr lang="es-CO" sz="2600" dirty="0" smtClean="0"/>
              <a:t>proceso, se acondiciono un termómetro digital para realizar las lecturas</a:t>
            </a:r>
            <a:endParaRPr lang="es-CO" sz="2600"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735"/>
          <a:stretch/>
        </p:blipFill>
        <p:spPr bwMode="auto">
          <a:xfrm>
            <a:off x="5364088" y="1484784"/>
            <a:ext cx="3462100" cy="4916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007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smtClean="0"/>
              <a:t>Rediseño del Sistema </a:t>
            </a:r>
            <a:endParaRPr lang="es-ES" dirty="0"/>
          </a:p>
        </p:txBody>
      </p:sp>
      <p:sp>
        <p:nvSpPr>
          <p:cNvPr id="3" name="2 Marcador de contenido"/>
          <p:cNvSpPr>
            <a:spLocks noGrp="1"/>
          </p:cNvSpPr>
          <p:nvPr>
            <p:ph idx="1"/>
          </p:nvPr>
        </p:nvSpPr>
        <p:spPr>
          <a:xfrm>
            <a:off x="179512" y="1340768"/>
            <a:ext cx="5184576" cy="5328592"/>
          </a:xfrm>
        </p:spPr>
        <p:txBody>
          <a:bodyPr>
            <a:noAutofit/>
          </a:bodyPr>
          <a:lstStyle/>
          <a:p>
            <a:pPr marL="0" indent="0">
              <a:buNone/>
            </a:pPr>
            <a:r>
              <a:rPr lang="es-CO" sz="2600" dirty="0"/>
              <a:t>se </a:t>
            </a:r>
            <a:r>
              <a:rPr lang="es-CO" sz="2600" dirty="0" smtClean="0"/>
              <a:t>cambio de ubicación de la bomba para que la succión del agua estuviera en función de la eficiencia del proceso </a:t>
            </a:r>
            <a:endParaRPr lang="es-CO" sz="26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8406" y="1484784"/>
            <a:ext cx="344805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D:\Universidad\4. TESIS\IMAGENES\IMG-20140614-0008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356992"/>
            <a:ext cx="4248472" cy="3186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44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smtClean="0"/>
              <a:t>Mejoramiento del Sistema </a:t>
            </a:r>
            <a:endParaRPr lang="es-ES" dirty="0"/>
          </a:p>
        </p:txBody>
      </p:sp>
      <p:sp>
        <p:nvSpPr>
          <p:cNvPr id="3" name="2 Marcador de contenido"/>
          <p:cNvSpPr>
            <a:spLocks noGrp="1"/>
          </p:cNvSpPr>
          <p:nvPr>
            <p:ph idx="1"/>
          </p:nvPr>
        </p:nvSpPr>
        <p:spPr>
          <a:xfrm>
            <a:off x="179512" y="1340768"/>
            <a:ext cx="4392488" cy="5328592"/>
          </a:xfrm>
        </p:spPr>
        <p:txBody>
          <a:bodyPr>
            <a:noAutofit/>
          </a:bodyPr>
          <a:lstStyle/>
          <a:p>
            <a:pPr marL="0" indent="0">
              <a:buNone/>
            </a:pPr>
            <a:r>
              <a:rPr lang="es-CO" sz="2400" dirty="0"/>
              <a:t>Se adiciono una línea de purga con una válvula de alivio de presión en la parte superior del </a:t>
            </a:r>
            <a:r>
              <a:rPr lang="es-CO" sz="2400" dirty="0" err="1" smtClean="0"/>
              <a:t>bioreactor</a:t>
            </a:r>
            <a:r>
              <a:rPr lang="es-CO" sz="2400" dirty="0"/>
              <a:t>, con el fin de eliminar la cantidad de aire que pudiera existir en el la tubería para evitar así el fenómeno físico conocido como golpe de ariete y aliviar la presión interna </a:t>
            </a:r>
            <a:r>
              <a:rPr lang="es-CO" sz="2400" dirty="0" smtClean="0"/>
              <a:t>que </a:t>
            </a:r>
            <a:r>
              <a:rPr lang="es-CO" sz="2400" dirty="0"/>
              <a:t>pudiera causar un esfuerzo mayor al permitido en el material de </a:t>
            </a:r>
            <a:r>
              <a:rPr lang="es-CO" sz="2600" dirty="0"/>
              <a:t>construcción</a:t>
            </a: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56"/>
          <a:stretch/>
        </p:blipFill>
        <p:spPr bwMode="auto">
          <a:xfrm>
            <a:off x="4788024" y="2132856"/>
            <a:ext cx="4015628" cy="3114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Elipse"/>
          <p:cNvSpPr/>
          <p:nvPr/>
        </p:nvSpPr>
        <p:spPr>
          <a:xfrm rot="19894062">
            <a:off x="6580257" y="3185943"/>
            <a:ext cx="1728192" cy="1008112"/>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ln>
                <a:solidFill>
                  <a:schemeClr val="bg1"/>
                </a:solidFill>
              </a:ln>
            </a:endParaRPr>
          </a:p>
        </p:txBody>
      </p:sp>
    </p:spTree>
    <p:extLst>
      <p:ext uri="{BB962C8B-B14F-4D97-AF65-F5344CB8AC3E}">
        <p14:creationId xmlns:p14="http://schemas.microsoft.com/office/powerpoint/2010/main" val="4151082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0" y="188640"/>
            <a:ext cx="8229600" cy="1879320"/>
          </a:xfrm>
        </p:spPr>
        <p:txBody>
          <a:bodyPr>
            <a:normAutofit/>
          </a:bodyPr>
          <a:lstStyle/>
          <a:p>
            <a:pPr algn="ctr"/>
            <a:r>
              <a:rPr lang="es-ES" sz="4400" dirty="0" smtClean="0"/>
              <a:t>Esquema del </a:t>
            </a:r>
            <a:r>
              <a:rPr lang="es-ES" sz="4400" dirty="0" err="1" smtClean="0"/>
              <a:t>Bioreactor</a:t>
            </a:r>
            <a:r>
              <a:rPr lang="es-ES" sz="4800" dirty="0" smtClean="0"/>
              <a:t/>
            </a:r>
            <a:br>
              <a:rPr lang="es-ES" sz="4800" dirty="0" smtClean="0"/>
            </a:br>
            <a:endParaRPr lang="es-E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84784"/>
            <a:ext cx="7848872" cy="4885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C" sz="2800" dirty="0" smtClean="0"/>
              <a:t>ISOMETRICO DEL BIOREACTOR</a:t>
            </a:r>
            <a:endParaRPr lang="es-EC"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1412776"/>
            <a:ext cx="8032931"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72825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Implementación:</a:t>
            </a:r>
            <a:r>
              <a:rPr lang="es-ES" dirty="0"/>
              <a:t/>
            </a:r>
            <a:br>
              <a:rPr lang="es-ES" dirty="0"/>
            </a:br>
            <a:r>
              <a:rPr lang="es-ES" dirty="0" smtClean="0"/>
              <a:t>Procedimiento Mecánico</a:t>
            </a:r>
            <a:endParaRPr lang="es-ES" dirty="0"/>
          </a:p>
        </p:txBody>
      </p:sp>
      <p:sp>
        <p:nvSpPr>
          <p:cNvPr id="3" name="2 Marcador de contenido"/>
          <p:cNvSpPr>
            <a:spLocks noGrp="1"/>
          </p:cNvSpPr>
          <p:nvPr>
            <p:ph idx="1"/>
          </p:nvPr>
        </p:nvSpPr>
        <p:spPr>
          <a:xfrm>
            <a:off x="179512" y="1340768"/>
            <a:ext cx="4392488" cy="5328592"/>
          </a:xfrm>
        </p:spPr>
        <p:txBody>
          <a:bodyPr>
            <a:noAutofit/>
          </a:bodyPr>
          <a:lstStyle/>
          <a:p>
            <a:pPr marL="0" indent="0">
              <a:buNone/>
            </a:pPr>
            <a:r>
              <a:rPr lang="es-CO" sz="2600" dirty="0" smtClean="0"/>
              <a:t>El </a:t>
            </a:r>
            <a:r>
              <a:rPr lang="es-CO" sz="2600" dirty="0"/>
              <a:t>ciclo Otto es el ciclo termodinámico que se aplica en los motores de combustión interna de encendido provocado (motores de gasolina). Inventado por </a:t>
            </a:r>
            <a:r>
              <a:rPr lang="es-CO" sz="2600" dirty="0" err="1"/>
              <a:t>Nicolaus</a:t>
            </a:r>
            <a:r>
              <a:rPr lang="es-CO" sz="2600" dirty="0"/>
              <a:t> Otto en 1872. Se caracteriza porque en una primera aproximación teórica, todo el calor se aporta a volumen constante. </a:t>
            </a:r>
          </a:p>
        </p:txBody>
      </p:sp>
      <p:pic>
        <p:nvPicPr>
          <p:cNvPr id="13314" name="Imagen 2"/>
          <p:cNvPicPr>
            <a:picLocks noChangeAspect="1" noChangeArrowheads="1"/>
          </p:cNvPicPr>
          <p:nvPr/>
        </p:nvPicPr>
        <p:blipFill>
          <a:blip r:embed="rId2">
            <a:extLst>
              <a:ext uri="{28A0092B-C50C-407E-A947-70E740481C1C}">
                <a14:useLocalDpi xmlns:a14="http://schemas.microsoft.com/office/drawing/2010/main" val="0"/>
              </a:ext>
            </a:extLst>
          </a:blip>
          <a:srcRect l="38350" t="25494" r="39883" b="33244"/>
          <a:stretch>
            <a:fillRect/>
          </a:stretch>
        </p:blipFill>
        <p:spPr bwMode="auto">
          <a:xfrm>
            <a:off x="4587875" y="1484784"/>
            <a:ext cx="4016573" cy="4293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5211038" y="5877272"/>
            <a:ext cx="2770246" cy="369332"/>
          </a:xfrm>
          <a:prstGeom prst="rect">
            <a:avLst/>
          </a:prstGeom>
        </p:spPr>
        <p:txBody>
          <a:bodyPr wrap="none">
            <a:spAutoFit/>
          </a:bodyPr>
          <a:lstStyle/>
          <a:p>
            <a:r>
              <a:rPr lang="es-EC" dirty="0"/>
              <a:t>Presión Vs Volumen Otto</a:t>
            </a:r>
            <a:endParaRPr lang="es-CO" dirty="0"/>
          </a:p>
        </p:txBody>
      </p:sp>
    </p:spTree>
    <p:extLst>
      <p:ext uri="{BB962C8B-B14F-4D97-AF65-F5344CB8AC3E}">
        <p14:creationId xmlns:p14="http://schemas.microsoft.com/office/powerpoint/2010/main" val="1848902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3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1619672" y="1916832"/>
            <a:ext cx="7077472" cy="4104456"/>
          </a:xfrm>
        </p:spPr>
        <p:txBody>
          <a:bodyPr>
            <a:normAutofit/>
          </a:bodyPr>
          <a:lstStyle/>
          <a:p>
            <a:pPr algn="ctr"/>
            <a:r>
              <a:rPr lang="es-EC" sz="2000" dirty="0" smtClean="0">
                <a:solidFill>
                  <a:schemeClr val="bg1"/>
                </a:solidFill>
              </a:rPr>
              <a:t>AUTORES: </a:t>
            </a:r>
            <a:br>
              <a:rPr lang="es-EC" sz="2000" dirty="0" smtClean="0">
                <a:solidFill>
                  <a:schemeClr val="bg1"/>
                </a:solidFill>
              </a:rPr>
            </a:br>
            <a:r>
              <a:rPr lang="es-EC" sz="2000" dirty="0" smtClean="0">
                <a:solidFill>
                  <a:schemeClr val="bg1"/>
                </a:solidFill>
              </a:rPr>
              <a:t>JUAN DAVID CARVAJAL POLANIA</a:t>
            </a:r>
            <a:br>
              <a:rPr lang="es-EC" sz="2000" dirty="0" smtClean="0">
                <a:solidFill>
                  <a:schemeClr val="bg1"/>
                </a:solidFill>
              </a:rPr>
            </a:br>
            <a:r>
              <a:rPr lang="es-EC" sz="2000" dirty="0" smtClean="0">
                <a:solidFill>
                  <a:schemeClr val="bg1"/>
                </a:solidFill>
              </a:rPr>
              <a:t>PABLO ANDRES GAONA ESCOBAR</a:t>
            </a:r>
            <a:br>
              <a:rPr lang="es-EC" sz="2000" dirty="0" smtClean="0">
                <a:solidFill>
                  <a:schemeClr val="bg1"/>
                </a:solidFill>
              </a:rPr>
            </a:br>
            <a:r>
              <a:rPr lang="es-EC" sz="2000" dirty="0" smtClean="0">
                <a:solidFill>
                  <a:schemeClr val="bg1"/>
                </a:solidFill>
              </a:rPr>
              <a:t/>
            </a:r>
            <a:br>
              <a:rPr lang="es-EC" sz="2000" dirty="0" smtClean="0">
                <a:solidFill>
                  <a:schemeClr val="bg1"/>
                </a:solidFill>
              </a:rPr>
            </a:br>
            <a:r>
              <a:rPr lang="es-EC" sz="2000" dirty="0" smtClean="0">
                <a:solidFill>
                  <a:schemeClr val="bg1"/>
                </a:solidFill>
              </a:rPr>
              <a:t>TEMA</a:t>
            </a:r>
            <a:r>
              <a:rPr lang="es-EC" sz="2000" dirty="0">
                <a:solidFill>
                  <a:schemeClr val="bg1"/>
                </a:solidFill>
              </a:rPr>
              <a:t>: </a:t>
            </a:r>
            <a:r>
              <a:rPr lang="es-EC" sz="2000" dirty="0" smtClean="0">
                <a:solidFill>
                  <a:schemeClr val="bg1"/>
                </a:solidFill>
              </a:rPr>
              <a:t/>
            </a:r>
            <a:br>
              <a:rPr lang="es-EC" sz="2000" dirty="0" smtClean="0">
                <a:solidFill>
                  <a:schemeClr val="bg1"/>
                </a:solidFill>
              </a:rPr>
            </a:br>
            <a:r>
              <a:rPr lang="es-CO" sz="2000" dirty="0" smtClean="0">
                <a:solidFill>
                  <a:schemeClr val="bg1"/>
                </a:solidFill>
              </a:rPr>
              <a:t>INGENIERÍA </a:t>
            </a:r>
            <a:r>
              <a:rPr lang="es-CO" sz="2000" dirty="0">
                <a:solidFill>
                  <a:schemeClr val="bg1"/>
                </a:solidFill>
              </a:rPr>
              <a:t>INVERSA  E  INSTRUMENTACIÓN DEL  BIOREACTOR EXISTENTE EN EL  LABORATORIO DE ENERGÍAS RENOVABLES  CON EL ANÁLISIS ENERGÉTICO DE RESIDUOS BIOMÁSICOS DE CAFÉ, CACAO Y EUCALIPTO PARA BIOGENERACIÒN ELÉCTRICA DE 1kW</a:t>
            </a:r>
            <a:r>
              <a:rPr lang="es-EC" sz="2000" dirty="0" smtClean="0">
                <a:solidFill>
                  <a:schemeClr val="bg1"/>
                </a:solidFill>
              </a:rPr>
              <a:t/>
            </a:r>
            <a:br>
              <a:rPr lang="es-EC" sz="2000" dirty="0" smtClean="0">
                <a:solidFill>
                  <a:schemeClr val="bg1"/>
                </a:solidFill>
              </a:rPr>
            </a:br>
            <a:r>
              <a:rPr lang="es-ES" sz="2000" dirty="0" smtClean="0">
                <a:solidFill>
                  <a:schemeClr val="bg1"/>
                </a:solidFill>
                <a:cs typeface="Arial" pitchFamily="34" charset="0"/>
              </a:rPr>
              <a:t/>
            </a:r>
            <a:br>
              <a:rPr lang="es-ES" sz="2000" dirty="0" smtClean="0">
                <a:solidFill>
                  <a:schemeClr val="bg1"/>
                </a:solidFill>
                <a:cs typeface="Arial" pitchFamily="34" charset="0"/>
              </a:rPr>
            </a:br>
            <a:r>
              <a:rPr lang="es-EC" sz="2000" b="1" dirty="0" smtClean="0">
                <a:solidFill>
                  <a:schemeClr val="bg1"/>
                </a:solidFill>
              </a:rPr>
              <a:t>  </a:t>
            </a:r>
            <a:r>
              <a:rPr lang="es-EC" sz="2000" dirty="0" smtClean="0">
                <a:solidFill>
                  <a:schemeClr val="bg1"/>
                </a:solidFill>
              </a:rPr>
              <a:t>DIRECTOR</a:t>
            </a:r>
            <a:r>
              <a:rPr lang="es-EC" sz="2000" dirty="0">
                <a:solidFill>
                  <a:schemeClr val="bg1"/>
                </a:solidFill>
              </a:rPr>
              <a:t>:  </a:t>
            </a:r>
            <a:r>
              <a:rPr lang="es-EC" sz="2000" dirty="0" smtClean="0">
                <a:solidFill>
                  <a:schemeClr val="bg1"/>
                </a:solidFill>
              </a:rPr>
              <a:t>ING. EDUARDO GUTIÉRREZ GUALOTUÑA</a:t>
            </a:r>
            <a:r>
              <a:rPr lang="es-ES" sz="2000" dirty="0" smtClean="0">
                <a:solidFill>
                  <a:schemeClr val="bg1"/>
                </a:solidFill>
              </a:rPr>
              <a:t/>
            </a:r>
            <a:br>
              <a:rPr lang="es-ES" sz="2000" dirty="0" smtClean="0">
                <a:solidFill>
                  <a:schemeClr val="bg1"/>
                </a:solidFill>
              </a:rPr>
            </a:br>
            <a:r>
              <a:rPr lang="es-EC" sz="2000" dirty="0" smtClean="0">
                <a:solidFill>
                  <a:schemeClr val="bg1"/>
                </a:solidFill>
              </a:rPr>
              <a:t>CODIRECTOR</a:t>
            </a:r>
            <a:r>
              <a:rPr lang="es-EC" sz="2000" dirty="0">
                <a:solidFill>
                  <a:schemeClr val="bg1"/>
                </a:solidFill>
              </a:rPr>
              <a:t>: </a:t>
            </a:r>
            <a:r>
              <a:rPr lang="es-EC" sz="2000" dirty="0" smtClean="0">
                <a:solidFill>
                  <a:schemeClr val="bg1"/>
                </a:solidFill>
              </a:rPr>
              <a:t>ING. JAIME PAÚL AYALA TACO </a:t>
            </a:r>
            <a:endParaRPr lang="es-ES" sz="20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Implementación:</a:t>
            </a:r>
            <a:r>
              <a:rPr lang="es-ES" dirty="0"/>
              <a:t/>
            </a:r>
            <a:br>
              <a:rPr lang="es-ES" dirty="0"/>
            </a:br>
            <a:r>
              <a:rPr lang="es-ES" dirty="0" smtClean="0"/>
              <a:t>Procedimiento Mecánico</a:t>
            </a:r>
            <a:endParaRPr lang="es-ES" dirty="0"/>
          </a:p>
        </p:txBody>
      </p:sp>
      <p:sp>
        <p:nvSpPr>
          <p:cNvPr id="3" name="2 Marcador de contenido"/>
          <p:cNvSpPr>
            <a:spLocks noGrp="1"/>
          </p:cNvSpPr>
          <p:nvPr>
            <p:ph idx="1"/>
          </p:nvPr>
        </p:nvSpPr>
        <p:spPr>
          <a:xfrm>
            <a:off x="179512" y="1340768"/>
            <a:ext cx="5031526" cy="5328592"/>
          </a:xfrm>
        </p:spPr>
        <p:txBody>
          <a:bodyPr>
            <a:noAutofit/>
          </a:bodyPr>
          <a:lstStyle/>
          <a:p>
            <a:pPr marL="0" indent="0">
              <a:buNone/>
            </a:pPr>
            <a:r>
              <a:rPr lang="es-CO" sz="2400" dirty="0"/>
              <a:t>El ciclo del motor diesel lento (en contraposición al ciclo rápido, más aproximado a la realidad) ideal de cuatro tiempos es una idealización del diagrama del indicador de un motor Diesel, en el que se omiten las fases de renovación de la carga., y se asume que el fluido termodinámico que evoluciona es un gas perfecto, en general aire. Además, se acepta que todos los procesos son ideales y reversibles, y que se realizan sobre el mismo fluido. </a:t>
            </a:r>
          </a:p>
        </p:txBody>
      </p:sp>
      <p:pic>
        <p:nvPicPr>
          <p:cNvPr id="14338" name="Imagen 3"/>
          <p:cNvPicPr>
            <a:picLocks noChangeAspect="1" noChangeArrowheads="1"/>
          </p:cNvPicPr>
          <p:nvPr/>
        </p:nvPicPr>
        <p:blipFill>
          <a:blip r:embed="rId2">
            <a:extLst>
              <a:ext uri="{28A0092B-C50C-407E-A947-70E740481C1C}">
                <a14:useLocalDpi xmlns:a14="http://schemas.microsoft.com/office/drawing/2010/main" val="0"/>
              </a:ext>
            </a:extLst>
          </a:blip>
          <a:srcRect l="7539" t="9305" r="10446" b="16032"/>
          <a:stretch>
            <a:fillRect/>
          </a:stretch>
        </p:blipFill>
        <p:spPr bwMode="auto">
          <a:xfrm>
            <a:off x="5211037" y="2627620"/>
            <a:ext cx="3663717"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5519112" y="4643844"/>
            <a:ext cx="3047566" cy="369332"/>
          </a:xfrm>
          <a:prstGeom prst="rect">
            <a:avLst/>
          </a:prstGeom>
        </p:spPr>
        <p:txBody>
          <a:bodyPr wrap="none">
            <a:spAutoFit/>
          </a:bodyPr>
          <a:lstStyle/>
          <a:p>
            <a:r>
              <a:rPr lang="es-EC" dirty="0"/>
              <a:t>Presión Vs Volumen Diesel </a:t>
            </a:r>
            <a:endParaRPr lang="es-CO" dirty="0"/>
          </a:p>
        </p:txBody>
      </p:sp>
    </p:spTree>
    <p:extLst>
      <p:ext uri="{BB962C8B-B14F-4D97-AF65-F5344CB8AC3E}">
        <p14:creationId xmlns:p14="http://schemas.microsoft.com/office/powerpoint/2010/main" val="3816328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Implementación:</a:t>
            </a:r>
            <a:r>
              <a:rPr lang="es-ES" dirty="0"/>
              <a:t/>
            </a:r>
            <a:br>
              <a:rPr lang="es-ES" dirty="0"/>
            </a:br>
            <a:r>
              <a:rPr lang="es-ES" dirty="0" smtClean="0"/>
              <a:t>Procedimiento Mecánico</a:t>
            </a:r>
            <a:endParaRPr lang="es-ES" dirty="0"/>
          </a:p>
        </p:txBody>
      </p:sp>
      <p:sp>
        <p:nvSpPr>
          <p:cNvPr id="3" name="2 Marcador de contenido"/>
          <p:cNvSpPr>
            <a:spLocks noGrp="1"/>
          </p:cNvSpPr>
          <p:nvPr>
            <p:ph idx="1"/>
          </p:nvPr>
        </p:nvSpPr>
        <p:spPr>
          <a:xfrm>
            <a:off x="179512" y="1340768"/>
            <a:ext cx="5031526" cy="5328592"/>
          </a:xfrm>
        </p:spPr>
        <p:txBody>
          <a:bodyPr>
            <a:noAutofit/>
          </a:bodyPr>
          <a:lstStyle/>
          <a:p>
            <a:pPr marL="0" indent="0">
              <a:buNone/>
            </a:pPr>
            <a:r>
              <a:rPr lang="es-CO" sz="2400" dirty="0"/>
              <a:t>Ciclo de Vapor Un motor térmico es una máquina térmica que transforma calor en trabajo mecánico por medio del aprovechamiento del gradiente de temperatura entre una fuente de calor (foco caliente) y un sumidero de calor (foco frío). El calor se transfiere de la fuente al sumidero y, durante este proceso, algo del calor se convierte en trabajo por medio del aprovechamiento de las propiedades de un </a:t>
            </a:r>
            <a:r>
              <a:rPr lang="es-CO" sz="2400" dirty="0" smtClean="0"/>
              <a:t>fluido. </a:t>
            </a:r>
            <a:endParaRPr lang="es-CO" sz="24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1" y="1916832"/>
            <a:ext cx="358490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676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Implementación:</a:t>
            </a:r>
            <a:r>
              <a:rPr lang="es-ES" dirty="0"/>
              <a:t/>
            </a:r>
            <a:br>
              <a:rPr lang="es-ES" dirty="0"/>
            </a:br>
            <a:r>
              <a:rPr lang="es-ES" dirty="0" smtClean="0"/>
              <a:t>Procedimiento Mecánico</a:t>
            </a:r>
            <a:endParaRPr lang="es-E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79512" y="1340768"/>
                <a:ext cx="8640960" cy="5328592"/>
              </a:xfrm>
            </p:spPr>
            <p:txBody>
              <a:bodyPr>
                <a:noAutofit/>
              </a:bodyPr>
              <a:lstStyle/>
              <a:p>
                <a:pPr marL="0" indent="0">
                  <a:buNone/>
                </a:pPr>
                <a:r>
                  <a:rPr lang="es-CO" sz="2400" dirty="0"/>
                  <a:t>Ciclo </a:t>
                </a:r>
                <a:r>
                  <a:rPr lang="es-CO" sz="2400" dirty="0" smtClean="0"/>
                  <a:t>Otto. </a:t>
                </a:r>
              </a:p>
              <a:p>
                <a:pPr marL="0" indent="0">
                  <a:buNone/>
                </a:pPr>
                <a14:m>
                  <m:oMathPara xmlns:m="http://schemas.openxmlformats.org/officeDocument/2006/math">
                    <m:oMathParaPr>
                      <m:jc m:val="centerGroup"/>
                    </m:oMathParaPr>
                    <m:oMath xmlns:m="http://schemas.openxmlformats.org/officeDocument/2006/math">
                      <m:r>
                        <a:rPr lang="es-ES" sz="2400" i="1">
                          <a:latin typeface="Cambria Math"/>
                        </a:rPr>
                        <m:t>𝑊𝑠𝑎𝑙𝑖𝑑𝑎</m:t>
                      </m:r>
                      <m:r>
                        <a:rPr lang="es-ES" sz="2400" i="1">
                          <a:latin typeface="Cambria Math"/>
                        </a:rPr>
                        <m:t>=1</m:t>
                      </m:r>
                      <m:r>
                        <a:rPr lang="es-ES" sz="2400" i="1">
                          <a:latin typeface="Cambria Math"/>
                        </a:rPr>
                        <m:t>𝐾𝑤</m:t>
                      </m:r>
                      <m:r>
                        <a:rPr lang="es-ES" sz="2400" i="1">
                          <a:latin typeface="Cambria Math"/>
                        </a:rPr>
                        <m:t>=</m:t>
                      </m:r>
                      <m:d>
                        <m:dPr>
                          <m:ctrlPr>
                            <a:rPr lang="es-CO" sz="2400" i="1">
                              <a:latin typeface="Cambria Math"/>
                            </a:rPr>
                          </m:ctrlPr>
                        </m:dPr>
                        <m:e>
                          <m:r>
                            <a:rPr lang="es-ES" sz="2400" i="1">
                              <a:latin typeface="Cambria Math"/>
                            </a:rPr>
                            <m:t>0.5</m:t>
                          </m:r>
                        </m:e>
                      </m:d>
                      <m:d>
                        <m:dPr>
                          <m:ctrlPr>
                            <a:rPr lang="es-CO" sz="2400" i="1">
                              <a:latin typeface="Cambria Math"/>
                            </a:rPr>
                          </m:ctrlPr>
                        </m:dPr>
                        <m:e>
                          <m:f>
                            <m:fPr>
                              <m:ctrlPr>
                                <a:rPr lang="es-CO" sz="2400" i="1">
                                  <a:latin typeface="Cambria Math"/>
                                </a:rPr>
                              </m:ctrlPr>
                            </m:fPr>
                            <m:num>
                              <m:r>
                                <a:rPr lang="es-ES" sz="2400" i="1">
                                  <a:latin typeface="Cambria Math"/>
                                </a:rPr>
                                <m:t>𝐾𝑔</m:t>
                              </m:r>
                            </m:num>
                            <m:den>
                              <m:r>
                                <a:rPr lang="es-ES" sz="2400" i="1">
                                  <a:latin typeface="Cambria Math"/>
                                </a:rPr>
                                <m:t>𝑠</m:t>
                              </m:r>
                            </m:den>
                          </m:f>
                        </m:e>
                      </m:d>
                      <m:r>
                        <a:rPr lang="es-ES" sz="2400" i="1">
                          <a:latin typeface="Cambria Math"/>
                        </a:rPr>
                        <m:t>∗</m:t>
                      </m:r>
                      <m:r>
                        <a:rPr lang="es-ES" sz="2400" i="1">
                          <a:latin typeface="Cambria Math"/>
                        </a:rPr>
                        <m:t>𝑊𝑠𝑎𝑙𝑖𝑑𝑎</m:t>
                      </m:r>
                    </m:oMath>
                  </m:oMathPara>
                </a14:m>
                <a:endParaRPr lang="es-CO" sz="2400" dirty="0" smtClean="0"/>
              </a:p>
              <a:p>
                <a:pPr marL="0" indent="0">
                  <a:buNone/>
                </a:pPr>
                <a:endParaRPr lang="es-CO" sz="2400" dirty="0"/>
              </a:p>
              <a:p>
                <a:pPr marL="0" indent="0">
                  <a:buNone/>
                </a:pPr>
                <a14:m>
                  <m:oMathPara xmlns:m="http://schemas.openxmlformats.org/officeDocument/2006/math">
                    <m:oMathParaPr>
                      <m:jc m:val="centerGroup"/>
                    </m:oMathParaPr>
                    <m:oMath xmlns:m="http://schemas.openxmlformats.org/officeDocument/2006/math">
                      <m:r>
                        <a:rPr lang="es-ES" sz="2400" i="1">
                          <a:latin typeface="Cambria Math"/>
                        </a:rPr>
                        <m:t>𝑊𝑠𝑎𝑙𝑖𝑑𝑎</m:t>
                      </m:r>
                      <m:r>
                        <a:rPr lang="es-ES" sz="2400" i="1">
                          <a:latin typeface="Cambria Math"/>
                        </a:rPr>
                        <m:t>=2</m:t>
                      </m:r>
                      <m:d>
                        <m:dPr>
                          <m:ctrlPr>
                            <a:rPr lang="es-CO" sz="2400" i="1">
                              <a:latin typeface="Cambria Math"/>
                            </a:rPr>
                          </m:ctrlPr>
                        </m:dPr>
                        <m:e>
                          <m:f>
                            <m:fPr>
                              <m:ctrlPr>
                                <a:rPr lang="es-CO" sz="2400" i="1">
                                  <a:latin typeface="Cambria Math"/>
                                </a:rPr>
                              </m:ctrlPr>
                            </m:fPr>
                            <m:num>
                              <m:r>
                                <a:rPr lang="es-ES" sz="2400" i="1">
                                  <a:latin typeface="Cambria Math"/>
                                </a:rPr>
                                <m:t>𝐾𝐽</m:t>
                              </m:r>
                            </m:num>
                            <m:den>
                              <m:r>
                                <a:rPr lang="es-ES" sz="2400" i="1">
                                  <a:latin typeface="Cambria Math"/>
                                </a:rPr>
                                <m:t>𝐾𝑔</m:t>
                              </m:r>
                            </m:den>
                          </m:f>
                        </m:e>
                      </m:d>
                    </m:oMath>
                  </m:oMathPara>
                </a14:m>
                <a:endParaRPr lang="es-ES" sz="2400" dirty="0" smtClean="0"/>
              </a:p>
              <a:p>
                <a:pPr marL="0" indent="0">
                  <a:buNone/>
                </a:pPr>
                <a:endParaRPr lang="es-ES" sz="2400" dirty="0" smtClean="0"/>
              </a:p>
              <a:p>
                <a:pPr marL="0" indent="0">
                  <a:buNone/>
                </a:pPr>
                <a14:m>
                  <m:oMathPara xmlns:m="http://schemas.openxmlformats.org/officeDocument/2006/math">
                    <m:oMathParaPr>
                      <m:jc m:val="centerGroup"/>
                    </m:oMathParaPr>
                    <m:oMath xmlns:m="http://schemas.openxmlformats.org/officeDocument/2006/math">
                      <m:r>
                        <a:rPr lang="es-ES" sz="2400" i="1">
                          <a:latin typeface="Cambria Math"/>
                        </a:rPr>
                        <m:t>𝐸𝑒𝑛𝑡𝑟𝑎</m:t>
                      </m:r>
                      <m:r>
                        <a:rPr lang="es-ES" sz="2400" i="1">
                          <a:latin typeface="Cambria Math"/>
                        </a:rPr>
                        <m:t>=</m:t>
                      </m:r>
                      <m:r>
                        <a:rPr lang="es-ES" sz="2400" i="1">
                          <a:latin typeface="Cambria Math"/>
                        </a:rPr>
                        <m:t>𝐸𝑠𝑎𝑙𝑒</m:t>
                      </m:r>
                    </m:oMath>
                  </m:oMathPara>
                </a14:m>
                <a:endParaRPr lang="es-CO" sz="2400" dirty="0" smtClean="0"/>
              </a:p>
              <a:p>
                <a:pPr marL="0" indent="0">
                  <a:buNone/>
                </a:pPr>
                <a:endParaRPr lang="es-CO" sz="2400" dirty="0"/>
              </a:p>
              <a:p>
                <a:pPr marL="0" indent="0">
                  <a:buNone/>
                </a:pPr>
                <a14:m>
                  <m:oMathPara xmlns:m="http://schemas.openxmlformats.org/officeDocument/2006/math">
                    <m:oMathParaPr>
                      <m:jc m:val="centerGroup"/>
                    </m:oMathParaPr>
                    <m:oMath xmlns:m="http://schemas.openxmlformats.org/officeDocument/2006/math">
                      <m:r>
                        <a:rPr lang="es-ES" sz="2400" i="1">
                          <a:latin typeface="Cambria Math"/>
                        </a:rPr>
                        <m:t>𝑚</m:t>
                      </m:r>
                      <m:r>
                        <a:rPr lang="es-ES" sz="2400" i="1">
                          <a:latin typeface="Cambria Math"/>
                        </a:rPr>
                        <m:t>∗</m:t>
                      </m:r>
                      <m:r>
                        <a:rPr lang="es-ES" sz="2400" i="1">
                          <a:latin typeface="Cambria Math"/>
                        </a:rPr>
                        <m:t>h</m:t>
                      </m:r>
                      <m:r>
                        <a:rPr lang="es-ES" sz="2400" i="1">
                          <a:latin typeface="Cambria Math"/>
                        </a:rPr>
                        <m:t>5=</m:t>
                      </m:r>
                      <m:r>
                        <a:rPr lang="es-ES" sz="2400" i="1">
                          <a:latin typeface="Cambria Math"/>
                        </a:rPr>
                        <m:t>𝑚</m:t>
                      </m:r>
                      <m:r>
                        <a:rPr lang="es-ES" sz="2400" i="1">
                          <a:latin typeface="Cambria Math"/>
                        </a:rPr>
                        <m:t>∗</m:t>
                      </m:r>
                      <m:r>
                        <a:rPr lang="es-ES" sz="2400" i="1">
                          <a:latin typeface="Cambria Math"/>
                        </a:rPr>
                        <m:t>h</m:t>
                      </m:r>
                      <m:r>
                        <a:rPr lang="es-ES" sz="2400" i="1">
                          <a:latin typeface="Cambria Math"/>
                        </a:rPr>
                        <m:t>6+</m:t>
                      </m:r>
                      <m:r>
                        <a:rPr lang="es-ES" sz="2400" i="1">
                          <a:latin typeface="Cambria Math"/>
                        </a:rPr>
                        <m:t>𝑊𝑠𝑎𝑙𝑖𝑑𝑎</m:t>
                      </m:r>
                    </m:oMath>
                  </m:oMathPara>
                </a14:m>
                <a:endParaRPr lang="es-CO" sz="2400" dirty="0" smtClean="0"/>
              </a:p>
              <a:p>
                <a:pPr marL="0" indent="0">
                  <a:buNone/>
                </a:pPr>
                <a:endParaRPr lang="es-CO" sz="2400" dirty="0"/>
              </a:p>
              <a:p>
                <a:pPr marL="0" indent="0">
                  <a:buNone/>
                </a:pPr>
                <a14:m>
                  <m:oMathPara xmlns:m="http://schemas.openxmlformats.org/officeDocument/2006/math">
                    <m:oMathParaPr>
                      <m:jc m:val="centerGroup"/>
                    </m:oMathParaPr>
                    <m:oMath xmlns:m="http://schemas.openxmlformats.org/officeDocument/2006/math">
                      <m:r>
                        <a:rPr lang="es-ES" sz="2400" i="1">
                          <a:latin typeface="Cambria Math"/>
                        </a:rPr>
                        <m:t>𝑚</m:t>
                      </m:r>
                      <m:r>
                        <a:rPr lang="es-ES" sz="2400" i="1">
                          <a:latin typeface="Cambria Math"/>
                        </a:rPr>
                        <m:t>=</m:t>
                      </m:r>
                      <m:f>
                        <m:fPr>
                          <m:ctrlPr>
                            <a:rPr lang="es-CO" sz="2400" i="1">
                              <a:latin typeface="Cambria Math"/>
                            </a:rPr>
                          </m:ctrlPr>
                        </m:fPr>
                        <m:num>
                          <m:r>
                            <a:rPr lang="es-ES" sz="2400" i="1">
                              <a:latin typeface="Cambria Math"/>
                            </a:rPr>
                            <m:t>𝑊𝑠𝑎𝑙𝑖𝑑𝑎</m:t>
                          </m:r>
                        </m:num>
                        <m:den>
                          <m:r>
                            <a:rPr lang="es-ES" sz="2400" i="1">
                              <a:latin typeface="Cambria Math"/>
                            </a:rPr>
                            <m:t>h</m:t>
                          </m:r>
                          <m:r>
                            <a:rPr lang="es-ES" sz="2400" i="1">
                              <a:latin typeface="Cambria Math"/>
                            </a:rPr>
                            <m:t>5−</m:t>
                          </m:r>
                          <m:r>
                            <a:rPr lang="es-ES" sz="2400" i="1">
                              <a:latin typeface="Cambria Math"/>
                            </a:rPr>
                            <m:t>h</m:t>
                          </m:r>
                          <m:r>
                            <a:rPr lang="es-ES" sz="2400" i="1">
                              <a:latin typeface="Cambria Math"/>
                            </a:rPr>
                            <m:t>6</m:t>
                          </m:r>
                        </m:den>
                      </m:f>
                      <m:r>
                        <a:rPr lang="es-ES" sz="2400" i="1">
                          <a:latin typeface="Cambria Math"/>
                        </a:rPr>
                        <m:t>=</m:t>
                      </m:r>
                      <m:f>
                        <m:fPr>
                          <m:ctrlPr>
                            <a:rPr lang="es-CO" sz="2400" i="1">
                              <a:latin typeface="Cambria Math"/>
                            </a:rPr>
                          </m:ctrlPr>
                        </m:fPr>
                        <m:num>
                          <m:r>
                            <a:rPr lang="es-ES" sz="2400" i="1">
                              <a:latin typeface="Cambria Math"/>
                            </a:rPr>
                            <m:t>2</m:t>
                          </m:r>
                        </m:num>
                        <m:den>
                          <m:r>
                            <a:rPr lang="es-ES" sz="2400" i="1">
                              <a:latin typeface="Cambria Math"/>
                            </a:rPr>
                            <m:t>3583.1−2115.3</m:t>
                          </m:r>
                        </m:den>
                      </m:f>
                      <m:r>
                        <a:rPr lang="es-ES" sz="2400" i="1">
                          <a:latin typeface="Cambria Math"/>
                        </a:rPr>
                        <m:t>=1.3623</m:t>
                      </m:r>
                      <m:r>
                        <a:rPr lang="es-ES" sz="2400" i="1">
                          <a:latin typeface="Cambria Math"/>
                        </a:rPr>
                        <m:t>𝐸</m:t>
                      </m:r>
                      <m:r>
                        <a:rPr lang="es-ES" sz="2400" i="1">
                          <a:latin typeface="Cambria Math"/>
                        </a:rPr>
                        <m:t>−3</m:t>
                      </m:r>
                      <m:r>
                        <a:rPr lang="es-ES" sz="2400" i="1">
                          <a:latin typeface="Cambria Math"/>
                        </a:rPr>
                        <m:t>𝐾𝑔</m:t>
                      </m:r>
                    </m:oMath>
                  </m:oMathPara>
                </a14:m>
                <a:endParaRPr lang="es-CO" sz="2400" dirty="0"/>
              </a:p>
              <a:p>
                <a:pPr marL="0" indent="0">
                  <a:buNone/>
                </a:pPr>
                <a:endParaRPr lang="es-CO" sz="24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79512" y="1340768"/>
                <a:ext cx="8640960" cy="5328592"/>
              </a:xfrm>
              <a:blipFill rotWithShape="1">
                <a:blip r:embed="rId2"/>
                <a:stretch>
                  <a:fillRect l="-1058" t="-1030"/>
                </a:stretch>
              </a:blipFill>
            </p:spPr>
            <p:txBody>
              <a:bodyPr/>
              <a:lstStyle/>
              <a:p>
                <a:r>
                  <a:rPr lang="es-CO">
                    <a:noFill/>
                  </a:rPr>
                  <a:t> </a:t>
                </a:r>
              </a:p>
            </p:txBody>
          </p:sp>
        </mc:Fallback>
      </mc:AlternateContent>
    </p:spTree>
    <p:extLst>
      <p:ext uri="{BB962C8B-B14F-4D97-AF65-F5344CB8AC3E}">
        <p14:creationId xmlns:p14="http://schemas.microsoft.com/office/powerpoint/2010/main" val="1821891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2407293" y="1365242"/>
                <a:ext cx="4608512" cy="2736304"/>
              </a:xfrm>
            </p:spPr>
            <p:txBody>
              <a:bodyPr>
                <a:noAutofit/>
              </a:bodyPr>
              <a:lstStyle/>
              <a:p>
                <a:pPr marL="0" indent="0">
                  <a:buNone/>
                </a:pPr>
                <a:r>
                  <a:rPr lang="es-ES" sz="2400" dirty="0" smtClean="0"/>
                  <a:t>Caldera</a:t>
                </a:r>
                <a:r>
                  <a:rPr lang="es-ES" sz="2400" dirty="0"/>
                  <a:t>:</a:t>
                </a:r>
                <a:endParaRPr lang="es-CO" sz="2400" dirty="0" smtClean="0"/>
              </a:p>
              <a:p>
                <a:pPr marL="0" indent="0">
                  <a:buNone/>
                </a:pPr>
                <a14:m>
                  <m:oMathPara xmlns:m="http://schemas.openxmlformats.org/officeDocument/2006/math">
                    <m:oMathParaPr>
                      <m:jc m:val="centerGroup"/>
                    </m:oMathParaPr>
                    <m:oMath xmlns:m="http://schemas.openxmlformats.org/officeDocument/2006/math">
                      <m:r>
                        <a:rPr lang="es-ES" sz="2000" i="1">
                          <a:latin typeface="Cambria Math"/>
                        </a:rPr>
                        <m:t>𝐸𝑒𝑛𝑡𝑟𝑎</m:t>
                      </m:r>
                      <m:r>
                        <a:rPr lang="es-ES" sz="2000" i="1">
                          <a:latin typeface="Cambria Math"/>
                        </a:rPr>
                        <m:t>=</m:t>
                      </m:r>
                      <m:r>
                        <a:rPr lang="es-ES" sz="2000" i="1">
                          <a:latin typeface="Cambria Math"/>
                        </a:rPr>
                        <m:t>𝐸𝑠𝑎𝑙𝑒</m:t>
                      </m:r>
                    </m:oMath>
                  </m:oMathPara>
                </a14:m>
                <a:endParaRPr lang="es-CO" sz="2000" dirty="0" smtClean="0"/>
              </a:p>
              <a:p>
                <a:pPr marL="0" indent="0">
                  <a:buNone/>
                </a:pPr>
                <a:endParaRPr lang="es-CO" sz="2000" dirty="0"/>
              </a:p>
              <a:p>
                <a:pPr marL="0" indent="0" algn="ctr">
                  <a:buNone/>
                </a:pPr>
                <a14:m>
                  <m:oMathPara xmlns:m="http://schemas.openxmlformats.org/officeDocument/2006/math">
                    <m:oMathParaPr>
                      <m:jc m:val="centerGroup"/>
                    </m:oMathParaPr>
                    <m:oMath xmlns:m="http://schemas.openxmlformats.org/officeDocument/2006/math">
                      <m:r>
                        <a:rPr lang="es-ES" sz="2000" i="1">
                          <a:latin typeface="Cambria Math"/>
                        </a:rPr>
                        <m:t>𝑚</m:t>
                      </m:r>
                      <m:r>
                        <a:rPr lang="es-ES" sz="2000" i="1">
                          <a:latin typeface="Cambria Math"/>
                        </a:rPr>
                        <m:t>∗</m:t>
                      </m:r>
                      <m:r>
                        <a:rPr lang="es-ES" sz="2000" i="1">
                          <a:latin typeface="Cambria Math"/>
                        </a:rPr>
                        <m:t>h</m:t>
                      </m:r>
                      <m:r>
                        <a:rPr lang="es-ES" sz="2000" i="1">
                          <a:latin typeface="Cambria Math"/>
                        </a:rPr>
                        <m:t>3+</m:t>
                      </m:r>
                      <m:r>
                        <a:rPr lang="es-ES" sz="2000" i="1">
                          <a:latin typeface="Cambria Math"/>
                        </a:rPr>
                        <m:t>𝑄𝑖𝑛</m:t>
                      </m:r>
                      <m:r>
                        <a:rPr lang="es-ES" sz="2000" i="1">
                          <a:latin typeface="Cambria Math"/>
                        </a:rPr>
                        <m:t>=</m:t>
                      </m:r>
                      <m:r>
                        <a:rPr lang="es-ES" sz="2000" i="1">
                          <a:latin typeface="Cambria Math"/>
                        </a:rPr>
                        <m:t>𝑚</m:t>
                      </m:r>
                      <m:r>
                        <a:rPr lang="es-ES" sz="2000" i="1">
                          <a:latin typeface="Cambria Math"/>
                        </a:rPr>
                        <m:t>∗</m:t>
                      </m:r>
                      <m:r>
                        <a:rPr lang="es-ES" sz="2000" i="1">
                          <a:latin typeface="Cambria Math"/>
                        </a:rPr>
                        <m:t>h</m:t>
                      </m:r>
                      <m:r>
                        <a:rPr lang="es-ES" sz="2000" i="1">
                          <a:latin typeface="Cambria Math"/>
                        </a:rPr>
                        <m:t>4</m:t>
                      </m:r>
                    </m:oMath>
                  </m:oMathPara>
                </a14:m>
                <a:endParaRPr lang="es-CO" sz="2000" i="1" dirty="0" smtClean="0"/>
              </a:p>
              <a:p>
                <a:pPr marL="0" indent="0" algn="ctr">
                  <a:buNone/>
                </a:pPr>
                <a:endParaRPr lang="es-CO" sz="2000" i="1" dirty="0" smtClean="0"/>
              </a:p>
              <a:p>
                <a:pPr marL="0" indent="0">
                  <a:buNone/>
                </a:pPr>
                <a14:m>
                  <m:oMathPara xmlns:m="http://schemas.openxmlformats.org/officeDocument/2006/math">
                    <m:oMathParaPr>
                      <m:jc m:val="centerGroup"/>
                    </m:oMathParaPr>
                    <m:oMath xmlns:m="http://schemas.openxmlformats.org/officeDocument/2006/math">
                      <m:r>
                        <a:rPr lang="es-ES" sz="2000" i="1">
                          <a:latin typeface="Cambria Math"/>
                        </a:rPr>
                        <m:t>𝑄𝑖𝑛</m:t>
                      </m:r>
                      <m:r>
                        <a:rPr lang="es-ES" sz="2000" i="1">
                          <a:latin typeface="Cambria Math"/>
                        </a:rPr>
                        <m:t>=1.3623</m:t>
                      </m:r>
                      <m:r>
                        <a:rPr lang="es-ES" sz="2000" i="1">
                          <a:latin typeface="Cambria Math"/>
                        </a:rPr>
                        <m:t>𝐸</m:t>
                      </m:r>
                      <m:r>
                        <a:rPr lang="es-ES" sz="2000" i="1">
                          <a:latin typeface="Cambria Math"/>
                        </a:rPr>
                        <m:t>−3</m:t>
                      </m:r>
                      <m:r>
                        <a:rPr lang="es-ES" sz="2000" i="1">
                          <a:latin typeface="Cambria Math"/>
                        </a:rPr>
                        <m:t>𝐾𝑔</m:t>
                      </m:r>
                      <m:d>
                        <m:dPr>
                          <m:ctrlPr>
                            <a:rPr lang="es-CO" sz="2000" i="1">
                              <a:latin typeface="Cambria Math"/>
                            </a:rPr>
                          </m:ctrlPr>
                        </m:dPr>
                        <m:e>
                          <m:r>
                            <a:rPr lang="es-ES" sz="2000" i="1">
                              <a:latin typeface="Cambria Math"/>
                            </a:rPr>
                            <m:t>3647.6−160.1</m:t>
                          </m:r>
                        </m:e>
                      </m:d>
                    </m:oMath>
                  </m:oMathPara>
                </a14:m>
                <a:endParaRPr lang="es-CO" sz="2000" dirty="0" smtClean="0"/>
              </a:p>
              <a:p>
                <a:pPr marL="0" indent="0">
                  <a:buNone/>
                </a:pPr>
                <a:endParaRPr lang="es-CO" sz="2000" dirty="0"/>
              </a:p>
              <a:p>
                <a:pPr marL="0" indent="0">
                  <a:buNone/>
                </a:pPr>
                <a14:m>
                  <m:oMathPara xmlns:m="http://schemas.openxmlformats.org/officeDocument/2006/math">
                    <m:oMathParaPr>
                      <m:jc m:val="centerGroup"/>
                    </m:oMathParaPr>
                    <m:oMath xmlns:m="http://schemas.openxmlformats.org/officeDocument/2006/math">
                      <m:r>
                        <a:rPr lang="es-ES" sz="2000" i="1">
                          <a:latin typeface="Cambria Math"/>
                        </a:rPr>
                        <m:t>𝑄𝑖𝑛</m:t>
                      </m:r>
                      <m:r>
                        <a:rPr lang="es-ES" sz="2000" i="1">
                          <a:latin typeface="Cambria Math"/>
                        </a:rPr>
                        <m:t>=4.752</m:t>
                      </m:r>
                      <m:r>
                        <a:rPr lang="es-ES" sz="2000" i="1">
                          <a:latin typeface="Cambria Math"/>
                        </a:rPr>
                        <m:t>𝐾𝐽</m:t>
                      </m:r>
                    </m:oMath>
                  </m:oMathPara>
                </a14:m>
                <a:endParaRPr lang="es-CO" sz="2000" dirty="0" smtClean="0"/>
              </a:p>
              <a:p>
                <a:pPr marL="0" indent="0">
                  <a:buNone/>
                </a:pPr>
                <a:endParaRPr lang="es-CO" sz="2000" dirty="0" smtClean="0"/>
              </a:p>
              <a:p>
                <a:pPr marL="0" indent="0">
                  <a:buNone/>
                </a:pPr>
                <a:endParaRPr lang="es-CO" sz="2000" dirty="0"/>
              </a:p>
              <a:p>
                <a:pPr marL="0" indent="0">
                  <a:buNone/>
                </a:pPr>
                <a:endParaRPr lang="es-CO" sz="20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2407293" y="1365242"/>
                <a:ext cx="4608512" cy="2736304"/>
              </a:xfrm>
              <a:blipFill rotWithShape="1">
                <a:blip r:embed="rId2"/>
                <a:stretch>
                  <a:fillRect l="-2116" t="-2004"/>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5" name="2 Marcador de contenido"/>
              <p:cNvSpPr txBox="1">
                <a:spLocks/>
              </p:cNvSpPr>
              <p:nvPr/>
            </p:nvSpPr>
            <p:spPr>
              <a:xfrm>
                <a:off x="4860032" y="4293096"/>
                <a:ext cx="4024064" cy="2016224"/>
              </a:xfrm>
              <a:prstGeom prst="rect">
                <a:avLst/>
              </a:prstGeom>
            </p:spPr>
            <p:txBody>
              <a:bodyPr>
                <a:noAutofit/>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buFont typeface="Wingdings 2"/>
                  <a:buNone/>
                </a:pPr>
                <a14:m>
                  <m:oMathPara xmlns:m="http://schemas.openxmlformats.org/officeDocument/2006/math">
                    <m:oMathParaPr>
                      <m:jc m:val="centerGroup"/>
                    </m:oMathParaPr>
                    <m:oMath xmlns:m="http://schemas.openxmlformats.org/officeDocument/2006/math">
                      <m:r>
                        <a:rPr lang="es-ES" sz="2000" i="1">
                          <a:latin typeface="Cambria Math"/>
                        </a:rPr>
                        <m:t>𝑚𝑏𝑖𝑜𝑔𝑎𝑠</m:t>
                      </m:r>
                      <m:r>
                        <a:rPr lang="es-ES" sz="2000" i="1">
                          <a:latin typeface="Cambria Math"/>
                        </a:rPr>
                        <m:t>=</m:t>
                      </m:r>
                      <m:f>
                        <m:fPr>
                          <m:ctrlPr>
                            <a:rPr lang="es-CO" sz="2000" i="1">
                              <a:latin typeface="Cambria Math"/>
                            </a:rPr>
                          </m:ctrlPr>
                        </m:fPr>
                        <m:num>
                          <m:r>
                            <a:rPr lang="es-ES" sz="2000" i="1">
                              <a:latin typeface="Cambria Math"/>
                            </a:rPr>
                            <m:t>4.752</m:t>
                          </m:r>
                          <m:r>
                            <a:rPr lang="es-ES" sz="2000" i="1">
                              <a:latin typeface="Cambria Math"/>
                            </a:rPr>
                            <m:t>𝐾𝐽</m:t>
                          </m:r>
                        </m:num>
                        <m:den>
                          <m:f>
                            <m:fPr>
                              <m:ctrlPr>
                                <a:rPr lang="es-CO" sz="2000" i="1">
                                  <a:latin typeface="Cambria Math"/>
                                </a:rPr>
                              </m:ctrlPr>
                            </m:fPr>
                            <m:num>
                              <m:r>
                                <a:rPr lang="es-ES" sz="2000" i="1">
                                  <a:latin typeface="Cambria Math"/>
                                </a:rPr>
                                <m:t>7.938</m:t>
                              </m:r>
                              <m:r>
                                <a:rPr lang="es-ES" sz="2000" i="1">
                                  <a:latin typeface="Cambria Math"/>
                                </a:rPr>
                                <m:t>𝐾𝐽</m:t>
                              </m:r>
                            </m:num>
                            <m:den>
                              <m:r>
                                <a:rPr lang="es-ES" sz="2000" i="1">
                                  <a:latin typeface="Cambria Math"/>
                                </a:rPr>
                                <m:t>𝑙𝑡</m:t>
                              </m:r>
                            </m:den>
                          </m:f>
                        </m:den>
                      </m:f>
                    </m:oMath>
                  </m:oMathPara>
                </a14:m>
                <a:endParaRPr lang="es-CO" sz="2000" dirty="0" smtClean="0"/>
              </a:p>
              <a:p>
                <a:pPr marL="0" indent="0">
                  <a:buFont typeface="Wingdings 2"/>
                  <a:buNone/>
                </a:pPr>
                <a:endParaRPr lang="es-CO" sz="2000" dirty="0" smtClean="0"/>
              </a:p>
              <a:p>
                <a:pPr marL="0" indent="0">
                  <a:buFont typeface="Wingdings 2"/>
                  <a:buNone/>
                </a:pPr>
                <a14:m>
                  <m:oMathPara xmlns:m="http://schemas.openxmlformats.org/officeDocument/2006/math">
                    <m:oMathParaPr>
                      <m:jc m:val="centerGroup"/>
                    </m:oMathParaPr>
                    <m:oMath xmlns:m="http://schemas.openxmlformats.org/officeDocument/2006/math">
                      <m:r>
                        <a:rPr lang="es-ES" sz="2000" i="1">
                          <a:latin typeface="Cambria Math"/>
                        </a:rPr>
                        <m:t>𝑚𝑏𝑖𝑜𝑔𝑎𝑠</m:t>
                      </m:r>
                      <m:r>
                        <a:rPr lang="es-ES" sz="2000" i="1">
                          <a:latin typeface="Cambria Math"/>
                        </a:rPr>
                        <m:t>=0.5986</m:t>
                      </m:r>
                      <m:r>
                        <a:rPr lang="es-ES" sz="2000" i="1">
                          <a:latin typeface="Cambria Math"/>
                        </a:rPr>
                        <m:t>𝑙𝑡</m:t>
                      </m:r>
                    </m:oMath>
                  </m:oMathPara>
                </a14:m>
                <a:endParaRPr lang="es-CO" sz="2000" dirty="0"/>
              </a:p>
            </p:txBody>
          </p:sp>
        </mc:Choice>
        <mc:Fallback xmlns="">
          <p:sp>
            <p:nvSpPr>
              <p:cNvPr id="5" name="2 Marcador de contenido"/>
              <p:cNvSpPr txBox="1">
                <a:spLocks noRot="1" noChangeAspect="1" noMove="1" noResize="1" noEditPoints="1" noAdjustHandles="1" noChangeArrowheads="1" noChangeShapeType="1" noTextEdit="1"/>
              </p:cNvSpPr>
              <p:nvPr/>
            </p:nvSpPr>
            <p:spPr>
              <a:xfrm>
                <a:off x="4860032" y="4293096"/>
                <a:ext cx="4024064" cy="2016224"/>
              </a:xfrm>
              <a:prstGeom prst="rect">
                <a:avLst/>
              </a:prstGeom>
              <a:blipFill rotWithShape="1">
                <a:blip r:embed="rId3"/>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7" name="2 Marcador de contenido"/>
              <p:cNvSpPr txBox="1">
                <a:spLocks/>
              </p:cNvSpPr>
              <p:nvPr/>
            </p:nvSpPr>
            <p:spPr>
              <a:xfrm>
                <a:off x="179512" y="4293096"/>
                <a:ext cx="4608512" cy="2016224"/>
              </a:xfrm>
              <a:prstGeom prst="rect">
                <a:avLst/>
              </a:prstGeom>
            </p:spPr>
            <p:txBody>
              <a:bodyPr>
                <a:noAutofit/>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buNone/>
                </a:pPr>
                <a14:m>
                  <m:oMathPara xmlns:m="http://schemas.openxmlformats.org/officeDocument/2006/math">
                    <m:oMathParaPr>
                      <m:jc m:val="centerGroup"/>
                    </m:oMathParaPr>
                    <m:oMath xmlns:m="http://schemas.openxmlformats.org/officeDocument/2006/math">
                      <m:r>
                        <a:rPr lang="es-ES" sz="2000" i="1">
                          <a:latin typeface="Cambria Math"/>
                        </a:rPr>
                        <m:t>𝑚𝑏𝑖𝑜𝑔𝑎𝑠</m:t>
                      </m:r>
                      <m:r>
                        <a:rPr lang="es-ES" sz="2000" i="1">
                          <a:latin typeface="Cambria Math"/>
                        </a:rPr>
                        <m:t>=</m:t>
                      </m:r>
                      <m:f>
                        <m:fPr>
                          <m:ctrlPr>
                            <a:rPr lang="es-CO" sz="2000" i="1">
                              <a:latin typeface="Cambria Math"/>
                            </a:rPr>
                          </m:ctrlPr>
                        </m:fPr>
                        <m:num>
                          <m:r>
                            <a:rPr lang="es-ES" sz="2000" i="1">
                              <a:latin typeface="Cambria Math"/>
                            </a:rPr>
                            <m:t>𝑄𝑖𝑛</m:t>
                          </m:r>
                        </m:num>
                        <m:den>
                          <m:r>
                            <a:rPr lang="es-ES" sz="2000" i="1">
                              <a:latin typeface="Cambria Math"/>
                            </a:rPr>
                            <m:t>𝑃𝑜𝑑𝑒𝑟𝐶𝑎𝑙𝑜𝑟𝑖𝑐𝑜</m:t>
                          </m:r>
                        </m:den>
                      </m:f>
                    </m:oMath>
                  </m:oMathPara>
                </a14:m>
                <a:endParaRPr lang="es-CO" sz="2000" dirty="0"/>
              </a:p>
              <a:p>
                <a:pPr marL="0" indent="0">
                  <a:buNone/>
                </a:pPr>
                <a:endParaRPr lang="es-CO" sz="2000" dirty="0"/>
              </a:p>
              <a:p>
                <a:pPr marL="0" indent="0">
                  <a:buNone/>
                </a:pPr>
                <a14:m>
                  <m:oMathPara xmlns:m="http://schemas.openxmlformats.org/officeDocument/2006/math">
                    <m:oMathParaPr>
                      <m:jc m:val="centerGroup"/>
                    </m:oMathParaPr>
                    <m:oMath xmlns:m="http://schemas.openxmlformats.org/officeDocument/2006/math">
                      <m:r>
                        <a:rPr lang="es-ES" sz="2000" i="1">
                          <a:latin typeface="Cambria Math"/>
                        </a:rPr>
                        <m:t>𝑚𝑏𝑖𝑜𝑔𝑎𝑠</m:t>
                      </m:r>
                      <m:r>
                        <a:rPr lang="es-ES" sz="2000" i="1">
                          <a:latin typeface="Cambria Math"/>
                        </a:rPr>
                        <m:t>=</m:t>
                      </m:r>
                      <m:f>
                        <m:fPr>
                          <m:ctrlPr>
                            <a:rPr lang="es-CO" sz="2000" i="1">
                              <a:latin typeface="Cambria Math"/>
                            </a:rPr>
                          </m:ctrlPr>
                        </m:fPr>
                        <m:num>
                          <m:r>
                            <a:rPr lang="es-ES" sz="2000" i="1">
                              <a:latin typeface="Cambria Math"/>
                            </a:rPr>
                            <m:t>213.05</m:t>
                          </m:r>
                          <m:r>
                            <a:rPr lang="es-ES" sz="2000" i="1">
                              <a:latin typeface="Cambria Math"/>
                            </a:rPr>
                            <m:t>𝐵𝑇𝑈</m:t>
                          </m:r>
                        </m:num>
                        <m:den>
                          <m:r>
                            <a:rPr lang="es-ES" sz="2000" i="1">
                              <a:latin typeface="Cambria Math"/>
                            </a:rPr>
                            <m:t>𝑝𝑖</m:t>
                          </m:r>
                          <m:sSup>
                            <m:sSupPr>
                              <m:ctrlPr>
                                <a:rPr lang="es-CO" sz="2000" i="1">
                                  <a:latin typeface="Cambria Math"/>
                                </a:rPr>
                              </m:ctrlPr>
                            </m:sSupPr>
                            <m:e>
                              <m:r>
                                <a:rPr lang="es-ES" sz="2000" i="1">
                                  <a:latin typeface="Cambria Math"/>
                                </a:rPr>
                                <m:t>𝑒</m:t>
                              </m:r>
                            </m:e>
                            <m:sup>
                              <m:r>
                                <a:rPr lang="es-ES" sz="2000" i="1">
                                  <a:latin typeface="Cambria Math"/>
                                </a:rPr>
                                <m:t>3</m:t>
                              </m:r>
                            </m:sup>
                          </m:sSup>
                        </m:den>
                      </m:f>
                      <m:r>
                        <a:rPr lang="es-ES" sz="2000" i="1">
                          <a:latin typeface="Cambria Math"/>
                        </a:rPr>
                        <m:t>=7.938</m:t>
                      </m:r>
                      <m:f>
                        <m:fPr>
                          <m:ctrlPr>
                            <a:rPr lang="es-CO" sz="2000" i="1">
                              <a:latin typeface="Cambria Math"/>
                            </a:rPr>
                          </m:ctrlPr>
                        </m:fPr>
                        <m:num>
                          <m:r>
                            <a:rPr lang="es-ES" sz="2000" i="1">
                              <a:latin typeface="Cambria Math"/>
                            </a:rPr>
                            <m:t>𝐾𝐽</m:t>
                          </m:r>
                        </m:num>
                        <m:den>
                          <m:r>
                            <a:rPr lang="es-ES" sz="2000" i="1">
                              <a:latin typeface="Cambria Math"/>
                            </a:rPr>
                            <m:t>𝑙𝑡</m:t>
                          </m:r>
                        </m:den>
                      </m:f>
                    </m:oMath>
                  </m:oMathPara>
                </a14:m>
                <a:endParaRPr lang="es-CO" sz="2000" dirty="0"/>
              </a:p>
            </p:txBody>
          </p:sp>
        </mc:Choice>
        <mc:Fallback xmlns="">
          <p:sp>
            <p:nvSpPr>
              <p:cNvPr id="7" name="2 Marcador de contenido"/>
              <p:cNvSpPr txBox="1">
                <a:spLocks noRot="1" noChangeAspect="1" noMove="1" noResize="1" noEditPoints="1" noAdjustHandles="1" noChangeArrowheads="1" noChangeShapeType="1" noTextEdit="1"/>
              </p:cNvSpPr>
              <p:nvPr/>
            </p:nvSpPr>
            <p:spPr>
              <a:xfrm>
                <a:off x="179512" y="4293096"/>
                <a:ext cx="4608512" cy="2016224"/>
              </a:xfrm>
              <a:prstGeom prst="rect">
                <a:avLst/>
              </a:prstGeom>
              <a:blipFill rotWithShape="1">
                <a:blip r:embed="rId4"/>
                <a:stretch>
                  <a:fillRect/>
                </a:stretch>
              </a:blipFill>
            </p:spPr>
            <p:txBody>
              <a:bodyPr/>
              <a:lstStyle/>
              <a:p>
                <a:r>
                  <a:rPr lang="es-CO">
                    <a:noFill/>
                  </a:rPr>
                  <a:t> </a:t>
                </a:r>
              </a:p>
            </p:txBody>
          </p:sp>
        </mc:Fallback>
      </mc:AlternateContent>
      <p:sp>
        <p:nvSpPr>
          <p:cNvPr id="4" name="3 Título"/>
          <p:cNvSpPr>
            <a:spLocks noGrp="1"/>
          </p:cNvSpPr>
          <p:nvPr>
            <p:ph type="title"/>
          </p:nvPr>
        </p:nvSpPr>
        <p:spPr>
          <a:xfrm>
            <a:off x="457200" y="269776"/>
            <a:ext cx="8229600" cy="1143000"/>
          </a:xfrm>
        </p:spPr>
        <p:txBody>
          <a:bodyPr>
            <a:normAutofit fontScale="90000"/>
          </a:bodyPr>
          <a:lstStyle/>
          <a:p>
            <a:pPr algn="ctr"/>
            <a:r>
              <a:rPr lang="es-ES" dirty="0"/>
              <a:t>Implementación:</a:t>
            </a:r>
            <a:br>
              <a:rPr lang="es-ES" dirty="0"/>
            </a:br>
            <a:r>
              <a:rPr lang="es-ES" dirty="0"/>
              <a:t>Procedimiento Mecánico</a:t>
            </a:r>
            <a:endParaRPr lang="es-CO" dirty="0"/>
          </a:p>
        </p:txBody>
      </p:sp>
    </p:spTree>
    <p:extLst>
      <p:ext uri="{BB962C8B-B14F-4D97-AF65-F5344CB8AC3E}">
        <p14:creationId xmlns:p14="http://schemas.microsoft.com/office/powerpoint/2010/main" val="12039763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Implementación:</a:t>
            </a:r>
            <a:r>
              <a:rPr lang="es-ES" dirty="0"/>
              <a:t/>
            </a:r>
            <a:br>
              <a:rPr lang="es-ES" dirty="0"/>
            </a:br>
            <a:r>
              <a:rPr lang="es-ES" dirty="0"/>
              <a:t>Procedimiento </a:t>
            </a:r>
            <a:r>
              <a:rPr lang="es-ES" dirty="0" smtClean="0"/>
              <a:t>Electrónico</a:t>
            </a:r>
            <a:endParaRPr lang="es-ES" dirty="0"/>
          </a:p>
        </p:txBody>
      </p:sp>
      <p:sp>
        <p:nvSpPr>
          <p:cNvPr id="3" name="2 Marcador de contenido"/>
          <p:cNvSpPr>
            <a:spLocks noGrp="1"/>
          </p:cNvSpPr>
          <p:nvPr>
            <p:ph idx="1"/>
          </p:nvPr>
        </p:nvSpPr>
        <p:spPr>
          <a:xfrm>
            <a:off x="179512" y="1340768"/>
            <a:ext cx="5031526" cy="5328592"/>
          </a:xfrm>
        </p:spPr>
        <p:txBody>
          <a:bodyPr>
            <a:noAutofit/>
          </a:bodyPr>
          <a:lstStyle/>
          <a:p>
            <a:pPr marL="0" indent="0">
              <a:buNone/>
            </a:pPr>
            <a:r>
              <a:rPr lang="es-CO" sz="2400" dirty="0"/>
              <a:t>El levantamiento de datos resulta de mucha importancia en el </a:t>
            </a:r>
            <a:r>
              <a:rPr lang="es-CO" sz="2400" dirty="0" smtClean="0"/>
              <a:t>proyecto ya </a:t>
            </a:r>
            <a:r>
              <a:rPr lang="es-CO" sz="2400" dirty="0"/>
              <a:t>que se requiere que las </a:t>
            </a:r>
            <a:r>
              <a:rPr lang="es-CO" sz="2400" dirty="0" smtClean="0"/>
              <a:t>variables </a:t>
            </a:r>
            <a:r>
              <a:rPr lang="es-CO" sz="2400" dirty="0"/>
              <a:t>del proceso se </a:t>
            </a:r>
            <a:r>
              <a:rPr lang="es-CO" sz="2400" dirty="0" smtClean="0"/>
              <a:t>encuentren </a:t>
            </a:r>
            <a:r>
              <a:rPr lang="es-CO" sz="2400" dirty="0"/>
              <a:t>controladas para poder garantizar que la calidad del </a:t>
            </a:r>
            <a:r>
              <a:rPr lang="es-CO" sz="2400" dirty="0" smtClean="0"/>
              <a:t>biogás </a:t>
            </a:r>
            <a:r>
              <a:rPr lang="es-CO" sz="2400" dirty="0"/>
              <a:t>sea </a:t>
            </a:r>
            <a:r>
              <a:rPr lang="es-CO" sz="2400" dirty="0" smtClean="0"/>
              <a:t>la optima, considerando </a:t>
            </a:r>
            <a:r>
              <a:rPr lang="es-CO" sz="2400" dirty="0"/>
              <a:t>que la temperatura </a:t>
            </a:r>
            <a:r>
              <a:rPr lang="es-CO" sz="2400" dirty="0" smtClean="0"/>
              <a:t>de operación como </a:t>
            </a:r>
            <a:r>
              <a:rPr lang="es-CO" sz="2400" dirty="0"/>
              <a:t>una </a:t>
            </a:r>
            <a:r>
              <a:rPr lang="es-CO" sz="2400" dirty="0" smtClean="0"/>
              <a:t>variable importante </a:t>
            </a:r>
            <a:r>
              <a:rPr lang="es-CO" sz="2400" dirty="0"/>
              <a:t>en el proceso de generación de </a:t>
            </a:r>
            <a:r>
              <a:rPr lang="es-CO" sz="2400" dirty="0" smtClean="0"/>
              <a:t>biogás </a:t>
            </a:r>
            <a:r>
              <a:rPr lang="es-CO" sz="2400" dirty="0"/>
              <a:t>se </a:t>
            </a:r>
            <a:r>
              <a:rPr lang="es-CO" sz="2400" dirty="0" smtClean="0"/>
              <a:t>utilizaron </a:t>
            </a:r>
            <a:r>
              <a:rPr lang="es-CO" sz="2400" dirty="0"/>
              <a:t>los sensores PT100 </a:t>
            </a:r>
            <a:r>
              <a:rPr lang="es-CO" sz="2400" dirty="0" smtClean="0"/>
              <a:t>para </a:t>
            </a:r>
            <a:r>
              <a:rPr lang="es-CO" sz="2400" dirty="0"/>
              <a:t>cuantificar esta </a:t>
            </a:r>
            <a:r>
              <a:rPr lang="es-CO" sz="2400" dirty="0" smtClean="0"/>
              <a:t>variable</a:t>
            </a:r>
            <a:endParaRPr lang="es-CO" sz="2400" dirty="0"/>
          </a:p>
        </p:txBody>
      </p:sp>
      <p:pic>
        <p:nvPicPr>
          <p:cNvPr id="17410" name="Picture 2" descr="http://i01.i.aliimg.com/photo/v0/109561799/pt100_sensor_RTD_sensor_thread_sensor.jpg"/>
          <p:cNvPicPr>
            <a:picLocks noChangeAspect="1" noChangeArrowheads="1"/>
          </p:cNvPicPr>
          <p:nvPr/>
        </p:nvPicPr>
        <p:blipFill rotWithShape="1">
          <a:blip r:embed="rId2">
            <a:extLst>
              <a:ext uri="{28A0092B-C50C-407E-A947-70E740481C1C}">
                <a14:useLocalDpi xmlns:a14="http://schemas.microsoft.com/office/drawing/2010/main" val="0"/>
              </a:ext>
            </a:extLst>
          </a:blip>
          <a:srcRect l="11625" t="11899" r="10521" b="4250"/>
          <a:stretch/>
        </p:blipFill>
        <p:spPr bwMode="auto">
          <a:xfrm>
            <a:off x="5220072" y="1700808"/>
            <a:ext cx="3644713"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546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Implementación:</a:t>
            </a:r>
            <a:r>
              <a:rPr lang="es-ES" dirty="0"/>
              <a:t/>
            </a:r>
            <a:br>
              <a:rPr lang="es-ES" dirty="0"/>
            </a:br>
            <a:r>
              <a:rPr lang="es-ES" dirty="0"/>
              <a:t>Procedimiento </a:t>
            </a:r>
            <a:r>
              <a:rPr lang="es-ES" dirty="0" smtClean="0"/>
              <a:t>Electrónico</a:t>
            </a:r>
            <a:endParaRPr lang="es-ES" dirty="0"/>
          </a:p>
        </p:txBody>
      </p:sp>
      <p:sp>
        <p:nvSpPr>
          <p:cNvPr id="3" name="2 Marcador de contenido"/>
          <p:cNvSpPr>
            <a:spLocks noGrp="1"/>
          </p:cNvSpPr>
          <p:nvPr>
            <p:ph idx="1"/>
          </p:nvPr>
        </p:nvSpPr>
        <p:spPr>
          <a:xfrm>
            <a:off x="179512" y="1340768"/>
            <a:ext cx="4087845" cy="5328592"/>
          </a:xfrm>
        </p:spPr>
        <p:txBody>
          <a:bodyPr>
            <a:noAutofit/>
          </a:bodyPr>
          <a:lstStyle/>
          <a:p>
            <a:pPr marL="0" indent="0">
              <a:buNone/>
            </a:pPr>
            <a:r>
              <a:rPr lang="es-CO" sz="2400" dirty="0" smtClean="0"/>
              <a:t>El sensor PT100</a:t>
            </a:r>
            <a:r>
              <a:rPr lang="es-CO" sz="2400" dirty="0"/>
              <a:t>. </a:t>
            </a:r>
            <a:r>
              <a:rPr lang="es-CO" sz="2400" dirty="0" smtClean="0"/>
              <a:t>Consiste </a:t>
            </a:r>
            <a:r>
              <a:rPr lang="es-CO" sz="2400" dirty="0"/>
              <a:t>en un alambre de platino que a 0 °C tiene 100 </a:t>
            </a:r>
            <a:r>
              <a:rPr lang="es-CO" sz="2400" dirty="0" smtClean="0"/>
              <a:t>ohm </a:t>
            </a:r>
            <a:r>
              <a:rPr lang="es-CO" sz="2400" dirty="0"/>
              <a:t>y que al aumentar la temperatura aumenta su resistencia eléctrica.</a:t>
            </a:r>
          </a:p>
          <a:p>
            <a:pPr marL="0" indent="0">
              <a:buNone/>
            </a:pPr>
            <a:r>
              <a:rPr lang="es-CO" sz="2400" dirty="0"/>
              <a:t>El </a:t>
            </a:r>
            <a:r>
              <a:rPr lang="es-CO" sz="2400" dirty="0" smtClean="0"/>
              <a:t>incremento </a:t>
            </a:r>
            <a:r>
              <a:rPr lang="es-CO" sz="2400" dirty="0"/>
              <a:t>de la temperatura no es lineal pero si creciente una </a:t>
            </a:r>
            <a:r>
              <a:rPr lang="es-CO" sz="2400" dirty="0" smtClean="0"/>
              <a:t>característica </a:t>
            </a:r>
            <a:r>
              <a:rPr lang="es-CO" sz="2400" dirty="0"/>
              <a:t>del platino de tal forma que mediante tablas es posible encontrar la temperatura exacta a la que corresponde</a:t>
            </a:r>
          </a:p>
        </p:txBody>
      </p:sp>
      <p:pic>
        <p:nvPicPr>
          <p:cNvPr id="20482" name="Imagen 4"/>
          <p:cNvPicPr>
            <a:picLocks noChangeAspect="1" noChangeArrowheads="1"/>
          </p:cNvPicPr>
          <p:nvPr/>
        </p:nvPicPr>
        <p:blipFill>
          <a:blip r:embed="rId2">
            <a:extLst>
              <a:ext uri="{28A0092B-C50C-407E-A947-70E740481C1C}">
                <a14:useLocalDpi xmlns:a14="http://schemas.microsoft.com/office/drawing/2010/main" val="0"/>
              </a:ext>
            </a:extLst>
          </a:blip>
          <a:srcRect l="37349" t="38530" r="27499" b="35065"/>
          <a:stretch>
            <a:fillRect/>
          </a:stretch>
        </p:blipFill>
        <p:spPr bwMode="auto">
          <a:xfrm>
            <a:off x="4211960" y="2482197"/>
            <a:ext cx="4699471" cy="19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5015149" y="4643844"/>
            <a:ext cx="3093091" cy="369332"/>
          </a:xfrm>
          <a:prstGeom prst="rect">
            <a:avLst/>
          </a:prstGeom>
        </p:spPr>
        <p:txBody>
          <a:bodyPr wrap="none">
            <a:spAutoFit/>
          </a:bodyPr>
          <a:lstStyle/>
          <a:p>
            <a:r>
              <a:rPr lang="es-EC" dirty="0"/>
              <a:t>Resistencia Vs Temperatura</a:t>
            </a:r>
            <a:endParaRPr lang="es-CO" dirty="0"/>
          </a:p>
        </p:txBody>
      </p:sp>
    </p:spTree>
    <p:extLst>
      <p:ext uri="{BB962C8B-B14F-4D97-AF65-F5344CB8AC3E}">
        <p14:creationId xmlns:p14="http://schemas.microsoft.com/office/powerpoint/2010/main" val="10563565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Implementación:</a:t>
            </a:r>
            <a:r>
              <a:rPr lang="es-ES" dirty="0"/>
              <a:t/>
            </a:r>
            <a:br>
              <a:rPr lang="es-ES" dirty="0"/>
            </a:br>
            <a:r>
              <a:rPr lang="es-ES" dirty="0"/>
              <a:t>Procedimiento </a:t>
            </a:r>
            <a:r>
              <a:rPr lang="es-ES" dirty="0" smtClean="0"/>
              <a:t>Electrónico</a:t>
            </a:r>
            <a:endParaRPr lang="es-ES" dirty="0"/>
          </a:p>
        </p:txBody>
      </p:sp>
      <p:sp>
        <p:nvSpPr>
          <p:cNvPr id="3" name="2 Marcador de contenido"/>
          <p:cNvSpPr>
            <a:spLocks noGrp="1"/>
          </p:cNvSpPr>
          <p:nvPr>
            <p:ph idx="1"/>
          </p:nvPr>
        </p:nvSpPr>
        <p:spPr>
          <a:xfrm>
            <a:off x="179512" y="1340768"/>
            <a:ext cx="8640960" cy="5328592"/>
          </a:xfrm>
        </p:spPr>
        <p:txBody>
          <a:bodyPr>
            <a:noAutofit/>
          </a:bodyPr>
          <a:lstStyle/>
          <a:p>
            <a:pPr marL="0" indent="0">
              <a:buNone/>
            </a:pPr>
            <a:r>
              <a:rPr lang="es-CO" sz="2400" dirty="0"/>
              <a:t>Ventajas del PT100</a:t>
            </a:r>
          </a:p>
          <a:p>
            <a:r>
              <a:rPr lang="es-CO" sz="2400" dirty="0" smtClean="0"/>
              <a:t>siendo </a:t>
            </a:r>
            <a:r>
              <a:rPr lang="es-CO" sz="2400" dirty="0"/>
              <a:t>levemente más costosos y mecánicamente no tan rígidos como las </a:t>
            </a:r>
            <a:r>
              <a:rPr lang="es-CO" sz="2400" dirty="0" err="1"/>
              <a:t>termocuplas</a:t>
            </a:r>
            <a:r>
              <a:rPr lang="es-CO" sz="2400" dirty="0"/>
              <a:t>, las superan especialmente en aplicaciones de bajas temperaturas. (-100 a 200 °).</a:t>
            </a:r>
          </a:p>
          <a:p>
            <a:r>
              <a:rPr lang="es-CO" sz="2400" dirty="0"/>
              <a:t>Los Pt100 pueden fácilmente entregar precisiones de una décima de grado con la ventaja que la Pt100 no se descompone gradualmente entregando lecturas erróneas, si no que normalmente se abre, con lo cual el dispositivo medidor detecta inmediatamente la falla del sensor y da aviso.</a:t>
            </a:r>
          </a:p>
          <a:p>
            <a:r>
              <a:rPr lang="es-CO" sz="2400" dirty="0" smtClean="0"/>
              <a:t>Además </a:t>
            </a:r>
            <a:r>
              <a:rPr lang="es-CO" sz="2400" dirty="0"/>
              <a:t>la Pt100 puede ser colocada a cierta distancia del medidor sin mayor problema (hasta unos 30 metros) utilizando cable de cobre convencional para hacer la extensión.</a:t>
            </a:r>
          </a:p>
        </p:txBody>
      </p:sp>
    </p:spTree>
    <p:extLst>
      <p:ext uri="{BB962C8B-B14F-4D97-AF65-F5344CB8AC3E}">
        <p14:creationId xmlns:p14="http://schemas.microsoft.com/office/powerpoint/2010/main" val="32125566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Implementación:</a:t>
            </a:r>
            <a:r>
              <a:rPr lang="es-ES" dirty="0"/>
              <a:t/>
            </a:r>
            <a:br>
              <a:rPr lang="es-ES" dirty="0"/>
            </a:br>
            <a:r>
              <a:rPr lang="es-ES" dirty="0"/>
              <a:t>Procedimiento </a:t>
            </a:r>
            <a:r>
              <a:rPr lang="es-ES" dirty="0" smtClean="0"/>
              <a:t>Electrónico</a:t>
            </a:r>
            <a:endParaRPr lang="es-ES" dirty="0"/>
          </a:p>
        </p:txBody>
      </p:sp>
      <p:sp>
        <p:nvSpPr>
          <p:cNvPr id="3" name="2 Marcador de contenido"/>
          <p:cNvSpPr>
            <a:spLocks noGrp="1"/>
          </p:cNvSpPr>
          <p:nvPr>
            <p:ph idx="1"/>
          </p:nvPr>
        </p:nvSpPr>
        <p:spPr>
          <a:xfrm>
            <a:off x="179512" y="1340768"/>
            <a:ext cx="4536504" cy="5328592"/>
          </a:xfrm>
        </p:spPr>
        <p:txBody>
          <a:bodyPr>
            <a:noAutofit/>
          </a:bodyPr>
          <a:lstStyle/>
          <a:p>
            <a:pPr marL="0" indent="0">
              <a:buNone/>
            </a:pPr>
            <a:r>
              <a:rPr lang="es-CO" sz="2800" dirty="0" smtClean="0"/>
              <a:t>Los </a:t>
            </a:r>
            <a:r>
              <a:rPr lang="es-CO" sz="2800" dirty="0"/>
              <a:t>termómetros digitales son aquellos que, valiéndose de dispositivos transductores, utilizan luego circuitos electrónicos para convertir en números las pequeñas variaciones de tensión obtenidas, mostrando finalmente la temperatura en un visualizador.</a:t>
            </a:r>
          </a:p>
        </p:txBody>
      </p:sp>
      <p:pic>
        <p:nvPicPr>
          <p:cNvPr id="21506" name="Picture 2" descr="http://www.twilight.mx/Termometros-Digitales/imagenes/Termometros-Digitales-TE-1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540447"/>
            <a:ext cx="2952328" cy="2860068"/>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opcionescomerciales.com/Imagenes/Productos/termometro_digital_alarma_min_max_im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416382"/>
            <a:ext cx="3024336" cy="2252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9995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smtClean="0"/>
              <a:t>PROTOCOLO DE PRUEBAS </a:t>
            </a:r>
            <a:endParaRPr lang="es-ES" dirty="0"/>
          </a:p>
        </p:txBody>
      </p:sp>
      <p:sp>
        <p:nvSpPr>
          <p:cNvPr id="3" name="2 Marcador de contenido"/>
          <p:cNvSpPr>
            <a:spLocks noGrp="1"/>
          </p:cNvSpPr>
          <p:nvPr>
            <p:ph idx="1"/>
          </p:nvPr>
        </p:nvSpPr>
        <p:spPr>
          <a:xfrm>
            <a:off x="179512" y="1340768"/>
            <a:ext cx="8568952" cy="5328592"/>
          </a:xfrm>
        </p:spPr>
        <p:txBody>
          <a:bodyPr>
            <a:noAutofit/>
          </a:bodyPr>
          <a:lstStyle/>
          <a:p>
            <a:pPr marL="0" indent="0">
              <a:buNone/>
            </a:pPr>
            <a:r>
              <a:rPr lang="es-CO" sz="2400" dirty="0"/>
              <a:t>Equipo Utilizado: Un reactor con capacidad de 0.5 m³, campo de colectores de 3000 W térmicos, termómetro </a:t>
            </a:r>
            <a:r>
              <a:rPr lang="es-CO" sz="2400" dirty="0" smtClean="0"/>
              <a:t>digital </a:t>
            </a:r>
            <a:r>
              <a:rPr lang="es-CO" sz="2400" dirty="0"/>
              <a:t>-20 a 1000 </a:t>
            </a:r>
            <a:r>
              <a:rPr lang="es-CO" sz="2400" dirty="0" err="1"/>
              <a:t>ºC</a:t>
            </a:r>
            <a:r>
              <a:rPr lang="es-CO" sz="2400" dirty="0"/>
              <a:t>, indicadores de presión de 0 a 120 PSI</a:t>
            </a:r>
            <a:r>
              <a:rPr lang="es-CO" sz="2400" dirty="0" smtClean="0"/>
              <a:t>.</a:t>
            </a:r>
            <a:endParaRPr lang="es-CO" sz="2400"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36" t="9772"/>
          <a:stretch/>
        </p:blipFill>
        <p:spPr bwMode="auto">
          <a:xfrm>
            <a:off x="1403648" y="2551211"/>
            <a:ext cx="6480720" cy="3470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9512" y="5991204"/>
            <a:ext cx="8784976" cy="646331"/>
          </a:xfrm>
          <a:prstGeom prst="rect">
            <a:avLst/>
          </a:prstGeom>
        </p:spPr>
        <p:txBody>
          <a:bodyPr wrap="square">
            <a:spAutoFit/>
          </a:bodyPr>
          <a:lstStyle/>
          <a:p>
            <a:r>
              <a:rPr lang="es-EC" b="1" dirty="0"/>
              <a:t>Ubicación del Equipo: </a:t>
            </a:r>
            <a:r>
              <a:rPr lang="es-EC" dirty="0"/>
              <a:t>En Santa Clara - </a:t>
            </a:r>
            <a:r>
              <a:rPr lang="es-EC" dirty="0" err="1"/>
              <a:t>Sangolquí</a:t>
            </a:r>
            <a:r>
              <a:rPr lang="es-EC" dirty="0"/>
              <a:t>, Cantón Rumiñahui, Provincia de Pichincha Universidad de las Fuerzas Armadas-DECEM</a:t>
            </a:r>
            <a:endParaRPr lang="es-CO" dirty="0"/>
          </a:p>
        </p:txBody>
      </p:sp>
    </p:spTree>
    <p:extLst>
      <p:ext uri="{BB962C8B-B14F-4D97-AF65-F5344CB8AC3E}">
        <p14:creationId xmlns:p14="http://schemas.microsoft.com/office/powerpoint/2010/main" val="3187686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CO" sz="3200" dirty="0"/>
              <a:t>PROCEDIMIENTO  DE ELABORACIÓN Y EXTRACCIÓN DE GAS </a:t>
            </a:r>
            <a:endParaRPr lang="es-ES" sz="3200" dirty="0"/>
          </a:p>
        </p:txBody>
      </p:sp>
      <p:sp>
        <p:nvSpPr>
          <p:cNvPr id="3" name="2 Marcador de contenido"/>
          <p:cNvSpPr>
            <a:spLocks noGrp="1"/>
          </p:cNvSpPr>
          <p:nvPr>
            <p:ph idx="1"/>
          </p:nvPr>
        </p:nvSpPr>
        <p:spPr>
          <a:xfrm>
            <a:off x="179512" y="1340768"/>
            <a:ext cx="8568952" cy="5328592"/>
          </a:xfrm>
        </p:spPr>
        <p:txBody>
          <a:bodyPr>
            <a:noAutofit/>
          </a:bodyPr>
          <a:lstStyle/>
          <a:p>
            <a:pPr marL="0" indent="0">
              <a:buNone/>
            </a:pPr>
            <a:r>
              <a:rPr lang="es-CO" sz="2000" dirty="0"/>
              <a:t>Materia prima para </a:t>
            </a:r>
            <a:r>
              <a:rPr lang="es-CO" sz="2000" dirty="0" err="1"/>
              <a:t>Biodigestor</a:t>
            </a:r>
            <a:r>
              <a:rPr lang="es-CO" sz="2000" dirty="0"/>
              <a:t>:</a:t>
            </a:r>
          </a:p>
          <a:p>
            <a:r>
              <a:rPr lang="es-CO" sz="2000" dirty="0" smtClean="0"/>
              <a:t>Tipo </a:t>
            </a:r>
            <a:r>
              <a:rPr lang="es-CO" sz="2000" dirty="0"/>
              <a:t>Animal: Estiércol de Ganado Vacuno.</a:t>
            </a:r>
          </a:p>
          <a:p>
            <a:r>
              <a:rPr lang="es-CO" sz="2000" dirty="0" smtClean="0"/>
              <a:t>Tipo </a:t>
            </a:r>
            <a:r>
              <a:rPr lang="es-CO" sz="2000" dirty="0"/>
              <a:t>Vegetal: Cascara de Cacao.</a:t>
            </a:r>
          </a:p>
          <a:p>
            <a:pPr marL="0" indent="0">
              <a:buNone/>
            </a:pPr>
            <a:r>
              <a:rPr lang="es-CO" sz="2000" dirty="0"/>
              <a:t>Cantidad de materia prima colocada en el </a:t>
            </a:r>
            <a:r>
              <a:rPr lang="es-CO" sz="2000" dirty="0" err="1"/>
              <a:t>Biodigestor</a:t>
            </a:r>
            <a:r>
              <a:rPr lang="es-CO" sz="2000" dirty="0"/>
              <a:t>:</a:t>
            </a:r>
          </a:p>
          <a:p>
            <a:r>
              <a:rPr lang="es-CO" sz="2000" dirty="0"/>
              <a:t>70% Cascara de Cacao molido </a:t>
            </a:r>
          </a:p>
          <a:p>
            <a:r>
              <a:rPr lang="es-CO" sz="2000" dirty="0"/>
              <a:t>29% Estiércol de Ganado Vacuno.</a:t>
            </a:r>
          </a:p>
          <a:p>
            <a:r>
              <a:rPr lang="es-CO" sz="2000" dirty="0"/>
              <a:t>1%  Urea.</a:t>
            </a:r>
          </a:p>
          <a:p>
            <a:pPr marL="0" indent="0">
              <a:buNone/>
            </a:pPr>
            <a:r>
              <a:rPr lang="es-CO" sz="2000" dirty="0" smtClean="0"/>
              <a:t>Se </a:t>
            </a:r>
            <a:r>
              <a:rPr lang="es-CO" sz="2000" dirty="0" err="1" smtClean="0"/>
              <a:t>introducieron</a:t>
            </a:r>
            <a:r>
              <a:rPr lang="es-CO" sz="2000" dirty="0" smtClean="0"/>
              <a:t> </a:t>
            </a:r>
            <a:r>
              <a:rPr lang="es-CO" sz="2000" dirty="0"/>
              <a:t>10 </a:t>
            </a:r>
            <a:r>
              <a:rPr lang="es-CO" sz="2000" dirty="0" smtClean="0"/>
              <a:t>Kg de </a:t>
            </a:r>
            <a:r>
              <a:rPr lang="es-CO" sz="2000" dirty="0"/>
              <a:t>mezcla (compost)</a:t>
            </a:r>
            <a:r>
              <a:rPr lang="es-CO" sz="2000" dirty="0" smtClean="0"/>
              <a:t> en </a:t>
            </a:r>
            <a:r>
              <a:rPr lang="es-CO" sz="2000" dirty="0"/>
              <a:t>el </a:t>
            </a:r>
            <a:r>
              <a:rPr lang="es-CO" sz="2000" dirty="0" err="1"/>
              <a:t>biorreactor</a:t>
            </a:r>
            <a:r>
              <a:rPr lang="es-CO" sz="2000" dirty="0" smtClean="0"/>
              <a:t>.</a:t>
            </a:r>
          </a:p>
          <a:p>
            <a:pPr marL="0" indent="0">
              <a:buNone/>
            </a:pPr>
            <a:r>
              <a:rPr lang="es-CO" sz="2000" dirty="0" smtClean="0"/>
              <a:t>las </a:t>
            </a:r>
            <a:r>
              <a:rPr lang="es-CO" sz="2000" dirty="0"/>
              <a:t>substancias toxicas presentes en los </a:t>
            </a:r>
            <a:r>
              <a:rPr lang="es-CO" sz="2000" dirty="0" smtClean="0"/>
              <a:t>componentes </a:t>
            </a:r>
            <a:r>
              <a:rPr lang="es-CO" sz="2000" dirty="0"/>
              <a:t>que se </a:t>
            </a:r>
            <a:r>
              <a:rPr lang="es-CO" sz="2000" dirty="0" smtClean="0"/>
              <a:t>utilizan </a:t>
            </a:r>
            <a:r>
              <a:rPr lang="es-CO" sz="2000" dirty="0"/>
              <a:t>para realizar </a:t>
            </a:r>
            <a:r>
              <a:rPr lang="es-CO" sz="2000" dirty="0" smtClean="0"/>
              <a:t>el compost </a:t>
            </a:r>
            <a:r>
              <a:rPr lang="es-CO" sz="2000" dirty="0"/>
              <a:t>son </a:t>
            </a:r>
            <a:r>
              <a:rPr lang="es-CO" sz="2000" dirty="0" smtClean="0"/>
              <a:t>mínimas, ciertos elementos </a:t>
            </a:r>
            <a:r>
              <a:rPr lang="es-CO" sz="2000" dirty="0"/>
              <a:t>no deben ser </a:t>
            </a:r>
            <a:r>
              <a:rPr lang="es-CO" sz="2000" dirty="0" smtClean="0"/>
              <a:t>ingresados </a:t>
            </a:r>
            <a:r>
              <a:rPr lang="es-CO" sz="2000" dirty="0"/>
              <a:t>al </a:t>
            </a:r>
            <a:r>
              <a:rPr lang="es-CO" sz="2000" dirty="0" err="1"/>
              <a:t>biodigestor</a:t>
            </a:r>
            <a:r>
              <a:rPr lang="es-CO" sz="2000" dirty="0"/>
              <a:t> </a:t>
            </a:r>
            <a:r>
              <a:rPr lang="es-CO" sz="2000" dirty="0" smtClean="0"/>
              <a:t>como:</a:t>
            </a:r>
            <a:endParaRPr lang="es-CO" sz="2000" dirty="0"/>
          </a:p>
          <a:p>
            <a:r>
              <a:rPr lang="es-CO" sz="2000" dirty="0" smtClean="0"/>
              <a:t>Sólidos </a:t>
            </a:r>
            <a:r>
              <a:rPr lang="es-CO" sz="2000" dirty="0"/>
              <a:t>y otros materiales como arena, rocas,  piedras, aserrín o </a:t>
            </a:r>
            <a:r>
              <a:rPr lang="es-CO" sz="2000" dirty="0" smtClean="0"/>
              <a:t>paja.</a:t>
            </a:r>
            <a:endParaRPr lang="es-CO" sz="2000" dirty="0"/>
          </a:p>
          <a:p>
            <a:r>
              <a:rPr lang="es-CO" sz="2000" dirty="0" smtClean="0"/>
              <a:t>Materiales </a:t>
            </a:r>
            <a:r>
              <a:rPr lang="es-CO" sz="2000" dirty="0"/>
              <a:t>tóxicos que inhiben la digestión como amoniaco, residuos de pesticidas, metales pesados, aceites y grasas.</a:t>
            </a:r>
          </a:p>
          <a:p>
            <a:r>
              <a:rPr lang="es-CO" sz="2000" dirty="0" smtClean="0"/>
              <a:t>Residuos medicinales como antibióticos</a:t>
            </a:r>
            <a:r>
              <a:rPr lang="es-CO" sz="2000" dirty="0"/>
              <a:t>, detergentes, ácidos o bases, substancias con elementos halógenos, etc. Pueden ser nocivos para </a:t>
            </a:r>
            <a:r>
              <a:rPr lang="es-CO" sz="2000" dirty="0" smtClean="0"/>
              <a:t>el lecho bacteriano.</a:t>
            </a:r>
            <a:endParaRPr lang="es-CO" sz="2000" dirty="0"/>
          </a:p>
          <a:p>
            <a:pPr marL="0" indent="0">
              <a:buNone/>
            </a:pPr>
            <a:endParaRPr lang="es-CO" sz="2000" dirty="0"/>
          </a:p>
        </p:txBody>
      </p:sp>
    </p:spTree>
    <p:extLst>
      <p:ext uri="{BB962C8B-B14F-4D97-AF65-F5344CB8AC3E}">
        <p14:creationId xmlns:p14="http://schemas.microsoft.com/office/powerpoint/2010/main" val="97428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ctr"/>
            <a:r>
              <a:rPr lang="es-EC" dirty="0" smtClean="0"/>
              <a:t>OBJETIVOS</a:t>
            </a:r>
            <a:endParaRPr lang="es-EC" dirty="0"/>
          </a:p>
        </p:txBody>
      </p:sp>
      <p:sp>
        <p:nvSpPr>
          <p:cNvPr id="5" name="4 Rectángulo"/>
          <p:cNvSpPr/>
          <p:nvPr/>
        </p:nvSpPr>
        <p:spPr>
          <a:xfrm>
            <a:off x="257380" y="1556792"/>
            <a:ext cx="8640960" cy="5693866"/>
          </a:xfrm>
          <a:prstGeom prst="rect">
            <a:avLst/>
          </a:prstGeom>
        </p:spPr>
        <p:txBody>
          <a:bodyPr wrap="square">
            <a:spAutoFit/>
          </a:bodyPr>
          <a:lstStyle/>
          <a:p>
            <a:pPr marL="457200" indent="-457200" algn="just">
              <a:buFont typeface="Arial" pitchFamily="34" charset="0"/>
              <a:buChar char="•"/>
            </a:pPr>
            <a:r>
              <a:rPr lang="es-CO" sz="2800" dirty="0"/>
              <a:t>Realizar la ingeniería inversa e instrumentación del </a:t>
            </a:r>
            <a:r>
              <a:rPr lang="es-CO" sz="2800" dirty="0" err="1"/>
              <a:t>biorreactor</a:t>
            </a:r>
            <a:r>
              <a:rPr lang="es-CO" sz="2800" dirty="0"/>
              <a:t> de 0.5 m3 para Laboratorio de Energías Renovables con </a:t>
            </a:r>
            <a:r>
              <a:rPr lang="es-CO" sz="2800" dirty="0" err="1"/>
              <a:t>Biogeneración</a:t>
            </a:r>
            <a:r>
              <a:rPr lang="es-CO" sz="2800" dirty="0"/>
              <a:t> Eléctrica de 1KW mediante el uso de residuos de café, cacao y eucalipto</a:t>
            </a:r>
            <a:r>
              <a:rPr lang="es-CO" sz="2800" dirty="0" smtClean="0"/>
              <a:t>.</a:t>
            </a:r>
          </a:p>
          <a:p>
            <a:pPr marL="457200" indent="-457200" algn="just">
              <a:buFont typeface="Arial" pitchFamily="34" charset="0"/>
              <a:buChar char="•"/>
            </a:pPr>
            <a:r>
              <a:rPr lang="es-CO" sz="2800" dirty="0" smtClean="0"/>
              <a:t>Desarrollar </a:t>
            </a:r>
            <a:r>
              <a:rPr lang="es-CO" sz="2800" dirty="0"/>
              <a:t>la memoria de cálculo de los parámetros de diseño del </a:t>
            </a:r>
            <a:r>
              <a:rPr lang="es-CO" sz="2800" dirty="0" err="1"/>
              <a:t>biorreactor</a:t>
            </a:r>
            <a:r>
              <a:rPr lang="es-CO" sz="2800" dirty="0"/>
              <a:t>.</a:t>
            </a:r>
          </a:p>
          <a:p>
            <a:pPr marL="457200" indent="-457200" algn="just">
              <a:buFont typeface="Arial" pitchFamily="34" charset="0"/>
              <a:buChar char="•"/>
            </a:pPr>
            <a:r>
              <a:rPr lang="es-CO" sz="2800" dirty="0" smtClean="0"/>
              <a:t>Definir </a:t>
            </a:r>
            <a:r>
              <a:rPr lang="es-CO" sz="2800" dirty="0"/>
              <a:t>la  instrumentación apropiada para los parámetros de funcionamiento del </a:t>
            </a:r>
            <a:r>
              <a:rPr lang="es-CO" sz="2800" dirty="0" err="1"/>
              <a:t>biorreactor</a:t>
            </a:r>
            <a:r>
              <a:rPr lang="es-CO" sz="2800" dirty="0"/>
              <a:t>.</a:t>
            </a:r>
          </a:p>
          <a:p>
            <a:pPr marL="457200" indent="-457200" algn="just">
              <a:buFont typeface="Arial" pitchFamily="34" charset="0"/>
              <a:buChar char="•"/>
            </a:pPr>
            <a:r>
              <a:rPr lang="es-CO" sz="2800" dirty="0" smtClean="0"/>
              <a:t>Obtener </a:t>
            </a:r>
            <a:r>
              <a:rPr lang="es-CO" sz="2800" dirty="0"/>
              <a:t>los  parámetros de funcionamiento del </a:t>
            </a:r>
            <a:r>
              <a:rPr lang="es-CO" sz="2800" dirty="0" err="1"/>
              <a:t>biorreactor</a:t>
            </a:r>
            <a:r>
              <a:rPr lang="es-CO" sz="2800" dirty="0"/>
              <a:t> bajo distinto uso de biomasa.</a:t>
            </a:r>
          </a:p>
          <a:p>
            <a:pPr marL="457200" indent="-457200" algn="just">
              <a:buFont typeface="Arial" pitchFamily="34" charset="0"/>
              <a:buChar char="•"/>
            </a:pPr>
            <a:r>
              <a:rPr lang="es-CO" sz="2800" dirty="0" smtClean="0"/>
              <a:t>Generar </a:t>
            </a:r>
            <a:r>
              <a:rPr lang="es-CO" sz="2800" dirty="0"/>
              <a:t>las curvas características.</a:t>
            </a:r>
          </a:p>
          <a:p>
            <a:pPr algn="just"/>
            <a:endParaRPr lang="en-US" sz="2800" dirty="0"/>
          </a:p>
        </p:txBody>
      </p:sp>
    </p:spTree>
    <p:extLst>
      <p:ext uri="{BB962C8B-B14F-4D97-AF65-F5344CB8AC3E}">
        <p14:creationId xmlns:p14="http://schemas.microsoft.com/office/powerpoint/2010/main" val="19674658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CO" sz="3200" dirty="0"/>
              <a:t>PROCEDIMIENTO  DE ELABORACIÓN Y EXTRACCIÓN DE GAS </a:t>
            </a:r>
            <a:endParaRPr lang="es-ES" sz="3200" dirty="0"/>
          </a:p>
        </p:txBody>
      </p:sp>
      <p:sp>
        <p:nvSpPr>
          <p:cNvPr id="3" name="2 Marcador de contenido"/>
          <p:cNvSpPr>
            <a:spLocks noGrp="1"/>
          </p:cNvSpPr>
          <p:nvPr>
            <p:ph idx="1"/>
          </p:nvPr>
        </p:nvSpPr>
        <p:spPr>
          <a:xfrm>
            <a:off x="179512" y="1340768"/>
            <a:ext cx="8568952" cy="5328592"/>
          </a:xfrm>
        </p:spPr>
        <p:txBody>
          <a:bodyPr>
            <a:noAutofit/>
          </a:bodyPr>
          <a:lstStyle/>
          <a:p>
            <a:pPr marL="0" indent="0">
              <a:buNone/>
            </a:pPr>
            <a:r>
              <a:rPr lang="es-CO" sz="2200" dirty="0"/>
              <a:t>Almacenamiento de residuos: </a:t>
            </a:r>
          </a:p>
          <a:p>
            <a:r>
              <a:rPr lang="es-CO" sz="2200" dirty="0" smtClean="0"/>
              <a:t>Recolectar </a:t>
            </a:r>
            <a:r>
              <a:rPr lang="es-CO" sz="2200" dirty="0"/>
              <a:t>los elementos de la mezcla en un solo punto hace más fácil y eficiente la carga en el </a:t>
            </a:r>
            <a:r>
              <a:rPr lang="es-CO" sz="2200" dirty="0" err="1"/>
              <a:t>biorreactor</a:t>
            </a:r>
            <a:r>
              <a:rPr lang="es-CO" sz="2200" dirty="0"/>
              <a:t>.</a:t>
            </a:r>
          </a:p>
          <a:p>
            <a:r>
              <a:rPr lang="es-CO" sz="2200" dirty="0" smtClean="0"/>
              <a:t>Mezclar </a:t>
            </a:r>
            <a:r>
              <a:rPr lang="es-CO" sz="2200" dirty="0"/>
              <a:t>los residuos de tipo animal y vegetal de manera uniforme y homogénea de acuerdo a las proporciones indicadas.</a:t>
            </a:r>
          </a:p>
          <a:p>
            <a:pPr marL="0" indent="0">
              <a:buNone/>
            </a:pPr>
            <a:r>
              <a:rPr lang="es-CO" sz="2200" dirty="0" smtClean="0"/>
              <a:t>Calidad </a:t>
            </a:r>
            <a:r>
              <a:rPr lang="es-CO" sz="2200" dirty="0"/>
              <a:t>de Residuos:</a:t>
            </a:r>
          </a:p>
          <a:p>
            <a:r>
              <a:rPr lang="es-CO" sz="2200" dirty="0" smtClean="0"/>
              <a:t>La </a:t>
            </a:r>
            <a:r>
              <a:rPr lang="es-CO" sz="2200" dirty="0"/>
              <a:t>calidad e la materia prima en términos de rendimiento del gas dependerá en parte de su frescura, entre  mayor sea esta el gas tiene un rendimiento eficiente y tendrá menor peligro de </a:t>
            </a:r>
            <a:r>
              <a:rPr lang="es-CO" sz="2200" dirty="0" smtClean="0"/>
              <a:t>acidificarse.</a:t>
            </a:r>
            <a:endParaRPr lang="es-CO" sz="2200" dirty="0"/>
          </a:p>
          <a:p>
            <a:r>
              <a:rPr lang="es-CO" sz="2200" dirty="0" smtClean="0"/>
              <a:t>Si </a:t>
            </a:r>
            <a:r>
              <a:rPr lang="es-CO" sz="2200" dirty="0"/>
              <a:t>bien es cierto la digestión anaerobia es un proceso complejo y largo, el cual puede ajustarse a pequeños cambios, pero demos evitar que estos sean drásticos con la materia prima principalmente y siempre respetando la composición de la </a:t>
            </a:r>
            <a:r>
              <a:rPr lang="es-CO" sz="2200" dirty="0" smtClean="0"/>
              <a:t>mezcla.</a:t>
            </a:r>
            <a:endParaRPr lang="es-CO" sz="2200" dirty="0"/>
          </a:p>
          <a:p>
            <a:pPr marL="0" indent="0">
              <a:buNone/>
            </a:pPr>
            <a:endParaRPr lang="es-CO" sz="2000" dirty="0"/>
          </a:p>
        </p:txBody>
      </p:sp>
    </p:spTree>
    <p:extLst>
      <p:ext uri="{BB962C8B-B14F-4D97-AF65-F5344CB8AC3E}">
        <p14:creationId xmlns:p14="http://schemas.microsoft.com/office/powerpoint/2010/main" val="37473908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CO" sz="3200" dirty="0"/>
              <a:t>PROCEDIMIENTO  DE ELABORACIÓN Y EXTRACCIÓN DE GAS </a:t>
            </a:r>
            <a:endParaRPr lang="es-ES" sz="3200" dirty="0"/>
          </a:p>
        </p:txBody>
      </p:sp>
      <p:sp>
        <p:nvSpPr>
          <p:cNvPr id="3" name="2 Marcador de contenido"/>
          <p:cNvSpPr>
            <a:spLocks noGrp="1"/>
          </p:cNvSpPr>
          <p:nvPr>
            <p:ph idx="1"/>
          </p:nvPr>
        </p:nvSpPr>
        <p:spPr>
          <a:xfrm>
            <a:off x="179512" y="1340768"/>
            <a:ext cx="4320480" cy="5328592"/>
          </a:xfrm>
        </p:spPr>
        <p:txBody>
          <a:bodyPr>
            <a:noAutofit/>
          </a:bodyPr>
          <a:lstStyle/>
          <a:p>
            <a:pPr marL="0" indent="0">
              <a:buNone/>
            </a:pPr>
            <a:r>
              <a:rPr lang="es-CO" sz="2400" dirty="0"/>
              <a:t>Pre tratamiento de los residuos</a:t>
            </a:r>
          </a:p>
          <a:p>
            <a:r>
              <a:rPr lang="es-CO" sz="2400" dirty="0" smtClean="0"/>
              <a:t>Separación </a:t>
            </a:r>
            <a:r>
              <a:rPr lang="es-CO" sz="2400" dirty="0"/>
              <a:t>de sólidos inertes y materiales extraños como arena, gravas, troncos, etc.</a:t>
            </a:r>
          </a:p>
          <a:p>
            <a:r>
              <a:rPr lang="es-CO" sz="2400" dirty="0" smtClean="0"/>
              <a:t>Acondicionar </a:t>
            </a:r>
            <a:r>
              <a:rPr lang="es-CO" sz="2400" dirty="0"/>
              <a:t>los residuos vegetales en este caso el cacao mediante un proceso de corte, picado y molienda </a:t>
            </a:r>
            <a:endParaRPr lang="es-CO" sz="2400" dirty="0" smtClean="0"/>
          </a:p>
          <a:p>
            <a:r>
              <a:rPr lang="es-CO" sz="2400" dirty="0" smtClean="0"/>
              <a:t>Mezcla </a:t>
            </a:r>
            <a:r>
              <a:rPr lang="es-CO" sz="2400" dirty="0"/>
              <a:t>y homogenización de residuos</a:t>
            </a:r>
          </a:p>
          <a:p>
            <a:pPr marL="0" indent="0">
              <a:buNone/>
            </a:pPr>
            <a:endParaRPr lang="es-CO" sz="2000" dirty="0"/>
          </a:p>
        </p:txBody>
      </p:sp>
      <p:pic>
        <p:nvPicPr>
          <p:cNvPr id="23554" name="Imagen 6"/>
          <p:cNvPicPr>
            <a:picLocks noChangeAspect="1" noChangeArrowheads="1"/>
          </p:cNvPicPr>
          <p:nvPr/>
        </p:nvPicPr>
        <p:blipFill>
          <a:blip r:embed="rId2">
            <a:extLst>
              <a:ext uri="{28A0092B-C50C-407E-A947-70E740481C1C}">
                <a14:useLocalDpi xmlns:a14="http://schemas.microsoft.com/office/drawing/2010/main" val="0"/>
              </a:ext>
            </a:extLst>
          </a:blip>
          <a:srcRect l="22258" t="35266" r="59006" b="21860"/>
          <a:stretch>
            <a:fillRect/>
          </a:stretch>
        </p:blipFill>
        <p:spPr bwMode="auto">
          <a:xfrm>
            <a:off x="4788024" y="1484784"/>
            <a:ext cx="3600400" cy="460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4747556" y="6237312"/>
            <a:ext cx="3712876" cy="369332"/>
          </a:xfrm>
          <a:prstGeom prst="rect">
            <a:avLst/>
          </a:prstGeom>
        </p:spPr>
        <p:txBody>
          <a:bodyPr wrap="none">
            <a:spAutoFit/>
          </a:bodyPr>
          <a:lstStyle/>
          <a:p>
            <a:r>
              <a:rPr lang="es-EC" dirty="0"/>
              <a:t>Relación C/N en biomasa común </a:t>
            </a:r>
            <a:endParaRPr lang="es-CO" dirty="0"/>
          </a:p>
        </p:txBody>
      </p:sp>
    </p:spTree>
    <p:extLst>
      <p:ext uri="{BB962C8B-B14F-4D97-AF65-F5344CB8AC3E}">
        <p14:creationId xmlns:p14="http://schemas.microsoft.com/office/powerpoint/2010/main" val="32211323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CO" sz="3200" dirty="0"/>
              <a:t>PROCEDIMIENTO  DE ELABORACIÓN Y EXTRACCIÓN DE GAS </a:t>
            </a:r>
            <a:endParaRPr lang="es-ES" sz="3200" dirty="0"/>
          </a:p>
        </p:txBody>
      </p:sp>
      <p:sp>
        <p:nvSpPr>
          <p:cNvPr id="3" name="2 Marcador de contenido"/>
          <p:cNvSpPr>
            <a:spLocks noGrp="1"/>
          </p:cNvSpPr>
          <p:nvPr>
            <p:ph idx="1"/>
          </p:nvPr>
        </p:nvSpPr>
        <p:spPr>
          <a:xfrm>
            <a:off x="179512" y="1412776"/>
            <a:ext cx="8712968" cy="5328592"/>
          </a:xfrm>
        </p:spPr>
        <p:txBody>
          <a:bodyPr>
            <a:noAutofit/>
          </a:bodyPr>
          <a:lstStyle/>
          <a:p>
            <a:pPr marL="0" indent="0">
              <a:buNone/>
            </a:pPr>
            <a:r>
              <a:rPr lang="es-CO" sz="2000" dirty="0"/>
              <a:t>CARACTERÍSTICAS DEL BIODIGESTOR</a:t>
            </a:r>
          </a:p>
          <a:p>
            <a:pPr marL="0" indent="0">
              <a:buNone/>
            </a:pPr>
            <a:r>
              <a:rPr lang="es-CO" sz="2000" dirty="0"/>
              <a:t>El </a:t>
            </a:r>
            <a:r>
              <a:rPr lang="es-CO" sz="2000" dirty="0" err="1"/>
              <a:t>biodigestor</a:t>
            </a:r>
            <a:r>
              <a:rPr lang="es-CO" sz="2000" dirty="0"/>
              <a:t> es un sistema que provee de las condiciones necesarias para que exista una proliferación bacteriana optima, las bacterias anaerobias descomponen y tratan los residuos dejando como subproducto gas combustible  y un efluente líquido rico en nutrientes y materia orgánica estabilizada</a:t>
            </a:r>
            <a:r>
              <a:rPr lang="es-CO" sz="2000" dirty="0" smtClean="0"/>
              <a:t>.</a:t>
            </a:r>
          </a:p>
          <a:p>
            <a:pPr marL="0" indent="0">
              <a:buNone/>
            </a:pPr>
            <a:endParaRPr lang="es-CO" sz="2000" dirty="0"/>
          </a:p>
          <a:p>
            <a:pPr marL="0" indent="0">
              <a:buNone/>
            </a:pPr>
            <a:r>
              <a:rPr lang="es-CO" sz="2000" dirty="0" smtClean="0"/>
              <a:t>TEMPERATURA</a:t>
            </a:r>
          </a:p>
          <a:p>
            <a:pPr marL="0" indent="0">
              <a:buNone/>
            </a:pPr>
            <a:r>
              <a:rPr lang="es-CO" sz="2000" dirty="0" smtClean="0"/>
              <a:t>La </a:t>
            </a:r>
            <a:r>
              <a:rPr lang="es-CO" sz="2000" dirty="0"/>
              <a:t>temperatura e uno de los principales factores que afectan el crecimiento de las bacterias responsables de la producción de </a:t>
            </a:r>
            <a:r>
              <a:rPr lang="es-CO" sz="2000" dirty="0" err="1"/>
              <a:t>biogas</a:t>
            </a:r>
            <a:r>
              <a:rPr lang="es-CO" sz="2000" dirty="0"/>
              <a:t>. La producción de </a:t>
            </a:r>
            <a:r>
              <a:rPr lang="es-CO" sz="2000" dirty="0" err="1"/>
              <a:t>biogas</a:t>
            </a:r>
            <a:r>
              <a:rPr lang="es-CO" sz="2000" dirty="0"/>
              <a:t> se puede producir en cualquier sitio que se encuentre en el rango de temperatura de 4˚C a 68˚</a:t>
            </a:r>
            <a:r>
              <a:rPr lang="es-CO" sz="2000" dirty="0" smtClean="0"/>
              <a:t>C.</a:t>
            </a:r>
            <a:endParaRPr lang="es-CO" sz="2000" dirty="0"/>
          </a:p>
          <a:p>
            <a:pPr marL="0" indent="0">
              <a:buNone/>
            </a:pPr>
            <a:r>
              <a:rPr lang="es-CO" sz="2000" dirty="0"/>
              <a:t>A medida que la temperatura aumenta, la tasa de producción de gas también se incrementa y por ende disminuye el tiempo de retención de la materia orgánica dentro del digestor. En algunos casos se hace necesario implementar un sistema de calor suplementario para mejorar el rendimiento del proceso</a:t>
            </a:r>
            <a:r>
              <a:rPr lang="es-CO" sz="2000" dirty="0" smtClean="0"/>
              <a:t>.</a:t>
            </a:r>
            <a:endParaRPr lang="es-CO" sz="2000" dirty="0"/>
          </a:p>
        </p:txBody>
      </p:sp>
    </p:spTree>
    <p:extLst>
      <p:ext uri="{BB962C8B-B14F-4D97-AF65-F5344CB8AC3E}">
        <p14:creationId xmlns:p14="http://schemas.microsoft.com/office/powerpoint/2010/main" val="3025873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CO" sz="3200" dirty="0"/>
              <a:t>PROCEDIMIENTO  DE ELABORACIÓN Y EXTRACCIÓN DE GAS </a:t>
            </a:r>
            <a:endParaRPr lang="es-ES" sz="3200" dirty="0"/>
          </a:p>
        </p:txBody>
      </p:sp>
      <p:sp>
        <p:nvSpPr>
          <p:cNvPr id="3" name="2 Marcador de contenido"/>
          <p:cNvSpPr>
            <a:spLocks noGrp="1"/>
          </p:cNvSpPr>
          <p:nvPr>
            <p:ph idx="1"/>
          </p:nvPr>
        </p:nvSpPr>
        <p:spPr>
          <a:xfrm>
            <a:off x="179512" y="1340768"/>
            <a:ext cx="8712968" cy="5328592"/>
          </a:xfrm>
        </p:spPr>
        <p:txBody>
          <a:bodyPr>
            <a:noAutofit/>
          </a:bodyPr>
          <a:lstStyle/>
          <a:p>
            <a:pPr marL="0" indent="0">
              <a:buNone/>
            </a:pPr>
            <a:r>
              <a:rPr lang="es-CO" sz="2000" dirty="0" smtClean="0"/>
              <a:t>MÉTODO DE CARGA </a:t>
            </a:r>
          </a:p>
          <a:p>
            <a:pPr marL="0" indent="0">
              <a:buNone/>
            </a:pPr>
            <a:r>
              <a:rPr lang="es-CO" sz="2000" dirty="0" smtClean="0"/>
              <a:t>Para </a:t>
            </a:r>
            <a:r>
              <a:rPr lang="es-CO" sz="2000" dirty="0"/>
              <a:t>que el rendimiento del gas sea mayor, se debe cargar la mezcla lo más fresca posible, y así mezclar de acuerdo a la composición indicada de manera homogénea y uniforme. </a:t>
            </a:r>
          </a:p>
          <a:p>
            <a:pPr marL="0" indent="0">
              <a:buNone/>
            </a:pPr>
            <a:r>
              <a:rPr lang="es-CO" sz="2000" dirty="0"/>
              <a:t>Ya que al no hacerlo de esta manera la producción de </a:t>
            </a:r>
            <a:r>
              <a:rPr lang="es-CO" sz="2000" dirty="0" err="1"/>
              <a:t>biogas</a:t>
            </a:r>
            <a:r>
              <a:rPr lang="es-CO" sz="2000" dirty="0"/>
              <a:t> se verá reducida en función de la cantidad de biomasa inmersa en el digestor</a:t>
            </a:r>
            <a:r>
              <a:rPr lang="es-CO" sz="2000" dirty="0" smtClean="0"/>
              <a:t>.</a:t>
            </a:r>
          </a:p>
          <a:p>
            <a:pPr marL="0" indent="0">
              <a:buNone/>
            </a:pPr>
            <a:endParaRPr lang="es-CO" sz="1600" dirty="0"/>
          </a:p>
        </p:txBody>
      </p:sp>
      <p:sp>
        <p:nvSpPr>
          <p:cNvPr id="4" name="3 Rectángulo"/>
          <p:cNvSpPr/>
          <p:nvPr/>
        </p:nvSpPr>
        <p:spPr>
          <a:xfrm>
            <a:off x="251520" y="3429000"/>
            <a:ext cx="4572000" cy="2862322"/>
          </a:xfrm>
          <a:prstGeom prst="rect">
            <a:avLst/>
          </a:prstGeom>
        </p:spPr>
        <p:txBody>
          <a:bodyPr>
            <a:spAutoFit/>
          </a:bodyPr>
          <a:lstStyle/>
          <a:p>
            <a:r>
              <a:rPr lang="es-CO" sz="2000" dirty="0"/>
              <a:t>TIEMPO DE RETENCIÓN </a:t>
            </a:r>
          </a:p>
          <a:p>
            <a:r>
              <a:rPr lang="es-CO" sz="2000" dirty="0"/>
              <a:t>Esta variable de pende de la temperatura ambiente y junto con la carga del digestor determinan las dimensiones del sistema. La figura siguiente representa los días de retención en función de la temperatura a la cual estuvo sometido el </a:t>
            </a:r>
            <a:r>
              <a:rPr lang="es-CO" sz="2000" dirty="0" err="1"/>
              <a:t>biodigestor</a:t>
            </a:r>
            <a:endParaRPr lang="es-CO" sz="2000" dirty="0"/>
          </a:p>
        </p:txBody>
      </p:sp>
      <p:pic>
        <p:nvPicPr>
          <p:cNvPr id="24578" name="Imagen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0076" y="3429000"/>
            <a:ext cx="4100796" cy="282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4620476" y="6290972"/>
            <a:ext cx="4199996" cy="369332"/>
          </a:xfrm>
          <a:prstGeom prst="rect">
            <a:avLst/>
          </a:prstGeom>
        </p:spPr>
        <p:txBody>
          <a:bodyPr wrap="none">
            <a:spAutoFit/>
          </a:bodyPr>
          <a:lstStyle/>
          <a:p>
            <a:r>
              <a:rPr lang="es-EC" dirty="0"/>
              <a:t>Temperatura vs Tiempo de Retención </a:t>
            </a:r>
            <a:endParaRPr lang="es-CO" dirty="0"/>
          </a:p>
        </p:txBody>
      </p:sp>
    </p:spTree>
    <p:extLst>
      <p:ext uri="{BB962C8B-B14F-4D97-AF65-F5344CB8AC3E}">
        <p14:creationId xmlns:p14="http://schemas.microsoft.com/office/powerpoint/2010/main" val="17085908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CO" sz="3200" dirty="0"/>
              <a:t>PROCEDIMIENTO  DE ELABORACIÓN Y EXTRACCIÓN DE GAS </a:t>
            </a:r>
            <a:endParaRPr lang="es-ES" sz="3200" dirty="0"/>
          </a:p>
        </p:txBody>
      </p:sp>
      <p:sp>
        <p:nvSpPr>
          <p:cNvPr id="3" name="2 Marcador de contenido"/>
          <p:cNvSpPr>
            <a:spLocks noGrp="1"/>
          </p:cNvSpPr>
          <p:nvPr>
            <p:ph idx="1"/>
          </p:nvPr>
        </p:nvSpPr>
        <p:spPr>
          <a:xfrm>
            <a:off x="179512" y="1340768"/>
            <a:ext cx="8712968" cy="5328592"/>
          </a:xfrm>
        </p:spPr>
        <p:txBody>
          <a:bodyPr>
            <a:noAutofit/>
          </a:bodyPr>
          <a:lstStyle/>
          <a:p>
            <a:pPr marL="0" indent="0">
              <a:buNone/>
            </a:pPr>
            <a:r>
              <a:rPr lang="es-CO" sz="2200" dirty="0"/>
              <a:t>Tiempo de Espera </a:t>
            </a:r>
          </a:p>
          <a:p>
            <a:pPr marL="0" indent="0">
              <a:buNone/>
            </a:pPr>
            <a:r>
              <a:rPr lang="es-CO" sz="2200" dirty="0"/>
              <a:t>Una variable fundamental para la obtención de </a:t>
            </a:r>
            <a:r>
              <a:rPr lang="es-CO" sz="2200" dirty="0" err="1"/>
              <a:t>biogas</a:t>
            </a:r>
            <a:r>
              <a:rPr lang="es-CO" sz="2200" dirty="0"/>
              <a:t> de calidad es el tiempo en espera de descomposición </a:t>
            </a:r>
            <a:r>
              <a:rPr lang="es-CO" sz="2200" dirty="0" smtClean="0"/>
              <a:t>anteriormente la obtención </a:t>
            </a:r>
            <a:r>
              <a:rPr lang="es-CO" sz="2200" dirty="0"/>
              <a:t>de CH4 </a:t>
            </a:r>
            <a:r>
              <a:rPr lang="es-CO" sz="2200" dirty="0" smtClean="0"/>
              <a:t>puede llegara tardar </a:t>
            </a:r>
            <a:r>
              <a:rPr lang="es-CO" sz="2200" dirty="0"/>
              <a:t>hasta 70  días para la fermentación de determinadas substancias orgánicas, </a:t>
            </a:r>
            <a:r>
              <a:rPr lang="es-CO" sz="2200" dirty="0" smtClean="0"/>
              <a:t>haciendo uso </a:t>
            </a:r>
            <a:r>
              <a:rPr lang="es-CO" sz="2200" dirty="0"/>
              <a:t>de le energía solar </a:t>
            </a:r>
            <a:r>
              <a:rPr lang="es-CO" sz="2200" dirty="0" smtClean="0"/>
              <a:t>captada </a:t>
            </a:r>
            <a:r>
              <a:rPr lang="es-CO" sz="2200" dirty="0"/>
              <a:t>en </a:t>
            </a:r>
            <a:r>
              <a:rPr lang="es-CO" sz="2200" dirty="0" smtClean="0"/>
              <a:t>colectores </a:t>
            </a:r>
            <a:r>
              <a:rPr lang="es-CO" sz="2200" dirty="0"/>
              <a:t>planos de 500 W y </a:t>
            </a:r>
            <a:r>
              <a:rPr lang="es-CO" sz="2200" dirty="0" smtClean="0"/>
              <a:t>usando un </a:t>
            </a:r>
            <a:r>
              <a:rPr lang="es-CO" sz="2200" dirty="0"/>
              <a:t>intercambiador </a:t>
            </a:r>
            <a:r>
              <a:rPr lang="es-CO" sz="2200" dirty="0" smtClean="0"/>
              <a:t>se </a:t>
            </a:r>
            <a:r>
              <a:rPr lang="es-CO" sz="2200" dirty="0"/>
              <a:t>puede </a:t>
            </a:r>
            <a:r>
              <a:rPr lang="es-CO" sz="2200" dirty="0" smtClean="0"/>
              <a:t>incrementar la </a:t>
            </a:r>
            <a:r>
              <a:rPr lang="es-CO" sz="2200" dirty="0"/>
              <a:t>temperatura </a:t>
            </a:r>
            <a:r>
              <a:rPr lang="es-CO" sz="2200" dirty="0" smtClean="0"/>
              <a:t>de </a:t>
            </a:r>
            <a:r>
              <a:rPr lang="es-CO" sz="2200" dirty="0"/>
              <a:t>la </a:t>
            </a:r>
            <a:r>
              <a:rPr lang="es-CO" sz="2200" dirty="0" smtClean="0"/>
              <a:t>camisa del </a:t>
            </a:r>
            <a:r>
              <a:rPr lang="es-CO" sz="2200" dirty="0" err="1" smtClean="0"/>
              <a:t>biodigestor</a:t>
            </a:r>
            <a:r>
              <a:rPr lang="es-CO" sz="2200" dirty="0" smtClean="0"/>
              <a:t>  hasta </a:t>
            </a:r>
            <a:r>
              <a:rPr lang="es-CO" sz="2200" dirty="0"/>
              <a:t>32 °</a:t>
            </a:r>
            <a:r>
              <a:rPr lang="es-CO" sz="2200" dirty="0" smtClean="0"/>
              <a:t>C</a:t>
            </a:r>
            <a:endParaRPr lang="es-CO" sz="2200" dirty="0"/>
          </a:p>
          <a:p>
            <a:pPr marL="0" indent="0">
              <a:buNone/>
            </a:pPr>
            <a:r>
              <a:rPr lang="es-CO" sz="2200" dirty="0" smtClean="0"/>
              <a:t>En </a:t>
            </a:r>
            <a:r>
              <a:rPr lang="es-CO" sz="2200" dirty="0"/>
              <a:t>el procedimiento de generación se cuantifica por cargas y estas se agregan con partes menores de estiércol y urea con el propósito de generar un relación Carbono/Nitrógeno igual a </a:t>
            </a:r>
            <a:r>
              <a:rPr lang="es-CO" sz="2200" dirty="0" smtClean="0"/>
              <a:t>25/1. </a:t>
            </a:r>
            <a:r>
              <a:rPr lang="es-CO" sz="2200" dirty="0"/>
              <a:t>El contenido de humedad en el sustrato es del 85%, con las variables expuestas anteriormente se logra reducir el tiempo de descomposición anaerobia a 12 días que como resultado tenemos un mayor volumen por kg de carga. </a:t>
            </a:r>
          </a:p>
        </p:txBody>
      </p:sp>
    </p:spTree>
    <p:extLst>
      <p:ext uri="{BB962C8B-B14F-4D97-AF65-F5344CB8AC3E}">
        <p14:creationId xmlns:p14="http://schemas.microsoft.com/office/powerpoint/2010/main" val="6149386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CO" sz="3200" dirty="0"/>
              <a:t>PROCEDIMIENTO  DE ELABORACIÓN Y EXTRACCIÓN DE GAS </a:t>
            </a:r>
            <a:endParaRPr lang="es-ES" sz="3200" dirty="0"/>
          </a:p>
        </p:txBody>
      </p:sp>
      <p:sp>
        <p:nvSpPr>
          <p:cNvPr id="3" name="2 Marcador de contenido"/>
          <p:cNvSpPr>
            <a:spLocks noGrp="1"/>
          </p:cNvSpPr>
          <p:nvPr>
            <p:ph idx="1"/>
          </p:nvPr>
        </p:nvSpPr>
        <p:spPr>
          <a:xfrm>
            <a:off x="179512" y="1340768"/>
            <a:ext cx="8712968" cy="5328592"/>
          </a:xfrm>
        </p:spPr>
        <p:txBody>
          <a:bodyPr>
            <a:noAutofit/>
          </a:bodyPr>
          <a:lstStyle/>
          <a:p>
            <a:pPr marL="0" indent="0">
              <a:buNone/>
            </a:pPr>
            <a:r>
              <a:rPr lang="es-CO" sz="2200" dirty="0"/>
              <a:t>Tiempo </a:t>
            </a:r>
            <a:r>
              <a:rPr lang="es-CO" sz="2200" dirty="0" smtClean="0"/>
              <a:t>de </a:t>
            </a:r>
            <a:r>
              <a:rPr lang="es-CO" sz="2200" dirty="0"/>
              <a:t>Espera </a:t>
            </a:r>
          </a:p>
        </p:txBody>
      </p:sp>
      <p:pic>
        <p:nvPicPr>
          <p:cNvPr id="25602" name="Imagen 8"/>
          <p:cNvPicPr>
            <a:picLocks noChangeAspect="1" noChangeArrowheads="1"/>
          </p:cNvPicPr>
          <p:nvPr/>
        </p:nvPicPr>
        <p:blipFill>
          <a:blip r:embed="rId2">
            <a:extLst>
              <a:ext uri="{28A0092B-C50C-407E-A947-70E740481C1C}">
                <a14:useLocalDpi xmlns:a14="http://schemas.microsoft.com/office/drawing/2010/main" val="0"/>
              </a:ext>
            </a:extLst>
          </a:blip>
          <a:srcRect l="10365" t="29121" r="47029" b="21214"/>
          <a:stretch>
            <a:fillRect/>
          </a:stretch>
        </p:blipFill>
        <p:spPr bwMode="auto">
          <a:xfrm>
            <a:off x="1331640" y="1844824"/>
            <a:ext cx="6480720" cy="4245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395536" y="6021288"/>
            <a:ext cx="8352928" cy="646331"/>
          </a:xfrm>
          <a:prstGeom prst="rect">
            <a:avLst/>
          </a:prstGeom>
        </p:spPr>
        <p:txBody>
          <a:bodyPr wrap="square">
            <a:spAutoFit/>
          </a:bodyPr>
          <a:lstStyle/>
          <a:p>
            <a:pPr algn="ctr"/>
            <a:r>
              <a:rPr lang="es-EC" dirty="0" smtClean="0"/>
              <a:t>Diámetro </a:t>
            </a:r>
            <a:r>
              <a:rPr lang="es-EC" dirty="0"/>
              <a:t>de </a:t>
            </a:r>
            <a:r>
              <a:rPr lang="es-EC" dirty="0" smtClean="0"/>
              <a:t>partícula </a:t>
            </a:r>
            <a:r>
              <a:rPr lang="es-EC" dirty="0"/>
              <a:t>o gota, d50, que se separa </a:t>
            </a:r>
            <a:r>
              <a:rPr lang="es-EC" dirty="0" smtClean="0"/>
              <a:t>en </a:t>
            </a:r>
            <a:r>
              <a:rPr lang="es-EC" dirty="0"/>
              <a:t>función del tiempo de residencia, </a:t>
            </a:r>
            <a:r>
              <a:rPr lang="es-EC" dirty="0" err="1"/>
              <a:t>tr</a:t>
            </a:r>
            <a:r>
              <a:rPr lang="es-EC" dirty="0"/>
              <a:t>, para distintas temperaturas</a:t>
            </a:r>
            <a:endParaRPr lang="es-CO" dirty="0"/>
          </a:p>
        </p:txBody>
      </p:sp>
    </p:spTree>
    <p:extLst>
      <p:ext uri="{BB962C8B-B14F-4D97-AF65-F5344CB8AC3E}">
        <p14:creationId xmlns:p14="http://schemas.microsoft.com/office/powerpoint/2010/main" val="25117736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CO" sz="3200" dirty="0"/>
              <a:t>PROCEDIMIENTO </a:t>
            </a:r>
            <a:r>
              <a:rPr lang="es-CO" sz="3200" dirty="0" smtClean="0"/>
              <a:t>DE </a:t>
            </a:r>
            <a:r>
              <a:rPr lang="es-CO" sz="3200" dirty="0"/>
              <a:t>ELABORACIÓN Y EXTRACCIÓN DE GAS </a:t>
            </a:r>
            <a:endParaRPr lang="es-ES" sz="3200" dirty="0"/>
          </a:p>
        </p:txBody>
      </p:sp>
      <p:sp>
        <p:nvSpPr>
          <p:cNvPr id="3" name="2 Marcador de contenido"/>
          <p:cNvSpPr>
            <a:spLocks noGrp="1"/>
          </p:cNvSpPr>
          <p:nvPr>
            <p:ph idx="1"/>
          </p:nvPr>
        </p:nvSpPr>
        <p:spPr>
          <a:xfrm>
            <a:off x="179512" y="1340768"/>
            <a:ext cx="8712968" cy="5328592"/>
          </a:xfrm>
        </p:spPr>
        <p:txBody>
          <a:bodyPr>
            <a:noAutofit/>
          </a:bodyPr>
          <a:lstStyle/>
          <a:p>
            <a:pPr marL="0" indent="0">
              <a:buNone/>
            </a:pPr>
            <a:r>
              <a:rPr lang="es-CO" sz="2200" dirty="0"/>
              <a:t>Extracción de Gas </a:t>
            </a:r>
          </a:p>
          <a:p>
            <a:pPr marL="0" indent="0">
              <a:buNone/>
            </a:pPr>
            <a:r>
              <a:rPr lang="es-CO" sz="2200" dirty="0"/>
              <a:t>La recolección de la muestra </a:t>
            </a:r>
            <a:r>
              <a:rPr lang="es-CO" sz="2200" dirty="0" smtClean="0"/>
              <a:t>resulta </a:t>
            </a:r>
            <a:r>
              <a:rPr lang="es-CO" sz="2200" dirty="0"/>
              <a:t>un proceso critico puesto </a:t>
            </a:r>
            <a:r>
              <a:rPr lang="es-CO" sz="2200" dirty="0" smtClean="0"/>
              <a:t>que </a:t>
            </a:r>
            <a:r>
              <a:rPr lang="es-CO" sz="2200" dirty="0"/>
              <a:t>el </a:t>
            </a:r>
            <a:r>
              <a:rPr lang="es-CO" sz="2200" dirty="0" smtClean="0"/>
              <a:t>biogás puede </a:t>
            </a:r>
            <a:r>
              <a:rPr lang="es-CO" sz="2200" dirty="0"/>
              <a:t>contaminarse con el </a:t>
            </a:r>
            <a:r>
              <a:rPr lang="es-CO" sz="2200" dirty="0" smtClean="0"/>
              <a:t>aire y </a:t>
            </a:r>
            <a:r>
              <a:rPr lang="es-CO" sz="2200" dirty="0"/>
              <a:t>sus propiedades se </a:t>
            </a:r>
            <a:r>
              <a:rPr lang="es-CO" sz="2200" dirty="0" smtClean="0"/>
              <a:t>verán afectadas con valores erróneos en el análisis. Para eliminar </a:t>
            </a:r>
            <a:r>
              <a:rPr lang="es-CO" sz="2200" dirty="0"/>
              <a:t>este problema se </a:t>
            </a:r>
            <a:r>
              <a:rPr lang="es-CO" sz="2200" dirty="0" smtClean="0"/>
              <a:t>utilizaron jeringuillas </a:t>
            </a:r>
            <a:r>
              <a:rPr lang="es-CO" sz="2200" dirty="0"/>
              <a:t>y tubos de </a:t>
            </a:r>
            <a:r>
              <a:rPr lang="es-CO" sz="2200" dirty="0" smtClean="0"/>
              <a:t>suero, la muestra requerida no </a:t>
            </a:r>
            <a:r>
              <a:rPr lang="es-CO" sz="2200" dirty="0"/>
              <a:t>debe ser mayor a 60 ml</a:t>
            </a:r>
            <a:r>
              <a:rPr lang="es-CO" sz="2200" dirty="0" smtClean="0"/>
              <a:t>.</a:t>
            </a:r>
          </a:p>
          <a:p>
            <a:pPr marL="0" indent="0">
              <a:buNone/>
            </a:pPr>
            <a:r>
              <a:rPr lang="es-CO" sz="2200" dirty="0" smtClean="0"/>
              <a:t>Valor </a:t>
            </a:r>
            <a:r>
              <a:rPr lang="es-CO" sz="2200" dirty="0"/>
              <a:t>de </a:t>
            </a:r>
            <a:r>
              <a:rPr lang="es-CO" sz="2200" dirty="0" err="1" smtClean="0"/>
              <a:t>Ph</a:t>
            </a:r>
            <a:r>
              <a:rPr lang="es-CO" sz="2200" dirty="0" smtClean="0"/>
              <a:t>.</a:t>
            </a:r>
            <a:endParaRPr lang="es-CO" sz="2200" dirty="0"/>
          </a:p>
          <a:p>
            <a:pPr marL="0" indent="0">
              <a:buNone/>
            </a:pPr>
            <a:r>
              <a:rPr lang="es-CO" sz="2200" dirty="0" smtClean="0"/>
              <a:t>El </a:t>
            </a:r>
            <a:r>
              <a:rPr lang="es-CO" sz="2200" dirty="0"/>
              <a:t>valor óptimo para la degradación </a:t>
            </a:r>
            <a:r>
              <a:rPr lang="es-CO" sz="2200" dirty="0" smtClean="0"/>
              <a:t>es </a:t>
            </a:r>
            <a:r>
              <a:rPr lang="es-CO" sz="2200" dirty="0"/>
              <a:t>de 6.5 a 7.5 cuando esta baja de 5 o </a:t>
            </a:r>
            <a:r>
              <a:rPr lang="es-CO" sz="2200" dirty="0" smtClean="0"/>
              <a:t>arriba </a:t>
            </a:r>
            <a:r>
              <a:rPr lang="es-CO" sz="2200" dirty="0"/>
              <a:t>de 8 se puede </a:t>
            </a:r>
            <a:r>
              <a:rPr lang="es-CO" sz="2200" dirty="0" smtClean="0"/>
              <a:t>detener el proceso. Cuando </a:t>
            </a:r>
            <a:r>
              <a:rPr lang="es-CO" sz="2200" dirty="0"/>
              <a:t>se trabaja con </a:t>
            </a:r>
            <a:r>
              <a:rPr lang="es-CO" sz="2200" dirty="0" smtClean="0"/>
              <a:t>residuos </a:t>
            </a:r>
            <a:r>
              <a:rPr lang="es-CO" sz="2200" dirty="0" err="1" smtClean="0"/>
              <a:t>agricolas</a:t>
            </a:r>
            <a:r>
              <a:rPr lang="es-CO" sz="2200" dirty="0" smtClean="0"/>
              <a:t> </a:t>
            </a:r>
            <a:r>
              <a:rPr lang="es-CO" sz="2200" dirty="0"/>
              <a:t>o domésticos, </a:t>
            </a:r>
            <a:r>
              <a:rPr lang="es-CO" sz="2200" dirty="0" smtClean="0"/>
              <a:t>el </a:t>
            </a:r>
            <a:r>
              <a:rPr lang="es-CO" sz="2200" dirty="0"/>
              <a:t>proceso por si sólo ajusta los valores de </a:t>
            </a:r>
            <a:r>
              <a:rPr lang="es-CO" sz="2200" dirty="0" err="1"/>
              <a:t>Ph</a:t>
            </a:r>
            <a:r>
              <a:rPr lang="es-CO" sz="2200" dirty="0"/>
              <a:t> requeridos.</a:t>
            </a:r>
          </a:p>
          <a:p>
            <a:r>
              <a:rPr lang="es-CO" sz="2200" dirty="0" smtClean="0"/>
              <a:t>Se puede reducir el </a:t>
            </a:r>
            <a:r>
              <a:rPr lang="es-CO" sz="2200" dirty="0" err="1" smtClean="0"/>
              <a:t>Ph</a:t>
            </a:r>
            <a:r>
              <a:rPr lang="es-CO" sz="2200" dirty="0" smtClean="0"/>
              <a:t> extrayendo </a:t>
            </a:r>
            <a:r>
              <a:rPr lang="es-CO" sz="2200" dirty="0"/>
              <a:t>frecuentemente el efluente y agregando </a:t>
            </a:r>
            <a:r>
              <a:rPr lang="es-CO" sz="2200" dirty="0" smtClean="0"/>
              <a:t>biomasa </a:t>
            </a:r>
            <a:r>
              <a:rPr lang="es-CO" sz="2200" dirty="0"/>
              <a:t>fresca en la misma </a:t>
            </a:r>
            <a:r>
              <a:rPr lang="es-CO" sz="2200" dirty="0" smtClean="0"/>
              <a:t>cantidad.</a:t>
            </a:r>
          </a:p>
          <a:p>
            <a:r>
              <a:rPr lang="es-CO" sz="2200" dirty="0" smtClean="0"/>
              <a:t>Cuando </a:t>
            </a:r>
            <a:r>
              <a:rPr lang="es-CO" sz="2200" dirty="0"/>
              <a:t>el </a:t>
            </a:r>
            <a:r>
              <a:rPr lang="es-CO" sz="2200" dirty="0" err="1"/>
              <a:t>Ph</a:t>
            </a:r>
            <a:r>
              <a:rPr lang="es-CO" sz="2200" dirty="0"/>
              <a:t> es bajo se puede agregar fertilizante, cenizas, agua amoniacal diluida, o una mezcla de ambos y licor fermentado</a:t>
            </a:r>
            <a:r>
              <a:rPr lang="es-CO" sz="2200" dirty="0" smtClean="0"/>
              <a:t>.</a:t>
            </a:r>
            <a:endParaRPr lang="es-CO" sz="2200" dirty="0"/>
          </a:p>
        </p:txBody>
      </p:sp>
    </p:spTree>
    <p:extLst>
      <p:ext uri="{BB962C8B-B14F-4D97-AF65-F5344CB8AC3E}">
        <p14:creationId xmlns:p14="http://schemas.microsoft.com/office/powerpoint/2010/main" val="21404969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Selección del Ciclo </a:t>
            </a:r>
            <a:r>
              <a:rPr lang="es-CO" dirty="0" smtClean="0"/>
              <a:t>Térmico</a:t>
            </a:r>
            <a:endParaRPr lang="es-CO" dirty="0"/>
          </a:p>
        </p:txBody>
      </p:sp>
      <p:sp>
        <p:nvSpPr>
          <p:cNvPr id="3" name="2 Marcador de contenido"/>
          <p:cNvSpPr>
            <a:spLocks noGrp="1"/>
          </p:cNvSpPr>
          <p:nvPr>
            <p:ph idx="1"/>
          </p:nvPr>
        </p:nvSpPr>
        <p:spPr/>
        <p:txBody>
          <a:bodyPr>
            <a:normAutofit lnSpcReduction="10000"/>
          </a:bodyPr>
          <a:lstStyle/>
          <a:p>
            <a:pPr marL="0" indent="0">
              <a:buNone/>
            </a:pPr>
            <a:endParaRPr lang="es-CO" dirty="0"/>
          </a:p>
          <a:p>
            <a:pPr marL="0" indent="0">
              <a:buNone/>
            </a:pPr>
            <a:r>
              <a:rPr lang="es-CO" dirty="0" smtClean="0"/>
              <a:t>Con </a:t>
            </a:r>
            <a:r>
              <a:rPr lang="es-CO" dirty="0"/>
              <a:t>los valores obtenidos en el laboratorio </a:t>
            </a:r>
            <a:r>
              <a:rPr lang="es-CO" dirty="0" err="1" smtClean="0"/>
              <a:t>serealizo</a:t>
            </a:r>
            <a:r>
              <a:rPr lang="es-CO" dirty="0" smtClean="0"/>
              <a:t> </a:t>
            </a:r>
            <a:r>
              <a:rPr lang="es-CO" dirty="0"/>
              <a:t>un análisis para </a:t>
            </a:r>
            <a:r>
              <a:rPr lang="es-CO" dirty="0" smtClean="0"/>
              <a:t>seleccionar el </a:t>
            </a:r>
            <a:r>
              <a:rPr lang="es-CO" dirty="0"/>
              <a:t>ciclo térmico, el resultado del poder calórico del gas </a:t>
            </a:r>
            <a:r>
              <a:rPr lang="es-CO" dirty="0" smtClean="0"/>
              <a:t>es </a:t>
            </a:r>
            <a:r>
              <a:rPr lang="es-CO" dirty="0"/>
              <a:t>de </a:t>
            </a:r>
            <a:r>
              <a:rPr lang="es-CO" dirty="0" smtClean="0"/>
              <a:t>213.05 BTU/pie3 </a:t>
            </a:r>
            <a:r>
              <a:rPr lang="es-CO" dirty="0"/>
              <a:t>y por lo expuesto respecto a la eficiencia del ciclo térmico se considera </a:t>
            </a:r>
            <a:r>
              <a:rPr lang="es-CO" dirty="0" smtClean="0"/>
              <a:t>el </a:t>
            </a:r>
            <a:r>
              <a:rPr lang="es-CO" dirty="0"/>
              <a:t>ciclo Otto </a:t>
            </a:r>
            <a:r>
              <a:rPr lang="es-CO" dirty="0" smtClean="0"/>
              <a:t>debido a que </a:t>
            </a:r>
            <a:r>
              <a:rPr lang="es-CO" dirty="0"/>
              <a:t>tenemos un rendimiento del </a:t>
            </a:r>
            <a:r>
              <a:rPr lang="es-CO" dirty="0" smtClean="0"/>
              <a:t>25-30%.</a:t>
            </a:r>
            <a:endParaRPr lang="es-CO" dirty="0"/>
          </a:p>
          <a:p>
            <a:pPr marL="0" indent="0">
              <a:buNone/>
            </a:pPr>
            <a:r>
              <a:rPr lang="es-CO" dirty="0"/>
              <a:t>Flujo másico = 0.5 Kg/s</a:t>
            </a:r>
          </a:p>
          <a:p>
            <a:pPr marL="0" indent="0">
              <a:buNone/>
            </a:pPr>
            <a:endParaRPr lang="es-CO" dirty="0"/>
          </a:p>
          <a:p>
            <a:endParaRPr lang="es-CO" dirty="0"/>
          </a:p>
        </p:txBody>
      </p:sp>
    </p:spTree>
    <p:extLst>
      <p:ext uri="{BB962C8B-B14F-4D97-AF65-F5344CB8AC3E}">
        <p14:creationId xmlns:p14="http://schemas.microsoft.com/office/powerpoint/2010/main" val="41933161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0" y="188640"/>
            <a:ext cx="8229600" cy="1879320"/>
          </a:xfrm>
        </p:spPr>
        <p:txBody>
          <a:bodyPr>
            <a:normAutofit/>
          </a:bodyPr>
          <a:lstStyle/>
          <a:p>
            <a:pPr algn="ctr"/>
            <a:r>
              <a:rPr lang="es-EC" sz="4000" dirty="0" smtClean="0"/>
              <a:t>Antes y después </a:t>
            </a:r>
            <a:r>
              <a:rPr lang="es-EC" sz="4000" dirty="0" err="1"/>
              <a:t>B</a:t>
            </a:r>
            <a:r>
              <a:rPr lang="es-EC" sz="4000" dirty="0" err="1" smtClean="0"/>
              <a:t>ioreactor</a:t>
            </a:r>
            <a:r>
              <a:rPr lang="es-ES" sz="4800" dirty="0" smtClean="0"/>
              <a:t/>
            </a:r>
            <a:br>
              <a:rPr lang="es-ES" sz="4800" dirty="0" smtClean="0"/>
            </a:br>
            <a:endParaRPr lang="es-ES" dirty="0"/>
          </a:p>
        </p:txBody>
      </p:sp>
      <p:pic>
        <p:nvPicPr>
          <p:cNvPr id="4098" name="Picture 2" descr="D:\Universidad\4. TESIS\IMAGENES\IMG-20140614-0008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05" t="5207" r="6011" b="18178"/>
          <a:stretch/>
        </p:blipFill>
        <p:spPr bwMode="auto">
          <a:xfrm>
            <a:off x="586854" y="1844824"/>
            <a:ext cx="3697114" cy="418312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Universidad\4. TESIS\IMAGENES\IMG_038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174"/>
          <a:stretch/>
        </p:blipFill>
        <p:spPr bwMode="auto">
          <a:xfrm>
            <a:off x="5004048" y="1853952"/>
            <a:ext cx="3663446" cy="41739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lstStyle/>
          <a:p>
            <a:pPr algn="ctr"/>
            <a:r>
              <a:rPr lang="es-EC" dirty="0" smtClean="0"/>
              <a:t>Conclusiones</a:t>
            </a:r>
            <a:endParaRPr lang="es-EC" dirty="0"/>
          </a:p>
        </p:txBody>
      </p:sp>
      <p:sp>
        <p:nvSpPr>
          <p:cNvPr id="3" name="2 Marcador de contenido"/>
          <p:cNvSpPr>
            <a:spLocks noGrp="1"/>
          </p:cNvSpPr>
          <p:nvPr>
            <p:ph idx="1"/>
          </p:nvPr>
        </p:nvSpPr>
        <p:spPr/>
        <p:txBody>
          <a:bodyPr>
            <a:normAutofit fontScale="92500" lnSpcReduction="20000"/>
          </a:bodyPr>
          <a:lstStyle/>
          <a:p>
            <a:pPr lvl="0"/>
            <a:r>
              <a:rPr lang="es-CO" dirty="0" smtClean="0"/>
              <a:t>Se </a:t>
            </a:r>
            <a:r>
              <a:rPr lang="es-CO" dirty="0"/>
              <a:t>ha desarrollado la memoria de cálculo de todos los parámetros de diseño del </a:t>
            </a:r>
            <a:r>
              <a:rPr lang="es-CO" dirty="0" err="1"/>
              <a:t>bioreactor</a:t>
            </a:r>
            <a:r>
              <a:rPr lang="es-CO" dirty="0"/>
              <a:t> en lo referente al sistema hidráulico  del campo de colectores al </a:t>
            </a:r>
            <a:r>
              <a:rPr lang="es-CO" dirty="0" err="1"/>
              <a:t>bioreactor</a:t>
            </a:r>
            <a:r>
              <a:rPr lang="es-CO" dirty="0"/>
              <a:t>.</a:t>
            </a:r>
          </a:p>
          <a:p>
            <a:pPr lvl="0"/>
            <a:r>
              <a:rPr lang="es-CO" dirty="0" smtClean="0"/>
              <a:t>Se </a:t>
            </a:r>
            <a:r>
              <a:rPr lang="es-CO" dirty="0"/>
              <a:t>seleccionó y definió la instrumentación óptima tanto técnica como económica  de sensores e instrumentación necesaria para una correcta toma de datos, minimizando así la introducción de errores tipos como el de paralaje. </a:t>
            </a:r>
          </a:p>
          <a:p>
            <a:endParaRPr lang="es-EC" dirty="0"/>
          </a:p>
        </p:txBody>
      </p:sp>
    </p:spTree>
    <p:extLst>
      <p:ext uri="{BB962C8B-B14F-4D97-AF65-F5344CB8AC3E}">
        <p14:creationId xmlns:p14="http://schemas.microsoft.com/office/powerpoint/2010/main" val="1747488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41338" y="1484783"/>
            <a:ext cx="8424936" cy="4154984"/>
          </a:xfrm>
          <a:prstGeom prst="rect">
            <a:avLst/>
          </a:prstGeom>
        </p:spPr>
        <p:txBody>
          <a:bodyPr wrap="square">
            <a:spAutoFit/>
          </a:bodyPr>
          <a:lstStyle/>
          <a:p>
            <a:pPr algn="just"/>
            <a:r>
              <a:rPr lang="es-CO" sz="2400" dirty="0"/>
              <a:t>E</a:t>
            </a:r>
            <a:r>
              <a:rPr lang="es-CO" sz="2400" dirty="0" smtClean="0"/>
              <a:t>l </a:t>
            </a:r>
            <a:r>
              <a:rPr lang="es-CO" sz="2400" dirty="0"/>
              <a:t>presente proyecto se enfoca en realizar la correcta instrumentación del </a:t>
            </a:r>
            <a:r>
              <a:rPr lang="es-CO" sz="2400" dirty="0" err="1"/>
              <a:t>biorreactor</a:t>
            </a:r>
            <a:r>
              <a:rPr lang="es-CO" sz="2400" dirty="0"/>
              <a:t>, para la adquisición de datos confiables, y lograr la generación de 1 KW de energía con el consumo de biomasa, a través de un motor estacionario de combustión interna, con el cumplimiento de los distintos entandares de seguridad y confiabilidad que garanticen el correcto funcionamiento del equipo, cuyos resultados ayuden a reforzar los conocimientos adquiridos en las aulas de la aplicación de la energía no </a:t>
            </a:r>
            <a:r>
              <a:rPr lang="es-CO" sz="2400" dirty="0" smtClean="0"/>
              <a:t>convencional</a:t>
            </a:r>
          </a:p>
          <a:p>
            <a:pPr algn="just"/>
            <a:endParaRPr lang="en-US" sz="2400" dirty="0"/>
          </a:p>
        </p:txBody>
      </p:sp>
      <p:sp>
        <p:nvSpPr>
          <p:cNvPr id="4" name="3 Título"/>
          <p:cNvSpPr>
            <a:spLocks noGrp="1"/>
          </p:cNvSpPr>
          <p:nvPr>
            <p:ph type="title"/>
          </p:nvPr>
        </p:nvSpPr>
        <p:spPr/>
        <p:txBody>
          <a:bodyPr/>
          <a:lstStyle/>
          <a:p>
            <a:pPr algn="ctr"/>
            <a:r>
              <a:rPr lang="es-EC" dirty="0" smtClean="0"/>
              <a:t>RESUMEN</a:t>
            </a:r>
            <a:endParaRPr lang="es-EC" dirty="0"/>
          </a:p>
        </p:txBody>
      </p:sp>
    </p:spTree>
    <p:extLst>
      <p:ext uri="{BB962C8B-B14F-4D97-AF65-F5344CB8AC3E}">
        <p14:creationId xmlns:p14="http://schemas.microsoft.com/office/powerpoint/2010/main" val="16519494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lstStyle/>
          <a:p>
            <a:pPr algn="ctr"/>
            <a:r>
              <a:rPr lang="es-EC" dirty="0" smtClean="0"/>
              <a:t>Conclusiones</a:t>
            </a:r>
            <a:endParaRPr lang="es-EC" dirty="0"/>
          </a:p>
        </p:txBody>
      </p:sp>
      <p:sp>
        <p:nvSpPr>
          <p:cNvPr id="3" name="2 Marcador de contenido"/>
          <p:cNvSpPr>
            <a:spLocks noGrp="1"/>
          </p:cNvSpPr>
          <p:nvPr>
            <p:ph idx="1"/>
          </p:nvPr>
        </p:nvSpPr>
        <p:spPr/>
        <p:txBody>
          <a:bodyPr>
            <a:normAutofit fontScale="92500" lnSpcReduction="10000"/>
          </a:bodyPr>
          <a:lstStyle/>
          <a:p>
            <a:pPr lvl="0"/>
            <a:r>
              <a:rPr lang="es-CO" dirty="0"/>
              <a:t>Se caracterizó tres tipos de biomasa con los que se obtuvieron parámetros de funcionamiento diferentes con cada una de las pruebas realizadas.</a:t>
            </a:r>
          </a:p>
          <a:p>
            <a:pPr lvl="0"/>
            <a:r>
              <a:rPr lang="es-CO" dirty="0"/>
              <a:t>Se generó curvas características ayudados por el </a:t>
            </a:r>
            <a:r>
              <a:rPr lang="es-CO" dirty="0" err="1"/>
              <a:t>cromatógrafo</a:t>
            </a:r>
            <a:r>
              <a:rPr lang="es-CO" dirty="0"/>
              <a:t> de gases utilizado. </a:t>
            </a:r>
          </a:p>
          <a:p>
            <a:pPr lvl="0"/>
            <a:r>
              <a:rPr lang="es-CO" dirty="0"/>
              <a:t>Se realizó la ingeniería inversa  y se implementó la  instrumentación  necesaria para la generación de 1 KW, y activación de un motor de 745 W.</a:t>
            </a:r>
          </a:p>
          <a:p>
            <a:endParaRPr lang="es-EC" dirty="0"/>
          </a:p>
        </p:txBody>
      </p:sp>
    </p:spTree>
    <p:extLst>
      <p:ext uri="{BB962C8B-B14F-4D97-AF65-F5344CB8AC3E}">
        <p14:creationId xmlns:p14="http://schemas.microsoft.com/office/powerpoint/2010/main" val="41396875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Recomendaciones</a:t>
            </a:r>
            <a:endParaRPr lang="es-EC" dirty="0"/>
          </a:p>
        </p:txBody>
      </p:sp>
      <p:sp>
        <p:nvSpPr>
          <p:cNvPr id="3" name="2 Marcador de contenido"/>
          <p:cNvSpPr>
            <a:spLocks noGrp="1"/>
          </p:cNvSpPr>
          <p:nvPr>
            <p:ph idx="1"/>
          </p:nvPr>
        </p:nvSpPr>
        <p:spPr/>
        <p:txBody>
          <a:bodyPr>
            <a:normAutofit fontScale="85000" lnSpcReduction="20000"/>
          </a:bodyPr>
          <a:lstStyle/>
          <a:p>
            <a:pPr lvl="0"/>
            <a:r>
              <a:rPr lang="es-CO" dirty="0" smtClean="0"/>
              <a:t>Para </a:t>
            </a:r>
            <a:r>
              <a:rPr lang="es-CO" dirty="0"/>
              <a:t>el buen desarrollo de la investigación se recomienda diseñar y construir una máquina para analizar las características del compost a fin de mejorar la eficiencia en el proceso de generación de gas a partir de biomasa.</a:t>
            </a:r>
          </a:p>
          <a:p>
            <a:pPr lvl="0"/>
            <a:r>
              <a:rPr lang="es-CO" dirty="0" smtClean="0"/>
              <a:t>Estudiar </a:t>
            </a:r>
            <a:r>
              <a:rPr lang="es-CO" dirty="0"/>
              <a:t>el análisis morfológico del compost (propiedades y características físico-químicas) y adicionalmente la composición microbiológica de la materia fecal (predominio de especies), a fin de asociar los elementos bióticos del sistema con los abióticos y ganar en conocimiento del comportamiento del compost en los </a:t>
            </a:r>
            <a:r>
              <a:rPr lang="es-CO" dirty="0" err="1"/>
              <a:t>biorreactores</a:t>
            </a:r>
            <a:r>
              <a:rPr lang="es-CO" dirty="0"/>
              <a:t>.</a:t>
            </a:r>
          </a:p>
          <a:p>
            <a:endParaRPr lang="es-EC" dirty="0"/>
          </a:p>
        </p:txBody>
      </p:sp>
    </p:spTree>
    <p:extLst>
      <p:ext uri="{BB962C8B-B14F-4D97-AF65-F5344CB8AC3E}">
        <p14:creationId xmlns:p14="http://schemas.microsoft.com/office/powerpoint/2010/main" val="2867258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844824"/>
            <a:ext cx="8229600" cy="2448272"/>
          </a:xfrm>
        </p:spPr>
        <p:txBody>
          <a:bodyPr/>
          <a:lstStyle/>
          <a:p>
            <a:pPr algn="ctr">
              <a:buNone/>
            </a:pPr>
            <a:r>
              <a:rPr lang="es-ES" sz="6600" dirty="0" smtClean="0"/>
              <a:t>GRACIAS POR SU ATENCIÓN</a:t>
            </a:r>
          </a:p>
          <a:p>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41338" y="1484783"/>
            <a:ext cx="8424936" cy="3416320"/>
          </a:xfrm>
          <a:prstGeom prst="rect">
            <a:avLst/>
          </a:prstGeom>
        </p:spPr>
        <p:txBody>
          <a:bodyPr wrap="square">
            <a:spAutoFit/>
          </a:bodyPr>
          <a:lstStyle/>
          <a:p>
            <a:pPr algn="just"/>
            <a:r>
              <a:rPr lang="es-CO" sz="2400" dirty="0"/>
              <a:t>Este proyecto nace con el interés de contribuir con el desarrollo tecnológico del Laboratorio de Conversión de Energía del Departamento De Ciencias De La Energía Y Mecánica, este proyecto se basa, en realizar una ingeniería inversa para determinar la información base  y analizar  el desenvolvimiento del </a:t>
            </a:r>
            <a:r>
              <a:rPr lang="es-CO" sz="2400" dirty="0" err="1"/>
              <a:t>biorreactor</a:t>
            </a:r>
            <a:r>
              <a:rPr lang="es-CO" sz="2400" dirty="0"/>
              <a:t>, con  miras a encontrar una aplicación productiva,  monitoreando sus parámetros,  de tal manera que se cuantifique la cantidad de biogás generado en tiempo real por kg de biomasa.</a:t>
            </a:r>
            <a:endParaRPr lang="en-US" sz="2400" dirty="0"/>
          </a:p>
        </p:txBody>
      </p:sp>
      <p:sp>
        <p:nvSpPr>
          <p:cNvPr id="4" name="3 Título"/>
          <p:cNvSpPr>
            <a:spLocks noGrp="1"/>
          </p:cNvSpPr>
          <p:nvPr>
            <p:ph type="title"/>
          </p:nvPr>
        </p:nvSpPr>
        <p:spPr/>
        <p:txBody>
          <a:bodyPr/>
          <a:lstStyle/>
          <a:p>
            <a:pPr algn="ctr"/>
            <a:r>
              <a:rPr lang="es-EC" dirty="0" smtClean="0"/>
              <a:t>RESUMEN</a:t>
            </a:r>
            <a:endParaRPr lang="es-EC" dirty="0"/>
          </a:p>
        </p:txBody>
      </p:sp>
    </p:spTree>
    <p:extLst>
      <p:ext uri="{BB962C8B-B14F-4D97-AF65-F5344CB8AC3E}">
        <p14:creationId xmlns:p14="http://schemas.microsoft.com/office/powerpoint/2010/main" val="2910934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CO" sz="5400" dirty="0" smtClean="0"/>
              <a:t>Tipos de Biomasa</a:t>
            </a:r>
            <a:endParaRPr lang="es-CO" sz="5400" dirty="0"/>
          </a:p>
        </p:txBody>
      </p:sp>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092"/>
          <a:stretch/>
        </p:blipFill>
        <p:spPr bwMode="auto">
          <a:xfrm>
            <a:off x="539552" y="1412776"/>
            <a:ext cx="8136904" cy="5128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5264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monografias.com/trabajos94/estado-del-arte-investigacion-biomasa-como-alternativa-energetica/image003.gif"/>
          <p:cNvPicPr>
            <a:picLocks noChangeAspect="1" noChangeArrowheads="1"/>
          </p:cNvPicPr>
          <p:nvPr/>
        </p:nvPicPr>
        <p:blipFill rotWithShape="1">
          <a:blip r:embed="rId2">
            <a:extLst>
              <a:ext uri="{28A0092B-C50C-407E-A947-70E740481C1C}">
                <a14:useLocalDpi xmlns:a14="http://schemas.microsoft.com/office/drawing/2010/main" val="0"/>
              </a:ext>
            </a:extLst>
          </a:blip>
          <a:srcRect r="1219"/>
          <a:stretch/>
        </p:blipFill>
        <p:spPr bwMode="auto">
          <a:xfrm>
            <a:off x="107504" y="260648"/>
            <a:ext cx="8856984" cy="6279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021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D:\Universidad\4. TESIS\IMAGENES\IMG-20140614-001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2316" y="1525405"/>
            <a:ext cx="3997438" cy="2998079"/>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457200" y="1412776"/>
            <a:ext cx="8229600" cy="4759741"/>
          </a:xfrm>
        </p:spPr>
        <p:txBody>
          <a:bodyPr/>
          <a:lstStyle/>
          <a:p>
            <a:endParaRPr lang="es-ES" dirty="0" smtClean="0"/>
          </a:p>
          <a:p>
            <a:endParaRPr lang="es-ES" dirty="0"/>
          </a:p>
        </p:txBody>
      </p:sp>
      <p:sp>
        <p:nvSpPr>
          <p:cNvPr id="4" name="1 Título"/>
          <p:cNvSpPr txBox="1">
            <a:spLocks/>
          </p:cNvSpPr>
          <p:nvPr/>
        </p:nvSpPr>
        <p:spPr>
          <a:xfrm>
            <a:off x="611560" y="548680"/>
            <a:ext cx="8229600" cy="856240"/>
          </a:xfrm>
          <a:prstGeom prst="rect">
            <a:avLst/>
          </a:prstGeom>
        </p:spPr>
        <p:txBody>
          <a:bodyPr rIns="91440" anchor="b">
            <a:normAutofit fontScale="97500"/>
            <a:scene3d>
              <a:camera prst="orthographicFront"/>
              <a:lightRig rig="soft" dir="t">
                <a:rot lat="0" lon="0" rev="2400000"/>
              </a:lightRig>
            </a:scene3d>
            <a:sp3d>
              <a:bevelT w="19050" h="12700"/>
            </a:sp3d>
          </a:bodyPr>
          <a:lstStyle/>
          <a:p>
            <a:pPr marL="54864" lvl="0" algn="ctr">
              <a:spcBef>
                <a:spcPct val="0"/>
              </a:spcBef>
              <a:defRPr/>
            </a:pPr>
            <a:r>
              <a:rPr lang="es-ES" sz="46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Estado Actual del </a:t>
            </a:r>
            <a:r>
              <a:rPr lang="es-ES" sz="4600" dirty="0" err="1">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Bioreactor</a:t>
            </a:r>
            <a:endParaRPr lang="es-ES" sz="46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endParaRPr>
          </a:p>
        </p:txBody>
      </p:sp>
      <p:pic>
        <p:nvPicPr>
          <p:cNvPr id="5123" name="Picture 3" descr="D:\Universidad\4. TESIS\IMAGENES\IMG-20140614-0008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49" r="6600" b="25572"/>
          <a:stretch/>
        </p:blipFill>
        <p:spPr bwMode="auto">
          <a:xfrm>
            <a:off x="245482" y="1503666"/>
            <a:ext cx="4456834" cy="510426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D:\Universidad\4. TESIS\IMAGENES\IMG-20140614-0006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302" t="7482" r="24095" b="25387"/>
          <a:stretch/>
        </p:blipFill>
        <p:spPr bwMode="auto">
          <a:xfrm>
            <a:off x="3351188" y="3931607"/>
            <a:ext cx="2702256" cy="268860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Universidad\4. TESIS\IMAGENES\IMG-20140614-001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1342" y="4509119"/>
            <a:ext cx="2798412" cy="20988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11560" y="548680"/>
            <a:ext cx="8229600" cy="856240"/>
          </a:xfrm>
          <a:prstGeom prst="rect">
            <a:avLst/>
          </a:prstGeom>
        </p:spPr>
        <p:txBody>
          <a:bodyPr rIns="91440" anchor="b">
            <a:normAutofit fontScale="97500"/>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s-ES" sz="46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Estado Actual del B</a:t>
            </a:r>
            <a:r>
              <a:rPr lang="es-ES" sz="4600" dirty="0" err="1"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rPr>
              <a:t>ioreactor</a:t>
            </a:r>
            <a:endParaRPr kumimoji="0" lang="es-ES" sz="46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9" name="8 Rectángulo"/>
          <p:cNvSpPr/>
          <p:nvPr/>
        </p:nvSpPr>
        <p:spPr>
          <a:xfrm>
            <a:off x="341338" y="1484783"/>
            <a:ext cx="8424936" cy="2308324"/>
          </a:xfrm>
          <a:prstGeom prst="rect">
            <a:avLst/>
          </a:prstGeom>
        </p:spPr>
        <p:txBody>
          <a:bodyPr wrap="square">
            <a:spAutoFit/>
          </a:bodyPr>
          <a:lstStyle/>
          <a:p>
            <a:pPr algn="just"/>
            <a:r>
              <a:rPr lang="es-CO" sz="2400" dirty="0" smtClean="0"/>
              <a:t>Utilizando el método de inspección visual se pudo observar el grado </a:t>
            </a:r>
            <a:r>
              <a:rPr lang="es-CO" sz="2400" dirty="0"/>
              <a:t>de </a:t>
            </a:r>
            <a:r>
              <a:rPr lang="es-CO" sz="2400" dirty="0" smtClean="0"/>
              <a:t>corrosión, </a:t>
            </a:r>
            <a:r>
              <a:rPr lang="es-CO" sz="2400" dirty="0"/>
              <a:t>humedad excesiva y mobiliaria que no debe estar en el </a:t>
            </a:r>
            <a:r>
              <a:rPr lang="es-CO" sz="2400" dirty="0" smtClean="0"/>
              <a:t>sitio, se determino que un aproximado del </a:t>
            </a:r>
            <a:r>
              <a:rPr lang="es-CO" sz="2400" dirty="0"/>
              <a:t>6</a:t>
            </a:r>
            <a:r>
              <a:rPr lang="es-CO" sz="2400" dirty="0" smtClean="0"/>
              <a:t>5% del sistema presentaba </a:t>
            </a:r>
            <a:r>
              <a:rPr lang="es-CO" sz="2400" dirty="0" err="1" smtClean="0"/>
              <a:t>corrosion</a:t>
            </a:r>
            <a:r>
              <a:rPr lang="es-CO" sz="2400" dirty="0" smtClean="0"/>
              <a:t> (</a:t>
            </a:r>
            <a:r>
              <a:rPr lang="es-CO" sz="2400" dirty="0" err="1" smtClean="0"/>
              <a:t>bioreactor</a:t>
            </a:r>
            <a:r>
              <a:rPr lang="es-CO" sz="2400" dirty="0" smtClean="0"/>
              <a:t> y colectores solares) que estaba acortando la vida útil del equipo.</a:t>
            </a:r>
            <a:endParaRPr lang="en-US" sz="2400" dirty="0"/>
          </a:p>
        </p:txBody>
      </p:sp>
      <p:pic>
        <p:nvPicPr>
          <p:cNvPr id="6146" name="Picture 2" descr="D:\Universidad\4. TESIS\IMAGENES\IMG-20140614-000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3793106"/>
            <a:ext cx="3816424" cy="286231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SC0480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30" t="22992" r="10634"/>
          <a:stretch/>
        </p:blipFill>
        <p:spPr bwMode="auto">
          <a:xfrm>
            <a:off x="1423549" y="3793106"/>
            <a:ext cx="2356362" cy="2863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00703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undición">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1466</TotalTime>
  <Words>2712</Words>
  <Application>Microsoft Office PowerPoint</Application>
  <PresentationFormat>Presentación en pantalla (4:3)</PresentationFormat>
  <Paragraphs>162</Paragraphs>
  <Slides>42</Slides>
  <Notes>0</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Fundición</vt:lpstr>
      <vt:lpstr>Presentación de PowerPoint</vt:lpstr>
      <vt:lpstr>AUTORES:  JUAN DAVID CARVAJAL POLANIA PABLO ANDRES GAONA ESCOBAR  TEMA:  INGENIERÍA INVERSA  E  INSTRUMENTACIÓN DEL  BIOREACTOR EXISTENTE EN EL  LABORATORIO DE ENERGÍAS RENOVABLES  CON EL ANÁLISIS ENERGÉTICO DE RESIDUOS BIOMÁSICOS DE CAFÉ, CACAO Y EUCALIPTO PARA BIOGENERACIÒN ELÉCTRICA DE 1kW    DIRECTOR:  ING. EDUARDO GUTIÉRREZ GUALOTUÑA CODIRECTOR: ING. JAIME PAÚL AYALA TACO </vt:lpstr>
      <vt:lpstr>OBJETIVOS</vt:lpstr>
      <vt:lpstr>RESUMEN</vt:lpstr>
      <vt:lpstr>RESUMEN</vt:lpstr>
      <vt:lpstr>Tipos de Biomasa</vt:lpstr>
      <vt:lpstr>Presentación de PowerPoint</vt:lpstr>
      <vt:lpstr>Presentación de PowerPoint</vt:lpstr>
      <vt:lpstr>Presentación de PowerPoint</vt:lpstr>
      <vt:lpstr>Análisis del Sistema  Bioreactor y Colectores Solares</vt:lpstr>
      <vt:lpstr>Análisis del Sistema  Bioreactor y Colectores Solares</vt:lpstr>
      <vt:lpstr>Análisis del Sistema  Bioreactor y Colectores Solares</vt:lpstr>
      <vt:lpstr>Rediseño del Sistema </vt:lpstr>
      <vt:lpstr>Rediseño del Sistema </vt:lpstr>
      <vt:lpstr>Rediseño del Sistema </vt:lpstr>
      <vt:lpstr>Mejoramiento del Sistema </vt:lpstr>
      <vt:lpstr>Esquema del Bioreactor </vt:lpstr>
      <vt:lpstr>ISOMETRICO DEL BIOREACTOR</vt:lpstr>
      <vt:lpstr>Implementación: Procedimiento Mecánico</vt:lpstr>
      <vt:lpstr>Implementación: Procedimiento Mecánico</vt:lpstr>
      <vt:lpstr>Implementación: Procedimiento Mecánico</vt:lpstr>
      <vt:lpstr>Implementación: Procedimiento Mecánico</vt:lpstr>
      <vt:lpstr>Implementación: Procedimiento Mecánico</vt:lpstr>
      <vt:lpstr>Implementación: Procedimiento Electrónico</vt:lpstr>
      <vt:lpstr>Implementación: Procedimiento Electrónico</vt:lpstr>
      <vt:lpstr>Implementación: Procedimiento Electrónico</vt:lpstr>
      <vt:lpstr>Implementación: Procedimiento Electrónico</vt:lpstr>
      <vt:lpstr>PROTOCOLO DE PRUEBAS </vt:lpstr>
      <vt:lpstr>PROCEDIMIENTO  DE ELABORACIÓN Y EXTRACCIÓN DE GAS </vt:lpstr>
      <vt:lpstr>PROCEDIMIENTO  DE ELABORACIÓN Y EXTRACCIÓN DE GAS </vt:lpstr>
      <vt:lpstr>PROCEDIMIENTO  DE ELABORACIÓN Y EXTRACCIÓN DE GAS </vt:lpstr>
      <vt:lpstr>PROCEDIMIENTO  DE ELABORACIÓN Y EXTRACCIÓN DE GAS </vt:lpstr>
      <vt:lpstr>PROCEDIMIENTO  DE ELABORACIÓN Y EXTRACCIÓN DE GAS </vt:lpstr>
      <vt:lpstr>PROCEDIMIENTO  DE ELABORACIÓN Y EXTRACCIÓN DE GAS </vt:lpstr>
      <vt:lpstr>PROCEDIMIENTO  DE ELABORACIÓN Y EXTRACCIÓN DE GAS </vt:lpstr>
      <vt:lpstr>PROCEDIMIENTO DE ELABORACIÓN Y EXTRACCIÓN DE GAS </vt:lpstr>
      <vt:lpstr>Selección del Ciclo Térmico</vt:lpstr>
      <vt:lpstr>Antes y después Bioreactor </vt:lpstr>
      <vt:lpstr>Conclusiones</vt:lpstr>
      <vt:lpstr>Conclusiones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TESIS PREVIO A LA OBTENCIÓN DEL TÍTULO DE INGENIERO MECÁNICO   AUTORES: DRIULINI TIPANTASIG, DAVID LEONARDO VERDEZOTO PEREIRA, JAVIER RICARDO  TEMA: REPOTENCIACIÓN DE LA UNIDAD DE COMBUSTIÓN CONTINUA PARA SU USO EN LOS LABORATORIOS DE ENERGÍAS DEL DECEM DE LA ESCUELA POLITÉCNICA DEL EJÉRCITO</dc:title>
  <dc:creator>DAVID</dc:creator>
  <cp:lastModifiedBy>Luffi</cp:lastModifiedBy>
  <cp:revision>81</cp:revision>
  <dcterms:created xsi:type="dcterms:W3CDTF">2013-11-02T21:59:45Z</dcterms:created>
  <dcterms:modified xsi:type="dcterms:W3CDTF">2015-02-19T13:07:37Z</dcterms:modified>
</cp:coreProperties>
</file>