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312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313" r:id="rId24"/>
    <p:sldId id="292" r:id="rId25"/>
    <p:sldId id="293" r:id="rId26"/>
    <p:sldId id="314" r:id="rId27"/>
    <p:sldId id="294" r:id="rId28"/>
    <p:sldId id="295" r:id="rId29"/>
    <p:sldId id="296" r:id="rId30"/>
    <p:sldId id="297" r:id="rId31"/>
    <p:sldId id="298" r:id="rId32"/>
    <p:sldId id="315" r:id="rId33"/>
    <p:sldId id="300" r:id="rId3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0E222F-EDDC-4CEA-940A-DDEDA44419A7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13A04A8D-C2FC-4F1C-B013-73EBFE9885CE}">
      <dgm:prSet phldrT="[Texto]" custT="1"/>
      <dgm:spPr/>
      <dgm:t>
        <a:bodyPr/>
        <a:lstStyle/>
        <a:p>
          <a:r>
            <a:rPr lang="es-EC" sz="1200" dirty="0" smtClean="0"/>
            <a:t>Desarrollar conclusiones y recomendaciones de todo el proyecto realizado.</a:t>
          </a:r>
          <a:endParaRPr lang="es-EC" sz="1200" dirty="0"/>
        </a:p>
      </dgm:t>
    </dgm:pt>
    <dgm:pt modelId="{F0C48509-8174-4030-BFE4-AF05A82998AF}" type="parTrans" cxnId="{F298316C-AFCF-473B-A4F3-CADDDEAEB2CA}">
      <dgm:prSet/>
      <dgm:spPr/>
      <dgm:t>
        <a:bodyPr/>
        <a:lstStyle/>
        <a:p>
          <a:endParaRPr lang="es-EC" sz="4800"/>
        </a:p>
      </dgm:t>
    </dgm:pt>
    <dgm:pt modelId="{3FBC88F8-363A-49B1-BAE0-D3080E08CA89}" type="sibTrans" cxnId="{F298316C-AFCF-473B-A4F3-CADDDEAEB2CA}">
      <dgm:prSet/>
      <dgm:spPr/>
      <dgm:t>
        <a:bodyPr/>
        <a:lstStyle/>
        <a:p>
          <a:endParaRPr lang="es-EC" sz="4800"/>
        </a:p>
      </dgm:t>
    </dgm:pt>
    <dgm:pt modelId="{3C58BF0A-ABBF-4F80-A51A-3B7531ADB80B}" type="pres">
      <dgm:prSet presAssocID="{B10E222F-EDDC-4CEA-940A-DDEDA44419A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01B2D1F-97B5-4513-A2BB-E24FAF813399}" type="pres">
      <dgm:prSet presAssocID="{13A04A8D-C2FC-4F1C-B013-73EBFE9885CE}" presName="parentLin" presStyleCnt="0"/>
      <dgm:spPr/>
    </dgm:pt>
    <dgm:pt modelId="{E6C53C4B-B314-43AC-B5DD-3FB76B01437F}" type="pres">
      <dgm:prSet presAssocID="{13A04A8D-C2FC-4F1C-B013-73EBFE9885CE}" presName="parentLeftMargin" presStyleLbl="node1" presStyleIdx="0" presStyleCnt="1"/>
      <dgm:spPr/>
      <dgm:t>
        <a:bodyPr/>
        <a:lstStyle/>
        <a:p>
          <a:endParaRPr lang="es-EC"/>
        </a:p>
      </dgm:t>
    </dgm:pt>
    <dgm:pt modelId="{7B42E603-891B-492D-BD58-5D8EB380C589}" type="pres">
      <dgm:prSet presAssocID="{13A04A8D-C2FC-4F1C-B013-73EBFE9885CE}" presName="parentText" presStyleLbl="node1" presStyleIdx="0" presStyleCnt="1" custScaleX="12597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90F1F5-7BCB-4D65-B0E0-E66973169F62}" type="pres">
      <dgm:prSet presAssocID="{13A04A8D-C2FC-4F1C-B013-73EBFE9885CE}" presName="negativeSpace" presStyleCnt="0"/>
      <dgm:spPr/>
    </dgm:pt>
    <dgm:pt modelId="{A06803D9-2C6A-4FBF-A6E3-E5518040559C}" type="pres">
      <dgm:prSet presAssocID="{13A04A8D-C2FC-4F1C-B013-73EBFE9885CE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AAD51E59-2059-4B34-8A1B-2F3956F715D9}" type="presOf" srcId="{13A04A8D-C2FC-4F1C-B013-73EBFE9885CE}" destId="{7B42E603-891B-492D-BD58-5D8EB380C589}" srcOrd="1" destOrd="0" presId="urn:microsoft.com/office/officeart/2005/8/layout/list1"/>
    <dgm:cxn modelId="{04098CF6-3538-4A07-B65D-737CEC2CC8F5}" type="presOf" srcId="{B10E222F-EDDC-4CEA-940A-DDEDA44419A7}" destId="{3C58BF0A-ABBF-4F80-A51A-3B7531ADB80B}" srcOrd="0" destOrd="0" presId="urn:microsoft.com/office/officeart/2005/8/layout/list1"/>
    <dgm:cxn modelId="{F298316C-AFCF-473B-A4F3-CADDDEAEB2CA}" srcId="{B10E222F-EDDC-4CEA-940A-DDEDA44419A7}" destId="{13A04A8D-C2FC-4F1C-B013-73EBFE9885CE}" srcOrd="0" destOrd="0" parTransId="{F0C48509-8174-4030-BFE4-AF05A82998AF}" sibTransId="{3FBC88F8-363A-49B1-BAE0-D3080E08CA89}"/>
    <dgm:cxn modelId="{E7335709-2AA3-4843-96D0-17C35D61B895}" type="presOf" srcId="{13A04A8D-C2FC-4F1C-B013-73EBFE9885CE}" destId="{E6C53C4B-B314-43AC-B5DD-3FB76B01437F}" srcOrd="0" destOrd="0" presId="urn:microsoft.com/office/officeart/2005/8/layout/list1"/>
    <dgm:cxn modelId="{269C8B19-D80F-4AED-A01C-645DBD68009E}" type="presParOf" srcId="{3C58BF0A-ABBF-4F80-A51A-3B7531ADB80B}" destId="{401B2D1F-97B5-4513-A2BB-E24FAF813399}" srcOrd="0" destOrd="0" presId="urn:microsoft.com/office/officeart/2005/8/layout/list1"/>
    <dgm:cxn modelId="{0D852EC6-2EFC-437F-8C17-6FF33833FCB6}" type="presParOf" srcId="{401B2D1F-97B5-4513-A2BB-E24FAF813399}" destId="{E6C53C4B-B314-43AC-B5DD-3FB76B01437F}" srcOrd="0" destOrd="0" presId="urn:microsoft.com/office/officeart/2005/8/layout/list1"/>
    <dgm:cxn modelId="{58C38092-5CAC-48F4-A610-6C9EC81442F3}" type="presParOf" srcId="{401B2D1F-97B5-4513-A2BB-E24FAF813399}" destId="{7B42E603-891B-492D-BD58-5D8EB380C589}" srcOrd="1" destOrd="0" presId="urn:microsoft.com/office/officeart/2005/8/layout/list1"/>
    <dgm:cxn modelId="{DD0F8C97-DA22-453A-8AFD-DC2F6D57E3E0}" type="presParOf" srcId="{3C58BF0A-ABBF-4F80-A51A-3B7531ADB80B}" destId="{0290F1F5-7BCB-4D65-B0E0-E66973169F62}" srcOrd="1" destOrd="0" presId="urn:microsoft.com/office/officeart/2005/8/layout/list1"/>
    <dgm:cxn modelId="{203EB0E4-21BB-4C8F-869F-EFB70E6CE0D1}" type="presParOf" srcId="{3C58BF0A-ABBF-4F80-A51A-3B7531ADB80B}" destId="{A06803D9-2C6A-4FBF-A6E3-E5518040559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695707-297C-4116-82EB-8D641A1DF3A9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ABF4E860-38FC-46B8-B4C2-EDC0BBAB382F}">
      <dgm:prSet phldrT="[Texto]"/>
      <dgm:spPr/>
      <dgm:t>
        <a:bodyPr/>
        <a:lstStyle/>
        <a:p>
          <a:r>
            <a:rPr lang="es-EC" dirty="0" smtClean="0"/>
            <a:t>Incrementar la imagen institucional mediante la calidad del servicio militar y las reservas.</a:t>
          </a:r>
          <a:endParaRPr lang="es-EC" dirty="0"/>
        </a:p>
      </dgm:t>
    </dgm:pt>
    <dgm:pt modelId="{C8121D59-FC78-4BC7-95C0-083138FF03DA}" type="parTrans" cxnId="{738BC3AA-86FB-4CD1-8E45-30BBE08F73A2}">
      <dgm:prSet/>
      <dgm:spPr/>
      <dgm:t>
        <a:bodyPr/>
        <a:lstStyle/>
        <a:p>
          <a:endParaRPr lang="es-EC"/>
        </a:p>
      </dgm:t>
    </dgm:pt>
    <dgm:pt modelId="{617F3832-7F37-44BE-B228-1718628D898A}" type="sibTrans" cxnId="{738BC3AA-86FB-4CD1-8E45-30BBE08F73A2}">
      <dgm:prSet/>
      <dgm:spPr/>
      <dgm:t>
        <a:bodyPr/>
        <a:lstStyle/>
        <a:p>
          <a:endParaRPr lang="es-EC"/>
        </a:p>
      </dgm:t>
    </dgm:pt>
    <dgm:pt modelId="{A0E791E0-7E3A-4136-B172-2B47DC7626BA}">
      <dgm:prSet phldrT="[Texto]"/>
      <dgm:spPr/>
      <dgm:t>
        <a:bodyPr/>
        <a:lstStyle/>
        <a:p>
          <a:r>
            <a:rPr lang="es-EC" dirty="0" smtClean="0"/>
            <a:t>Incrementar la capacitación de los conscriptos, mediante cursos en diversos campos ocupacionales.</a:t>
          </a:r>
          <a:endParaRPr lang="es-EC" dirty="0"/>
        </a:p>
      </dgm:t>
    </dgm:pt>
    <dgm:pt modelId="{E841BF3E-9AAC-4E8A-AA98-D0A72ED64F37}" type="parTrans" cxnId="{8DF3B2F7-2EEF-4FE3-A6DE-4B8BAC468237}">
      <dgm:prSet/>
      <dgm:spPr/>
      <dgm:t>
        <a:bodyPr/>
        <a:lstStyle/>
        <a:p>
          <a:endParaRPr lang="es-EC"/>
        </a:p>
      </dgm:t>
    </dgm:pt>
    <dgm:pt modelId="{8710E51C-D166-4584-A967-886883668E1B}" type="sibTrans" cxnId="{8DF3B2F7-2EEF-4FE3-A6DE-4B8BAC468237}">
      <dgm:prSet/>
      <dgm:spPr/>
      <dgm:t>
        <a:bodyPr/>
        <a:lstStyle/>
        <a:p>
          <a:endParaRPr lang="es-EC"/>
        </a:p>
      </dgm:t>
    </dgm:pt>
    <dgm:pt modelId="{33DEA423-DF22-4FC6-851E-2D813AE0ADF0}">
      <dgm:prSet phldrT="[Texto]"/>
      <dgm:spPr/>
      <dgm:t>
        <a:bodyPr/>
        <a:lstStyle/>
        <a:p>
          <a:r>
            <a:rPr lang="es-EC" dirty="0" smtClean="0"/>
            <a:t>Mantener el servicio cívico militar voluntario en el marco del respeto a la diversidad y a los derechos mediante el fortalecimiento del sistema de movilización militar de las Fuerzas Armadas.</a:t>
          </a:r>
          <a:endParaRPr lang="es-EC" dirty="0"/>
        </a:p>
      </dgm:t>
    </dgm:pt>
    <dgm:pt modelId="{E140981C-F27E-4D70-A3CA-14F7A3965616}" type="parTrans" cxnId="{6F7029C9-5C7E-418A-8B3B-01DEA525CCB0}">
      <dgm:prSet/>
      <dgm:spPr/>
      <dgm:t>
        <a:bodyPr/>
        <a:lstStyle/>
        <a:p>
          <a:endParaRPr lang="es-EC"/>
        </a:p>
      </dgm:t>
    </dgm:pt>
    <dgm:pt modelId="{A8D3AA61-CA25-4093-A29C-3092D74E8747}" type="sibTrans" cxnId="{6F7029C9-5C7E-418A-8B3B-01DEA525CCB0}">
      <dgm:prSet/>
      <dgm:spPr/>
      <dgm:t>
        <a:bodyPr/>
        <a:lstStyle/>
        <a:p>
          <a:endParaRPr lang="es-EC"/>
        </a:p>
      </dgm:t>
    </dgm:pt>
    <dgm:pt modelId="{BABC4881-B585-4AEC-AAA1-D4ABB73E5A31}">
      <dgm:prSet phldrT="[Texto]"/>
      <dgm:spPr/>
      <dgm:t>
        <a:bodyPr/>
        <a:lstStyle/>
        <a:p>
          <a:r>
            <a:rPr lang="es-EC" dirty="0" smtClean="0"/>
            <a:t>Incrementar el alistamiento de las reservas mediante la organización, equipamiento, entrenamiento y formación.</a:t>
          </a:r>
          <a:endParaRPr lang="es-EC" dirty="0"/>
        </a:p>
      </dgm:t>
    </dgm:pt>
    <dgm:pt modelId="{AA273D96-75B6-4D41-8C3C-BFAC1B5E1F8A}" type="parTrans" cxnId="{7DF1296C-CEED-46E8-9654-26B0573687BA}">
      <dgm:prSet/>
      <dgm:spPr/>
      <dgm:t>
        <a:bodyPr/>
        <a:lstStyle/>
        <a:p>
          <a:endParaRPr lang="es-EC"/>
        </a:p>
      </dgm:t>
    </dgm:pt>
    <dgm:pt modelId="{6BCBC17A-BD39-4556-B227-F0F66DF5C2D2}" type="sibTrans" cxnId="{7DF1296C-CEED-46E8-9654-26B0573687BA}">
      <dgm:prSet/>
      <dgm:spPr/>
      <dgm:t>
        <a:bodyPr/>
        <a:lstStyle/>
        <a:p>
          <a:endParaRPr lang="es-EC"/>
        </a:p>
      </dgm:t>
    </dgm:pt>
    <dgm:pt modelId="{43808B51-F293-445C-9F0B-F7DCFB528B4C}">
      <dgm:prSet phldrT="[Texto]"/>
      <dgm:spPr/>
      <dgm:t>
        <a:bodyPr/>
        <a:lstStyle/>
        <a:p>
          <a:r>
            <a:rPr lang="es-EC" smtClean="0"/>
            <a:t>Incrementar la gestión para alcanzar los recursos financieros mediante la formulación y ejecución de planes y proyectos del sistema de movilización militar.</a:t>
          </a:r>
          <a:endParaRPr lang="es-EC" dirty="0"/>
        </a:p>
      </dgm:t>
    </dgm:pt>
    <dgm:pt modelId="{6EB5D145-A69B-4772-A6A1-08F063ED9F21}" type="parTrans" cxnId="{2332B1B9-1C66-4CBD-A386-FB288F456C30}">
      <dgm:prSet/>
      <dgm:spPr/>
      <dgm:t>
        <a:bodyPr/>
        <a:lstStyle/>
        <a:p>
          <a:endParaRPr lang="es-EC"/>
        </a:p>
      </dgm:t>
    </dgm:pt>
    <dgm:pt modelId="{3D56D438-0E53-4B60-8B4A-0CBC96825B47}" type="sibTrans" cxnId="{2332B1B9-1C66-4CBD-A386-FB288F456C30}">
      <dgm:prSet/>
      <dgm:spPr/>
      <dgm:t>
        <a:bodyPr/>
        <a:lstStyle/>
        <a:p>
          <a:endParaRPr lang="es-EC"/>
        </a:p>
      </dgm:t>
    </dgm:pt>
    <dgm:pt modelId="{FE975C79-C2D4-48AD-A1D9-E33B9E1C5CB1}" type="pres">
      <dgm:prSet presAssocID="{F0695707-297C-4116-82EB-8D641A1DF3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5E6D54-D1A0-42F7-A4A6-C7B5C3680501}" type="pres">
      <dgm:prSet presAssocID="{ABF4E860-38FC-46B8-B4C2-EDC0BBAB382F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20AC24-BA5E-4F74-8953-EFA9F5F5B80B}" type="pres">
      <dgm:prSet presAssocID="{617F3832-7F37-44BE-B228-1718628D898A}" presName="spacer" presStyleCnt="0"/>
      <dgm:spPr/>
    </dgm:pt>
    <dgm:pt modelId="{84495D2D-4EE5-4BA1-82BC-917A18600057}" type="pres">
      <dgm:prSet presAssocID="{A0E791E0-7E3A-4136-B172-2B47DC7626B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90FEF6-CC9E-4A12-BDD2-EF33DC10A7D8}" type="pres">
      <dgm:prSet presAssocID="{8710E51C-D166-4584-A967-886883668E1B}" presName="spacer" presStyleCnt="0"/>
      <dgm:spPr/>
    </dgm:pt>
    <dgm:pt modelId="{076294F9-F9D7-4DEE-B10F-623E9ACD295F}" type="pres">
      <dgm:prSet presAssocID="{33DEA423-DF22-4FC6-851E-2D813AE0ADF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0837D6-1D78-4A7D-B09E-32B1F77CBEA5}" type="pres">
      <dgm:prSet presAssocID="{A8D3AA61-CA25-4093-A29C-3092D74E8747}" presName="spacer" presStyleCnt="0"/>
      <dgm:spPr/>
    </dgm:pt>
    <dgm:pt modelId="{0E9AB535-204B-4A37-97D7-E50149814DC5}" type="pres">
      <dgm:prSet presAssocID="{BABC4881-B585-4AEC-AAA1-D4ABB73E5A3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2CED24-8C16-4CB2-927D-390C92ABA224}" type="pres">
      <dgm:prSet presAssocID="{6BCBC17A-BD39-4556-B227-F0F66DF5C2D2}" presName="spacer" presStyleCnt="0"/>
      <dgm:spPr/>
    </dgm:pt>
    <dgm:pt modelId="{B4D2F5EB-4688-4C67-8EEE-E0CCEF9CC47B}" type="pres">
      <dgm:prSet presAssocID="{43808B51-F293-445C-9F0B-F7DCFB528B4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332B1B9-1C66-4CBD-A386-FB288F456C30}" srcId="{F0695707-297C-4116-82EB-8D641A1DF3A9}" destId="{43808B51-F293-445C-9F0B-F7DCFB528B4C}" srcOrd="4" destOrd="0" parTransId="{6EB5D145-A69B-4772-A6A1-08F063ED9F21}" sibTransId="{3D56D438-0E53-4B60-8B4A-0CBC96825B47}"/>
    <dgm:cxn modelId="{720C84C1-BE6B-4623-AA40-D7A0EDA4ED76}" type="presOf" srcId="{33DEA423-DF22-4FC6-851E-2D813AE0ADF0}" destId="{076294F9-F9D7-4DEE-B10F-623E9ACD295F}" srcOrd="0" destOrd="0" presId="urn:microsoft.com/office/officeart/2005/8/layout/vList2"/>
    <dgm:cxn modelId="{738BC3AA-86FB-4CD1-8E45-30BBE08F73A2}" srcId="{F0695707-297C-4116-82EB-8D641A1DF3A9}" destId="{ABF4E860-38FC-46B8-B4C2-EDC0BBAB382F}" srcOrd="0" destOrd="0" parTransId="{C8121D59-FC78-4BC7-95C0-083138FF03DA}" sibTransId="{617F3832-7F37-44BE-B228-1718628D898A}"/>
    <dgm:cxn modelId="{29134395-E903-4290-9114-3B96B50FACC0}" type="presOf" srcId="{F0695707-297C-4116-82EB-8D641A1DF3A9}" destId="{FE975C79-C2D4-48AD-A1D9-E33B9E1C5CB1}" srcOrd="0" destOrd="0" presId="urn:microsoft.com/office/officeart/2005/8/layout/vList2"/>
    <dgm:cxn modelId="{A0E1B92A-D978-4D4B-A065-59BB816471E5}" type="presOf" srcId="{43808B51-F293-445C-9F0B-F7DCFB528B4C}" destId="{B4D2F5EB-4688-4C67-8EEE-E0CCEF9CC47B}" srcOrd="0" destOrd="0" presId="urn:microsoft.com/office/officeart/2005/8/layout/vList2"/>
    <dgm:cxn modelId="{6F7029C9-5C7E-418A-8B3B-01DEA525CCB0}" srcId="{F0695707-297C-4116-82EB-8D641A1DF3A9}" destId="{33DEA423-DF22-4FC6-851E-2D813AE0ADF0}" srcOrd="2" destOrd="0" parTransId="{E140981C-F27E-4D70-A3CA-14F7A3965616}" sibTransId="{A8D3AA61-CA25-4093-A29C-3092D74E8747}"/>
    <dgm:cxn modelId="{B39D6703-E985-4C91-8FCD-E8104A72D302}" type="presOf" srcId="{A0E791E0-7E3A-4136-B172-2B47DC7626BA}" destId="{84495D2D-4EE5-4BA1-82BC-917A18600057}" srcOrd="0" destOrd="0" presId="urn:microsoft.com/office/officeart/2005/8/layout/vList2"/>
    <dgm:cxn modelId="{7DF1296C-CEED-46E8-9654-26B0573687BA}" srcId="{F0695707-297C-4116-82EB-8D641A1DF3A9}" destId="{BABC4881-B585-4AEC-AAA1-D4ABB73E5A31}" srcOrd="3" destOrd="0" parTransId="{AA273D96-75B6-4D41-8C3C-BFAC1B5E1F8A}" sibTransId="{6BCBC17A-BD39-4556-B227-F0F66DF5C2D2}"/>
    <dgm:cxn modelId="{7CAF0F38-FB67-411C-9B24-9A9D69076AFC}" type="presOf" srcId="{ABF4E860-38FC-46B8-B4C2-EDC0BBAB382F}" destId="{065E6D54-D1A0-42F7-A4A6-C7B5C3680501}" srcOrd="0" destOrd="0" presId="urn:microsoft.com/office/officeart/2005/8/layout/vList2"/>
    <dgm:cxn modelId="{8DF3B2F7-2EEF-4FE3-A6DE-4B8BAC468237}" srcId="{F0695707-297C-4116-82EB-8D641A1DF3A9}" destId="{A0E791E0-7E3A-4136-B172-2B47DC7626BA}" srcOrd="1" destOrd="0" parTransId="{E841BF3E-9AAC-4E8A-AA98-D0A72ED64F37}" sibTransId="{8710E51C-D166-4584-A967-886883668E1B}"/>
    <dgm:cxn modelId="{DD89F473-081D-4F55-892B-F700E744A77B}" type="presOf" srcId="{BABC4881-B585-4AEC-AAA1-D4ABB73E5A31}" destId="{0E9AB535-204B-4A37-97D7-E50149814DC5}" srcOrd="0" destOrd="0" presId="urn:microsoft.com/office/officeart/2005/8/layout/vList2"/>
    <dgm:cxn modelId="{47195E3F-3207-45C5-92E6-D4FB6D74748F}" type="presParOf" srcId="{FE975C79-C2D4-48AD-A1D9-E33B9E1C5CB1}" destId="{065E6D54-D1A0-42F7-A4A6-C7B5C3680501}" srcOrd="0" destOrd="0" presId="urn:microsoft.com/office/officeart/2005/8/layout/vList2"/>
    <dgm:cxn modelId="{50B227CC-3041-4B85-BCA4-F413C0FFBA64}" type="presParOf" srcId="{FE975C79-C2D4-48AD-A1D9-E33B9E1C5CB1}" destId="{7B20AC24-BA5E-4F74-8953-EFA9F5F5B80B}" srcOrd="1" destOrd="0" presId="urn:microsoft.com/office/officeart/2005/8/layout/vList2"/>
    <dgm:cxn modelId="{178A4034-6A85-4440-AD8F-BBDF9FDDF1CF}" type="presParOf" srcId="{FE975C79-C2D4-48AD-A1D9-E33B9E1C5CB1}" destId="{84495D2D-4EE5-4BA1-82BC-917A18600057}" srcOrd="2" destOrd="0" presId="urn:microsoft.com/office/officeart/2005/8/layout/vList2"/>
    <dgm:cxn modelId="{818B3A26-A199-43A6-BF8E-3ED3828759F8}" type="presParOf" srcId="{FE975C79-C2D4-48AD-A1D9-E33B9E1C5CB1}" destId="{B590FEF6-CC9E-4A12-BDD2-EF33DC10A7D8}" srcOrd="3" destOrd="0" presId="urn:microsoft.com/office/officeart/2005/8/layout/vList2"/>
    <dgm:cxn modelId="{75774406-AEED-411E-8337-86866569FE60}" type="presParOf" srcId="{FE975C79-C2D4-48AD-A1D9-E33B9E1C5CB1}" destId="{076294F9-F9D7-4DEE-B10F-623E9ACD295F}" srcOrd="4" destOrd="0" presId="urn:microsoft.com/office/officeart/2005/8/layout/vList2"/>
    <dgm:cxn modelId="{FBE3F234-C1D4-454C-97EA-0CC1C1411525}" type="presParOf" srcId="{FE975C79-C2D4-48AD-A1D9-E33B9E1C5CB1}" destId="{C40837D6-1D78-4A7D-B09E-32B1F77CBEA5}" srcOrd="5" destOrd="0" presId="urn:microsoft.com/office/officeart/2005/8/layout/vList2"/>
    <dgm:cxn modelId="{219D108D-B497-4A74-BFB7-25A9DD452C49}" type="presParOf" srcId="{FE975C79-C2D4-48AD-A1D9-E33B9E1C5CB1}" destId="{0E9AB535-204B-4A37-97D7-E50149814DC5}" srcOrd="6" destOrd="0" presId="urn:microsoft.com/office/officeart/2005/8/layout/vList2"/>
    <dgm:cxn modelId="{EBF1D921-363D-43FF-ACE6-589EE1C47644}" type="presParOf" srcId="{FE975C79-C2D4-48AD-A1D9-E33B9E1C5CB1}" destId="{AD2CED24-8C16-4CB2-927D-390C92ABA224}" srcOrd="7" destOrd="0" presId="urn:microsoft.com/office/officeart/2005/8/layout/vList2"/>
    <dgm:cxn modelId="{3FD42606-4559-45B3-8C2D-BBFA3E0C17F3}" type="presParOf" srcId="{FE975C79-C2D4-48AD-A1D9-E33B9E1C5CB1}" destId="{B4D2F5EB-4688-4C67-8EEE-E0CCEF9CC47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3FD13B-7C9D-46AF-9180-3FCCD92C4BD9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92F44BC7-286A-4D66-ABB2-69F86274995D}">
      <dgm:prSet phldrT="[Texto]" custT="1"/>
      <dgm:spPr/>
      <dgm:t>
        <a:bodyPr/>
        <a:lstStyle/>
        <a:p>
          <a:r>
            <a:rPr lang="es-EC" sz="1600" b="1" dirty="0" smtClean="0"/>
            <a:t>Misión.- </a:t>
          </a:r>
          <a:r>
            <a:rPr lang="es-EC" sz="1600" dirty="0" smtClean="0"/>
            <a:t>Completar los orgánicos de las Fuerzas Armadas con conscriptos y reservistas organizados, equipados y entrenados, a través del proceso de la movilización militar, a fin de contribuir a los requerimientos de las operaciones militares. </a:t>
          </a:r>
          <a:endParaRPr lang="es-EC" sz="1600" dirty="0"/>
        </a:p>
      </dgm:t>
    </dgm:pt>
    <dgm:pt modelId="{98A3F6B0-B775-4E59-A2DD-E1BB8D9C5648}" type="parTrans" cxnId="{DB561FFE-E63D-4F9A-97DC-9B954396BBBB}">
      <dgm:prSet/>
      <dgm:spPr/>
      <dgm:t>
        <a:bodyPr/>
        <a:lstStyle/>
        <a:p>
          <a:endParaRPr lang="es-EC" sz="5400"/>
        </a:p>
      </dgm:t>
    </dgm:pt>
    <dgm:pt modelId="{0F528845-E291-4BB4-9069-2E34FE4350ED}" type="sibTrans" cxnId="{DB561FFE-E63D-4F9A-97DC-9B954396BBBB}">
      <dgm:prSet/>
      <dgm:spPr/>
      <dgm:t>
        <a:bodyPr/>
        <a:lstStyle/>
        <a:p>
          <a:endParaRPr lang="es-EC" sz="5400"/>
        </a:p>
      </dgm:t>
    </dgm:pt>
    <dgm:pt modelId="{8A3DBA0D-FCAB-40E3-A6E3-9DA9F0BB4280}">
      <dgm:prSet phldrT="[Texto]" custT="1"/>
      <dgm:spPr/>
      <dgm:t>
        <a:bodyPr/>
        <a:lstStyle/>
        <a:p>
          <a:r>
            <a:rPr lang="es-EC" sz="1600" b="1" dirty="0" smtClean="0"/>
            <a:t>Visión.- </a:t>
          </a:r>
          <a:r>
            <a:rPr lang="es-EC" sz="1600" dirty="0" smtClean="0"/>
            <a:t>Institución del más alto nivel de credibilidad, sistemáticamente integrada, con capacidades conjuntas e interoperabilidad, personal profesional ético y moralmente calificado, para enfrentar los cambios y nuevos escenarios que garanticen la paz, seguridad y el bienestar de la nación.</a:t>
          </a:r>
          <a:endParaRPr lang="es-EC" sz="1600" dirty="0"/>
        </a:p>
      </dgm:t>
    </dgm:pt>
    <dgm:pt modelId="{EC3CBFC7-355C-4BFF-B10D-CF8C82A724CB}" type="parTrans" cxnId="{B7B19B66-6126-4A57-955D-B78A8CBE07F2}">
      <dgm:prSet/>
      <dgm:spPr/>
      <dgm:t>
        <a:bodyPr/>
        <a:lstStyle/>
        <a:p>
          <a:endParaRPr lang="es-EC" sz="5400"/>
        </a:p>
      </dgm:t>
    </dgm:pt>
    <dgm:pt modelId="{87B34193-3975-4F53-8819-6167506D289B}" type="sibTrans" cxnId="{B7B19B66-6126-4A57-955D-B78A8CBE07F2}">
      <dgm:prSet/>
      <dgm:spPr/>
      <dgm:t>
        <a:bodyPr/>
        <a:lstStyle/>
        <a:p>
          <a:endParaRPr lang="es-EC" sz="5400"/>
        </a:p>
      </dgm:t>
    </dgm:pt>
    <dgm:pt modelId="{43CAB350-D556-4E0D-BD70-2B33E2C92F8D}" type="pres">
      <dgm:prSet presAssocID="{FB3FD13B-7C9D-46AF-9180-3FCCD92C4BD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9EF1230-6E38-40A2-AA3D-CBDEFF21C612}" type="pres">
      <dgm:prSet presAssocID="{92F44BC7-286A-4D66-ABB2-69F86274995D}" presName="parentLin" presStyleCnt="0"/>
      <dgm:spPr/>
    </dgm:pt>
    <dgm:pt modelId="{C5FA14D6-2DE0-4E0A-AD1D-F4E167E58172}" type="pres">
      <dgm:prSet presAssocID="{92F44BC7-286A-4D66-ABB2-69F86274995D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0F68891A-F043-48D6-B252-F6BFA8AD0792}" type="pres">
      <dgm:prSet presAssocID="{92F44BC7-286A-4D66-ABB2-69F86274995D}" presName="parentText" presStyleLbl="node1" presStyleIdx="0" presStyleCnt="2" custScaleX="133195" custScaleY="4351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A9BDAB-1961-4ADA-BA7B-AAA1CE55E80A}" type="pres">
      <dgm:prSet presAssocID="{92F44BC7-286A-4D66-ABB2-69F86274995D}" presName="negativeSpace" presStyleCnt="0"/>
      <dgm:spPr/>
    </dgm:pt>
    <dgm:pt modelId="{0FD744E8-27A8-4151-B3CA-9780A28E2B07}" type="pres">
      <dgm:prSet presAssocID="{92F44BC7-286A-4D66-ABB2-69F86274995D}" presName="childText" presStyleLbl="conFgAcc1" presStyleIdx="0" presStyleCnt="2" custScaleX="93220" custScaleY="48472" custLinFactNeighborX="3488" custLinFactNeighborY="95536">
        <dgm:presLayoutVars>
          <dgm:bulletEnabled val="1"/>
        </dgm:presLayoutVars>
      </dgm:prSet>
      <dgm:spPr/>
    </dgm:pt>
    <dgm:pt modelId="{B53EC891-B16A-4933-8B56-180D7C94D193}" type="pres">
      <dgm:prSet presAssocID="{0F528845-E291-4BB4-9069-2E34FE4350ED}" presName="spaceBetweenRectangles" presStyleCnt="0"/>
      <dgm:spPr/>
    </dgm:pt>
    <dgm:pt modelId="{7C5EA590-4EBF-4D96-8F03-13B70C09C421}" type="pres">
      <dgm:prSet presAssocID="{8A3DBA0D-FCAB-40E3-A6E3-9DA9F0BB4280}" presName="parentLin" presStyleCnt="0"/>
      <dgm:spPr/>
    </dgm:pt>
    <dgm:pt modelId="{1BE9481C-CE9B-4C60-ACDA-4170359F56D5}" type="pres">
      <dgm:prSet presAssocID="{8A3DBA0D-FCAB-40E3-A6E3-9DA9F0BB4280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D35694BE-AC6A-41C1-B0C8-AC65CEF0A86C}" type="pres">
      <dgm:prSet presAssocID="{8A3DBA0D-FCAB-40E3-A6E3-9DA9F0BB4280}" presName="parentText" presStyleLbl="node1" presStyleIdx="1" presStyleCnt="2" custScaleX="136570" custScaleY="5679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51DD31-387A-492D-A4EB-2FBDAA30A45C}" type="pres">
      <dgm:prSet presAssocID="{8A3DBA0D-FCAB-40E3-A6E3-9DA9F0BB4280}" presName="negativeSpace" presStyleCnt="0"/>
      <dgm:spPr/>
    </dgm:pt>
    <dgm:pt modelId="{DD501722-BB3F-4D71-BEB9-F974E7E5CBD4}" type="pres">
      <dgm:prSet presAssocID="{8A3DBA0D-FCAB-40E3-A6E3-9DA9F0BB4280}" presName="childText" presStyleLbl="conFgAcc1" presStyleIdx="1" presStyleCnt="2" custScaleX="93220" custScaleY="61445" custLinFactNeighborX="3488" custLinFactNeighborY="18259">
        <dgm:presLayoutVars>
          <dgm:bulletEnabled val="1"/>
        </dgm:presLayoutVars>
      </dgm:prSet>
      <dgm:spPr/>
    </dgm:pt>
  </dgm:ptLst>
  <dgm:cxnLst>
    <dgm:cxn modelId="{E4A75A87-1781-44A4-BC39-29222F4F8E14}" type="presOf" srcId="{92F44BC7-286A-4D66-ABB2-69F86274995D}" destId="{0F68891A-F043-48D6-B252-F6BFA8AD0792}" srcOrd="1" destOrd="0" presId="urn:microsoft.com/office/officeart/2005/8/layout/list1"/>
    <dgm:cxn modelId="{F97B50F5-32C2-44F6-BB9B-D63A9BDC6D41}" type="presOf" srcId="{8A3DBA0D-FCAB-40E3-A6E3-9DA9F0BB4280}" destId="{D35694BE-AC6A-41C1-B0C8-AC65CEF0A86C}" srcOrd="1" destOrd="0" presId="urn:microsoft.com/office/officeart/2005/8/layout/list1"/>
    <dgm:cxn modelId="{136CDCCF-25C4-42B1-B9EA-E7688BB8B5C4}" type="presOf" srcId="{8A3DBA0D-FCAB-40E3-A6E3-9DA9F0BB4280}" destId="{1BE9481C-CE9B-4C60-ACDA-4170359F56D5}" srcOrd="0" destOrd="0" presId="urn:microsoft.com/office/officeart/2005/8/layout/list1"/>
    <dgm:cxn modelId="{B7B19B66-6126-4A57-955D-B78A8CBE07F2}" srcId="{FB3FD13B-7C9D-46AF-9180-3FCCD92C4BD9}" destId="{8A3DBA0D-FCAB-40E3-A6E3-9DA9F0BB4280}" srcOrd="1" destOrd="0" parTransId="{EC3CBFC7-355C-4BFF-B10D-CF8C82A724CB}" sibTransId="{87B34193-3975-4F53-8819-6167506D289B}"/>
    <dgm:cxn modelId="{DB561FFE-E63D-4F9A-97DC-9B954396BBBB}" srcId="{FB3FD13B-7C9D-46AF-9180-3FCCD92C4BD9}" destId="{92F44BC7-286A-4D66-ABB2-69F86274995D}" srcOrd="0" destOrd="0" parTransId="{98A3F6B0-B775-4E59-A2DD-E1BB8D9C5648}" sibTransId="{0F528845-E291-4BB4-9069-2E34FE4350ED}"/>
    <dgm:cxn modelId="{D1F2BE4C-8E04-49CD-AF20-7E892F791D72}" type="presOf" srcId="{FB3FD13B-7C9D-46AF-9180-3FCCD92C4BD9}" destId="{43CAB350-D556-4E0D-BD70-2B33E2C92F8D}" srcOrd="0" destOrd="0" presId="urn:microsoft.com/office/officeart/2005/8/layout/list1"/>
    <dgm:cxn modelId="{D8EB4712-7C69-4808-91B3-568D884E69F6}" type="presOf" srcId="{92F44BC7-286A-4D66-ABB2-69F86274995D}" destId="{C5FA14D6-2DE0-4E0A-AD1D-F4E167E58172}" srcOrd="0" destOrd="0" presId="urn:microsoft.com/office/officeart/2005/8/layout/list1"/>
    <dgm:cxn modelId="{8773126F-E246-4484-A681-5180CA55B1C2}" type="presParOf" srcId="{43CAB350-D556-4E0D-BD70-2B33E2C92F8D}" destId="{29EF1230-6E38-40A2-AA3D-CBDEFF21C612}" srcOrd="0" destOrd="0" presId="urn:microsoft.com/office/officeart/2005/8/layout/list1"/>
    <dgm:cxn modelId="{F8387C0D-B19A-4859-8F25-EBDB86CE77B2}" type="presParOf" srcId="{29EF1230-6E38-40A2-AA3D-CBDEFF21C612}" destId="{C5FA14D6-2DE0-4E0A-AD1D-F4E167E58172}" srcOrd="0" destOrd="0" presId="urn:microsoft.com/office/officeart/2005/8/layout/list1"/>
    <dgm:cxn modelId="{A2801AAC-36B5-4F8D-A6A7-209105D28C53}" type="presParOf" srcId="{29EF1230-6E38-40A2-AA3D-CBDEFF21C612}" destId="{0F68891A-F043-48D6-B252-F6BFA8AD0792}" srcOrd="1" destOrd="0" presId="urn:microsoft.com/office/officeart/2005/8/layout/list1"/>
    <dgm:cxn modelId="{065AF7EE-ADF9-4A2E-A033-86FC9C4CF728}" type="presParOf" srcId="{43CAB350-D556-4E0D-BD70-2B33E2C92F8D}" destId="{10A9BDAB-1961-4ADA-BA7B-AAA1CE55E80A}" srcOrd="1" destOrd="0" presId="urn:microsoft.com/office/officeart/2005/8/layout/list1"/>
    <dgm:cxn modelId="{E3D6CAB6-91D2-4FC9-BBD1-53AA2CA0E44D}" type="presParOf" srcId="{43CAB350-D556-4E0D-BD70-2B33E2C92F8D}" destId="{0FD744E8-27A8-4151-B3CA-9780A28E2B07}" srcOrd="2" destOrd="0" presId="urn:microsoft.com/office/officeart/2005/8/layout/list1"/>
    <dgm:cxn modelId="{339DFEC0-377C-4454-819E-E554E95720DF}" type="presParOf" srcId="{43CAB350-D556-4E0D-BD70-2B33E2C92F8D}" destId="{B53EC891-B16A-4933-8B56-180D7C94D193}" srcOrd="3" destOrd="0" presId="urn:microsoft.com/office/officeart/2005/8/layout/list1"/>
    <dgm:cxn modelId="{ABFD2503-1132-4E81-8FD5-0C146A8F059B}" type="presParOf" srcId="{43CAB350-D556-4E0D-BD70-2B33E2C92F8D}" destId="{7C5EA590-4EBF-4D96-8F03-13B70C09C421}" srcOrd="4" destOrd="0" presId="urn:microsoft.com/office/officeart/2005/8/layout/list1"/>
    <dgm:cxn modelId="{D7B2F984-DD38-481D-B022-47BD1F11087A}" type="presParOf" srcId="{7C5EA590-4EBF-4D96-8F03-13B70C09C421}" destId="{1BE9481C-CE9B-4C60-ACDA-4170359F56D5}" srcOrd="0" destOrd="0" presId="urn:microsoft.com/office/officeart/2005/8/layout/list1"/>
    <dgm:cxn modelId="{DC771F4E-4703-480C-AB86-BE94C7E8E733}" type="presParOf" srcId="{7C5EA590-4EBF-4D96-8F03-13B70C09C421}" destId="{D35694BE-AC6A-41C1-B0C8-AC65CEF0A86C}" srcOrd="1" destOrd="0" presId="urn:microsoft.com/office/officeart/2005/8/layout/list1"/>
    <dgm:cxn modelId="{7743A52A-3610-4494-99D9-D14B7237A132}" type="presParOf" srcId="{43CAB350-D556-4E0D-BD70-2B33E2C92F8D}" destId="{AD51DD31-387A-492D-A4EB-2FBDAA30A45C}" srcOrd="5" destOrd="0" presId="urn:microsoft.com/office/officeart/2005/8/layout/list1"/>
    <dgm:cxn modelId="{5BDFC030-C712-46B6-84D1-9C6A5F533466}" type="presParOf" srcId="{43CAB350-D556-4E0D-BD70-2B33E2C92F8D}" destId="{DD501722-BB3F-4D71-BEB9-F974E7E5CBD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B98065-EBFF-44FE-B49A-2ADFA364551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7BA04EBA-B271-4781-9E23-157F483B5092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400">
              <a:latin typeface="Times New Roman" pitchFamily="18" charset="0"/>
              <a:cs typeface="Times New Roman" pitchFamily="18" charset="0"/>
            </a:rPr>
            <a:t>INVESTIGACIÓN DE MERCADOS</a:t>
          </a:r>
        </a:p>
      </dgm:t>
    </dgm:pt>
    <dgm:pt modelId="{03423D58-EA2F-49E9-96AA-B3A9FA2A1B5A}" type="parTrans" cxnId="{5482959D-EF41-4C81-9E22-97E0D256C0B6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B2430340-5ECB-4109-B051-9BADBEC664DB}" type="sibTrans" cxnId="{5482959D-EF41-4C81-9E22-97E0D256C0B6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765F11B3-2DF4-420F-9023-1520A0680291}">
      <dgm:prSet phldrT="[Texto]" custT="1"/>
      <dgm:spPr/>
      <dgm:t>
        <a:bodyPr/>
        <a:lstStyle/>
        <a:p>
          <a:r>
            <a:rPr lang="es-EC" sz="1400">
              <a:latin typeface="Times New Roman" pitchFamily="18" charset="0"/>
              <a:cs typeface="Times New Roman" pitchFamily="18" charset="0"/>
            </a:rPr>
            <a:t>Exploratoria</a:t>
          </a:r>
        </a:p>
      </dgm:t>
    </dgm:pt>
    <dgm:pt modelId="{6C1A0AC7-8F9F-4B8B-AB86-DB722FE895BE}" type="parTrans" cxnId="{B7BF6CA3-FFE5-4A2C-82CF-F895D1F18312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9FFC2238-62BA-4134-8CA2-B48E399FD348}" type="sibTrans" cxnId="{B7BF6CA3-FFE5-4A2C-82CF-F895D1F18312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EF083BCA-597C-4CF6-94C6-65A3BF028C7A}">
      <dgm:prSet phldrT="[Texto]" custT="1"/>
      <dgm:spPr/>
      <dgm:t>
        <a:bodyPr/>
        <a:lstStyle/>
        <a:p>
          <a:r>
            <a:rPr lang="es-EC" sz="1400" dirty="0">
              <a:latin typeface="Times New Roman" pitchFamily="18" charset="0"/>
              <a:cs typeface="Times New Roman" pitchFamily="18" charset="0"/>
            </a:rPr>
            <a:t>Concluyente</a:t>
          </a:r>
        </a:p>
      </dgm:t>
    </dgm:pt>
    <dgm:pt modelId="{EB1A881F-E291-4145-85F6-772ED08A049C}" type="parTrans" cxnId="{AD82126B-08E6-46E3-B342-C0529BF18477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45159C8E-78E1-415F-B8BE-C928FB65016C}" type="sibTrans" cxnId="{AD82126B-08E6-46E3-B342-C0529BF18477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B7968C04-4614-4DF2-B453-226696C0DBA9}">
      <dgm:prSet phldrT="[Texto]" custT="1"/>
      <dgm:spPr/>
      <dgm:t>
        <a:bodyPr/>
        <a:lstStyle/>
        <a:p>
          <a:r>
            <a:rPr lang="es-EC" sz="1400">
              <a:latin typeface="Times New Roman" pitchFamily="18" charset="0"/>
              <a:cs typeface="Times New Roman" pitchFamily="18" charset="0"/>
            </a:rPr>
            <a:t>Descriptiva</a:t>
          </a:r>
        </a:p>
      </dgm:t>
    </dgm:pt>
    <dgm:pt modelId="{354683CE-38E3-4EBA-96BF-28CFC00EAD8B}" type="parTrans" cxnId="{4F0F7D4E-F946-47C1-9007-779FF787364B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5A375493-85EF-4D78-853C-813C2FDF7C14}" type="sibTrans" cxnId="{4F0F7D4E-F946-47C1-9007-779FF787364B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D1D47ED4-7EFC-423E-81A9-A17AA9914387}">
      <dgm:prSet phldrT="[Texto]" custT="1"/>
      <dgm:spPr/>
      <dgm:t>
        <a:bodyPr/>
        <a:lstStyle/>
        <a:p>
          <a:r>
            <a:rPr lang="es-EC" sz="1400">
              <a:latin typeface="Times New Roman" pitchFamily="18" charset="0"/>
              <a:cs typeface="Times New Roman" pitchFamily="18" charset="0"/>
            </a:rPr>
            <a:t>Predictiva</a:t>
          </a:r>
        </a:p>
      </dgm:t>
    </dgm:pt>
    <dgm:pt modelId="{9FEC8CB4-0A19-415F-9111-C850C8B4113B}" type="parTrans" cxnId="{D73EF291-E347-4670-B055-8D39BD44BF8D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82A61743-4780-4A36-B582-330DFBFEDEB3}" type="sibTrans" cxnId="{D73EF291-E347-4670-B055-8D39BD44BF8D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B173136A-2D15-48DD-90C3-CDD087EC6054}">
      <dgm:prSet phldrT="[Texto]" custT="1"/>
      <dgm:spPr/>
      <dgm:t>
        <a:bodyPr/>
        <a:lstStyle/>
        <a:p>
          <a:r>
            <a:rPr lang="es-EC" sz="1400">
              <a:latin typeface="Times New Roman" pitchFamily="18" charset="0"/>
              <a:cs typeface="Times New Roman" pitchFamily="18" charset="0"/>
            </a:rPr>
            <a:t>Causal</a:t>
          </a:r>
        </a:p>
      </dgm:t>
    </dgm:pt>
    <dgm:pt modelId="{2756EF20-97B4-4321-BEFD-D72ED34C429F}" type="parTrans" cxnId="{272A50BE-89C3-4CEF-BE8F-8F099F00FDB3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B46F83A2-EE73-4280-9D5A-4050435F4AEA}" type="sibTrans" cxnId="{272A50BE-89C3-4CEF-BE8F-8F099F00FDB3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5AD7E2E3-354C-4237-83B5-22EBABAC47C3}" type="pres">
      <dgm:prSet presAssocID="{21B98065-EBFF-44FE-B49A-2ADFA364551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7A70464A-8666-47EF-8014-16AE1301D6F1}" type="pres">
      <dgm:prSet presAssocID="{7BA04EBA-B271-4781-9E23-157F483B5092}" presName="hierRoot1" presStyleCnt="0"/>
      <dgm:spPr/>
      <dgm:t>
        <a:bodyPr/>
        <a:lstStyle/>
        <a:p>
          <a:endParaRPr lang="es-EC"/>
        </a:p>
      </dgm:t>
    </dgm:pt>
    <dgm:pt modelId="{F57F2628-C49C-4233-9148-77F4FB275C63}" type="pres">
      <dgm:prSet presAssocID="{7BA04EBA-B271-4781-9E23-157F483B5092}" presName="composite" presStyleCnt="0"/>
      <dgm:spPr/>
      <dgm:t>
        <a:bodyPr/>
        <a:lstStyle/>
        <a:p>
          <a:endParaRPr lang="es-EC"/>
        </a:p>
      </dgm:t>
    </dgm:pt>
    <dgm:pt modelId="{52DAA026-5F66-4AA0-A0B8-4A8A2091025B}" type="pres">
      <dgm:prSet presAssocID="{7BA04EBA-B271-4781-9E23-157F483B5092}" presName="background" presStyleLbl="node0" presStyleIdx="0" presStyleCnt="1"/>
      <dgm:spPr/>
      <dgm:t>
        <a:bodyPr/>
        <a:lstStyle/>
        <a:p>
          <a:endParaRPr lang="es-EC"/>
        </a:p>
      </dgm:t>
    </dgm:pt>
    <dgm:pt modelId="{C99F065B-8651-416D-A968-DBB84E88F27D}" type="pres">
      <dgm:prSet presAssocID="{7BA04EBA-B271-4781-9E23-157F483B5092}" presName="text" presStyleLbl="fgAcc0" presStyleIdx="0" presStyleCnt="1" custScaleX="23344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5A8D5FF-80E4-4AAD-BF98-7DDB4BC86A82}" type="pres">
      <dgm:prSet presAssocID="{7BA04EBA-B271-4781-9E23-157F483B5092}" presName="hierChild2" presStyleCnt="0"/>
      <dgm:spPr/>
      <dgm:t>
        <a:bodyPr/>
        <a:lstStyle/>
        <a:p>
          <a:endParaRPr lang="es-EC"/>
        </a:p>
      </dgm:t>
    </dgm:pt>
    <dgm:pt modelId="{F0BBE741-3C24-45F4-B416-B10708D4BE11}" type="pres">
      <dgm:prSet presAssocID="{6C1A0AC7-8F9F-4B8B-AB86-DB722FE895BE}" presName="Name10" presStyleLbl="parChTrans1D2" presStyleIdx="0" presStyleCnt="2"/>
      <dgm:spPr/>
      <dgm:t>
        <a:bodyPr/>
        <a:lstStyle/>
        <a:p>
          <a:endParaRPr lang="es-EC"/>
        </a:p>
      </dgm:t>
    </dgm:pt>
    <dgm:pt modelId="{312F1EC2-AB4D-4DF9-BF0B-4772788806D4}" type="pres">
      <dgm:prSet presAssocID="{765F11B3-2DF4-420F-9023-1520A0680291}" presName="hierRoot2" presStyleCnt="0"/>
      <dgm:spPr/>
      <dgm:t>
        <a:bodyPr/>
        <a:lstStyle/>
        <a:p>
          <a:endParaRPr lang="es-EC"/>
        </a:p>
      </dgm:t>
    </dgm:pt>
    <dgm:pt modelId="{17512841-36DE-410F-9601-13501C0A98EB}" type="pres">
      <dgm:prSet presAssocID="{765F11B3-2DF4-420F-9023-1520A0680291}" presName="composite2" presStyleCnt="0"/>
      <dgm:spPr/>
      <dgm:t>
        <a:bodyPr/>
        <a:lstStyle/>
        <a:p>
          <a:endParaRPr lang="es-EC"/>
        </a:p>
      </dgm:t>
    </dgm:pt>
    <dgm:pt modelId="{E2BC3A87-0D33-49EF-90C3-D98A124ADB71}" type="pres">
      <dgm:prSet presAssocID="{765F11B3-2DF4-420F-9023-1520A0680291}" presName="background2" presStyleLbl="node2" presStyleIdx="0" presStyleCnt="2"/>
      <dgm:spPr/>
      <dgm:t>
        <a:bodyPr/>
        <a:lstStyle/>
        <a:p>
          <a:endParaRPr lang="es-EC"/>
        </a:p>
      </dgm:t>
    </dgm:pt>
    <dgm:pt modelId="{62EAC3A1-9BB9-48A7-B770-7841D86D4AFE}" type="pres">
      <dgm:prSet presAssocID="{765F11B3-2DF4-420F-9023-1520A0680291}" presName="text2" presStyleLbl="fgAcc2" presStyleIdx="0" presStyleCnt="2" custScaleX="12204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C180105-0A3A-404B-9CCA-F76DFF1E0C9A}" type="pres">
      <dgm:prSet presAssocID="{765F11B3-2DF4-420F-9023-1520A0680291}" presName="hierChild3" presStyleCnt="0"/>
      <dgm:spPr/>
      <dgm:t>
        <a:bodyPr/>
        <a:lstStyle/>
        <a:p>
          <a:endParaRPr lang="es-EC"/>
        </a:p>
      </dgm:t>
    </dgm:pt>
    <dgm:pt modelId="{2D55B093-D4E9-421C-A4F2-13790DDE0220}" type="pres">
      <dgm:prSet presAssocID="{EB1A881F-E291-4145-85F6-772ED08A049C}" presName="Name10" presStyleLbl="parChTrans1D2" presStyleIdx="1" presStyleCnt="2"/>
      <dgm:spPr/>
      <dgm:t>
        <a:bodyPr/>
        <a:lstStyle/>
        <a:p>
          <a:endParaRPr lang="es-EC"/>
        </a:p>
      </dgm:t>
    </dgm:pt>
    <dgm:pt modelId="{A46013E7-5339-42E0-ADF9-7E8FB13850D7}" type="pres">
      <dgm:prSet presAssocID="{EF083BCA-597C-4CF6-94C6-65A3BF028C7A}" presName="hierRoot2" presStyleCnt="0"/>
      <dgm:spPr/>
      <dgm:t>
        <a:bodyPr/>
        <a:lstStyle/>
        <a:p>
          <a:endParaRPr lang="es-EC"/>
        </a:p>
      </dgm:t>
    </dgm:pt>
    <dgm:pt modelId="{526145BC-5B04-4887-BCDC-45C81B3627A4}" type="pres">
      <dgm:prSet presAssocID="{EF083BCA-597C-4CF6-94C6-65A3BF028C7A}" presName="composite2" presStyleCnt="0"/>
      <dgm:spPr/>
      <dgm:t>
        <a:bodyPr/>
        <a:lstStyle/>
        <a:p>
          <a:endParaRPr lang="es-EC"/>
        </a:p>
      </dgm:t>
    </dgm:pt>
    <dgm:pt modelId="{12C67862-496E-47E3-AA55-23EA6168F086}" type="pres">
      <dgm:prSet presAssocID="{EF083BCA-597C-4CF6-94C6-65A3BF028C7A}" presName="background2" presStyleLbl="node2" presStyleIdx="1" presStyleCnt="2"/>
      <dgm:spPr/>
      <dgm:t>
        <a:bodyPr/>
        <a:lstStyle/>
        <a:p>
          <a:endParaRPr lang="es-EC"/>
        </a:p>
      </dgm:t>
    </dgm:pt>
    <dgm:pt modelId="{C5C3DBA7-F129-41F6-9DA5-C163F6801284}" type="pres">
      <dgm:prSet presAssocID="{EF083BCA-597C-4CF6-94C6-65A3BF028C7A}" presName="text2" presStyleLbl="fgAcc2" presStyleIdx="1" presStyleCnt="2" custScaleX="12234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65074A5-8733-488F-BADE-F47E558FEAAB}" type="pres">
      <dgm:prSet presAssocID="{EF083BCA-597C-4CF6-94C6-65A3BF028C7A}" presName="hierChild3" presStyleCnt="0"/>
      <dgm:spPr/>
      <dgm:t>
        <a:bodyPr/>
        <a:lstStyle/>
        <a:p>
          <a:endParaRPr lang="es-EC"/>
        </a:p>
      </dgm:t>
    </dgm:pt>
    <dgm:pt modelId="{9D76571A-3062-4CB2-9613-2BF34D5AFC48}" type="pres">
      <dgm:prSet presAssocID="{354683CE-38E3-4EBA-96BF-28CFC00EAD8B}" presName="Name17" presStyleLbl="parChTrans1D3" presStyleIdx="0" presStyleCnt="3"/>
      <dgm:spPr/>
      <dgm:t>
        <a:bodyPr/>
        <a:lstStyle/>
        <a:p>
          <a:endParaRPr lang="es-EC"/>
        </a:p>
      </dgm:t>
    </dgm:pt>
    <dgm:pt modelId="{32FFF0E4-08B8-4E6F-8CF6-1FFB9A79EC9B}" type="pres">
      <dgm:prSet presAssocID="{B7968C04-4614-4DF2-B453-226696C0DBA9}" presName="hierRoot3" presStyleCnt="0"/>
      <dgm:spPr/>
      <dgm:t>
        <a:bodyPr/>
        <a:lstStyle/>
        <a:p>
          <a:endParaRPr lang="es-EC"/>
        </a:p>
      </dgm:t>
    </dgm:pt>
    <dgm:pt modelId="{302AA0A0-434B-47E3-8506-39267E1BB9DB}" type="pres">
      <dgm:prSet presAssocID="{B7968C04-4614-4DF2-B453-226696C0DBA9}" presName="composite3" presStyleCnt="0"/>
      <dgm:spPr/>
      <dgm:t>
        <a:bodyPr/>
        <a:lstStyle/>
        <a:p>
          <a:endParaRPr lang="es-EC"/>
        </a:p>
      </dgm:t>
    </dgm:pt>
    <dgm:pt modelId="{9B70DB63-19DF-4F44-9D7C-86C07360B56C}" type="pres">
      <dgm:prSet presAssocID="{B7968C04-4614-4DF2-B453-226696C0DBA9}" presName="background3" presStyleLbl="node3" presStyleIdx="0" presStyleCnt="3"/>
      <dgm:spPr/>
      <dgm:t>
        <a:bodyPr/>
        <a:lstStyle/>
        <a:p>
          <a:endParaRPr lang="es-EC"/>
        </a:p>
      </dgm:t>
    </dgm:pt>
    <dgm:pt modelId="{8515AAAA-115F-4334-A4FE-230FDEBC20F3}" type="pres">
      <dgm:prSet presAssocID="{B7968C04-4614-4DF2-B453-226696C0DBA9}" presName="text3" presStyleLbl="fgAcc3" presStyleIdx="0" presStyleCnt="3" custScaleX="11158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531AB42-0A12-4A73-9B46-2A2BFB422DF3}" type="pres">
      <dgm:prSet presAssocID="{B7968C04-4614-4DF2-B453-226696C0DBA9}" presName="hierChild4" presStyleCnt="0"/>
      <dgm:spPr/>
      <dgm:t>
        <a:bodyPr/>
        <a:lstStyle/>
        <a:p>
          <a:endParaRPr lang="es-EC"/>
        </a:p>
      </dgm:t>
    </dgm:pt>
    <dgm:pt modelId="{BB446CFA-DE1D-44F1-9B16-9C4FB8241BF6}" type="pres">
      <dgm:prSet presAssocID="{2756EF20-97B4-4321-BEFD-D72ED34C429F}" presName="Name17" presStyleLbl="parChTrans1D3" presStyleIdx="1" presStyleCnt="3"/>
      <dgm:spPr/>
      <dgm:t>
        <a:bodyPr/>
        <a:lstStyle/>
        <a:p>
          <a:endParaRPr lang="es-EC"/>
        </a:p>
      </dgm:t>
    </dgm:pt>
    <dgm:pt modelId="{BE5A6D59-324A-49D3-B5B9-F62F50D8F5C7}" type="pres">
      <dgm:prSet presAssocID="{B173136A-2D15-48DD-90C3-CDD087EC6054}" presName="hierRoot3" presStyleCnt="0"/>
      <dgm:spPr/>
      <dgm:t>
        <a:bodyPr/>
        <a:lstStyle/>
        <a:p>
          <a:endParaRPr lang="es-EC"/>
        </a:p>
      </dgm:t>
    </dgm:pt>
    <dgm:pt modelId="{B671A750-3B98-4892-ACE4-872CD1082649}" type="pres">
      <dgm:prSet presAssocID="{B173136A-2D15-48DD-90C3-CDD087EC6054}" presName="composite3" presStyleCnt="0"/>
      <dgm:spPr/>
      <dgm:t>
        <a:bodyPr/>
        <a:lstStyle/>
        <a:p>
          <a:endParaRPr lang="es-EC"/>
        </a:p>
      </dgm:t>
    </dgm:pt>
    <dgm:pt modelId="{DA9A3922-55AE-48B8-971D-D62FBCE61A3B}" type="pres">
      <dgm:prSet presAssocID="{B173136A-2D15-48DD-90C3-CDD087EC6054}" presName="background3" presStyleLbl="node3" presStyleIdx="1" presStyleCnt="3"/>
      <dgm:spPr/>
      <dgm:t>
        <a:bodyPr/>
        <a:lstStyle/>
        <a:p>
          <a:endParaRPr lang="es-EC"/>
        </a:p>
      </dgm:t>
    </dgm:pt>
    <dgm:pt modelId="{184BD1DD-74B7-429F-928F-48951FF060D8}" type="pres">
      <dgm:prSet presAssocID="{B173136A-2D15-48DD-90C3-CDD087EC6054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3118DA9-940E-4A11-8E34-99B15FC5E6EF}" type="pres">
      <dgm:prSet presAssocID="{B173136A-2D15-48DD-90C3-CDD087EC6054}" presName="hierChild4" presStyleCnt="0"/>
      <dgm:spPr/>
      <dgm:t>
        <a:bodyPr/>
        <a:lstStyle/>
        <a:p>
          <a:endParaRPr lang="es-EC"/>
        </a:p>
      </dgm:t>
    </dgm:pt>
    <dgm:pt modelId="{F23CAC1B-D91C-4A72-888C-216B2C98C16D}" type="pres">
      <dgm:prSet presAssocID="{9FEC8CB4-0A19-415F-9111-C850C8B4113B}" presName="Name17" presStyleLbl="parChTrans1D3" presStyleIdx="2" presStyleCnt="3"/>
      <dgm:spPr/>
      <dgm:t>
        <a:bodyPr/>
        <a:lstStyle/>
        <a:p>
          <a:endParaRPr lang="es-EC"/>
        </a:p>
      </dgm:t>
    </dgm:pt>
    <dgm:pt modelId="{DB938059-664D-414F-B17D-57D7D5123F14}" type="pres">
      <dgm:prSet presAssocID="{D1D47ED4-7EFC-423E-81A9-A17AA9914387}" presName="hierRoot3" presStyleCnt="0"/>
      <dgm:spPr/>
      <dgm:t>
        <a:bodyPr/>
        <a:lstStyle/>
        <a:p>
          <a:endParaRPr lang="es-EC"/>
        </a:p>
      </dgm:t>
    </dgm:pt>
    <dgm:pt modelId="{B76FCAA9-3DDE-4F30-A973-FD013CC7CC0B}" type="pres">
      <dgm:prSet presAssocID="{D1D47ED4-7EFC-423E-81A9-A17AA9914387}" presName="composite3" presStyleCnt="0"/>
      <dgm:spPr/>
      <dgm:t>
        <a:bodyPr/>
        <a:lstStyle/>
        <a:p>
          <a:endParaRPr lang="es-EC"/>
        </a:p>
      </dgm:t>
    </dgm:pt>
    <dgm:pt modelId="{AA55E021-1A7C-4129-BB43-A560CA921ABE}" type="pres">
      <dgm:prSet presAssocID="{D1D47ED4-7EFC-423E-81A9-A17AA9914387}" presName="background3" presStyleLbl="node3" presStyleIdx="2" presStyleCnt="3"/>
      <dgm:spPr/>
      <dgm:t>
        <a:bodyPr/>
        <a:lstStyle/>
        <a:p>
          <a:endParaRPr lang="es-EC"/>
        </a:p>
      </dgm:t>
    </dgm:pt>
    <dgm:pt modelId="{17913BF4-9F34-4286-828F-F69D5804C785}" type="pres">
      <dgm:prSet presAssocID="{D1D47ED4-7EFC-423E-81A9-A17AA9914387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46AD8E2-C18F-4519-8905-6EA2828CBD6D}" type="pres">
      <dgm:prSet presAssocID="{D1D47ED4-7EFC-423E-81A9-A17AA9914387}" presName="hierChild4" presStyleCnt="0"/>
      <dgm:spPr/>
      <dgm:t>
        <a:bodyPr/>
        <a:lstStyle/>
        <a:p>
          <a:endParaRPr lang="es-EC"/>
        </a:p>
      </dgm:t>
    </dgm:pt>
  </dgm:ptLst>
  <dgm:cxnLst>
    <dgm:cxn modelId="{A744E5E1-E6BE-47A4-A1C6-A35EECA60A5C}" type="presOf" srcId="{EB1A881F-E291-4145-85F6-772ED08A049C}" destId="{2D55B093-D4E9-421C-A4F2-13790DDE0220}" srcOrd="0" destOrd="0" presId="urn:microsoft.com/office/officeart/2005/8/layout/hierarchy1"/>
    <dgm:cxn modelId="{068472BD-3582-4BC1-9B5E-949C8D274B8E}" type="presOf" srcId="{B7968C04-4614-4DF2-B453-226696C0DBA9}" destId="{8515AAAA-115F-4334-A4FE-230FDEBC20F3}" srcOrd="0" destOrd="0" presId="urn:microsoft.com/office/officeart/2005/8/layout/hierarchy1"/>
    <dgm:cxn modelId="{D7AD0675-2214-40C6-BDB9-D6947691FCAD}" type="presOf" srcId="{7BA04EBA-B271-4781-9E23-157F483B5092}" destId="{C99F065B-8651-416D-A968-DBB84E88F27D}" srcOrd="0" destOrd="0" presId="urn:microsoft.com/office/officeart/2005/8/layout/hierarchy1"/>
    <dgm:cxn modelId="{AD82126B-08E6-46E3-B342-C0529BF18477}" srcId="{7BA04EBA-B271-4781-9E23-157F483B5092}" destId="{EF083BCA-597C-4CF6-94C6-65A3BF028C7A}" srcOrd="1" destOrd="0" parTransId="{EB1A881F-E291-4145-85F6-772ED08A049C}" sibTransId="{45159C8E-78E1-415F-B8BE-C928FB65016C}"/>
    <dgm:cxn modelId="{B7BF6CA3-FFE5-4A2C-82CF-F895D1F18312}" srcId="{7BA04EBA-B271-4781-9E23-157F483B5092}" destId="{765F11B3-2DF4-420F-9023-1520A0680291}" srcOrd="0" destOrd="0" parTransId="{6C1A0AC7-8F9F-4B8B-AB86-DB722FE895BE}" sibTransId="{9FFC2238-62BA-4134-8CA2-B48E399FD348}"/>
    <dgm:cxn modelId="{ED008C40-9735-42C0-8B5C-556EA1EB800F}" type="presOf" srcId="{D1D47ED4-7EFC-423E-81A9-A17AA9914387}" destId="{17913BF4-9F34-4286-828F-F69D5804C785}" srcOrd="0" destOrd="0" presId="urn:microsoft.com/office/officeart/2005/8/layout/hierarchy1"/>
    <dgm:cxn modelId="{6416B50A-B258-4F94-AC0A-89313FFB3487}" type="presOf" srcId="{21B98065-EBFF-44FE-B49A-2ADFA364551E}" destId="{5AD7E2E3-354C-4237-83B5-22EBABAC47C3}" srcOrd="0" destOrd="0" presId="urn:microsoft.com/office/officeart/2005/8/layout/hierarchy1"/>
    <dgm:cxn modelId="{D3268352-2C8A-4402-BD7A-F29F57E967D9}" type="presOf" srcId="{354683CE-38E3-4EBA-96BF-28CFC00EAD8B}" destId="{9D76571A-3062-4CB2-9613-2BF34D5AFC48}" srcOrd="0" destOrd="0" presId="urn:microsoft.com/office/officeart/2005/8/layout/hierarchy1"/>
    <dgm:cxn modelId="{A5D6EFD0-C7A2-4FD7-8151-4E9084A07E72}" type="presOf" srcId="{765F11B3-2DF4-420F-9023-1520A0680291}" destId="{62EAC3A1-9BB9-48A7-B770-7841D86D4AFE}" srcOrd="0" destOrd="0" presId="urn:microsoft.com/office/officeart/2005/8/layout/hierarchy1"/>
    <dgm:cxn modelId="{D1D44476-DE99-41F8-827D-775A545CC114}" type="presOf" srcId="{EF083BCA-597C-4CF6-94C6-65A3BF028C7A}" destId="{C5C3DBA7-F129-41F6-9DA5-C163F6801284}" srcOrd="0" destOrd="0" presId="urn:microsoft.com/office/officeart/2005/8/layout/hierarchy1"/>
    <dgm:cxn modelId="{5482959D-EF41-4C81-9E22-97E0D256C0B6}" srcId="{21B98065-EBFF-44FE-B49A-2ADFA364551E}" destId="{7BA04EBA-B271-4781-9E23-157F483B5092}" srcOrd="0" destOrd="0" parTransId="{03423D58-EA2F-49E9-96AA-B3A9FA2A1B5A}" sibTransId="{B2430340-5ECB-4109-B051-9BADBEC664DB}"/>
    <dgm:cxn modelId="{7147B07A-E7BD-4D40-8585-7A253D0873B0}" type="presOf" srcId="{9FEC8CB4-0A19-415F-9111-C850C8B4113B}" destId="{F23CAC1B-D91C-4A72-888C-216B2C98C16D}" srcOrd="0" destOrd="0" presId="urn:microsoft.com/office/officeart/2005/8/layout/hierarchy1"/>
    <dgm:cxn modelId="{272A50BE-89C3-4CEF-BE8F-8F099F00FDB3}" srcId="{EF083BCA-597C-4CF6-94C6-65A3BF028C7A}" destId="{B173136A-2D15-48DD-90C3-CDD087EC6054}" srcOrd="1" destOrd="0" parTransId="{2756EF20-97B4-4321-BEFD-D72ED34C429F}" sibTransId="{B46F83A2-EE73-4280-9D5A-4050435F4AEA}"/>
    <dgm:cxn modelId="{218D9FB5-DA63-492B-B1DC-265D400EB98E}" type="presOf" srcId="{2756EF20-97B4-4321-BEFD-D72ED34C429F}" destId="{BB446CFA-DE1D-44F1-9B16-9C4FB8241BF6}" srcOrd="0" destOrd="0" presId="urn:microsoft.com/office/officeart/2005/8/layout/hierarchy1"/>
    <dgm:cxn modelId="{E3F03200-097B-4570-8432-534F9665DD9C}" type="presOf" srcId="{B173136A-2D15-48DD-90C3-CDD087EC6054}" destId="{184BD1DD-74B7-429F-928F-48951FF060D8}" srcOrd="0" destOrd="0" presId="urn:microsoft.com/office/officeart/2005/8/layout/hierarchy1"/>
    <dgm:cxn modelId="{D73EF291-E347-4670-B055-8D39BD44BF8D}" srcId="{EF083BCA-597C-4CF6-94C6-65A3BF028C7A}" destId="{D1D47ED4-7EFC-423E-81A9-A17AA9914387}" srcOrd="2" destOrd="0" parTransId="{9FEC8CB4-0A19-415F-9111-C850C8B4113B}" sibTransId="{82A61743-4780-4A36-B582-330DFBFEDEB3}"/>
    <dgm:cxn modelId="{37CDB9A6-28AD-4DD1-A4BD-C759390B0B5F}" type="presOf" srcId="{6C1A0AC7-8F9F-4B8B-AB86-DB722FE895BE}" destId="{F0BBE741-3C24-45F4-B416-B10708D4BE11}" srcOrd="0" destOrd="0" presId="urn:microsoft.com/office/officeart/2005/8/layout/hierarchy1"/>
    <dgm:cxn modelId="{4F0F7D4E-F946-47C1-9007-779FF787364B}" srcId="{EF083BCA-597C-4CF6-94C6-65A3BF028C7A}" destId="{B7968C04-4614-4DF2-B453-226696C0DBA9}" srcOrd="0" destOrd="0" parTransId="{354683CE-38E3-4EBA-96BF-28CFC00EAD8B}" sibTransId="{5A375493-85EF-4D78-853C-813C2FDF7C14}"/>
    <dgm:cxn modelId="{C7A2A65A-C817-490E-A77A-A3D10678E622}" type="presParOf" srcId="{5AD7E2E3-354C-4237-83B5-22EBABAC47C3}" destId="{7A70464A-8666-47EF-8014-16AE1301D6F1}" srcOrd="0" destOrd="0" presId="urn:microsoft.com/office/officeart/2005/8/layout/hierarchy1"/>
    <dgm:cxn modelId="{028A2FAF-0CF5-46DD-9F98-FAAA622F6DF0}" type="presParOf" srcId="{7A70464A-8666-47EF-8014-16AE1301D6F1}" destId="{F57F2628-C49C-4233-9148-77F4FB275C63}" srcOrd="0" destOrd="0" presId="urn:microsoft.com/office/officeart/2005/8/layout/hierarchy1"/>
    <dgm:cxn modelId="{EB14678A-E319-4EBD-8506-9D44DCEC9E43}" type="presParOf" srcId="{F57F2628-C49C-4233-9148-77F4FB275C63}" destId="{52DAA026-5F66-4AA0-A0B8-4A8A2091025B}" srcOrd="0" destOrd="0" presId="urn:microsoft.com/office/officeart/2005/8/layout/hierarchy1"/>
    <dgm:cxn modelId="{5B16DF94-076D-4DD3-B2AC-4EAEAA46205B}" type="presParOf" srcId="{F57F2628-C49C-4233-9148-77F4FB275C63}" destId="{C99F065B-8651-416D-A968-DBB84E88F27D}" srcOrd="1" destOrd="0" presId="urn:microsoft.com/office/officeart/2005/8/layout/hierarchy1"/>
    <dgm:cxn modelId="{0F313772-0ABD-45FB-AF34-9DB2412C1E96}" type="presParOf" srcId="{7A70464A-8666-47EF-8014-16AE1301D6F1}" destId="{95A8D5FF-80E4-4AAD-BF98-7DDB4BC86A82}" srcOrd="1" destOrd="0" presId="urn:microsoft.com/office/officeart/2005/8/layout/hierarchy1"/>
    <dgm:cxn modelId="{3C3FEF0D-D216-42A4-B164-1DC95891163C}" type="presParOf" srcId="{95A8D5FF-80E4-4AAD-BF98-7DDB4BC86A82}" destId="{F0BBE741-3C24-45F4-B416-B10708D4BE11}" srcOrd="0" destOrd="0" presId="urn:microsoft.com/office/officeart/2005/8/layout/hierarchy1"/>
    <dgm:cxn modelId="{7343CC24-BF66-41BA-9B9F-A60554AF67AD}" type="presParOf" srcId="{95A8D5FF-80E4-4AAD-BF98-7DDB4BC86A82}" destId="{312F1EC2-AB4D-4DF9-BF0B-4772788806D4}" srcOrd="1" destOrd="0" presId="urn:microsoft.com/office/officeart/2005/8/layout/hierarchy1"/>
    <dgm:cxn modelId="{A16BA871-1490-41A1-B7AB-2D97A7D77950}" type="presParOf" srcId="{312F1EC2-AB4D-4DF9-BF0B-4772788806D4}" destId="{17512841-36DE-410F-9601-13501C0A98EB}" srcOrd="0" destOrd="0" presId="urn:microsoft.com/office/officeart/2005/8/layout/hierarchy1"/>
    <dgm:cxn modelId="{4FE9E187-6349-4E1D-A923-63FF174AB7CE}" type="presParOf" srcId="{17512841-36DE-410F-9601-13501C0A98EB}" destId="{E2BC3A87-0D33-49EF-90C3-D98A124ADB71}" srcOrd="0" destOrd="0" presId="urn:microsoft.com/office/officeart/2005/8/layout/hierarchy1"/>
    <dgm:cxn modelId="{F9DD1075-2820-4EC5-A11E-8C0DA659E727}" type="presParOf" srcId="{17512841-36DE-410F-9601-13501C0A98EB}" destId="{62EAC3A1-9BB9-48A7-B770-7841D86D4AFE}" srcOrd="1" destOrd="0" presId="urn:microsoft.com/office/officeart/2005/8/layout/hierarchy1"/>
    <dgm:cxn modelId="{B2C15B6C-B20C-44F3-B78D-D32BDC89B311}" type="presParOf" srcId="{312F1EC2-AB4D-4DF9-BF0B-4772788806D4}" destId="{5C180105-0A3A-404B-9CCA-F76DFF1E0C9A}" srcOrd="1" destOrd="0" presId="urn:microsoft.com/office/officeart/2005/8/layout/hierarchy1"/>
    <dgm:cxn modelId="{8941613E-96E1-412F-9276-B2142E5E2BE6}" type="presParOf" srcId="{95A8D5FF-80E4-4AAD-BF98-7DDB4BC86A82}" destId="{2D55B093-D4E9-421C-A4F2-13790DDE0220}" srcOrd="2" destOrd="0" presId="urn:microsoft.com/office/officeart/2005/8/layout/hierarchy1"/>
    <dgm:cxn modelId="{7AEEB73F-81CB-4F62-9AC4-E9F75E076C3E}" type="presParOf" srcId="{95A8D5FF-80E4-4AAD-BF98-7DDB4BC86A82}" destId="{A46013E7-5339-42E0-ADF9-7E8FB13850D7}" srcOrd="3" destOrd="0" presId="urn:microsoft.com/office/officeart/2005/8/layout/hierarchy1"/>
    <dgm:cxn modelId="{39C06B4D-9277-4EB4-8D1E-4F0C06E6F769}" type="presParOf" srcId="{A46013E7-5339-42E0-ADF9-7E8FB13850D7}" destId="{526145BC-5B04-4887-BCDC-45C81B3627A4}" srcOrd="0" destOrd="0" presId="urn:microsoft.com/office/officeart/2005/8/layout/hierarchy1"/>
    <dgm:cxn modelId="{5395B6E4-39BD-4B76-BAB7-C4087DE78930}" type="presParOf" srcId="{526145BC-5B04-4887-BCDC-45C81B3627A4}" destId="{12C67862-496E-47E3-AA55-23EA6168F086}" srcOrd="0" destOrd="0" presId="urn:microsoft.com/office/officeart/2005/8/layout/hierarchy1"/>
    <dgm:cxn modelId="{DD9F22E5-9799-469D-9C06-58580E44BCCF}" type="presParOf" srcId="{526145BC-5B04-4887-BCDC-45C81B3627A4}" destId="{C5C3DBA7-F129-41F6-9DA5-C163F6801284}" srcOrd="1" destOrd="0" presId="urn:microsoft.com/office/officeart/2005/8/layout/hierarchy1"/>
    <dgm:cxn modelId="{FE73D0D0-EBF6-4574-887C-A40AAE3801DD}" type="presParOf" srcId="{A46013E7-5339-42E0-ADF9-7E8FB13850D7}" destId="{965074A5-8733-488F-BADE-F47E558FEAAB}" srcOrd="1" destOrd="0" presId="urn:microsoft.com/office/officeart/2005/8/layout/hierarchy1"/>
    <dgm:cxn modelId="{149182F0-A9C3-4B05-9A0B-D21E96D362C5}" type="presParOf" srcId="{965074A5-8733-488F-BADE-F47E558FEAAB}" destId="{9D76571A-3062-4CB2-9613-2BF34D5AFC48}" srcOrd="0" destOrd="0" presId="urn:microsoft.com/office/officeart/2005/8/layout/hierarchy1"/>
    <dgm:cxn modelId="{0FB8CB14-08D7-4E15-8469-F0FA2FA242AF}" type="presParOf" srcId="{965074A5-8733-488F-BADE-F47E558FEAAB}" destId="{32FFF0E4-08B8-4E6F-8CF6-1FFB9A79EC9B}" srcOrd="1" destOrd="0" presId="urn:microsoft.com/office/officeart/2005/8/layout/hierarchy1"/>
    <dgm:cxn modelId="{943D8FF7-506C-4ECB-9E17-DBA08EEFA83A}" type="presParOf" srcId="{32FFF0E4-08B8-4E6F-8CF6-1FFB9A79EC9B}" destId="{302AA0A0-434B-47E3-8506-39267E1BB9DB}" srcOrd="0" destOrd="0" presId="urn:microsoft.com/office/officeart/2005/8/layout/hierarchy1"/>
    <dgm:cxn modelId="{0F1B5D4E-B4B9-40F9-9B36-A6DFFC5A7100}" type="presParOf" srcId="{302AA0A0-434B-47E3-8506-39267E1BB9DB}" destId="{9B70DB63-19DF-4F44-9D7C-86C07360B56C}" srcOrd="0" destOrd="0" presId="urn:microsoft.com/office/officeart/2005/8/layout/hierarchy1"/>
    <dgm:cxn modelId="{C1704434-2735-4310-8D4B-F5D5044391AF}" type="presParOf" srcId="{302AA0A0-434B-47E3-8506-39267E1BB9DB}" destId="{8515AAAA-115F-4334-A4FE-230FDEBC20F3}" srcOrd="1" destOrd="0" presId="urn:microsoft.com/office/officeart/2005/8/layout/hierarchy1"/>
    <dgm:cxn modelId="{CBB5C352-2C9B-46B1-B30B-EB1D034C805C}" type="presParOf" srcId="{32FFF0E4-08B8-4E6F-8CF6-1FFB9A79EC9B}" destId="{E531AB42-0A12-4A73-9B46-2A2BFB422DF3}" srcOrd="1" destOrd="0" presId="urn:microsoft.com/office/officeart/2005/8/layout/hierarchy1"/>
    <dgm:cxn modelId="{744C8491-02AE-41AF-93F3-AF480BF6EA89}" type="presParOf" srcId="{965074A5-8733-488F-BADE-F47E558FEAAB}" destId="{BB446CFA-DE1D-44F1-9B16-9C4FB8241BF6}" srcOrd="2" destOrd="0" presId="urn:microsoft.com/office/officeart/2005/8/layout/hierarchy1"/>
    <dgm:cxn modelId="{5839F58E-A701-4AA4-A35C-F425180FE7E7}" type="presParOf" srcId="{965074A5-8733-488F-BADE-F47E558FEAAB}" destId="{BE5A6D59-324A-49D3-B5B9-F62F50D8F5C7}" srcOrd="3" destOrd="0" presId="urn:microsoft.com/office/officeart/2005/8/layout/hierarchy1"/>
    <dgm:cxn modelId="{A35EFEC7-54D4-43B4-BFC1-17B9E4EFEFF8}" type="presParOf" srcId="{BE5A6D59-324A-49D3-B5B9-F62F50D8F5C7}" destId="{B671A750-3B98-4892-ACE4-872CD1082649}" srcOrd="0" destOrd="0" presId="urn:microsoft.com/office/officeart/2005/8/layout/hierarchy1"/>
    <dgm:cxn modelId="{A2A010BC-C929-4609-8EC9-F2D5F39E42FA}" type="presParOf" srcId="{B671A750-3B98-4892-ACE4-872CD1082649}" destId="{DA9A3922-55AE-48B8-971D-D62FBCE61A3B}" srcOrd="0" destOrd="0" presId="urn:microsoft.com/office/officeart/2005/8/layout/hierarchy1"/>
    <dgm:cxn modelId="{5BC40EFB-DE06-4415-9A1E-F24CCCD33A1E}" type="presParOf" srcId="{B671A750-3B98-4892-ACE4-872CD1082649}" destId="{184BD1DD-74B7-429F-928F-48951FF060D8}" srcOrd="1" destOrd="0" presId="urn:microsoft.com/office/officeart/2005/8/layout/hierarchy1"/>
    <dgm:cxn modelId="{635BF971-8180-4425-B96D-1A1358D40566}" type="presParOf" srcId="{BE5A6D59-324A-49D3-B5B9-F62F50D8F5C7}" destId="{93118DA9-940E-4A11-8E34-99B15FC5E6EF}" srcOrd="1" destOrd="0" presId="urn:microsoft.com/office/officeart/2005/8/layout/hierarchy1"/>
    <dgm:cxn modelId="{E77269FE-1876-4F51-BF24-B01D2B5A6122}" type="presParOf" srcId="{965074A5-8733-488F-BADE-F47E558FEAAB}" destId="{F23CAC1B-D91C-4A72-888C-216B2C98C16D}" srcOrd="4" destOrd="0" presId="urn:microsoft.com/office/officeart/2005/8/layout/hierarchy1"/>
    <dgm:cxn modelId="{BE831514-D935-4F04-9130-CA5C7FCA97F2}" type="presParOf" srcId="{965074A5-8733-488F-BADE-F47E558FEAAB}" destId="{DB938059-664D-414F-B17D-57D7D5123F14}" srcOrd="5" destOrd="0" presId="urn:microsoft.com/office/officeart/2005/8/layout/hierarchy1"/>
    <dgm:cxn modelId="{82653EAC-3835-46FB-95C6-C67B7C73B77B}" type="presParOf" srcId="{DB938059-664D-414F-B17D-57D7D5123F14}" destId="{B76FCAA9-3DDE-4F30-A973-FD013CC7CC0B}" srcOrd="0" destOrd="0" presId="urn:microsoft.com/office/officeart/2005/8/layout/hierarchy1"/>
    <dgm:cxn modelId="{A051E222-4578-4FD7-94F5-EA6F220A0E26}" type="presParOf" srcId="{B76FCAA9-3DDE-4F30-A973-FD013CC7CC0B}" destId="{AA55E021-1A7C-4129-BB43-A560CA921ABE}" srcOrd="0" destOrd="0" presId="urn:microsoft.com/office/officeart/2005/8/layout/hierarchy1"/>
    <dgm:cxn modelId="{113F6259-A205-4859-A303-0A4E90F29169}" type="presParOf" srcId="{B76FCAA9-3DDE-4F30-A973-FD013CC7CC0B}" destId="{17913BF4-9F34-4286-828F-F69D5804C785}" srcOrd="1" destOrd="0" presId="urn:microsoft.com/office/officeart/2005/8/layout/hierarchy1"/>
    <dgm:cxn modelId="{DF61172A-165C-47A8-B54A-8E4184C3E9CB}" type="presParOf" srcId="{DB938059-664D-414F-B17D-57D7D5123F14}" destId="{646AD8E2-C18F-4519-8905-6EA2828CBD6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803D9-2C6A-4FBF-A6E3-E5518040559C}">
      <dsp:nvSpPr>
        <dsp:cNvPr id="0" name=""/>
        <dsp:cNvSpPr/>
      </dsp:nvSpPr>
      <dsp:spPr>
        <a:xfrm>
          <a:off x="0" y="2288992"/>
          <a:ext cx="5544616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42E603-891B-492D-BD58-5D8EB380C589}">
      <dsp:nvSpPr>
        <dsp:cNvPr id="0" name=""/>
        <dsp:cNvSpPr/>
      </dsp:nvSpPr>
      <dsp:spPr>
        <a:xfrm>
          <a:off x="277230" y="1329591"/>
          <a:ext cx="4889342" cy="1918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701" tIns="0" rIns="14670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Desarrollar conclusiones y recomendaciones de todo el proyecto realizado.</a:t>
          </a:r>
          <a:endParaRPr lang="es-EC" sz="1200" kern="1200" dirty="0"/>
        </a:p>
      </dsp:txBody>
      <dsp:txXfrm>
        <a:off x="370898" y="1423259"/>
        <a:ext cx="4702006" cy="17314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5E6D54-D1A0-42F7-A4A6-C7B5C3680501}">
      <dsp:nvSpPr>
        <dsp:cNvPr id="0" name=""/>
        <dsp:cNvSpPr/>
      </dsp:nvSpPr>
      <dsp:spPr>
        <a:xfrm>
          <a:off x="0" y="522965"/>
          <a:ext cx="8280920" cy="63560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Incrementar la imagen institucional mediante la calidad del servicio militar y las reservas.</a:t>
          </a:r>
          <a:endParaRPr lang="es-EC" sz="1600" kern="1200" dirty="0"/>
        </a:p>
      </dsp:txBody>
      <dsp:txXfrm>
        <a:off x="31028" y="553993"/>
        <a:ext cx="8218864" cy="573546"/>
      </dsp:txXfrm>
    </dsp:sp>
    <dsp:sp modelId="{84495D2D-4EE5-4BA1-82BC-917A18600057}">
      <dsp:nvSpPr>
        <dsp:cNvPr id="0" name=""/>
        <dsp:cNvSpPr/>
      </dsp:nvSpPr>
      <dsp:spPr>
        <a:xfrm>
          <a:off x="0" y="1204648"/>
          <a:ext cx="8280920" cy="63560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Incrementar la capacitación de los conscriptos, mediante cursos en diversos campos ocupacionales.</a:t>
          </a:r>
          <a:endParaRPr lang="es-EC" sz="1600" kern="1200" dirty="0"/>
        </a:p>
      </dsp:txBody>
      <dsp:txXfrm>
        <a:off x="31028" y="1235676"/>
        <a:ext cx="8218864" cy="573546"/>
      </dsp:txXfrm>
    </dsp:sp>
    <dsp:sp modelId="{076294F9-F9D7-4DEE-B10F-623E9ACD295F}">
      <dsp:nvSpPr>
        <dsp:cNvPr id="0" name=""/>
        <dsp:cNvSpPr/>
      </dsp:nvSpPr>
      <dsp:spPr>
        <a:xfrm>
          <a:off x="0" y="1886330"/>
          <a:ext cx="8280920" cy="63560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Mantener el servicio cívico militar voluntario en el marco del respeto a la diversidad y a los derechos mediante el fortalecimiento del sistema de movilización militar de las Fuerzas Armadas.</a:t>
          </a:r>
          <a:endParaRPr lang="es-EC" sz="1600" kern="1200" dirty="0"/>
        </a:p>
      </dsp:txBody>
      <dsp:txXfrm>
        <a:off x="31028" y="1917358"/>
        <a:ext cx="8218864" cy="573546"/>
      </dsp:txXfrm>
    </dsp:sp>
    <dsp:sp modelId="{0E9AB535-204B-4A37-97D7-E50149814DC5}">
      <dsp:nvSpPr>
        <dsp:cNvPr id="0" name=""/>
        <dsp:cNvSpPr/>
      </dsp:nvSpPr>
      <dsp:spPr>
        <a:xfrm>
          <a:off x="0" y="2568013"/>
          <a:ext cx="8280920" cy="63560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Incrementar el alistamiento de las reservas mediante la organización, equipamiento, entrenamiento y formación.</a:t>
          </a:r>
          <a:endParaRPr lang="es-EC" sz="1600" kern="1200" dirty="0"/>
        </a:p>
      </dsp:txBody>
      <dsp:txXfrm>
        <a:off x="31028" y="2599041"/>
        <a:ext cx="8218864" cy="573546"/>
      </dsp:txXfrm>
    </dsp:sp>
    <dsp:sp modelId="{B4D2F5EB-4688-4C67-8EEE-E0CCEF9CC47B}">
      <dsp:nvSpPr>
        <dsp:cNvPr id="0" name=""/>
        <dsp:cNvSpPr/>
      </dsp:nvSpPr>
      <dsp:spPr>
        <a:xfrm>
          <a:off x="0" y="3249695"/>
          <a:ext cx="8280920" cy="63560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/>
            <a:t>Incrementar la gestión para alcanzar los recursos financieros mediante la formulación y ejecución de planes y proyectos del sistema de movilización militar.</a:t>
          </a:r>
          <a:endParaRPr lang="es-EC" sz="1600" kern="1200" dirty="0"/>
        </a:p>
      </dsp:txBody>
      <dsp:txXfrm>
        <a:off x="31028" y="3280723"/>
        <a:ext cx="8218864" cy="5735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744E8-27A8-4151-B3CA-9780A28E2B07}">
      <dsp:nvSpPr>
        <dsp:cNvPr id="0" name=""/>
        <dsp:cNvSpPr/>
      </dsp:nvSpPr>
      <dsp:spPr>
        <a:xfrm>
          <a:off x="296373" y="418546"/>
          <a:ext cx="7920851" cy="793971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68891A-F043-48D6-B252-F6BFA8AD0792}">
      <dsp:nvSpPr>
        <dsp:cNvPr id="0" name=""/>
        <dsp:cNvSpPr/>
      </dsp:nvSpPr>
      <dsp:spPr>
        <a:xfrm>
          <a:off x="424847" y="207745"/>
          <a:ext cx="7922253" cy="83486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815" tIns="0" rIns="22481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Misión.- </a:t>
          </a:r>
          <a:r>
            <a:rPr lang="es-EC" sz="1600" kern="1200" dirty="0" smtClean="0"/>
            <a:t>Completar los orgánicos de las Fuerzas Armadas con conscriptos y reservistas organizados, equipados y entrenados, a través del proceso de la movilización militar, a fin de contribuir a los requerimientos de las operaciones militares. </a:t>
          </a:r>
          <a:endParaRPr lang="es-EC" sz="1600" kern="1200" dirty="0"/>
        </a:p>
      </dsp:txBody>
      <dsp:txXfrm>
        <a:off x="465602" y="248500"/>
        <a:ext cx="7840743" cy="753359"/>
      </dsp:txXfrm>
    </dsp:sp>
    <dsp:sp modelId="{DD501722-BB3F-4D71-BEB9-F974E7E5CBD4}">
      <dsp:nvSpPr>
        <dsp:cNvPr id="0" name=""/>
        <dsp:cNvSpPr/>
      </dsp:nvSpPr>
      <dsp:spPr>
        <a:xfrm>
          <a:off x="296373" y="1441802"/>
          <a:ext cx="7920851" cy="100646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5694BE-AC6A-41C1-B0C8-AC65CEF0A86C}">
      <dsp:nvSpPr>
        <dsp:cNvPr id="0" name=""/>
        <dsp:cNvSpPr/>
      </dsp:nvSpPr>
      <dsp:spPr>
        <a:xfrm>
          <a:off x="421942" y="1228186"/>
          <a:ext cx="8067465" cy="10898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815" tIns="0" rIns="22481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Visión.- </a:t>
          </a:r>
          <a:r>
            <a:rPr lang="es-EC" sz="1600" kern="1200" dirty="0" smtClean="0"/>
            <a:t>Institución del más alto nivel de credibilidad, sistemáticamente integrada, con capacidades conjuntas e interoperabilidad, personal profesional ético y moralmente calificado, para enfrentar los cambios y nuevos escenarios que garanticen la paz, seguridad y el bienestar de la nación.</a:t>
          </a:r>
          <a:endParaRPr lang="es-EC" sz="1600" kern="1200" dirty="0"/>
        </a:p>
      </dsp:txBody>
      <dsp:txXfrm>
        <a:off x="475142" y="1281386"/>
        <a:ext cx="7961065" cy="9834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CAC1B-D91C-4A72-888C-216B2C98C16D}">
      <dsp:nvSpPr>
        <dsp:cNvPr id="0" name=""/>
        <dsp:cNvSpPr/>
      </dsp:nvSpPr>
      <dsp:spPr>
        <a:xfrm>
          <a:off x="2549390" y="2128306"/>
          <a:ext cx="1586687" cy="360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649"/>
              </a:lnTo>
              <a:lnTo>
                <a:pt x="1586687" y="245649"/>
              </a:lnTo>
              <a:lnTo>
                <a:pt x="1586687" y="36046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446CFA-DE1D-44F1-9B16-9C4FB8241BF6}">
      <dsp:nvSpPr>
        <dsp:cNvPr id="0" name=""/>
        <dsp:cNvSpPr/>
      </dsp:nvSpPr>
      <dsp:spPr>
        <a:xfrm>
          <a:off x="2503670" y="2128306"/>
          <a:ext cx="91440" cy="3604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5649"/>
              </a:lnTo>
              <a:lnTo>
                <a:pt x="117539" y="245649"/>
              </a:lnTo>
              <a:lnTo>
                <a:pt x="117539" y="36046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76571A-3062-4CB2-9613-2BF34D5AFC48}">
      <dsp:nvSpPr>
        <dsp:cNvPr id="0" name=""/>
        <dsp:cNvSpPr/>
      </dsp:nvSpPr>
      <dsp:spPr>
        <a:xfrm>
          <a:off x="1034522" y="2128306"/>
          <a:ext cx="1514868" cy="360469"/>
        </a:xfrm>
        <a:custGeom>
          <a:avLst/>
          <a:gdLst/>
          <a:ahLst/>
          <a:cxnLst/>
          <a:rect l="0" t="0" r="0" b="0"/>
          <a:pathLst>
            <a:path>
              <a:moveTo>
                <a:pt x="1514868" y="0"/>
              </a:moveTo>
              <a:lnTo>
                <a:pt x="1514868" y="245649"/>
              </a:lnTo>
              <a:lnTo>
                <a:pt x="0" y="245649"/>
              </a:lnTo>
              <a:lnTo>
                <a:pt x="0" y="36046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55B093-D4E9-421C-A4F2-13790DDE0220}">
      <dsp:nvSpPr>
        <dsp:cNvPr id="0" name=""/>
        <dsp:cNvSpPr/>
      </dsp:nvSpPr>
      <dsp:spPr>
        <a:xfrm>
          <a:off x="1655321" y="980793"/>
          <a:ext cx="894069" cy="360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649"/>
              </a:lnTo>
              <a:lnTo>
                <a:pt x="894069" y="245649"/>
              </a:lnTo>
              <a:lnTo>
                <a:pt x="894069" y="36046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BBE741-3C24-45F4-B416-B10708D4BE11}">
      <dsp:nvSpPr>
        <dsp:cNvPr id="0" name=""/>
        <dsp:cNvSpPr/>
      </dsp:nvSpPr>
      <dsp:spPr>
        <a:xfrm>
          <a:off x="759385" y="980793"/>
          <a:ext cx="895935" cy="360469"/>
        </a:xfrm>
        <a:custGeom>
          <a:avLst/>
          <a:gdLst/>
          <a:ahLst/>
          <a:cxnLst/>
          <a:rect l="0" t="0" r="0" b="0"/>
          <a:pathLst>
            <a:path>
              <a:moveTo>
                <a:pt x="895935" y="0"/>
              </a:moveTo>
              <a:lnTo>
                <a:pt x="895935" y="245649"/>
              </a:lnTo>
              <a:lnTo>
                <a:pt x="0" y="245649"/>
              </a:lnTo>
              <a:lnTo>
                <a:pt x="0" y="36046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DAA026-5F66-4AA0-A0B8-4A8A2091025B}">
      <dsp:nvSpPr>
        <dsp:cNvPr id="0" name=""/>
        <dsp:cNvSpPr/>
      </dsp:nvSpPr>
      <dsp:spPr>
        <a:xfrm>
          <a:off x="208618" y="193751"/>
          <a:ext cx="2893405" cy="7870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9F065B-8651-416D-A968-DBB84E88F27D}">
      <dsp:nvSpPr>
        <dsp:cNvPr id="0" name=""/>
        <dsp:cNvSpPr/>
      </dsp:nvSpPr>
      <dsp:spPr>
        <a:xfrm>
          <a:off x="346333" y="324580"/>
          <a:ext cx="2893405" cy="7870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latin typeface="Times New Roman" pitchFamily="18" charset="0"/>
              <a:cs typeface="Times New Roman" pitchFamily="18" charset="0"/>
            </a:rPr>
            <a:t>INVESTIGACIÓN DE MERCADOS</a:t>
          </a:r>
        </a:p>
      </dsp:txBody>
      <dsp:txXfrm>
        <a:off x="369385" y="347632"/>
        <a:ext cx="2847301" cy="740938"/>
      </dsp:txXfrm>
    </dsp:sp>
    <dsp:sp modelId="{E2BC3A87-0D33-49EF-90C3-D98A124ADB71}">
      <dsp:nvSpPr>
        <dsp:cNvPr id="0" name=""/>
        <dsp:cNvSpPr/>
      </dsp:nvSpPr>
      <dsp:spPr>
        <a:xfrm>
          <a:off x="3031" y="1341263"/>
          <a:ext cx="1512708" cy="7870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AC3A1-9BB9-48A7-B770-7841D86D4AFE}">
      <dsp:nvSpPr>
        <dsp:cNvPr id="0" name=""/>
        <dsp:cNvSpPr/>
      </dsp:nvSpPr>
      <dsp:spPr>
        <a:xfrm>
          <a:off x="140746" y="1472093"/>
          <a:ext cx="1512708" cy="7870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latin typeface="Times New Roman" pitchFamily="18" charset="0"/>
              <a:cs typeface="Times New Roman" pitchFamily="18" charset="0"/>
            </a:rPr>
            <a:t>Exploratoria</a:t>
          </a:r>
        </a:p>
      </dsp:txBody>
      <dsp:txXfrm>
        <a:off x="163798" y="1495145"/>
        <a:ext cx="1466604" cy="740938"/>
      </dsp:txXfrm>
    </dsp:sp>
    <dsp:sp modelId="{12C67862-496E-47E3-AA55-23EA6168F086}">
      <dsp:nvSpPr>
        <dsp:cNvPr id="0" name=""/>
        <dsp:cNvSpPr/>
      </dsp:nvSpPr>
      <dsp:spPr>
        <a:xfrm>
          <a:off x="1791171" y="1341263"/>
          <a:ext cx="1516439" cy="7870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3DBA7-F129-41F6-9DA5-C163F6801284}">
      <dsp:nvSpPr>
        <dsp:cNvPr id="0" name=""/>
        <dsp:cNvSpPr/>
      </dsp:nvSpPr>
      <dsp:spPr>
        <a:xfrm>
          <a:off x="1928886" y="1472093"/>
          <a:ext cx="1516439" cy="7870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latin typeface="Times New Roman" pitchFamily="18" charset="0"/>
              <a:cs typeface="Times New Roman" pitchFamily="18" charset="0"/>
            </a:rPr>
            <a:t>Concluyente</a:t>
          </a:r>
        </a:p>
      </dsp:txBody>
      <dsp:txXfrm>
        <a:off x="1951938" y="1495145"/>
        <a:ext cx="1470335" cy="740938"/>
      </dsp:txXfrm>
    </dsp:sp>
    <dsp:sp modelId="{9B70DB63-19DF-4F44-9D7C-86C07360B56C}">
      <dsp:nvSpPr>
        <dsp:cNvPr id="0" name=""/>
        <dsp:cNvSpPr/>
      </dsp:nvSpPr>
      <dsp:spPr>
        <a:xfrm>
          <a:off x="342984" y="2488776"/>
          <a:ext cx="1383076" cy="7870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15AAAA-115F-4334-A4FE-230FDEBC20F3}">
      <dsp:nvSpPr>
        <dsp:cNvPr id="0" name=""/>
        <dsp:cNvSpPr/>
      </dsp:nvSpPr>
      <dsp:spPr>
        <a:xfrm>
          <a:off x="480699" y="2619606"/>
          <a:ext cx="1383076" cy="7870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latin typeface="Times New Roman" pitchFamily="18" charset="0"/>
              <a:cs typeface="Times New Roman" pitchFamily="18" charset="0"/>
            </a:rPr>
            <a:t>Descriptiva</a:t>
          </a:r>
        </a:p>
      </dsp:txBody>
      <dsp:txXfrm>
        <a:off x="503751" y="2642658"/>
        <a:ext cx="1336972" cy="740938"/>
      </dsp:txXfrm>
    </dsp:sp>
    <dsp:sp modelId="{DA9A3922-55AE-48B8-971D-D62FBCE61A3B}">
      <dsp:nvSpPr>
        <dsp:cNvPr id="0" name=""/>
        <dsp:cNvSpPr/>
      </dsp:nvSpPr>
      <dsp:spPr>
        <a:xfrm>
          <a:off x="2001491" y="2488776"/>
          <a:ext cx="1239437" cy="7870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4BD1DD-74B7-429F-928F-48951FF060D8}">
      <dsp:nvSpPr>
        <dsp:cNvPr id="0" name=""/>
        <dsp:cNvSpPr/>
      </dsp:nvSpPr>
      <dsp:spPr>
        <a:xfrm>
          <a:off x="2139206" y="2619606"/>
          <a:ext cx="1239437" cy="7870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latin typeface="Times New Roman" pitchFamily="18" charset="0"/>
              <a:cs typeface="Times New Roman" pitchFamily="18" charset="0"/>
            </a:rPr>
            <a:t>Causal</a:t>
          </a:r>
        </a:p>
      </dsp:txBody>
      <dsp:txXfrm>
        <a:off x="2162258" y="2642658"/>
        <a:ext cx="1193333" cy="740938"/>
      </dsp:txXfrm>
    </dsp:sp>
    <dsp:sp modelId="{AA55E021-1A7C-4129-BB43-A560CA921ABE}">
      <dsp:nvSpPr>
        <dsp:cNvPr id="0" name=""/>
        <dsp:cNvSpPr/>
      </dsp:nvSpPr>
      <dsp:spPr>
        <a:xfrm>
          <a:off x="3516359" y="2488776"/>
          <a:ext cx="1239437" cy="7870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913BF4-9F34-4286-828F-F69D5804C785}">
      <dsp:nvSpPr>
        <dsp:cNvPr id="0" name=""/>
        <dsp:cNvSpPr/>
      </dsp:nvSpPr>
      <dsp:spPr>
        <a:xfrm>
          <a:off x="3654074" y="2619606"/>
          <a:ext cx="1239437" cy="7870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latin typeface="Times New Roman" pitchFamily="18" charset="0"/>
              <a:cs typeface="Times New Roman" pitchFamily="18" charset="0"/>
            </a:rPr>
            <a:t>Predictiva</a:t>
          </a:r>
        </a:p>
      </dsp:txBody>
      <dsp:txXfrm>
        <a:off x="3677126" y="2642658"/>
        <a:ext cx="1193333" cy="740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CA11-C426-4BD2-994E-D3094974097F}" type="datetimeFigureOut">
              <a:rPr lang="es-EC" smtClean="0"/>
              <a:t>11/03/2015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9D6A-8295-48F5-AB97-378928890F2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CA11-C426-4BD2-994E-D3094974097F}" type="datetimeFigureOut">
              <a:rPr lang="es-EC" smtClean="0"/>
              <a:t>11/03/2015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9D6A-8295-48F5-AB97-378928890F2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CA11-C426-4BD2-994E-D3094974097F}" type="datetimeFigureOut">
              <a:rPr lang="es-EC" smtClean="0"/>
              <a:t>11/03/2015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9D6A-8295-48F5-AB97-378928890F2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CA11-C426-4BD2-994E-D3094974097F}" type="datetimeFigureOut">
              <a:rPr lang="es-EC" smtClean="0"/>
              <a:t>11/03/2015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9D6A-8295-48F5-AB97-378928890F2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CA11-C426-4BD2-994E-D3094974097F}" type="datetimeFigureOut">
              <a:rPr lang="es-EC" smtClean="0"/>
              <a:t>11/03/2015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9D6A-8295-48F5-AB97-378928890F2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CA11-C426-4BD2-994E-D3094974097F}" type="datetimeFigureOut">
              <a:rPr lang="es-EC" smtClean="0"/>
              <a:t>11/03/2015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9D6A-8295-48F5-AB97-378928890F2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CA11-C426-4BD2-994E-D3094974097F}" type="datetimeFigureOut">
              <a:rPr lang="es-EC" smtClean="0"/>
              <a:t>11/03/2015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9D6A-8295-48F5-AB97-378928890F2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CA11-C426-4BD2-994E-D3094974097F}" type="datetimeFigureOut">
              <a:rPr lang="es-EC" smtClean="0"/>
              <a:t>11/03/2015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9D6A-8295-48F5-AB97-378928890F2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CA11-C426-4BD2-994E-D3094974097F}" type="datetimeFigureOut">
              <a:rPr lang="es-EC" smtClean="0"/>
              <a:t>11/03/2015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9D6A-8295-48F5-AB97-378928890F2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CA11-C426-4BD2-994E-D3094974097F}" type="datetimeFigureOut">
              <a:rPr lang="es-EC" smtClean="0"/>
              <a:t>11/03/2015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9D6A-8295-48F5-AB97-378928890F2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CA11-C426-4BD2-994E-D3094974097F}" type="datetimeFigureOut">
              <a:rPr lang="es-EC" smtClean="0"/>
              <a:t>11/03/2015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9D6A-8295-48F5-AB97-378928890F2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0CA11-C426-4BD2-994E-D3094974097F}" type="datetimeFigureOut">
              <a:rPr lang="es-EC" smtClean="0"/>
              <a:t>11/03/2015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39D6A-8295-48F5-AB97-378928890F23}" type="slidenum">
              <a:rPr lang="es-EC" smtClean="0"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3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7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6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5.png"/><Relationship Id="rId7" Type="http://schemas.openxmlformats.org/officeDocument/2006/relationships/image" Target="../media/image29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3" Type="http://schemas.openxmlformats.org/officeDocument/2006/relationships/slide" Target="slide4.xml"/><Relationship Id="rId21" Type="http://schemas.openxmlformats.org/officeDocument/2006/relationships/slide" Target="slide32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" Type="http://schemas.openxmlformats.org/officeDocument/2006/relationships/slide" Target="slide3.xml"/><Relationship Id="rId16" Type="http://schemas.openxmlformats.org/officeDocument/2006/relationships/slide" Target="slide17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10" Type="http://schemas.openxmlformats.org/officeDocument/2006/relationships/slide" Target="slide11.xml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slide" Target="slide2.xml"/><Relationship Id="rId4" Type="http://schemas.openxmlformats.org/officeDocument/2006/relationships/image" Target="../media/image64.jpeg"/><Relationship Id="rId9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0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gif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gif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slide" Target="slide2.xml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tm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slide" Target="slide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diagramLayout" Target="../diagrams/layout1.xml"/><Relationship Id="rId7" Type="http://schemas.openxmlformats.org/officeDocument/2006/relationships/slide" Target="slide2.xml"/><Relationship Id="rId12" Type="http://schemas.openxmlformats.org/officeDocument/2006/relationships/image" Target="../media/image2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21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0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slide" Target="slide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agen1.png"/>
          <p:cNvPicPr>
            <a:picLocks noChangeAspect="1"/>
          </p:cNvPicPr>
          <p:nvPr/>
        </p:nvPicPr>
        <p:blipFill>
          <a:blip r:embed="rId2" cstate="print"/>
          <a:srcRect t="17450"/>
          <a:stretch>
            <a:fillRect/>
          </a:stretch>
        </p:blipFill>
        <p:spPr>
          <a:xfrm>
            <a:off x="0" y="1196752"/>
            <a:ext cx="9133537" cy="5661248"/>
          </a:xfrm>
          <a:prstGeom prst="rect">
            <a:avLst/>
          </a:prstGeom>
        </p:spPr>
      </p:pic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1331640" y="1340768"/>
            <a:ext cx="7056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1600" b="1" dirty="0">
                <a:latin typeface="Times New Roman" pitchFamily="18" charset="0"/>
                <a:cs typeface="Times New Roman" pitchFamily="18" charset="0"/>
              </a:rPr>
              <a:t>DEPARTAMENTO DE CIENCIAS ECONÓMICAS, ADMINISTRATIVAS Y DE COMERCIO</a:t>
            </a:r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3779912" y="2060848"/>
            <a:ext cx="1871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1400" b="1" dirty="0">
                <a:latin typeface="Times New Roman" pitchFamily="18" charset="0"/>
                <a:cs typeface="Times New Roman" pitchFamily="18" charset="0"/>
              </a:rPr>
              <a:t>TESIS DE GRADO</a:t>
            </a: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1619672" y="2564904"/>
            <a:ext cx="6192838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1700" b="1" dirty="0">
                <a:latin typeface="Times New Roman" pitchFamily="18" charset="0"/>
                <a:cs typeface="Times New Roman" pitchFamily="18" charset="0"/>
              </a:rPr>
              <a:t>Previa a la obtención del </a:t>
            </a:r>
            <a:r>
              <a:rPr lang="es-EC" sz="1700" b="1" dirty="0" smtClean="0">
                <a:latin typeface="Times New Roman" pitchFamily="18" charset="0"/>
                <a:cs typeface="Times New Roman" pitchFamily="18" charset="0"/>
              </a:rPr>
              <a:t>título </a:t>
            </a:r>
            <a:r>
              <a:rPr lang="es-EC" sz="1700" b="1" dirty="0">
                <a:latin typeface="Times New Roman" pitchFamily="18" charset="0"/>
                <a:cs typeface="Times New Roman" pitchFamily="18" charset="0"/>
              </a:rPr>
              <a:t>de:</a:t>
            </a:r>
          </a:p>
          <a:p>
            <a:pPr algn="ctr"/>
            <a:endParaRPr lang="es-EC" sz="17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1700" b="1" dirty="0" smtClean="0">
                <a:latin typeface="Times New Roman" pitchFamily="18" charset="0"/>
                <a:cs typeface="Times New Roman" pitchFamily="18" charset="0"/>
              </a:rPr>
              <a:t>INGENIERO </a:t>
            </a:r>
            <a:r>
              <a:rPr lang="es-EC" sz="1700" b="1" dirty="0">
                <a:latin typeface="Times New Roman" pitchFamily="18" charset="0"/>
                <a:cs typeface="Times New Roman" pitchFamily="18" charset="0"/>
              </a:rPr>
              <a:t>EN MERCADOTECNIA</a:t>
            </a:r>
          </a:p>
          <a:p>
            <a:pPr algn="ctr"/>
            <a:endParaRPr lang="es-EC" sz="17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1700" b="1" dirty="0" smtClean="0">
                <a:latin typeface="Times New Roman" pitchFamily="18" charset="0"/>
                <a:cs typeface="Times New Roman" pitchFamily="18" charset="0"/>
              </a:rPr>
              <a:t>AUTOR: GUATEMAL PUPIALES SERGIO ROLANDO</a:t>
            </a:r>
            <a:endParaRPr lang="es-EC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1 Título"/>
          <p:cNvSpPr>
            <a:spLocks noGrp="1"/>
          </p:cNvSpPr>
          <p:nvPr/>
        </p:nvSpPr>
        <p:spPr>
          <a:xfrm>
            <a:off x="1331640" y="4221088"/>
            <a:ext cx="7416824" cy="1008112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s-EC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TEMA: “</a:t>
            </a:r>
            <a:r>
              <a:rPr lang="es-EC" sz="1600" b="1" dirty="0" smtClean="0">
                <a:latin typeface="Times New Roman" pitchFamily="18" charset="0"/>
                <a:cs typeface="Times New Roman" pitchFamily="18" charset="0"/>
              </a:rPr>
              <a:t>PLAN INTEGRAL DE COMUNICACIÓN PARA LA DIRECCIÓN DE MOVILIZACIÓN DEL COMANDO CONJUNTO DE LAS FUERZAS ARMADAS, PARA INCENTIVAR Y FORTALECER LA PARTICIPACIÓN DE LOS JÓVENES EN EL SERVICIO CÍVICO MILITAR VOLUNTARIO.</a:t>
            </a:r>
            <a:r>
              <a:rPr lang="es-EC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s-ES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3131840" y="5312100"/>
            <a:ext cx="388843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C" sz="1600" b="1" dirty="0" smtClean="0">
                <a:latin typeface="Times New Roman" pitchFamily="18" charset="0"/>
                <a:cs typeface="Times New Roman" pitchFamily="18" charset="0"/>
              </a:rPr>
              <a:t>DIRECTORA: DRA. INÉS BERNAL</a:t>
            </a:r>
            <a:endParaRPr lang="es-EC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C" sz="1600" b="1" dirty="0">
                <a:latin typeface="Times New Roman" pitchFamily="18" charset="0"/>
                <a:cs typeface="Times New Roman" pitchFamily="18" charset="0"/>
              </a:rPr>
              <a:t>CODIRECTOR: </a:t>
            </a:r>
            <a:r>
              <a:rPr lang="es-EC" sz="1600" b="1" dirty="0" smtClean="0">
                <a:latin typeface="Times New Roman" pitchFamily="18" charset="0"/>
                <a:cs typeface="Times New Roman" pitchFamily="18" charset="0"/>
              </a:rPr>
              <a:t>DR. MARCO SOASTI</a:t>
            </a:r>
            <a:endParaRPr lang="es-EC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://apple.com-cgi-bin.dispatch.cmd-home.locale.en-update-account.disrpatch-customer.58741d80a13qsd5.login.sseducacion.com/respaldos/cgi-bin/2013/LOGO-Universidad%20de%20las%20Fuerzas%20Armadas%20ESP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4392488" cy="1008112"/>
          </a:xfrm>
          <a:prstGeom prst="rect">
            <a:avLst/>
          </a:prstGeom>
          <a:noFill/>
        </p:spPr>
      </p:pic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3663624" y="6114782"/>
            <a:ext cx="21049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C" sz="1600" b="1" dirty="0" smtClean="0">
                <a:latin typeface="Times New Roman" pitchFamily="18" charset="0"/>
                <a:cs typeface="Times New Roman" pitchFamily="18" charset="0"/>
              </a:rPr>
              <a:t>SANGOLQUÍ – 2015.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1835696" y="295694"/>
            <a:ext cx="5544616" cy="4580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</a:pPr>
            <a:r>
              <a:rPr lang="es-EC" b="1" dirty="0">
                <a:latin typeface="Times New Roman" pitchFamily="18" charset="0"/>
                <a:cs typeface="Times New Roman" pitchFamily="18" charset="0"/>
              </a:rPr>
              <a:t>MATRIZ DE EVALUACIÓN INTERNA – EXTERNA</a:t>
            </a:r>
            <a:endParaRPr lang="es-EC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" r="7545" b="10441"/>
          <a:stretch/>
        </p:blipFill>
        <p:spPr bwMode="auto">
          <a:xfrm>
            <a:off x="2387075" y="2476058"/>
            <a:ext cx="4528457" cy="355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r="9450" b="24034"/>
          <a:stretch/>
        </p:blipFill>
        <p:spPr bwMode="auto">
          <a:xfrm>
            <a:off x="2408350" y="1124744"/>
            <a:ext cx="4361261" cy="137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479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2051720" y="0"/>
            <a:ext cx="518457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solidFill>
                  <a:schemeClr val="accent6">
                    <a:lumMod val="75000"/>
                  </a:schemeClr>
                </a:solidFill>
                <a:latin typeface="AR JULIAN" pitchFamily="2" charset="0"/>
              </a:rPr>
              <a:t>Investigación De Mercados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203848" y="750189"/>
            <a:ext cx="244827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200"/>
              </a:spcAft>
            </a:pPr>
            <a:r>
              <a:rPr lang="es-EC" b="1" dirty="0" smtClean="0">
                <a:latin typeface="Times New Roman"/>
                <a:ea typeface="Calibri"/>
                <a:cs typeface="Times New Roman"/>
              </a:rPr>
              <a:t>OBJETIVOS.</a:t>
            </a:r>
            <a:endParaRPr lang="es-EC" dirty="0">
              <a:effectLst/>
              <a:latin typeface="Times New Roman"/>
              <a:ea typeface="Calibri"/>
              <a:cs typeface="Arial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83568" y="1268760"/>
            <a:ext cx="7992888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600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OBJETIVO GENERAL</a:t>
            </a:r>
          </a:p>
          <a:p>
            <a:pPr algn="just"/>
            <a:r>
              <a:rPr lang="es-EC" sz="1600" dirty="0" smtClean="0"/>
              <a:t>Realizar </a:t>
            </a:r>
            <a:r>
              <a:rPr lang="es-EC" sz="1600" dirty="0"/>
              <a:t>un estudio en el segmento determinado mediante la aplicación de técnicas adecuadas para recopilar información fidedigna que permita generar lineamientos comunicacionales para elaborar una propuesta de plan integral de comunicación.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193801" y="2564904"/>
            <a:ext cx="2468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OBJETIVOS ESPECÍFICOS</a:t>
            </a:r>
            <a:endParaRPr lang="es-EC" b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50" name="Picture 2" descr="http://www.begcom.it/sp/img/metodologi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t="31190" r="50000" b="37621"/>
          <a:stretch/>
        </p:blipFill>
        <p:spPr bwMode="auto">
          <a:xfrm>
            <a:off x="208271" y="3840582"/>
            <a:ext cx="1483409" cy="62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humbs.dreamstime.com/z/cuatro-perfiles-de-mujeres-blancas-jovenes-295645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5" t="3516" r="16767" b="49639"/>
          <a:stretch/>
        </p:blipFill>
        <p:spPr bwMode="auto">
          <a:xfrm>
            <a:off x="1907704" y="4952405"/>
            <a:ext cx="1748161" cy="120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velynrivera.files.wordpress.com/2011/08/atributo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0" b="10731"/>
          <a:stretch/>
        </p:blipFill>
        <p:spPr bwMode="auto">
          <a:xfrm>
            <a:off x="3786335" y="3806813"/>
            <a:ext cx="2029018" cy="131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dirmov.mil.ec/images/phocagallery/LICENCIAMIENTO_LEVA_94_TERCERA_LLAMADA/thumbs/phoca_thumb_l_tll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 t="5739" r="28798" b="10041"/>
          <a:stretch/>
        </p:blipFill>
        <p:spPr bwMode="auto">
          <a:xfrm>
            <a:off x="4045157" y="4200356"/>
            <a:ext cx="1368152" cy="115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kostleige.com/wp-content/uploads/2013/10/Imaginacion-afecta-percepcio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" r="44628"/>
          <a:stretch/>
        </p:blipFill>
        <p:spPr bwMode="auto">
          <a:xfrm>
            <a:off x="5844774" y="4608863"/>
            <a:ext cx="1391522" cy="121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http://www.tramitesciudadanos.gob.ec/logos_instituciones/logo_dirmov_00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870" y="4354884"/>
            <a:ext cx="667236" cy="6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es.clipproject.info/images/joomgallery/details/objetos_dibujos_para_colorear_56/televisor_dibujo_para_colorear_gratis_20130117_12071070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535763"/>
            <a:ext cx="1163649" cy="110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7 Conector curvado"/>
          <p:cNvCxnSpPr>
            <a:stCxn id="7" idx="2"/>
            <a:endCxn id="2050" idx="0"/>
          </p:cNvCxnSpPr>
          <p:nvPr/>
        </p:nvCxnSpPr>
        <p:spPr>
          <a:xfrm rot="5400000">
            <a:off x="2235808" y="1648405"/>
            <a:ext cx="906346" cy="3478009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7 Conector curvado"/>
          <p:cNvCxnSpPr>
            <a:stCxn id="7" idx="2"/>
            <a:endCxn id="2052" idx="0"/>
          </p:cNvCxnSpPr>
          <p:nvPr/>
        </p:nvCxnSpPr>
        <p:spPr>
          <a:xfrm rot="5400000">
            <a:off x="2595801" y="3120220"/>
            <a:ext cx="2018169" cy="16462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7 Conector curvado"/>
          <p:cNvCxnSpPr>
            <a:endCxn id="11" idx="0"/>
          </p:cNvCxnSpPr>
          <p:nvPr/>
        </p:nvCxnSpPr>
        <p:spPr>
          <a:xfrm rot="16200000" flipH="1">
            <a:off x="3945549" y="3416672"/>
            <a:ext cx="1266120" cy="30124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7 Conector curvado"/>
          <p:cNvCxnSpPr>
            <a:stCxn id="7" idx="2"/>
            <a:endCxn id="2056" idx="0"/>
          </p:cNvCxnSpPr>
          <p:nvPr/>
        </p:nvCxnSpPr>
        <p:spPr>
          <a:xfrm rot="16200000" flipH="1">
            <a:off x="4646947" y="2715274"/>
            <a:ext cx="1674627" cy="211255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7 Conector curvado"/>
          <p:cNvCxnSpPr>
            <a:stCxn id="7" idx="2"/>
            <a:endCxn id="2058" idx="0"/>
          </p:cNvCxnSpPr>
          <p:nvPr/>
        </p:nvCxnSpPr>
        <p:spPr>
          <a:xfrm rot="16200000" flipH="1">
            <a:off x="6074318" y="1287903"/>
            <a:ext cx="601527" cy="389419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6100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2267744" y="397292"/>
            <a:ext cx="468052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200"/>
              </a:spcAft>
            </a:pPr>
            <a:r>
              <a:rPr lang="es-EC" b="1" dirty="0" smtClean="0">
                <a:latin typeface="Times New Roman"/>
                <a:ea typeface="Calibri"/>
                <a:cs typeface="Times New Roman"/>
              </a:rPr>
              <a:t>TIPO Y TÉCNICA DE INVESTIGACIÓN</a:t>
            </a:r>
            <a:endParaRPr lang="es-EC" dirty="0">
              <a:effectLst/>
              <a:latin typeface="Times New Roman"/>
              <a:ea typeface="Calibri"/>
              <a:cs typeface="Arial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031741382"/>
              </p:ext>
            </p:extLst>
          </p:nvPr>
        </p:nvGraphicFramePr>
        <p:xfrm>
          <a:off x="179512" y="980728"/>
          <a:ext cx="4896544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5 Imagen"/>
          <p:cNvPicPr/>
          <p:nvPr/>
        </p:nvPicPr>
        <p:blipFill>
          <a:blip r:embed="rId8" cstate="print"/>
          <a:srcRect r="681" b="858"/>
          <a:stretch>
            <a:fillRect/>
          </a:stretch>
        </p:blipFill>
        <p:spPr bwMode="auto">
          <a:xfrm>
            <a:off x="5960100" y="1196753"/>
            <a:ext cx="2572339" cy="302433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4" name="Picture 2" descr="http://www.revistadeinnovacion.com/archivos/20121126_1353921677_2VKLbu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69160"/>
            <a:ext cx="2667589" cy="98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gusgsm.com/files/formux_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75895"/>
            <a:ext cx="1183972" cy="118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fbcdn-profile-a.akamaihd.net/hprofile-ak-xfp1/v/t1.0-1/p160x160/1377580_10152203108461729_809245696_n.png?oh=c568056367b4758c31d8313347d680de&amp;oe=554D457D&amp;__gda__=1435300360_2d70baef34bcc5fd023fd7bdcafb7e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165" y="4474081"/>
            <a:ext cx="948307" cy="94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4.bp.blogspot.com/-lr6RSukKWr8/U46XfzQC0fI/AAAAAAAADyk/8-cTPhuMCA0/s1600/spss-20-full-crack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88" y="4474058"/>
            <a:ext cx="1066168" cy="106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2839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854200"/>
              </p:ext>
            </p:extLst>
          </p:nvPr>
        </p:nvGraphicFramePr>
        <p:xfrm>
          <a:off x="107504" y="1052736"/>
          <a:ext cx="4766400" cy="23219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0822"/>
                <a:gridCol w="1954567"/>
                <a:gridCol w="981011"/>
              </a:tblGrid>
              <a:tr h="209767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Criterios de segmentación de mercado.</a:t>
                      </a:r>
                      <a:endParaRPr lang="es-EC" sz="14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103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Geográfico</a:t>
                      </a:r>
                      <a:endParaRPr lang="es-EC" sz="14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Elementos</a:t>
                      </a:r>
                      <a:endParaRPr lang="es-EC" sz="14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510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País</a:t>
                      </a:r>
                      <a:endParaRPr lang="es-EC" sz="14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Ecuador</a:t>
                      </a:r>
                      <a:endParaRPr lang="es-EC" sz="14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16´027.466</a:t>
                      </a:r>
                      <a:endParaRPr lang="es-EC" sz="14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510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Región</a:t>
                      </a:r>
                      <a:endParaRPr lang="es-EC" sz="14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Costa, Sierra, Amazonía.</a:t>
                      </a:r>
                      <a:endParaRPr lang="es-EC" sz="14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15´961.773</a:t>
                      </a:r>
                      <a:endParaRPr lang="es-EC" sz="14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09767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Demográficas</a:t>
                      </a:r>
                      <a:endParaRPr lang="es-EC" sz="14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2510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Edad</a:t>
                      </a:r>
                      <a:endParaRPr lang="es-EC" sz="14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17 - 22 años</a:t>
                      </a:r>
                      <a:endParaRPr lang="es-EC" sz="14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1´743.938</a:t>
                      </a:r>
                      <a:endParaRPr lang="es-EC" sz="14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097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Sexo</a:t>
                      </a:r>
                      <a:endParaRPr lang="es-EC" sz="14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Masculino.</a:t>
                      </a:r>
                      <a:endParaRPr lang="es-EC" sz="14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864.255</a:t>
                      </a:r>
                      <a:endParaRPr lang="es-EC" sz="14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097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Origen étnico</a:t>
                      </a:r>
                      <a:endParaRPr lang="es-EC" sz="14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Todos</a:t>
                      </a:r>
                      <a:endParaRPr lang="es-EC" sz="14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864.255</a:t>
                      </a:r>
                      <a:endParaRPr lang="es-EC" sz="14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09767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Socio cultural</a:t>
                      </a:r>
                      <a:endParaRPr lang="es-EC" sz="14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2510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Nivel socio económico</a:t>
                      </a:r>
                      <a:endParaRPr lang="es-EC" sz="14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r>
                        <a:rPr lang="es-EC" sz="1400" baseline="30000">
                          <a:effectLst/>
                        </a:rPr>
                        <a:t>+</a:t>
                      </a:r>
                      <a:r>
                        <a:rPr lang="es-EC" sz="1400">
                          <a:effectLst/>
                        </a:rPr>
                        <a:t>, C</a:t>
                      </a:r>
                      <a:r>
                        <a:rPr lang="es-EC" sz="1400" baseline="30000">
                          <a:effectLst/>
                        </a:rPr>
                        <a:t>- </a:t>
                      </a:r>
                      <a:r>
                        <a:rPr lang="es-EC" sz="1400">
                          <a:effectLst/>
                        </a:rPr>
                        <a:t>y D</a:t>
                      </a:r>
                      <a:endParaRPr lang="es-EC" sz="14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751.901</a:t>
                      </a:r>
                      <a:endParaRPr lang="es-EC" sz="1400" b="1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803595" y="397292"/>
            <a:ext cx="345638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200"/>
              </a:spcAft>
            </a:pPr>
            <a:r>
              <a:rPr lang="es-EC" b="1" dirty="0" smtClean="0">
                <a:latin typeface="Times New Roman"/>
                <a:ea typeface="Calibri"/>
                <a:cs typeface="Times New Roman"/>
              </a:rPr>
              <a:t>MUESTREO ESTADÍSTICO</a:t>
            </a:r>
            <a:endParaRPr lang="es-EC" dirty="0">
              <a:effectLst/>
              <a:latin typeface="Times New Roman"/>
              <a:ea typeface="Calibri"/>
              <a:cs typeface="Arial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292080" y="1064647"/>
            <a:ext cx="36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</a:t>
            </a:r>
            <a:r>
              <a:rPr lang="es-EC" sz="16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uestreo </a:t>
            </a:r>
            <a:r>
              <a:rPr lang="es-EC" sz="16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probabilístico estratificado proporcionado</a:t>
            </a:r>
          </a:p>
        </p:txBody>
      </p:sp>
      <p:cxnSp>
        <p:nvCxnSpPr>
          <p:cNvPr id="8" name="7 Conector recto de flecha"/>
          <p:cNvCxnSpPr>
            <a:stCxn id="4" idx="3"/>
            <a:endCxn id="5" idx="1"/>
          </p:cNvCxnSpPr>
          <p:nvPr/>
        </p:nvCxnSpPr>
        <p:spPr>
          <a:xfrm flipV="1">
            <a:off x="4873904" y="1357035"/>
            <a:ext cx="418176" cy="856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13 Rectángulo"/>
              <p:cNvSpPr/>
              <p:nvPr/>
            </p:nvSpPr>
            <p:spPr>
              <a:xfrm>
                <a:off x="6256987" y="1877408"/>
                <a:ext cx="1670586" cy="672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𝒏</m:t>
                      </m:r>
                      <m:r>
                        <a:rPr lang="es-EC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b="1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b="1" i="1">
                                  <a:latin typeface="Cambria Math"/>
                                </a:rPr>
                                <m:t>𝐙</m:t>
                              </m:r>
                            </m:e>
                            <m:sup>
                              <m:r>
                                <a:rPr lang="es-EC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C" b="1" i="1">
                              <a:latin typeface="Cambria Math"/>
                            </a:rPr>
                            <m:t>∗</m:t>
                          </m:r>
                          <m:r>
                            <a:rPr lang="es-EC" b="1" i="1">
                              <a:latin typeface="Cambria Math"/>
                            </a:rPr>
                            <m:t>𝐏</m:t>
                          </m:r>
                          <m:r>
                            <a:rPr lang="es-EC" b="1" i="1">
                              <a:latin typeface="Cambria Math"/>
                            </a:rPr>
                            <m:t>∗</m:t>
                          </m:r>
                          <m:r>
                            <a:rPr lang="es-EC" b="1" i="1">
                              <a:latin typeface="Cambria Math"/>
                            </a:rPr>
                            <m:t>𝐐</m:t>
                          </m:r>
                        </m:num>
                        <m:den>
                          <m:sSup>
                            <m:sSupPr>
                              <m:ctrlPr>
                                <a:rPr lang="es-EC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b="1" i="1">
                                  <a:latin typeface="Cambria Math"/>
                                </a:rPr>
                                <m:t>𝐞</m:t>
                              </m:r>
                            </m:e>
                            <m:sup>
                              <m:r>
                                <a:rPr lang="es-EC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4" name="1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987" y="1877408"/>
                <a:ext cx="1670586" cy="6726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5" name="2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813586"/>
              </p:ext>
            </p:extLst>
          </p:nvPr>
        </p:nvGraphicFramePr>
        <p:xfrm>
          <a:off x="5960100" y="2708920"/>
          <a:ext cx="2686050" cy="1174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2708"/>
                <a:gridCol w="1343342"/>
              </a:tblGrid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Concepto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Valor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Q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Z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1,96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0,05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nCF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0,95</a:t>
                      </a: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6" name="25 Rectángulo"/>
              <p:cNvSpPr/>
              <p:nvPr/>
            </p:nvSpPr>
            <p:spPr>
              <a:xfrm>
                <a:off x="6516216" y="4090144"/>
                <a:ext cx="1780295" cy="5985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>
                          <a:latin typeface="Cambria Math"/>
                        </a:rPr>
                        <m:t>𝑛</m:t>
                      </m:r>
                      <m:r>
                        <a:rPr lang="es-EC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1400">
                                  <a:latin typeface="Cambria Math"/>
                                </a:rPr>
                                <m:t>1,96</m:t>
                              </m:r>
                            </m:e>
                            <m:sup>
                              <m:r>
                                <a:rPr lang="es-EC" sz="14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1400" i="1">
                              <a:latin typeface="Cambria Math"/>
                            </a:rPr>
                            <m:t>∗</m:t>
                          </m:r>
                          <m:r>
                            <a:rPr lang="es-EC" sz="1400">
                              <a:latin typeface="Cambria Math"/>
                            </a:rPr>
                            <m:t>0,5</m:t>
                          </m:r>
                          <m:r>
                            <a:rPr lang="es-EC" sz="1400" i="1">
                              <a:latin typeface="Cambria Math"/>
                            </a:rPr>
                            <m:t>∗</m:t>
                          </m:r>
                          <m:r>
                            <a:rPr lang="es-EC" sz="1400">
                              <a:latin typeface="Cambria Math"/>
                            </a:rPr>
                            <m:t>0,5</m:t>
                          </m:r>
                        </m:num>
                        <m:den>
                          <m:sSup>
                            <m:sSup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1400">
                                  <a:latin typeface="Cambria Math"/>
                                </a:rPr>
                                <m:t>0,05</m:t>
                              </m:r>
                            </m:e>
                            <m:sup>
                              <m:r>
                                <a:rPr lang="es-EC" sz="14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26" name="2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4090144"/>
                <a:ext cx="1780295" cy="59856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26 Rectángulo"/>
              <p:cNvSpPr/>
              <p:nvPr/>
            </p:nvSpPr>
            <p:spPr>
              <a:xfrm>
                <a:off x="6674432" y="4941168"/>
                <a:ext cx="14638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𝒏</m:t>
                      </m:r>
                      <m:r>
                        <a:rPr lang="es-EC" b="1" i="1">
                          <a:latin typeface="Cambria Math"/>
                        </a:rPr>
                        <m:t>=</m:t>
                      </m:r>
                      <m:r>
                        <a:rPr lang="es-EC" b="1" i="1">
                          <a:latin typeface="Cambria Math"/>
                        </a:rPr>
                        <m:t>𝟑𝟖𝟒</m:t>
                      </m:r>
                      <m:r>
                        <a:rPr lang="es-EC" b="1">
                          <a:latin typeface="Cambria Math"/>
                        </a:rPr>
                        <m:t>,</m:t>
                      </m:r>
                      <m:r>
                        <a:rPr lang="es-EC" b="1" i="1">
                          <a:latin typeface="Cambria Math"/>
                        </a:rPr>
                        <m:t>𝟏𝟔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7" name="2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432" y="4941168"/>
                <a:ext cx="1463862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27 Rectángulo"/>
              <p:cNvSpPr/>
              <p:nvPr/>
            </p:nvSpPr>
            <p:spPr>
              <a:xfrm>
                <a:off x="1890668" y="3678849"/>
                <a:ext cx="1313180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𝐍𝐡</m:t>
                      </m:r>
                      <m:r>
                        <a:rPr lang="es-EC" b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b="1" i="1">
                              <a:latin typeface="Cambria Math"/>
                            </a:rPr>
                            <m:t>𝐧𝐍𝐇</m:t>
                          </m:r>
                        </m:num>
                        <m:den>
                          <m:r>
                            <a:rPr lang="es-EC" b="1" i="1">
                              <a:latin typeface="Cambria Math"/>
                            </a:rPr>
                            <m:t>𝐍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8" name="27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668" y="3678849"/>
                <a:ext cx="1313180" cy="6090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29 Conector recto de flecha"/>
          <p:cNvCxnSpPr>
            <a:stCxn id="27" idx="1"/>
            <a:endCxn id="28" idx="3"/>
          </p:cNvCxnSpPr>
          <p:nvPr/>
        </p:nvCxnSpPr>
        <p:spPr>
          <a:xfrm flipH="1" flipV="1">
            <a:off x="3203848" y="3983388"/>
            <a:ext cx="3470584" cy="11424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20" name="5119 Rectángulo"/>
              <p:cNvSpPr/>
              <p:nvPr/>
            </p:nvSpPr>
            <p:spPr>
              <a:xfrm>
                <a:off x="467544" y="4688706"/>
                <a:ext cx="39292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b="0" i="0" smtClean="0">
                        <a:latin typeface="Cambria Math"/>
                      </a:rPr>
                      <m:t>Costa</m:t>
                    </m:r>
                    <m:r>
                      <a:rPr lang="es-EC" b="0" i="0" smtClean="0">
                        <a:latin typeface="Cambria Math"/>
                      </a:rPr>
                      <m:t>: </m:t>
                    </m:r>
                    <m:r>
                      <m:rPr>
                        <m:sty m:val="p"/>
                      </m:rPr>
                      <a:rPr lang="es-EC">
                        <a:latin typeface="Cambria Math"/>
                      </a:rPr>
                      <m:t>Nh</m:t>
                    </m:r>
                    <m:r>
                      <a:rPr lang="es-EC">
                        <a:latin typeface="Cambria Math"/>
                      </a:rPr>
                      <m:t>1</m:t>
                    </m:r>
                    <m:r>
                      <a:rPr lang="es-EC" i="1">
                        <a:latin typeface="Cambria Math"/>
                      </a:rPr>
                      <m:t>=199,67</m:t>
                    </m:r>
                  </m:oMath>
                </a14:m>
                <a:r>
                  <a:rPr lang="es-EC" b="1" dirty="0"/>
                  <a:t>-&gt; 200 encuestas.</a:t>
                </a:r>
                <a:endParaRPr lang="es-EC" dirty="0"/>
              </a:p>
            </p:txBody>
          </p:sp>
        </mc:Choice>
        <mc:Fallback xmlns="">
          <p:sp>
            <p:nvSpPr>
              <p:cNvPr id="5120" name="511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688706"/>
                <a:ext cx="3929281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8197" r="-621" b="-2459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22" name="5121 Rectángulo"/>
              <p:cNvSpPr/>
              <p:nvPr/>
            </p:nvSpPr>
            <p:spPr>
              <a:xfrm>
                <a:off x="467544" y="5058038"/>
                <a:ext cx="40350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b="0" i="0" smtClean="0">
                        <a:latin typeface="Cambria Math"/>
                      </a:rPr>
                      <m:t>Sierra</m:t>
                    </m:r>
                    <m:r>
                      <a:rPr lang="es-EC" b="0" i="0" smtClean="0">
                        <a:latin typeface="Cambria Math"/>
                      </a:rPr>
                      <m:t>: </m:t>
                    </m:r>
                    <m:r>
                      <m:rPr>
                        <m:sty m:val="p"/>
                      </m:rPr>
                      <a:rPr lang="es-EC">
                        <a:latin typeface="Cambria Math"/>
                      </a:rPr>
                      <m:t>Nh</m:t>
                    </m:r>
                    <m:r>
                      <a:rPr lang="es-EC">
                        <a:latin typeface="Cambria Math"/>
                      </a:rPr>
                      <m:t>2</m:t>
                    </m:r>
                    <m:r>
                      <a:rPr lang="es-EC" i="1">
                        <a:latin typeface="Cambria Math"/>
                      </a:rPr>
                      <m:t>=161,28</m:t>
                    </m:r>
                  </m:oMath>
                </a14:m>
                <a:r>
                  <a:rPr lang="es-EC" b="1" dirty="0"/>
                  <a:t> -&gt; 161 encuestas.</a:t>
                </a:r>
                <a:endParaRPr lang="es-EC" dirty="0"/>
              </a:p>
            </p:txBody>
          </p:sp>
        </mc:Choice>
        <mc:Fallback xmlns="">
          <p:sp>
            <p:nvSpPr>
              <p:cNvPr id="5122" name="512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5058038"/>
                <a:ext cx="4035079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8333" r="-604" b="-2666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5122 Rectángulo"/>
              <p:cNvSpPr/>
              <p:nvPr/>
            </p:nvSpPr>
            <p:spPr>
              <a:xfrm>
                <a:off x="467544" y="5427370"/>
                <a:ext cx="41665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b="0" i="0" smtClean="0">
                        <a:latin typeface="Cambria Math"/>
                      </a:rPr>
                      <m:t>Amazon</m:t>
                    </m:r>
                    <m:r>
                      <a:rPr lang="es-EC" b="0" i="0" smtClean="0">
                        <a:latin typeface="Cambria Math"/>
                      </a:rPr>
                      <m:t>í</m:t>
                    </m:r>
                    <m:r>
                      <m:rPr>
                        <m:sty m:val="p"/>
                      </m:rPr>
                      <a:rPr lang="es-EC" b="0" i="0" smtClean="0">
                        <a:latin typeface="Cambria Math"/>
                      </a:rPr>
                      <m:t>z</m:t>
                    </m:r>
                    <m:r>
                      <a:rPr lang="es-EC" b="0" i="0" smtClean="0">
                        <a:latin typeface="Cambria Math"/>
                      </a:rPr>
                      <m:t>: </m:t>
                    </m:r>
                    <m:r>
                      <m:rPr>
                        <m:sty m:val="p"/>
                      </m:rPr>
                      <a:rPr lang="es-EC">
                        <a:latin typeface="Cambria Math"/>
                      </a:rPr>
                      <m:t>Nh</m:t>
                    </m:r>
                    <m:r>
                      <a:rPr lang="es-EC">
                        <a:latin typeface="Cambria Math"/>
                      </a:rPr>
                      <m:t>3</m:t>
                    </m:r>
                    <m:r>
                      <a:rPr lang="es-EC" i="1">
                        <a:latin typeface="Cambria Math"/>
                      </a:rPr>
                      <m:t>=23,03</m:t>
                    </m:r>
                  </m:oMath>
                </a14:m>
                <a:r>
                  <a:rPr lang="es-EC" b="1" dirty="0"/>
                  <a:t> -&gt; 23 encuestas.</a:t>
                </a:r>
                <a:endParaRPr lang="es-EC" dirty="0"/>
              </a:p>
            </p:txBody>
          </p:sp>
        </mc:Choice>
        <mc:Fallback xmlns="">
          <p:sp>
            <p:nvSpPr>
              <p:cNvPr id="5123" name="512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5427370"/>
                <a:ext cx="4166525" cy="369332"/>
              </a:xfrm>
              <a:prstGeom prst="rect">
                <a:avLst/>
              </a:prstGeom>
              <a:blipFill rotWithShape="1">
                <a:blip r:embed="rId9"/>
                <a:stretch>
                  <a:fillRect t="-8197" r="-586" b="-2459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85693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2843808" y="212626"/>
            <a:ext cx="345638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200"/>
              </a:spcAft>
            </a:pPr>
            <a:r>
              <a:rPr lang="es-EC" b="1" dirty="0" smtClean="0">
                <a:latin typeface="Times New Roman"/>
                <a:ea typeface="Calibri"/>
                <a:cs typeface="Times New Roman"/>
              </a:rPr>
              <a:t>ANÁLISIS UNIVARIADO</a:t>
            </a:r>
            <a:endParaRPr lang="es-EC" dirty="0">
              <a:effectLst/>
              <a:latin typeface="Times New Roman"/>
              <a:ea typeface="Calibri"/>
              <a:cs typeface="Arial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549163"/>
              </p:ext>
            </p:extLst>
          </p:nvPr>
        </p:nvGraphicFramePr>
        <p:xfrm>
          <a:off x="251520" y="836712"/>
          <a:ext cx="7992888" cy="34712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7999"/>
                <a:gridCol w="5654889"/>
              </a:tblGrid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</a:rPr>
                        <a:t>Edad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</a:rPr>
                        <a:t>17</a:t>
                      </a:r>
                      <a:r>
                        <a:rPr lang="es-EC" sz="1400" u="none" strike="noStrike" dirty="0">
                          <a:effectLst/>
                        </a:rPr>
                        <a:t>= 6,6%;  </a:t>
                      </a:r>
                      <a:r>
                        <a:rPr lang="es-EC" sz="1400" b="1" u="none" strike="noStrike" dirty="0">
                          <a:effectLst/>
                        </a:rPr>
                        <a:t>18</a:t>
                      </a:r>
                      <a:r>
                        <a:rPr lang="es-EC" sz="1400" u="none" strike="noStrike" dirty="0">
                          <a:effectLst/>
                        </a:rPr>
                        <a:t>=20,6%; </a:t>
                      </a:r>
                      <a:r>
                        <a:rPr lang="es-EC" sz="1400" b="1" u="none" strike="noStrike" dirty="0">
                          <a:effectLst/>
                        </a:rPr>
                        <a:t>19</a:t>
                      </a:r>
                      <a:r>
                        <a:rPr lang="es-EC" sz="1400" u="none" strike="noStrike" dirty="0">
                          <a:effectLst/>
                        </a:rPr>
                        <a:t>=22,8%; </a:t>
                      </a:r>
                      <a:r>
                        <a:rPr lang="es-EC" sz="1400" b="1" u="none" strike="noStrike" dirty="0">
                          <a:effectLst/>
                        </a:rPr>
                        <a:t>20</a:t>
                      </a:r>
                      <a:r>
                        <a:rPr lang="es-EC" sz="1400" u="none" strike="noStrike" dirty="0">
                          <a:effectLst/>
                        </a:rPr>
                        <a:t>=12,2%; </a:t>
                      </a:r>
                      <a:r>
                        <a:rPr lang="es-EC" sz="1400" b="1" u="none" strike="noStrike" dirty="0">
                          <a:effectLst/>
                        </a:rPr>
                        <a:t>21</a:t>
                      </a:r>
                      <a:r>
                        <a:rPr lang="es-EC" sz="1400" u="none" strike="noStrike" dirty="0">
                          <a:effectLst/>
                        </a:rPr>
                        <a:t>=17%; </a:t>
                      </a:r>
                      <a:r>
                        <a:rPr lang="es-EC" sz="1400" b="1" u="none" strike="noStrike" dirty="0">
                          <a:effectLst/>
                        </a:rPr>
                        <a:t>22=</a:t>
                      </a:r>
                      <a:r>
                        <a:rPr lang="es-EC" sz="1400" u="none" strike="noStrike" dirty="0">
                          <a:effectLst/>
                        </a:rPr>
                        <a:t>20,8%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>
                          <a:effectLst/>
                        </a:rPr>
                        <a:t>Región de residencia.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</a:rPr>
                        <a:t>Costa</a:t>
                      </a:r>
                      <a:r>
                        <a:rPr lang="es-EC" sz="1400" u="none" strike="noStrike" dirty="0">
                          <a:effectLst/>
                        </a:rPr>
                        <a:t> = 50,8%; </a:t>
                      </a:r>
                      <a:r>
                        <a:rPr lang="es-EC" sz="1400" b="1" u="none" strike="noStrike" dirty="0">
                          <a:effectLst/>
                        </a:rPr>
                        <a:t>Sierra</a:t>
                      </a:r>
                      <a:r>
                        <a:rPr lang="es-EC" sz="1400" u="none" strike="noStrike" dirty="0">
                          <a:effectLst/>
                        </a:rPr>
                        <a:t> = 42,9%; </a:t>
                      </a:r>
                      <a:r>
                        <a:rPr lang="es-EC" sz="1400" b="1" u="none" strike="noStrike" dirty="0">
                          <a:effectLst/>
                        </a:rPr>
                        <a:t>Amazonía</a:t>
                      </a:r>
                      <a:r>
                        <a:rPr lang="es-EC" sz="1400" u="none" strike="noStrike" dirty="0">
                          <a:effectLst/>
                        </a:rPr>
                        <a:t> = 6,3%.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>
                          <a:effectLst/>
                        </a:rPr>
                        <a:t>Área de residencia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</a:rPr>
                        <a:t>Urbano</a:t>
                      </a:r>
                      <a:r>
                        <a:rPr lang="es-EC" sz="1400" u="none" strike="noStrike" dirty="0">
                          <a:effectLst/>
                        </a:rPr>
                        <a:t> = 62,2%; </a:t>
                      </a:r>
                      <a:r>
                        <a:rPr lang="es-EC" sz="1400" b="1" u="none" strike="noStrike" dirty="0">
                          <a:effectLst/>
                        </a:rPr>
                        <a:t>Rural</a:t>
                      </a:r>
                      <a:r>
                        <a:rPr lang="es-EC" sz="1400" u="none" strike="noStrike" dirty="0">
                          <a:effectLst/>
                        </a:rPr>
                        <a:t> = 37,8%.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</a:rPr>
                        <a:t>Nivel de educación cursando o culminado.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</a:rPr>
                        <a:t>Básico </a:t>
                      </a:r>
                      <a:r>
                        <a:rPr lang="es-EC" sz="1400" u="none" strike="noStrike" dirty="0">
                          <a:effectLst/>
                        </a:rPr>
                        <a:t>= 3,3%; </a:t>
                      </a:r>
                      <a:r>
                        <a:rPr lang="es-EC" sz="1400" b="1" u="none" strike="noStrike" dirty="0">
                          <a:effectLst/>
                        </a:rPr>
                        <a:t>Secundaria</a:t>
                      </a:r>
                      <a:r>
                        <a:rPr lang="es-EC" sz="1400" u="none" strike="noStrike" dirty="0">
                          <a:effectLst/>
                        </a:rPr>
                        <a:t> = 73,9%; </a:t>
                      </a:r>
                      <a:r>
                        <a:rPr lang="es-EC" sz="1400" b="1" u="none" strike="noStrike" dirty="0">
                          <a:effectLst/>
                        </a:rPr>
                        <a:t>Superior</a:t>
                      </a:r>
                      <a:r>
                        <a:rPr lang="es-EC" sz="1400" u="none" strike="noStrike" dirty="0">
                          <a:effectLst/>
                        </a:rPr>
                        <a:t> = 22,1%;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>
                          <a:effectLst/>
                        </a:rPr>
                        <a:t>Profesión 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</a:rPr>
                        <a:t>Estudiante</a:t>
                      </a:r>
                      <a:r>
                        <a:rPr lang="es-EC" sz="1400" u="none" strike="noStrike" dirty="0">
                          <a:effectLst/>
                        </a:rPr>
                        <a:t> = 45,7%, </a:t>
                      </a:r>
                      <a:r>
                        <a:rPr lang="es-EC" sz="1400" b="1" u="none" strike="noStrike" dirty="0">
                          <a:effectLst/>
                        </a:rPr>
                        <a:t>Empleado privado </a:t>
                      </a:r>
                      <a:r>
                        <a:rPr lang="es-EC" sz="1400" u="none" strike="noStrike" dirty="0">
                          <a:effectLst/>
                        </a:rPr>
                        <a:t>= 31,7%; </a:t>
                      </a:r>
                      <a:r>
                        <a:rPr lang="es-EC" sz="1400" b="1" u="none" strike="noStrike" dirty="0">
                          <a:effectLst/>
                        </a:rPr>
                        <a:t>Empleado público </a:t>
                      </a:r>
                      <a:r>
                        <a:rPr lang="es-EC" sz="1400" u="none" strike="noStrike" dirty="0">
                          <a:effectLst/>
                        </a:rPr>
                        <a:t>= 11,9%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>
                          <a:effectLst/>
                        </a:rPr>
                        <a:t>Auto identificación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</a:rPr>
                        <a:t>Mestizo</a:t>
                      </a:r>
                      <a:r>
                        <a:rPr lang="es-EC" sz="1400" u="none" strike="noStrike" dirty="0">
                          <a:effectLst/>
                        </a:rPr>
                        <a:t> = 85,5%; </a:t>
                      </a:r>
                      <a:r>
                        <a:rPr lang="es-EC" sz="1400" b="1" u="none" strike="noStrike" dirty="0">
                          <a:effectLst/>
                        </a:rPr>
                        <a:t>Indígena </a:t>
                      </a:r>
                      <a:r>
                        <a:rPr lang="es-EC" sz="1400" u="none" strike="noStrike" dirty="0">
                          <a:effectLst/>
                        </a:rPr>
                        <a:t>= 8,1%; </a:t>
                      </a:r>
                      <a:r>
                        <a:rPr lang="es-EC" sz="1400" b="1" u="none" strike="noStrike" dirty="0">
                          <a:effectLst/>
                        </a:rPr>
                        <a:t>Afro ecuatoriano </a:t>
                      </a:r>
                      <a:r>
                        <a:rPr lang="es-EC" sz="1400" u="none" strike="noStrike" dirty="0">
                          <a:effectLst/>
                        </a:rPr>
                        <a:t>= 3%; </a:t>
                      </a:r>
                      <a:r>
                        <a:rPr lang="es-EC" sz="1400" b="1" u="none" strike="noStrike" dirty="0">
                          <a:effectLst/>
                        </a:rPr>
                        <a:t>Montubio</a:t>
                      </a:r>
                      <a:r>
                        <a:rPr lang="es-EC" sz="1400" u="none" strike="noStrike" dirty="0">
                          <a:effectLst/>
                        </a:rPr>
                        <a:t> = 3,3%.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848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>
                          <a:effectLst/>
                        </a:rPr>
                        <a:t>Disposición a participar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</a:rPr>
                        <a:t>Si </a:t>
                      </a:r>
                      <a:r>
                        <a:rPr lang="es-EC" sz="1400" u="none" strike="noStrike" dirty="0">
                          <a:effectLst/>
                        </a:rPr>
                        <a:t>= 38,3%;  </a:t>
                      </a:r>
                      <a:r>
                        <a:rPr lang="es-EC" sz="1400" b="1" u="none" strike="noStrike" dirty="0">
                          <a:effectLst/>
                        </a:rPr>
                        <a:t>No</a:t>
                      </a:r>
                      <a:r>
                        <a:rPr lang="es-EC" sz="1400" u="none" strike="noStrike" dirty="0">
                          <a:effectLst/>
                        </a:rPr>
                        <a:t> = 61,7%.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>
                          <a:effectLst/>
                        </a:rPr>
                        <a:t>Imagen del SCMV.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</a:rPr>
                        <a:t>Excelente</a:t>
                      </a:r>
                      <a:r>
                        <a:rPr lang="es-EC" sz="1400" u="none" strike="noStrike" dirty="0">
                          <a:effectLst/>
                        </a:rPr>
                        <a:t> = 38,8%; </a:t>
                      </a:r>
                      <a:r>
                        <a:rPr lang="es-EC" sz="1400" b="1" u="none" strike="noStrike" dirty="0">
                          <a:effectLst/>
                        </a:rPr>
                        <a:t>muy buena </a:t>
                      </a:r>
                      <a:r>
                        <a:rPr lang="es-EC" sz="1400" u="none" strike="noStrike" dirty="0">
                          <a:effectLst/>
                        </a:rPr>
                        <a:t>= 23,9%; </a:t>
                      </a:r>
                      <a:r>
                        <a:rPr lang="es-EC" sz="1400" b="1" u="none" strike="noStrike" dirty="0" smtClean="0">
                          <a:effectLst/>
                        </a:rPr>
                        <a:t>buena</a:t>
                      </a:r>
                      <a:r>
                        <a:rPr lang="es-EC" sz="1400" u="none" strike="noStrike" dirty="0" smtClean="0">
                          <a:effectLst/>
                        </a:rPr>
                        <a:t> </a:t>
                      </a:r>
                      <a:r>
                        <a:rPr lang="es-EC" sz="1400" u="none" strike="noStrike" dirty="0">
                          <a:effectLst/>
                        </a:rPr>
                        <a:t>= 25,1%; </a:t>
                      </a:r>
                      <a:r>
                        <a:rPr lang="es-EC" sz="1400" b="1" u="none" strike="noStrike" dirty="0">
                          <a:effectLst/>
                        </a:rPr>
                        <a:t>regular</a:t>
                      </a:r>
                      <a:r>
                        <a:rPr lang="es-EC" sz="1400" u="none" strike="noStrike" dirty="0">
                          <a:effectLst/>
                        </a:rPr>
                        <a:t> = 12,2%.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</a:rPr>
                        <a:t>Motivo para no participar en el SCMV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</a:rPr>
                        <a:t>Estudio</a:t>
                      </a:r>
                      <a:r>
                        <a:rPr lang="es-EC" sz="1400" u="none" strike="noStrike" dirty="0">
                          <a:effectLst/>
                        </a:rPr>
                        <a:t> = 18,7%; </a:t>
                      </a:r>
                      <a:r>
                        <a:rPr lang="es-EC" sz="1400" b="1" u="none" strike="noStrike" dirty="0">
                          <a:effectLst/>
                        </a:rPr>
                        <a:t>trabajo</a:t>
                      </a:r>
                      <a:r>
                        <a:rPr lang="es-EC" sz="1400" u="none" strike="noStrike" dirty="0">
                          <a:effectLst/>
                        </a:rPr>
                        <a:t> = 45,2%; </a:t>
                      </a:r>
                      <a:r>
                        <a:rPr lang="es-EC" sz="1400" b="1" u="none" strike="noStrike" dirty="0">
                          <a:effectLst/>
                        </a:rPr>
                        <a:t>falta de interés </a:t>
                      </a:r>
                      <a:r>
                        <a:rPr lang="es-EC" sz="1400" u="none" strike="noStrike" dirty="0">
                          <a:effectLst/>
                        </a:rPr>
                        <a:t>= 35,7%.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>
                          <a:effectLst/>
                        </a:rPr>
                        <a:t>Motivo para participar en el SCMV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</a:rPr>
                        <a:t>Tradición familiar </a:t>
                      </a:r>
                      <a:r>
                        <a:rPr lang="es-EC" sz="1400" u="none" strike="noStrike" dirty="0">
                          <a:effectLst/>
                        </a:rPr>
                        <a:t>= 8,6% ; </a:t>
                      </a:r>
                      <a:r>
                        <a:rPr lang="es-EC" sz="1400" b="1" u="none" strike="noStrike" dirty="0">
                          <a:effectLst/>
                        </a:rPr>
                        <a:t>Amor a la Patria </a:t>
                      </a:r>
                      <a:r>
                        <a:rPr lang="es-EC" sz="1400" u="none" strike="noStrike" dirty="0">
                          <a:effectLst/>
                        </a:rPr>
                        <a:t>= 27,6%, </a:t>
                      </a:r>
                      <a:r>
                        <a:rPr lang="es-EC" sz="1400" b="1" u="none" strike="noStrike" dirty="0">
                          <a:effectLst/>
                        </a:rPr>
                        <a:t>Experiencia</a:t>
                      </a:r>
                      <a:r>
                        <a:rPr lang="es-EC" sz="1400" u="none" strike="noStrike" dirty="0">
                          <a:effectLst/>
                        </a:rPr>
                        <a:t> = 14,4%; </a:t>
                      </a:r>
                      <a:r>
                        <a:rPr lang="es-EC" sz="1400" b="1" u="none" strike="noStrike" dirty="0">
                          <a:effectLst/>
                        </a:rPr>
                        <a:t>Convicción</a:t>
                      </a:r>
                      <a:r>
                        <a:rPr lang="es-EC" sz="1400" u="none" strike="noStrike" dirty="0">
                          <a:effectLst/>
                        </a:rPr>
                        <a:t> = 11%; </a:t>
                      </a:r>
                      <a:r>
                        <a:rPr lang="es-EC" sz="1400" b="1" u="none" strike="noStrike" dirty="0">
                          <a:effectLst/>
                        </a:rPr>
                        <a:t>Preparación carrera militar </a:t>
                      </a:r>
                      <a:r>
                        <a:rPr lang="es-EC" sz="1400" u="none" strike="noStrike" dirty="0">
                          <a:effectLst/>
                        </a:rPr>
                        <a:t>= 28,8%.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</a:rPr>
                        <a:t>Medio que recibieron alguna información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</a:rPr>
                        <a:t>Radio</a:t>
                      </a:r>
                      <a:r>
                        <a:rPr lang="es-EC" sz="1400" u="none" strike="noStrike" dirty="0">
                          <a:effectLst/>
                        </a:rPr>
                        <a:t> = 16%; </a:t>
                      </a:r>
                      <a:r>
                        <a:rPr lang="es-EC" sz="1400" b="1" u="none" strike="noStrike" dirty="0">
                          <a:effectLst/>
                        </a:rPr>
                        <a:t>televisión</a:t>
                      </a:r>
                      <a:r>
                        <a:rPr lang="es-EC" sz="1400" u="none" strike="noStrike" dirty="0">
                          <a:effectLst/>
                        </a:rPr>
                        <a:t> = 30,6% , </a:t>
                      </a:r>
                      <a:r>
                        <a:rPr lang="es-EC" sz="1400" b="1" u="none" strike="noStrike" dirty="0">
                          <a:effectLst/>
                        </a:rPr>
                        <a:t>redes sociales </a:t>
                      </a:r>
                      <a:r>
                        <a:rPr lang="es-EC" sz="1400" u="none" strike="noStrike" dirty="0">
                          <a:effectLst/>
                        </a:rPr>
                        <a:t>= 35,4%.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4 Imagen"/>
          <p:cNvPicPr/>
          <p:nvPr/>
        </p:nvPicPr>
        <p:blipFill>
          <a:blip r:embed="rId3" cstate="print"/>
          <a:srcRect l="1282" t="7014" b="7014"/>
          <a:stretch>
            <a:fillRect/>
          </a:stretch>
        </p:blipFill>
        <p:spPr bwMode="auto">
          <a:xfrm>
            <a:off x="2544301" y="4798955"/>
            <a:ext cx="1584177" cy="117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4" cstate="print"/>
          <a:srcRect t="2412" r="4211"/>
          <a:stretch>
            <a:fillRect/>
          </a:stretch>
        </p:blipFill>
        <p:spPr bwMode="auto">
          <a:xfrm>
            <a:off x="996967" y="4699610"/>
            <a:ext cx="1540009" cy="137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5" cstate="print"/>
          <a:srcRect l="2281" b="7855"/>
          <a:stretch>
            <a:fillRect/>
          </a:stretch>
        </p:blipFill>
        <p:spPr bwMode="auto">
          <a:xfrm>
            <a:off x="4537307" y="4798955"/>
            <a:ext cx="1391372" cy="117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6" cstate="print"/>
          <a:srcRect t="2062" r="18292"/>
          <a:stretch>
            <a:fillRect/>
          </a:stretch>
        </p:blipFill>
        <p:spPr bwMode="auto">
          <a:xfrm>
            <a:off x="6156176" y="4580983"/>
            <a:ext cx="1463109" cy="139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80786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1403648" y="212626"/>
            <a:ext cx="345638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200"/>
              </a:spcAft>
            </a:pPr>
            <a:r>
              <a:rPr lang="es-EC" b="1" dirty="0" smtClean="0">
                <a:latin typeface="Times New Roman"/>
                <a:ea typeface="Calibri"/>
                <a:cs typeface="Times New Roman"/>
              </a:rPr>
              <a:t>ANÁLISIS BI VARIADO</a:t>
            </a:r>
            <a:endParaRPr lang="es-EC" dirty="0">
              <a:effectLst/>
              <a:latin typeface="Times New Roman"/>
              <a:ea typeface="Calibri"/>
              <a:cs typeface="Arial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004048" y="21262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Tablas de contingencia</a:t>
            </a:r>
            <a:endParaRPr lang="es-EC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4 Imagen"/>
          <p:cNvPicPr/>
          <p:nvPr/>
        </p:nvPicPr>
        <p:blipFill>
          <a:blip r:embed="rId3" cstate="print"/>
          <a:srcRect l="2372" r="18379" b="2435"/>
          <a:stretch>
            <a:fillRect/>
          </a:stretch>
        </p:blipFill>
        <p:spPr bwMode="auto">
          <a:xfrm>
            <a:off x="179512" y="732116"/>
            <a:ext cx="372979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4" cstate="print"/>
          <a:srcRect l="2374" t="2511" r="11628" b="2968"/>
          <a:stretch>
            <a:fillRect/>
          </a:stretch>
        </p:blipFill>
        <p:spPr bwMode="auto">
          <a:xfrm>
            <a:off x="4074758" y="732116"/>
            <a:ext cx="3809610" cy="266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5" cstate="print"/>
          <a:srcRect l="2919" t="2283" r="4876" b="2740"/>
          <a:stretch>
            <a:fillRect/>
          </a:stretch>
        </p:blipFill>
        <p:spPr bwMode="auto">
          <a:xfrm>
            <a:off x="179511" y="3717032"/>
            <a:ext cx="372979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6" cstate="print"/>
          <a:srcRect l="2372" t="2511" r="11445" b="3128"/>
          <a:stretch>
            <a:fillRect/>
          </a:stretch>
        </p:blipFill>
        <p:spPr bwMode="auto">
          <a:xfrm>
            <a:off x="4074758" y="3468420"/>
            <a:ext cx="3662103" cy="253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55541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396234" y="152630"/>
            <a:ext cx="345638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200"/>
              </a:spcAft>
            </a:pPr>
            <a:r>
              <a:rPr lang="es-EC" b="1" dirty="0" smtClean="0">
                <a:latin typeface="Times New Roman"/>
                <a:ea typeface="Calibri"/>
                <a:cs typeface="Times New Roman"/>
              </a:rPr>
              <a:t>ANÁLISIS BI VARIADO</a:t>
            </a:r>
            <a:endParaRPr lang="es-EC" dirty="0">
              <a:effectLst/>
              <a:latin typeface="Times New Roman"/>
              <a:ea typeface="Calibri"/>
              <a:cs typeface="Arial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211960" y="7412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Comprobación de hipótesis Chi cuadrado</a:t>
            </a:r>
            <a:endParaRPr lang="es-EC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43051" y="748010"/>
            <a:ext cx="8089389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200" b="1" dirty="0" smtClean="0"/>
              <a:t>H01: </a:t>
            </a:r>
            <a:r>
              <a:rPr lang="es-EC" sz="1200" dirty="0" smtClean="0"/>
              <a:t>No existe relación entre la disposición a participar en el SCMV y la edad de los encuestados.</a:t>
            </a:r>
            <a:endParaRPr lang="es-EC" sz="1200" dirty="0"/>
          </a:p>
        </p:txBody>
      </p:sp>
      <p:sp>
        <p:nvSpPr>
          <p:cNvPr id="6" name="5 Rectángulo"/>
          <p:cNvSpPr/>
          <p:nvPr/>
        </p:nvSpPr>
        <p:spPr>
          <a:xfrm>
            <a:off x="409915" y="1124744"/>
            <a:ext cx="8338549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200" b="1" dirty="0" smtClean="0"/>
              <a:t>H02: </a:t>
            </a:r>
            <a:r>
              <a:rPr lang="es-EC" sz="1200" dirty="0" smtClean="0"/>
              <a:t>No</a:t>
            </a:r>
            <a:r>
              <a:rPr lang="es-EC" sz="1200" b="1" dirty="0" smtClean="0"/>
              <a:t> e</a:t>
            </a:r>
            <a:r>
              <a:rPr lang="es-EC" sz="1200" dirty="0" smtClean="0"/>
              <a:t>xiste </a:t>
            </a:r>
            <a:r>
              <a:rPr lang="es-EC" sz="1200" dirty="0"/>
              <a:t>relación entre la disposición a participar en el SCMV y la región de residencia de los encuestados.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96234" y="1484784"/>
            <a:ext cx="8136206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200" b="1" dirty="0" smtClean="0"/>
              <a:t>H03: </a:t>
            </a:r>
            <a:r>
              <a:rPr lang="es-EC" sz="1200" dirty="0"/>
              <a:t>No existe relación entre la disposición a participar en el SCMV y el área de residencia de los encuestados.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96233" y="1844824"/>
            <a:ext cx="8662395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200" b="1" dirty="0" smtClean="0"/>
              <a:t>H04: </a:t>
            </a:r>
            <a:r>
              <a:rPr lang="es-EC" sz="1200" dirty="0"/>
              <a:t>No existe relación entre la disposición a participar en el SCMV y el nivel de educación que estén cursando o que hayan culminado.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13504" y="2564904"/>
            <a:ext cx="8622992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200" b="1" dirty="0" smtClean="0"/>
              <a:t>H06: </a:t>
            </a:r>
            <a:r>
              <a:rPr lang="es-EC" sz="1200" dirty="0"/>
              <a:t>No existe relación entre la disposición a participar en el SCMV y la profesión que desempeñen los encuestados.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11344" y="2924944"/>
            <a:ext cx="8625152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200" b="1" dirty="0" smtClean="0"/>
              <a:t>H07: </a:t>
            </a:r>
            <a:r>
              <a:rPr lang="es-EC" sz="1200" dirty="0"/>
              <a:t>No existe relación entre la disposición a participar en el SCMV y la identificación por la cultura y sus costumbres.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03422" y="2215897"/>
            <a:ext cx="8129017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200" b="1" dirty="0" smtClean="0"/>
              <a:t>H05: </a:t>
            </a:r>
            <a:r>
              <a:rPr lang="es-EC" sz="1200" dirty="0"/>
              <a:t>No existe relación entre la disposición a participar en el SCMV y la percepción que tienen respecto a la imagen del SCMV.</a:t>
            </a:r>
          </a:p>
        </p:txBody>
      </p:sp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452341"/>
              </p:ext>
            </p:extLst>
          </p:nvPr>
        </p:nvGraphicFramePr>
        <p:xfrm>
          <a:off x="3874840" y="3762101"/>
          <a:ext cx="4320484" cy="200596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80121"/>
                <a:gridCol w="1080121"/>
                <a:gridCol w="1080121"/>
                <a:gridCol w="1080121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Hipótesis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V. Sign.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V. ref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Acción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H01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0,009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0,05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RECHAZA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H02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0,024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0,05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RECHAZA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H03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0,848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0,05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ACEPTA 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H04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0,049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0,05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RECHAZA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H05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0,05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RECHAZA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H06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0,664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0,05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ACEPTA 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H07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0,853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0,05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ACEPTA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H08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RECHAZA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3" name="12 CuadroTexto"/>
          <p:cNvSpPr txBox="1"/>
          <p:nvPr/>
        </p:nvSpPr>
        <p:spPr>
          <a:xfrm>
            <a:off x="409915" y="4775561"/>
            <a:ext cx="3009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Times New Roman" pitchFamily="18" charset="0"/>
                <a:cs typeface="Times New Roman" pitchFamily="18" charset="0"/>
              </a:rPr>
              <a:t>V. Sign. &gt; 0,05 Aceptamos H0</a:t>
            </a:r>
            <a:endParaRPr lang="es-EC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9 Rectángulo"/>
          <p:cNvSpPr/>
          <p:nvPr/>
        </p:nvSpPr>
        <p:spPr>
          <a:xfrm>
            <a:off x="395536" y="3296017"/>
            <a:ext cx="8625152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200" b="1" dirty="0" smtClean="0"/>
              <a:t>H08:</a:t>
            </a:r>
            <a:r>
              <a:rPr lang="es-EC" sz="1200" dirty="0"/>
              <a:t>Las redes sociales no </a:t>
            </a:r>
            <a:r>
              <a:rPr lang="es-EC" sz="1200" dirty="0" smtClean="0"/>
              <a:t>son los mejores medios </a:t>
            </a:r>
            <a:r>
              <a:rPr lang="es-EC" sz="1200" dirty="0"/>
              <a:t>de comunicación entre </a:t>
            </a:r>
            <a:r>
              <a:rPr lang="es-EC" sz="1200" dirty="0" smtClean="0"/>
              <a:t>la DIRMOV y </a:t>
            </a:r>
            <a:r>
              <a:rPr lang="es-EC" sz="1200" dirty="0"/>
              <a:t>los jóvenes en edad militar</a:t>
            </a:r>
            <a:r>
              <a:rPr lang="es-EC" sz="1200" dirty="0" smtClean="0"/>
              <a:t>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6234093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2051720" y="0"/>
            <a:ext cx="518457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solidFill>
                  <a:schemeClr val="accent6">
                    <a:lumMod val="75000"/>
                  </a:schemeClr>
                </a:solidFill>
                <a:latin typeface="AR JULIAN" pitchFamily="2" charset="0"/>
              </a:rPr>
              <a:t>Propuesta plan integral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203848" y="750189"/>
            <a:ext cx="244827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200"/>
              </a:spcAft>
            </a:pPr>
            <a:r>
              <a:rPr lang="es-EC" b="1" dirty="0" smtClean="0">
                <a:latin typeface="Times New Roman"/>
                <a:ea typeface="Calibri"/>
                <a:cs typeface="Times New Roman"/>
              </a:rPr>
              <a:t>GENERALIDADES.</a:t>
            </a:r>
            <a:endParaRPr lang="es-EC" dirty="0">
              <a:effectLst/>
              <a:latin typeface="Times New Roman"/>
              <a:ea typeface="Calibri"/>
              <a:cs typeface="Arial"/>
            </a:endParaRPr>
          </a:p>
        </p:txBody>
      </p:sp>
      <p:pic>
        <p:nvPicPr>
          <p:cNvPr id="4100" name="Picture 4" descr="http://4.bp.blogspot.com/-umnlJlqnC00/UjYo8pjbQ8I/AAAAAAAAAUM/0kj5y05oxgk/s1600/web-3-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8" b="43225"/>
          <a:stretch/>
        </p:blipFill>
        <p:spPr bwMode="auto">
          <a:xfrm>
            <a:off x="1331640" y="1390193"/>
            <a:ext cx="4755480" cy="243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12800" y="1273409"/>
            <a:ext cx="1526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Comunicación 1.0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812800" y="2334586"/>
            <a:ext cx="1526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Comunicación 2.0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989923" y="4149080"/>
            <a:ext cx="1526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Web  2.0</a:t>
            </a:r>
          </a:p>
        </p:txBody>
      </p:sp>
      <p:pic>
        <p:nvPicPr>
          <p:cNvPr id="4102" name="Picture 6" descr="http://4.bp.blogspot.com/-umnlJlqnC00/UjYo8pjbQ8I/AAAAAAAAAUM/0kj5y05oxgk/s1600/web-3-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7" b="2447"/>
          <a:stretch/>
        </p:blipFill>
        <p:spPr bwMode="auto">
          <a:xfrm>
            <a:off x="1810468" y="3823703"/>
            <a:ext cx="3867150" cy="172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marketingneando.es/wp-content/gallery/nextgen-blog/hootsui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337997"/>
            <a:ext cx="1796100" cy="15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arabuko.mx/wp-content/uploads/2015/02/arabuko_marketing_digital_postcron_0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9" t="34611" r="9635" b="29292"/>
          <a:stretch/>
        </p:blipFill>
        <p:spPr bwMode="auto">
          <a:xfrm>
            <a:off x="6656713" y="3425370"/>
            <a:ext cx="2466439" cy="103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redesymarketing.com/wp-content/uploads/2014/05/facebook-metrica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883" y="4876746"/>
            <a:ext cx="1796100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6 Conector curvado"/>
          <p:cNvCxnSpPr>
            <a:stCxn id="4102" idx="3"/>
            <a:endCxn id="4104" idx="1"/>
          </p:cNvCxnSpPr>
          <p:nvPr/>
        </p:nvCxnSpPr>
        <p:spPr>
          <a:xfrm flipV="1">
            <a:off x="5677618" y="2125124"/>
            <a:ext cx="1126630" cy="2558956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curvado"/>
          <p:cNvCxnSpPr>
            <a:stCxn id="4102" idx="3"/>
            <a:endCxn id="4106" idx="1"/>
          </p:cNvCxnSpPr>
          <p:nvPr/>
        </p:nvCxnSpPr>
        <p:spPr>
          <a:xfrm flipV="1">
            <a:off x="5677618" y="3941114"/>
            <a:ext cx="979095" cy="74296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curvado"/>
          <p:cNvCxnSpPr>
            <a:stCxn id="4102" idx="3"/>
            <a:endCxn id="4108" idx="1"/>
          </p:cNvCxnSpPr>
          <p:nvPr/>
        </p:nvCxnSpPr>
        <p:spPr>
          <a:xfrm>
            <a:off x="5677618" y="4684080"/>
            <a:ext cx="1314265" cy="69669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5290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3203848" y="11525"/>
            <a:ext cx="244827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200"/>
              </a:spcAft>
            </a:pPr>
            <a:r>
              <a:rPr lang="es-EC" b="1" dirty="0" smtClean="0">
                <a:latin typeface="Times New Roman"/>
                <a:ea typeface="Calibri"/>
                <a:cs typeface="Times New Roman"/>
              </a:rPr>
              <a:t>OBJETIVOS.</a:t>
            </a:r>
            <a:endParaRPr lang="es-EC" dirty="0">
              <a:effectLst/>
              <a:latin typeface="Times New Roman"/>
              <a:ea typeface="Calibri"/>
              <a:cs typeface="Arial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43608" y="836712"/>
            <a:ext cx="6984776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6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OBJETIVO GENERAL</a:t>
            </a:r>
          </a:p>
          <a:p>
            <a:pPr algn="just"/>
            <a:r>
              <a:rPr lang="es-EC" sz="1600" dirty="0"/>
              <a:t>Diseñar lineamientos  y estrategias de comunicación interna y externa que permita incentivar y fortalecer la participación de jóvenes, en el Servicio Cívico Militar Voluntario</a:t>
            </a:r>
            <a:r>
              <a:rPr lang="es-EC" sz="1600" dirty="0" smtClean="0"/>
              <a:t>. </a:t>
            </a:r>
            <a:endParaRPr lang="es-EC" sz="1600" dirty="0"/>
          </a:p>
        </p:txBody>
      </p:sp>
      <p:pic>
        <p:nvPicPr>
          <p:cNvPr id="3074" name="Picture 2" descr="https://icebergconsulting.files.wordpress.com/2014/04/cultura-corporativa.jpg?w=560&amp;h=253&amp;crop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0" y="3071555"/>
            <a:ext cx="2667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marketingdirecto.com/wp-content/uploads/2012/03/optimizaci%C3%B3n-onli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9" b="22672"/>
          <a:stretch/>
        </p:blipFill>
        <p:spPr bwMode="auto">
          <a:xfrm>
            <a:off x="3419872" y="4241490"/>
            <a:ext cx="2667000" cy="14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thumbs.dreamstime.com/z/cartoon-soldier-sub-machine-gun-isolated-white-341871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5"/>
          <a:stretch/>
        </p:blipFill>
        <p:spPr bwMode="auto">
          <a:xfrm>
            <a:off x="6876255" y="3356992"/>
            <a:ext cx="1458349" cy="20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11" descr="F:\SOMOS FINANCIEROS OPC 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007" y="3916428"/>
            <a:ext cx="677113" cy="471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10 Conector curvado"/>
          <p:cNvCxnSpPr>
            <a:stCxn id="5" idx="2"/>
            <a:endCxn id="3074" idx="0"/>
          </p:cNvCxnSpPr>
          <p:nvPr/>
        </p:nvCxnSpPr>
        <p:spPr>
          <a:xfrm rot="5400000">
            <a:off x="2366641" y="902199"/>
            <a:ext cx="1157625" cy="318108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13 Conector curvado"/>
          <p:cNvCxnSpPr>
            <a:stCxn id="5" idx="2"/>
            <a:endCxn id="3076" idx="0"/>
          </p:cNvCxnSpPr>
          <p:nvPr/>
        </p:nvCxnSpPr>
        <p:spPr>
          <a:xfrm rot="16200000" flipH="1">
            <a:off x="3480904" y="2969022"/>
            <a:ext cx="2327560" cy="21737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16 Conector curvado"/>
          <p:cNvCxnSpPr>
            <a:stCxn id="5" idx="2"/>
            <a:endCxn id="9" idx="0"/>
          </p:cNvCxnSpPr>
          <p:nvPr/>
        </p:nvCxnSpPr>
        <p:spPr>
          <a:xfrm rot="16200000" flipH="1">
            <a:off x="5349182" y="1100744"/>
            <a:ext cx="1443062" cy="306943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6579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logo_dirmov_0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/>
          <a:stretch/>
        </p:blipFill>
        <p:spPr bwMode="auto">
          <a:xfrm>
            <a:off x="0" y="548680"/>
            <a:ext cx="5151027" cy="54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683568" y="1484784"/>
            <a:ext cx="3456384" cy="345638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Botón de acción: Inicio">
            <a:hlinkClick r:id="rId3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2987824" y="11525"/>
            <a:ext cx="266429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200"/>
              </a:spcAft>
            </a:pPr>
            <a:r>
              <a:rPr lang="es-EC" b="1" dirty="0" smtClean="0">
                <a:latin typeface="Times New Roman"/>
                <a:ea typeface="Calibri"/>
                <a:cs typeface="Times New Roman"/>
              </a:rPr>
              <a:t>PÚBLICO OBJETIVO.</a:t>
            </a:r>
            <a:endParaRPr lang="es-EC" dirty="0">
              <a:effectLst/>
              <a:latin typeface="Times New Roman"/>
              <a:ea typeface="Calibri"/>
              <a:cs typeface="Arial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185539" y="1988840"/>
            <a:ext cx="27942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Todo el personal civil y militar que presta sus servicios en la DIRMOV.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101203" y="3068960"/>
            <a:ext cx="3080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Personal  encargado de la difusión del material  promocional  en las Bases y Centros de Movilización.</a:t>
            </a:r>
          </a:p>
        </p:txBody>
      </p:sp>
      <p:pic>
        <p:nvPicPr>
          <p:cNvPr id="5123" name="Picture 3" descr="H:\logo_dirmov_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76872"/>
            <a:ext cx="1678706" cy="167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5960100" y="1484784"/>
            <a:ext cx="23859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b="1" dirty="0"/>
              <a:t>Jóvenes ecuatorianos de 17 a 19 años de edad.</a:t>
            </a:r>
            <a:endParaRPr lang="es-EC" sz="1600" dirty="0"/>
          </a:p>
        </p:txBody>
      </p:sp>
      <p:sp>
        <p:nvSpPr>
          <p:cNvPr id="8" name="7 Rectángulo"/>
          <p:cNvSpPr/>
          <p:nvPr/>
        </p:nvSpPr>
        <p:spPr>
          <a:xfrm>
            <a:off x="5960100" y="4149080"/>
            <a:ext cx="23859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/>
              <a:t>Jóvenes ecuatorianos de 20 a 22 años de edad.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7234425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96787" y="476672"/>
            <a:ext cx="8208912" cy="5632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C" dirty="0" smtClean="0">
                <a:solidFill>
                  <a:schemeClr val="tx1"/>
                </a:solidFill>
                <a:latin typeface="AR JULIAN" pitchFamily="2" charset="0"/>
              </a:rPr>
              <a:t>PLANTEAMIENTO GENERAL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C" sz="1400" dirty="0" smtClean="0">
                <a:solidFill>
                  <a:schemeClr val="tx1"/>
                </a:solidFill>
                <a:latin typeface="AR JULIAN" pitchFamily="2" charset="0"/>
                <a:hlinkClick r:id="rId2" action="ppaction://hlinksldjump"/>
              </a:rPr>
              <a:t>DIRECCIÓN DE MOVILIZACIÓN DEL COMANDO CONJUNTO DE LAS FUERZAS ARMADAS</a:t>
            </a:r>
            <a:r>
              <a:rPr lang="es-EC" sz="1400" dirty="0" smtClean="0">
                <a:solidFill>
                  <a:schemeClr val="tx1"/>
                </a:solidFill>
                <a:latin typeface="AR JULIAN" pitchFamily="2" charset="0"/>
              </a:rPr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C" sz="1400" dirty="0" smtClean="0">
                <a:solidFill>
                  <a:schemeClr val="tx1"/>
                </a:solidFill>
                <a:latin typeface="AR JULIAN" pitchFamily="2" charset="0"/>
                <a:hlinkClick r:id="rId3" action="ppaction://hlinksldjump"/>
              </a:rPr>
              <a:t>SERVICIO CÍVICO MILITAR VOLUNTARIO.</a:t>
            </a:r>
            <a:endParaRPr lang="es-EC" sz="1400" dirty="0" smtClean="0">
              <a:solidFill>
                <a:schemeClr val="tx1"/>
              </a:solidFill>
              <a:latin typeface="AR JULIAN" pitchFamily="2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s-EC" sz="1400" dirty="0" smtClean="0">
                <a:solidFill>
                  <a:schemeClr val="tx1"/>
                </a:solidFill>
                <a:latin typeface="AR JULIAN" pitchFamily="2" charset="0"/>
                <a:hlinkClick r:id="rId4" action="ppaction://hlinksldjump"/>
              </a:rPr>
              <a:t>ÁRBOL DE PROBLEMAS.</a:t>
            </a:r>
            <a:endParaRPr lang="es-EC" sz="1400" dirty="0" smtClean="0">
              <a:solidFill>
                <a:schemeClr val="tx1"/>
              </a:solidFill>
              <a:latin typeface="AR JULIAN" pitchFamily="2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s-EC" sz="1400" dirty="0" smtClean="0">
                <a:solidFill>
                  <a:schemeClr val="tx1"/>
                </a:solidFill>
                <a:latin typeface="AR JULIAN" pitchFamily="2" charset="0"/>
                <a:hlinkClick r:id="rId5" action="ppaction://hlinksldjump"/>
              </a:rPr>
              <a:t>OBJETIVOS.</a:t>
            </a:r>
            <a:endParaRPr lang="es-EC" sz="1400" dirty="0" smtClean="0">
              <a:solidFill>
                <a:schemeClr val="tx1"/>
              </a:solidFill>
              <a:latin typeface="AR JULIA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C" dirty="0" smtClean="0">
                <a:latin typeface="AR JULIAN" pitchFamily="2" charset="0"/>
              </a:rPr>
              <a:t>ANTECEDENTES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C" sz="1400" dirty="0" smtClean="0">
                <a:latin typeface="AR JULIAN" pitchFamily="2" charset="0"/>
              </a:rPr>
              <a:t>DIRECCIONAMIENTO ESTRATÉGICO. (</a:t>
            </a:r>
            <a:r>
              <a:rPr lang="es-EC" sz="1400" dirty="0" smtClean="0">
                <a:latin typeface="AR JULIAN" pitchFamily="2" charset="0"/>
                <a:hlinkClick r:id="rId6" action="ppaction://hlinksldjump"/>
              </a:rPr>
              <a:t>OBJETIVOS Y ACCIÓN EST</a:t>
            </a:r>
            <a:r>
              <a:rPr lang="es-EC" sz="1400" dirty="0" smtClean="0">
                <a:latin typeface="AR JULIAN" pitchFamily="2" charset="0"/>
              </a:rPr>
              <a:t>. Y </a:t>
            </a:r>
            <a:r>
              <a:rPr lang="es-EC" sz="1400" dirty="0" smtClean="0">
                <a:latin typeface="AR JULIAN" pitchFamily="2" charset="0"/>
                <a:hlinkClick r:id="rId7" action="ppaction://hlinksldjump"/>
              </a:rPr>
              <a:t>CULTURA CORPORATIVA</a:t>
            </a:r>
            <a:r>
              <a:rPr lang="es-EC" sz="1400" dirty="0" smtClean="0">
                <a:latin typeface="AR JULIAN" pitchFamily="2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s-EC" dirty="0" smtClean="0">
                <a:latin typeface="AR JULIAN" pitchFamily="2" charset="0"/>
              </a:rPr>
              <a:t>ANÁLISIS SITUACIONAL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C" sz="1400" dirty="0" smtClean="0">
                <a:latin typeface="AR JULIAN" pitchFamily="2" charset="0"/>
                <a:hlinkClick r:id="rId8" action="ppaction://hlinksldjump"/>
              </a:rPr>
              <a:t>MATRIZ GENERAL DE FACTORES FODA</a:t>
            </a:r>
            <a:r>
              <a:rPr lang="es-EC" sz="1400" dirty="0" smtClean="0">
                <a:latin typeface="AR JULIAN" pitchFamily="2" charset="0"/>
              </a:rPr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C" sz="1400" dirty="0" smtClean="0">
                <a:latin typeface="AR JULIAN" pitchFamily="2" charset="0"/>
                <a:hlinkClick r:id="rId9" action="ppaction://hlinksldjump"/>
              </a:rPr>
              <a:t>MATRIZ DE EVALUACIÓN INTERNA – EXTERNA.</a:t>
            </a:r>
            <a:endParaRPr lang="es-EC" sz="1400" dirty="0" smtClean="0">
              <a:latin typeface="AR JULIA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C" dirty="0" smtClean="0">
                <a:latin typeface="AR JULIAN" pitchFamily="2" charset="0"/>
              </a:rPr>
              <a:t>INVESTIGACIÓN DE MERCADOS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C" sz="1400" dirty="0" smtClean="0">
                <a:latin typeface="AR JULIAN" pitchFamily="2" charset="0"/>
                <a:hlinkClick r:id="rId10" action="ppaction://hlinksldjump"/>
              </a:rPr>
              <a:t>OBJETIVOS</a:t>
            </a:r>
            <a:endParaRPr lang="es-EC" sz="1400" dirty="0" smtClean="0">
              <a:latin typeface="AR JULIAN" pitchFamily="2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s-EC" sz="1400" dirty="0" smtClean="0">
                <a:latin typeface="AR JULIAN" pitchFamily="2" charset="0"/>
                <a:hlinkClick r:id="rId11" action="ppaction://hlinksldjump"/>
              </a:rPr>
              <a:t>TIPO Y TÉCNICA DE INVESTIGACIÓN</a:t>
            </a:r>
            <a:endParaRPr lang="es-EC" sz="1400" dirty="0" smtClean="0">
              <a:latin typeface="AR JULIAN" pitchFamily="2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s-EC" sz="1400" dirty="0" smtClean="0">
                <a:latin typeface="AR JULIAN" pitchFamily="2" charset="0"/>
                <a:hlinkClick r:id="rId12" action="ppaction://hlinksldjump"/>
              </a:rPr>
              <a:t>MUESTREO ESTADÍSTICO </a:t>
            </a:r>
            <a:r>
              <a:rPr lang="es-EC" sz="1400" dirty="0" smtClean="0">
                <a:latin typeface="AR JULIAN" pitchFamily="2" charset="0"/>
              </a:rPr>
              <a:t>(TARGET; TÉCNICA, CALCULO Y AFIJACIÓN MUESTRAL).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C" sz="1400" dirty="0" smtClean="0">
                <a:latin typeface="AR JULIAN" pitchFamily="2" charset="0"/>
                <a:hlinkClick r:id="rId13" action="ppaction://hlinksldjump"/>
              </a:rPr>
              <a:t>ANÁLISIS UNIVARIADO</a:t>
            </a:r>
            <a:r>
              <a:rPr lang="es-EC" sz="1400" dirty="0" smtClean="0">
                <a:latin typeface="AR JULIAN" pitchFamily="2" charset="0"/>
              </a:rPr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C" sz="1400" dirty="0" smtClean="0">
                <a:latin typeface="AR JULIAN" pitchFamily="2" charset="0"/>
              </a:rPr>
              <a:t>ANÁLISIS BI VARIADO. (</a:t>
            </a:r>
            <a:r>
              <a:rPr lang="es-EC" sz="1400" dirty="0" smtClean="0">
                <a:latin typeface="AR JULIAN" pitchFamily="2" charset="0"/>
                <a:hlinkClick r:id="rId14" action="ppaction://hlinksldjump"/>
              </a:rPr>
              <a:t>TABLAS DE CONTINGENCIA </a:t>
            </a:r>
            <a:r>
              <a:rPr lang="es-EC" sz="1400" dirty="0" smtClean="0">
                <a:latin typeface="AR JULIAN" pitchFamily="2" charset="0"/>
              </a:rPr>
              <a:t>Y </a:t>
            </a:r>
            <a:r>
              <a:rPr lang="es-EC" sz="1400" dirty="0" smtClean="0">
                <a:latin typeface="AR JULIAN" pitchFamily="2" charset="0"/>
                <a:hlinkClick r:id="rId15" action="ppaction://hlinksldjump"/>
              </a:rPr>
              <a:t>CHI CUADRADO</a:t>
            </a:r>
            <a:r>
              <a:rPr lang="es-EC" sz="1400" dirty="0" smtClean="0">
                <a:latin typeface="AR JULIAN" pitchFamily="2" charset="0"/>
              </a:rPr>
              <a:t>).</a:t>
            </a:r>
          </a:p>
          <a:p>
            <a:pPr marL="342900" indent="-342900">
              <a:buFont typeface="+mj-lt"/>
              <a:buAutoNum type="arabicPeriod"/>
            </a:pPr>
            <a:r>
              <a:rPr lang="es-EC" dirty="0" smtClean="0">
                <a:latin typeface="AR JULIAN" pitchFamily="2" charset="0"/>
              </a:rPr>
              <a:t>PROPUESTA DEL PLAN INTEGRAL DE COMUNICACIÓN.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C" sz="1400" dirty="0" smtClean="0">
                <a:latin typeface="AR JULIAN" pitchFamily="2" charset="0"/>
                <a:hlinkClick r:id="rId16" action="ppaction://hlinksldjump"/>
              </a:rPr>
              <a:t>GENERALIDADES</a:t>
            </a:r>
            <a:endParaRPr lang="es-EC" sz="1400" dirty="0" smtClean="0">
              <a:latin typeface="AR JULIAN" pitchFamily="2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s-EC" sz="1400" dirty="0" smtClean="0">
                <a:latin typeface="AR JULIAN" pitchFamily="2" charset="0"/>
                <a:hlinkClick r:id="rId17" action="ppaction://hlinksldjump"/>
              </a:rPr>
              <a:t>OBJETIVOS</a:t>
            </a:r>
            <a:endParaRPr lang="es-EC" sz="1400" dirty="0" smtClean="0">
              <a:latin typeface="AR JULIAN" pitchFamily="2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s-EC" sz="1400" dirty="0">
                <a:latin typeface="AR JULIAN" pitchFamily="2" charset="0"/>
                <a:hlinkClick r:id="rId18" action="ppaction://hlinksldjump"/>
              </a:rPr>
              <a:t>PUBLICO </a:t>
            </a:r>
            <a:r>
              <a:rPr lang="es-EC" sz="1400" dirty="0" smtClean="0">
                <a:latin typeface="AR JULIAN" pitchFamily="2" charset="0"/>
                <a:hlinkClick r:id="rId18" action="ppaction://hlinksldjump"/>
              </a:rPr>
              <a:t>OBJETIVO</a:t>
            </a:r>
            <a:endParaRPr lang="es-EC" sz="1400" dirty="0" smtClean="0">
              <a:latin typeface="AR JULIAN" pitchFamily="2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s-EC" sz="1400" dirty="0" smtClean="0">
                <a:latin typeface="AR JULIAN" pitchFamily="2" charset="0"/>
                <a:hlinkClick r:id="rId19" action="ppaction://hlinksldjump"/>
              </a:rPr>
              <a:t>ESTRATEGIA Y ACTIVIDADES 1</a:t>
            </a:r>
            <a:r>
              <a:rPr lang="es-EC" sz="1400" dirty="0" smtClean="0">
                <a:latin typeface="AR JULIAN" pitchFamily="2" charset="0"/>
              </a:rPr>
              <a:t>. ESTRATEGIA Y ACTIVIDADES 2 -PÚBLICO INTERNO.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C" sz="1400" dirty="0" smtClean="0">
                <a:latin typeface="AR JULIAN" pitchFamily="2" charset="0"/>
                <a:hlinkClick r:id="rId20" action="ppaction://hlinksldjump"/>
              </a:rPr>
              <a:t>ESTRATEGIAS Y ACTIVIDADES PARA EL PÚBLICO EXTERNO</a:t>
            </a:r>
            <a:r>
              <a:rPr lang="es-EC" sz="1400" dirty="0" smtClean="0">
                <a:latin typeface="AR JULIAN" pitchFamily="2" charset="0"/>
              </a:rPr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C" sz="1400" dirty="0" smtClean="0">
                <a:latin typeface="AR JULIAN" pitchFamily="2" charset="0"/>
                <a:hlinkClick r:id="rId21" action="ppaction://hlinksldjump"/>
              </a:rPr>
              <a:t>CRONOGRAMA.</a:t>
            </a:r>
            <a:endParaRPr lang="es-EC" sz="1400" dirty="0" smtClean="0">
              <a:latin typeface="AR JULIA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C" dirty="0" smtClean="0">
                <a:latin typeface="AR JULIAN" pitchFamily="2" charset="0"/>
              </a:rPr>
              <a:t>CONCLUSIONES Y RECOMENDACIONES.</a:t>
            </a:r>
            <a:endParaRPr lang="es-EC" sz="1400" dirty="0">
              <a:latin typeface="AR JULIAN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915816" y="44380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CONTENIDO</a:t>
            </a:r>
            <a:endParaRPr lang="es-EC" sz="3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2699792" y="11525"/>
            <a:ext cx="41044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200"/>
              </a:spcAft>
            </a:pPr>
            <a:r>
              <a:rPr lang="es-EC" b="1" dirty="0" smtClean="0">
                <a:latin typeface="Times New Roman"/>
                <a:ea typeface="Calibri"/>
                <a:cs typeface="Times New Roman"/>
              </a:rPr>
              <a:t>ESTRATEGIA 1 PÚBLICO INTERNO.</a:t>
            </a:r>
            <a:endParaRPr lang="es-EC" dirty="0">
              <a:effectLst/>
              <a:latin typeface="Times New Roman"/>
              <a:ea typeface="Calibri"/>
              <a:cs typeface="Arial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413871"/>
              </p:ext>
            </p:extLst>
          </p:nvPr>
        </p:nvGraphicFramePr>
        <p:xfrm>
          <a:off x="107503" y="980728"/>
          <a:ext cx="8784976" cy="4226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4591"/>
                <a:gridCol w="1851174"/>
                <a:gridCol w="1944591"/>
                <a:gridCol w="1715817"/>
                <a:gridCol w="1328803"/>
              </a:tblGrid>
              <a:tr h="1805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OBJETIVO</a:t>
                      </a:r>
                      <a:endParaRPr lang="es-EC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293" marR="422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ESTRATEGIA</a:t>
                      </a:r>
                      <a:endParaRPr lang="es-EC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293" marR="422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ACTIVIDADES</a:t>
                      </a:r>
                      <a:endParaRPr lang="es-EC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293" marR="422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META</a:t>
                      </a:r>
                      <a:endParaRPr lang="es-EC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293" marR="422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MEDIOS</a:t>
                      </a:r>
                      <a:endParaRPr lang="es-EC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293" marR="42293" marT="0" marB="0" anchor="ctr"/>
                </a:tc>
              </a:tr>
              <a:tr h="333011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Posicionar  la cultura corporativa de la Dirección de Movilización en los servidores públicos.</a:t>
                      </a:r>
                      <a:endParaRPr lang="es-EC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293" marR="42293" marT="0" marB="0" anchor="ctr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Posicionamiento  de la cultura corporativa de la Dirección de Movilización.</a:t>
                      </a:r>
                      <a:endParaRPr lang="es-EC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293" marR="4229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Compilación de los elementos de la cultura corporativa.</a:t>
                      </a:r>
                      <a:endParaRPr lang="es-EC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293" marR="42293" marT="0" marB="0" anchor="ctr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 85% del público interno, conocerán y se adaptarán a los componentes de la cultura corporativa de la institución.</a:t>
                      </a:r>
                      <a:endParaRPr lang="es-EC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293" marR="4229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Documento digital</a:t>
                      </a:r>
                      <a:endParaRPr lang="es-EC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293" marR="42293" marT="0" marB="0" anchor="ctr"/>
                </a:tc>
              </a:tr>
              <a:tr h="6871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Diseño de material impreso con la cultura corporativa para todos los departamentos de la Dirección de Movilización así como también en las salas de espera de atención al cliente.</a:t>
                      </a:r>
                      <a:endParaRPr lang="es-EC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293" marR="42293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Afiches colocados en todas las carteleras y oficinas.</a:t>
                      </a:r>
                      <a:endParaRPr lang="es-EC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293" marR="42293" marT="0" marB="0" anchor="ctr"/>
                </a:tc>
              </a:tr>
              <a:tr h="88506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 House organs (revista de contenidos)</a:t>
                      </a:r>
                      <a:endParaRPr lang="es-EC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293" marR="42293" marT="0" marB="0" anchor="ctr"/>
                </a:tc>
              </a:tr>
              <a:tr h="84516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Diseño de pop ups con cada elemento de la cultura corporativa y ubicarlos en el comedor general y en los pasillos de cada piso.</a:t>
                      </a:r>
                      <a:endParaRPr lang="es-EC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293" marR="42293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Siete pop ups</a:t>
                      </a:r>
                      <a:endParaRPr lang="es-EC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293" marR="42293" marT="0" marB="0" anchor="ctr"/>
                </a:tc>
              </a:tr>
              <a:tr h="99304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Creación de concursos, trivias, etc. para realizar o ejecutar en el auditorio mensualmente al final de los minutos cívicos.</a:t>
                      </a:r>
                      <a:endParaRPr lang="es-EC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293" marR="42293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Concursos y premios.</a:t>
                      </a:r>
                      <a:endParaRPr lang="es-EC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293" marR="4229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8297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Rectángulo"/>
          <p:cNvSpPr/>
          <p:nvPr/>
        </p:nvSpPr>
        <p:spPr>
          <a:xfrm>
            <a:off x="179512" y="620688"/>
            <a:ext cx="446449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1.- Compilación </a:t>
            </a:r>
            <a:r>
              <a:rPr lang="es-EC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de los elementos de la cultura corporativa.</a:t>
            </a:r>
            <a:endParaRPr lang="es-EC" sz="20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8194" name="Picture 2" descr="http://2.bp.blogspot.com/-IqEWPDtDKus/Uv1tC4wwxoI/AAAAAAAADco/9zbLj5tdotw/s1600/GOBIERNO+ESCOL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43" y="1700808"/>
            <a:ext cx="2376263" cy="192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colsallecartagena.edu.co/sites/default/files/trabajometod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36282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vcip.com.mx/media/imagenes/va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65534"/>
            <a:ext cx="1676132" cy="167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soda.ustadistancia.edu.co/enlinea/marthapachon/ESTRUCTURA%20Y%20CULTURA%20ORGANIZACIONAL/Misin-vision-valor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3264154" cy="171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pixabay.com/static/uploads/photo/2012/04/24/17/40/document-40600_64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038" y="2924944"/>
            <a:ext cx="2351543" cy="299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4 Conector curvado"/>
          <p:cNvCxnSpPr>
            <a:stCxn id="8194" idx="2"/>
            <a:endCxn id="8200" idx="0"/>
          </p:cNvCxnSpPr>
          <p:nvPr/>
        </p:nvCxnSpPr>
        <p:spPr>
          <a:xfrm rot="16200000" flipH="1">
            <a:off x="1233795" y="3787309"/>
            <a:ext cx="959999" cy="627638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13 Conector curvado"/>
          <p:cNvCxnSpPr>
            <a:endCxn id="8196" idx="2"/>
          </p:cNvCxnSpPr>
          <p:nvPr/>
        </p:nvCxnSpPr>
        <p:spPr>
          <a:xfrm rot="5400000" flipH="1" flipV="1">
            <a:off x="3161474" y="4250722"/>
            <a:ext cx="1764726" cy="76829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16 Conector curvado"/>
          <p:cNvCxnSpPr>
            <a:stCxn id="8196" idx="0"/>
            <a:endCxn id="8198" idx="0"/>
          </p:cNvCxnSpPr>
          <p:nvPr/>
        </p:nvCxnSpPr>
        <p:spPr>
          <a:xfrm rot="5400000" flipH="1" flipV="1">
            <a:off x="5275739" y="17779"/>
            <a:ext cx="870748" cy="2566258"/>
          </a:xfrm>
          <a:prstGeom prst="curvedConnector3">
            <a:avLst>
              <a:gd name="adj1" fmla="val 126253"/>
            </a:avLst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8197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H:\descarga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785" y="-13005"/>
            <a:ext cx="3570333" cy="228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Botón de acción: Inicio">
            <a:hlinkClick r:id="rId3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Rectángulo"/>
          <p:cNvSpPr/>
          <p:nvPr/>
        </p:nvSpPr>
        <p:spPr>
          <a:xfrm>
            <a:off x="179512" y="278158"/>
            <a:ext cx="5780588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Diseño </a:t>
            </a:r>
            <a:r>
              <a:rPr lang="es-EC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de material impreso con la cultura corporativa para todos los departamentos de la Dirección de Movilización así como también en las salas de espera de atención al cliente.</a:t>
            </a:r>
            <a:endParaRPr lang="es-EC" sz="20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" name="AutoShape 4" descr="data:image/jpeg;base64,/9j/4AAQSkZJRgABAQAAAQABAAD/2wCEAAkGBxQTEhUUEhQUFhQUGBcWGBUXFxgYGBcYFBcXFxgXHBgYHCggHRwlHBgXITEhJSksLi4uFx8zODMsNygtLiwBCgoKDg0OGhAQGiwkHxwsLCwsLCwsLCwsLCwsLCwsLCwsLCwsLCwsLCwsLCwsLCwsLCwsLCwsLCwsLCwsLCwsLP/AABEIAMIBAwMBIgACEQEDEQH/xAAbAAABBQEBAAAAAAAAAAAAAAAFAAEDBAYCB//EAEAQAAEDAQUGAwcBBQcFAQAAAAEAAhEDBAUSITEGQVFhcYGRobETIjJCUsHRkmJysuHwFCMzU4LS8RUWNEOiwv/EABgBAAMBAQAAAAAAAAAAAAAAAAABAgME/8QAIhEAAgICAgMBAQEBAAAAAAAAAAECEQMhEjETQVEyYXEi/9oADAMBAAIRAxEAPwDVbG3fieapGTMh+87f2HqFsfZqOw2RtJgYwQB5neTzVhcxtCPFURFi5NMEQQCDqOKlcVz7RvEeIQVaBNn2eoMeHtaZBkAkkA8geHNXq1VrddeG9Na7cxjSS5uXNYy2X+9ziWQBOpEk8+XRBhKahqJq6ls+kdz+FXfUcdSf66IDZNoAf8Rsc2/hGqFZrwC0gg7wpdmLySZ0wRoSDyV6y2vOHR108VSTpJhGbj0Gi1DrzuWlWze33ogPbk4fY9wdU9mtkZOzHHePyrf9pYfmCtM6VOMkYC+rkfQzPvMJgPAjM7nDcfI9ckLwr057adem5oc17HgtJaQdeY3jXwXmNM5CdYGnRUc+SKi9CARPZ+6vb1MJMNaJdGsTp3Q5pW32MsWGkakyamXQNJEeKQsceUqC9jsLKTcLGho5anqdSpSxSvcAJOgQG8bRWeSKb2027speepOQ7eKV0dUpqKM9tfH9oMbmMDv3veP8JYguFFq9zVpJyeTvxZnmccZrmjclU6w3qQfSUWcknbsFFqYhaqyXIxubvePPTwRAUGj5WjsEuRJhQ1aTZuqCws3tM9j/ADXd53OHAupgB/0jIO5RoDz8dZACzVyw4mEg/wBZEFHaA2rJBkZFTutbuXggl33y15DXjC7j8p/CLKdopSa6I3tnM5qnegijUI+h2m4EQT2EnsiBXLgkIwbgmDVdvSyilULR8MBzeTXTlPIhw6Qqq1A5wpwxTUKJeQ1oJJ0AWjsGyRImq/D+y3M/q09UDjFy6MtgSXoVPZuzgQWYuZc6T4EDySSNPDILSqlsteHIa+gXFuvSlSIFR4aTmBmTHGADA58kN9sHS4EEE6g5IZplnSpExdOZzXD5gxkYMHWDuT0wToCegSKg5jK1btruPvgk/UXAjsSdOw6KG2XbUpjE4DDkJBkCchPX8LXhcWikHtc12jgQehEKrJMKSp7Ja30zLDHHgeoUdWkWktd8TSWnqMj239CuArAPUtosveZ3B+xCkdtE3cx08yB+VnwwwSAYXJU0gC52hqTkGRwg+sqxbL/BYPZgh7tZ+UbyOJ/rks+nlOkBLRtLmAhjnNaRBAcQCAIzhWbFdVWq0uptxBpAIkAzrkCf6lUVpNjLyDHmk7IVCC0/taR3TKik3TBtouauwYnUnRxEOjrhJjutBsbQrNLpDm0iNHCJdlBAPeStSE6DpjiSd2RWqniaQNUHIjI5HmjqYhS1Y54+WwNTpOdoCeeg8Vap3d9R7D8lEITwjihRwpdlB93iMiZ56eipVGEGCIKNlcVKQcIIlDiEsSfQEQe8rlDyXUyGuJkg/CSdTlofXzWqN3t4u6SPwhF9XxTs7wwUg90BxkwACSBmQZORSUWYvG12Z1lx1ZgwB9Uz/PyWnpiABwGqkbaKdWk2oyBJiNCCNQRy/CjCUiGqEVHXqhrS5xgDUqQrMX9UeakPBDR8HA5Zmd59EkrEVrztXtamICBAaOMNJMnnLipbnsHtHSfgbrz5Lu7LqdUzdLWcYjFyBK0tGkGgNaIAVN1oB6dMNyaABwGSsWeuW6acFCmxc1BSbW0GqddpAMjPiUkFkJKrNvM/hlb6u6pSefaS4OOVQ54+En6uR7SFXu68HUX4mwdxadCP63r0qpTDgWuALTkQRIPUFY7aXZ8U2+0og4R8bczhH1AnOOOsTOgMaEzxtbRasW17SYqsLRxacXkfsj9KpSrtxMcHcxkRyM59ivMYRC6LzdZ6mJuYOTm8R+eBQJZfUujbVLE4aZjl+FwLO76T4flELBbGVWB7DIPiDvB5qyVPFF+GL2jL3js6apxAFrt5EZ8CROo4/wAlQZs1hINQkjhEA8pkrblcQnQPAvQDYwAQMhuAQ29LqFQS2Gv47ncnfnd5I1a6OF2WhE9OSrwo6OdqnRhq9BzDhcCHcD6g7xzC4K29eg14wvAI5/bh2QW17P76buzv9w/HdUpCAScH+uivPuisPknmCD91GLtq/wCW7XgnYGsuLaZrwGViGv0xHJrufIrSBy8xN11f8s+SjFSrS90OqMOsS5s9t6LNo5muz1KU8rzezX/aGH/Ec7k/3h0zzWjuvatj4bVGBx+YfB3nMeaZrHLFmmlKVyE6DUUpggt87RMoOwYS98SQCABOgJ4nIxGhVa7trabyRVb7PgZLx0MNBCCPJG6s0krI7bXf8NcbgGPHKTgd4uju3mtFZbypPgMqMcTuDhPhqqG1rCbLUjcWE9GvaSe0T2QKdOLMXd14OpHLMHVp3/grU2G2Nq/BJO9u8dvusUu2VS0gtJBGYIyPipaORHoVKxl2vujnr4K3RsbWmcyRx/ks9dm1jcIFYHF9bQCDzI1HZaSzWltRuJjg5vEf1khJHTjjD0TObOufVRexb9LfAKUoHf1+toDC2HVT8u5vN0emp80zWVLbC1es1glzg1o3kgDxKB2/aik3KmPaO46NHciT2HdY+22x9V2Ko4uO6dBO4DQDooggwlmfoOu2rr8KX6T/ALkkDBSQZ85fT1JhkdU5bOunDioLE+WN6R4ZfZWQEI607Vnl1qsrqdQ0yCC0kRxA0I4g691G9haS1wII3EQR2K9UhefbUWwVLQ6NKf8AdzvJYXYj+okdp3pnNkxqO7Kt23lUoOxUzrq0/CeoWgpbZ5e9Rz5Py8C1ZOUggiM5Lo2NPbJvzUnDo4O9QEXoXqx7Q5kkEaREcjzXm4Vq77M97hgkREu0hJleaRtatUuMn/hcJmLpZmb2cwncEkigBikFBarYyn8bgOW/wGaouv8ApDQPPYfcp0ILFRWmg17cLxI4fccChLtom7mO8QFBV2hcfhY0dST6QimBQvSxeyfEy12bTvyyIPSR4hVGqW02hzzieZPoOACiCsDabGXkXtNJxksALf3dI7H1WnK892TeRamRvDgemEn7L0JM7MTuJ57tbQLbU87nhjx+kM9WHyQhb3au6zWpAsE1KckDe4H4mjnkCObQN6wAKDnyRqQg4ggjUZg8wtTb9p2VLO5mF3tKjCw6YRiBa50zwJIy1hZYpkhKTXQ8pJk6CRwu6dQt+EkHkSPRHLj2cdVAfUJaw6AfE7nnoOa0dHZ+zt0pg83En1MINY4pPZhxbKn+Y/8AW78qm7VejVNn7Of/AFgdC4ehhCrRsjTJ92o9vUB34QN4pGPhOtM7ZBw0qtPVpH3KgfsnV3Opnu4f/lBPjl8AEJI7/wBq1vqp+Lv9qSA4S+Guu9hDYOpMxwVpjwdCF5pbb3rVZxvOH6W+63wGveVVZlnpzCZfmS0kesLC7WXUKT/aN+Cq5xI+l594jofePKDyVSy39aGZCoSODod65qC8r1qV49oZDdAAAATvgb+v3QKeSMkUkUui6vagucSGjIAak/hC2ond17mkzDhDhJIzjXskzEM0bqpN+Wf3s/LRNUvWi3IOGX0iR4jJAbfeb6uRhrfpG/qd/pyVNKgNpdtsp1nhrXQdYORy3CdStALO2IwjwBWA2bsbqldhaMmEOc7gBuniV6ImkdGFaKVe797THI6eKze0b69LQAUzADxmZIkgz8O8ad9w2IUF4WVtVjqb/hcIPEbwRzBgjoikVLEn0eWvcSZMknU6k8yTmuQrl5Xe+g4tqDjDo913MHwy1CqQmcrVCSC6LSNQR1yRfZy5f7Q5xcSGMiY1JMwOWiBpXpAYhILfv2Ws8ZNcDxDjPnI8lxT2Us4MnGeRdl5AHzQaeGQP2Ku0ya7tILW89JPTd4rXrimwNADQAAIAG4BOg6IR4qjohZPabZ6Zq0G56vYN+8vaOPEb9RnM6yVy4oCUVJUzyWfA6d0lfvuiG2iqG6B5I/1Q4jsSR2VAIOJ6Y4CdJMUgPU7I9pY0tMtLREcIUq89uW/H0DHxMOrZiDxB3LTUNqaDhmXNPAtJ/hlB1xyprYdUTlnrXtcwf4bHO5uOEfcnyWftt/13k/3haDuZ7scpGfiUA8sUeglRVqrW/E5rf3iB6rzd1rqb3v8A1O/KhKCPP/D0U3lR/wA2l+tv5TrzglJAvM/hw0LYWLZEGmDUe5tQiYEQ3kZGfPMLKWKMbJ0xNnpIlesFMWKKd2eZXldtSg7DUGujvlcBvB+xzCpQvVq1FrhDgHDg4AjwKFu2csxM+yHZzwPAOhA5YX6PPSk1byvsrZyMg5h4hxP8UrNX3cT7OZnFTOWOIgnQOG7kdDy0QZyxyiVbtuqpXdDBkNXHJo7/AGC1937LUWZvmo7ich+kfeUEuHaNtFns3sOEEnE2JzzzB18UUftjS+VlQ9cI+5SLhwStmhpUmsENAaBuAAHgFIFjbRti+fcpNA/aJcfKFZunazE7DWa1s6ObMZ8QSfFBqssejUhJyQKRTNDmpTDgWuAIORBEg9QUFo3EKWL2eYLpA+Zoge7O8DPn11RwJ0mTKCl2Z8tnI9wfwU9iIpT7MNAOoAgHhojr2A6gHqhlsvENDogNaCSeQGZjopqjB4+G7J6d4NI97I+I8lzVveg34qrBynPwGawltvZ9SQPdb9I1PU/bTqh+5UrEs0jb23ayi3/DDqh6YW+LhPkhVba+sfhbTb2JPmY8lnUkCeSTCz9orSf/AG+DWD0anZtBajkHkk5ZMZPb3ULoYcTcc4ZE9Fs7KGR/d4cP7MR5JN0Ryf0D2G5CferEyc4nOSZknilW2ezlr8uBEkdxr4I8nCm2IC09n2/M9x6QPyua9wNj3HOB/agjyAKNqG11sDHP1wtJjjAmEWwMVUaQSDq0kHqCQfMJBJ5kkkySSSeJJJJ8U4VgJRuUgE5DMq5Z7lrvEtpujiYb/ER5IGlfRSakVo7NslUI997W8gC4/YJq+yVQD3KjHHgQW/lBfjl8M3KSs1buqtJBpVJHBriPFoIPZJMimVWlb/Z2+21mhrjFUCCPqjeOfELABO05yMjxQVCbiz1sJgvPLPtFaGiPaEj9oB3mRPmjF17Sve4NfAcdIAg/cJWb+aJrCobVRa9rmOEtcII5H781HZbViyOR8irBQmaJqSPLLXZzTe9h1Y5zZ4wcj3EHuoVevmuH2iq9plpdkeOEBsjkYkdVRcmcT7OnJgpm2d5EhrsPEAwogOGaQj0bZ62CpQYZkgBrurcvTNE3LC7N0KtN/tM2tjMH5u33W4BkA8c/FFnXjnyX+HYTrlKpUAEkgAakmAOpKZoOUHtFjIkRib45cCFes940nmGVGOPAOBPqrSTVkSgpmFtezo+RxB+l/wCdfGUPNzVfpH6gvRq1IOEESh1ssgaJBy4FLZhLE47PP7RZXMID2lszHPjmFCFtLXZW1GlrhkfEHcRzQobL1XH3HNw8XS37GUJ2ZpNgALunVc34SR0JHotdYtj2jOq8u/ZZkO5OZ8kYZdlCkJFJgjeW4j4mSmaLE/ZlbkttV7sJlzd7iNOGaPLkADQQOHBdBZsyGC5e0EEEAg5EHeDqF1KZAA59zUfpP6j+VPTu6kBlTb3E+qtFOgCW77IJkAADcABJRQhBmvI0JHRJ1Vx1JjqVSZtDIoqqCtWs1vxOaJ4kD1TrI3xdmOXt+MCI+qNByPl6oHY7c+mcVN5HTQ9QciqTspZv4ekwksc3aytGbaR5w77OSTL8sTNsKkChYpgkcgkduS7HYhUfkBm0bzwPJAwFqritftKcHVkA8xuKTAJgxmNeKD7UXpUhtPFDXAl0ZFwOQE8MjI3owgt93a+o5rmQfdwmTEQSR/EVMWO2ujPU6Zc4NaJJ0AWmu26GsEuAc/xA6fld3VdYpZky879w5BEChsQ0K1ZbJjEzA00zVZS0q7miAfIIRUavYRpWNjd09fxourTaGsGJ7mtHFxAHmszeu0bmS1hDn7zlDesb+XisraK7nkueS5x3nX/hWjbyxX5Rs7btdSaP7sOqHiQWN7yJ8llLyvSpXM1HSNzRk0dBx5mSqUrooMpTcux2PIMjURB5jML0a5r3ZXYCCA8D3m754jiF5wlKAhNxZ6yq1ss5fEGANx9V5tZ7W9hlj3NjgSPJay4dpcZFOtAcdH5AHkRuPNBsskZaYeoWJrd0nifwrOFIJ0GqSXQ0KK0UsTSOI89ylShA2rApoO+l3gT5hT0bC46+75lE0kuJksKK1GzNZprxOv8AJZq9doaWP+7BfGrxk09OPXThIWlvCz+0pVGTGNjmzwxNInzWLdstaJ+TqHZeYBToWROqijmrtAflYBzJnyEKnUvesfmjkAP+VLaLgtDNaZI4th3kM/JDqlJzTDgWk8QR6pUc7TXZObxqn/2O8VXNZxMlzieMklcpimIvi+Kobhn/AFR7w6Hih4CdJAxSklKSAD77ipn4ZaeRkeB/K6p7Oje89gB6koswKYKLYgBX2eOWB8ngQR6T6I7dFymmwDSc3E6k8hwVa/ba6hTZgyqVcRxxOFrcMxzOJvnyWR9s6cWJ2L6pJPWdVVF0l2emU7A3fJ7x6Lo2FnDzP5WPubaR7HRVc57DxzLeYnM9Fs7PamVBLHNcORnyRRvDhLpFSpd/0nsfyPwoTY38B4hFSmRSG8MQYywv5Dv+FLaLsmm9ocQ9zXBrtMLi0gOgcDB7K+EzqrdJE8JCKBYoo87tNw12GPZOIGhYMQ7R9wqFpsz6eT2OaT9QInpOq9OfaWDV7B1cB90PvG9rMGkPex43tEVJ5QJ80yHiivZ52nTvIJJAgSSBMwJMCd8CBPJMg5xJJJ0AMnBSwnPIwN8aJIA9NuW0+0oU3zMtAPVuR8wryxGy9+tog06pIbMh2sTqCNYR627SUGMxNeHuOjW6ndmY90cz2lB1xmuOwvKQXnF6X5VrHN2Fn0NJDe51ceuXIKtYbfUokmm4t48D1ByQT5lZ6iksldu150rNEfU3d1G/stRRtDXtDmODmnQhBpGal0SFNCUoHa9pabagpsBqGYJBAaM4Pvbz0Ec0Dckuw2Qo6tIOBa4BwOoIkHsVV/6gPpPio3287gB1zS5Il5ImY2puhtEtfTya8kFszBAkRvggHpHPLPwjl9WSu9+JxNQZwR8oO7CNN2msZoS+zuAlzXAcSCPVOzlk03oiSXdKkXGGguPII1d9yZ4qv6fyfsk2IBRy8kluWtjIZBMlyAMvszXajPjofJVql3u+WCPAqxY7VjyiCM1cCdJnXwjNWULwutlamGPn3dHDUGIkfg5LHXlszVpAkRUaN7ZxAcSz8Er0FNCYSxqR5LKnstmdUe1jAS4/1PILVX7swXONSjEuMuYchJ1LTzOcHx3KxsrdL6Ie6oAHOgDMEgCScxxMeCDBYnypkpt7LLRYyvUxVA3QZuPTlul0aIJbdrqhEUmtYPqPvO7bh4Fc7S3VXdXfUDHPYcOEtGKAGtEQMxmCe6F07oru0o1O7SB4nJA5Tl0iC02p9QzUc5x5kkdhoOyghHqGyddwk4G8nOM//IIXNo2WtDRIDX/uuz8HAeSDPhL4A00ruowgkEEEZEEQQeYOi4CCBwmXSb7IGXLsu81TrDRqfsOa0NO6KIj3JjiSZ6jRc3BQw0ROriXdjp5Ka9bWaVMuGuQbwk7z0Ensob2BxeFtZSaQYkg4Wce25vE/8LIBsADgIniuqjiSSSSTqTqeZTKkqAaU8pk6YDJwmCQQB1KnslvqUp9m9zehyPbRV0kAXrTe9eo0tdUcWnUaA8jhiehVJME8IG22FKF+1AIIDo3mZ8VZZtCN9M9nfyQEKWzUC9wa3UpUI0LL8pnUOHOAfQq3ZrbTeYa4E8MwfNDP+3nR/iCf3THjKlu+5Cx4c9wOHMATrzJU6AKtZGgA6LqF3CUKRnEJLuEkDCNiohrcR3jM7oOas2eu1+bHNd+6QfReTzxUjHkZgkcxktTRZq0kesykvNLJfNan8NR3QmR0grTXbtZTcIrDA7iAS0+EkINY5os0hXBKA2zayi34A6oeQwt7l2fgCszel+1awLXENYfkbkD1JzPpyQEssUb2z26k8wyoxx4NcCfIqyvJwY6q4y9awAArVAP33flBCz/UelucAJJA5lOvKq9ZzzL3Fx4uJcfEq1ZL1rU/gqOAHyky3wOSA8/8Nrft006oxvBxM0IMEifhPEencyKbc9GIwDxd6yprtvR1en7xEg5gZdCrbGE5ASeShszm1J6BTrjon5SOjj95XDLhpAz7xHAkR5CVoWWBx1IHmpnXe2NTPH+SNgsUn6BoChttlbUYWu37xqDuIVurQc3UdxooykQ012ZK2XPUZnGIcW/cajzQ9b2EjY8WeCeZb9yqUgSM1s9cZtBJdLabdSNSeAn1Ri+9mGCkXUGuxszwyXYxvyM5gZ5axEZrS2OlhYGnd9yT91NCo6Y4lx2eRwmXoF97OsqhzmANq6yMmuPBw58Rn1WHNlfjwYTjmMJ1BQYTg49kEJwEWp3BUOpYO5J8grtHZ9g+JzndMh90uSIM5CQWt/6NRj4P/p35Qu8rlLc6YLhvG8dOI8+qXIAKrt1WgU6jXO0zB5SNVELK/wCh3TCfwuH0y0w4EHgRB8CmB6DRsZc0OBaQcxnPok+xPG6eh/Ky+y1qqNrMYwktcfebuiM3dtZW+S4o6IQjJAItI1BHZIBHFw6i06tB7JcRvB8YGSRf+zM+kJJcReFnlC6BTBOFZziXSKXFcjrQSZw0xkXRqeAHGFrBsxZojATzL3T1yMeSDSOOUtnn4CRbly0ncvSrFc9GlmymAfqPvHxdp2V4lBosD9s8mkJFeq1KTSCC0EHUEAg9iglt2WovzZipn9nNvgfsQgTwP0YSF1C0j9kKk5VKZHE4gfAA+qK3bsvTpnFUPtCNARDR2kz/AFkghYpFHZe4nSKtQ4WkGG73AjIngN61lOmGiAIXUppQdUcaiOmKYuG9Va9taAcJk7uCLHKSXZxeFcRhGu/lH3VBNKeVm3ZxylydlmwUw5+egE/hFSht2u949PuiJKuPR0YV/wAjpwuZTpmolBabOHDnuP8AW5TpIBq1QBSKJ2qx4jIyPkfwhjhuOuizaOOcHFjSpbOQHAu0WQrXxVLiQ7CJMAAaTlMiSY/oLU3ITXpY5AIJaRzG/knTFFNvQfYZEg5KC1WZlQRUa1w4OEx04KWz0sLY1ScVZ2ra2Q2SxU6c+zY1s6wMz31VgFCL7vttnAEYqjhIbMADTE47hPjB4EjJ2m/7Q/WoWjgz3R2I97xJQZyyRjo9Cck0rzM3hVGlWp+t35UtC/K7SD7V55OMjwKCfOvh6TKSxLdrqsZtpnnDv9ydBXmiZhOkkg4z0LZP/wAWn/q/jKLpkkHdD8odJMkgsYpgkkgBwkEkkAOuUkkABbS4mrUkkw4AchhaYCaUklm+zhl+mMnSSSJO6R95vUeqMlMkridOHpnTU6SSZuJJJJMBFRVKTSQSATxgJJIJl0ea29oFaqAIAq1AANAA9wAA4LRbCuzqDdAPmnSQcuP9muUVRJJB2GE2t/8AJd+6z0P5KD/ySSQcM/0xOUaZJBJIUkkkD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" name="4 CuadroTexto"/>
          <p:cNvSpPr txBox="1"/>
          <p:nvPr/>
        </p:nvSpPr>
        <p:spPr>
          <a:xfrm>
            <a:off x="1547664" y="195922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accent6">
                    <a:lumMod val="75000"/>
                  </a:schemeClr>
                </a:solidFill>
              </a:rPr>
              <a:t>Afiches</a:t>
            </a:r>
            <a:endParaRPr lang="es-EC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223" name="Picture 7" descr="http://1.bp.blogspot.com/-8QT5bLCA5Rg/UROBdKL_r-I/AAAAAAAAOrk/-Mw5iKe0KKE/s400/oporto-blog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785" y="2828343"/>
            <a:ext cx="3425957" cy="25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:\SOMOS FINANCIER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29001"/>
            <a:ext cx="717210" cy="47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 descr="F:\SOMOS FINANCIEROS OPC 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5019675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8459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278158"/>
            <a:ext cx="5780588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Diseño </a:t>
            </a:r>
            <a:r>
              <a:rPr lang="es-EC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de material impreso con la </a:t>
            </a:r>
            <a:r>
              <a:rPr lang="es-EC" b="1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cultura corporativa </a:t>
            </a:r>
            <a:r>
              <a:rPr lang="es-EC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para todos los departamentos de la Dirección de Movilización así como también en las salas de espera de atención al cliente.</a:t>
            </a:r>
            <a:endParaRPr lang="es-EC" sz="20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547664" y="1742699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accent6">
                    <a:lumMod val="75000"/>
                  </a:schemeClr>
                </a:solidFill>
              </a:rPr>
              <a:t>House Organ</a:t>
            </a:r>
            <a:endParaRPr lang="es-EC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42" name="Picture 2" descr="H:\n1-holc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93379"/>
            <a:ext cx="2808311" cy="4187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1043608" y="2221410"/>
            <a:ext cx="504056" cy="3693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Picture 3" descr="H:\logo_dirmov_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64" y="2221410"/>
            <a:ext cx="618274" cy="61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:\SOMOS FINANCIERO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b="82328"/>
          <a:stretch/>
        </p:blipFill>
        <p:spPr bwMode="auto">
          <a:xfrm>
            <a:off x="539552" y="3141284"/>
            <a:ext cx="2808311" cy="59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4139952" y="1419533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Noticias </a:t>
            </a:r>
            <a:r>
              <a:rPr lang="es-EC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sobre actividades en las que ha participado la empresa</a:t>
            </a:r>
            <a:r>
              <a:rPr lang="es-EC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707904" y="4644933"/>
            <a:ext cx="3382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Secciones de entretenimiento. 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4605183" y="2956618"/>
            <a:ext cx="2421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Planes de desarrollo </a:t>
            </a:r>
          </a:p>
        </p:txBody>
      </p:sp>
      <p:pic>
        <p:nvPicPr>
          <p:cNvPr id="10244" name="Picture 4" descr="https://scontent-dfw.xx.fbcdn.net/hphotos-xap1/v/t1.0-9/10565264_515850651880054_227256007918983843_n.jpg?oh=772b9abd9e2b9a1685196e25b3980e26&amp;oe=559506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198" y="471095"/>
            <a:ext cx="1501380" cy="100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sabanalarga-antioquia.gov.co/apc-aa-files/61646262353738343562643931656538/p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897" y="2380268"/>
            <a:ext cx="1356543" cy="91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funtasticclub.es/extras/ficheroscontenidos/7309/sopa%20carnav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631335"/>
            <a:ext cx="1381864" cy="195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14 Conector curvado"/>
          <p:cNvCxnSpPr>
            <a:stCxn id="10242" idx="3"/>
            <a:endCxn id="9" idx="1"/>
          </p:cNvCxnSpPr>
          <p:nvPr/>
        </p:nvCxnSpPr>
        <p:spPr>
          <a:xfrm flipV="1">
            <a:off x="3347863" y="1742699"/>
            <a:ext cx="792089" cy="2544655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19 Conector curvado"/>
          <p:cNvCxnSpPr>
            <a:stCxn id="10242" idx="3"/>
            <a:endCxn id="13" idx="1"/>
          </p:cNvCxnSpPr>
          <p:nvPr/>
        </p:nvCxnSpPr>
        <p:spPr>
          <a:xfrm flipV="1">
            <a:off x="3347863" y="3141284"/>
            <a:ext cx="1257320" cy="114607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20 Conector curvado"/>
          <p:cNvCxnSpPr>
            <a:stCxn id="10242" idx="3"/>
            <a:endCxn id="12" idx="0"/>
          </p:cNvCxnSpPr>
          <p:nvPr/>
        </p:nvCxnSpPr>
        <p:spPr>
          <a:xfrm>
            <a:off x="3347863" y="4287354"/>
            <a:ext cx="2051178" cy="357579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6" name="Picture 2" descr="H:\SOMOS FINANCIERO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3" t="21277" b="28829"/>
          <a:stretch/>
        </p:blipFill>
        <p:spPr bwMode="auto">
          <a:xfrm>
            <a:off x="539550" y="4857614"/>
            <a:ext cx="2808311" cy="133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H:\descarga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03387"/>
            <a:ext cx="1656181" cy="92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scontent-dfw.xx.fbcdn.net/hphotos-xaf1/v/t1.0-9/10491262_10206010347326428_1338752504621289579_n.jpg?oh=d407af8f8e2116e96a33ef5702d50fd4&amp;oe=55516EE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t="88624" b="3154"/>
          <a:stretch/>
        </p:blipFill>
        <p:spPr bwMode="auto">
          <a:xfrm>
            <a:off x="539548" y="6003418"/>
            <a:ext cx="2808313" cy="38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1 Botón de acción: Inicio">
            <a:hlinkClick r:id="rId10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32 Rectángulo"/>
          <p:cNvSpPr/>
          <p:nvPr/>
        </p:nvSpPr>
        <p:spPr>
          <a:xfrm>
            <a:off x="3860304" y="5231608"/>
            <a:ext cx="43474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Entrevistas a los servidores mas antiguos.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Entrevistas a familiares. </a:t>
            </a:r>
            <a:endParaRPr lang="es-EC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19732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Rectángulo"/>
          <p:cNvSpPr/>
          <p:nvPr/>
        </p:nvSpPr>
        <p:spPr>
          <a:xfrm>
            <a:off x="179512" y="278158"/>
            <a:ext cx="5780588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Diseño </a:t>
            </a:r>
            <a:r>
              <a:rPr lang="es-EC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de material impreso con la </a:t>
            </a:r>
            <a:r>
              <a:rPr lang="es-EC" b="1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cultura corporativa </a:t>
            </a:r>
            <a:r>
              <a:rPr lang="es-EC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para todos los departamentos de la Dirección de Movilización así como también en las salas de espera de atención al cliente.</a:t>
            </a:r>
            <a:endParaRPr lang="es-EC" sz="20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096224" y="266559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accent6">
                    <a:lumMod val="75000"/>
                  </a:schemeClr>
                </a:solidFill>
              </a:rPr>
              <a:t>Pop up</a:t>
            </a:r>
            <a:endParaRPr lang="es-EC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266" name="Picture 2" descr="H:\pop-up-cardboard-for-kids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t="11908" r="64291"/>
          <a:stretch/>
        </p:blipFill>
        <p:spPr bwMode="auto">
          <a:xfrm>
            <a:off x="5077980" y="3717032"/>
            <a:ext cx="1764240" cy="240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cartelerascorporativas.com/wp-content/uploads/2014/05/general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744" y="1196752"/>
            <a:ext cx="2712088" cy="22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scontent-dfw.xx.fbcdn.net/hphotos-xaf1/v/t1.0-9/10491262_10206010347326428_1338752504621289579_n.jpg?oh=d407af8f8e2116e96a33ef5702d50fd4&amp;oe=55516EE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t="88624" b="3154"/>
          <a:stretch/>
        </p:blipFill>
        <p:spPr bwMode="auto">
          <a:xfrm rot="21178783">
            <a:off x="6481635" y="1414676"/>
            <a:ext cx="2012307" cy="16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0" t="8000" r="30039" b="8000"/>
          <a:stretch/>
        </p:blipFill>
        <p:spPr>
          <a:xfrm>
            <a:off x="971600" y="1761839"/>
            <a:ext cx="3096344" cy="460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438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Picture 6" descr="http://3.bp.blogspot.com/_8eZ7lFYGCgY/TTnIGVwKeqI/AAAAAAAAAaU/JVtEI8ADtT4/s1600/PLANOS_Port_del_Comte_78+(P0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3" r="33263" b="50000"/>
          <a:stretch/>
        </p:blipFill>
        <p:spPr bwMode="auto">
          <a:xfrm rot="16200000">
            <a:off x="-345572" y="2944986"/>
            <a:ext cx="3511158" cy="257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yt3.ggpht.com/-9NvPpEZ9B5c/AAAAAAAAAAI/AAAAAAAAAAA/8-jqr5MoLAg/s900-c-k-no/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9" y="3766439"/>
            <a:ext cx="936668" cy="93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770662" y="3933056"/>
            <a:ext cx="582422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l</a:t>
            </a:r>
            <a:r>
              <a:rPr lang="es-EC" sz="500" dirty="0" smtClean="0">
                <a:solidFill>
                  <a:schemeClr val="tx1"/>
                </a:solidFill>
              </a:rPr>
              <a:t>ealtad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7" name="Picture 4" descr="https://yt3.ggpht.com/-9NvPpEZ9B5c/AAAAAAAAAAI/AAAAAAAAAAA/8-jqr5MoLAg/s900-c-k-no/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150" y="1591665"/>
            <a:ext cx="2949074" cy="294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Elipse"/>
          <p:cNvSpPr/>
          <p:nvPr/>
        </p:nvSpPr>
        <p:spPr>
          <a:xfrm>
            <a:off x="3704816" y="2119332"/>
            <a:ext cx="1833741" cy="18137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 smtClean="0">
                <a:solidFill>
                  <a:schemeClr val="tx1"/>
                </a:solidFill>
                <a:latin typeface="Adobe Caslon Pro Bold" pitchFamily="18" charset="0"/>
              </a:rPr>
              <a:t>Lealtad</a:t>
            </a:r>
          </a:p>
          <a:p>
            <a:pPr algn="ctr"/>
            <a:r>
              <a:rPr lang="es-EC" sz="1200" dirty="0" smtClean="0">
                <a:solidFill>
                  <a:schemeClr val="tx1"/>
                </a:solidFill>
                <a:latin typeface="Adobe Caslon Pro Bold" pitchFamily="18" charset="0"/>
              </a:rPr>
              <a:t>Ética militar,  Honor, Honradez, Espíritu militar</a:t>
            </a:r>
            <a:endParaRPr lang="es-EC" sz="1200" dirty="0">
              <a:solidFill>
                <a:schemeClr val="tx1"/>
              </a:solidFill>
              <a:latin typeface="Adobe Caslon Pro Bold" pitchFamily="18" charset="0"/>
            </a:endParaRPr>
          </a:p>
        </p:txBody>
      </p:sp>
      <p:cxnSp>
        <p:nvCxnSpPr>
          <p:cNvPr id="9" name="8 Conector recto"/>
          <p:cNvCxnSpPr>
            <a:stCxn id="5" idx="0"/>
          </p:cNvCxnSpPr>
          <p:nvPr/>
        </p:nvCxnSpPr>
        <p:spPr>
          <a:xfrm flipV="1">
            <a:off x="1061873" y="1786776"/>
            <a:ext cx="2790047" cy="197966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1122451" y="4540739"/>
            <a:ext cx="3559814" cy="16236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290" name="Picture 2" descr="http://previews.123rf.com/images/file404/file4041112/file404111200113/11658886-black-footprint-grunge-element-foo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8" t="16074" r="36682" b="20053"/>
          <a:stretch/>
        </p:blipFill>
        <p:spPr bwMode="auto">
          <a:xfrm rot="1590058">
            <a:off x="3851921" y="4810556"/>
            <a:ext cx="830345" cy="148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reviews.123rf.com/images/file404/file4041112/file404111200113/11658886-black-footprint-grunge-element-foo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8" t="16074" r="36682" b="20053"/>
          <a:stretch/>
        </p:blipFill>
        <p:spPr bwMode="auto">
          <a:xfrm rot="1628113">
            <a:off x="5681051" y="4236883"/>
            <a:ext cx="830345" cy="148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previews.123rf.com/images/file404/file4041112/file404111200113/11658886-black-footprint-grunge-element-foo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8" t="16074" r="36682" b="20053"/>
          <a:stretch/>
        </p:blipFill>
        <p:spPr bwMode="auto">
          <a:xfrm rot="1628113">
            <a:off x="7247873" y="4263060"/>
            <a:ext cx="830345" cy="148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previews.123rf.com/images/file404/file4041112/file404111200113/11658886-black-footprint-grunge-element-foo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8" t="16074" r="36682" b="20053"/>
          <a:stretch/>
        </p:blipFill>
        <p:spPr bwMode="auto">
          <a:xfrm rot="1628113">
            <a:off x="6664239" y="2555786"/>
            <a:ext cx="830345" cy="148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previews.123rf.com/images/file404/file4041112/file404111200113/11658886-black-footprint-grunge-element-foo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8" t="16074" r="36682" b="20053"/>
          <a:stretch/>
        </p:blipFill>
        <p:spPr bwMode="auto">
          <a:xfrm rot="1628113">
            <a:off x="6540661" y="815446"/>
            <a:ext cx="830345" cy="148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previews.123rf.com/images/file404/file4041112/file404111200113/11658886-black-footprint-grunge-element-foo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8" t="16074" r="36682" b="20053"/>
          <a:stretch/>
        </p:blipFill>
        <p:spPr bwMode="auto">
          <a:xfrm rot="1628113">
            <a:off x="7935589" y="1477353"/>
            <a:ext cx="830345" cy="148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3 Rectángulo"/>
          <p:cNvSpPr/>
          <p:nvPr/>
        </p:nvSpPr>
        <p:spPr>
          <a:xfrm>
            <a:off x="179512" y="278158"/>
            <a:ext cx="5780588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Diseño </a:t>
            </a:r>
            <a:r>
              <a:rPr lang="es-EC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de material impreso con la </a:t>
            </a:r>
            <a:r>
              <a:rPr lang="es-EC" b="1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cultura corporativa </a:t>
            </a:r>
            <a:r>
              <a:rPr lang="es-EC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para todos los departamentos de la Dirección de Movilización así como también en las salas de espera de atención al cliente.</a:t>
            </a:r>
            <a:endParaRPr lang="es-EC" sz="20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2027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Rectángulo"/>
          <p:cNvSpPr/>
          <p:nvPr/>
        </p:nvSpPr>
        <p:spPr>
          <a:xfrm>
            <a:off x="107504" y="203459"/>
            <a:ext cx="8568952" cy="6850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3. Creación </a:t>
            </a:r>
            <a:r>
              <a:rPr lang="es-EC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de concursos, trivias, etc. para realizar o ejecutar en el auditorio mensualmente al final de los minutos cívicos.</a:t>
            </a:r>
            <a:endParaRPr lang="es-EC" sz="20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691680" y="1183930"/>
            <a:ext cx="5011858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000" b="1" dirty="0" smtClean="0"/>
              <a:t>¿CONOCES REALMENTE A LA INSTITUCIÓN?</a:t>
            </a:r>
            <a:endParaRPr lang="es-EC" sz="2000" b="1" dirty="0"/>
          </a:p>
        </p:txBody>
      </p:sp>
      <p:pic>
        <p:nvPicPr>
          <p:cNvPr id="15362" name="Picture 2" descr="http://ademadrid.files.wordpress.com/2011/02/revistas-entre-todo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751" y="3733482"/>
            <a:ext cx="2281771" cy="2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encrypted-tbn3.gstatic.com/images?q=tbn:ANd9GcQ34MUO3zcsmaU_pNpwInOECma_cso60WAoJadKGaam-IvnUQB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810" y="1918930"/>
            <a:ext cx="1489161" cy="176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thumbs.dreamstime.com/z/ganador-del-bingo-125914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7"/>
          <a:stretch/>
        </p:blipFill>
        <p:spPr bwMode="auto">
          <a:xfrm>
            <a:off x="6516216" y="4073174"/>
            <a:ext cx="2481906" cy="187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3.bp.blogspot.com/-_p54SZI1SKk/TVWlhTexTDI/AAAAAAAAFO4/pI74BMdMxa0/s320/inscripcio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879452"/>
            <a:ext cx="1749333" cy="170013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11" name="7 Conector curvado"/>
          <p:cNvCxnSpPr>
            <a:stCxn id="10" idx="2"/>
            <a:endCxn id="15362" idx="1"/>
          </p:cNvCxnSpPr>
          <p:nvPr/>
        </p:nvCxnSpPr>
        <p:spPr>
          <a:xfrm rot="16200000" flipH="1">
            <a:off x="711121" y="3850635"/>
            <a:ext cx="1428681" cy="88658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7 Conector curvado"/>
          <p:cNvCxnSpPr>
            <a:stCxn id="15362" idx="3"/>
            <a:endCxn id="15366" idx="1"/>
          </p:cNvCxnSpPr>
          <p:nvPr/>
        </p:nvCxnSpPr>
        <p:spPr>
          <a:xfrm flipH="1" flipV="1">
            <a:off x="4070810" y="2799223"/>
            <a:ext cx="79712" cy="2209043"/>
          </a:xfrm>
          <a:prstGeom prst="curvedConnector5">
            <a:avLst>
              <a:gd name="adj1" fmla="val -286782"/>
              <a:gd name="adj2" fmla="val 58929"/>
              <a:gd name="adj3" fmla="val 386782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7 Conector curvado"/>
          <p:cNvCxnSpPr>
            <a:stCxn id="15366" idx="3"/>
            <a:endCxn id="15368" idx="0"/>
          </p:cNvCxnSpPr>
          <p:nvPr/>
        </p:nvCxnSpPr>
        <p:spPr>
          <a:xfrm>
            <a:off x="5559971" y="2799223"/>
            <a:ext cx="2197198" cy="1273951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568695"/>
      </p:ext>
    </p:extLst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2699792" y="11525"/>
            <a:ext cx="41044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200"/>
              </a:spcAft>
            </a:pPr>
            <a:r>
              <a:rPr lang="es-EC" b="1" dirty="0" smtClean="0">
                <a:latin typeface="Times New Roman"/>
                <a:ea typeface="Calibri"/>
                <a:cs typeface="Times New Roman"/>
              </a:rPr>
              <a:t>ESTRATEGIA 2 PÚBLICO INTERNO.</a:t>
            </a:r>
            <a:endParaRPr lang="es-EC" dirty="0">
              <a:effectLst/>
              <a:latin typeface="Times New Roman"/>
              <a:ea typeface="Calibri"/>
              <a:cs typeface="Arial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524791"/>
              </p:ext>
            </p:extLst>
          </p:nvPr>
        </p:nvGraphicFramePr>
        <p:xfrm>
          <a:off x="539551" y="692696"/>
          <a:ext cx="8064898" cy="4968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4849"/>
                <a:gridCol w="1719442"/>
                <a:gridCol w="1797879"/>
                <a:gridCol w="1797879"/>
                <a:gridCol w="1374849"/>
              </a:tblGrid>
              <a:tr h="2615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OBJETIVO</a:t>
                      </a:r>
                      <a:endParaRPr lang="es-EC" sz="16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203" marR="42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ESTRATEGIA</a:t>
                      </a:r>
                      <a:endParaRPr lang="es-EC" sz="16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203" marR="42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ACTIVIDADES</a:t>
                      </a:r>
                      <a:endParaRPr lang="es-EC" sz="16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203" marR="42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META</a:t>
                      </a:r>
                      <a:endParaRPr lang="es-EC" sz="16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203" marR="42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MEDIOS</a:t>
                      </a:r>
                      <a:endParaRPr lang="es-EC" sz="16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203" marR="42203" marT="0" marB="0" anchor="ctr"/>
                </a:tc>
              </a:tr>
              <a:tr h="235352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Optimizar el alcance y la eficiencia del material promocional en las Bases y Centros de Movilización.</a:t>
                      </a:r>
                      <a:endParaRPr lang="es-EC" sz="16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203" marR="42203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Mejoramiento de la capacidad de manejo y difusión del material promocional por el personal encargado en las bases y centros de movilización.</a:t>
                      </a:r>
                      <a:endParaRPr lang="es-EC" sz="16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203" marR="42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Elaborar un programa de capacitaciones virtuales y presenciales.</a:t>
                      </a:r>
                      <a:endParaRPr lang="es-EC" sz="16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203" marR="42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100%  del personal altamente capacitado para la ejecución eficiente de la comunicación,  principalmente en aspectos de manejo y difusión del material promocional.</a:t>
                      </a:r>
                      <a:endParaRPr lang="es-EC" sz="16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203" marR="42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Capacitaciones presenciales y virtuales.</a:t>
                      </a:r>
                      <a:endParaRPr lang="es-EC" sz="16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203" marR="42203" marT="0" marB="0" anchor="ctr"/>
                </a:tc>
              </a:tr>
              <a:tr h="235352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Reuniones de planificación y socialización entre el departamento de asesoría de comunicación social y los comunicadores de las bases y centros de movilización.</a:t>
                      </a:r>
                      <a:endParaRPr lang="es-EC" sz="16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203" marR="42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Cuatro reuniones, cada uno previo a eventos importantes como el acuartelamiento.</a:t>
                      </a:r>
                      <a:endParaRPr lang="es-EC" sz="16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203" marR="42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Informes, planes.</a:t>
                      </a:r>
                      <a:endParaRPr lang="es-EC" sz="16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203" marR="4220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4616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Rectángulo"/>
          <p:cNvSpPr/>
          <p:nvPr/>
        </p:nvSpPr>
        <p:spPr>
          <a:xfrm>
            <a:off x="599749" y="2512213"/>
            <a:ext cx="3254581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sz="1600" dirty="0"/>
              <a:t>logística comunicacional, </a:t>
            </a:r>
            <a:endParaRPr lang="es-EC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C" sz="1600" dirty="0" smtClean="0"/>
              <a:t>relaciones </a:t>
            </a:r>
            <a:r>
              <a:rPr lang="es-EC" sz="1600" dirty="0"/>
              <a:t>públicas</a:t>
            </a:r>
            <a:r>
              <a:rPr lang="es-EC" sz="1600" dirty="0" smtClean="0"/>
              <a:t>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1600" dirty="0" smtClean="0"/>
              <a:t>motivación </a:t>
            </a:r>
            <a:r>
              <a:rPr lang="es-EC" sz="1600" dirty="0"/>
              <a:t>y </a:t>
            </a:r>
            <a:r>
              <a:rPr lang="es-EC" sz="1600" dirty="0" smtClean="0"/>
              <a:t>liderazgo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1600" dirty="0" smtClean="0"/>
              <a:t>comportamiento </a:t>
            </a:r>
            <a:r>
              <a:rPr lang="es-EC" sz="1600" dirty="0"/>
              <a:t>del </a:t>
            </a:r>
            <a:r>
              <a:rPr lang="es-EC" sz="1600" dirty="0" smtClean="0"/>
              <a:t>consumidor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1600" dirty="0" smtClean="0"/>
              <a:t>imagen </a:t>
            </a:r>
            <a:r>
              <a:rPr lang="es-EC" sz="1600" dirty="0"/>
              <a:t>institucional, social media </a:t>
            </a:r>
          </a:p>
        </p:txBody>
      </p:sp>
      <p:pic>
        <p:nvPicPr>
          <p:cNvPr id="14338" name="Picture 2" descr="http://reikiawakeningacademy.com/wp-content/uploads/2013/06/virtual_class_r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487" y="732632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managementjournal.net/images/stories/Contenidos/Top_Management/Capital_Humano/capacitacinvirtua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 r="11606" b="5808"/>
          <a:stretch/>
        </p:blipFill>
        <p:spPr bwMode="auto">
          <a:xfrm>
            <a:off x="5364088" y="2565975"/>
            <a:ext cx="2589054" cy="171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4 Conector curvado"/>
          <p:cNvCxnSpPr>
            <a:stCxn id="2" idx="3"/>
            <a:endCxn id="14338" idx="1"/>
          </p:cNvCxnSpPr>
          <p:nvPr/>
        </p:nvCxnSpPr>
        <p:spPr>
          <a:xfrm flipV="1">
            <a:off x="3854330" y="1488716"/>
            <a:ext cx="1652157" cy="1685217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curvado"/>
          <p:cNvCxnSpPr>
            <a:stCxn id="2" idx="3"/>
            <a:endCxn id="14340" idx="1"/>
          </p:cNvCxnSpPr>
          <p:nvPr/>
        </p:nvCxnSpPr>
        <p:spPr>
          <a:xfrm>
            <a:off x="3854330" y="3173933"/>
            <a:ext cx="1509758" cy="249314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curvado"/>
          <p:cNvCxnSpPr>
            <a:stCxn id="14340" idx="2"/>
            <a:endCxn id="14342" idx="3"/>
          </p:cNvCxnSpPr>
          <p:nvPr/>
        </p:nvCxnSpPr>
        <p:spPr>
          <a:xfrm rot="5400000">
            <a:off x="4893439" y="3455023"/>
            <a:ext cx="939680" cy="2590672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342" name="Picture 6" descr="http://campusyempresa.com/wp-content/uploads/2012/04/reunion_eficaz-1024x7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05064"/>
            <a:ext cx="3240359" cy="243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435573" y="732632"/>
            <a:ext cx="3632370" cy="355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sz="1600" b="1" dirty="0" smtClean="0"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Programa </a:t>
            </a:r>
            <a:r>
              <a:rPr lang="es-EC" sz="1600" b="1" dirty="0"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de </a:t>
            </a:r>
            <a:r>
              <a:rPr lang="es-EC" sz="1600" b="1" dirty="0" smtClean="0"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capacitaciones</a:t>
            </a:r>
            <a:endParaRPr lang="es-EC" b="1" dirty="0">
              <a:solidFill>
                <a:schemeClr val="tx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/>
              <a:ea typeface="Calibri"/>
              <a:cs typeface="Arial"/>
            </a:endParaRPr>
          </a:p>
        </p:txBody>
      </p:sp>
      <p:pic>
        <p:nvPicPr>
          <p:cNvPr id="20" name="Picture 2" descr="http://3.bp.blogspot.com/-_p54SZI1SKk/TVWlhTexTDI/AAAAAAAAFO4/pI74BMdMxa0/s320/inscripcio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15343" y="1531090"/>
            <a:ext cx="823392" cy="800234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891038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064503"/>
              </p:ext>
            </p:extLst>
          </p:nvPr>
        </p:nvGraphicFramePr>
        <p:xfrm>
          <a:off x="179512" y="1556792"/>
          <a:ext cx="8712967" cy="40631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7009"/>
                <a:gridCol w="1368585"/>
                <a:gridCol w="2097009"/>
                <a:gridCol w="1818637"/>
                <a:gridCol w="1331727"/>
              </a:tblGrid>
              <a:tr h="2004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OBJETIVO</a:t>
                      </a:r>
                      <a:endParaRPr lang="es-EC" sz="14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445" marR="42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ESTRATEGIA</a:t>
                      </a:r>
                      <a:endParaRPr lang="es-EC" sz="14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445" marR="42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ACTIVIDADES</a:t>
                      </a:r>
                      <a:endParaRPr lang="es-EC" sz="14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445" marR="42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META</a:t>
                      </a:r>
                      <a:endParaRPr lang="es-EC" sz="14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445" marR="42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MEDIOS</a:t>
                      </a:r>
                      <a:endParaRPr lang="es-EC" sz="14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445" marR="42445" marT="0" marB="0" anchor="ctr"/>
                </a:tc>
              </a:tr>
              <a:tr h="646892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Fortalecer  la participación de los jóvenes  en edad militar en el Servicio  Cívico  Militar  Voluntario.</a:t>
                      </a:r>
                      <a:endParaRPr lang="es-EC" sz="14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445" marR="42445" marT="0" marB="0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Generar comunicación emotiva  para que el público objetivo se identifique con el mensaje emitido, difundido principalmente por redes sociales.</a:t>
                      </a:r>
                      <a:endParaRPr lang="es-EC" sz="14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445" marR="424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Diseño de mensajes de propaganda utilizando atributos que el público objetivo comparte.</a:t>
                      </a:r>
                      <a:endParaRPr lang="es-EC" sz="14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445" marR="42445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El 90% del público objetivo, recibirá información y propaganda y  cumplir con el orgánico de elementos del Servicio Cívico Militar Voluntario </a:t>
                      </a:r>
                      <a:endParaRPr lang="es-EC" sz="14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445" marR="424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 mensaje por cada target.</a:t>
                      </a:r>
                      <a:endParaRPr lang="es-EC" sz="14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445" marR="42445" marT="0" marB="0" anchor="ctr"/>
                </a:tc>
              </a:tr>
              <a:tr h="11228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Adaptación del mensaje a las diferentes herramientas de medios de comunicación   no convencionales (internet, pop ups, road shows).</a:t>
                      </a:r>
                      <a:endParaRPr lang="es-EC" sz="14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445" marR="42445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Manual de redes sociales (Facebook, twitter, google+).            Pop ups y road shows. </a:t>
                      </a:r>
                      <a:endParaRPr lang="es-EC" sz="14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445" marR="42445" marT="0" marB="0" anchor="ctr"/>
                </a:tc>
              </a:tr>
              <a:tr h="8017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Adaptación del mensaje a las diferentes herramientas de comunicación de medios masivos (Tv, radio, prensa escrita).</a:t>
                      </a:r>
                      <a:endParaRPr lang="es-EC" sz="14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445" marR="42445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 Propaganda televisiva.          2. Cuña radial.  3. Propaganda en prensa escrita nacional y local.              4. Afiches.</a:t>
                      </a:r>
                      <a:endParaRPr lang="es-EC" sz="14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445" marR="42445" marT="0" marB="0" anchor="ctr"/>
                </a:tc>
              </a:tr>
              <a:tr h="400869">
                <a:tc>
                  <a:txBody>
                    <a:bodyPr/>
                    <a:lstStyle/>
                    <a:p>
                      <a:endParaRPr lang="es-EC" sz="1400">
                        <a:effectLst/>
                        <a:latin typeface="Calibri"/>
                      </a:endParaRPr>
                    </a:p>
                  </a:txBody>
                  <a:tcPr marL="42445" marR="42445" marT="0" marB="0"/>
                </a:tc>
                <a:tc>
                  <a:txBody>
                    <a:bodyPr/>
                    <a:lstStyle/>
                    <a:p>
                      <a:endParaRPr lang="es-EC" sz="1400" dirty="0">
                        <a:effectLst/>
                        <a:latin typeface="Calibri"/>
                      </a:endParaRPr>
                    </a:p>
                  </a:txBody>
                  <a:tcPr marL="42445" marR="424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Focus group con el público objetivo para el visto bueno de la campaña.</a:t>
                      </a:r>
                      <a:endParaRPr lang="es-EC" sz="14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445" marR="42445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Material promocional y doce personas del target.</a:t>
                      </a:r>
                      <a:endParaRPr lang="es-EC" sz="14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42445" marR="42445" marT="0" marB="0" anchor="ctr"/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2411760" y="548680"/>
            <a:ext cx="41044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200"/>
              </a:spcAft>
            </a:pPr>
            <a:r>
              <a:rPr lang="es-EC" b="1" dirty="0" smtClean="0">
                <a:latin typeface="Times New Roman"/>
                <a:ea typeface="Calibri"/>
                <a:cs typeface="Times New Roman"/>
              </a:rPr>
              <a:t>ESTRATEGIA PÚBLICO EXTERNO.</a:t>
            </a:r>
            <a:endParaRPr lang="es-EC" dirty="0">
              <a:effectLst/>
              <a:latin typeface="Times New Roman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512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irmov.mil.ec/images/phocagallery/LICENCIAMIENTO_LEVA_94_TERCERA_LLAMADA/thumbs/phoca_thumb_l_tll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" r="30968"/>
          <a:stretch/>
        </p:blipFill>
        <p:spPr bwMode="auto">
          <a:xfrm>
            <a:off x="5381229" y="2062089"/>
            <a:ext cx="3423466" cy="192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irmov.mil.ec/images/phocagallery/LICENCIAMIENTO_LEVA_94_TERCERA_LLAMADA/thumbs/phoca_thumb_l_tll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20"/>
          <a:stretch/>
        </p:blipFill>
        <p:spPr bwMode="auto">
          <a:xfrm>
            <a:off x="5395878" y="3983370"/>
            <a:ext cx="3408817" cy="120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dirmov.mil.ec/images/phocagallery/LICENCIAMIENTO_LEVA_94_TERCERA_LLAMADA/thumbs/phoca_thumb_l_tll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 t="5739" r="28798" b="10041"/>
          <a:stretch/>
        </p:blipFill>
        <p:spPr bwMode="auto">
          <a:xfrm>
            <a:off x="5413191" y="643342"/>
            <a:ext cx="3391504" cy="141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www.tramitesciudadanos.gob.ec/logos_instituciones/logo_dirmov_0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8" y="3812640"/>
            <a:ext cx="1786391" cy="178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7556" y="46037"/>
            <a:ext cx="9011897" cy="3847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DIRECCIÓN DE MOVILIZACIÓN DEL COMANDO CONJUNTO DE LAS FUERZAS ARMADAS</a:t>
            </a:r>
            <a:endParaRPr lang="es-EC" sz="19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39" name="Picture 15" descr="http://www.defensa.gob.ec/wp-content/themes/twentyeleven/images/ministerio_defensa_nacional_ecuador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/>
          <a:stretch/>
        </p:blipFill>
        <p:spPr bwMode="auto">
          <a:xfrm>
            <a:off x="880428" y="1600127"/>
            <a:ext cx="2239166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://www.presidencia.gob.ec/wp-content/themes/twentyeleven/images/Presidencia_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9" y="630133"/>
            <a:ext cx="2467436" cy="85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://www.tramitesciudadanos.gob.ec/logos_instituciones/logo_comaco_0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8" y="2568282"/>
            <a:ext cx="9620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 descr="Recorte de pantal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6" y="5810481"/>
            <a:ext cx="3741726" cy="569393"/>
          </a:xfrm>
          <a:prstGeom prst="rect">
            <a:avLst/>
          </a:prstGeom>
        </p:spPr>
      </p:pic>
      <p:cxnSp>
        <p:nvCxnSpPr>
          <p:cNvPr id="5" name="4 Conector curvado"/>
          <p:cNvCxnSpPr>
            <a:stCxn id="1037" idx="3"/>
            <a:endCxn id="1032" idx="1"/>
          </p:cNvCxnSpPr>
          <p:nvPr/>
        </p:nvCxnSpPr>
        <p:spPr>
          <a:xfrm flipV="1">
            <a:off x="2666819" y="1352716"/>
            <a:ext cx="2746372" cy="335312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7 Conector curvado"/>
          <p:cNvCxnSpPr>
            <a:stCxn id="1037" idx="3"/>
            <a:endCxn id="1026" idx="1"/>
          </p:cNvCxnSpPr>
          <p:nvPr/>
        </p:nvCxnSpPr>
        <p:spPr>
          <a:xfrm flipV="1">
            <a:off x="2666819" y="3022730"/>
            <a:ext cx="2714410" cy="1683106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9 Conector curvado"/>
          <p:cNvCxnSpPr>
            <a:stCxn id="1037" idx="3"/>
            <a:endCxn id="1030" idx="1"/>
          </p:cNvCxnSpPr>
          <p:nvPr/>
        </p:nvCxnSpPr>
        <p:spPr>
          <a:xfrm flipV="1">
            <a:off x="2666819" y="4586157"/>
            <a:ext cx="2729059" cy="119679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47" name="Picture 23" descr="https://identificaciones.files.wordpress.com/2010/01/p_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8" b="28979"/>
          <a:stretch/>
        </p:blipFill>
        <p:spPr bwMode="auto">
          <a:xfrm>
            <a:off x="5413191" y="5188943"/>
            <a:ext cx="3391504" cy="76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22 Conector curvado"/>
          <p:cNvCxnSpPr>
            <a:stCxn id="1037" idx="3"/>
            <a:endCxn id="1047" idx="1"/>
          </p:cNvCxnSpPr>
          <p:nvPr/>
        </p:nvCxnSpPr>
        <p:spPr>
          <a:xfrm>
            <a:off x="2666819" y="4705836"/>
            <a:ext cx="2746372" cy="864064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23 Botón de acción: Inicio">
            <a:hlinkClick r:id="rId11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Rectángulo"/>
          <p:cNvSpPr/>
          <p:nvPr/>
        </p:nvSpPr>
        <p:spPr>
          <a:xfrm>
            <a:off x="539687" y="223661"/>
            <a:ext cx="4572000" cy="6850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b="1" dirty="0"/>
              <a:t>Diseño de mensajes de propaganda utilizando atributos que el público objetivo comparte.</a:t>
            </a:r>
            <a:endParaRPr lang="es-EC" sz="2000" b="1" dirty="0">
              <a:latin typeface="Times New Roman"/>
              <a:ea typeface="Calibri"/>
              <a:cs typeface="Arial"/>
            </a:endParaRPr>
          </a:p>
        </p:txBody>
      </p:sp>
      <p:pic>
        <p:nvPicPr>
          <p:cNvPr id="17410" name="Picture 2" descr="http://previews.123rf.com/images/denispc/denispc1211/denispc121100103/16375221-Group-of-fashion-cartoon-young-people-Stock-Vector-charact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81608"/>
          <a:stretch/>
        </p:blipFill>
        <p:spPr bwMode="auto">
          <a:xfrm>
            <a:off x="899592" y="1412776"/>
            <a:ext cx="68631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reviews.123rf.com/images/denispc/denispc1211/denispc121100103/16375221-Group-of-fashion-cartoon-young-people-Stock-Vector-charact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2" r="6139" b="50000"/>
          <a:stretch/>
        </p:blipFill>
        <p:spPr bwMode="auto">
          <a:xfrm>
            <a:off x="729167" y="4005064"/>
            <a:ext cx="85673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835696" y="205155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Yo, persona.</a:t>
            </a:r>
            <a:endParaRPr lang="es-EC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911434" y="4828510"/>
            <a:ext cx="132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Yo, familia.</a:t>
            </a:r>
            <a:endParaRPr lang="es-EC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7412" name="Picture 4" descr="http://thumbs.dreamstime.com/z/cartoon-soldier-sub-machine-gun-isolated-white-341871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5"/>
          <a:stretch/>
        </p:blipFill>
        <p:spPr bwMode="auto">
          <a:xfrm>
            <a:off x="3136233" y="1284319"/>
            <a:ext cx="1346262" cy="190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397950" y="1725704"/>
            <a:ext cx="249453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 smtClean="0"/>
              <a:t>(Te ayudamos con el primer paso para que logres tu sueño).   V. A</a:t>
            </a:r>
            <a:endParaRPr lang="es-EC" sz="1600" dirty="0"/>
          </a:p>
        </p:txBody>
      </p:sp>
      <p:sp>
        <p:nvSpPr>
          <p:cNvPr id="8" name="7 CuadroTexto"/>
          <p:cNvSpPr txBox="1"/>
          <p:nvPr/>
        </p:nvSpPr>
        <p:spPr>
          <a:xfrm>
            <a:off x="4664585" y="2141202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Carrera militar</a:t>
            </a:r>
          </a:p>
          <a:p>
            <a:r>
              <a:rPr lang="es-EC" sz="1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Experiencia</a:t>
            </a:r>
          </a:p>
        </p:txBody>
      </p:sp>
      <p:pic>
        <p:nvPicPr>
          <p:cNvPr id="17414" name="Picture 6" descr="https://encrypted-tbn3.gstatic.com/images?q=tbn:ANd9GcRg5dINdImch-TUQ1ATh_0CVrSzkQ2cPmA1m4kfJ_PmFN5PWO-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0"/>
          <a:stretch/>
        </p:blipFill>
        <p:spPr bwMode="auto">
          <a:xfrm>
            <a:off x="3239853" y="4289276"/>
            <a:ext cx="1404156" cy="124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823048" y="4649335"/>
            <a:ext cx="15749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Amor a la patria</a:t>
            </a:r>
          </a:p>
          <a:p>
            <a:r>
              <a:rPr lang="es-EC" sz="1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Tradición familiar</a:t>
            </a:r>
          </a:p>
          <a:p>
            <a:r>
              <a:rPr lang="es-EC" sz="1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Carrera militar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6550350" y="4495446"/>
            <a:ext cx="249453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 smtClean="0"/>
              <a:t>Nuestros abuelos, nuestros padres ya cumplieron, ahora por amor a nuestra patria, Vivamos el Servicio Militar.  V. P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8490318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Rectángulo"/>
          <p:cNvSpPr/>
          <p:nvPr/>
        </p:nvSpPr>
        <p:spPr>
          <a:xfrm>
            <a:off x="251520" y="260648"/>
            <a:ext cx="4572000" cy="12777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dirty="0"/>
              <a:t>Adaptación del mensaje a las diferentes herramientas de medios de comunicación   no convencionales (internet, pop ups, road shows).</a:t>
            </a:r>
            <a:endParaRPr lang="es-EC" sz="2000" dirty="0">
              <a:latin typeface="Times New Roman"/>
              <a:ea typeface="Calibri"/>
              <a:cs typeface="Arial"/>
            </a:endParaRPr>
          </a:p>
        </p:txBody>
      </p:sp>
      <p:pic>
        <p:nvPicPr>
          <p:cNvPr id="18435" name="Picture 3" descr="H:\Canvas_Military_Ten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94" y="2839826"/>
            <a:ext cx="3851042" cy="303744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:\Sin título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986" y="4052068"/>
            <a:ext cx="1290515" cy="182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H:\SOLDADO PO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1"/>
          <a:stretch/>
        </p:blipFill>
        <p:spPr bwMode="auto">
          <a:xfrm>
            <a:off x="159722" y="4234529"/>
            <a:ext cx="1202698" cy="161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fotos.lahora.com.ec/cache/0/03/03f/03fc/-2012067030245-03fcc04672871014389cf4fdf77699e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1"/>
          <a:stretch/>
        </p:blipFill>
        <p:spPr bwMode="auto">
          <a:xfrm>
            <a:off x="4283968" y="1988840"/>
            <a:ext cx="1770224" cy="111029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http://images.clipartlogo.com/files/images/36/369550/cartoon-camera-clip-art_p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891" y="260648"/>
            <a:ext cx="2022557" cy="135154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http://www.rubica.net/wp-content/uploads/2013/03/redes-sociales-tactica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7"/>
          <a:stretch/>
        </p:blipFill>
        <p:spPr bwMode="auto">
          <a:xfrm>
            <a:off x="6611013" y="2295056"/>
            <a:ext cx="2316693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:\10429347_387643404719285_1241724011823107083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47" y="4202714"/>
            <a:ext cx="1829362" cy="16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4 Conector curvado"/>
          <p:cNvCxnSpPr>
            <a:stCxn id="18435" idx="0"/>
            <a:endCxn id="18434" idx="1"/>
          </p:cNvCxnSpPr>
          <p:nvPr/>
        </p:nvCxnSpPr>
        <p:spPr>
          <a:xfrm rot="5400000" flipH="1" flipV="1">
            <a:off x="3029271" y="1585130"/>
            <a:ext cx="295841" cy="2213553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4 Conector curvado"/>
          <p:cNvCxnSpPr>
            <a:stCxn id="18434" idx="0"/>
            <a:endCxn id="18439" idx="1"/>
          </p:cNvCxnSpPr>
          <p:nvPr/>
        </p:nvCxnSpPr>
        <p:spPr>
          <a:xfrm rot="5400000" flipH="1" flipV="1">
            <a:off x="5349275" y="756225"/>
            <a:ext cx="1052420" cy="1412811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4 Conector curvado"/>
          <p:cNvCxnSpPr>
            <a:stCxn id="18439" idx="2"/>
            <a:endCxn id="18441" idx="0"/>
          </p:cNvCxnSpPr>
          <p:nvPr/>
        </p:nvCxnSpPr>
        <p:spPr>
          <a:xfrm rot="16200000" flipH="1">
            <a:off x="7339833" y="1865529"/>
            <a:ext cx="682864" cy="17619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4 Conector curvado"/>
          <p:cNvCxnSpPr>
            <a:stCxn id="18441" idx="3"/>
            <a:endCxn id="18442" idx="3"/>
          </p:cNvCxnSpPr>
          <p:nvPr/>
        </p:nvCxnSpPr>
        <p:spPr>
          <a:xfrm flipH="1">
            <a:off x="8173709" y="2944830"/>
            <a:ext cx="753997" cy="2100153"/>
          </a:xfrm>
          <a:prstGeom prst="curvedConnector3">
            <a:avLst>
              <a:gd name="adj1" fmla="val -6787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1926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t="25943" r="8502" b="32788"/>
          <a:stretch/>
        </p:blipFill>
        <p:spPr bwMode="auto">
          <a:xfrm>
            <a:off x="0" y="548680"/>
            <a:ext cx="9144000" cy="301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" t="33812" r="8523" b="38525"/>
          <a:stretch/>
        </p:blipFill>
        <p:spPr bwMode="auto">
          <a:xfrm>
            <a:off x="23313" y="4005064"/>
            <a:ext cx="9120687" cy="202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523316" y="3595801"/>
            <a:ext cx="612068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200"/>
              </a:spcAft>
            </a:pPr>
            <a:r>
              <a:rPr lang="es-EC" b="1" dirty="0" smtClean="0">
                <a:latin typeface="Times New Roman"/>
                <a:ea typeface="Calibri"/>
                <a:cs typeface="Times New Roman"/>
              </a:rPr>
              <a:t>CRONOGRAMA ESTRATEGIA PÚBLICO EXTERNO.</a:t>
            </a:r>
            <a:endParaRPr lang="es-EC" dirty="0">
              <a:effectLst/>
              <a:latin typeface="Times New Roman"/>
              <a:ea typeface="Calibri"/>
              <a:cs typeface="Arial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650631" y="24504"/>
            <a:ext cx="612068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200"/>
              </a:spcAft>
            </a:pPr>
            <a:r>
              <a:rPr lang="es-EC" b="1" dirty="0" smtClean="0">
                <a:latin typeface="Times New Roman"/>
                <a:ea typeface="Calibri"/>
                <a:cs typeface="Times New Roman"/>
              </a:rPr>
              <a:t>CRONOGRAMA ESTRATEGIA PÚBLICO INTERNO.</a:t>
            </a:r>
            <a:endParaRPr lang="es-EC" dirty="0">
              <a:effectLst/>
              <a:latin typeface="Times New Roman"/>
              <a:ea typeface="Calibri"/>
              <a:cs typeface="Arial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27584" y="606901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$ 33.900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789936509"/>
      </p:ext>
    </p:extLst>
  </p:cSld>
  <p:clrMapOvr>
    <a:masterClrMapping/>
  </p:clrMapOvr>
  <p:transition spd="slow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CuadroTexto"/>
          <p:cNvSpPr txBox="1"/>
          <p:nvPr/>
        </p:nvSpPr>
        <p:spPr>
          <a:xfrm>
            <a:off x="1187624" y="1052736"/>
            <a:ext cx="66247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6000" dirty="0" smtClean="0"/>
              <a:t>MUCHAS GRACIAS POR SU GENTIL ATENCIÓN</a:t>
            </a:r>
            <a:endParaRPr lang="es-EC" sz="60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9995" y="4149080"/>
            <a:ext cx="165999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8" descr="http://ued.espe.edu.ec/wp-content/uploads/2012/04/ING_MERC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074717"/>
            <a:ext cx="1835632" cy="1584176"/>
          </a:xfrm>
          <a:prstGeom prst="rect">
            <a:avLst/>
          </a:prstGeom>
          <a:noFill/>
        </p:spPr>
      </p:pic>
      <p:pic>
        <p:nvPicPr>
          <p:cNvPr id="6" name="Picture 2" descr="http://360.espe.edu.ec/images/Logo%20ESP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365104"/>
            <a:ext cx="1672280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11633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image.issuu.com/120620204640-d5a52b8aafa146158b8eae606cccbf1c/jpg/page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2"/>
          <a:stretch/>
        </p:blipFill>
        <p:spPr bwMode="auto">
          <a:xfrm>
            <a:off x="301665" y="611506"/>
            <a:ext cx="1368153" cy="241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099246" y="243205"/>
            <a:ext cx="2808312" cy="3847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SERVICIO CÍVICO MILITAR</a:t>
            </a:r>
            <a:endParaRPr lang="es-EC" sz="19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899868"/>
              </p:ext>
            </p:extLst>
          </p:nvPr>
        </p:nvGraphicFramePr>
        <p:xfrm>
          <a:off x="3995936" y="836712"/>
          <a:ext cx="4991098" cy="29645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7958"/>
                <a:gridCol w="707253"/>
                <a:gridCol w="707253"/>
                <a:gridCol w="527958"/>
                <a:gridCol w="527958"/>
                <a:gridCol w="615435"/>
                <a:gridCol w="615435"/>
                <a:gridCol w="761848"/>
              </a:tblGrid>
              <a:tr h="0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Leva</a:t>
                      </a: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Año Acuartel.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Orgánico Acuartel.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N° de acuartelados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% Acuart. Rel. Org.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 kern="1200" dirty="0">
                          <a:effectLst/>
                        </a:rPr>
                        <a:t>1RA</a:t>
                      </a: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 kern="1200">
                          <a:effectLst/>
                        </a:rPr>
                        <a:t>2DA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 kern="1200">
                          <a:effectLst/>
                        </a:rPr>
                        <a:t>3RA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 kern="1200">
                          <a:effectLst/>
                        </a:rPr>
                        <a:t>TOTAL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050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1986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2005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20700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6900</a:t>
                      </a: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6900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6900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20700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100,00%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2890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1987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2006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20700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6900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6900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6900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20700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100,00%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1988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2007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20700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6900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6869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6430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20199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97,58%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1989</a:t>
                      </a: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2008</a:t>
                      </a: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20700</a:t>
                      </a: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6900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5552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4838</a:t>
                      </a: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17290</a:t>
                      </a: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83,53%</a:t>
                      </a: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1990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2009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20700</a:t>
                      </a: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4328</a:t>
                      </a: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5427</a:t>
                      </a: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4850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14605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70,56%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1991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2010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20700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6900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5535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5191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17626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85,15%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1992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2011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20700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6716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5582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5166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17464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84,37%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1993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2012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20700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6886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4704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5073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16663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80,50%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1994</a:t>
                      </a: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2013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17500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6221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4745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4696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15662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89,50</a:t>
                      </a:r>
                      <a:r>
                        <a:rPr lang="es-EC" sz="1200" kern="1200" dirty="0" smtClean="0">
                          <a:effectLst/>
                        </a:rPr>
                        <a:t>%</a:t>
                      </a: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/>
                          <a:cs typeface="Arial"/>
                        </a:rPr>
                        <a:t>1995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2014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15000</a:t>
                      </a:r>
                      <a:endParaRPr lang="es-EC" sz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--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--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4992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4992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33.2%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TOTAL</a:t>
                      </a: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141700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44851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38414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31548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114813</a:t>
                      </a:r>
                      <a:endParaRPr lang="es-EC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81,03%</a:t>
                      </a:r>
                      <a:endParaRPr lang="es-EC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18725" y="3212976"/>
            <a:ext cx="2121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Art. 161 Será voluntario….. Se prohíbe todo tipo de reclutamiento forzoso.</a:t>
            </a:r>
            <a:endParaRPr lang="es-EC" sz="1400" dirty="0"/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1279238" y="4077072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0" y="4463731"/>
            <a:ext cx="30992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b="1" dirty="0"/>
              <a:t>Orden General Ministerial número </a:t>
            </a:r>
            <a:r>
              <a:rPr lang="es-EC" sz="1400" b="1" dirty="0" smtClean="0"/>
              <a:t>107 </a:t>
            </a:r>
          </a:p>
          <a:p>
            <a:pPr algn="ctr"/>
            <a:r>
              <a:rPr lang="es-EC" sz="1400" b="1" dirty="0" smtClean="0"/>
              <a:t>MIDENA</a:t>
            </a:r>
            <a:endParaRPr lang="es-EC" sz="1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71800" y="4983448"/>
            <a:ext cx="2121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Se eliminan todas las capacitaciones a los conscriptos y duración de 6 meses.</a:t>
            </a:r>
            <a:endParaRPr lang="es-EC" sz="1400" dirty="0"/>
          </a:p>
        </p:txBody>
      </p:sp>
      <p:pic>
        <p:nvPicPr>
          <p:cNvPr id="2051" name="Picture 3" descr="http://www.laprensa.com.ec/imagenes3/fotonoticias/conscriptos%2016-11-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725" y="4986951"/>
            <a:ext cx="1278482" cy="102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fotos.lahora.com.ec/cache/2/22/226/2261/-2010127080819-2261cc4d0de69444e4c77d852ba5cb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982161"/>
            <a:ext cx="1656184" cy="103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14 Conector recto de flecha"/>
          <p:cNvCxnSpPr>
            <a:stCxn id="11" idx="3"/>
            <a:endCxn id="2051" idx="1"/>
          </p:cNvCxnSpPr>
          <p:nvPr/>
        </p:nvCxnSpPr>
        <p:spPr>
          <a:xfrm>
            <a:off x="2492827" y="5460502"/>
            <a:ext cx="1377898" cy="407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12 Cerrar llave"/>
          <p:cNvSpPr/>
          <p:nvPr/>
        </p:nvSpPr>
        <p:spPr>
          <a:xfrm rot="16200000">
            <a:off x="5791552" y="2156244"/>
            <a:ext cx="1036087" cy="4877740"/>
          </a:xfrm>
          <a:prstGeom prst="rightBrace">
            <a:avLst>
              <a:gd name="adj1" fmla="val 11679"/>
              <a:gd name="adj2" fmla="val 49171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Botón de acción: Inicio">
            <a:hlinkClick r:id="rId5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7" name="Picture 9" descr="https://fbcdn-sphotos-h-a.akamaihd.net/hphotos-ak-prn2/v/t1.0-9/545194_227991290684498_930609785_n.jpg?oh=4d34a0c1e75a66671b1bd30ca0641efd&amp;oe=554E2246&amp;__gda__=1435343624_eaf1d227341ba5cbfbfa154de25b402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9" t="15474" r="6710" b="6670"/>
          <a:stretch/>
        </p:blipFill>
        <p:spPr bwMode="auto">
          <a:xfrm>
            <a:off x="5292080" y="4986951"/>
            <a:ext cx="1657581" cy="102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:\TESIS\ARBOL DE PROBLEMAS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9028" r="1960" b="9715"/>
          <a:stretch/>
        </p:blipFill>
        <p:spPr bwMode="auto">
          <a:xfrm>
            <a:off x="0" y="836712"/>
            <a:ext cx="9144000" cy="5184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265882" y="177167"/>
            <a:ext cx="2612236" cy="3847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ÁRBOL DE PROBLEMAS</a:t>
            </a:r>
            <a:endParaRPr lang="es-EC" sz="19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923928" y="6021287"/>
            <a:ext cx="129614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 smtClean="0"/>
              <a:t>CAUSAS</a:t>
            </a:r>
            <a:endParaRPr lang="es-EC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7092280" y="3789040"/>
            <a:ext cx="129614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 smtClean="0"/>
              <a:t>PROBLEMA PRINCIPAL</a:t>
            </a:r>
            <a:endParaRPr lang="es-EC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219944" y="582728"/>
            <a:ext cx="129614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 smtClean="0"/>
              <a:t>EFECTOS</a:t>
            </a:r>
            <a:endParaRPr lang="es-EC" b="1" dirty="0"/>
          </a:p>
        </p:txBody>
      </p:sp>
      <p:sp>
        <p:nvSpPr>
          <p:cNvPr id="9" name="8 Botón de acción: Inicio">
            <a:hlinkClick r:id="rId3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16502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0053" y="159972"/>
            <a:ext cx="3024336" cy="38472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OBJETIVOS DEL PROYECTO</a:t>
            </a:r>
            <a:endParaRPr lang="es-EC" sz="19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266071156"/>
              </p:ext>
            </p:extLst>
          </p:nvPr>
        </p:nvGraphicFramePr>
        <p:xfrm>
          <a:off x="5652120" y="6575040"/>
          <a:ext cx="554461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Botón de acción: Inicio">
            <a:hlinkClick r:id="rId7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6" name="Picture 2" descr="http://img.scoop.it/BWJ4HfoFCvB-WPM4k5kYIjl72eJkfbmt4t8yenImKBVvK0kTmF0xjctABnaLJIm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280035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ric1708.files.wordpress.com/2008/08/teoria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27870" r="30269" b="33658"/>
          <a:stretch/>
        </p:blipFill>
        <p:spPr bwMode="auto">
          <a:xfrm>
            <a:off x="4460007" y="236134"/>
            <a:ext cx="1008111" cy="77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2.bp.blogspot.com/-Ya3R5GLNkNQ/UUnaUISRQvI/AAAAAAAAAF4/3UOUE9UV5Vo/s1600/humnno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878" y="1671387"/>
            <a:ext cx="1659644" cy="85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san.edu.pe/conexion/actualidad/assets_c/2012/10/investigacion_mercados-miniatura-290xauto-720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207" y="2672298"/>
            <a:ext cx="1405273" cy="128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kampussia.com/lau/files/2013/04/tus-ideas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878" y="4390403"/>
            <a:ext cx="1346386" cy="157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naranjasinternet.com/img/cms/boca-a-boc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503" y="5209730"/>
            <a:ext cx="1972963" cy="118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7 Conector curvado"/>
          <p:cNvCxnSpPr>
            <a:stCxn id="1026" idx="3"/>
            <a:endCxn id="1028" idx="1"/>
          </p:cNvCxnSpPr>
          <p:nvPr/>
        </p:nvCxnSpPr>
        <p:spPr>
          <a:xfrm flipV="1">
            <a:off x="3051870" y="623869"/>
            <a:ext cx="1408137" cy="2621131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7 Conector curvado"/>
          <p:cNvCxnSpPr>
            <a:stCxn id="1026" idx="3"/>
            <a:endCxn id="1042" idx="1"/>
          </p:cNvCxnSpPr>
          <p:nvPr/>
        </p:nvCxnSpPr>
        <p:spPr>
          <a:xfrm flipV="1">
            <a:off x="3051870" y="954193"/>
            <a:ext cx="3096056" cy="2290807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7 Conector curvado"/>
          <p:cNvCxnSpPr>
            <a:stCxn id="1026" idx="3"/>
            <a:endCxn id="1032" idx="1"/>
          </p:cNvCxnSpPr>
          <p:nvPr/>
        </p:nvCxnSpPr>
        <p:spPr>
          <a:xfrm flipV="1">
            <a:off x="3051870" y="2099597"/>
            <a:ext cx="3883008" cy="1145403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7 Conector curvado"/>
          <p:cNvCxnSpPr>
            <a:stCxn id="1026" idx="3"/>
            <a:endCxn id="1034" idx="1"/>
          </p:cNvCxnSpPr>
          <p:nvPr/>
        </p:nvCxnSpPr>
        <p:spPr>
          <a:xfrm>
            <a:off x="3051870" y="3245000"/>
            <a:ext cx="4199337" cy="6936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7 Conector curvado"/>
          <p:cNvCxnSpPr>
            <a:stCxn id="1026" idx="3"/>
            <a:endCxn id="1036" idx="1"/>
          </p:cNvCxnSpPr>
          <p:nvPr/>
        </p:nvCxnSpPr>
        <p:spPr>
          <a:xfrm>
            <a:off x="3051870" y="3245000"/>
            <a:ext cx="3883008" cy="193187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7 Conector curvado"/>
          <p:cNvCxnSpPr>
            <a:stCxn id="1026" idx="3"/>
            <a:endCxn id="1038" idx="0"/>
          </p:cNvCxnSpPr>
          <p:nvPr/>
        </p:nvCxnSpPr>
        <p:spPr>
          <a:xfrm>
            <a:off x="3051870" y="3245000"/>
            <a:ext cx="1454115" cy="196473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42" name="Picture 18" descr="http://noticias.alfredocruz.cl/images/416_cms_Fondo_A_o_Fondo_E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926" y="182707"/>
            <a:ext cx="1935584" cy="154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8891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483768" y="179819"/>
            <a:ext cx="4176465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solidFill>
                  <a:schemeClr val="accent6">
                    <a:lumMod val="75000"/>
                  </a:schemeClr>
                </a:solidFill>
                <a:latin typeface="AR JULIAN" pitchFamily="2" charset="0"/>
              </a:rPr>
              <a:t>ANTECEDENTES</a:t>
            </a:r>
          </a:p>
          <a:p>
            <a:pPr algn="ctr"/>
            <a:r>
              <a:rPr lang="es-EC" dirty="0" smtClean="0">
                <a:latin typeface="AR JULIAN" pitchFamily="2" charset="0"/>
              </a:rPr>
              <a:t>DIRECCIONAMIENTO ESTRATÉGICO. 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009419769"/>
              </p:ext>
            </p:extLst>
          </p:nvPr>
        </p:nvGraphicFramePr>
        <p:xfrm>
          <a:off x="431540" y="1392749"/>
          <a:ext cx="8280920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259632" y="1131888"/>
            <a:ext cx="7200800" cy="50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</a:pPr>
            <a:r>
              <a:rPr lang="es-EC" b="1" dirty="0" smtClean="0">
                <a:latin typeface="Times New Roman"/>
                <a:ea typeface="Calibri"/>
                <a:cs typeface="Times New Roman"/>
              </a:rPr>
              <a:t>OBJETIVOS DE CONTRIBUCIÓN Y ACCIONES ESTRATÉGICAS.</a:t>
            </a:r>
            <a:endParaRPr lang="es-EC" dirty="0">
              <a:effectLst/>
              <a:latin typeface="Times New Roman"/>
              <a:ea typeface="Calibri"/>
              <a:cs typeface="Arial"/>
            </a:endParaRPr>
          </a:p>
        </p:txBody>
      </p:sp>
      <p:sp>
        <p:nvSpPr>
          <p:cNvPr id="6" name="5 Botón de acción: Inicio">
            <a:hlinkClick r:id="rId7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634907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CuadroTexto"/>
          <p:cNvSpPr txBox="1"/>
          <p:nvPr/>
        </p:nvSpPr>
        <p:spPr>
          <a:xfrm>
            <a:off x="2924133" y="359216"/>
            <a:ext cx="3312368" cy="50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</a:pPr>
            <a:r>
              <a:rPr lang="es-EC" b="1" dirty="0" smtClean="0">
                <a:latin typeface="Times New Roman"/>
                <a:ea typeface="Calibri"/>
                <a:cs typeface="Times New Roman"/>
              </a:rPr>
              <a:t>CULTURA CORPORATIVA.</a:t>
            </a:r>
            <a:endParaRPr lang="es-EC" dirty="0">
              <a:effectLst/>
              <a:latin typeface="Times New Roman"/>
              <a:ea typeface="Calibri"/>
              <a:cs typeface="Arial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259630216"/>
              </p:ext>
            </p:extLst>
          </p:nvPr>
        </p:nvGraphicFramePr>
        <p:xfrm>
          <a:off x="331845" y="1124744"/>
          <a:ext cx="8496944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3203848" y="37170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Valores Institucionales</a:t>
            </a:r>
            <a:endParaRPr lang="es-EC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988689"/>
              </p:ext>
            </p:extLst>
          </p:nvPr>
        </p:nvGraphicFramePr>
        <p:xfrm>
          <a:off x="611560" y="4293096"/>
          <a:ext cx="8352930" cy="14833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392490"/>
                <a:gridCol w="1368152"/>
                <a:gridCol w="2592288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sz="1800" b="0" dirty="0" smtClean="0">
                          <a:solidFill>
                            <a:schemeClr val="tx1"/>
                          </a:solidFill>
                        </a:rPr>
                        <a:t>Subordinación</a:t>
                      </a:r>
                      <a:r>
                        <a:rPr lang="es-EC" sz="1800" b="0" baseline="0" dirty="0" smtClean="0">
                          <a:solidFill>
                            <a:schemeClr val="tx1"/>
                          </a:solidFill>
                        </a:rPr>
                        <a:t> al interés nacional</a:t>
                      </a:r>
                      <a:endParaRPr lang="es-EC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sz="1800" b="0" dirty="0" smtClean="0">
                          <a:solidFill>
                            <a:schemeClr val="tx1"/>
                          </a:solidFill>
                        </a:rPr>
                        <a:t>Lealtad</a:t>
                      </a:r>
                      <a:endParaRPr lang="es-EC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sz="1800" b="0" dirty="0" smtClean="0">
                          <a:solidFill>
                            <a:schemeClr val="tx1"/>
                          </a:solidFill>
                        </a:rPr>
                        <a:t>Espíritu</a:t>
                      </a:r>
                      <a:r>
                        <a:rPr lang="es-EC" sz="1800" b="0" baseline="0" dirty="0" smtClean="0">
                          <a:solidFill>
                            <a:schemeClr val="tx1"/>
                          </a:solidFill>
                        </a:rPr>
                        <a:t> militar</a:t>
                      </a:r>
                      <a:endParaRPr lang="es-EC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sz="18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Entrega irrestricta a la defensa de la patria</a:t>
                      </a:r>
                      <a:endParaRPr lang="es-EC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sz="1800" b="0" dirty="0" smtClean="0">
                          <a:solidFill>
                            <a:schemeClr val="tx1"/>
                          </a:solidFill>
                        </a:rPr>
                        <a:t>Disciplina</a:t>
                      </a:r>
                      <a:endParaRPr lang="es-EC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sz="1800" b="0" dirty="0" smtClean="0">
                          <a:solidFill>
                            <a:schemeClr val="tx1"/>
                          </a:solidFill>
                        </a:rPr>
                        <a:t>Cultura democrática</a:t>
                      </a:r>
                      <a:endParaRPr lang="es-EC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sz="1800" b="0" dirty="0" smtClean="0">
                          <a:solidFill>
                            <a:schemeClr val="tx1"/>
                          </a:solidFill>
                        </a:rPr>
                        <a:t>Respeto a la jerarquía</a:t>
                      </a:r>
                      <a:endParaRPr lang="es-EC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sz="1800" b="0" dirty="0" smtClean="0">
                          <a:solidFill>
                            <a:schemeClr val="tx1"/>
                          </a:solidFill>
                        </a:rPr>
                        <a:t>Cohesión</a:t>
                      </a:r>
                      <a:endParaRPr lang="es-EC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sz="1800" b="0" dirty="0" smtClean="0">
                          <a:solidFill>
                            <a:schemeClr val="tx1"/>
                          </a:solidFill>
                        </a:rPr>
                        <a:t>Moral militar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sz="1800" b="0" dirty="0" smtClean="0">
                          <a:solidFill>
                            <a:schemeClr val="tx1"/>
                          </a:solidFill>
                        </a:rPr>
                        <a:t>Ética militar</a:t>
                      </a:r>
                      <a:endParaRPr lang="es-EC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sz="1800" b="0" dirty="0" smtClean="0">
                          <a:solidFill>
                            <a:schemeClr val="tx1"/>
                          </a:solidFill>
                        </a:rPr>
                        <a:t>Honor</a:t>
                      </a:r>
                      <a:endParaRPr lang="es-EC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s-EC" sz="1800" b="0" dirty="0" smtClean="0">
                          <a:solidFill>
                            <a:schemeClr val="tx1"/>
                          </a:solidFill>
                        </a:rPr>
                        <a:t>Honestidad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6679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otón de acción: Inicio">
            <a:hlinkClick r:id="rId2" action="ppaction://hlinksldjump" highlightClick="1"/>
          </p:cNvPr>
          <p:cNvSpPr/>
          <p:nvPr/>
        </p:nvSpPr>
        <p:spPr>
          <a:xfrm>
            <a:off x="5652120" y="6575040"/>
            <a:ext cx="307980" cy="28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2339752" y="0"/>
            <a:ext cx="460851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solidFill>
                  <a:schemeClr val="accent6">
                    <a:lumMod val="75000"/>
                  </a:schemeClr>
                </a:solidFill>
                <a:latin typeface="AR JULIAN" pitchFamily="2" charset="0"/>
              </a:rPr>
              <a:t>ANÁLISIS SITUACIONAL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375756" y="764704"/>
            <a:ext cx="4536504" cy="50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</a:pPr>
            <a:r>
              <a:rPr lang="es-EC" b="1" dirty="0" smtClean="0">
                <a:latin typeface="Times New Roman"/>
                <a:ea typeface="Calibri"/>
                <a:cs typeface="Times New Roman"/>
              </a:rPr>
              <a:t>MATRIZ GENERAL DE MATRIZ FODA.</a:t>
            </a:r>
            <a:endParaRPr lang="es-EC" dirty="0">
              <a:effectLst/>
              <a:latin typeface="Times New Roman"/>
              <a:ea typeface="Calibri"/>
              <a:cs typeface="Arial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10202"/>
              </p:ext>
            </p:extLst>
          </p:nvPr>
        </p:nvGraphicFramePr>
        <p:xfrm>
          <a:off x="539552" y="1556792"/>
          <a:ext cx="8208912" cy="417645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104456"/>
                <a:gridCol w="4104456"/>
              </a:tblGrid>
              <a:tr h="35760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FORTALEZAS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OPORTUNIDADES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4134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</a:rPr>
                        <a:t>F1:</a:t>
                      </a:r>
                      <a:r>
                        <a:rPr lang="es-EC" sz="1400" u="none" strike="noStrike" baseline="0" dirty="0" smtClean="0">
                          <a:effectLst/>
                        </a:rPr>
                        <a:t> </a:t>
                      </a:r>
                      <a:r>
                        <a:rPr lang="es-EC" sz="1400" u="none" strike="noStrike" dirty="0" smtClean="0">
                          <a:effectLst/>
                        </a:rPr>
                        <a:t>Misión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</a:rPr>
                        <a:t>O1: Incremento </a:t>
                      </a:r>
                      <a:r>
                        <a:rPr lang="es-EC" sz="1400" u="none" strike="noStrike" dirty="0">
                          <a:effectLst/>
                        </a:rPr>
                        <a:t>de la inflación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34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</a:rPr>
                        <a:t>F2: Valores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</a:rPr>
                        <a:t>O2: Aporte </a:t>
                      </a:r>
                      <a:r>
                        <a:rPr lang="es-EC" sz="1400" u="none" strike="noStrike" dirty="0">
                          <a:effectLst/>
                        </a:rPr>
                        <a:t>obj. 2 y 9 del Plan Nacional del Buen Vivir.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134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</a:rPr>
                        <a:t>F3: Talento </a:t>
                      </a:r>
                      <a:r>
                        <a:rPr lang="es-EC" sz="1400" u="none" strike="noStrike" dirty="0">
                          <a:effectLst/>
                        </a:rPr>
                        <a:t>Humano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</a:rPr>
                        <a:t>O3: Crecimiento </a:t>
                      </a:r>
                      <a:r>
                        <a:rPr lang="es-EC" sz="1400" u="none" strike="noStrike" dirty="0">
                          <a:effectLst/>
                        </a:rPr>
                        <a:t>de la población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134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</a:rPr>
                        <a:t>F4: Optimización </a:t>
                      </a:r>
                      <a:r>
                        <a:rPr lang="es-EC" sz="1400" u="none" strike="noStrike" dirty="0">
                          <a:effectLst/>
                        </a:rPr>
                        <a:t>de recursos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</a:rPr>
                        <a:t>O4:</a:t>
                      </a:r>
                      <a:r>
                        <a:rPr lang="es-EC" sz="1400" u="none" strike="noStrike" baseline="0" dirty="0" smtClean="0">
                          <a:effectLst/>
                        </a:rPr>
                        <a:t> </a:t>
                      </a:r>
                      <a:r>
                        <a:rPr lang="es-EC" sz="1400" u="none" strike="noStrike" dirty="0" smtClean="0">
                          <a:effectLst/>
                        </a:rPr>
                        <a:t>Calidad </a:t>
                      </a:r>
                      <a:r>
                        <a:rPr lang="es-EC" sz="1400" u="none" strike="noStrike" dirty="0">
                          <a:effectLst/>
                        </a:rPr>
                        <a:t>de vida de los conscriptos.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134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DEBILIDADES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AMENAZAS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/>
                    </a:solidFill>
                  </a:tcPr>
                </a:tc>
              </a:tr>
              <a:tr h="34134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</a:rPr>
                        <a:t>D1: Poca </a:t>
                      </a:r>
                      <a:r>
                        <a:rPr lang="es-EC" sz="1400" u="none" strike="noStrike" dirty="0">
                          <a:effectLst/>
                        </a:rPr>
                        <a:t>capacitación.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</a:rPr>
                        <a:t>A1: Presupuesto </a:t>
                      </a:r>
                      <a:r>
                        <a:rPr lang="es-EC" sz="1400" u="none" strike="noStrike" dirty="0">
                          <a:effectLst/>
                        </a:rPr>
                        <a:t>insuficiente.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134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</a:rPr>
                        <a:t>D2: Incertidumbre </a:t>
                      </a:r>
                      <a:r>
                        <a:rPr lang="es-EC" sz="1400" u="none" strike="noStrike" dirty="0">
                          <a:effectLst/>
                        </a:rPr>
                        <a:t>y rumores.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</a:rPr>
                        <a:t>A2: Cambios </a:t>
                      </a:r>
                      <a:r>
                        <a:rPr lang="es-EC" sz="1400" u="none" strike="noStrike" dirty="0">
                          <a:effectLst/>
                        </a:rPr>
                        <a:t>de orden político.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134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</a:rPr>
                        <a:t>D3: Periodo </a:t>
                      </a:r>
                      <a:r>
                        <a:rPr lang="es-EC" sz="1400" u="none" strike="noStrike" dirty="0">
                          <a:effectLst/>
                        </a:rPr>
                        <a:t>(Visión).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</a:rPr>
                        <a:t>A3: Sustitutos </a:t>
                      </a:r>
                      <a:r>
                        <a:rPr lang="es-EC" sz="1400" u="none" strike="noStrike" dirty="0">
                          <a:effectLst/>
                        </a:rPr>
                        <a:t>al SCMV.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426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</a:rPr>
                        <a:t>D4: Propuestas </a:t>
                      </a:r>
                      <a:r>
                        <a:rPr lang="es-EC" sz="1400" u="none" strike="noStrike" dirty="0">
                          <a:effectLst/>
                        </a:rPr>
                        <a:t>de agrado de autoridades.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</a:rPr>
                        <a:t>A4: Desmotivación </a:t>
                      </a:r>
                      <a:r>
                        <a:rPr lang="es-EC" sz="1400" u="none" strike="noStrike" dirty="0">
                          <a:effectLst/>
                        </a:rPr>
                        <a:t>para participar en el SCMV.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134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</a:rPr>
                        <a:t> 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</a:rPr>
                        <a:t>A:5 Art</a:t>
                      </a:r>
                      <a:r>
                        <a:rPr lang="es-EC" sz="1400" u="none" strike="noStrike" dirty="0">
                          <a:effectLst/>
                        </a:rPr>
                        <a:t>. 161 de la Constitución.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1041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effectLst/>
                        </a:rPr>
                        <a:t> 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 smtClean="0">
                          <a:effectLst/>
                        </a:rPr>
                        <a:t>A6: Vigencia </a:t>
                      </a:r>
                      <a:r>
                        <a:rPr lang="es-EC" sz="1400" u="none" strike="noStrike" dirty="0">
                          <a:effectLst/>
                        </a:rPr>
                        <a:t>de la Ley del Servicio Militar.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0135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XPO ESP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EXPO ESPE</Template>
  <TotalTime>2338</TotalTime>
  <Words>2321</Words>
  <Application>Microsoft Office PowerPoint</Application>
  <PresentationFormat>Presentación en pantalla (4:3)</PresentationFormat>
  <Paragraphs>424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EXPO ESPE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GUATEMAL8</dc:creator>
  <cp:lastModifiedBy>GUATEMAL8</cp:lastModifiedBy>
  <cp:revision>27</cp:revision>
  <dcterms:created xsi:type="dcterms:W3CDTF">2015-02-18T13:13:59Z</dcterms:created>
  <dcterms:modified xsi:type="dcterms:W3CDTF">2015-03-11T18:01:00Z</dcterms:modified>
</cp:coreProperties>
</file>