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89"/>
  </p:notesMasterIdLst>
  <p:sldIdLst>
    <p:sldId id="256" r:id="rId2"/>
    <p:sldId id="270" r:id="rId3"/>
    <p:sldId id="271" r:id="rId4"/>
    <p:sldId id="262" r:id="rId5"/>
    <p:sldId id="301" r:id="rId6"/>
    <p:sldId id="300" r:id="rId7"/>
    <p:sldId id="272" r:id="rId8"/>
    <p:sldId id="339" r:id="rId9"/>
    <p:sldId id="340" r:id="rId10"/>
    <p:sldId id="344" r:id="rId11"/>
    <p:sldId id="345" r:id="rId12"/>
    <p:sldId id="346" r:id="rId13"/>
    <p:sldId id="347" r:id="rId14"/>
    <p:sldId id="348" r:id="rId15"/>
    <p:sldId id="349" r:id="rId16"/>
    <p:sldId id="350" r:id="rId17"/>
    <p:sldId id="352" r:id="rId18"/>
    <p:sldId id="351" r:id="rId19"/>
    <p:sldId id="342" r:id="rId20"/>
    <p:sldId id="353" r:id="rId21"/>
    <p:sldId id="354" r:id="rId22"/>
    <p:sldId id="355" r:id="rId23"/>
    <p:sldId id="356" r:id="rId24"/>
    <p:sldId id="357" r:id="rId25"/>
    <p:sldId id="358" r:id="rId26"/>
    <p:sldId id="359" r:id="rId27"/>
    <p:sldId id="360" r:id="rId28"/>
    <p:sldId id="361" r:id="rId29"/>
    <p:sldId id="362" r:id="rId30"/>
    <p:sldId id="363" r:id="rId31"/>
    <p:sldId id="364" r:id="rId32"/>
    <p:sldId id="365" r:id="rId33"/>
    <p:sldId id="366" r:id="rId34"/>
    <p:sldId id="367" r:id="rId35"/>
    <p:sldId id="368" r:id="rId36"/>
    <p:sldId id="369" r:id="rId37"/>
    <p:sldId id="370" r:id="rId38"/>
    <p:sldId id="371" r:id="rId39"/>
    <p:sldId id="376" r:id="rId40"/>
    <p:sldId id="377" r:id="rId41"/>
    <p:sldId id="378" r:id="rId42"/>
    <p:sldId id="379" r:id="rId43"/>
    <p:sldId id="380" r:id="rId44"/>
    <p:sldId id="382" r:id="rId45"/>
    <p:sldId id="381" r:id="rId46"/>
    <p:sldId id="383" r:id="rId47"/>
    <p:sldId id="384" r:id="rId48"/>
    <p:sldId id="391" r:id="rId49"/>
    <p:sldId id="392" r:id="rId50"/>
    <p:sldId id="393" r:id="rId51"/>
    <p:sldId id="395" r:id="rId52"/>
    <p:sldId id="396" r:id="rId53"/>
    <p:sldId id="397" r:id="rId54"/>
    <p:sldId id="385" r:id="rId55"/>
    <p:sldId id="386" r:id="rId56"/>
    <p:sldId id="387" r:id="rId57"/>
    <p:sldId id="398" r:id="rId58"/>
    <p:sldId id="388" r:id="rId59"/>
    <p:sldId id="389" r:id="rId60"/>
    <p:sldId id="390" r:id="rId61"/>
    <p:sldId id="399" r:id="rId62"/>
    <p:sldId id="401" r:id="rId63"/>
    <p:sldId id="402" r:id="rId64"/>
    <p:sldId id="403" r:id="rId65"/>
    <p:sldId id="404" r:id="rId66"/>
    <p:sldId id="405" r:id="rId67"/>
    <p:sldId id="406" r:id="rId68"/>
    <p:sldId id="407" r:id="rId69"/>
    <p:sldId id="408" r:id="rId70"/>
    <p:sldId id="409" r:id="rId71"/>
    <p:sldId id="411" r:id="rId72"/>
    <p:sldId id="413" r:id="rId73"/>
    <p:sldId id="412" r:id="rId74"/>
    <p:sldId id="414" r:id="rId75"/>
    <p:sldId id="415" r:id="rId76"/>
    <p:sldId id="416" r:id="rId77"/>
    <p:sldId id="297" r:id="rId78"/>
    <p:sldId id="417" r:id="rId79"/>
    <p:sldId id="418" r:id="rId80"/>
    <p:sldId id="304" r:id="rId81"/>
    <p:sldId id="287" r:id="rId82"/>
    <p:sldId id="320" r:id="rId83"/>
    <p:sldId id="372" r:id="rId84"/>
    <p:sldId id="315" r:id="rId85"/>
    <p:sldId id="373" r:id="rId86"/>
    <p:sldId id="374" r:id="rId87"/>
    <p:sldId id="375"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F319AF-914C-4A43-B82A-A2CAEB130935}" type="datetimeFigureOut">
              <a:rPr lang="es-EC" smtClean="0"/>
              <a:t>11/05/2015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D75FFF-F810-4154-8FE9-81E2EFCD2F3B}" type="slidenum">
              <a:rPr lang="es-EC" smtClean="0"/>
              <a:t>‹Nº›</a:t>
            </a:fld>
            <a:endParaRPr lang="es-EC"/>
          </a:p>
        </p:txBody>
      </p:sp>
    </p:spTree>
    <p:extLst>
      <p:ext uri="{BB962C8B-B14F-4D97-AF65-F5344CB8AC3E}">
        <p14:creationId xmlns:p14="http://schemas.microsoft.com/office/powerpoint/2010/main" val="4097829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EA5A0C8-8C9B-42E3-8733-8C76CD31B1AF}"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EA5A0C8-8C9B-42E3-8733-8C76CD31B1AF}"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EA5A0C8-8C9B-42E3-8733-8C76CD31B1AF}" type="slidenum">
              <a:rPr lang="es-EC" smtClean="0"/>
              <a:pPr/>
              <a:t>‹Nº›</a:t>
            </a:fld>
            <a:endParaRPr lang="es-EC"/>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EA5A0C8-8C9B-42E3-8733-8C76CD31B1AF}" type="slidenum">
              <a:rPr lang="es-EC" smtClean="0"/>
              <a:pPr/>
              <a:t>‹Nº›</a:t>
            </a:fld>
            <a:endParaRPr lang="es-EC"/>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EA5A0C8-8C9B-42E3-8733-8C76CD31B1AF}"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EA5A0C8-8C9B-42E3-8733-8C76CD31B1AF}" type="slidenum">
              <a:rPr lang="es-EC" smtClean="0"/>
              <a:pPr/>
              <a:t>‹Nº›</a:t>
            </a:fld>
            <a:endParaRPr lang="es-EC"/>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EEA5A0C8-8C9B-42E3-8733-8C76CD31B1AF}"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EA5A0C8-8C9B-42E3-8733-8C76CD31B1AF}"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EEA5A0C8-8C9B-42E3-8733-8C76CD31B1AF}"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EA5A0C8-8C9B-42E3-8733-8C76CD31B1AF}" type="slidenum">
              <a:rPr lang="es-EC" smtClean="0"/>
              <a:pPr/>
              <a:t>‹Nº›</a:t>
            </a:fld>
            <a:endParaRPr lang="es-EC"/>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80E528-EB4F-4443-B667-8B79AA0DD7CB}" type="datetimeFigureOut">
              <a:rPr lang="es-EC" smtClean="0"/>
              <a:pPr/>
              <a:t>11/05/2015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EA5A0C8-8C9B-42E3-8733-8C76CD31B1AF}" type="slidenum">
              <a:rPr lang="es-EC" smtClean="0"/>
              <a:pPr/>
              <a:t>‹Nº›</a:t>
            </a:fld>
            <a:endParaRPr lang="es-EC"/>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580E528-EB4F-4443-B667-8B79AA0DD7CB}" type="datetimeFigureOut">
              <a:rPr lang="es-EC" smtClean="0"/>
              <a:pPr/>
              <a:t>11/05/2015</a:t>
            </a:fld>
            <a:endParaRPr lang="es-EC"/>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C"/>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EEA5A0C8-8C9B-42E3-8733-8C76CD31B1AF}" type="slidenum">
              <a:rPr lang="es-EC" smtClean="0"/>
              <a:pPr/>
              <a:t>‹Nº›</a:t>
            </a:fld>
            <a:endParaRPr lang="es-EC"/>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video" Target="file:///C:\Users\Barrio\Desktop\presentacion%20tesis\Funcionamient.wmv"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47394" y="404664"/>
            <a:ext cx="8625206" cy="633313"/>
          </a:xfrm>
        </p:spPr>
        <p:txBody>
          <a:bodyPr>
            <a:normAutofit/>
          </a:bodyPr>
          <a:lstStyle/>
          <a:p>
            <a:pPr algn="ctr"/>
            <a:r>
              <a:rPr lang="es-EC" sz="2800" b="1" dirty="0" smtClean="0">
                <a:solidFill>
                  <a:schemeClr val="tx1"/>
                </a:solidFill>
              </a:rPr>
              <a:t>UNIVERSIDAD DE LAS FUERZAS ARMADAS “ESPE”</a:t>
            </a:r>
            <a:endParaRPr lang="es-EC" sz="2800" b="1" dirty="0">
              <a:solidFill>
                <a:schemeClr val="tx1"/>
              </a:solidFill>
            </a:endParaRPr>
          </a:p>
        </p:txBody>
      </p:sp>
      <p:sp>
        <p:nvSpPr>
          <p:cNvPr id="3" name="2 Subtítulo"/>
          <p:cNvSpPr>
            <a:spLocks noGrp="1"/>
          </p:cNvSpPr>
          <p:nvPr>
            <p:ph type="subTitle" idx="1"/>
          </p:nvPr>
        </p:nvSpPr>
        <p:spPr>
          <a:xfrm>
            <a:off x="1299592" y="3356992"/>
            <a:ext cx="6400800" cy="1752600"/>
          </a:xfrm>
        </p:spPr>
        <p:txBody>
          <a:bodyPr>
            <a:normAutofit/>
          </a:bodyPr>
          <a:lstStyle/>
          <a:p>
            <a:r>
              <a:rPr lang="es-ES_tradnl" sz="2200" dirty="0" smtClean="0">
                <a:solidFill>
                  <a:schemeClr val="tx1"/>
                </a:solidFill>
              </a:rPr>
              <a:t>DISEÑO </a:t>
            </a:r>
            <a:r>
              <a:rPr lang="es-ES_tradnl" sz="2200" dirty="0">
                <a:solidFill>
                  <a:schemeClr val="tx1"/>
                </a:solidFill>
              </a:rPr>
              <a:t>E IMPLEMENTACIÓN DE UNA MÁQUINA ENFUNDADORA DE CHOCOLATE CON CONTROL EN LA DOSIFICACIÓN DEL PESO PARA LA EMPRESA </a:t>
            </a:r>
            <a:r>
              <a:rPr lang="es-ES_tradnl" sz="2200" dirty="0" smtClean="0">
                <a:solidFill>
                  <a:schemeClr val="tx1"/>
                </a:solidFill>
              </a:rPr>
              <a:t>KEICOS</a:t>
            </a:r>
            <a:endParaRPr lang="es-EC" sz="2200" dirty="0">
              <a:solidFill>
                <a:schemeClr val="tx1"/>
              </a:solidFill>
            </a:endParaRPr>
          </a:p>
        </p:txBody>
      </p:sp>
      <p:sp>
        <p:nvSpPr>
          <p:cNvPr id="6" name="5 CuadroTexto"/>
          <p:cNvSpPr txBox="1"/>
          <p:nvPr/>
        </p:nvSpPr>
        <p:spPr>
          <a:xfrm>
            <a:off x="1619672" y="1484784"/>
            <a:ext cx="5760640" cy="769441"/>
          </a:xfrm>
          <a:prstGeom prst="rect">
            <a:avLst/>
          </a:prstGeom>
          <a:noFill/>
        </p:spPr>
        <p:txBody>
          <a:bodyPr wrap="square" rtlCol="0">
            <a:spAutoFit/>
          </a:bodyPr>
          <a:lstStyle/>
          <a:p>
            <a:pPr algn="ctr"/>
            <a:r>
              <a:rPr lang="es-EC" sz="2200" b="1" dirty="0" smtClean="0"/>
              <a:t>DEPARTAMENTO DE CIENCIAS DE LA  ENERGIA Y MECÁNICA</a:t>
            </a:r>
            <a:endParaRPr lang="es-EC" sz="2200" b="1" dirty="0"/>
          </a:p>
        </p:txBody>
      </p:sp>
      <p:sp>
        <p:nvSpPr>
          <p:cNvPr id="7" name="6 CuadroTexto"/>
          <p:cNvSpPr txBox="1"/>
          <p:nvPr/>
        </p:nvSpPr>
        <p:spPr>
          <a:xfrm>
            <a:off x="1729440" y="2598641"/>
            <a:ext cx="5760640" cy="430887"/>
          </a:xfrm>
          <a:prstGeom prst="rect">
            <a:avLst/>
          </a:prstGeom>
          <a:noFill/>
        </p:spPr>
        <p:txBody>
          <a:bodyPr wrap="square" rtlCol="0">
            <a:spAutoFit/>
          </a:bodyPr>
          <a:lstStyle/>
          <a:p>
            <a:pPr algn="ctr"/>
            <a:r>
              <a:rPr lang="es-EC" sz="2200" b="1" dirty="0" smtClean="0"/>
              <a:t>CARRERA DE INGENIERÍA MECATRÓNICA</a:t>
            </a:r>
            <a:endParaRPr lang="es-EC" sz="2200" b="1" dirty="0"/>
          </a:p>
        </p:txBody>
      </p:sp>
      <p:sp>
        <p:nvSpPr>
          <p:cNvPr id="8" name="7 CuadroTexto"/>
          <p:cNvSpPr txBox="1"/>
          <p:nvPr/>
        </p:nvSpPr>
        <p:spPr>
          <a:xfrm>
            <a:off x="253276" y="5238529"/>
            <a:ext cx="8712968" cy="461665"/>
          </a:xfrm>
          <a:prstGeom prst="rect">
            <a:avLst/>
          </a:prstGeom>
          <a:noFill/>
        </p:spPr>
        <p:txBody>
          <a:bodyPr wrap="square" rtlCol="0">
            <a:spAutoFit/>
          </a:bodyPr>
          <a:lstStyle/>
          <a:p>
            <a:pPr algn="ctr"/>
            <a:r>
              <a:rPr lang="en-US" sz="2400" dirty="0" smtClean="0"/>
              <a:t>MARCELA VENEGAS</a:t>
            </a:r>
            <a:endParaRPr lang="es-EC" sz="2400" dirty="0"/>
          </a:p>
        </p:txBody>
      </p:sp>
      <p:sp>
        <p:nvSpPr>
          <p:cNvPr id="9" name="8 CuadroTexto"/>
          <p:cNvSpPr txBox="1"/>
          <p:nvPr/>
        </p:nvSpPr>
        <p:spPr>
          <a:xfrm>
            <a:off x="306015" y="6195459"/>
            <a:ext cx="8572467" cy="646331"/>
          </a:xfrm>
          <a:prstGeom prst="rect">
            <a:avLst/>
          </a:prstGeom>
          <a:noFill/>
        </p:spPr>
        <p:txBody>
          <a:bodyPr wrap="square" rtlCol="0">
            <a:spAutoFit/>
          </a:bodyPr>
          <a:lstStyle/>
          <a:p>
            <a:r>
              <a:rPr lang="en-US" dirty="0" smtClean="0"/>
              <a:t>DIRECTOR:  ING. PATRICIO </a:t>
            </a:r>
            <a:r>
              <a:rPr lang="en-US" dirty="0"/>
              <a:t>RIOFRIO </a:t>
            </a:r>
            <a:r>
              <a:rPr lang="en-US" dirty="0" smtClean="0"/>
              <a:t>	                 COODIRECTORA</a:t>
            </a:r>
            <a:r>
              <a:rPr lang="en-US" dirty="0"/>
              <a:t>: </a:t>
            </a:r>
            <a:r>
              <a:rPr lang="en-US" dirty="0" smtClean="0"/>
              <a:t>ING</a:t>
            </a:r>
            <a:r>
              <a:rPr lang="en-US" dirty="0"/>
              <a:t>. MÓNICA ENDARA</a:t>
            </a:r>
            <a:endParaRPr lang="es-EC" dirty="0"/>
          </a:p>
          <a:p>
            <a:endParaRPr lang="en-US" dirty="0" smtClean="0"/>
          </a:p>
        </p:txBody>
      </p:sp>
    </p:spTree>
    <p:extLst>
      <p:ext uri="{BB962C8B-B14F-4D97-AF65-F5344CB8AC3E}">
        <p14:creationId xmlns:p14="http://schemas.microsoft.com/office/powerpoint/2010/main" val="2418583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922651" y="2310289"/>
            <a:ext cx="7408333" cy="3450696"/>
          </a:xfrm>
        </p:spPr>
        <p:txBody>
          <a:bodyPr/>
          <a:lstStyle/>
          <a:p>
            <a:r>
              <a:rPr lang="es-EC" dirty="0"/>
              <a:t>Tipos de Máquinas Empacadoras</a:t>
            </a:r>
          </a:p>
        </p:txBody>
      </p:sp>
      <p:sp>
        <p:nvSpPr>
          <p:cNvPr id="3" name="2 Título"/>
          <p:cNvSpPr>
            <a:spLocks noGrp="1"/>
          </p:cNvSpPr>
          <p:nvPr>
            <p:ph type="title"/>
          </p:nvPr>
        </p:nvSpPr>
        <p:spPr/>
        <p:txBody>
          <a:bodyPr>
            <a:normAutofit fontScale="90000"/>
          </a:bodyPr>
          <a:lstStyle/>
          <a:p>
            <a:r>
              <a:rPr lang="es-EC" dirty="0"/>
              <a:t>Estudio de los Sistemas de Empacado</a:t>
            </a:r>
          </a:p>
        </p:txBody>
      </p:sp>
      <p:pic>
        <p:nvPicPr>
          <p:cNvPr id="4" name="3 Marcador de contenido" descr="http://i.ytimg.com/vi/ZYeiYQ0pOXg/hqdefault.jpg"/>
          <p:cNvPicPr>
            <a:picLocks/>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Lst>
          </a:blip>
          <a:srcRect l="7309" t="12390" r="3986"/>
          <a:stretch/>
        </p:blipFill>
        <p:spPr bwMode="auto">
          <a:xfrm>
            <a:off x="611560" y="3861048"/>
            <a:ext cx="2168127" cy="1466837"/>
          </a:xfrm>
          <a:prstGeom prst="rect">
            <a:avLst/>
          </a:prstGeom>
          <a:noFill/>
          <a:ln>
            <a:noFill/>
          </a:ln>
          <a:extLst>
            <a:ext uri="{53640926-AAD7-44D8-BBD7-CCE9431645EC}">
              <a14:shadowObscured xmlns:a14="http://schemas.microsoft.com/office/drawing/2010/main"/>
            </a:ext>
          </a:extLst>
        </p:spPr>
      </p:pic>
      <p:pic>
        <p:nvPicPr>
          <p:cNvPr id="6" name="5 Imagen" descr="http://img.logismarket.com.mx/ip/raumak-maquinas-empaquetadora-neumatica-sistema-neumatico-a-seco-no-necesita-lubricacion-349490-FGR.jpg"/>
          <p:cNvPicPr/>
          <p:nvPr/>
        </p:nvPicPr>
        <p:blipFill>
          <a:blip r:embed="rId4" cstate="print"/>
          <a:srcRect/>
          <a:stretch>
            <a:fillRect/>
          </a:stretch>
        </p:blipFill>
        <p:spPr bwMode="auto">
          <a:xfrm>
            <a:off x="6732240" y="2564904"/>
            <a:ext cx="1594953" cy="3168352"/>
          </a:xfrm>
          <a:prstGeom prst="rect">
            <a:avLst/>
          </a:prstGeom>
          <a:noFill/>
          <a:ln w="9525">
            <a:noFill/>
            <a:miter lim="800000"/>
            <a:headEnd/>
            <a:tailEnd/>
          </a:ln>
        </p:spPr>
      </p:pic>
      <p:pic>
        <p:nvPicPr>
          <p:cNvPr id="7" name="6 Imagen" descr="http://www.fundaciteportuguesa.gob.ve/portal/images/phocagallery/Maquina%20empaquetadora%20semiautomatica/thumbs/phoca_thumb_l_CIMG4389.png"/>
          <p:cNvPicPr/>
          <p:nvPr/>
        </p:nvPicPr>
        <p:blipFill>
          <a:blip r:embed="rId5" cstate="print"/>
          <a:srcRect l="25044" r="7160" b="19303"/>
          <a:stretch>
            <a:fillRect/>
          </a:stretch>
        </p:blipFill>
        <p:spPr bwMode="auto">
          <a:xfrm>
            <a:off x="3356282" y="3351952"/>
            <a:ext cx="2511862" cy="2381304"/>
          </a:xfrm>
          <a:prstGeom prst="rect">
            <a:avLst/>
          </a:prstGeom>
          <a:noFill/>
          <a:ln w="9525">
            <a:noFill/>
            <a:miter lim="800000"/>
            <a:headEnd/>
            <a:tailEnd/>
          </a:ln>
        </p:spPr>
      </p:pic>
      <p:sp>
        <p:nvSpPr>
          <p:cNvPr id="8" name="7 CuadroTexto"/>
          <p:cNvSpPr txBox="1"/>
          <p:nvPr/>
        </p:nvSpPr>
        <p:spPr>
          <a:xfrm>
            <a:off x="683568" y="6021288"/>
            <a:ext cx="910827" cy="369332"/>
          </a:xfrm>
          <a:prstGeom prst="rect">
            <a:avLst/>
          </a:prstGeom>
          <a:noFill/>
        </p:spPr>
        <p:txBody>
          <a:bodyPr wrap="none" rtlCol="0">
            <a:spAutoFit/>
          </a:bodyPr>
          <a:lstStyle/>
          <a:p>
            <a:r>
              <a:rPr lang="es-EC" dirty="0" smtClean="0"/>
              <a:t>Manual</a:t>
            </a:r>
            <a:endParaRPr lang="es-EC" dirty="0"/>
          </a:p>
        </p:txBody>
      </p:sp>
      <p:sp>
        <p:nvSpPr>
          <p:cNvPr id="9" name="8 CuadroTexto"/>
          <p:cNvSpPr txBox="1"/>
          <p:nvPr/>
        </p:nvSpPr>
        <p:spPr>
          <a:xfrm>
            <a:off x="3635896" y="6033271"/>
            <a:ext cx="1763624" cy="369332"/>
          </a:xfrm>
          <a:prstGeom prst="rect">
            <a:avLst/>
          </a:prstGeom>
          <a:noFill/>
        </p:spPr>
        <p:txBody>
          <a:bodyPr wrap="none" rtlCol="0">
            <a:spAutoFit/>
          </a:bodyPr>
          <a:lstStyle/>
          <a:p>
            <a:r>
              <a:rPr lang="es-EC" dirty="0" smtClean="0"/>
              <a:t>Semiautomática</a:t>
            </a:r>
            <a:endParaRPr lang="es-EC" dirty="0"/>
          </a:p>
        </p:txBody>
      </p:sp>
      <p:sp>
        <p:nvSpPr>
          <p:cNvPr id="10" name="9 CuadroTexto"/>
          <p:cNvSpPr txBox="1"/>
          <p:nvPr/>
        </p:nvSpPr>
        <p:spPr>
          <a:xfrm>
            <a:off x="7010807" y="6021288"/>
            <a:ext cx="1316386" cy="369332"/>
          </a:xfrm>
          <a:prstGeom prst="rect">
            <a:avLst/>
          </a:prstGeom>
          <a:noFill/>
        </p:spPr>
        <p:txBody>
          <a:bodyPr wrap="none" rtlCol="0">
            <a:spAutoFit/>
          </a:bodyPr>
          <a:lstStyle/>
          <a:p>
            <a:r>
              <a:rPr lang="es-EC" dirty="0" smtClean="0"/>
              <a:t>Automática</a:t>
            </a:r>
            <a:endParaRPr lang="es-EC" dirty="0"/>
          </a:p>
        </p:txBody>
      </p:sp>
    </p:spTree>
    <p:extLst>
      <p:ext uri="{BB962C8B-B14F-4D97-AF65-F5344CB8AC3E}">
        <p14:creationId xmlns:p14="http://schemas.microsoft.com/office/powerpoint/2010/main" val="5277607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27140" y="2143862"/>
            <a:ext cx="7408333" cy="3450696"/>
          </a:xfrm>
        </p:spPr>
        <p:txBody>
          <a:bodyPr/>
          <a:lstStyle/>
          <a:p>
            <a:r>
              <a:rPr lang="es-EC" dirty="0"/>
              <a:t>Según la Necesidad</a:t>
            </a:r>
          </a:p>
          <a:p>
            <a:endParaRPr lang="es-EC" dirty="0"/>
          </a:p>
        </p:txBody>
      </p:sp>
      <p:sp>
        <p:nvSpPr>
          <p:cNvPr id="3" name="2 Título"/>
          <p:cNvSpPr>
            <a:spLocks noGrp="1"/>
          </p:cNvSpPr>
          <p:nvPr>
            <p:ph type="title"/>
          </p:nvPr>
        </p:nvSpPr>
        <p:spPr/>
        <p:txBody>
          <a:bodyPr>
            <a:normAutofit fontScale="90000"/>
          </a:bodyPr>
          <a:lstStyle/>
          <a:p>
            <a:r>
              <a:rPr lang="es-EC" dirty="0"/>
              <a:t>Estudio de los Sistemas de Empacado</a:t>
            </a:r>
          </a:p>
        </p:txBody>
      </p:sp>
      <p:pic>
        <p:nvPicPr>
          <p:cNvPr id="4" name="3 Imagen" descr="http://www.ar.all.biz/img/ar/catalog/27787.jpeg"/>
          <p:cNvPicPr/>
          <p:nvPr/>
        </p:nvPicPr>
        <p:blipFill rotWithShape="1">
          <a:blip r:embed="rId2" cstate="print">
            <a:extLst>
              <a:ext uri="{28A0092B-C50C-407E-A947-70E740481C1C}">
                <a14:useLocalDpi xmlns:a14="http://schemas.microsoft.com/office/drawing/2010/main" val="0"/>
              </a:ext>
            </a:extLst>
          </a:blip>
          <a:srcRect b="35869"/>
          <a:stretch/>
        </p:blipFill>
        <p:spPr bwMode="auto">
          <a:xfrm>
            <a:off x="827584" y="3242499"/>
            <a:ext cx="2160240" cy="2278540"/>
          </a:xfrm>
          <a:prstGeom prst="rect">
            <a:avLst/>
          </a:prstGeom>
          <a:noFill/>
          <a:ln>
            <a:noFill/>
          </a:ln>
          <a:extLst>
            <a:ext uri="{53640926-AAD7-44D8-BBD7-CCE9431645EC}">
              <a14:shadowObscured xmlns:a14="http://schemas.microsoft.com/office/drawing/2010/main"/>
            </a:ext>
          </a:extLst>
        </p:spPr>
      </p:pic>
      <p:pic>
        <p:nvPicPr>
          <p:cNvPr id="5" name="13 Imagen" descr="C:\Users\Alex\Desktop\Sin títul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3501008"/>
            <a:ext cx="2808312" cy="2019287"/>
          </a:xfrm>
          <a:prstGeom prst="rect">
            <a:avLst/>
          </a:prstGeom>
          <a:noFill/>
          <a:ln>
            <a:noFill/>
          </a:ln>
        </p:spPr>
      </p:pic>
      <p:pic>
        <p:nvPicPr>
          <p:cNvPr id="6" name="5 Imagen" descr="http://img.logismarket.com.mx/ip/infipack-dosificador-volumetrico-para-productos-granulados-dosificador-volumetrico-para-productos-granulados-785272-FG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0244" y="2613895"/>
            <a:ext cx="2235002" cy="2907144"/>
          </a:xfrm>
          <a:prstGeom prst="rect">
            <a:avLst/>
          </a:prstGeom>
          <a:noFill/>
          <a:ln>
            <a:noFill/>
          </a:ln>
        </p:spPr>
      </p:pic>
      <p:sp>
        <p:nvSpPr>
          <p:cNvPr id="7" name="6 CuadroTexto"/>
          <p:cNvSpPr txBox="1"/>
          <p:nvPr/>
        </p:nvSpPr>
        <p:spPr>
          <a:xfrm>
            <a:off x="1513299" y="5867980"/>
            <a:ext cx="655949" cy="369332"/>
          </a:xfrm>
          <a:prstGeom prst="rect">
            <a:avLst/>
          </a:prstGeom>
          <a:noFill/>
        </p:spPr>
        <p:txBody>
          <a:bodyPr wrap="none" rtlCol="0">
            <a:spAutoFit/>
          </a:bodyPr>
          <a:lstStyle/>
          <a:p>
            <a:r>
              <a:rPr lang="es-EC" dirty="0" smtClean="0"/>
              <a:t>Peso</a:t>
            </a:r>
            <a:endParaRPr lang="es-EC" dirty="0"/>
          </a:p>
        </p:txBody>
      </p:sp>
      <p:sp>
        <p:nvSpPr>
          <p:cNvPr id="8" name="7 CuadroTexto"/>
          <p:cNvSpPr txBox="1"/>
          <p:nvPr/>
        </p:nvSpPr>
        <p:spPr>
          <a:xfrm>
            <a:off x="4139952" y="5867980"/>
            <a:ext cx="1043619" cy="369332"/>
          </a:xfrm>
          <a:prstGeom prst="rect">
            <a:avLst/>
          </a:prstGeom>
          <a:noFill/>
        </p:spPr>
        <p:txBody>
          <a:bodyPr wrap="none" rtlCol="0">
            <a:spAutoFit/>
          </a:bodyPr>
          <a:lstStyle/>
          <a:p>
            <a:r>
              <a:rPr lang="es-EC" dirty="0" smtClean="0"/>
              <a:t>Volumen</a:t>
            </a:r>
            <a:endParaRPr lang="es-EC" dirty="0"/>
          </a:p>
        </p:txBody>
      </p:sp>
      <p:sp>
        <p:nvSpPr>
          <p:cNvPr id="9" name="8 CuadroTexto"/>
          <p:cNvSpPr txBox="1"/>
          <p:nvPr/>
        </p:nvSpPr>
        <p:spPr>
          <a:xfrm>
            <a:off x="6372200" y="5867980"/>
            <a:ext cx="1564018" cy="369332"/>
          </a:xfrm>
          <a:prstGeom prst="rect">
            <a:avLst/>
          </a:prstGeom>
          <a:noFill/>
        </p:spPr>
        <p:txBody>
          <a:bodyPr wrap="none" rtlCol="0">
            <a:spAutoFit/>
          </a:bodyPr>
          <a:lstStyle/>
          <a:p>
            <a:r>
              <a:rPr lang="es-EC" dirty="0" smtClean="0"/>
              <a:t>Tornillo sin Fin</a:t>
            </a:r>
            <a:endParaRPr lang="es-EC" dirty="0"/>
          </a:p>
        </p:txBody>
      </p:sp>
    </p:spTree>
    <p:extLst>
      <p:ext uri="{BB962C8B-B14F-4D97-AF65-F5344CB8AC3E}">
        <p14:creationId xmlns:p14="http://schemas.microsoft.com/office/powerpoint/2010/main" val="31811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2" y="2348880"/>
            <a:ext cx="7408333" cy="3450696"/>
          </a:xfrm>
        </p:spPr>
        <p:txBody>
          <a:bodyPr>
            <a:normAutofit lnSpcReduction="10000"/>
          </a:bodyPr>
          <a:lstStyle/>
          <a:p>
            <a:pPr marL="0" indent="0">
              <a:buNone/>
            </a:pPr>
            <a:r>
              <a:rPr lang="es-EC" sz="2800" dirty="0"/>
              <a:t>Técnicas de </a:t>
            </a:r>
            <a:r>
              <a:rPr lang="es-EC" sz="2800" dirty="0" smtClean="0"/>
              <a:t>Sellado</a:t>
            </a:r>
          </a:p>
          <a:p>
            <a:endParaRPr lang="es-EC" dirty="0" smtClean="0"/>
          </a:p>
          <a:p>
            <a:endParaRPr lang="es-EC" dirty="0"/>
          </a:p>
          <a:p>
            <a:r>
              <a:rPr lang="es-EC" dirty="0" smtClean="0"/>
              <a:t>Sellado por fusión</a:t>
            </a:r>
          </a:p>
          <a:p>
            <a:r>
              <a:rPr lang="es-EC" dirty="0" smtClean="0"/>
              <a:t>Sellado por Alta Frecuencia</a:t>
            </a:r>
          </a:p>
          <a:p>
            <a:r>
              <a:rPr lang="es-EC" dirty="0" smtClean="0"/>
              <a:t>Sellado por Gas Caliente</a:t>
            </a:r>
          </a:p>
          <a:p>
            <a:r>
              <a:rPr lang="es-EC" dirty="0" smtClean="0"/>
              <a:t>Sellado por Resistencia Eléctrica</a:t>
            </a:r>
          </a:p>
          <a:p>
            <a:r>
              <a:rPr lang="es-EC" dirty="0" smtClean="0"/>
              <a:t>Sellado por Impulso Eléctrico</a:t>
            </a:r>
            <a:endParaRPr lang="es-EC" dirty="0"/>
          </a:p>
          <a:p>
            <a:endParaRPr lang="es-EC" dirty="0"/>
          </a:p>
        </p:txBody>
      </p:sp>
      <p:sp>
        <p:nvSpPr>
          <p:cNvPr id="3" name="2 Título"/>
          <p:cNvSpPr>
            <a:spLocks noGrp="1"/>
          </p:cNvSpPr>
          <p:nvPr>
            <p:ph type="title"/>
          </p:nvPr>
        </p:nvSpPr>
        <p:spPr/>
        <p:txBody>
          <a:bodyPr>
            <a:normAutofit fontScale="90000"/>
          </a:bodyPr>
          <a:lstStyle/>
          <a:p>
            <a:r>
              <a:rPr lang="es-EC" dirty="0"/>
              <a:t>Estudio de los Sistemas de Empacado</a:t>
            </a:r>
          </a:p>
        </p:txBody>
      </p:sp>
    </p:spTree>
    <p:extLst>
      <p:ext uri="{BB962C8B-B14F-4D97-AF65-F5344CB8AC3E}">
        <p14:creationId xmlns:p14="http://schemas.microsoft.com/office/powerpoint/2010/main" val="31937347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2" y="1988840"/>
            <a:ext cx="7408333" cy="3450696"/>
          </a:xfrm>
        </p:spPr>
        <p:txBody>
          <a:bodyPr/>
          <a:lstStyle/>
          <a:p>
            <a:r>
              <a:rPr lang="es-EC" dirty="0" smtClean="0"/>
              <a:t>Formadores de Bolsa</a:t>
            </a:r>
            <a:endParaRPr lang="es-EC" dirty="0"/>
          </a:p>
        </p:txBody>
      </p:sp>
      <p:sp>
        <p:nvSpPr>
          <p:cNvPr id="3" name="2 Título"/>
          <p:cNvSpPr>
            <a:spLocks noGrp="1"/>
          </p:cNvSpPr>
          <p:nvPr>
            <p:ph type="title"/>
          </p:nvPr>
        </p:nvSpPr>
        <p:spPr>
          <a:xfrm>
            <a:off x="457200" y="332656"/>
            <a:ext cx="8229600" cy="1252728"/>
          </a:xfrm>
        </p:spPr>
        <p:txBody>
          <a:bodyPr>
            <a:normAutofit fontScale="90000"/>
          </a:bodyPr>
          <a:lstStyle/>
          <a:p>
            <a:r>
              <a:rPr lang="es-EC" dirty="0"/>
              <a:t>Estudio de los Sistemas de Empacado</a:t>
            </a:r>
          </a:p>
        </p:txBody>
      </p:sp>
      <p:pic>
        <p:nvPicPr>
          <p:cNvPr id="3074" name="Picture 2" descr="http://fortuver.com/wp-content/uploads/sites/7/2014/05/ovalada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996952"/>
            <a:ext cx="3096344" cy="26799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flexipack.com.gt/media/Image/Accesorios%20optativos/11%20Cuello%20formad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996952"/>
            <a:ext cx="3573253" cy="267994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956957" y="5908630"/>
            <a:ext cx="1125629" cy="369332"/>
          </a:xfrm>
          <a:prstGeom prst="rect">
            <a:avLst/>
          </a:prstGeom>
          <a:noFill/>
        </p:spPr>
        <p:txBody>
          <a:bodyPr wrap="none" rtlCol="0">
            <a:spAutoFit/>
          </a:bodyPr>
          <a:lstStyle/>
          <a:p>
            <a:r>
              <a:rPr lang="es-EC" dirty="0" smtClean="0"/>
              <a:t>Cuadrado</a:t>
            </a:r>
            <a:endParaRPr lang="es-EC" dirty="0"/>
          </a:p>
        </p:txBody>
      </p:sp>
      <p:sp>
        <p:nvSpPr>
          <p:cNvPr id="5" name="4 CuadroTexto"/>
          <p:cNvSpPr txBox="1"/>
          <p:nvPr/>
        </p:nvSpPr>
        <p:spPr>
          <a:xfrm>
            <a:off x="5819856" y="5908630"/>
            <a:ext cx="1077539" cy="369332"/>
          </a:xfrm>
          <a:prstGeom prst="rect">
            <a:avLst/>
          </a:prstGeom>
          <a:noFill/>
        </p:spPr>
        <p:txBody>
          <a:bodyPr wrap="none" rtlCol="0">
            <a:spAutoFit/>
          </a:bodyPr>
          <a:lstStyle/>
          <a:p>
            <a:r>
              <a:rPr lang="es-EC" dirty="0" smtClean="0"/>
              <a:t>Redondo</a:t>
            </a:r>
            <a:endParaRPr lang="es-EC" dirty="0"/>
          </a:p>
        </p:txBody>
      </p:sp>
    </p:spTree>
    <p:extLst>
      <p:ext uri="{BB962C8B-B14F-4D97-AF65-F5344CB8AC3E}">
        <p14:creationId xmlns:p14="http://schemas.microsoft.com/office/powerpoint/2010/main" val="3555711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2" y="1988840"/>
            <a:ext cx="7408333" cy="3450696"/>
          </a:xfrm>
        </p:spPr>
        <p:txBody>
          <a:bodyPr/>
          <a:lstStyle/>
          <a:p>
            <a:r>
              <a:rPr lang="es-EC" dirty="0"/>
              <a:t>Guía del Producto</a:t>
            </a:r>
          </a:p>
          <a:p>
            <a:endParaRPr lang="es-EC" dirty="0"/>
          </a:p>
        </p:txBody>
      </p:sp>
      <p:sp>
        <p:nvSpPr>
          <p:cNvPr id="3" name="2 Título"/>
          <p:cNvSpPr>
            <a:spLocks noGrp="1"/>
          </p:cNvSpPr>
          <p:nvPr>
            <p:ph type="title"/>
          </p:nvPr>
        </p:nvSpPr>
        <p:spPr/>
        <p:txBody>
          <a:bodyPr>
            <a:normAutofit fontScale="90000"/>
          </a:bodyPr>
          <a:lstStyle/>
          <a:p>
            <a:r>
              <a:rPr lang="es-EC" dirty="0"/>
              <a:t>Estudio de los Sistemas de Empacado</a:t>
            </a:r>
          </a:p>
        </p:txBody>
      </p:sp>
      <p:pic>
        <p:nvPicPr>
          <p:cNvPr id="4098" name="Picture 2" descr="http://www.openhacks.com/uploadsproductos/0j2197.600.jpg"/>
          <p:cNvPicPr>
            <a:picLocks noChangeAspect="1" noChangeArrowheads="1"/>
          </p:cNvPicPr>
          <p:nvPr/>
        </p:nvPicPr>
        <p:blipFill rotWithShape="1">
          <a:blip r:embed="rId2">
            <a:extLst>
              <a:ext uri="{28A0092B-C50C-407E-A947-70E740481C1C}">
                <a14:useLocalDpi xmlns:a14="http://schemas.microsoft.com/office/drawing/2010/main" val="0"/>
              </a:ext>
            </a:extLst>
          </a:blip>
          <a:srcRect b="11059"/>
          <a:stretch/>
        </p:blipFill>
        <p:spPr bwMode="auto">
          <a:xfrm>
            <a:off x="5004048" y="3065246"/>
            <a:ext cx="2880320" cy="1712138"/>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descr="http://www.logismarket.es/ip/operber-soluciones-integrales-transportador-de-banda-transportador-de-banda-726895-FG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068960"/>
            <a:ext cx="3168352" cy="2520280"/>
          </a:xfrm>
          <a:prstGeom prst="rect">
            <a:avLst/>
          </a:prstGeom>
          <a:noFill/>
          <a:ln>
            <a:noFill/>
          </a:ln>
        </p:spPr>
      </p:pic>
      <p:sp>
        <p:nvSpPr>
          <p:cNvPr id="4" name="3 CuadroTexto"/>
          <p:cNvSpPr txBox="1"/>
          <p:nvPr/>
        </p:nvSpPr>
        <p:spPr>
          <a:xfrm>
            <a:off x="1376318" y="6068821"/>
            <a:ext cx="2358915" cy="369332"/>
          </a:xfrm>
          <a:prstGeom prst="rect">
            <a:avLst/>
          </a:prstGeom>
          <a:noFill/>
        </p:spPr>
        <p:txBody>
          <a:bodyPr wrap="none" rtlCol="0">
            <a:spAutoFit/>
          </a:bodyPr>
          <a:lstStyle/>
          <a:p>
            <a:r>
              <a:rPr lang="es-EC" dirty="0" smtClean="0"/>
              <a:t>Banda Transportadora</a:t>
            </a:r>
            <a:endParaRPr lang="es-EC" dirty="0"/>
          </a:p>
        </p:txBody>
      </p:sp>
      <p:sp>
        <p:nvSpPr>
          <p:cNvPr id="6" name="5 CuadroTexto"/>
          <p:cNvSpPr txBox="1"/>
          <p:nvPr/>
        </p:nvSpPr>
        <p:spPr>
          <a:xfrm>
            <a:off x="5415721" y="6068821"/>
            <a:ext cx="2056973" cy="369332"/>
          </a:xfrm>
          <a:prstGeom prst="rect">
            <a:avLst/>
          </a:prstGeom>
          <a:noFill/>
        </p:spPr>
        <p:txBody>
          <a:bodyPr wrap="none" rtlCol="0">
            <a:spAutoFit/>
          </a:bodyPr>
          <a:lstStyle/>
          <a:p>
            <a:r>
              <a:rPr lang="es-EC" dirty="0" smtClean="0"/>
              <a:t>Motor de Vibración</a:t>
            </a:r>
            <a:endParaRPr lang="es-EC" dirty="0"/>
          </a:p>
        </p:txBody>
      </p:sp>
    </p:spTree>
    <p:extLst>
      <p:ext uri="{BB962C8B-B14F-4D97-AF65-F5344CB8AC3E}">
        <p14:creationId xmlns:p14="http://schemas.microsoft.com/office/powerpoint/2010/main" val="3639778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95536" y="2132856"/>
            <a:ext cx="7408333" cy="3450696"/>
          </a:xfrm>
        </p:spPr>
        <p:txBody>
          <a:bodyPr/>
          <a:lstStyle/>
          <a:p>
            <a:r>
              <a:rPr lang="es-EC" dirty="0"/>
              <a:t>Mecanismos de Medida</a:t>
            </a:r>
          </a:p>
          <a:p>
            <a:endParaRPr lang="es-EC" dirty="0"/>
          </a:p>
        </p:txBody>
      </p:sp>
      <p:sp>
        <p:nvSpPr>
          <p:cNvPr id="3" name="2 Título"/>
          <p:cNvSpPr>
            <a:spLocks noGrp="1"/>
          </p:cNvSpPr>
          <p:nvPr>
            <p:ph type="title"/>
          </p:nvPr>
        </p:nvSpPr>
        <p:spPr/>
        <p:txBody>
          <a:bodyPr>
            <a:normAutofit fontScale="90000"/>
          </a:bodyPr>
          <a:lstStyle/>
          <a:p>
            <a:r>
              <a:rPr lang="es-EC" dirty="0"/>
              <a:t>Estudio de los Sistemas de Empacado</a:t>
            </a:r>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924944"/>
            <a:ext cx="2232248" cy="2952328"/>
          </a:xfrm>
          <a:prstGeom prst="rect">
            <a:avLst/>
          </a:prstGeom>
          <a:noFill/>
          <a:ln>
            <a:noFill/>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2924944"/>
            <a:ext cx="2200394" cy="2841980"/>
          </a:xfrm>
          <a:prstGeom prst="rect">
            <a:avLst/>
          </a:prstGeom>
          <a:noFill/>
          <a:ln>
            <a:noFill/>
          </a:ln>
        </p:spPr>
      </p:pic>
      <p:sp>
        <p:nvSpPr>
          <p:cNvPr id="6" name="5 CuadroTexto"/>
          <p:cNvSpPr txBox="1"/>
          <p:nvPr/>
        </p:nvSpPr>
        <p:spPr>
          <a:xfrm>
            <a:off x="1607606" y="5888942"/>
            <a:ext cx="1792478" cy="369332"/>
          </a:xfrm>
          <a:prstGeom prst="rect">
            <a:avLst/>
          </a:prstGeom>
          <a:noFill/>
        </p:spPr>
        <p:txBody>
          <a:bodyPr wrap="none" rtlCol="0">
            <a:spAutoFit/>
          </a:bodyPr>
          <a:lstStyle/>
          <a:p>
            <a:r>
              <a:rPr lang="es-EC" dirty="0" smtClean="0"/>
              <a:t>Platos Giratorios</a:t>
            </a:r>
            <a:endParaRPr lang="es-EC" dirty="0"/>
          </a:p>
        </p:txBody>
      </p:sp>
      <p:sp>
        <p:nvSpPr>
          <p:cNvPr id="7" name="6 CuadroTexto"/>
          <p:cNvSpPr txBox="1"/>
          <p:nvPr/>
        </p:nvSpPr>
        <p:spPr>
          <a:xfrm>
            <a:off x="5580112" y="5888942"/>
            <a:ext cx="1561646" cy="369332"/>
          </a:xfrm>
          <a:prstGeom prst="rect">
            <a:avLst/>
          </a:prstGeom>
          <a:noFill/>
        </p:spPr>
        <p:txBody>
          <a:bodyPr wrap="none" rtlCol="0">
            <a:spAutoFit/>
          </a:bodyPr>
          <a:lstStyle/>
          <a:p>
            <a:r>
              <a:rPr lang="es-EC" dirty="0" smtClean="0"/>
              <a:t>Contenedores</a:t>
            </a:r>
            <a:endParaRPr lang="es-EC" dirty="0"/>
          </a:p>
        </p:txBody>
      </p:sp>
    </p:spTree>
    <p:extLst>
      <p:ext uri="{BB962C8B-B14F-4D97-AF65-F5344CB8AC3E}">
        <p14:creationId xmlns:p14="http://schemas.microsoft.com/office/powerpoint/2010/main" val="2167373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2132856"/>
            <a:ext cx="7408333" cy="3450696"/>
          </a:xfrm>
        </p:spPr>
        <p:txBody>
          <a:bodyPr/>
          <a:lstStyle/>
          <a:p>
            <a:r>
              <a:rPr lang="es-EC" dirty="0"/>
              <a:t>Mecanismo de Arrastre de la Bolsa</a:t>
            </a:r>
          </a:p>
          <a:p>
            <a:endParaRPr lang="es-EC" dirty="0"/>
          </a:p>
        </p:txBody>
      </p:sp>
      <p:sp>
        <p:nvSpPr>
          <p:cNvPr id="3" name="2 Título"/>
          <p:cNvSpPr>
            <a:spLocks noGrp="1"/>
          </p:cNvSpPr>
          <p:nvPr>
            <p:ph type="title"/>
          </p:nvPr>
        </p:nvSpPr>
        <p:spPr/>
        <p:txBody>
          <a:bodyPr>
            <a:normAutofit fontScale="90000"/>
          </a:bodyPr>
          <a:lstStyle/>
          <a:p>
            <a:r>
              <a:rPr lang="es-EC" dirty="0"/>
              <a:t>Estudio de los Sistemas de Empacado</a:t>
            </a:r>
          </a:p>
        </p:txBody>
      </p:sp>
      <p:pic>
        <p:nvPicPr>
          <p:cNvPr id="4" name="3 Imagen" descr="http://mitsubishipackaging.es/wp-content/gallery/bagging_1/bagging.jpg"/>
          <p:cNvPicPr/>
          <p:nvPr/>
        </p:nvPicPr>
        <p:blipFill rotWithShape="1">
          <a:blip r:embed="rId2" cstate="print">
            <a:extLst>
              <a:ext uri="{28A0092B-C50C-407E-A947-70E740481C1C}">
                <a14:useLocalDpi xmlns:a14="http://schemas.microsoft.com/office/drawing/2010/main" val="0"/>
              </a:ext>
            </a:extLst>
          </a:blip>
          <a:srcRect l="14105" t="8674" r="39549" b="49245"/>
          <a:stretch/>
        </p:blipFill>
        <p:spPr bwMode="auto">
          <a:xfrm>
            <a:off x="1371225" y="2876369"/>
            <a:ext cx="2558144" cy="2827192"/>
          </a:xfrm>
          <a:prstGeom prst="rect">
            <a:avLst/>
          </a:prstGeom>
          <a:noFill/>
          <a:ln>
            <a:noFill/>
          </a:ln>
          <a:extLst>
            <a:ext uri="{53640926-AAD7-44D8-BBD7-CCE9431645EC}">
              <a14:shadowObscured xmlns:a14="http://schemas.microsoft.com/office/drawing/2010/main"/>
            </a:ext>
          </a:extLst>
        </p:spPr>
      </p:pic>
      <p:pic>
        <p:nvPicPr>
          <p:cNvPr id="5" name="4 Imagen"/>
          <p:cNvPicPr/>
          <p:nvPr/>
        </p:nvPicPr>
        <p:blipFill rotWithShape="1">
          <a:blip r:embed="rId3" cstate="print"/>
          <a:srcRect l="24557" t="63775" r="60139" b="15047"/>
          <a:stretch/>
        </p:blipFill>
        <p:spPr bwMode="auto">
          <a:xfrm>
            <a:off x="5364088" y="3121488"/>
            <a:ext cx="2701667" cy="2336953"/>
          </a:xfrm>
          <a:prstGeom prst="rect">
            <a:avLst/>
          </a:prstGeom>
          <a:ln>
            <a:noFill/>
          </a:ln>
          <a:extLst>
            <a:ext uri="{53640926-AAD7-44D8-BBD7-CCE9431645EC}">
              <a14:shadowObscured xmlns:a14="http://schemas.microsoft.com/office/drawing/2010/main"/>
            </a:ext>
          </a:extLst>
        </p:spPr>
      </p:pic>
      <p:sp>
        <p:nvSpPr>
          <p:cNvPr id="7" name="6 CuadroTexto"/>
          <p:cNvSpPr txBox="1"/>
          <p:nvPr/>
        </p:nvSpPr>
        <p:spPr>
          <a:xfrm>
            <a:off x="2202898" y="5908630"/>
            <a:ext cx="894797" cy="369332"/>
          </a:xfrm>
          <a:prstGeom prst="rect">
            <a:avLst/>
          </a:prstGeom>
          <a:noFill/>
        </p:spPr>
        <p:txBody>
          <a:bodyPr wrap="none" rtlCol="0">
            <a:spAutoFit/>
          </a:bodyPr>
          <a:lstStyle/>
          <a:p>
            <a:r>
              <a:rPr lang="es-EC" dirty="0" smtClean="0"/>
              <a:t>Bandas</a:t>
            </a:r>
            <a:endParaRPr lang="es-EC" dirty="0"/>
          </a:p>
        </p:txBody>
      </p:sp>
      <p:sp>
        <p:nvSpPr>
          <p:cNvPr id="8" name="7 CuadroTexto"/>
          <p:cNvSpPr txBox="1"/>
          <p:nvPr/>
        </p:nvSpPr>
        <p:spPr>
          <a:xfrm>
            <a:off x="6444208" y="5908630"/>
            <a:ext cx="958917" cy="369332"/>
          </a:xfrm>
          <a:prstGeom prst="rect">
            <a:avLst/>
          </a:prstGeom>
          <a:noFill/>
        </p:spPr>
        <p:txBody>
          <a:bodyPr wrap="none" rtlCol="0">
            <a:spAutoFit/>
          </a:bodyPr>
          <a:lstStyle/>
          <a:p>
            <a:r>
              <a:rPr lang="es-EC" dirty="0" smtClean="0"/>
              <a:t>Rodillos</a:t>
            </a:r>
            <a:endParaRPr lang="es-EC" dirty="0"/>
          </a:p>
        </p:txBody>
      </p:sp>
    </p:spTree>
    <p:extLst>
      <p:ext uri="{BB962C8B-B14F-4D97-AF65-F5344CB8AC3E}">
        <p14:creationId xmlns:p14="http://schemas.microsoft.com/office/powerpoint/2010/main" val="3257114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49673" y="4941168"/>
            <a:ext cx="7408333" cy="1728192"/>
          </a:xfrm>
        </p:spPr>
        <p:txBody>
          <a:bodyPr/>
          <a:lstStyle/>
          <a:p>
            <a:r>
              <a:rPr lang="es-EC" dirty="0" smtClean="0"/>
              <a:t>Biela Manivela</a:t>
            </a:r>
          </a:p>
          <a:p>
            <a:r>
              <a:rPr lang="es-EC" dirty="0" smtClean="0"/>
              <a:t>Cadena de Transmisión</a:t>
            </a:r>
          </a:p>
          <a:p>
            <a:r>
              <a:rPr lang="es-EC" dirty="0" smtClean="0"/>
              <a:t>Tornillo sin Fin</a:t>
            </a:r>
            <a:endParaRPr lang="es-EC" dirty="0"/>
          </a:p>
        </p:txBody>
      </p:sp>
      <p:sp>
        <p:nvSpPr>
          <p:cNvPr id="3" name="2 Título"/>
          <p:cNvSpPr>
            <a:spLocks noGrp="1"/>
          </p:cNvSpPr>
          <p:nvPr>
            <p:ph type="title"/>
          </p:nvPr>
        </p:nvSpPr>
        <p:spPr/>
        <p:txBody>
          <a:bodyPr>
            <a:normAutofit fontScale="90000"/>
          </a:bodyPr>
          <a:lstStyle/>
          <a:p>
            <a:r>
              <a:rPr lang="es-EC" dirty="0"/>
              <a:t>Estudio de los Sistemas de Empacado</a:t>
            </a:r>
          </a:p>
        </p:txBody>
      </p:sp>
      <p:pic>
        <p:nvPicPr>
          <p:cNvPr id="4" name="3 Imagen"/>
          <p:cNvPicPr/>
          <p:nvPr/>
        </p:nvPicPr>
        <p:blipFill rotWithShape="1">
          <a:blip r:embed="rId2" cstate="print"/>
          <a:srcRect l="25130" t="14141" r="18024" b="26520"/>
          <a:stretch/>
        </p:blipFill>
        <p:spPr bwMode="auto">
          <a:xfrm>
            <a:off x="2874534" y="1916832"/>
            <a:ext cx="3120576" cy="2277332"/>
          </a:xfrm>
          <a:prstGeom prst="rect">
            <a:avLst/>
          </a:prstGeom>
          <a:ln>
            <a:noFill/>
          </a:ln>
          <a:extLst>
            <a:ext uri="{53640926-AAD7-44D8-BBD7-CCE9431645EC}">
              <a14:shadowObscured xmlns:a14="http://schemas.microsoft.com/office/drawing/2010/main"/>
            </a:ext>
          </a:extLst>
        </p:spPr>
      </p:pic>
      <p:sp>
        <p:nvSpPr>
          <p:cNvPr id="5" name="4 CuadroTexto"/>
          <p:cNvSpPr txBox="1"/>
          <p:nvPr/>
        </p:nvSpPr>
        <p:spPr>
          <a:xfrm>
            <a:off x="2755516" y="4194164"/>
            <a:ext cx="3358612" cy="369332"/>
          </a:xfrm>
          <a:prstGeom prst="rect">
            <a:avLst/>
          </a:prstGeom>
          <a:noFill/>
        </p:spPr>
        <p:txBody>
          <a:bodyPr wrap="none" rtlCol="0">
            <a:spAutoFit/>
          </a:bodyPr>
          <a:lstStyle/>
          <a:p>
            <a:r>
              <a:rPr lang="es-EC" dirty="0" smtClean="0"/>
              <a:t>Sistema de Arrastre mas Sellado</a:t>
            </a:r>
            <a:endParaRPr lang="es-EC" dirty="0"/>
          </a:p>
        </p:txBody>
      </p:sp>
    </p:spTree>
    <p:extLst>
      <p:ext uri="{BB962C8B-B14F-4D97-AF65-F5344CB8AC3E}">
        <p14:creationId xmlns:p14="http://schemas.microsoft.com/office/powerpoint/2010/main" val="150822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3528" y="2132856"/>
            <a:ext cx="7408333" cy="3450696"/>
          </a:xfrm>
        </p:spPr>
        <p:txBody>
          <a:bodyPr/>
          <a:lstStyle/>
          <a:p>
            <a:r>
              <a:rPr lang="es-EC" dirty="0"/>
              <a:t>Mecanismo de Arrastre para Mordazas</a:t>
            </a:r>
          </a:p>
          <a:p>
            <a:endParaRPr lang="es-EC" dirty="0"/>
          </a:p>
        </p:txBody>
      </p:sp>
      <p:sp>
        <p:nvSpPr>
          <p:cNvPr id="3" name="2 Título"/>
          <p:cNvSpPr>
            <a:spLocks noGrp="1"/>
          </p:cNvSpPr>
          <p:nvPr>
            <p:ph type="title"/>
          </p:nvPr>
        </p:nvSpPr>
        <p:spPr/>
        <p:txBody>
          <a:bodyPr>
            <a:normAutofit fontScale="90000"/>
          </a:bodyPr>
          <a:lstStyle/>
          <a:p>
            <a:r>
              <a:rPr lang="es-EC" dirty="0"/>
              <a:t>Estudio de los Sistemas de Empacado</a:t>
            </a:r>
          </a:p>
        </p:txBody>
      </p:sp>
      <p:pic>
        <p:nvPicPr>
          <p:cNvPr id="4" name="3 Imagen" descr="http://www.ferroneumatica.com.co/wp-content/cilindros-neumaticos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044602"/>
            <a:ext cx="2498467" cy="2232248"/>
          </a:xfrm>
          <a:prstGeom prst="rect">
            <a:avLst/>
          </a:prstGeom>
          <a:noFill/>
          <a:ln>
            <a:noFill/>
          </a:ln>
        </p:spPr>
      </p:pic>
      <p:pic>
        <p:nvPicPr>
          <p:cNvPr id="5" name="4 Imagen" descr="http://mlu-s1-p.mlstatic.com/barras-de-acero-para-cilindros-hidraulicos-vastagos--1893-MLU4333405924_052013-O.jpg"/>
          <p:cNvPicPr/>
          <p:nvPr/>
        </p:nvPicPr>
        <p:blipFill rotWithShape="1">
          <a:blip r:embed="rId3" cstate="print">
            <a:extLst>
              <a:ext uri="{28A0092B-C50C-407E-A947-70E740481C1C}">
                <a14:useLocalDpi xmlns:a14="http://schemas.microsoft.com/office/drawing/2010/main" val="0"/>
              </a:ext>
            </a:extLst>
          </a:blip>
          <a:srcRect l="3499" t="24448" r="5247" b="9987"/>
          <a:stretch/>
        </p:blipFill>
        <p:spPr bwMode="auto">
          <a:xfrm rot="5400000">
            <a:off x="3099110" y="3343700"/>
            <a:ext cx="2564527" cy="1346939"/>
          </a:xfrm>
          <a:prstGeom prst="rect">
            <a:avLst/>
          </a:prstGeom>
          <a:noFill/>
          <a:ln>
            <a:noFill/>
          </a:ln>
          <a:extLst>
            <a:ext uri="{53640926-AAD7-44D8-BBD7-CCE9431645EC}">
              <a14:shadowObscured xmlns:a14="http://schemas.microsoft.com/office/drawing/2010/main"/>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044602"/>
            <a:ext cx="298132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827584" y="5661248"/>
            <a:ext cx="1346844" cy="646331"/>
          </a:xfrm>
          <a:prstGeom prst="rect">
            <a:avLst/>
          </a:prstGeom>
          <a:noFill/>
        </p:spPr>
        <p:txBody>
          <a:bodyPr wrap="none" rtlCol="0">
            <a:spAutoFit/>
          </a:bodyPr>
          <a:lstStyle/>
          <a:p>
            <a:pPr algn="ctr"/>
            <a:r>
              <a:rPr lang="es-EC" dirty="0" smtClean="0"/>
              <a:t>Cilindros </a:t>
            </a:r>
          </a:p>
          <a:p>
            <a:pPr algn="ctr"/>
            <a:r>
              <a:rPr lang="es-EC" dirty="0" smtClean="0"/>
              <a:t>Neumáticos</a:t>
            </a:r>
            <a:endParaRPr lang="es-EC" dirty="0"/>
          </a:p>
        </p:txBody>
      </p:sp>
      <p:sp>
        <p:nvSpPr>
          <p:cNvPr id="8" name="7 CuadroTexto"/>
          <p:cNvSpPr txBox="1"/>
          <p:nvPr/>
        </p:nvSpPr>
        <p:spPr>
          <a:xfrm>
            <a:off x="3750431" y="5661248"/>
            <a:ext cx="1261884" cy="646331"/>
          </a:xfrm>
          <a:prstGeom prst="rect">
            <a:avLst/>
          </a:prstGeom>
          <a:noFill/>
        </p:spPr>
        <p:txBody>
          <a:bodyPr wrap="none" rtlCol="0">
            <a:spAutoFit/>
          </a:bodyPr>
          <a:lstStyle/>
          <a:p>
            <a:pPr algn="ctr"/>
            <a:r>
              <a:rPr lang="es-EC" dirty="0" smtClean="0"/>
              <a:t>Cilindros </a:t>
            </a:r>
          </a:p>
          <a:p>
            <a:pPr algn="ctr"/>
            <a:r>
              <a:rPr lang="es-EC" dirty="0" smtClean="0"/>
              <a:t>Hidráulicos</a:t>
            </a:r>
            <a:endParaRPr lang="es-EC" dirty="0"/>
          </a:p>
        </p:txBody>
      </p:sp>
      <p:sp>
        <p:nvSpPr>
          <p:cNvPr id="9" name="8 CuadroTexto"/>
          <p:cNvSpPr txBox="1"/>
          <p:nvPr/>
        </p:nvSpPr>
        <p:spPr>
          <a:xfrm>
            <a:off x="6732240" y="5661248"/>
            <a:ext cx="1284326" cy="646331"/>
          </a:xfrm>
          <a:prstGeom prst="rect">
            <a:avLst/>
          </a:prstGeom>
          <a:noFill/>
        </p:spPr>
        <p:txBody>
          <a:bodyPr wrap="none" rtlCol="0">
            <a:spAutoFit/>
          </a:bodyPr>
          <a:lstStyle/>
          <a:p>
            <a:pPr algn="ctr"/>
            <a:r>
              <a:rPr lang="es-EC" dirty="0" smtClean="0"/>
              <a:t>Piñón</a:t>
            </a:r>
          </a:p>
          <a:p>
            <a:pPr algn="ctr"/>
            <a:r>
              <a:rPr lang="es-EC" dirty="0" smtClean="0"/>
              <a:t> Cremallera</a:t>
            </a:r>
            <a:endParaRPr lang="es-EC" dirty="0"/>
          </a:p>
        </p:txBody>
      </p:sp>
    </p:spTree>
    <p:extLst>
      <p:ext uri="{BB962C8B-B14F-4D97-AF65-F5344CB8AC3E}">
        <p14:creationId xmlns:p14="http://schemas.microsoft.com/office/powerpoint/2010/main" val="4030876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926044229"/>
              </p:ext>
            </p:extLst>
          </p:nvPr>
        </p:nvGraphicFramePr>
        <p:xfrm>
          <a:off x="1763688" y="2204864"/>
          <a:ext cx="5616624" cy="4507944"/>
        </p:xfrm>
        <a:graphic>
          <a:graphicData uri="http://schemas.openxmlformats.org/drawingml/2006/table">
            <a:tbl>
              <a:tblPr firstRow="1" firstCol="1" bandRow="1">
                <a:tableStyleId>{9D7B26C5-4107-4FEC-AEDC-1716B250A1EF}</a:tableStyleId>
              </a:tblPr>
              <a:tblGrid>
                <a:gridCol w="3177014"/>
                <a:gridCol w="2439610"/>
              </a:tblGrid>
              <a:tr h="228209">
                <a:tc>
                  <a:txBody>
                    <a:bodyPr/>
                    <a:lstStyle/>
                    <a:p>
                      <a:pPr algn="ctr">
                        <a:lnSpc>
                          <a:spcPct val="100000"/>
                        </a:lnSpc>
                        <a:spcBef>
                          <a:spcPts val="0"/>
                        </a:spcBef>
                        <a:spcAft>
                          <a:spcPts val="0"/>
                        </a:spcAft>
                      </a:pPr>
                      <a:r>
                        <a:rPr lang="es-EC" sz="1600" b="1" kern="1200" dirty="0" smtClean="0">
                          <a:solidFill>
                            <a:schemeClr val="tx1"/>
                          </a:solidFill>
                          <a:effectLst/>
                          <a:latin typeface="+mn-lt"/>
                          <a:ea typeface="+mn-ea"/>
                          <a:cs typeface="+mn-cs"/>
                        </a:rPr>
                        <a:t>SISTEMA DE EMPACADO</a:t>
                      </a:r>
                      <a:r>
                        <a:rPr lang="es-EC" sz="1600" b="1" dirty="0" smtClean="0">
                          <a:effectLst/>
                        </a:rPr>
                        <a:t> </a:t>
                      </a:r>
                      <a:endParaRPr lang="es-EC" sz="1600" b="1" dirty="0">
                        <a:solidFill>
                          <a:srgbClr val="000000"/>
                        </a:solidFill>
                        <a:effectLst/>
                        <a:latin typeface="Calibri"/>
                        <a:ea typeface="Times New Roman"/>
                        <a:cs typeface="Times New Roman"/>
                      </a:endParaRPr>
                    </a:p>
                  </a:txBody>
                  <a:tcPr marL="66200" marR="66200" marT="0" marB="0"/>
                </a:tc>
                <a:tc>
                  <a:txBody>
                    <a:bodyPr/>
                    <a:lstStyle/>
                    <a:p>
                      <a:pPr marL="0" algn="ctr" defTabSz="914400" rtl="0" eaLnBrk="1" latinLnBrk="0" hangingPunct="1">
                        <a:lnSpc>
                          <a:spcPct val="100000"/>
                        </a:lnSpc>
                        <a:spcBef>
                          <a:spcPts val="0"/>
                        </a:spcBef>
                        <a:spcAft>
                          <a:spcPts val="0"/>
                        </a:spcAft>
                      </a:pPr>
                      <a:r>
                        <a:rPr lang="es-EC" sz="1600" b="1" kern="1200" dirty="0" smtClean="0">
                          <a:solidFill>
                            <a:schemeClr val="tx1"/>
                          </a:solidFill>
                          <a:effectLst/>
                          <a:latin typeface="+mn-lt"/>
                          <a:ea typeface="+mn-ea"/>
                          <a:cs typeface="+mn-cs"/>
                        </a:rPr>
                        <a:t>SELECCIÓN</a:t>
                      </a:r>
                    </a:p>
                    <a:p>
                      <a:pPr marL="0" algn="ctr" defTabSz="914400" rtl="0" eaLnBrk="1" latinLnBrk="0" hangingPunct="1">
                        <a:lnSpc>
                          <a:spcPct val="100000"/>
                        </a:lnSpc>
                        <a:spcBef>
                          <a:spcPts val="0"/>
                        </a:spcBef>
                        <a:spcAft>
                          <a:spcPts val="0"/>
                        </a:spcAft>
                      </a:pPr>
                      <a:endParaRPr lang="es-EC" sz="1600" b="1" kern="1200" dirty="0">
                        <a:solidFill>
                          <a:schemeClr val="tx1"/>
                        </a:solidFill>
                        <a:effectLst/>
                        <a:latin typeface="+mn-lt"/>
                        <a:ea typeface="+mn-ea"/>
                        <a:cs typeface="+mn-cs"/>
                      </a:endParaRPr>
                    </a:p>
                  </a:txBody>
                  <a:tcPr marL="66200" marR="66200" marT="0" marB="0"/>
                </a:tc>
              </a:tr>
              <a:tr h="493779">
                <a:tc>
                  <a:txBody>
                    <a:bodyPr/>
                    <a:lstStyle/>
                    <a:p>
                      <a:pPr algn="ctr">
                        <a:lnSpc>
                          <a:spcPct val="100000"/>
                        </a:lnSpc>
                        <a:spcBef>
                          <a:spcPts val="0"/>
                        </a:spcBef>
                        <a:spcAft>
                          <a:spcPts val="0"/>
                        </a:spcAft>
                      </a:pPr>
                      <a:r>
                        <a:rPr lang="es-EC" sz="1600" b="0" dirty="0" smtClean="0">
                          <a:effectLst/>
                        </a:rPr>
                        <a:t>Empaquetadora</a:t>
                      </a:r>
                      <a:endParaRPr lang="es-EC" sz="1600" b="0" dirty="0">
                        <a:solidFill>
                          <a:srgbClr val="000000"/>
                        </a:solidFill>
                        <a:effectLst/>
                        <a:latin typeface="Calibri"/>
                        <a:ea typeface="Times New Roman"/>
                        <a:cs typeface="Times New Roman"/>
                      </a:endParaRPr>
                    </a:p>
                  </a:txBody>
                  <a:tcPr marL="66200" marR="66200" marT="0" marB="0"/>
                </a:tc>
                <a:tc>
                  <a:txBody>
                    <a:bodyPr/>
                    <a:lstStyle/>
                    <a:p>
                      <a:pPr algn="ctr">
                        <a:lnSpc>
                          <a:spcPct val="100000"/>
                        </a:lnSpc>
                        <a:spcBef>
                          <a:spcPts val="0"/>
                        </a:spcBef>
                        <a:spcAft>
                          <a:spcPts val="0"/>
                        </a:spcAft>
                      </a:pPr>
                      <a:r>
                        <a:rPr lang="es-EC" sz="1600" b="0" dirty="0" smtClean="0">
                          <a:effectLst/>
                        </a:rPr>
                        <a:t>Vertical</a:t>
                      </a:r>
                    </a:p>
                    <a:p>
                      <a:pPr algn="ctr">
                        <a:lnSpc>
                          <a:spcPct val="100000"/>
                        </a:lnSpc>
                        <a:spcBef>
                          <a:spcPts val="0"/>
                        </a:spcBef>
                        <a:spcAft>
                          <a:spcPts val="0"/>
                        </a:spcAft>
                      </a:pPr>
                      <a:endParaRPr lang="es-EC" sz="1600" b="0" dirty="0">
                        <a:solidFill>
                          <a:srgbClr val="000000"/>
                        </a:solidFill>
                        <a:effectLst/>
                        <a:latin typeface="Calibri"/>
                        <a:ea typeface="Times New Roman"/>
                        <a:cs typeface="Times New Roman"/>
                      </a:endParaRPr>
                    </a:p>
                  </a:txBody>
                  <a:tcPr marL="66200" marR="66200" marT="0" marB="0"/>
                </a:tc>
              </a:tr>
              <a:tr h="458980">
                <a:tc>
                  <a:txBody>
                    <a:bodyPr/>
                    <a:lstStyle/>
                    <a:p>
                      <a:pPr algn="ctr">
                        <a:lnSpc>
                          <a:spcPct val="100000"/>
                        </a:lnSpc>
                        <a:spcBef>
                          <a:spcPts val="0"/>
                        </a:spcBef>
                        <a:spcAft>
                          <a:spcPts val="0"/>
                        </a:spcAft>
                      </a:pPr>
                      <a:r>
                        <a:rPr lang="es-EC" sz="1600" b="0" dirty="0" smtClean="0">
                          <a:effectLst/>
                        </a:rPr>
                        <a:t>Necesidad</a:t>
                      </a:r>
                      <a:endParaRPr lang="es-EC" sz="1600" b="0" dirty="0">
                        <a:solidFill>
                          <a:srgbClr val="000000"/>
                        </a:solidFill>
                        <a:effectLst/>
                        <a:latin typeface="Calibri"/>
                        <a:ea typeface="Times New Roman"/>
                        <a:cs typeface="Times New Roman"/>
                      </a:endParaRPr>
                    </a:p>
                  </a:txBody>
                  <a:tcPr marL="66200" marR="66200" marT="0" marB="0"/>
                </a:tc>
                <a:tc>
                  <a:txBody>
                    <a:bodyPr/>
                    <a:lstStyle/>
                    <a:p>
                      <a:pPr algn="ctr">
                        <a:lnSpc>
                          <a:spcPct val="100000"/>
                        </a:lnSpc>
                        <a:spcBef>
                          <a:spcPts val="0"/>
                        </a:spcBef>
                        <a:spcAft>
                          <a:spcPts val="0"/>
                        </a:spcAft>
                      </a:pPr>
                      <a:r>
                        <a:rPr lang="es-EC" sz="1600" b="0" dirty="0">
                          <a:effectLst/>
                        </a:rPr>
                        <a:t>Por Peso</a:t>
                      </a:r>
                      <a:endParaRPr lang="es-EC" sz="1600" b="0" dirty="0">
                        <a:solidFill>
                          <a:srgbClr val="000000"/>
                        </a:solidFill>
                        <a:effectLst/>
                        <a:latin typeface="Calibri"/>
                        <a:ea typeface="Times New Roman"/>
                        <a:cs typeface="Times New Roman"/>
                      </a:endParaRPr>
                    </a:p>
                  </a:txBody>
                  <a:tcPr marL="66200" marR="66200" marT="0" marB="0"/>
                </a:tc>
              </a:tr>
              <a:tr h="458980">
                <a:tc>
                  <a:txBody>
                    <a:bodyPr/>
                    <a:lstStyle/>
                    <a:p>
                      <a:pPr algn="ctr">
                        <a:lnSpc>
                          <a:spcPct val="100000"/>
                        </a:lnSpc>
                        <a:spcBef>
                          <a:spcPts val="0"/>
                        </a:spcBef>
                        <a:spcAft>
                          <a:spcPts val="0"/>
                        </a:spcAft>
                      </a:pPr>
                      <a:r>
                        <a:rPr lang="es-EC" sz="1600" b="0" dirty="0" smtClean="0">
                          <a:effectLst/>
                        </a:rPr>
                        <a:t>Sellado</a:t>
                      </a:r>
                      <a:endParaRPr lang="es-EC" sz="1600" b="0" dirty="0">
                        <a:solidFill>
                          <a:srgbClr val="000000"/>
                        </a:solidFill>
                        <a:effectLst/>
                        <a:latin typeface="Calibri"/>
                        <a:ea typeface="Times New Roman"/>
                        <a:cs typeface="Times New Roman"/>
                      </a:endParaRPr>
                    </a:p>
                  </a:txBody>
                  <a:tcPr marL="66200" marR="66200" marT="0" marB="0"/>
                </a:tc>
                <a:tc>
                  <a:txBody>
                    <a:bodyPr/>
                    <a:lstStyle/>
                    <a:p>
                      <a:pPr algn="ctr">
                        <a:lnSpc>
                          <a:spcPct val="100000"/>
                        </a:lnSpc>
                        <a:spcBef>
                          <a:spcPts val="0"/>
                        </a:spcBef>
                        <a:spcAft>
                          <a:spcPts val="0"/>
                        </a:spcAft>
                      </a:pPr>
                      <a:r>
                        <a:rPr lang="es-EC" sz="1600" b="0" dirty="0">
                          <a:effectLst/>
                        </a:rPr>
                        <a:t>Resistencia Eléctrica</a:t>
                      </a:r>
                      <a:endParaRPr lang="es-EC" sz="1600" b="0" dirty="0">
                        <a:solidFill>
                          <a:srgbClr val="000000"/>
                        </a:solidFill>
                        <a:effectLst/>
                        <a:latin typeface="Calibri"/>
                        <a:ea typeface="Times New Roman"/>
                        <a:cs typeface="Times New Roman"/>
                      </a:endParaRPr>
                    </a:p>
                  </a:txBody>
                  <a:tcPr marL="66200" marR="66200" marT="0" marB="0"/>
                </a:tc>
              </a:tr>
              <a:tr h="299777">
                <a:tc>
                  <a:txBody>
                    <a:bodyPr/>
                    <a:lstStyle/>
                    <a:p>
                      <a:pPr algn="ctr">
                        <a:lnSpc>
                          <a:spcPct val="100000"/>
                        </a:lnSpc>
                        <a:spcBef>
                          <a:spcPts val="0"/>
                        </a:spcBef>
                        <a:spcAft>
                          <a:spcPts val="0"/>
                        </a:spcAft>
                      </a:pPr>
                      <a:r>
                        <a:rPr lang="es-EC" sz="1600" b="0" dirty="0" smtClean="0">
                          <a:effectLst/>
                        </a:rPr>
                        <a:t>Formador</a:t>
                      </a:r>
                      <a:endParaRPr lang="es-EC" sz="1600" b="0" dirty="0">
                        <a:solidFill>
                          <a:srgbClr val="000000"/>
                        </a:solidFill>
                        <a:effectLst/>
                        <a:latin typeface="Calibri"/>
                        <a:ea typeface="Times New Roman"/>
                        <a:cs typeface="Times New Roman"/>
                      </a:endParaRPr>
                    </a:p>
                  </a:txBody>
                  <a:tcPr marL="66200" marR="66200" marT="0" marB="0"/>
                </a:tc>
                <a:tc>
                  <a:txBody>
                    <a:bodyPr/>
                    <a:lstStyle/>
                    <a:p>
                      <a:pPr algn="ctr">
                        <a:lnSpc>
                          <a:spcPct val="100000"/>
                        </a:lnSpc>
                        <a:spcBef>
                          <a:spcPts val="0"/>
                        </a:spcBef>
                        <a:spcAft>
                          <a:spcPts val="0"/>
                        </a:spcAft>
                      </a:pPr>
                      <a:r>
                        <a:rPr lang="es-EC" sz="1600" b="0" dirty="0">
                          <a:effectLst/>
                        </a:rPr>
                        <a:t>Circular</a:t>
                      </a:r>
                      <a:endParaRPr lang="es-EC" sz="1600" b="0" dirty="0">
                        <a:solidFill>
                          <a:srgbClr val="000000"/>
                        </a:solidFill>
                        <a:effectLst/>
                        <a:latin typeface="Calibri"/>
                        <a:ea typeface="Times New Roman"/>
                        <a:cs typeface="Times New Roman"/>
                      </a:endParaRPr>
                    </a:p>
                  </a:txBody>
                  <a:tcPr marL="66200" marR="66200" marT="0" marB="0"/>
                </a:tc>
              </a:tr>
              <a:tr h="458980">
                <a:tc>
                  <a:txBody>
                    <a:bodyPr/>
                    <a:lstStyle/>
                    <a:p>
                      <a:pPr algn="ctr">
                        <a:lnSpc>
                          <a:spcPct val="100000"/>
                        </a:lnSpc>
                        <a:spcBef>
                          <a:spcPts val="0"/>
                        </a:spcBef>
                        <a:spcAft>
                          <a:spcPts val="0"/>
                        </a:spcAft>
                      </a:pPr>
                      <a:r>
                        <a:rPr lang="es-EC" sz="1600" b="0" dirty="0" smtClean="0">
                          <a:effectLst/>
                        </a:rPr>
                        <a:t>Guía Del Producto</a:t>
                      </a:r>
                      <a:endParaRPr lang="es-EC" sz="1600" b="0" dirty="0">
                        <a:solidFill>
                          <a:srgbClr val="000000"/>
                        </a:solidFill>
                        <a:effectLst/>
                        <a:latin typeface="Calibri"/>
                        <a:ea typeface="Times New Roman"/>
                        <a:cs typeface="Times New Roman"/>
                      </a:endParaRPr>
                    </a:p>
                  </a:txBody>
                  <a:tcPr marL="66200" marR="66200" marT="0" marB="0"/>
                </a:tc>
                <a:tc>
                  <a:txBody>
                    <a:bodyPr/>
                    <a:lstStyle/>
                    <a:p>
                      <a:pPr algn="ctr">
                        <a:lnSpc>
                          <a:spcPct val="100000"/>
                        </a:lnSpc>
                        <a:spcBef>
                          <a:spcPts val="0"/>
                        </a:spcBef>
                        <a:spcAft>
                          <a:spcPts val="0"/>
                        </a:spcAft>
                      </a:pPr>
                      <a:r>
                        <a:rPr lang="es-EC" sz="1600" b="0" dirty="0">
                          <a:effectLst/>
                        </a:rPr>
                        <a:t>Motor de Vibración</a:t>
                      </a:r>
                      <a:endParaRPr lang="es-EC" sz="1600" b="0" dirty="0">
                        <a:solidFill>
                          <a:srgbClr val="000000"/>
                        </a:solidFill>
                        <a:effectLst/>
                        <a:latin typeface="Calibri"/>
                        <a:ea typeface="Times New Roman"/>
                        <a:cs typeface="Times New Roman"/>
                      </a:endParaRPr>
                    </a:p>
                  </a:txBody>
                  <a:tcPr marL="66200" marR="66200" marT="0" marB="0"/>
                </a:tc>
              </a:tr>
              <a:tr h="458980">
                <a:tc>
                  <a:txBody>
                    <a:bodyPr/>
                    <a:lstStyle/>
                    <a:p>
                      <a:pPr algn="ctr">
                        <a:lnSpc>
                          <a:spcPct val="100000"/>
                        </a:lnSpc>
                        <a:spcBef>
                          <a:spcPts val="0"/>
                        </a:spcBef>
                        <a:spcAft>
                          <a:spcPts val="0"/>
                        </a:spcAft>
                      </a:pPr>
                      <a:r>
                        <a:rPr lang="es-EC" sz="1600" b="0" dirty="0" smtClean="0">
                          <a:effectLst/>
                        </a:rPr>
                        <a:t>Mecanismo De Medida</a:t>
                      </a:r>
                      <a:endParaRPr lang="es-EC" sz="1600" b="0" dirty="0">
                        <a:solidFill>
                          <a:srgbClr val="000000"/>
                        </a:solidFill>
                        <a:effectLst/>
                        <a:latin typeface="Calibri"/>
                        <a:ea typeface="Times New Roman"/>
                        <a:cs typeface="Times New Roman"/>
                      </a:endParaRPr>
                    </a:p>
                  </a:txBody>
                  <a:tcPr marL="66200" marR="66200" marT="0" marB="0"/>
                </a:tc>
                <a:tc>
                  <a:txBody>
                    <a:bodyPr/>
                    <a:lstStyle/>
                    <a:p>
                      <a:pPr algn="ctr">
                        <a:lnSpc>
                          <a:spcPct val="100000"/>
                        </a:lnSpc>
                        <a:spcBef>
                          <a:spcPts val="0"/>
                        </a:spcBef>
                        <a:spcAft>
                          <a:spcPts val="0"/>
                        </a:spcAft>
                      </a:pPr>
                      <a:r>
                        <a:rPr lang="es-EC" sz="1600" b="0" dirty="0">
                          <a:effectLst/>
                        </a:rPr>
                        <a:t>Contenedores</a:t>
                      </a:r>
                      <a:endParaRPr lang="es-EC" sz="1600" b="0" dirty="0">
                        <a:solidFill>
                          <a:srgbClr val="000000"/>
                        </a:solidFill>
                        <a:effectLst/>
                        <a:latin typeface="Calibri"/>
                        <a:ea typeface="Times New Roman"/>
                        <a:cs typeface="Times New Roman"/>
                      </a:endParaRPr>
                    </a:p>
                  </a:txBody>
                  <a:tcPr marL="66200" marR="66200" marT="0" marB="0"/>
                </a:tc>
              </a:tr>
              <a:tr h="695394">
                <a:tc>
                  <a:txBody>
                    <a:bodyPr/>
                    <a:lstStyle/>
                    <a:p>
                      <a:pPr algn="ctr">
                        <a:lnSpc>
                          <a:spcPct val="100000"/>
                        </a:lnSpc>
                        <a:spcBef>
                          <a:spcPts val="0"/>
                        </a:spcBef>
                        <a:spcAft>
                          <a:spcPts val="0"/>
                        </a:spcAft>
                      </a:pPr>
                      <a:r>
                        <a:rPr lang="es-EC" sz="1600" b="0" dirty="0" smtClean="0">
                          <a:effectLst/>
                        </a:rPr>
                        <a:t>Mecanismo De Arrastre</a:t>
                      </a:r>
                      <a:endParaRPr lang="es-EC" sz="1600" b="0" dirty="0">
                        <a:solidFill>
                          <a:srgbClr val="000000"/>
                        </a:solidFill>
                        <a:effectLst/>
                        <a:latin typeface="Calibri"/>
                        <a:ea typeface="Times New Roman"/>
                        <a:cs typeface="Times New Roman"/>
                      </a:endParaRPr>
                    </a:p>
                  </a:txBody>
                  <a:tcPr marL="66200" marR="66200" marT="0" marB="0"/>
                </a:tc>
                <a:tc>
                  <a:txBody>
                    <a:bodyPr/>
                    <a:lstStyle/>
                    <a:p>
                      <a:pPr algn="ctr">
                        <a:lnSpc>
                          <a:spcPct val="100000"/>
                        </a:lnSpc>
                        <a:spcBef>
                          <a:spcPts val="0"/>
                        </a:spcBef>
                        <a:spcAft>
                          <a:spcPts val="0"/>
                        </a:spcAft>
                      </a:pPr>
                      <a:r>
                        <a:rPr lang="es-EC" sz="1600" b="0" dirty="0">
                          <a:effectLst/>
                        </a:rPr>
                        <a:t>Mecanismo Arrastre + Sellado </a:t>
                      </a:r>
                      <a:endParaRPr lang="es-EC" sz="1600" b="0" dirty="0">
                        <a:solidFill>
                          <a:srgbClr val="000000"/>
                        </a:solidFill>
                        <a:effectLst/>
                        <a:latin typeface="Calibri"/>
                        <a:ea typeface="Times New Roman"/>
                        <a:cs typeface="Times New Roman"/>
                      </a:endParaRPr>
                    </a:p>
                  </a:txBody>
                  <a:tcPr marL="66200" marR="66200" marT="0" marB="0"/>
                </a:tc>
              </a:tr>
              <a:tr h="695394">
                <a:tc>
                  <a:txBody>
                    <a:bodyPr/>
                    <a:lstStyle/>
                    <a:p>
                      <a:pPr algn="ctr">
                        <a:lnSpc>
                          <a:spcPct val="100000"/>
                        </a:lnSpc>
                        <a:spcBef>
                          <a:spcPts val="0"/>
                        </a:spcBef>
                        <a:spcAft>
                          <a:spcPts val="0"/>
                        </a:spcAft>
                      </a:pPr>
                      <a:r>
                        <a:rPr lang="es-EC" sz="1600" b="0" dirty="0" smtClean="0">
                          <a:effectLst/>
                        </a:rPr>
                        <a:t>Mecanismo De Arrastre Para Mordazas</a:t>
                      </a:r>
                      <a:endParaRPr lang="es-EC" sz="1600" b="0" dirty="0">
                        <a:solidFill>
                          <a:srgbClr val="000000"/>
                        </a:solidFill>
                        <a:effectLst/>
                        <a:latin typeface="Calibri"/>
                        <a:ea typeface="Times New Roman"/>
                        <a:cs typeface="Times New Roman"/>
                      </a:endParaRPr>
                    </a:p>
                  </a:txBody>
                  <a:tcPr marL="66200" marR="66200" marT="0" marB="0"/>
                </a:tc>
                <a:tc>
                  <a:txBody>
                    <a:bodyPr/>
                    <a:lstStyle/>
                    <a:p>
                      <a:pPr algn="ctr">
                        <a:lnSpc>
                          <a:spcPct val="100000"/>
                        </a:lnSpc>
                        <a:spcBef>
                          <a:spcPts val="0"/>
                        </a:spcBef>
                        <a:spcAft>
                          <a:spcPts val="0"/>
                        </a:spcAft>
                      </a:pPr>
                      <a:r>
                        <a:rPr lang="es-EC" sz="1600" b="0" dirty="0" smtClean="0">
                          <a:effectLst/>
                        </a:rPr>
                        <a:t>Piñón </a:t>
                      </a:r>
                      <a:r>
                        <a:rPr lang="es-EC" sz="1600" b="0" dirty="0">
                          <a:effectLst/>
                        </a:rPr>
                        <a:t>- Cremallera</a:t>
                      </a:r>
                      <a:endParaRPr lang="es-EC" sz="1600" b="0" dirty="0">
                        <a:solidFill>
                          <a:srgbClr val="000000"/>
                        </a:solidFill>
                        <a:effectLst/>
                        <a:latin typeface="Calibri"/>
                        <a:ea typeface="Times New Roman"/>
                        <a:cs typeface="Times New Roman"/>
                      </a:endParaRPr>
                    </a:p>
                  </a:txBody>
                  <a:tcPr marL="66200" marR="66200" marT="0" marB="0"/>
                </a:tc>
              </a:tr>
            </a:tbl>
          </a:graphicData>
        </a:graphic>
      </p:graphicFrame>
      <p:sp>
        <p:nvSpPr>
          <p:cNvPr id="3" name="2 Título"/>
          <p:cNvSpPr>
            <a:spLocks noGrp="1"/>
          </p:cNvSpPr>
          <p:nvPr>
            <p:ph type="title"/>
          </p:nvPr>
        </p:nvSpPr>
        <p:spPr>
          <a:xfrm>
            <a:off x="467544" y="620688"/>
            <a:ext cx="8229600" cy="1252728"/>
          </a:xfrm>
        </p:spPr>
        <p:txBody>
          <a:bodyPr/>
          <a:lstStyle/>
          <a:p>
            <a:r>
              <a:rPr lang="es-EC" dirty="0" smtClean="0"/>
              <a:t>Selección </a:t>
            </a:r>
            <a:endParaRPr lang="es-EC" dirty="0"/>
          </a:p>
        </p:txBody>
      </p:sp>
    </p:spTree>
    <p:extLst>
      <p:ext uri="{BB962C8B-B14F-4D97-AF65-F5344CB8AC3E}">
        <p14:creationId xmlns:p14="http://schemas.microsoft.com/office/powerpoint/2010/main" val="1674278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132856"/>
            <a:ext cx="8229600" cy="4128472"/>
          </a:xfrm>
        </p:spPr>
        <p:txBody>
          <a:bodyPr>
            <a:normAutofit/>
          </a:bodyPr>
          <a:lstStyle/>
          <a:p>
            <a:r>
              <a:rPr lang="en-US" sz="2800" dirty="0" err="1"/>
              <a:t>Resumen</a:t>
            </a:r>
            <a:endParaRPr lang="en-US" sz="2800" dirty="0"/>
          </a:p>
          <a:p>
            <a:r>
              <a:rPr lang="en-US" sz="2800" dirty="0" err="1" smtClean="0"/>
              <a:t>Objetivos</a:t>
            </a:r>
            <a:endParaRPr lang="en-US" sz="2800" dirty="0" smtClean="0"/>
          </a:p>
          <a:p>
            <a:r>
              <a:rPr lang="en-US" sz="2800" dirty="0" err="1" smtClean="0"/>
              <a:t>Antecedentes</a:t>
            </a:r>
            <a:r>
              <a:rPr lang="en-US" sz="2800" dirty="0" smtClean="0"/>
              <a:t> </a:t>
            </a:r>
          </a:p>
          <a:p>
            <a:r>
              <a:rPr lang="en-US" sz="2800" dirty="0" err="1" smtClean="0"/>
              <a:t>Estudio</a:t>
            </a:r>
            <a:r>
              <a:rPr lang="en-US" sz="2800" dirty="0" smtClean="0"/>
              <a:t> de los </a:t>
            </a:r>
            <a:r>
              <a:rPr lang="en-US" sz="2800" dirty="0" err="1" smtClean="0"/>
              <a:t>Sistemas</a:t>
            </a:r>
            <a:r>
              <a:rPr lang="en-US" sz="2800" dirty="0" smtClean="0"/>
              <a:t> de </a:t>
            </a:r>
            <a:r>
              <a:rPr lang="en-US" sz="2800" dirty="0" err="1" smtClean="0"/>
              <a:t>Empacado</a:t>
            </a:r>
            <a:endParaRPr lang="en-US" sz="2800" dirty="0" smtClean="0"/>
          </a:p>
          <a:p>
            <a:r>
              <a:rPr lang="en-US" sz="2800" dirty="0" err="1" smtClean="0"/>
              <a:t>Selección</a:t>
            </a:r>
            <a:endParaRPr lang="en-US" sz="2800" dirty="0"/>
          </a:p>
          <a:p>
            <a:r>
              <a:rPr lang="en-US" sz="2800" dirty="0" err="1" smtClean="0"/>
              <a:t>Diseño</a:t>
            </a:r>
            <a:r>
              <a:rPr lang="en-US" sz="2800" dirty="0" smtClean="0"/>
              <a:t> </a:t>
            </a:r>
            <a:r>
              <a:rPr lang="en-US" sz="2800" dirty="0" err="1" smtClean="0"/>
              <a:t>Mecánico</a:t>
            </a:r>
            <a:endParaRPr lang="en-US" sz="2800" dirty="0" smtClean="0"/>
          </a:p>
          <a:p>
            <a:r>
              <a:rPr lang="en-US" sz="2800" dirty="0" err="1" smtClean="0"/>
              <a:t>Diseño</a:t>
            </a:r>
            <a:r>
              <a:rPr lang="en-US" sz="2800" dirty="0" smtClean="0"/>
              <a:t> </a:t>
            </a:r>
            <a:r>
              <a:rPr lang="en-US" sz="2800" dirty="0" err="1" smtClean="0"/>
              <a:t>Electrónico</a:t>
            </a:r>
            <a:endParaRPr lang="en-US" sz="2800" dirty="0"/>
          </a:p>
          <a:p>
            <a:r>
              <a:rPr lang="en-US" sz="2800" dirty="0" err="1" smtClean="0"/>
              <a:t>Conclusiones</a:t>
            </a:r>
            <a:r>
              <a:rPr lang="en-US" sz="2800" dirty="0" smtClean="0"/>
              <a:t> </a:t>
            </a:r>
            <a:r>
              <a:rPr lang="en-US" sz="2800" dirty="0"/>
              <a:t>y </a:t>
            </a:r>
            <a:r>
              <a:rPr lang="en-US" sz="2800" dirty="0" err="1"/>
              <a:t>Recomendaciones</a:t>
            </a:r>
            <a:endParaRPr lang="es-EC" sz="2800" dirty="0"/>
          </a:p>
          <a:p>
            <a:endParaRPr lang="en-US" sz="2800" dirty="0"/>
          </a:p>
        </p:txBody>
      </p:sp>
      <p:sp>
        <p:nvSpPr>
          <p:cNvPr id="2" name="1 Título"/>
          <p:cNvSpPr>
            <a:spLocks noGrp="1"/>
          </p:cNvSpPr>
          <p:nvPr>
            <p:ph type="title"/>
          </p:nvPr>
        </p:nvSpPr>
        <p:spPr/>
        <p:txBody>
          <a:bodyPr/>
          <a:lstStyle/>
          <a:p>
            <a:r>
              <a:rPr lang="en-US" dirty="0" smtClean="0"/>
              <a:t>CONTENIDO</a:t>
            </a:r>
            <a:endParaRPr lang="es-EC" dirty="0"/>
          </a:p>
        </p:txBody>
      </p:sp>
    </p:spTree>
    <p:extLst>
      <p:ext uri="{BB962C8B-B14F-4D97-AF65-F5344CB8AC3E}">
        <p14:creationId xmlns:p14="http://schemas.microsoft.com/office/powerpoint/2010/main" val="4292122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C" dirty="0" smtClean="0">
                <a:solidFill>
                  <a:schemeClr val="bg1"/>
                </a:solidFill>
              </a:rPr>
              <a:t>DISEÑO MECÁNICO</a:t>
            </a:r>
            <a:endParaRPr lang="es-EC" dirty="0">
              <a:solidFill>
                <a:schemeClr val="bg1"/>
              </a:solidFill>
            </a:endParaRPr>
          </a:p>
        </p:txBody>
      </p:sp>
      <p:pic>
        <p:nvPicPr>
          <p:cNvPr id="4" name="3 Imagen" descr="J:\despiec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916832"/>
            <a:ext cx="3960440" cy="4838126"/>
          </a:xfrm>
          <a:prstGeom prst="rect">
            <a:avLst/>
          </a:prstGeom>
          <a:noFill/>
          <a:ln>
            <a:noFill/>
          </a:ln>
        </p:spPr>
      </p:pic>
      <p:graphicFrame>
        <p:nvGraphicFramePr>
          <p:cNvPr id="5" name="4 Tabla"/>
          <p:cNvGraphicFramePr>
            <a:graphicFrameLocks noGrp="1"/>
          </p:cNvGraphicFramePr>
          <p:nvPr>
            <p:extLst>
              <p:ext uri="{D42A27DB-BD31-4B8C-83A1-F6EECF244321}">
                <p14:modId xmlns:p14="http://schemas.microsoft.com/office/powerpoint/2010/main" val="3910640243"/>
              </p:ext>
            </p:extLst>
          </p:nvPr>
        </p:nvGraphicFramePr>
        <p:xfrm>
          <a:off x="5076056" y="2204864"/>
          <a:ext cx="3600400" cy="4536512"/>
        </p:xfrm>
        <a:graphic>
          <a:graphicData uri="http://schemas.openxmlformats.org/drawingml/2006/table">
            <a:tbl>
              <a:tblPr firstRow="1" firstCol="1" bandRow="1">
                <a:tableStyleId>{9D7B26C5-4107-4FEC-AEDC-1716B250A1EF}</a:tableStyleId>
              </a:tblPr>
              <a:tblGrid>
                <a:gridCol w="1119798"/>
                <a:gridCol w="2480602"/>
              </a:tblGrid>
              <a:tr h="283532">
                <a:tc>
                  <a:txBody>
                    <a:bodyPr/>
                    <a:lstStyle/>
                    <a:p>
                      <a:pPr algn="ctr">
                        <a:lnSpc>
                          <a:spcPct val="150000"/>
                        </a:lnSpc>
                        <a:spcAft>
                          <a:spcPts val="0"/>
                        </a:spcAft>
                      </a:pPr>
                      <a:r>
                        <a:rPr lang="es-ES" sz="1200" dirty="0">
                          <a:effectLst/>
                        </a:rPr>
                        <a:t>Número</a:t>
                      </a:r>
                      <a:endParaRPr lang="es-EC" sz="1200" dirty="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Descripción</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dirty="0">
                          <a:effectLst/>
                        </a:rPr>
                        <a:t>1</a:t>
                      </a:r>
                      <a:endParaRPr lang="es-EC" sz="1200" dirty="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Tolva</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2</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Guía</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3</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Mecanismo de Medida</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4</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Cuello</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5</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Formador de Bolsa</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6</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Placa de sujeción Superior</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7</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Placa de sujeción Inferior</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8</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Sujetador del Bobinado</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9</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Ejes de Arrastre</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10</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Mordaza Vertical</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11</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Mordaza Horizontal de Corte</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12</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Mordaza Horizontal de Sellado</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13</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Mecanismo Biela Manivela</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14</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Mecanismo Piñón Cremallera</a:t>
                      </a:r>
                      <a:endParaRPr lang="es-EC" sz="1200" dirty="0">
                        <a:solidFill>
                          <a:srgbClr val="000000"/>
                        </a:solidFill>
                        <a:effectLst/>
                        <a:latin typeface="Calibri"/>
                        <a:ea typeface="Times New Roman"/>
                        <a:cs typeface="Times New Roman"/>
                      </a:endParaRPr>
                    </a:p>
                  </a:txBody>
                  <a:tcPr marL="53925" marR="53925" marT="0" marB="0"/>
                </a:tc>
              </a:tr>
              <a:tr h="283532">
                <a:tc>
                  <a:txBody>
                    <a:bodyPr/>
                    <a:lstStyle/>
                    <a:p>
                      <a:pPr algn="ctr">
                        <a:lnSpc>
                          <a:spcPct val="150000"/>
                        </a:lnSpc>
                        <a:spcAft>
                          <a:spcPts val="0"/>
                        </a:spcAft>
                      </a:pPr>
                      <a:r>
                        <a:rPr lang="es-ES" sz="1200">
                          <a:effectLst/>
                        </a:rPr>
                        <a:t>15</a:t>
                      </a:r>
                      <a:endParaRPr lang="es-EC" sz="12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1200" dirty="0">
                          <a:effectLst/>
                        </a:rPr>
                        <a:t>Mesa de Soporte</a:t>
                      </a:r>
                      <a:endParaRPr lang="es-EC" sz="1200" dirty="0">
                        <a:solidFill>
                          <a:srgbClr val="000000"/>
                        </a:solidFill>
                        <a:effectLst/>
                        <a:latin typeface="Calibri"/>
                        <a:ea typeface="Times New Roman"/>
                        <a:cs typeface="Times New Roman"/>
                      </a:endParaRPr>
                    </a:p>
                  </a:txBody>
                  <a:tcPr marL="53925" marR="53925" marT="0" marB="0"/>
                </a:tc>
              </a:tr>
            </a:tbl>
          </a:graphicData>
        </a:graphic>
      </p:graphicFrame>
    </p:spTree>
    <p:extLst>
      <p:ext uri="{BB962C8B-B14F-4D97-AF65-F5344CB8AC3E}">
        <p14:creationId xmlns:p14="http://schemas.microsoft.com/office/powerpoint/2010/main" val="973109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539552" y="1772816"/>
                <a:ext cx="7408333" cy="4680520"/>
              </a:xfrm>
            </p:spPr>
            <p:txBody>
              <a:bodyPr/>
              <a:lstStyle/>
              <a:p>
                <a:r>
                  <a:rPr lang="es-EC" dirty="0" smtClean="0"/>
                  <a:t>Peso = 10 kg.</a:t>
                </a:r>
              </a:p>
              <a:p>
                <a:endParaRPr lang="es-EC" dirty="0" smtClean="0"/>
              </a:p>
              <a:p>
                <a:endParaRPr lang="es-EC" dirty="0"/>
              </a:p>
              <a:p>
                <a:endParaRPr lang="es-EC" dirty="0" smtClean="0"/>
              </a:p>
              <a:p>
                <a:endParaRPr lang="es-EC" dirty="0" smtClean="0"/>
              </a:p>
              <a:p>
                <a:endParaRPr lang="es-EC" dirty="0"/>
              </a:p>
              <a:p>
                <a:endParaRPr lang="es-EC" dirty="0" smtClean="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r>
                        <a:rPr lang="es-ES" i="1">
                          <a:latin typeface="Cambria Math"/>
                        </a:rPr>
                        <m:t>𝑎𝑙𝑡𝑢𝑟𝑎</m:t>
                      </m:r>
                      <m:r>
                        <a:rPr lang="es-ES" i="1">
                          <a:latin typeface="Cambria Math"/>
                        </a:rPr>
                        <m:t>∗</m:t>
                      </m:r>
                      <m:r>
                        <a:rPr lang="es-ES" i="1">
                          <a:latin typeface="Cambria Math"/>
                        </a:rPr>
                        <m:t>𝑙𝑎𝑟𝑔𝑜</m:t>
                      </m:r>
                      <m:r>
                        <a:rPr lang="es-ES" i="1">
                          <a:latin typeface="Cambria Math"/>
                        </a:rPr>
                        <m:t>∗</m:t>
                      </m:r>
                      <m:r>
                        <a:rPr lang="es-ES" i="1">
                          <a:latin typeface="Cambria Math"/>
                        </a:rPr>
                        <m:t>𝑎𝑛𝑐h𝑜</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=73</m:t>
                      </m:r>
                      <m:r>
                        <a:rPr lang="es-ES" i="1">
                          <a:latin typeface="Cambria Math"/>
                        </a:rPr>
                        <m:t>𝑚𝑚</m:t>
                      </m:r>
                      <m:r>
                        <a:rPr lang="es-ES" i="1">
                          <a:latin typeface="Cambria Math"/>
                        </a:rPr>
                        <m:t>∗132</m:t>
                      </m:r>
                      <m:r>
                        <a:rPr lang="es-ES" i="1">
                          <a:latin typeface="Cambria Math"/>
                        </a:rPr>
                        <m:t>𝑚𝑚</m:t>
                      </m:r>
                      <m:r>
                        <a:rPr lang="es-ES" i="1">
                          <a:latin typeface="Cambria Math"/>
                        </a:rPr>
                        <m:t>∗68</m:t>
                      </m:r>
                      <m:r>
                        <a:rPr lang="es-ES" i="1">
                          <a:latin typeface="Cambria Math"/>
                        </a:rPr>
                        <m:t>𝑚𝑚</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𝑉</m:t>
                      </m:r>
                      <m:r>
                        <a:rPr lang="es-ES">
                          <a:latin typeface="Cambria Math"/>
                        </a:rPr>
                        <m:t>=655248 </m:t>
                      </m:r>
                      <m:sSup>
                        <m:sSupPr>
                          <m:ctrlPr>
                            <a:rPr lang="es-EC" i="1">
                              <a:latin typeface="Cambria Math"/>
                            </a:rPr>
                          </m:ctrlPr>
                        </m:sSupPr>
                        <m:e>
                          <m:r>
                            <a:rPr lang="es-ES" i="1">
                              <a:latin typeface="Cambria Math"/>
                            </a:rPr>
                            <m:t>𝑚𝑚</m:t>
                          </m:r>
                        </m:e>
                        <m:sup>
                          <m:r>
                            <a:rPr lang="es-ES">
                              <a:latin typeface="Cambria Math"/>
                            </a:rPr>
                            <m:t>3</m:t>
                          </m:r>
                        </m:sup>
                      </m:sSup>
                    </m:oMath>
                  </m:oMathPara>
                </a14:m>
                <a:endParaRPr lang="es-EC" dirty="0"/>
              </a:p>
              <a:p>
                <a:endParaRPr lang="es-EC" dirty="0"/>
              </a:p>
              <a:p>
                <a:pPr marL="0" indent="0">
                  <a:buNone/>
                </a:pPr>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539552" y="1772816"/>
                <a:ext cx="7408333" cy="4680520"/>
              </a:xfrm>
              <a:blipFill rotWithShape="1">
                <a:blip r:embed="rId2"/>
                <a:stretch>
                  <a:fillRect l="-1317" t="-1432"/>
                </a:stretch>
              </a:blipFill>
            </p:spPr>
            <p:txBody>
              <a:bodyPr/>
              <a:lstStyle/>
              <a:p>
                <a:r>
                  <a:rPr lang="es-EC">
                    <a:noFill/>
                  </a:rPr>
                  <a:t> </a:t>
                </a:r>
              </a:p>
            </p:txBody>
          </p:sp>
        </mc:Fallback>
      </mc:AlternateContent>
      <p:sp>
        <p:nvSpPr>
          <p:cNvPr id="3" name="2 Título"/>
          <p:cNvSpPr>
            <a:spLocks noGrp="1"/>
          </p:cNvSpPr>
          <p:nvPr>
            <p:ph type="title"/>
          </p:nvPr>
        </p:nvSpPr>
        <p:spPr/>
        <p:txBody>
          <a:bodyPr/>
          <a:lstStyle/>
          <a:p>
            <a:r>
              <a:rPr lang="es-EC" dirty="0" smtClean="0">
                <a:solidFill>
                  <a:schemeClr val="bg1"/>
                </a:solidFill>
              </a:rPr>
              <a:t>Diseño Mecánico - TOLVA</a:t>
            </a:r>
            <a:endParaRPr lang="es-EC" dirty="0"/>
          </a:p>
        </p:txBody>
      </p:sp>
      <p:pic>
        <p:nvPicPr>
          <p:cNvPr id="4" name="3 Imagen" descr="https://fbcdn-sphotos-h-a.akamaihd.net/hphotos-ak-xpa1/v/t34.0-12/10850704_10202231680672390_952601062_n.jpg?oh=f3885e67072aefead88abe16d5980606&amp;oe=54A897AC&amp;__gda__=1420387517_db2bf275407693d35ab63daba0c5e2ab"/>
          <p:cNvPicPr/>
          <p:nvPr/>
        </p:nvPicPr>
        <p:blipFill rotWithShape="1">
          <a:blip r:embed="rId3" cstate="print">
            <a:extLst>
              <a:ext uri="{28A0092B-C50C-407E-A947-70E740481C1C}">
                <a14:useLocalDpi xmlns:a14="http://schemas.microsoft.com/office/drawing/2010/main" val="0"/>
              </a:ext>
            </a:extLst>
          </a:blip>
          <a:srcRect l="23769" r="30730" b="57442"/>
          <a:stretch/>
        </p:blipFill>
        <p:spPr bwMode="auto">
          <a:xfrm>
            <a:off x="3275856" y="2780928"/>
            <a:ext cx="2353310" cy="1651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5414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72067" y="1772816"/>
                <a:ext cx="7408333" cy="4896544"/>
              </a:xfrm>
            </p:spPr>
            <p:txBody>
              <a:bodyPr>
                <a:normAutofit fontScale="85000" lnSpcReduction="20000"/>
              </a:bodyPr>
              <a:lstStyle/>
              <a:p>
                <a:r>
                  <a:rPr lang="es-ES" dirty="0" smtClean="0"/>
                  <a:t>Con </a:t>
                </a:r>
                <a:r>
                  <a:rPr lang="es-ES" dirty="0"/>
                  <a:t>chocopasa negra: 460g </a:t>
                </a:r>
                <a:r>
                  <a:rPr lang="es-ES" dirty="0" smtClean="0"/>
                  <a:t>          </a:t>
                </a:r>
                <a14:m>
                  <m:oMath xmlns:m="http://schemas.openxmlformats.org/officeDocument/2006/math">
                    <m:r>
                      <a:rPr lang="es-ES" i="1">
                        <a:latin typeface="Cambria Math"/>
                      </a:rPr>
                      <m:t>𝑑</m:t>
                    </m:r>
                    <m:r>
                      <a:rPr lang="es-ES">
                        <a:latin typeface="Cambria Math"/>
                      </a:rPr>
                      <m:t>=</m:t>
                    </m:r>
                    <m:f>
                      <m:fPr>
                        <m:ctrlPr>
                          <a:rPr lang="es-EC" i="1">
                            <a:latin typeface="Cambria Math"/>
                          </a:rPr>
                        </m:ctrlPr>
                      </m:fPr>
                      <m:num>
                        <m:r>
                          <a:rPr lang="es-ES">
                            <a:latin typeface="Cambria Math"/>
                          </a:rPr>
                          <m:t>460 </m:t>
                        </m:r>
                      </m:num>
                      <m:den>
                        <m:r>
                          <a:rPr lang="es-ES">
                            <a:latin typeface="Cambria Math"/>
                          </a:rPr>
                          <m:t>655248 </m:t>
                        </m:r>
                      </m:den>
                    </m:f>
                    <m:r>
                      <a:rPr lang="es-ES">
                        <a:latin typeface="Cambria Math"/>
                      </a:rPr>
                      <m:t>=7.02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r>
                      <a:rPr lang="es-ES">
                        <a:latin typeface="Cambria Math"/>
                      </a:rPr>
                      <m:t> </m:t>
                    </m:r>
                    <m:f>
                      <m:fPr>
                        <m:ctrlPr>
                          <a:rPr lang="es-EC" i="1">
                            <a:latin typeface="Cambria Math"/>
                          </a:rPr>
                        </m:ctrlPr>
                      </m:fPr>
                      <m:num>
                        <m:r>
                          <a:rPr lang="es-ES" i="1">
                            <a:latin typeface="Cambria Math"/>
                          </a:rPr>
                          <m:t>𝑔</m:t>
                        </m:r>
                      </m:num>
                      <m:den>
                        <m:sSup>
                          <m:sSupPr>
                            <m:ctrlPr>
                              <a:rPr lang="es-EC" i="1">
                                <a:latin typeface="Cambria Math"/>
                              </a:rPr>
                            </m:ctrlPr>
                          </m:sSupPr>
                          <m:e>
                            <m:r>
                              <a:rPr lang="es-ES" i="1">
                                <a:latin typeface="Cambria Math"/>
                              </a:rPr>
                              <m:t>𝑚𝑚</m:t>
                            </m:r>
                          </m:e>
                          <m:sup>
                            <m:r>
                              <a:rPr lang="es-ES">
                                <a:latin typeface="Cambria Math"/>
                              </a:rPr>
                              <m:t>3</m:t>
                            </m:r>
                          </m:sup>
                        </m:sSup>
                      </m:den>
                    </m:f>
                  </m:oMath>
                </a14:m>
                <a:endParaRPr lang="es-EC" dirty="0"/>
              </a:p>
              <a:p>
                <a:pPr marL="0" indent="0">
                  <a:buNone/>
                </a:pPr>
                <a:r>
                  <a:rPr lang="es-ES" dirty="0"/>
                  <a:t> </a:t>
                </a:r>
                <a:endParaRPr lang="es-EC" dirty="0"/>
              </a:p>
              <a:p>
                <a:r>
                  <a:rPr lang="es-ES" dirty="0"/>
                  <a:t>Con chocomacadamia: 370g </a:t>
                </a:r>
                <a14:m>
                  <m:oMath xmlns:m="http://schemas.openxmlformats.org/officeDocument/2006/math">
                    <m:r>
                      <a:rPr lang="es-EC" b="0" i="0" smtClean="0">
                        <a:latin typeface="Cambria Math"/>
                      </a:rPr>
                      <m:t>          </m:t>
                    </m:r>
                    <m:r>
                      <a:rPr lang="es-ES" i="1">
                        <a:latin typeface="Cambria Math"/>
                      </a:rPr>
                      <m:t>𝑑</m:t>
                    </m:r>
                    <m:r>
                      <a:rPr lang="es-ES">
                        <a:latin typeface="Cambria Math"/>
                      </a:rPr>
                      <m:t>=</m:t>
                    </m:r>
                    <m:f>
                      <m:fPr>
                        <m:ctrlPr>
                          <a:rPr lang="es-EC" i="1">
                            <a:latin typeface="Cambria Math"/>
                          </a:rPr>
                        </m:ctrlPr>
                      </m:fPr>
                      <m:num>
                        <m:r>
                          <a:rPr lang="es-ES">
                            <a:latin typeface="Cambria Math"/>
                          </a:rPr>
                          <m:t>370 </m:t>
                        </m:r>
                      </m:num>
                      <m:den>
                        <m:r>
                          <a:rPr lang="es-ES">
                            <a:latin typeface="Cambria Math"/>
                          </a:rPr>
                          <m:t>655248 </m:t>
                        </m:r>
                      </m:den>
                    </m:f>
                    <m:r>
                      <a:rPr lang="es-ES">
                        <a:latin typeface="Cambria Math"/>
                      </a:rPr>
                      <m:t>=5.65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r>
                      <a:rPr lang="es-ES">
                        <a:latin typeface="Cambria Math"/>
                      </a:rPr>
                      <m:t> </m:t>
                    </m:r>
                    <m:f>
                      <m:fPr>
                        <m:ctrlPr>
                          <a:rPr lang="es-EC" i="1">
                            <a:latin typeface="Cambria Math"/>
                          </a:rPr>
                        </m:ctrlPr>
                      </m:fPr>
                      <m:num>
                        <m:r>
                          <a:rPr lang="es-ES" i="1">
                            <a:latin typeface="Cambria Math"/>
                          </a:rPr>
                          <m:t>𝑔</m:t>
                        </m:r>
                      </m:num>
                      <m:den>
                        <m:sSup>
                          <m:sSupPr>
                            <m:ctrlPr>
                              <a:rPr lang="es-EC" i="1">
                                <a:latin typeface="Cambria Math"/>
                              </a:rPr>
                            </m:ctrlPr>
                          </m:sSupPr>
                          <m:e>
                            <m:r>
                              <a:rPr lang="es-ES" i="1">
                                <a:latin typeface="Cambria Math"/>
                              </a:rPr>
                              <m:t>𝑚𝑚</m:t>
                            </m:r>
                          </m:e>
                          <m:sup>
                            <m:r>
                              <a:rPr lang="es-ES">
                                <a:latin typeface="Cambria Math"/>
                              </a:rPr>
                              <m:t>3</m:t>
                            </m:r>
                          </m:sup>
                        </m:sSup>
                      </m:den>
                    </m:f>
                  </m:oMath>
                </a14:m>
                <a:endParaRPr lang="es-EC" dirty="0" smtClean="0"/>
              </a:p>
              <a:p>
                <a:endParaRPr lang="es-EC" dirty="0"/>
              </a:p>
              <a:p>
                <a:r>
                  <a:rPr lang="es-ES" dirty="0"/>
                  <a:t>Con cochocafe:345g</a:t>
                </a:r>
                <a:r>
                  <a:rPr lang="es-ES" dirty="0" smtClean="0"/>
                  <a:t>                       </a:t>
                </a:r>
                <a14:m>
                  <m:oMath xmlns:m="http://schemas.openxmlformats.org/officeDocument/2006/math">
                    <m:r>
                      <a:rPr lang="es-EC" b="0" i="0" smtClean="0">
                        <a:latin typeface="Cambria Math"/>
                      </a:rPr>
                      <m:t>  </m:t>
                    </m:r>
                    <m:r>
                      <a:rPr lang="es-ES" i="1">
                        <a:latin typeface="Cambria Math"/>
                      </a:rPr>
                      <m:t>𝑑</m:t>
                    </m:r>
                    <m:r>
                      <a:rPr lang="es-ES">
                        <a:latin typeface="Cambria Math"/>
                      </a:rPr>
                      <m:t>=</m:t>
                    </m:r>
                    <m:f>
                      <m:fPr>
                        <m:ctrlPr>
                          <a:rPr lang="es-EC" i="1">
                            <a:latin typeface="Cambria Math"/>
                          </a:rPr>
                        </m:ctrlPr>
                      </m:fPr>
                      <m:num>
                        <m:r>
                          <a:rPr lang="es-ES">
                            <a:latin typeface="Cambria Math"/>
                          </a:rPr>
                          <m:t>345 </m:t>
                        </m:r>
                      </m:num>
                      <m:den>
                        <m:r>
                          <a:rPr lang="es-ES">
                            <a:latin typeface="Cambria Math"/>
                          </a:rPr>
                          <m:t>655248 </m:t>
                        </m:r>
                      </m:den>
                    </m:f>
                    <m:r>
                      <a:rPr lang="es-ES">
                        <a:latin typeface="Cambria Math"/>
                      </a:rPr>
                      <m:t>=5.27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r>
                      <a:rPr lang="es-ES">
                        <a:latin typeface="Cambria Math"/>
                      </a:rPr>
                      <m:t> </m:t>
                    </m:r>
                    <m:f>
                      <m:fPr>
                        <m:ctrlPr>
                          <a:rPr lang="es-EC" i="1">
                            <a:latin typeface="Cambria Math"/>
                          </a:rPr>
                        </m:ctrlPr>
                      </m:fPr>
                      <m:num>
                        <m:r>
                          <a:rPr lang="es-ES" i="1">
                            <a:latin typeface="Cambria Math"/>
                          </a:rPr>
                          <m:t>𝑔</m:t>
                        </m:r>
                      </m:num>
                      <m:den>
                        <m:sSup>
                          <m:sSupPr>
                            <m:ctrlPr>
                              <a:rPr lang="es-EC" i="1">
                                <a:latin typeface="Cambria Math"/>
                              </a:rPr>
                            </m:ctrlPr>
                          </m:sSupPr>
                          <m:e>
                            <m:r>
                              <a:rPr lang="es-ES" i="1">
                                <a:latin typeface="Cambria Math"/>
                              </a:rPr>
                              <m:t>𝑚𝑚</m:t>
                            </m:r>
                          </m:e>
                          <m:sup>
                            <m:r>
                              <a:rPr lang="es-ES">
                                <a:latin typeface="Cambria Math"/>
                              </a:rPr>
                              <m:t>3</m:t>
                            </m:r>
                          </m:sup>
                        </m:sSup>
                      </m:den>
                    </m:f>
                  </m:oMath>
                </a14:m>
                <a:endParaRPr lang="es-EC" dirty="0"/>
              </a:p>
              <a:p>
                <a:pPr marL="0" indent="0">
                  <a:buNone/>
                </a:pPr>
                <a:r>
                  <a:rPr lang="es-ES" dirty="0"/>
                  <a:t> </a:t>
                </a:r>
                <a:endParaRPr lang="es-EC" dirty="0"/>
              </a:p>
              <a:p>
                <a:r>
                  <a:rPr lang="es-ES" dirty="0"/>
                  <a:t>Con chocomilky: 395g </a:t>
                </a:r>
                <a:r>
                  <a:rPr lang="es-ES" dirty="0" smtClean="0"/>
                  <a:t>                     </a:t>
                </a:r>
                <a14:m>
                  <m:oMath xmlns:m="http://schemas.openxmlformats.org/officeDocument/2006/math">
                    <m:r>
                      <a:rPr lang="es-ES" i="1">
                        <a:latin typeface="Cambria Math"/>
                      </a:rPr>
                      <m:t>𝑑</m:t>
                    </m:r>
                    <m:r>
                      <a:rPr lang="es-ES">
                        <a:latin typeface="Cambria Math"/>
                      </a:rPr>
                      <m:t>=</m:t>
                    </m:r>
                    <m:f>
                      <m:fPr>
                        <m:ctrlPr>
                          <a:rPr lang="es-EC" i="1">
                            <a:latin typeface="Cambria Math"/>
                          </a:rPr>
                        </m:ctrlPr>
                      </m:fPr>
                      <m:num>
                        <m:r>
                          <a:rPr lang="es-ES">
                            <a:latin typeface="Cambria Math"/>
                          </a:rPr>
                          <m:t>395 </m:t>
                        </m:r>
                      </m:num>
                      <m:den>
                        <m:r>
                          <a:rPr lang="es-ES">
                            <a:latin typeface="Cambria Math"/>
                          </a:rPr>
                          <m:t>6552.48 </m:t>
                        </m:r>
                      </m:den>
                    </m:f>
                    <m:r>
                      <a:rPr lang="es-ES">
                        <a:latin typeface="Cambria Math"/>
                      </a:rPr>
                      <m:t>=6.03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r>
                      <a:rPr lang="es-ES">
                        <a:latin typeface="Cambria Math"/>
                      </a:rPr>
                      <m:t> </m:t>
                    </m:r>
                    <m:f>
                      <m:fPr>
                        <m:ctrlPr>
                          <a:rPr lang="es-EC" i="1">
                            <a:latin typeface="Cambria Math"/>
                          </a:rPr>
                        </m:ctrlPr>
                      </m:fPr>
                      <m:num>
                        <m:r>
                          <a:rPr lang="es-ES" i="1">
                            <a:latin typeface="Cambria Math"/>
                          </a:rPr>
                          <m:t>𝑔</m:t>
                        </m:r>
                      </m:num>
                      <m:den>
                        <m:sSup>
                          <m:sSupPr>
                            <m:ctrlPr>
                              <a:rPr lang="es-EC" i="1">
                                <a:latin typeface="Cambria Math"/>
                              </a:rPr>
                            </m:ctrlPr>
                          </m:sSupPr>
                          <m:e>
                            <m:r>
                              <a:rPr lang="es-ES" i="1">
                                <a:latin typeface="Cambria Math"/>
                              </a:rPr>
                              <m:t>𝑚𝑚</m:t>
                            </m:r>
                          </m:e>
                          <m:sup>
                            <m:r>
                              <a:rPr lang="es-ES">
                                <a:latin typeface="Cambria Math"/>
                              </a:rPr>
                              <m:t>3</m:t>
                            </m:r>
                          </m:sup>
                        </m:sSup>
                      </m:den>
                    </m:f>
                  </m:oMath>
                </a14:m>
                <a:endParaRPr lang="es-EC" dirty="0"/>
              </a:p>
              <a:p>
                <a:endParaRPr lang="es-EC" dirty="0"/>
              </a:p>
              <a:p>
                <a:pPr marL="0" indent="0">
                  <a:buNone/>
                </a:pPr>
                <a:endParaRPr lang="es-EC" dirty="0" smtClean="0"/>
              </a:p>
              <a:p>
                <a:pPr marL="0" indent="0">
                  <a:buNone/>
                </a:pPr>
                <a:endParaRPr lang="es-EC"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𝑑</m:t>
                          </m:r>
                        </m:e>
                        <m:sub>
                          <m:r>
                            <a:rPr lang="es-ES" i="1">
                              <a:latin typeface="Cambria Math"/>
                            </a:rPr>
                            <m:t>𝑝𝑟𝑜𝑚</m:t>
                          </m:r>
                        </m:sub>
                      </m:sSub>
                      <m:r>
                        <a:rPr lang="es-ES">
                          <a:latin typeface="Cambria Math"/>
                        </a:rPr>
                        <m:t>=</m:t>
                      </m:r>
                      <m:f>
                        <m:fPr>
                          <m:ctrlPr>
                            <a:rPr lang="es-EC" i="1">
                              <a:latin typeface="Cambria Math"/>
                            </a:rPr>
                          </m:ctrlPr>
                        </m:fPr>
                        <m:num>
                          <m:r>
                            <a:rPr lang="es-ES">
                              <a:latin typeface="Cambria Math"/>
                            </a:rPr>
                            <m:t>7.02 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r>
                            <a:rPr lang="es-ES">
                              <a:latin typeface="Cambria Math"/>
                            </a:rPr>
                            <m:t>+5.65 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r>
                            <a:rPr lang="es-ES">
                              <a:latin typeface="Cambria Math"/>
                            </a:rPr>
                            <m:t>+5.27 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r>
                            <a:rPr lang="es-ES">
                              <a:latin typeface="Cambria Math"/>
                            </a:rPr>
                            <m:t>+6.03 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num>
                        <m:den>
                          <m:r>
                            <a:rPr lang="es-ES">
                              <a:latin typeface="Cambria Math"/>
                            </a:rPr>
                            <m:t>4</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𝑑</m:t>
                          </m:r>
                        </m:e>
                        <m:sub>
                          <m:r>
                            <a:rPr lang="es-ES" i="1">
                              <a:latin typeface="Cambria Math"/>
                            </a:rPr>
                            <m:t>𝑝𝑟𝑜𝑚</m:t>
                          </m:r>
                        </m:sub>
                      </m:sSub>
                      <m:r>
                        <a:rPr lang="es-ES">
                          <a:latin typeface="Cambria Math"/>
                        </a:rPr>
                        <m:t>=6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r>
                        <a:rPr lang="es-ES">
                          <a:latin typeface="Cambria Math"/>
                        </a:rPr>
                        <m:t>  </m:t>
                      </m:r>
                      <m:f>
                        <m:fPr>
                          <m:ctrlPr>
                            <a:rPr lang="es-EC" i="1">
                              <a:latin typeface="Cambria Math"/>
                            </a:rPr>
                          </m:ctrlPr>
                        </m:fPr>
                        <m:num>
                          <m:r>
                            <a:rPr lang="es-ES" i="1">
                              <a:latin typeface="Cambria Math"/>
                            </a:rPr>
                            <m:t>𝑔</m:t>
                          </m:r>
                        </m:num>
                        <m:den>
                          <m:sSup>
                            <m:sSupPr>
                              <m:ctrlPr>
                                <a:rPr lang="es-EC" i="1">
                                  <a:latin typeface="Cambria Math"/>
                                </a:rPr>
                              </m:ctrlPr>
                            </m:sSupPr>
                            <m:e>
                              <m:r>
                                <a:rPr lang="es-ES" i="1">
                                  <a:latin typeface="Cambria Math"/>
                                </a:rPr>
                                <m:t>𝑚𝑚</m:t>
                              </m:r>
                            </m:e>
                            <m:sup>
                              <m:r>
                                <a:rPr lang="es-ES">
                                  <a:latin typeface="Cambria Math"/>
                                </a:rPr>
                                <m:t>3</m:t>
                              </m:r>
                            </m:sup>
                          </m:sSup>
                        </m:den>
                      </m:f>
                    </m:oMath>
                  </m:oMathPara>
                </a14:m>
                <a:endParaRPr lang="es-EC" dirty="0"/>
              </a:p>
              <a:p>
                <a:pPr marL="0" indent="0">
                  <a:buNone/>
                </a:pPr>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72067" y="1772816"/>
                <a:ext cx="7408333" cy="4896544"/>
              </a:xfrm>
              <a:blipFill rotWithShape="1">
                <a:blip r:embed="rId2"/>
                <a:stretch>
                  <a:fillRect l="-823" t="-872"/>
                </a:stretch>
              </a:blipFill>
            </p:spPr>
            <p:txBody>
              <a:bodyPr/>
              <a:lstStyle/>
              <a:p>
                <a:r>
                  <a:rPr lang="es-EC">
                    <a:noFill/>
                  </a:rPr>
                  <a:t> </a:t>
                </a:r>
              </a:p>
            </p:txBody>
          </p:sp>
        </mc:Fallback>
      </mc:AlternateContent>
      <p:sp>
        <p:nvSpPr>
          <p:cNvPr id="3" name="2 Título"/>
          <p:cNvSpPr>
            <a:spLocks noGrp="1"/>
          </p:cNvSpPr>
          <p:nvPr>
            <p:ph type="title"/>
          </p:nvPr>
        </p:nvSpPr>
        <p:spPr/>
        <p:txBody>
          <a:bodyPr/>
          <a:lstStyle/>
          <a:p>
            <a:r>
              <a:rPr lang="es-EC" dirty="0">
                <a:solidFill>
                  <a:schemeClr val="bg1"/>
                </a:solidFill>
              </a:rPr>
              <a:t>Diseño </a:t>
            </a:r>
            <a:r>
              <a:rPr lang="es-EC" dirty="0" smtClean="0">
                <a:solidFill>
                  <a:schemeClr val="bg1"/>
                </a:solidFill>
              </a:rPr>
              <a:t>Mecánico</a:t>
            </a:r>
            <a:r>
              <a:rPr lang="es-EC" dirty="0">
                <a:solidFill>
                  <a:schemeClr val="bg1"/>
                </a:solidFill>
              </a:rPr>
              <a:t>- TOLVA</a:t>
            </a:r>
            <a:endParaRPr lang="es-EC" dirty="0"/>
          </a:p>
        </p:txBody>
      </p:sp>
    </p:spTree>
    <p:extLst>
      <p:ext uri="{BB962C8B-B14F-4D97-AF65-F5344CB8AC3E}">
        <p14:creationId xmlns:p14="http://schemas.microsoft.com/office/powerpoint/2010/main" val="27007074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99592" y="2636912"/>
                <a:ext cx="7408333" cy="3705275"/>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𝑉</m:t>
                          </m:r>
                        </m:e>
                        <m:sub>
                          <m:r>
                            <a:rPr lang="es-ES" i="1">
                              <a:latin typeface="Cambria Math"/>
                            </a:rPr>
                            <m:t>𝑐𝑎𝑙𝑐𝑢𝑙𝑎𝑑𝑜</m:t>
                          </m:r>
                        </m:sub>
                      </m:sSub>
                      <m:r>
                        <a:rPr lang="es-ES">
                          <a:latin typeface="Cambria Math"/>
                        </a:rPr>
                        <m:t>=</m:t>
                      </m:r>
                      <m:f>
                        <m:fPr>
                          <m:ctrlPr>
                            <a:rPr lang="es-EC" i="1">
                              <a:latin typeface="Cambria Math"/>
                            </a:rPr>
                          </m:ctrlPr>
                        </m:fPr>
                        <m:num>
                          <m:r>
                            <a:rPr lang="es-ES" i="1">
                              <a:latin typeface="Cambria Math"/>
                            </a:rPr>
                            <m:t>𝑚</m:t>
                          </m:r>
                        </m:num>
                        <m:den>
                          <m:sSub>
                            <m:sSubPr>
                              <m:ctrlPr>
                                <a:rPr lang="es-EC" i="1">
                                  <a:latin typeface="Cambria Math"/>
                                </a:rPr>
                              </m:ctrlPr>
                            </m:sSubPr>
                            <m:e>
                              <m:r>
                                <a:rPr lang="es-ES" i="1">
                                  <a:latin typeface="Cambria Math"/>
                                </a:rPr>
                                <m:t>𝑑</m:t>
                              </m:r>
                            </m:e>
                            <m:sub>
                              <m:r>
                                <a:rPr lang="es-ES" i="1">
                                  <a:latin typeface="Cambria Math"/>
                                </a:rPr>
                                <m:t>𝑝𝑟𝑜𝑚</m:t>
                              </m:r>
                            </m:sub>
                          </m:sSub>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𝑐𝑎𝑙𝑐𝑢𝑙𝑎𝑑𝑜</m:t>
                          </m:r>
                        </m:sub>
                      </m:sSub>
                      <m:r>
                        <a:rPr lang="es-ES">
                          <a:latin typeface="Cambria Math"/>
                        </a:rPr>
                        <m:t>=</m:t>
                      </m:r>
                      <m:f>
                        <m:fPr>
                          <m:ctrlPr>
                            <a:rPr lang="es-EC" i="1">
                              <a:latin typeface="Cambria Math"/>
                            </a:rPr>
                          </m:ctrlPr>
                        </m:fPr>
                        <m:num>
                          <m:r>
                            <a:rPr lang="es-ES">
                              <a:latin typeface="Cambria Math"/>
                            </a:rPr>
                            <m:t>10000 </m:t>
                          </m:r>
                          <m:r>
                            <a:rPr lang="es-ES" i="1">
                              <a:latin typeface="Cambria Math"/>
                            </a:rPr>
                            <m:t>𝑔</m:t>
                          </m:r>
                        </m:num>
                        <m:den>
                          <m:r>
                            <a:rPr lang="es-ES">
                              <a:latin typeface="Cambria Math"/>
                            </a:rPr>
                            <m:t>6  </m:t>
                          </m:r>
                          <m:r>
                            <a:rPr lang="es-ES" i="1">
                              <a:latin typeface="Cambria Math"/>
                            </a:rPr>
                            <m:t>𝑥</m:t>
                          </m:r>
                          <m:r>
                            <a:rPr lang="es-ES">
                              <a:latin typeface="Cambria Math"/>
                            </a:rPr>
                            <m:t> </m:t>
                          </m:r>
                          <m:sSup>
                            <m:sSupPr>
                              <m:ctrlPr>
                                <a:rPr lang="es-EC" i="1">
                                  <a:latin typeface="Cambria Math"/>
                                </a:rPr>
                              </m:ctrlPr>
                            </m:sSupPr>
                            <m:e>
                              <m:r>
                                <a:rPr lang="es-ES">
                                  <a:latin typeface="Cambria Math"/>
                                </a:rPr>
                                <m:t>10</m:t>
                              </m:r>
                            </m:e>
                            <m:sup>
                              <m:r>
                                <a:rPr lang="es-ES" i="1">
                                  <a:latin typeface="Cambria Math"/>
                                </a:rPr>
                                <m:t>−</m:t>
                              </m:r>
                              <m:r>
                                <a:rPr lang="es-ES">
                                  <a:latin typeface="Cambria Math"/>
                                </a:rPr>
                                <m:t>4</m:t>
                              </m:r>
                            </m:sup>
                          </m:sSup>
                          <m:r>
                            <a:rPr lang="es-ES">
                              <a:latin typeface="Cambria Math"/>
                            </a:rPr>
                            <m:t> </m:t>
                          </m:r>
                          <m:f>
                            <m:fPr>
                              <m:ctrlPr>
                                <a:rPr lang="es-EC" i="1">
                                  <a:latin typeface="Cambria Math"/>
                                </a:rPr>
                              </m:ctrlPr>
                            </m:fPr>
                            <m:num>
                              <m:r>
                                <a:rPr lang="es-ES" i="1">
                                  <a:latin typeface="Cambria Math"/>
                                </a:rPr>
                                <m:t>𝑔</m:t>
                              </m:r>
                            </m:num>
                            <m:den>
                              <m:sSup>
                                <m:sSupPr>
                                  <m:ctrlPr>
                                    <a:rPr lang="es-EC" i="1">
                                      <a:latin typeface="Cambria Math"/>
                                    </a:rPr>
                                  </m:ctrlPr>
                                </m:sSupPr>
                                <m:e>
                                  <m:r>
                                    <a:rPr lang="es-ES" i="1">
                                      <a:latin typeface="Cambria Math"/>
                                    </a:rPr>
                                    <m:t>𝑚𝑚</m:t>
                                  </m:r>
                                </m:e>
                                <m:sup>
                                  <m:r>
                                    <a:rPr lang="es-ES">
                                      <a:latin typeface="Cambria Math"/>
                                    </a:rPr>
                                    <m:t>3</m:t>
                                  </m:r>
                                </m:sup>
                              </m:sSup>
                            </m:den>
                          </m:f>
                        </m:den>
                      </m:f>
                    </m:oMath>
                  </m:oMathPara>
                </a14:m>
                <a:endParaRPr lang="es-EC" i="1"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𝑐𝑎𝑙𝑐𝑢𝑙𝑎𝑑𝑜</m:t>
                          </m:r>
                        </m:sub>
                      </m:sSub>
                      <m:r>
                        <a:rPr lang="es-ES">
                          <a:latin typeface="Cambria Math"/>
                        </a:rPr>
                        <m:t>=16694.22 </m:t>
                      </m:r>
                      <m:sSup>
                        <m:sSupPr>
                          <m:ctrlPr>
                            <a:rPr lang="es-EC" i="1">
                              <a:latin typeface="Cambria Math"/>
                            </a:rPr>
                          </m:ctrlPr>
                        </m:sSupPr>
                        <m:e>
                          <m:r>
                            <a:rPr lang="es-ES" i="1">
                              <a:latin typeface="Cambria Math"/>
                            </a:rPr>
                            <m:t>𝑐𝑚</m:t>
                          </m:r>
                        </m:e>
                        <m:sup>
                          <m:r>
                            <a:rPr lang="es-ES">
                              <a:latin typeface="Cambria Math"/>
                            </a:rPr>
                            <m:t>3</m:t>
                          </m:r>
                        </m:sup>
                      </m:sSup>
                      <m:r>
                        <a:rPr lang="es-ES">
                          <a:latin typeface="Cambria Math"/>
                        </a:rPr>
                        <m:t>   </m:t>
                      </m:r>
                    </m:oMath>
                  </m:oMathPara>
                </a14:m>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99592" y="2636912"/>
                <a:ext cx="7408333" cy="3705275"/>
              </a:xfrm>
              <a:blipFill rotWithShape="1">
                <a:blip r:embed="rId2"/>
                <a:stretch>
                  <a:fillRect/>
                </a:stretch>
              </a:blipFill>
            </p:spPr>
            <p:txBody>
              <a:bodyPr/>
              <a:lstStyle/>
              <a:p>
                <a:r>
                  <a:rPr lang="es-EC">
                    <a:noFill/>
                  </a:rPr>
                  <a:t> </a:t>
                </a:r>
              </a:p>
            </p:txBody>
          </p:sp>
        </mc:Fallback>
      </mc:AlternateContent>
      <p:sp>
        <p:nvSpPr>
          <p:cNvPr id="3" name="2 Título"/>
          <p:cNvSpPr>
            <a:spLocks noGrp="1"/>
          </p:cNvSpPr>
          <p:nvPr>
            <p:ph type="title"/>
          </p:nvPr>
        </p:nvSpPr>
        <p:spPr/>
        <p:txBody>
          <a:bodyPr/>
          <a:lstStyle/>
          <a:p>
            <a:r>
              <a:rPr lang="es-EC" dirty="0">
                <a:solidFill>
                  <a:schemeClr val="bg1"/>
                </a:solidFill>
              </a:rPr>
              <a:t>Diseño Mecánico- TOLVA</a:t>
            </a:r>
            <a:endParaRPr lang="es-EC" dirty="0"/>
          </a:p>
        </p:txBody>
      </p:sp>
    </p:spTree>
    <p:extLst>
      <p:ext uri="{BB962C8B-B14F-4D97-AF65-F5344CB8AC3E}">
        <p14:creationId xmlns:p14="http://schemas.microsoft.com/office/powerpoint/2010/main" val="10777917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251520" y="2675466"/>
                <a:ext cx="8640959" cy="3993893"/>
              </a:xfrm>
            </p:spPr>
            <p:txBody>
              <a:bodyPr>
                <a:normAutofit/>
              </a:bodyPr>
              <a:lstStyle/>
              <a:p>
                <a:pPr marL="0" indent="0">
                  <a:buNone/>
                </a:pPr>
                <a:endParaRPr lang="es-EC" sz="2000" i="1" dirty="0" smtClean="0"/>
              </a:p>
              <a:p>
                <a:pPr marL="0" indent="0">
                  <a:buNone/>
                </a:pPr>
                <a:endParaRPr lang="es-EC" sz="2000" i="1" dirty="0"/>
              </a:p>
              <a:p>
                <a:pPr marL="0" indent="0">
                  <a:buNone/>
                </a:pPr>
                <a:endParaRPr lang="es-EC" sz="2000" i="1" dirty="0" smtClean="0"/>
              </a:p>
              <a:p>
                <a:pPr marL="0" indent="0">
                  <a:buNone/>
                </a:pPr>
                <a:endParaRPr lang="es-EC" sz="2000" i="1" dirty="0" smtClean="0"/>
              </a:p>
              <a:p>
                <a:pPr marL="0" indent="0">
                  <a:buNone/>
                </a:pPr>
                <a:endParaRPr lang="es-EC" sz="2000" i="1" dirty="0"/>
              </a:p>
              <a:p>
                <a:pPr marL="0" indent="0">
                  <a:buNone/>
                </a:pPr>
                <a14:m>
                  <m:oMathPara xmlns:m="http://schemas.openxmlformats.org/officeDocument/2006/math">
                    <m:oMathParaPr>
                      <m:jc m:val="centerGroup"/>
                    </m:oMathParaPr>
                    <m:oMath xmlns:m="http://schemas.openxmlformats.org/officeDocument/2006/math">
                      <m:sSub>
                        <m:sSubPr>
                          <m:ctrlPr>
                            <a:rPr lang="es-EC" sz="1800" i="1" smtClean="0">
                              <a:latin typeface="Cambria Math"/>
                            </a:rPr>
                          </m:ctrlPr>
                        </m:sSubPr>
                        <m:e>
                          <m:r>
                            <a:rPr lang="es-ES" sz="1800" i="1">
                              <a:latin typeface="Cambria Math"/>
                            </a:rPr>
                            <m:t>𝑉</m:t>
                          </m:r>
                        </m:e>
                        <m:sub>
                          <m:r>
                            <a:rPr lang="es-ES" sz="1800" i="1">
                              <a:latin typeface="Cambria Math"/>
                            </a:rPr>
                            <m:t>𝑑𝑖𝑚𝑒𝑛𝑠𝑖𝑜𝑛𝑎𝑑𝑜</m:t>
                          </m:r>
                        </m:sub>
                      </m:sSub>
                      <m:r>
                        <a:rPr lang="es-ES" sz="1800" i="1">
                          <a:latin typeface="Cambria Math"/>
                        </a:rPr>
                        <m:t>=</m:t>
                      </m:r>
                      <m:r>
                        <a:rPr lang="es-ES" sz="1800" i="1">
                          <a:latin typeface="Cambria Math"/>
                        </a:rPr>
                        <m:t>𝑉𝑜𝑙𝑢𝑚𝑒𝑛</m:t>
                      </m:r>
                      <m:r>
                        <a:rPr lang="es-ES" sz="1800" i="1">
                          <a:latin typeface="Cambria Math"/>
                        </a:rPr>
                        <m:t> </m:t>
                      </m:r>
                      <m:r>
                        <a:rPr lang="es-ES" sz="1800" i="1">
                          <a:latin typeface="Cambria Math"/>
                        </a:rPr>
                        <m:t>𝑑𝑒</m:t>
                      </m:r>
                      <m:r>
                        <a:rPr lang="es-ES" sz="1800" i="1">
                          <a:latin typeface="Cambria Math"/>
                        </a:rPr>
                        <m:t> </m:t>
                      </m:r>
                      <m:r>
                        <a:rPr lang="es-ES" sz="1800" i="1">
                          <a:latin typeface="Cambria Math"/>
                        </a:rPr>
                        <m:t>𝑝𝑖𝑟</m:t>
                      </m:r>
                      <m:r>
                        <a:rPr lang="es-ES" sz="1800" i="1">
                          <a:latin typeface="Cambria Math"/>
                        </a:rPr>
                        <m:t>á</m:t>
                      </m:r>
                      <m:r>
                        <a:rPr lang="es-ES" sz="1800" i="1">
                          <a:latin typeface="Cambria Math"/>
                        </a:rPr>
                        <m:t>𝑚𝑖𝑑𝑒</m:t>
                      </m:r>
                      <m:r>
                        <a:rPr lang="es-ES" sz="1800" i="1">
                          <a:latin typeface="Cambria Math"/>
                        </a:rPr>
                        <m:t>+</m:t>
                      </m:r>
                      <m:r>
                        <a:rPr lang="es-ES" sz="1800" i="1">
                          <a:latin typeface="Cambria Math"/>
                        </a:rPr>
                        <m:t>𝑉𝑜𝑙𝑢𝑚𝑒𝑛</m:t>
                      </m:r>
                      <m:r>
                        <a:rPr lang="es-ES" sz="1800" i="1">
                          <a:latin typeface="Cambria Math"/>
                        </a:rPr>
                        <m:t> </m:t>
                      </m:r>
                      <m:r>
                        <a:rPr lang="es-ES" sz="1800" i="1">
                          <a:latin typeface="Cambria Math"/>
                        </a:rPr>
                        <m:t>𝑑𝑒</m:t>
                      </m:r>
                      <m:r>
                        <a:rPr lang="es-ES" sz="1800" i="1">
                          <a:latin typeface="Cambria Math"/>
                        </a:rPr>
                        <m:t> </m:t>
                      </m:r>
                      <m:r>
                        <a:rPr lang="es-ES" sz="1800" i="1">
                          <a:latin typeface="Cambria Math"/>
                        </a:rPr>
                        <m:t>𝑜𝑟𝑡𝑜𝑒𝑑𝑟𝑜</m:t>
                      </m:r>
                    </m:oMath>
                  </m:oMathPara>
                </a14:m>
                <a:endParaRPr lang="es-EC" sz="1800" i="1" dirty="0" smtClean="0"/>
              </a:p>
              <a:p>
                <a:pPr marL="0" indent="0">
                  <a:buNone/>
                </a:pPr>
                <a14:m>
                  <m:oMathPara xmlns:m="http://schemas.openxmlformats.org/officeDocument/2006/math">
                    <m:oMathParaPr>
                      <m:jc m:val="centerGroup"/>
                    </m:oMathParaPr>
                    <m:oMath xmlns:m="http://schemas.openxmlformats.org/officeDocument/2006/math">
                      <m:sSub>
                        <m:sSubPr>
                          <m:ctrlPr>
                            <a:rPr lang="es-EC" sz="1800" i="1">
                              <a:latin typeface="Cambria Math"/>
                            </a:rPr>
                          </m:ctrlPr>
                        </m:sSubPr>
                        <m:e>
                          <m:r>
                            <a:rPr lang="es-ES" sz="1800" i="1">
                              <a:latin typeface="Cambria Math"/>
                            </a:rPr>
                            <m:t>𝑉</m:t>
                          </m:r>
                        </m:e>
                        <m:sub>
                          <m:r>
                            <a:rPr lang="es-ES" sz="1800" i="1">
                              <a:latin typeface="Cambria Math"/>
                            </a:rPr>
                            <m:t>𝑑𝑖𝑚𝑒𝑛𝑠𝑖𝑜𝑛𝑎𝑑𝑜</m:t>
                          </m:r>
                        </m:sub>
                      </m:sSub>
                      <m:r>
                        <a:rPr lang="es-ES" sz="1800" i="1">
                          <a:latin typeface="Cambria Math"/>
                        </a:rPr>
                        <m:t>=</m:t>
                      </m:r>
                      <m:f>
                        <m:fPr>
                          <m:ctrlPr>
                            <a:rPr lang="es-EC" sz="1800" i="1">
                              <a:latin typeface="Cambria Math"/>
                            </a:rPr>
                          </m:ctrlPr>
                        </m:fPr>
                        <m:num>
                          <m:r>
                            <a:rPr lang="es-ES" sz="1800" i="1">
                              <a:latin typeface="Cambria Math"/>
                            </a:rPr>
                            <m:t>1</m:t>
                          </m:r>
                        </m:num>
                        <m:den>
                          <m:r>
                            <a:rPr lang="es-ES" sz="1800" i="1">
                              <a:latin typeface="Cambria Math"/>
                            </a:rPr>
                            <m:t>3</m:t>
                          </m:r>
                        </m:den>
                      </m:f>
                      <m:r>
                        <a:rPr lang="es-ES" sz="1800" i="1">
                          <a:latin typeface="Cambria Math"/>
                        </a:rPr>
                        <m:t>∗</m:t>
                      </m:r>
                      <m:d>
                        <m:dPr>
                          <m:ctrlPr>
                            <a:rPr lang="es-EC" sz="1800" i="1">
                              <a:latin typeface="Cambria Math"/>
                            </a:rPr>
                          </m:ctrlPr>
                        </m:dPr>
                        <m:e>
                          <m:sSub>
                            <m:sSubPr>
                              <m:ctrlPr>
                                <a:rPr lang="es-EC" sz="1800" i="1">
                                  <a:latin typeface="Cambria Math"/>
                                </a:rPr>
                              </m:ctrlPr>
                            </m:sSubPr>
                            <m:e>
                              <m:r>
                                <a:rPr lang="es-ES" sz="1800" i="1">
                                  <a:latin typeface="Cambria Math"/>
                                </a:rPr>
                                <m:t>𝐴</m:t>
                              </m:r>
                            </m:e>
                            <m:sub>
                              <m:r>
                                <a:rPr lang="es-ES" sz="1800" i="1">
                                  <a:latin typeface="Cambria Math"/>
                                </a:rPr>
                                <m:t>𝑏</m:t>
                              </m:r>
                            </m:sub>
                          </m:sSub>
                          <m:r>
                            <a:rPr lang="es-ES" sz="1800" i="1">
                              <a:latin typeface="Cambria Math"/>
                            </a:rPr>
                            <m:t>∗</m:t>
                          </m:r>
                          <m:r>
                            <a:rPr lang="es-ES" sz="1800" i="1">
                              <a:latin typeface="Cambria Math"/>
                            </a:rPr>
                            <m:t>h</m:t>
                          </m:r>
                          <m:r>
                            <a:rPr lang="es-ES" sz="1800" i="1">
                              <a:latin typeface="Cambria Math"/>
                            </a:rPr>
                            <m:t>−</m:t>
                          </m:r>
                          <m:sSup>
                            <m:sSupPr>
                              <m:ctrlPr>
                                <a:rPr lang="es-EC" sz="1800" i="1">
                                  <a:latin typeface="Cambria Math"/>
                                </a:rPr>
                              </m:ctrlPr>
                            </m:sSupPr>
                            <m:e>
                              <m:r>
                                <a:rPr lang="es-ES" sz="1800" i="1">
                                  <a:latin typeface="Cambria Math"/>
                                </a:rPr>
                                <m:t>𝑎</m:t>
                              </m:r>
                            </m:e>
                            <m:sup>
                              <m:r>
                                <a:rPr lang="es-ES" sz="1800" i="1">
                                  <a:latin typeface="Cambria Math"/>
                                </a:rPr>
                                <m:t>2</m:t>
                              </m:r>
                            </m:sup>
                          </m:sSup>
                        </m:e>
                      </m:d>
                      <m:r>
                        <a:rPr lang="es-ES" sz="1800" i="1">
                          <a:latin typeface="Cambria Math"/>
                        </a:rPr>
                        <m:t>+</m:t>
                      </m:r>
                      <m:d>
                        <m:dPr>
                          <m:ctrlPr>
                            <a:rPr lang="es-EC" sz="1800" i="1">
                              <a:latin typeface="Cambria Math"/>
                            </a:rPr>
                          </m:ctrlPr>
                        </m:dPr>
                        <m:e>
                          <m:r>
                            <a:rPr lang="es-ES" sz="1800" i="1">
                              <a:latin typeface="Cambria Math"/>
                            </a:rPr>
                            <m:t>𝑏</m:t>
                          </m:r>
                          <m:r>
                            <a:rPr lang="es-ES" sz="1800" i="1">
                              <a:latin typeface="Cambria Math"/>
                            </a:rPr>
                            <m:t>∗</m:t>
                          </m:r>
                          <m:r>
                            <a:rPr lang="es-ES" sz="1800" i="1">
                              <a:latin typeface="Cambria Math"/>
                            </a:rPr>
                            <m:t>𝑐</m:t>
                          </m:r>
                          <m:r>
                            <a:rPr lang="es-ES" sz="1800" i="1">
                              <a:latin typeface="Cambria Math"/>
                            </a:rPr>
                            <m:t>∗</m:t>
                          </m:r>
                          <m:r>
                            <a:rPr lang="es-ES" sz="1800" i="1">
                              <a:latin typeface="Cambria Math"/>
                            </a:rPr>
                            <m:t>𝑑</m:t>
                          </m:r>
                        </m:e>
                      </m:d>
                    </m:oMath>
                  </m:oMathPara>
                </a14:m>
                <a:endParaRPr lang="es-EC" sz="2000" dirty="0" smtClean="0"/>
              </a:p>
              <a:p>
                <a:pPr marL="0" indent="0">
                  <a:buNone/>
                </a:pPr>
                <a14:m>
                  <m:oMathPara xmlns:m="http://schemas.openxmlformats.org/officeDocument/2006/math">
                    <m:oMathParaPr>
                      <m:jc m:val="centerGroup"/>
                    </m:oMathParaPr>
                    <m:oMath xmlns:m="http://schemas.openxmlformats.org/officeDocument/2006/math">
                      <m:sSub>
                        <m:sSubPr>
                          <m:ctrlPr>
                            <a:rPr lang="es-EC" sz="1800" i="1">
                              <a:latin typeface="Cambria Math"/>
                            </a:rPr>
                          </m:ctrlPr>
                        </m:sSubPr>
                        <m:e>
                          <m:r>
                            <a:rPr lang="es-ES" sz="1800" i="1">
                              <a:latin typeface="Cambria Math"/>
                            </a:rPr>
                            <m:t>𝑉</m:t>
                          </m:r>
                        </m:e>
                        <m:sub>
                          <m:r>
                            <a:rPr lang="es-ES" sz="1800" i="1">
                              <a:latin typeface="Cambria Math"/>
                            </a:rPr>
                            <m:t>𝑑𝑖𝑚𝑒𝑛𝑠𝑖𝑜𝑛𝑎𝑑𝑜</m:t>
                          </m:r>
                        </m:sub>
                      </m:sSub>
                      <m:r>
                        <a:rPr lang="es-ES" sz="1800" i="1">
                          <a:latin typeface="Cambria Math"/>
                        </a:rPr>
                        <m:t>=</m:t>
                      </m:r>
                      <m:f>
                        <m:fPr>
                          <m:ctrlPr>
                            <a:rPr lang="es-EC" sz="1800" i="1">
                              <a:latin typeface="Cambria Math"/>
                            </a:rPr>
                          </m:ctrlPr>
                        </m:fPr>
                        <m:num>
                          <m:r>
                            <a:rPr lang="es-ES" sz="1800" i="1">
                              <a:latin typeface="Cambria Math"/>
                            </a:rPr>
                            <m:t>1</m:t>
                          </m:r>
                        </m:num>
                        <m:den>
                          <m:r>
                            <a:rPr lang="es-ES" sz="1800" i="1">
                              <a:latin typeface="Cambria Math"/>
                            </a:rPr>
                            <m:t>3</m:t>
                          </m:r>
                        </m:den>
                      </m:f>
                      <m:r>
                        <a:rPr lang="es-ES" sz="1800" i="1">
                          <a:latin typeface="Cambria Math"/>
                        </a:rPr>
                        <m:t>∗</m:t>
                      </m:r>
                      <m:d>
                        <m:dPr>
                          <m:ctrlPr>
                            <a:rPr lang="es-EC" sz="1800" i="1">
                              <a:latin typeface="Cambria Math"/>
                            </a:rPr>
                          </m:ctrlPr>
                        </m:dPr>
                        <m:e>
                          <m:d>
                            <m:dPr>
                              <m:ctrlPr>
                                <a:rPr lang="es-EC" sz="1800" i="1">
                                  <a:latin typeface="Cambria Math"/>
                                </a:rPr>
                              </m:ctrlPr>
                            </m:dPr>
                            <m:e>
                              <m:r>
                                <a:rPr lang="es-ES" sz="1800" i="1">
                                  <a:latin typeface="Cambria Math"/>
                                </a:rPr>
                                <m:t>390∗390</m:t>
                              </m:r>
                            </m:e>
                          </m:d>
                          <m:r>
                            <a:rPr lang="es-ES" sz="1800" i="1">
                              <a:latin typeface="Cambria Math"/>
                            </a:rPr>
                            <m:t>∗335−</m:t>
                          </m:r>
                          <m:sSup>
                            <m:sSupPr>
                              <m:ctrlPr>
                                <a:rPr lang="es-EC" sz="1800" i="1">
                                  <a:latin typeface="Cambria Math"/>
                                </a:rPr>
                              </m:ctrlPr>
                            </m:sSupPr>
                            <m:e>
                              <m:r>
                                <a:rPr lang="es-ES" sz="1800" i="1">
                                  <a:latin typeface="Cambria Math"/>
                                </a:rPr>
                                <m:t>60</m:t>
                              </m:r>
                            </m:e>
                            <m:sup>
                              <m:r>
                                <a:rPr lang="es-ES" sz="1800" i="1">
                                  <a:latin typeface="Cambria Math"/>
                                </a:rPr>
                                <m:t>2</m:t>
                              </m:r>
                            </m:sup>
                          </m:sSup>
                        </m:e>
                      </m:d>
                      <m:r>
                        <a:rPr lang="es-ES" sz="1800" i="1">
                          <a:latin typeface="Cambria Math"/>
                        </a:rPr>
                        <m:t>+</m:t>
                      </m:r>
                      <m:d>
                        <m:dPr>
                          <m:ctrlPr>
                            <a:rPr lang="es-EC" sz="1800" i="1">
                              <a:latin typeface="Cambria Math"/>
                            </a:rPr>
                          </m:ctrlPr>
                        </m:dPr>
                        <m:e>
                          <m:r>
                            <a:rPr lang="es-ES" sz="1800" i="1">
                              <a:latin typeface="Cambria Math"/>
                            </a:rPr>
                            <m:t>390∗390∗40</m:t>
                          </m:r>
                        </m:e>
                      </m:d>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sSub>
                        <m:sSubPr>
                          <m:ctrlPr>
                            <a:rPr lang="es-EC" sz="2000" i="1" smtClean="0">
                              <a:latin typeface="Cambria Math"/>
                            </a:rPr>
                          </m:ctrlPr>
                        </m:sSubPr>
                        <m:e>
                          <m:r>
                            <a:rPr lang="es-EC" sz="2000" i="1">
                              <a:latin typeface="Cambria Math"/>
                            </a:rPr>
                            <m:t>𝑉</m:t>
                          </m:r>
                        </m:e>
                        <m:sub>
                          <m:r>
                            <a:rPr lang="es-EC" sz="2000" i="1">
                              <a:latin typeface="Cambria Math"/>
                            </a:rPr>
                            <m:t>𝑑𝑖𝑚𝑒𝑛𝑠𝑖𝑜𝑛𝑎𝑑𝑜</m:t>
                          </m:r>
                        </m:sub>
                      </m:sSub>
                      <m:r>
                        <a:rPr lang="es-EC" sz="2000" i="1">
                          <a:latin typeface="Cambria Math"/>
                        </a:rPr>
                        <m:t>=19254 </m:t>
                      </m:r>
                      <m:sSup>
                        <m:sSupPr>
                          <m:ctrlPr>
                            <a:rPr lang="es-EC" sz="2000" i="1">
                              <a:latin typeface="Cambria Math"/>
                            </a:rPr>
                          </m:ctrlPr>
                        </m:sSupPr>
                        <m:e>
                          <m:r>
                            <a:rPr lang="es-EC" sz="2000" i="1">
                              <a:latin typeface="Cambria Math"/>
                            </a:rPr>
                            <m:t> </m:t>
                          </m:r>
                          <m:r>
                            <a:rPr lang="es-EC" sz="2000" i="1">
                              <a:latin typeface="Cambria Math"/>
                            </a:rPr>
                            <m:t>𝑐𝑚</m:t>
                          </m:r>
                        </m:e>
                        <m:sup>
                          <m:r>
                            <a:rPr lang="es-EC" sz="2000" i="1">
                              <a:latin typeface="Cambria Math"/>
                            </a:rPr>
                            <m:t>3</m:t>
                          </m:r>
                        </m:sup>
                      </m:sSup>
                      <m:r>
                        <a:rPr lang="es-EC" sz="2000" i="1">
                          <a:latin typeface="Cambria Math"/>
                        </a:rPr>
                        <m:t>  </m:t>
                      </m:r>
                    </m:oMath>
                  </m:oMathPara>
                </a14:m>
                <a:endParaRPr lang="es-EC" sz="2000"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251520" y="2675466"/>
                <a:ext cx="8640959" cy="3993893"/>
              </a:xfrm>
              <a:blipFill rotWithShape="1">
                <a:blip r:embed="rId2"/>
                <a:stretch>
                  <a:fillRect/>
                </a:stretch>
              </a:blipFill>
            </p:spPr>
            <p:txBody>
              <a:bodyPr/>
              <a:lstStyle/>
              <a:p>
                <a:r>
                  <a:rPr lang="es-EC">
                    <a:noFill/>
                  </a:rPr>
                  <a:t> </a:t>
                </a:r>
              </a:p>
            </p:txBody>
          </p:sp>
        </mc:Fallback>
      </mc:AlternateContent>
      <p:sp>
        <p:nvSpPr>
          <p:cNvPr id="3" name="2 Título"/>
          <p:cNvSpPr>
            <a:spLocks noGrp="1"/>
          </p:cNvSpPr>
          <p:nvPr>
            <p:ph type="title"/>
          </p:nvPr>
        </p:nvSpPr>
        <p:spPr/>
        <p:txBody>
          <a:bodyPr/>
          <a:lstStyle/>
          <a:p>
            <a:r>
              <a:rPr lang="es-EC" dirty="0">
                <a:solidFill>
                  <a:schemeClr val="bg1"/>
                </a:solidFill>
              </a:rPr>
              <a:t>Diseño Mecánico- TOLVA</a:t>
            </a:r>
            <a:endParaRPr lang="es-EC" dirty="0"/>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3067" y="2060848"/>
            <a:ext cx="2437045" cy="2267947"/>
          </a:xfrm>
          <a:prstGeom prst="rect">
            <a:avLst/>
          </a:prstGeom>
          <a:noFill/>
          <a:ln>
            <a:noFill/>
          </a:ln>
        </p:spPr>
      </p:pic>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2205169"/>
            <a:ext cx="1863725" cy="1799590"/>
          </a:xfrm>
          <a:prstGeom prst="rect">
            <a:avLst/>
          </a:prstGeom>
          <a:noFill/>
          <a:ln>
            <a:noFill/>
          </a:ln>
        </p:spPr>
      </p:pic>
      <p:pic>
        <p:nvPicPr>
          <p:cNvPr id="7" name="6 Imagen"/>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089611" y="1994283"/>
            <a:ext cx="2005338" cy="2160240"/>
          </a:xfrm>
          <a:prstGeom prst="rect">
            <a:avLst/>
          </a:prstGeom>
          <a:noFill/>
          <a:ln>
            <a:noFill/>
          </a:ln>
        </p:spPr>
      </p:pic>
    </p:spTree>
    <p:extLst>
      <p:ext uri="{BB962C8B-B14F-4D97-AF65-F5344CB8AC3E}">
        <p14:creationId xmlns:p14="http://schemas.microsoft.com/office/powerpoint/2010/main" val="2809539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323528" y="2675467"/>
                <a:ext cx="8496943" cy="3450696"/>
              </a:xfrm>
            </p:spPr>
            <p:txBody>
              <a:bodyPr/>
              <a:lstStyle/>
              <a:p>
                <a:pPr marL="0" indent="0">
                  <a:buNone/>
                </a:pPr>
                <a:endParaRPr lang="es-EC" i="1" dirty="0" smtClean="0">
                  <a:latin typeface="Cambria Math"/>
                </a:endParaRPr>
              </a:p>
              <a:p>
                <a:pPr marL="0" indent="0">
                  <a:buNone/>
                </a:pPr>
                <a:endParaRPr lang="es-EC" i="1" dirty="0">
                  <a:latin typeface="Cambria Math"/>
                </a:endParaRPr>
              </a:p>
              <a:p>
                <a:pPr marL="0" indent="0">
                  <a:buNone/>
                </a:pPr>
                <a:endParaRPr lang="es-EC"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𝑉</m:t>
                          </m:r>
                        </m:e>
                        <m:sub>
                          <m:r>
                            <a:rPr lang="es-EC" i="1">
                              <a:latin typeface="Cambria Math"/>
                            </a:rPr>
                            <m:t>𝑑𝑖𝑚𝑒𝑛𝑠𝑖𝑜𝑛𝑎𝑑𝑜</m:t>
                          </m:r>
                        </m:sub>
                      </m:sSub>
                      <m:r>
                        <a:rPr lang="es-EC" i="1">
                          <a:latin typeface="Cambria Math"/>
                        </a:rPr>
                        <m:t>=19254 </m:t>
                      </m:r>
                      <m:sSup>
                        <m:sSupPr>
                          <m:ctrlPr>
                            <a:rPr lang="es-EC" i="1">
                              <a:latin typeface="Cambria Math"/>
                            </a:rPr>
                          </m:ctrlPr>
                        </m:sSupPr>
                        <m:e>
                          <m:r>
                            <a:rPr lang="es-EC" i="1">
                              <a:latin typeface="Cambria Math"/>
                            </a:rPr>
                            <m:t> </m:t>
                          </m:r>
                          <m:r>
                            <a:rPr lang="es-EC" i="1">
                              <a:latin typeface="Cambria Math"/>
                            </a:rPr>
                            <m:t>𝑐𝑚</m:t>
                          </m:r>
                        </m:e>
                        <m:sup>
                          <m:r>
                            <a:rPr lang="es-EC" i="1">
                              <a:latin typeface="Cambria Math"/>
                            </a:rPr>
                            <m:t>3</m:t>
                          </m:r>
                        </m:sup>
                      </m:sSup>
                      <m:r>
                        <a:rPr lang="es-EC" i="1">
                          <a:latin typeface="Cambria Math"/>
                        </a:rPr>
                        <m:t> </m:t>
                      </m:r>
                      <m:r>
                        <a:rPr lang="es-EC" b="0" i="0" smtClean="0">
                          <a:latin typeface="Cambria Math"/>
                        </a:rPr>
                        <m:t>&gt;</m:t>
                      </m:r>
                      <m:sSub>
                        <m:sSubPr>
                          <m:ctrlPr>
                            <a:rPr lang="es-EC" i="1">
                              <a:latin typeface="Cambria Math"/>
                            </a:rPr>
                          </m:ctrlPr>
                        </m:sSubPr>
                        <m:e>
                          <m:r>
                            <a:rPr lang="es-ES" i="1">
                              <a:latin typeface="Cambria Math"/>
                            </a:rPr>
                            <m:t>𝑉</m:t>
                          </m:r>
                        </m:e>
                        <m:sub>
                          <m:r>
                            <a:rPr lang="es-ES" i="1">
                              <a:latin typeface="Cambria Math"/>
                            </a:rPr>
                            <m:t>𝑐𝑎𝑙𝑐𝑢𝑙𝑎𝑑𝑜</m:t>
                          </m:r>
                        </m:sub>
                      </m:sSub>
                      <m:r>
                        <a:rPr lang="es-ES">
                          <a:latin typeface="Cambria Math"/>
                        </a:rPr>
                        <m:t>=16694.22 </m:t>
                      </m:r>
                      <m:sSup>
                        <m:sSupPr>
                          <m:ctrlPr>
                            <a:rPr lang="es-EC" i="1">
                              <a:latin typeface="Cambria Math"/>
                            </a:rPr>
                          </m:ctrlPr>
                        </m:sSupPr>
                        <m:e>
                          <m:r>
                            <a:rPr lang="es-ES" i="1">
                              <a:latin typeface="Cambria Math"/>
                            </a:rPr>
                            <m:t>𝑐𝑚</m:t>
                          </m:r>
                        </m:e>
                        <m:sup>
                          <m:r>
                            <a:rPr lang="es-ES">
                              <a:latin typeface="Cambria Math"/>
                            </a:rPr>
                            <m:t>3</m:t>
                          </m:r>
                        </m:sup>
                      </m:sSup>
                    </m:oMath>
                  </m:oMathPara>
                </a14:m>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323528" y="2675467"/>
                <a:ext cx="8496943" cy="3450696"/>
              </a:xfrm>
              <a:blipFill rotWithShape="1">
                <a:blip r:embed="rId2"/>
                <a:stretch>
                  <a:fillRect/>
                </a:stretch>
              </a:blipFill>
            </p:spPr>
            <p:txBody>
              <a:bodyPr/>
              <a:lstStyle/>
              <a:p>
                <a:r>
                  <a:rPr lang="es-EC">
                    <a:noFill/>
                  </a:rPr>
                  <a:t> </a:t>
                </a:r>
              </a:p>
            </p:txBody>
          </p:sp>
        </mc:Fallback>
      </mc:AlternateContent>
      <p:sp>
        <p:nvSpPr>
          <p:cNvPr id="3" name="2 Título"/>
          <p:cNvSpPr>
            <a:spLocks noGrp="1"/>
          </p:cNvSpPr>
          <p:nvPr>
            <p:ph type="title"/>
          </p:nvPr>
        </p:nvSpPr>
        <p:spPr/>
        <p:txBody>
          <a:bodyPr/>
          <a:lstStyle/>
          <a:p>
            <a:r>
              <a:rPr lang="es-EC" dirty="0">
                <a:solidFill>
                  <a:schemeClr val="bg1"/>
                </a:solidFill>
              </a:rPr>
              <a:t>Diseño Mecánico- TOLVA</a:t>
            </a:r>
            <a:endParaRPr lang="es-EC" dirty="0"/>
          </a:p>
        </p:txBody>
      </p:sp>
    </p:spTree>
    <p:extLst>
      <p:ext uri="{BB962C8B-B14F-4D97-AF65-F5344CB8AC3E}">
        <p14:creationId xmlns:p14="http://schemas.microsoft.com/office/powerpoint/2010/main" val="1641003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C" dirty="0">
                <a:solidFill>
                  <a:schemeClr val="bg1"/>
                </a:solidFill>
              </a:rPr>
              <a:t>Diseño </a:t>
            </a:r>
            <a:r>
              <a:rPr lang="es-EC" dirty="0" smtClean="0">
                <a:solidFill>
                  <a:schemeClr val="bg1"/>
                </a:solidFill>
              </a:rPr>
              <a:t>Mecánico - GUÍA</a:t>
            </a:r>
            <a:endParaRPr lang="es-EC" dirty="0"/>
          </a:p>
        </p:txBody>
      </p:sp>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2688036"/>
            <a:ext cx="3777242" cy="3089275"/>
          </a:xfrm>
          <a:prstGeom prst="rect">
            <a:avLst/>
          </a:prstGeom>
          <a:noFill/>
          <a:ln>
            <a:noFill/>
          </a:ln>
        </p:spPr>
      </p:pic>
      <mc:AlternateContent xmlns:mc="http://schemas.openxmlformats.org/markup-compatibility/2006" xmlns:a14="http://schemas.microsoft.com/office/drawing/2010/main">
        <mc:Choice Requires="a14">
          <p:sp>
            <p:nvSpPr>
              <p:cNvPr id="5" name="4 Rectángulo"/>
              <p:cNvSpPr/>
              <p:nvPr/>
            </p:nvSpPr>
            <p:spPr>
              <a:xfrm>
                <a:off x="107504" y="2420888"/>
                <a:ext cx="4572000" cy="86600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a:rPr>
                          </m:ctrlPr>
                        </m:sSubPr>
                        <m:e>
                          <m:r>
                            <a:rPr lang="es-ES" sz="2400" i="1">
                              <a:latin typeface="Cambria Math"/>
                            </a:rPr>
                            <m:t>𝑙</m:t>
                          </m:r>
                        </m:e>
                        <m:sub>
                          <m:r>
                            <a:rPr lang="es-ES" sz="2400" i="1">
                              <a:latin typeface="Cambria Math"/>
                            </a:rPr>
                            <m:t>𝑔𝑢</m:t>
                          </m:r>
                          <m:r>
                            <a:rPr lang="es-ES" sz="2400" i="1">
                              <a:latin typeface="Cambria Math"/>
                            </a:rPr>
                            <m:t>í</m:t>
                          </m:r>
                          <m:r>
                            <a:rPr lang="es-ES" sz="2400" i="1">
                              <a:latin typeface="Cambria Math"/>
                            </a:rPr>
                            <m:t>𝑎</m:t>
                          </m:r>
                        </m:sub>
                      </m:sSub>
                      <m:r>
                        <a:rPr lang="es-ES" sz="2400" i="1">
                          <a:latin typeface="Cambria Math"/>
                        </a:rPr>
                        <m:t>−</m:t>
                      </m:r>
                      <m:sSub>
                        <m:sSubPr>
                          <m:ctrlPr>
                            <a:rPr lang="es-EC" sz="2400" i="1">
                              <a:latin typeface="Cambria Math"/>
                            </a:rPr>
                          </m:ctrlPr>
                        </m:sSubPr>
                        <m:e>
                          <m:r>
                            <a:rPr lang="es-ES" sz="2400" i="1">
                              <a:latin typeface="Cambria Math"/>
                            </a:rPr>
                            <m:t>𝑙</m:t>
                          </m:r>
                        </m:e>
                        <m:sub>
                          <m:r>
                            <a:rPr lang="es-ES" sz="2400" i="1">
                              <a:latin typeface="Cambria Math"/>
                            </a:rPr>
                            <m:t>𝑎𝑏𝑒𝑟𝑡𝑢𝑟𝑎</m:t>
                          </m:r>
                        </m:sub>
                      </m:sSub>
                    </m:oMath>
                  </m:oMathPara>
                </a14:m>
                <a:endParaRPr lang="es-EC" sz="2400" dirty="0"/>
              </a:p>
              <a:p>
                <a:pPr/>
                <a14:m>
                  <m:oMathPara xmlns:m="http://schemas.openxmlformats.org/officeDocument/2006/math">
                    <m:oMathParaPr>
                      <m:jc m:val="centerGroup"/>
                    </m:oMathParaPr>
                    <m:oMath xmlns:m="http://schemas.openxmlformats.org/officeDocument/2006/math">
                      <m:r>
                        <a:rPr lang="es-ES" sz="2400" i="1">
                          <a:latin typeface="Cambria Math"/>
                        </a:rPr>
                        <m:t>92−60=32</m:t>
                      </m:r>
                      <m:r>
                        <a:rPr lang="es-ES" sz="2400" i="1">
                          <a:latin typeface="Cambria Math"/>
                        </a:rPr>
                        <m:t>𝑚𝑚</m:t>
                      </m:r>
                    </m:oMath>
                  </m:oMathPara>
                </a14:m>
                <a:endParaRPr lang="es-EC" sz="2400" dirty="0"/>
              </a:p>
            </p:txBody>
          </p:sp>
        </mc:Choice>
        <mc:Fallback xmlns="">
          <p:sp>
            <p:nvSpPr>
              <p:cNvPr id="5" name="4 Rectángulo"/>
              <p:cNvSpPr>
                <a:spLocks noRot="1" noChangeAspect="1" noMove="1" noResize="1" noEditPoints="1" noAdjustHandles="1" noChangeArrowheads="1" noChangeShapeType="1" noTextEdit="1"/>
              </p:cNvSpPr>
              <p:nvPr/>
            </p:nvSpPr>
            <p:spPr>
              <a:xfrm>
                <a:off x="107504" y="2420888"/>
                <a:ext cx="4572000" cy="866006"/>
              </a:xfrm>
              <a:prstGeom prst="rect">
                <a:avLst/>
              </a:prstGeom>
              <a:blipFill rotWithShape="1">
                <a:blip r:embed="rId3"/>
                <a:stretch>
                  <a:fillRect/>
                </a:stretch>
              </a:blipFill>
            </p:spPr>
            <p:txBody>
              <a:bodyPr/>
              <a:lstStyle/>
              <a:p>
                <a:r>
                  <a:rPr lang="es-EC">
                    <a:noFill/>
                  </a:rPr>
                  <a:t> </a:t>
                </a:r>
              </a:p>
            </p:txBody>
          </p:sp>
        </mc:Fallback>
      </mc:AlternateContent>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3573016"/>
            <a:ext cx="2743200" cy="2898140"/>
          </a:xfrm>
          <a:prstGeom prst="rect">
            <a:avLst/>
          </a:prstGeom>
          <a:noFill/>
          <a:ln>
            <a:noFill/>
          </a:ln>
        </p:spPr>
      </p:pic>
    </p:spTree>
    <p:extLst>
      <p:ext uri="{BB962C8B-B14F-4D97-AF65-F5344CB8AC3E}">
        <p14:creationId xmlns:p14="http://schemas.microsoft.com/office/powerpoint/2010/main" val="15919577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467545" y="2276872"/>
                <a:ext cx="7812856" cy="4032448"/>
              </a:xfrm>
            </p:spPr>
            <p:txBody>
              <a:bodyPr>
                <a:normAutofit fontScale="92500" lnSpcReduction="20000"/>
              </a:bodyPr>
              <a:lstStyle/>
              <a:p>
                <a:r>
                  <a:rPr lang="es-EC" dirty="0" smtClean="0"/>
                  <a:t>Peso = 70 gr.</a:t>
                </a:r>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𝑑</m:t>
                          </m:r>
                        </m:e>
                        <m:sub>
                          <m:r>
                            <a:rPr lang="es-ES" i="1">
                              <a:latin typeface="Cambria Math"/>
                            </a:rPr>
                            <m:t>𝑝𝑟𝑜𝑚</m:t>
                          </m:r>
                        </m:sub>
                      </m:sSub>
                      <m:r>
                        <a:rPr lang="es-ES" i="1">
                          <a:latin typeface="Cambria Math"/>
                        </a:rPr>
                        <m:t>=6  </m:t>
                      </m:r>
                      <m:r>
                        <a:rPr lang="es-ES" i="1">
                          <a:latin typeface="Cambria Math"/>
                        </a:rPr>
                        <m:t>𝑥</m:t>
                      </m:r>
                      <m:r>
                        <a:rPr lang="es-ES" i="1">
                          <a:latin typeface="Cambria Math"/>
                        </a:rPr>
                        <m:t> </m:t>
                      </m:r>
                      <m:sSup>
                        <m:sSupPr>
                          <m:ctrlPr>
                            <a:rPr lang="es-EC" i="1">
                              <a:latin typeface="Cambria Math"/>
                            </a:rPr>
                          </m:ctrlPr>
                        </m:sSupPr>
                        <m:e>
                          <m:r>
                            <a:rPr lang="es-ES" i="1">
                              <a:latin typeface="Cambria Math"/>
                            </a:rPr>
                            <m:t>10</m:t>
                          </m:r>
                        </m:e>
                        <m:sup>
                          <m:r>
                            <a:rPr lang="es-ES" i="1">
                              <a:latin typeface="Cambria Math"/>
                            </a:rPr>
                            <m:t>−4</m:t>
                          </m:r>
                        </m:sup>
                      </m:sSup>
                      <m:r>
                        <a:rPr lang="es-ES" i="1">
                          <a:latin typeface="Cambria Math"/>
                        </a:rPr>
                        <m:t>  </m:t>
                      </m:r>
                      <m:f>
                        <m:fPr>
                          <m:ctrlPr>
                            <a:rPr lang="es-EC" i="1">
                              <a:latin typeface="Cambria Math"/>
                            </a:rPr>
                          </m:ctrlPr>
                        </m:fPr>
                        <m:num>
                          <m:r>
                            <a:rPr lang="es-ES" i="1">
                              <a:latin typeface="Cambria Math"/>
                            </a:rPr>
                            <m:t>𝑔</m:t>
                          </m:r>
                        </m:num>
                        <m:den>
                          <m:sSup>
                            <m:sSupPr>
                              <m:ctrlPr>
                                <a:rPr lang="es-EC" i="1">
                                  <a:latin typeface="Cambria Math"/>
                                </a:rPr>
                              </m:ctrlPr>
                            </m:sSupPr>
                            <m:e>
                              <m:r>
                                <a:rPr lang="es-ES" i="1">
                                  <a:latin typeface="Cambria Math"/>
                                </a:rPr>
                                <m:t>𝑚𝑚</m:t>
                              </m:r>
                            </m:e>
                            <m:sup>
                              <m:r>
                                <a:rPr lang="es-ES" i="1">
                                  <a:latin typeface="Cambria Math"/>
                                </a:rPr>
                                <m:t>3</m:t>
                              </m:r>
                            </m:sup>
                          </m:sSup>
                        </m:den>
                      </m:f>
                    </m:oMath>
                  </m:oMathPara>
                </a14:m>
                <a:endParaRPr lang="es-EC"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𝑉</m:t>
                          </m:r>
                        </m:e>
                        <m:sub>
                          <m:r>
                            <a:rPr lang="es-EC" i="1">
                              <a:latin typeface="Cambria Math"/>
                            </a:rPr>
                            <m:t>𝑐𝑎𝑙𝑐𝑢𝑙𝑎𝑑𝑜</m:t>
                          </m:r>
                        </m:sub>
                      </m:sSub>
                      <m:r>
                        <a:rPr lang="es-EC" i="1">
                          <a:latin typeface="Cambria Math"/>
                        </a:rPr>
                        <m:t>=</m:t>
                      </m:r>
                      <m:f>
                        <m:fPr>
                          <m:ctrlPr>
                            <a:rPr lang="es-EC" i="1">
                              <a:latin typeface="Cambria Math"/>
                            </a:rPr>
                          </m:ctrlPr>
                        </m:fPr>
                        <m:num>
                          <m:r>
                            <a:rPr lang="es-EC" i="1">
                              <a:latin typeface="Cambria Math"/>
                            </a:rPr>
                            <m:t>𝑚</m:t>
                          </m:r>
                        </m:num>
                        <m:den>
                          <m:sSub>
                            <m:sSubPr>
                              <m:ctrlPr>
                                <a:rPr lang="es-EC" i="1">
                                  <a:latin typeface="Cambria Math"/>
                                </a:rPr>
                              </m:ctrlPr>
                            </m:sSubPr>
                            <m:e>
                              <m:r>
                                <a:rPr lang="es-EC" i="1">
                                  <a:latin typeface="Cambria Math"/>
                                </a:rPr>
                                <m:t>𝑑</m:t>
                              </m:r>
                            </m:e>
                            <m:sub>
                              <m:r>
                                <a:rPr lang="es-EC" i="1">
                                  <a:latin typeface="Cambria Math"/>
                                </a:rPr>
                                <m:t>𝑝𝑟𝑜𝑚</m:t>
                              </m:r>
                            </m:sub>
                          </m:sSub>
                        </m:den>
                      </m:f>
                    </m:oMath>
                  </m:oMathPara>
                </a14:m>
                <a:endParaRPr lang="es-EC"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𝑉</m:t>
                          </m:r>
                        </m:e>
                        <m:sub>
                          <m:r>
                            <a:rPr lang="es-EC" i="1">
                              <a:latin typeface="Cambria Math"/>
                            </a:rPr>
                            <m:t>𝑐𝑎𝑙𝑐𝑢𝑙𝑎𝑑𝑜</m:t>
                          </m:r>
                        </m:sub>
                      </m:sSub>
                      <m:r>
                        <a:rPr lang="es-EC" i="1">
                          <a:latin typeface="Cambria Math"/>
                        </a:rPr>
                        <m:t>=</m:t>
                      </m:r>
                      <m:f>
                        <m:fPr>
                          <m:ctrlPr>
                            <a:rPr lang="es-EC" i="1">
                              <a:latin typeface="Cambria Math"/>
                            </a:rPr>
                          </m:ctrlPr>
                        </m:fPr>
                        <m:num>
                          <m:r>
                            <a:rPr lang="es-EC" i="1">
                              <a:latin typeface="Cambria Math"/>
                            </a:rPr>
                            <m:t>70</m:t>
                          </m:r>
                          <m:r>
                            <a:rPr lang="es-EC" i="1">
                              <a:latin typeface="Cambria Math"/>
                            </a:rPr>
                            <m:t>𝑔</m:t>
                          </m:r>
                        </m:num>
                        <m:den>
                          <m:r>
                            <a:rPr lang="es-EC" i="1">
                              <a:latin typeface="Cambria Math"/>
                            </a:rPr>
                            <m:t>6  </m:t>
                          </m:r>
                          <m:r>
                            <a:rPr lang="es-EC" i="1">
                              <a:latin typeface="Cambria Math"/>
                            </a:rPr>
                            <m:t>𝑥</m:t>
                          </m:r>
                          <m:r>
                            <a:rPr lang="es-EC" i="1">
                              <a:latin typeface="Cambria Math"/>
                            </a:rPr>
                            <m:t> </m:t>
                          </m:r>
                          <m:sSup>
                            <m:sSupPr>
                              <m:ctrlPr>
                                <a:rPr lang="es-EC" i="1">
                                  <a:latin typeface="Cambria Math"/>
                                </a:rPr>
                              </m:ctrlPr>
                            </m:sSupPr>
                            <m:e>
                              <m:r>
                                <a:rPr lang="es-EC" i="1">
                                  <a:latin typeface="Cambria Math"/>
                                </a:rPr>
                                <m:t>10</m:t>
                              </m:r>
                            </m:e>
                            <m:sup>
                              <m:r>
                                <a:rPr lang="es-EC" i="1">
                                  <a:latin typeface="Cambria Math"/>
                                </a:rPr>
                                <m:t>−4</m:t>
                              </m:r>
                            </m:sup>
                          </m:sSup>
                          <m:r>
                            <a:rPr lang="es-EC" i="1">
                              <a:latin typeface="Cambria Math"/>
                            </a:rPr>
                            <m:t> </m:t>
                          </m:r>
                          <m:f>
                            <m:fPr>
                              <m:ctrlPr>
                                <a:rPr lang="es-EC" i="1">
                                  <a:latin typeface="Cambria Math"/>
                                </a:rPr>
                              </m:ctrlPr>
                            </m:fPr>
                            <m:num>
                              <m:r>
                                <a:rPr lang="es-EC" i="1">
                                  <a:latin typeface="Cambria Math"/>
                                </a:rPr>
                                <m:t>𝑔</m:t>
                              </m:r>
                            </m:num>
                            <m:den>
                              <m:sSup>
                                <m:sSupPr>
                                  <m:ctrlPr>
                                    <a:rPr lang="es-EC" i="1">
                                      <a:latin typeface="Cambria Math"/>
                                    </a:rPr>
                                  </m:ctrlPr>
                                </m:sSupPr>
                                <m:e>
                                  <m:r>
                                    <a:rPr lang="es-EC" i="1">
                                      <a:latin typeface="Cambria Math"/>
                                    </a:rPr>
                                    <m:t>𝑚𝑚</m:t>
                                  </m:r>
                                </m:e>
                                <m:sup>
                                  <m:r>
                                    <a:rPr lang="es-EC" i="1">
                                      <a:latin typeface="Cambria Math"/>
                                    </a:rPr>
                                    <m:t>3</m:t>
                                  </m:r>
                                </m:sup>
                              </m:sSup>
                            </m:den>
                          </m:f>
                        </m:den>
                      </m:f>
                    </m:oMath>
                  </m:oMathPara>
                </a14:m>
                <a:endParaRPr lang="es-EC" i="1" dirty="0" smtClean="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𝑉</m:t>
                          </m:r>
                        </m:e>
                        <m:sub>
                          <m:r>
                            <a:rPr lang="es-EC" i="1">
                              <a:latin typeface="Cambria Math"/>
                            </a:rPr>
                            <m:t>𝑐𝑎𝑙𝑐𝑢𝑙𝑎𝑑𝑜</m:t>
                          </m:r>
                        </m:sub>
                      </m:sSub>
                      <m:r>
                        <a:rPr lang="es-EC" i="1">
                          <a:latin typeface="Cambria Math"/>
                        </a:rPr>
                        <m:t>=166.67  </m:t>
                      </m:r>
                      <m:sSup>
                        <m:sSupPr>
                          <m:ctrlPr>
                            <a:rPr lang="es-EC" i="1">
                              <a:latin typeface="Cambria Math"/>
                            </a:rPr>
                          </m:ctrlPr>
                        </m:sSupPr>
                        <m:e>
                          <m:r>
                            <a:rPr lang="es-EC" i="1">
                              <a:latin typeface="Cambria Math"/>
                            </a:rPr>
                            <m:t>𝑐𝑚</m:t>
                          </m:r>
                        </m:e>
                        <m:sup>
                          <m:r>
                            <a:rPr lang="es-EC" i="1">
                              <a:latin typeface="Cambria Math"/>
                            </a:rPr>
                            <m:t>3</m:t>
                          </m:r>
                        </m:sup>
                      </m:sSup>
                      <m:r>
                        <a:rPr lang="es-EC" i="1">
                          <a:latin typeface="Cambria Math"/>
                        </a:rPr>
                        <m:t>  </m:t>
                      </m:r>
                    </m:oMath>
                  </m:oMathPara>
                </a14:m>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467545" y="2276872"/>
                <a:ext cx="7812856" cy="4032448"/>
              </a:xfrm>
              <a:blipFill rotWithShape="1">
                <a:blip r:embed="rId2"/>
                <a:stretch>
                  <a:fillRect l="-859" t="-1967"/>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a:t>
            </a:r>
            <a:r>
              <a:rPr lang="es-EC" dirty="0" smtClean="0">
                <a:solidFill>
                  <a:schemeClr val="bg1"/>
                </a:solidFill>
              </a:rPr>
              <a:t>–</a:t>
            </a:r>
            <a:br>
              <a:rPr lang="es-EC" dirty="0" smtClean="0">
                <a:solidFill>
                  <a:schemeClr val="bg1"/>
                </a:solidFill>
              </a:rPr>
            </a:br>
            <a:r>
              <a:rPr lang="es-EC" dirty="0" smtClean="0">
                <a:solidFill>
                  <a:schemeClr val="bg1"/>
                </a:solidFill>
              </a:rPr>
              <a:t> MECANISMO DE MEDIDA</a:t>
            </a:r>
            <a:endParaRPr lang="es-EC" dirty="0"/>
          </a:p>
        </p:txBody>
      </p:sp>
    </p:spTree>
    <p:extLst>
      <p:ext uri="{BB962C8B-B14F-4D97-AF65-F5344CB8AC3E}">
        <p14:creationId xmlns:p14="http://schemas.microsoft.com/office/powerpoint/2010/main" val="3249822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72067" y="4725144"/>
                <a:ext cx="7408333" cy="1728191"/>
              </a:xfrm>
            </p:spPr>
            <p:txBody>
              <a:bodyPr>
                <a:normAutofit fontScale="92500" lnSpcReduction="10000"/>
              </a:bodyPr>
              <a:lstStyle/>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a:rPr>
                            <m:t>𝑉</m:t>
                          </m:r>
                        </m:e>
                        <m:sub>
                          <m:r>
                            <a:rPr lang="es-ES" i="1">
                              <a:latin typeface="Cambria Math"/>
                            </a:rPr>
                            <m:t>𝑑𝑖𝑠𝑒</m:t>
                          </m:r>
                          <m:r>
                            <a:rPr lang="es-ES" i="1">
                              <a:latin typeface="Cambria Math"/>
                            </a:rPr>
                            <m:t>ñ</m:t>
                          </m:r>
                          <m:r>
                            <a:rPr lang="es-ES" i="1">
                              <a:latin typeface="Cambria Math"/>
                            </a:rPr>
                            <m:t>𝑜</m:t>
                          </m:r>
                        </m:sub>
                      </m:sSub>
                      <m:r>
                        <a:rPr lang="es-ES" i="1">
                          <a:latin typeface="Cambria Math"/>
                        </a:rPr>
                        <m:t>=</m:t>
                      </m:r>
                      <m:sSub>
                        <m:sSubPr>
                          <m:ctrlPr>
                            <a:rPr lang="es-EC" i="1">
                              <a:latin typeface="Cambria Math"/>
                            </a:rPr>
                          </m:ctrlPr>
                        </m:sSubPr>
                        <m:e>
                          <m:r>
                            <a:rPr lang="es-ES" i="1">
                              <a:latin typeface="Cambria Math"/>
                            </a:rPr>
                            <m:t>𝐴</m:t>
                          </m:r>
                        </m:e>
                        <m:sub>
                          <m:r>
                            <a:rPr lang="es-ES" i="1">
                              <a:latin typeface="Cambria Math"/>
                            </a:rPr>
                            <m:t>∆</m:t>
                          </m:r>
                        </m:sub>
                      </m:sSub>
                      <m:r>
                        <a:rPr lang="es-ES" i="1">
                          <a:latin typeface="Cambria Math"/>
                        </a:rPr>
                        <m:t>∗</m:t>
                      </m:r>
                      <m:r>
                        <a:rPr lang="es-ES" i="1">
                          <a:latin typeface="Cambria Math"/>
                        </a:rPr>
                        <m:t>h</m:t>
                      </m:r>
                    </m:oMath>
                  </m:oMathPara>
                </a14:m>
                <a:endParaRPr lang="es-EC" dirty="0" smtClean="0"/>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S" sz="2000" i="1">
                              <a:latin typeface="Cambria Math"/>
                            </a:rPr>
                            <m:t>𝑉</m:t>
                          </m:r>
                        </m:e>
                        <m:sub>
                          <m:r>
                            <a:rPr lang="es-ES" sz="2000" i="1">
                              <a:latin typeface="Cambria Math"/>
                            </a:rPr>
                            <m:t>𝑑𝑖𝑠𝑒</m:t>
                          </m:r>
                          <m:r>
                            <a:rPr lang="es-ES" sz="2000" i="1">
                              <a:latin typeface="Cambria Math"/>
                            </a:rPr>
                            <m:t>ñ</m:t>
                          </m:r>
                          <m:r>
                            <a:rPr lang="es-ES" sz="2000" i="1">
                              <a:latin typeface="Cambria Math"/>
                            </a:rPr>
                            <m:t>𝑜</m:t>
                          </m:r>
                        </m:sub>
                      </m:sSub>
                      <m:r>
                        <a:rPr lang="es-ES" sz="2000" i="1">
                          <a:latin typeface="Cambria Math"/>
                        </a:rPr>
                        <m:t>=</m:t>
                      </m:r>
                      <m:f>
                        <m:fPr>
                          <m:ctrlPr>
                            <a:rPr lang="es-EC" sz="2000" i="1">
                              <a:latin typeface="Cambria Math"/>
                            </a:rPr>
                          </m:ctrlPr>
                        </m:fPr>
                        <m:num>
                          <m:r>
                            <a:rPr lang="es-ES" sz="2000" i="1">
                              <a:latin typeface="Cambria Math"/>
                            </a:rPr>
                            <m:t>100∗115∗86.60</m:t>
                          </m:r>
                        </m:num>
                        <m:den>
                          <m:r>
                            <a:rPr lang="es-ES" sz="2000" i="1">
                              <a:latin typeface="Cambria Math"/>
                            </a:rPr>
                            <m:t>2</m:t>
                          </m:r>
                        </m:den>
                      </m:f>
                    </m:oMath>
                  </m:oMathPara>
                </a14:m>
                <a:endParaRPr lang="es-EC" i="1" dirty="0" smtClean="0">
                  <a:latin typeface="Cambria Math"/>
                </a:endParaRPr>
              </a:p>
              <a:p>
                <a:pPr marL="0" indent="0">
                  <a:buNone/>
                </a:pPr>
                <a:r>
                  <a:rPr lang="es-EC" dirty="0" smtClean="0"/>
                  <a:t>                          </a:t>
                </a:r>
                <a14:m>
                  <m:oMath xmlns:m="http://schemas.openxmlformats.org/officeDocument/2006/math">
                    <m:sSub>
                      <m:sSubPr>
                        <m:ctrlPr>
                          <a:rPr lang="es-EC" sz="2000" i="1">
                            <a:latin typeface="Cambria Math"/>
                          </a:rPr>
                        </m:ctrlPr>
                      </m:sSubPr>
                      <m:e>
                        <m:r>
                          <a:rPr lang="es-EC" sz="2000" b="0" i="1" smtClean="0">
                            <a:latin typeface="Cambria Math"/>
                          </a:rPr>
                          <m:t>       </m:t>
                        </m:r>
                        <m:r>
                          <a:rPr lang="es-ES" sz="2000" i="1">
                            <a:latin typeface="Cambria Math"/>
                          </a:rPr>
                          <m:t>𝑉</m:t>
                        </m:r>
                      </m:e>
                      <m:sub>
                        <m:r>
                          <a:rPr lang="es-ES" sz="2000" i="1">
                            <a:latin typeface="Cambria Math"/>
                          </a:rPr>
                          <m:t>𝑑𝑖𝑠𝑒</m:t>
                        </m:r>
                        <m:r>
                          <a:rPr lang="es-ES" sz="2000" i="1">
                            <a:latin typeface="Cambria Math"/>
                          </a:rPr>
                          <m:t>ñ</m:t>
                        </m:r>
                        <m:r>
                          <a:rPr lang="es-ES" sz="2000" i="1">
                            <a:latin typeface="Cambria Math"/>
                          </a:rPr>
                          <m:t>𝑜</m:t>
                        </m:r>
                      </m:sub>
                    </m:sSub>
                    <m:r>
                      <a:rPr lang="es-EC" sz="2000" b="0" i="1" smtClean="0">
                        <a:latin typeface="Cambria Math"/>
                      </a:rPr>
                      <m:t>=</m:t>
                    </m:r>
                    <m:r>
                      <a:rPr lang="es-ES" sz="2000" i="1">
                        <a:latin typeface="Cambria Math"/>
                      </a:rPr>
                      <m:t>497.950  </m:t>
                    </m:r>
                    <m:sSup>
                      <m:sSupPr>
                        <m:ctrlPr>
                          <a:rPr lang="es-EC" sz="2000" i="1">
                            <a:latin typeface="Cambria Math"/>
                          </a:rPr>
                        </m:ctrlPr>
                      </m:sSupPr>
                      <m:e>
                        <m:r>
                          <a:rPr lang="es-ES" sz="2000" i="1">
                            <a:latin typeface="Cambria Math"/>
                          </a:rPr>
                          <m:t>𝑐𝑚</m:t>
                        </m:r>
                      </m:e>
                      <m:sup>
                        <m:r>
                          <a:rPr lang="es-ES" sz="2000" i="1">
                            <a:latin typeface="Cambria Math"/>
                          </a:rPr>
                          <m:t>3</m:t>
                        </m:r>
                      </m:sup>
                    </m:sSup>
                  </m:oMath>
                </a14:m>
                <a:r>
                  <a:rPr lang="es-EC" sz="2000" dirty="0"/>
                  <a:t>  </a:t>
                </a:r>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72067" y="4725144"/>
                <a:ext cx="7408333" cy="1728191"/>
              </a:xfrm>
              <a:blipFill rotWithShape="1">
                <a:blip r:embed="rId2"/>
                <a:stretch>
                  <a:fillRect/>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a:t>
            </a:r>
            <a:br>
              <a:rPr lang="es-EC" dirty="0">
                <a:solidFill>
                  <a:schemeClr val="bg1"/>
                </a:solidFill>
              </a:rPr>
            </a:br>
            <a:r>
              <a:rPr lang="es-EC" dirty="0">
                <a:solidFill>
                  <a:schemeClr val="bg1"/>
                </a:solidFill>
              </a:rPr>
              <a:t> MECANISMO DE MEDIDA</a:t>
            </a:r>
            <a:endParaRPr lang="es-EC" dirty="0"/>
          </a:p>
        </p:txBody>
      </p:sp>
      <p:pic>
        <p:nvPicPr>
          <p:cNvPr id="7170" name="Imagen 23"/>
          <p:cNvPicPr>
            <a:picLocks noChangeAspect="1" noChangeArrowheads="1"/>
          </p:cNvPicPr>
          <p:nvPr/>
        </p:nvPicPr>
        <p:blipFill>
          <a:blip r:embed="rId3">
            <a:extLst>
              <a:ext uri="{28A0092B-C50C-407E-A947-70E740481C1C}">
                <a14:useLocalDpi xmlns:a14="http://schemas.microsoft.com/office/drawing/2010/main" val="0"/>
              </a:ext>
            </a:extLst>
          </a:blip>
          <a:srcRect l="56540" t="42593" r="20383" b="13940"/>
          <a:stretch>
            <a:fillRect/>
          </a:stretch>
        </p:blipFill>
        <p:spPr bwMode="auto">
          <a:xfrm>
            <a:off x="788980" y="2132857"/>
            <a:ext cx="2054854" cy="2174449"/>
          </a:xfrm>
          <a:prstGeom prst="rect">
            <a:avLst/>
          </a:prstGeom>
          <a:noFill/>
          <a:extLst>
            <a:ext uri="{909E8E84-426E-40DD-AFC4-6F175D3DCCD1}">
              <a14:hiddenFill xmlns:a14="http://schemas.microsoft.com/office/drawing/2010/main">
                <a:solidFill>
                  <a:srgbClr val="FFFFFF"/>
                </a:solidFill>
              </a14:hiddenFill>
            </a:ext>
          </a:extLst>
        </p:spPr>
      </p:pic>
      <p:pic>
        <p:nvPicPr>
          <p:cNvPr id="7169" name="Imagen 12"/>
          <p:cNvPicPr>
            <a:picLocks noChangeAspect="1" noChangeArrowheads="1"/>
          </p:cNvPicPr>
          <p:nvPr/>
        </p:nvPicPr>
        <p:blipFill>
          <a:blip r:embed="rId4">
            <a:extLst>
              <a:ext uri="{28A0092B-C50C-407E-A947-70E740481C1C}">
                <a14:useLocalDpi xmlns:a14="http://schemas.microsoft.com/office/drawing/2010/main" val="0"/>
              </a:ext>
            </a:extLst>
          </a:blip>
          <a:srcRect l="36378" t="39406" r="43799" b="26398"/>
          <a:stretch>
            <a:fillRect/>
          </a:stretch>
        </p:blipFill>
        <p:spPr bwMode="auto">
          <a:xfrm>
            <a:off x="3157633" y="2067184"/>
            <a:ext cx="2350471" cy="22698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4"/>
          <p:cNvSpPr>
            <a:spLocks noChangeArrowheads="1"/>
          </p:cNvSpPr>
          <p:nvPr/>
        </p:nvSpPr>
        <p:spPr bwMode="auto">
          <a:xfrm>
            <a:off x="0" y="3781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r>
              <a:rPr kumimoji="0" lang="es-EC" sz="8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7 Imagen"/>
          <p:cNvPicPr/>
          <p:nvPr/>
        </p:nvPicPr>
        <p:blipFill rotWithShape="1">
          <a:blip r:embed="rId3" cstate="print">
            <a:extLst>
              <a:ext uri="{BEBA8EAE-BF5A-486C-A8C5-ECC9F3942E4B}">
                <a14:imgProps xmlns:a14="http://schemas.microsoft.com/office/drawing/2010/main">
                  <a14:imgLayer r:embed="rId5">
                    <a14:imgEffect>
                      <a14:saturation sat="0"/>
                    </a14:imgEffect>
                  </a14:imgLayer>
                </a14:imgProps>
              </a:ext>
            </a:extLst>
          </a:blip>
          <a:srcRect l="37957" t="42593" r="42961" b="13940"/>
          <a:stretch/>
        </p:blipFill>
        <p:spPr bwMode="auto">
          <a:xfrm>
            <a:off x="5888902" y="2132857"/>
            <a:ext cx="1995466" cy="2174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1607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395536" y="2675467"/>
                <a:ext cx="8280919" cy="969557"/>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sSub>
                            <m:sSubPr>
                              <m:ctrlPr>
                                <a:rPr lang="es-EC" i="1">
                                  <a:latin typeface="Cambria Math"/>
                                </a:rPr>
                              </m:ctrlPr>
                            </m:sSubPr>
                            <m:e>
                              <m:r>
                                <a:rPr lang="es-ES" i="1">
                                  <a:latin typeface="Cambria Math"/>
                                </a:rPr>
                                <m:t>𝑉</m:t>
                              </m:r>
                            </m:e>
                            <m:sub>
                              <m:r>
                                <a:rPr lang="es-ES" i="1">
                                  <a:latin typeface="Cambria Math"/>
                                </a:rPr>
                                <m:t>𝑑𝑖𝑠𝑒</m:t>
                              </m:r>
                              <m:r>
                                <a:rPr lang="es-ES" i="1">
                                  <a:latin typeface="Cambria Math"/>
                                </a:rPr>
                                <m:t>ñ</m:t>
                              </m:r>
                              <m:r>
                                <a:rPr lang="es-ES" i="1">
                                  <a:latin typeface="Cambria Math"/>
                                </a:rPr>
                                <m:t>𝑜</m:t>
                              </m:r>
                            </m:sub>
                          </m:sSub>
                          <m:r>
                            <a:rPr lang="es-EC" i="1">
                              <a:latin typeface="Cambria Math"/>
                            </a:rPr>
                            <m:t>=</m:t>
                          </m:r>
                          <m:r>
                            <a:rPr lang="es-ES" i="1">
                              <a:latin typeface="Cambria Math"/>
                            </a:rPr>
                            <m:t>497.950  </m:t>
                          </m:r>
                          <m:sSup>
                            <m:sSupPr>
                              <m:ctrlPr>
                                <a:rPr lang="es-EC" i="1">
                                  <a:latin typeface="Cambria Math"/>
                                </a:rPr>
                              </m:ctrlPr>
                            </m:sSupPr>
                            <m:e>
                              <m:r>
                                <a:rPr lang="es-ES" i="1">
                                  <a:latin typeface="Cambria Math"/>
                                </a:rPr>
                                <m:t>𝑐𝑚</m:t>
                              </m:r>
                            </m:e>
                            <m:sup>
                              <m:r>
                                <a:rPr lang="es-ES" i="1">
                                  <a:latin typeface="Cambria Math"/>
                                </a:rPr>
                                <m:t>3</m:t>
                              </m:r>
                            </m:sup>
                          </m:sSup>
                          <m:r>
                            <a:rPr lang="es-EC" b="0" i="1" smtClean="0">
                              <a:latin typeface="Cambria Math"/>
                            </a:rPr>
                            <m:t>&gt;</m:t>
                          </m:r>
                          <m:r>
                            <a:rPr lang="es-EC" i="1">
                              <a:latin typeface="Cambria Math"/>
                            </a:rPr>
                            <m:t>𝑉</m:t>
                          </m:r>
                        </m:e>
                        <m:sub>
                          <m:r>
                            <a:rPr lang="es-EC" i="1">
                              <a:latin typeface="Cambria Math"/>
                            </a:rPr>
                            <m:t>𝑐𝑎𝑙𝑐𝑢𝑙𝑎𝑑𝑜</m:t>
                          </m:r>
                        </m:sub>
                      </m:sSub>
                      <m:r>
                        <a:rPr lang="es-EC" i="1">
                          <a:latin typeface="Cambria Math"/>
                        </a:rPr>
                        <m:t>=166.67  </m:t>
                      </m:r>
                      <m:sSup>
                        <m:sSupPr>
                          <m:ctrlPr>
                            <a:rPr lang="es-EC" i="1">
                              <a:latin typeface="Cambria Math"/>
                            </a:rPr>
                          </m:ctrlPr>
                        </m:sSupPr>
                        <m:e>
                          <m:r>
                            <a:rPr lang="es-EC" i="1">
                              <a:latin typeface="Cambria Math"/>
                            </a:rPr>
                            <m:t>𝑐𝑚</m:t>
                          </m:r>
                        </m:e>
                        <m:sup>
                          <m:r>
                            <a:rPr lang="es-EC" i="1">
                              <a:latin typeface="Cambria Math"/>
                            </a:rPr>
                            <m:t>3</m:t>
                          </m:r>
                        </m:sup>
                      </m:sSup>
                      <m:r>
                        <a:rPr lang="es-EC" i="1">
                          <a:latin typeface="Cambria Math"/>
                        </a:rPr>
                        <m:t>  </m:t>
                      </m:r>
                    </m:oMath>
                  </m:oMathPara>
                </a14:m>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395536" y="2675467"/>
                <a:ext cx="8280919" cy="969557"/>
              </a:xfrm>
              <a:blipFill rotWithShape="1">
                <a:blip r:embed="rId2"/>
                <a:stretch>
                  <a:fillRect/>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a:t>
            </a:r>
            <a:br>
              <a:rPr lang="es-EC" dirty="0">
                <a:solidFill>
                  <a:schemeClr val="bg1"/>
                </a:solidFill>
              </a:rPr>
            </a:br>
            <a:r>
              <a:rPr lang="es-EC" dirty="0">
                <a:solidFill>
                  <a:schemeClr val="bg1"/>
                </a:solidFill>
              </a:rPr>
              <a:t> MECANISMO DE MEDIDA</a:t>
            </a:r>
            <a:endParaRPr lang="es-EC" dirty="0"/>
          </a:p>
        </p:txBody>
      </p:sp>
      <p:pic>
        <p:nvPicPr>
          <p:cNvPr id="4" name="3 Imagen"/>
          <p:cNvPicPr/>
          <p:nvPr/>
        </p:nvPicPr>
        <p:blipFill rotWithShape="1">
          <a:blip r:embed="rId3" cstate="print"/>
          <a:srcRect l="23623" t="21442" r="39401" b="39437"/>
          <a:stretch/>
        </p:blipFill>
        <p:spPr bwMode="auto">
          <a:xfrm>
            <a:off x="2627784" y="3427309"/>
            <a:ext cx="3600400" cy="24499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4151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468880"/>
            <a:ext cx="8229600" cy="3552408"/>
          </a:xfrm>
        </p:spPr>
        <p:txBody>
          <a:bodyPr>
            <a:normAutofit/>
          </a:bodyPr>
          <a:lstStyle/>
          <a:p>
            <a:pPr marL="0" indent="0" algn="just">
              <a:buNone/>
            </a:pPr>
            <a:r>
              <a:rPr lang="es-EC" dirty="0" smtClean="0"/>
              <a:t>El presente proyecto muestra el Diseño e Implementación de una Máquina Enfundadora de Chocolate con Control en la Dosificación del Peso. La </a:t>
            </a:r>
            <a:r>
              <a:rPr lang="es-EC" dirty="0"/>
              <a:t>máquina está diseñada en Acero </a:t>
            </a:r>
            <a:r>
              <a:rPr lang="es-EC" dirty="0" smtClean="0"/>
              <a:t>Inoxidable, posee </a:t>
            </a:r>
            <a:r>
              <a:rPr lang="es-EC" dirty="0"/>
              <a:t>versatilidad en el producto a </a:t>
            </a:r>
            <a:r>
              <a:rPr lang="es-EC" dirty="0" smtClean="0"/>
              <a:t>empacar, todo </a:t>
            </a:r>
            <a:r>
              <a:rPr lang="es-EC" dirty="0"/>
              <a:t>el sistema está controlado por </a:t>
            </a:r>
            <a:r>
              <a:rPr lang="es-EC" dirty="0" smtClean="0"/>
              <a:t>Arduino </a:t>
            </a:r>
            <a:r>
              <a:rPr lang="es-EC" dirty="0"/>
              <a:t>Mega y tiene un Panel de Control </a:t>
            </a:r>
            <a:r>
              <a:rPr lang="es-EC" dirty="0" smtClean="0"/>
              <a:t>que permite al usuario operar la máquina, empleando elementos Mecánicos y Electrónicos para que todo el proceso de empacado se realice de forma automática.</a:t>
            </a:r>
          </a:p>
        </p:txBody>
      </p:sp>
      <p:sp>
        <p:nvSpPr>
          <p:cNvPr id="2" name="1 Título"/>
          <p:cNvSpPr>
            <a:spLocks noGrp="1"/>
          </p:cNvSpPr>
          <p:nvPr>
            <p:ph type="title"/>
          </p:nvPr>
        </p:nvSpPr>
        <p:spPr>
          <a:xfrm>
            <a:off x="467544" y="548680"/>
            <a:ext cx="8229600" cy="1143000"/>
          </a:xfrm>
        </p:spPr>
        <p:txBody>
          <a:bodyPr/>
          <a:lstStyle/>
          <a:p>
            <a:r>
              <a:rPr lang="es-EC" dirty="0" smtClean="0"/>
              <a:t>Resumen</a:t>
            </a:r>
            <a:endParaRPr lang="es-EC" dirty="0"/>
          </a:p>
        </p:txBody>
      </p:sp>
    </p:spTree>
    <p:extLst>
      <p:ext uri="{BB962C8B-B14F-4D97-AF65-F5344CB8AC3E}">
        <p14:creationId xmlns:p14="http://schemas.microsoft.com/office/powerpoint/2010/main" val="31451816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395536" y="5301208"/>
                <a:ext cx="8352928" cy="1174238"/>
              </a:xfrm>
            </p:spPr>
            <p:txBody>
              <a:bodyPr>
                <a:normAutofit/>
              </a:bodyPr>
              <a:lstStyle/>
              <a:p>
                <a:pPr marL="0" indent="0" algn="ctr">
                  <a:buNone/>
                </a:pPr>
                <a14:m>
                  <m:oMath xmlns:m="http://schemas.openxmlformats.org/officeDocument/2006/math">
                    <m:r>
                      <a:rPr lang="es-ES" sz="2000" i="1" smtClean="0">
                        <a:latin typeface="Cambria Math"/>
                      </a:rPr>
                      <m:t>𝐴𝑛𝑐h𝑜</m:t>
                    </m:r>
                    <m:r>
                      <a:rPr lang="es-ES" sz="2000" i="1" smtClean="0">
                        <a:latin typeface="Cambria Math"/>
                      </a:rPr>
                      <m:t> </m:t>
                    </m:r>
                    <m:r>
                      <a:rPr lang="es-ES" sz="2000" i="1" smtClean="0">
                        <a:latin typeface="Cambria Math"/>
                      </a:rPr>
                      <m:t>𝑑𝑒𝑙</m:t>
                    </m:r>
                    <m:r>
                      <a:rPr lang="es-ES" sz="2000" i="1" smtClean="0">
                        <a:latin typeface="Cambria Math"/>
                      </a:rPr>
                      <m:t> </m:t>
                    </m:r>
                    <m:r>
                      <a:rPr lang="es-ES" sz="2000" i="1" smtClean="0">
                        <a:latin typeface="Cambria Math"/>
                      </a:rPr>
                      <m:t>𝑃𝑙</m:t>
                    </m:r>
                    <m:r>
                      <a:rPr lang="es-ES" sz="2000" i="1" smtClean="0">
                        <a:latin typeface="Cambria Math"/>
                      </a:rPr>
                      <m:t>á</m:t>
                    </m:r>
                    <m:r>
                      <a:rPr lang="es-ES" sz="2000" i="1" smtClean="0">
                        <a:latin typeface="Cambria Math"/>
                      </a:rPr>
                      <m:t>𝑠𝑡𝑖𝑐𝑜</m:t>
                    </m:r>
                    <m:r>
                      <a:rPr lang="es-ES" sz="2000" i="1" smtClean="0">
                        <a:latin typeface="Cambria Math"/>
                      </a:rPr>
                      <m:t> (</m:t>
                    </m:r>
                    <m:r>
                      <a:rPr lang="es-ES" sz="2000" i="1" smtClean="0">
                        <a:latin typeface="Cambria Math"/>
                      </a:rPr>
                      <m:t>𝑃𝑜𝑙𝑖𝑝𝑟𝑜𝑝𝑖𝑙𝑒𝑛𝑜</m:t>
                    </m:r>
                    <m:r>
                      <a:rPr lang="es-ES" sz="2000" i="1" smtClean="0">
                        <a:latin typeface="Cambria Math"/>
                      </a:rPr>
                      <m:t>)=85+85+25=195</m:t>
                    </m:r>
                    <m:r>
                      <a:rPr lang="es-ES" sz="2000" i="1">
                        <a:latin typeface="Cambria Math"/>
                      </a:rPr>
                      <m:t>𝑚𝑚</m:t>
                    </m:r>
                  </m:oMath>
                </a14:m>
                <a:r>
                  <a:rPr lang="es-ES" sz="2000" dirty="0"/>
                  <a:t> </a:t>
                </a:r>
                <a:endParaRPr lang="es-EC" sz="2000" dirty="0"/>
              </a:p>
              <a:p>
                <a:pPr marL="0" indent="0" algn="ctr">
                  <a:buNone/>
                </a:pPr>
                <a:r>
                  <a:rPr lang="es-ES" sz="2000" i="1" dirty="0"/>
                  <a:t>(Con un traslape de 25mm)</a:t>
                </a:r>
                <a:endParaRPr lang="es-EC" sz="2000"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395536" y="5301208"/>
                <a:ext cx="8352928" cy="1174238"/>
              </a:xfrm>
              <a:blipFill rotWithShape="1">
                <a:blip r:embed="rId2"/>
                <a:stretch>
                  <a:fillRect/>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a:t>
            </a:r>
            <a:br>
              <a:rPr lang="es-EC" dirty="0">
                <a:solidFill>
                  <a:schemeClr val="bg1"/>
                </a:solidFill>
              </a:rPr>
            </a:br>
            <a:r>
              <a:rPr lang="es-EC" dirty="0">
                <a:solidFill>
                  <a:schemeClr val="bg1"/>
                </a:solidFill>
              </a:rPr>
              <a:t> </a:t>
            </a:r>
            <a:r>
              <a:rPr lang="es-EC" dirty="0" smtClean="0">
                <a:solidFill>
                  <a:schemeClr val="bg1"/>
                </a:solidFill>
              </a:rPr>
              <a:t>CUELLO FORMADOR</a:t>
            </a:r>
            <a:endParaRPr lang="es-EC" dirty="0"/>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204864"/>
            <a:ext cx="1725690" cy="2880320"/>
          </a:xfrm>
          <a:prstGeom prst="rect">
            <a:avLst/>
          </a:prstGeom>
          <a:noFill/>
          <a:ln>
            <a:noFill/>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238816"/>
            <a:ext cx="2952750" cy="2812415"/>
          </a:xfrm>
          <a:prstGeom prst="rect">
            <a:avLst/>
          </a:prstGeom>
          <a:noFill/>
          <a:ln>
            <a:noFill/>
          </a:ln>
        </p:spPr>
      </p:pic>
    </p:spTree>
    <p:extLst>
      <p:ext uri="{BB962C8B-B14F-4D97-AF65-F5344CB8AC3E}">
        <p14:creationId xmlns:p14="http://schemas.microsoft.com/office/powerpoint/2010/main" val="3145177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395536" y="2060848"/>
                <a:ext cx="8280920" cy="4464496"/>
              </a:xfrm>
            </p:spPr>
            <p:txBody>
              <a:bodyPr/>
              <a:lstStyle/>
              <a:p>
                <a:r>
                  <a:rPr lang="es-EC" dirty="0" smtClean="0"/>
                  <a:t>Diámetro</a:t>
                </a:r>
              </a:p>
              <a:p>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𝑃</m:t>
                          </m:r>
                        </m:e>
                        <m:sub>
                          <m:r>
                            <a:rPr lang="es-ES" i="1">
                              <a:latin typeface="Cambria Math"/>
                            </a:rPr>
                            <m:t>𝑏𝑜𝑙𝑠𝑎</m:t>
                          </m:r>
                        </m:sub>
                      </m:sSub>
                      <m:r>
                        <a:rPr lang="es-ES" i="1">
                          <a:latin typeface="Cambria Math"/>
                        </a:rPr>
                        <m:t>=85+85=170</m:t>
                      </m:r>
                      <m:r>
                        <a:rPr lang="es-ES" i="1">
                          <a:latin typeface="Cambria Math"/>
                        </a:rPr>
                        <m:t>𝑚𝑚</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𝐷</m:t>
                          </m:r>
                        </m:e>
                        <m:sub>
                          <m:r>
                            <a:rPr lang="es-ES" i="1">
                              <a:latin typeface="Cambria Math"/>
                            </a:rPr>
                            <m:t>𝑓𝑜𝑟𝑚𝑎𝑑𝑜𝑟</m:t>
                          </m:r>
                          <m:r>
                            <a:rPr lang="es-ES" i="1">
                              <a:latin typeface="Cambria Math"/>
                            </a:rPr>
                            <m:t> </m:t>
                          </m:r>
                        </m:sub>
                      </m:sSub>
                      <m:r>
                        <a:rPr lang="es-ES" i="1">
                          <a:latin typeface="Cambria Math"/>
                        </a:rPr>
                        <m:t>= </m:t>
                      </m:r>
                      <m:f>
                        <m:fPr>
                          <m:ctrlPr>
                            <a:rPr lang="es-EC" i="1">
                              <a:latin typeface="Cambria Math"/>
                            </a:rPr>
                          </m:ctrlPr>
                        </m:fPr>
                        <m:num>
                          <m:sSub>
                            <m:sSubPr>
                              <m:ctrlPr>
                                <a:rPr lang="es-EC" i="1">
                                  <a:latin typeface="Cambria Math"/>
                                </a:rPr>
                              </m:ctrlPr>
                            </m:sSubPr>
                            <m:e>
                              <m:r>
                                <a:rPr lang="es-ES" i="1">
                                  <a:latin typeface="Cambria Math"/>
                                </a:rPr>
                                <m:t>𝑃</m:t>
                              </m:r>
                            </m:e>
                            <m:sub>
                              <m:r>
                                <a:rPr lang="es-ES" i="1">
                                  <a:latin typeface="Cambria Math"/>
                                </a:rPr>
                                <m:t>𝑏𝑜𝑙𝑠𝑎</m:t>
                              </m:r>
                            </m:sub>
                          </m:sSub>
                        </m:num>
                        <m:den>
                          <m:r>
                            <a:rPr lang="es-ES" i="1">
                              <a:latin typeface="Cambria Math"/>
                            </a:rPr>
                            <m:t>𝜋</m:t>
                          </m:r>
                        </m:den>
                      </m:f>
                    </m:oMath>
                  </m:oMathPara>
                </a14:m>
                <a:endParaRPr lang="es-EC" dirty="0"/>
              </a:p>
              <a:p>
                <a:pPr marL="0" indent="0" algn="ctr">
                  <a:buNone/>
                </a:pPr>
                <a14:m>
                  <m:oMath xmlns:m="http://schemas.openxmlformats.org/officeDocument/2006/math">
                    <m:sSub>
                      <m:sSubPr>
                        <m:ctrlPr>
                          <a:rPr lang="es-EC" i="1">
                            <a:latin typeface="Cambria Math"/>
                          </a:rPr>
                        </m:ctrlPr>
                      </m:sSubPr>
                      <m:e>
                        <m:r>
                          <a:rPr lang="es-ES" i="1">
                            <a:latin typeface="Cambria Math"/>
                          </a:rPr>
                          <m:t>𝐷</m:t>
                        </m:r>
                      </m:e>
                      <m:sub>
                        <m:r>
                          <a:rPr lang="es-ES" i="1">
                            <a:latin typeface="Cambria Math"/>
                          </a:rPr>
                          <m:t>𝑓𝑜𝑟𝑚𝑎𝑑𝑜𝑟</m:t>
                        </m:r>
                        <m:r>
                          <a:rPr lang="es-ES" i="1">
                            <a:latin typeface="Cambria Math"/>
                          </a:rPr>
                          <m:t> </m:t>
                        </m:r>
                      </m:sub>
                    </m:sSub>
                    <m:r>
                      <a:rPr lang="es-ES" i="1">
                        <a:latin typeface="Cambria Math"/>
                      </a:rPr>
                      <m:t>= </m:t>
                    </m:r>
                    <m:f>
                      <m:fPr>
                        <m:ctrlPr>
                          <a:rPr lang="es-EC" i="1">
                            <a:latin typeface="Cambria Math"/>
                          </a:rPr>
                        </m:ctrlPr>
                      </m:fPr>
                      <m:num>
                        <m:r>
                          <a:rPr lang="es-ES" i="1">
                            <a:latin typeface="Cambria Math"/>
                          </a:rPr>
                          <m:t>170</m:t>
                        </m:r>
                      </m:num>
                      <m:den>
                        <m:r>
                          <a:rPr lang="es-ES" i="1">
                            <a:latin typeface="Cambria Math"/>
                          </a:rPr>
                          <m:t>𝜋</m:t>
                        </m:r>
                      </m:den>
                    </m:f>
                    <m:r>
                      <a:rPr lang="es-ES" i="1">
                        <a:latin typeface="Cambria Math"/>
                      </a:rPr>
                      <m:t>=50.33</m:t>
                    </m:r>
                    <m:r>
                      <a:rPr lang="es-ES" i="1">
                        <a:latin typeface="Cambria Math"/>
                      </a:rPr>
                      <m:t>𝑚𝑚</m:t>
                    </m:r>
                    <m:r>
                      <a:rPr lang="es-ES" i="1">
                        <a:latin typeface="Cambria Math"/>
                      </a:rPr>
                      <m:t> ≈50 </m:t>
                    </m:r>
                    <m:r>
                      <a:rPr lang="es-ES" i="1">
                        <a:latin typeface="Cambria Math"/>
                      </a:rPr>
                      <m:t>𝑚𝑚</m:t>
                    </m:r>
                  </m:oMath>
                </a14:m>
                <a:r>
                  <a:rPr lang="es-ES" dirty="0"/>
                  <a:t> </a:t>
                </a:r>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395536" y="2060848"/>
                <a:ext cx="8280920" cy="4464496"/>
              </a:xfrm>
              <a:blipFill rotWithShape="1">
                <a:blip r:embed="rId2"/>
                <a:stretch>
                  <a:fillRect l="-1178" t="-1503"/>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a:t>
            </a:r>
            <a:br>
              <a:rPr lang="es-EC" dirty="0">
                <a:solidFill>
                  <a:schemeClr val="bg1"/>
                </a:solidFill>
              </a:rPr>
            </a:br>
            <a:r>
              <a:rPr lang="es-EC" dirty="0">
                <a:solidFill>
                  <a:schemeClr val="bg1"/>
                </a:solidFill>
              </a:rPr>
              <a:t> CUELLO FORMADOR</a:t>
            </a:r>
            <a:endParaRPr lang="es-EC" dirty="0"/>
          </a:p>
        </p:txBody>
      </p:sp>
    </p:spTree>
    <p:extLst>
      <p:ext uri="{BB962C8B-B14F-4D97-AF65-F5344CB8AC3E}">
        <p14:creationId xmlns:p14="http://schemas.microsoft.com/office/powerpoint/2010/main" val="8055547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59532" y="1844824"/>
            <a:ext cx="8424936" cy="4464496"/>
          </a:xfrm>
        </p:spPr>
        <p:txBody>
          <a:bodyPr/>
          <a:lstStyle/>
          <a:p>
            <a:r>
              <a:rPr lang="es-EC" dirty="0" smtClean="0"/>
              <a:t>Largo </a:t>
            </a:r>
            <a:endParaRPr lang="es-EC" dirty="0"/>
          </a:p>
        </p:txBody>
      </p:sp>
      <p:sp>
        <p:nvSpPr>
          <p:cNvPr id="3" name="2 Título"/>
          <p:cNvSpPr>
            <a:spLocks noGrp="1"/>
          </p:cNvSpPr>
          <p:nvPr>
            <p:ph type="title"/>
          </p:nvPr>
        </p:nvSpPr>
        <p:spPr/>
        <p:txBody>
          <a:bodyPr>
            <a:normAutofit fontScale="90000"/>
          </a:bodyPr>
          <a:lstStyle/>
          <a:p>
            <a:r>
              <a:rPr lang="es-EC" dirty="0">
                <a:solidFill>
                  <a:schemeClr val="bg1"/>
                </a:solidFill>
              </a:rPr>
              <a:t>Diseño Mecánico –</a:t>
            </a:r>
            <a:br>
              <a:rPr lang="es-EC" dirty="0">
                <a:solidFill>
                  <a:schemeClr val="bg1"/>
                </a:solidFill>
              </a:rPr>
            </a:br>
            <a:r>
              <a:rPr lang="es-EC" dirty="0">
                <a:solidFill>
                  <a:schemeClr val="bg1"/>
                </a:solidFill>
              </a:rPr>
              <a:t> CUELLO FORMADOR</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2097995207"/>
              </p:ext>
            </p:extLst>
          </p:nvPr>
        </p:nvGraphicFramePr>
        <p:xfrm>
          <a:off x="1403648" y="4581128"/>
          <a:ext cx="6060440" cy="1737360"/>
        </p:xfrm>
        <a:graphic>
          <a:graphicData uri="http://schemas.openxmlformats.org/drawingml/2006/table">
            <a:tbl>
              <a:tblPr firstRow="1" firstCol="1" bandRow="1">
                <a:tableStyleId>{9D7B26C5-4107-4FEC-AEDC-1716B250A1EF}</a:tableStyleId>
              </a:tblPr>
              <a:tblGrid>
                <a:gridCol w="2019935"/>
                <a:gridCol w="2019935"/>
                <a:gridCol w="2020570"/>
              </a:tblGrid>
              <a:tr h="0">
                <a:tc>
                  <a:txBody>
                    <a:bodyPr/>
                    <a:lstStyle/>
                    <a:p>
                      <a:pPr algn="ctr">
                        <a:lnSpc>
                          <a:spcPct val="200000"/>
                        </a:lnSpc>
                        <a:spcAft>
                          <a:spcPts val="0"/>
                        </a:spcAft>
                      </a:pPr>
                      <a:r>
                        <a:rPr lang="es-ES" sz="1200" dirty="0">
                          <a:effectLst/>
                        </a:rPr>
                        <a:t> </a:t>
                      </a:r>
                      <a:endParaRPr lang="es-EC" sz="1100" dirty="0">
                        <a:solidFill>
                          <a:srgbClr val="000000"/>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S" sz="1200">
                          <a:effectLst/>
                        </a:rPr>
                        <a:t>40 gr.</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S" sz="1200">
                          <a:effectLst/>
                        </a:rPr>
                        <a:t>70 gr</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200000"/>
                        </a:lnSpc>
                        <a:spcAft>
                          <a:spcPts val="0"/>
                        </a:spcAft>
                      </a:pPr>
                      <a:r>
                        <a:rPr lang="es-ES" sz="1200">
                          <a:effectLst/>
                        </a:rPr>
                        <a:t>Choco café</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S" sz="1200">
                          <a:effectLst/>
                        </a:rPr>
                        <a:t>Altura 60 mm.</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S" sz="1200" dirty="0">
                          <a:effectLst/>
                        </a:rPr>
                        <a:t>Altura 80 </a:t>
                      </a:r>
                      <a:r>
                        <a:rPr lang="es-ES" sz="1200" dirty="0" err="1">
                          <a:effectLst/>
                        </a:rPr>
                        <a:t>mm.</a:t>
                      </a:r>
                      <a:endParaRPr lang="es-EC" sz="1100" dirty="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s-ES" sz="1200">
                          <a:effectLst/>
                        </a:rPr>
                        <a:t>Choco cascarita de naranja</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S" sz="1200">
                          <a:effectLst/>
                        </a:rPr>
                        <a:t>Altura 60 mm.</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S" sz="1200">
                          <a:effectLst/>
                        </a:rPr>
                        <a:t>Altura 70 mm.</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200000"/>
                        </a:lnSpc>
                        <a:spcAft>
                          <a:spcPts val="0"/>
                        </a:spcAft>
                      </a:pPr>
                      <a:r>
                        <a:rPr lang="es-ES" sz="1200">
                          <a:effectLst/>
                        </a:rPr>
                        <a:t>Choco almendra</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S" sz="1200">
                          <a:effectLst/>
                        </a:rPr>
                        <a:t>Altura 60 mm.</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S" sz="1200">
                          <a:effectLst/>
                        </a:rPr>
                        <a:t>Altura 75 mm.</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200000"/>
                        </a:lnSpc>
                        <a:spcAft>
                          <a:spcPts val="0"/>
                        </a:spcAft>
                      </a:pPr>
                      <a:r>
                        <a:rPr lang="es-ES" sz="1200">
                          <a:effectLst/>
                        </a:rPr>
                        <a:t>Choco pasas</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S" sz="1200">
                          <a:effectLst/>
                        </a:rPr>
                        <a:t>Altura 60 mm.</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200000"/>
                        </a:lnSpc>
                        <a:spcAft>
                          <a:spcPts val="0"/>
                        </a:spcAft>
                      </a:pPr>
                      <a:r>
                        <a:rPr lang="es-ES" sz="1200" dirty="0">
                          <a:effectLst/>
                        </a:rPr>
                        <a:t>Altura 70 </a:t>
                      </a:r>
                      <a:r>
                        <a:rPr lang="es-ES" sz="1200" dirty="0" err="1">
                          <a:effectLst/>
                        </a:rPr>
                        <a:t>mm.</a:t>
                      </a:r>
                      <a:endParaRPr lang="es-EC" sz="1100" dirty="0">
                        <a:solidFill>
                          <a:srgbClr val="000000"/>
                        </a:solidFill>
                        <a:effectLst/>
                        <a:latin typeface="Calibri"/>
                        <a:ea typeface="Times New Roman"/>
                        <a:cs typeface="Times New Roman"/>
                      </a:endParaRPr>
                    </a:p>
                  </a:txBody>
                  <a:tcPr marL="68580" marR="68580" marT="0" marB="0"/>
                </a:tc>
              </a:tr>
            </a:tbl>
          </a:graphicData>
        </a:graphic>
      </p:graphicFrame>
      <p:pic>
        <p:nvPicPr>
          <p:cNvPr id="5" name="4 Imagen" descr="C:\Users\user\Desktop\FOTOS TESIS\IMG_4907.JPG"/>
          <p:cNvPicPr/>
          <p:nvPr/>
        </p:nvPicPr>
        <p:blipFill rotWithShape="1">
          <a:blip r:embed="rId2" cstate="print">
            <a:extLst>
              <a:ext uri="{28A0092B-C50C-407E-A947-70E740481C1C}">
                <a14:useLocalDpi xmlns:a14="http://schemas.microsoft.com/office/drawing/2010/main" val="0"/>
              </a:ext>
            </a:extLst>
          </a:blip>
          <a:srcRect l="-2" t="29806" r="10104" b="19543"/>
          <a:stretch/>
        </p:blipFill>
        <p:spPr bwMode="auto">
          <a:xfrm>
            <a:off x="3139688" y="2132856"/>
            <a:ext cx="2814320" cy="21227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49405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898799" y="2564904"/>
            <a:ext cx="7408333" cy="3450696"/>
          </a:xfrm>
        </p:spPr>
        <p:txBody>
          <a:bodyPr/>
          <a:lstStyle/>
          <a:p>
            <a:r>
              <a:rPr lang="es-ES" dirty="0" smtClean="0"/>
              <a:t>La altura </a:t>
            </a:r>
            <a:r>
              <a:rPr lang="es-ES" dirty="0"/>
              <a:t>necesaria para las mordazas deberá ser de 100 mm para tener un espacio entre el sellado superior e inferior de </a:t>
            </a:r>
            <a:r>
              <a:rPr lang="es-ES" dirty="0" smtClean="0"/>
              <a:t>20mm.</a:t>
            </a:r>
            <a:endParaRPr lang="es-EC" dirty="0"/>
          </a:p>
        </p:txBody>
      </p:sp>
      <p:sp>
        <p:nvSpPr>
          <p:cNvPr id="3" name="2 Título"/>
          <p:cNvSpPr>
            <a:spLocks noGrp="1"/>
          </p:cNvSpPr>
          <p:nvPr>
            <p:ph type="title"/>
          </p:nvPr>
        </p:nvSpPr>
        <p:spPr/>
        <p:txBody>
          <a:bodyPr>
            <a:normAutofit fontScale="90000"/>
          </a:bodyPr>
          <a:lstStyle/>
          <a:p>
            <a:r>
              <a:rPr lang="es-EC" dirty="0">
                <a:solidFill>
                  <a:schemeClr val="bg1"/>
                </a:solidFill>
              </a:rPr>
              <a:t>Diseño Mecánico –</a:t>
            </a:r>
            <a:br>
              <a:rPr lang="es-EC" dirty="0">
                <a:solidFill>
                  <a:schemeClr val="bg1"/>
                </a:solidFill>
              </a:rPr>
            </a:br>
            <a:r>
              <a:rPr lang="es-EC" dirty="0">
                <a:solidFill>
                  <a:schemeClr val="bg1"/>
                </a:solidFill>
              </a:rPr>
              <a:t> CUELLO FORMADOR</a:t>
            </a:r>
            <a:endParaRPr lang="es-EC" dirty="0"/>
          </a:p>
        </p:txBody>
      </p:sp>
      <p:pic>
        <p:nvPicPr>
          <p:cNvPr id="4" name="3 Imagen"/>
          <p:cNvPicPr/>
          <p:nvPr/>
        </p:nvPicPr>
        <p:blipFill rotWithShape="1">
          <a:blip r:embed="rId2" cstate="print"/>
          <a:srcRect l="38777" t="24054" r="46731" b="24954"/>
          <a:stretch/>
        </p:blipFill>
        <p:spPr bwMode="auto">
          <a:xfrm>
            <a:off x="4002574" y="4077072"/>
            <a:ext cx="1200785" cy="23755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18989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dirty="0">
                <a:solidFill>
                  <a:schemeClr val="bg1"/>
                </a:solidFill>
              </a:rPr>
              <a:t>Diseño Mecánico </a:t>
            </a:r>
            <a:r>
              <a:rPr lang="es-EC" dirty="0" smtClean="0">
                <a:solidFill>
                  <a:schemeClr val="bg1"/>
                </a:solidFill>
              </a:rPr>
              <a:t>– FORMADOR</a:t>
            </a:r>
            <a:endParaRPr lang="es-EC" dirty="0"/>
          </a:p>
        </p:txBody>
      </p:sp>
      <p:pic>
        <p:nvPicPr>
          <p:cNvPr id="4" name="3 Marcador de contenido"/>
          <p:cNvPicPr>
            <a:picLocks noGrp="1"/>
          </p:cNvPicPr>
          <p:nvPr>
            <p:ph idx="1"/>
          </p:nvPr>
        </p:nvPicPr>
        <p:blipFill rotWithShape="1">
          <a:blip r:embed="rId2" cstate="print"/>
          <a:srcRect l="31342" t="27553" r="30381" b="8463"/>
          <a:stretch/>
        </p:blipFill>
        <p:spPr bwMode="auto">
          <a:xfrm>
            <a:off x="4499992" y="2492896"/>
            <a:ext cx="3992383" cy="3705275"/>
          </a:xfrm>
          <a:prstGeom prst="rect">
            <a:avLst/>
          </a:prstGeom>
          <a:ln>
            <a:noFill/>
          </a:ln>
          <a:extLst>
            <a:ext uri="{53640926-AAD7-44D8-BBD7-CCE9431645EC}">
              <a14:shadowObscured xmlns:a14="http://schemas.microsoft.com/office/drawing/2010/main"/>
            </a:ext>
          </a:extLst>
        </p:spPr>
      </p:pic>
      <p:pic>
        <p:nvPicPr>
          <p:cNvPr id="9218" name="Picture 2" descr="C:\Users\user\Desktop\Nueva carpeta\IMG_613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2064" b="7301"/>
          <a:stretch/>
        </p:blipFill>
        <p:spPr bwMode="auto">
          <a:xfrm>
            <a:off x="323528" y="2708920"/>
            <a:ext cx="4104456" cy="333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26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2" y="2204864"/>
            <a:ext cx="7560840" cy="1008112"/>
          </a:xfrm>
        </p:spPr>
        <p:txBody>
          <a:bodyPr/>
          <a:lstStyle/>
          <a:p>
            <a:r>
              <a:rPr lang="es-EC" dirty="0" smtClean="0"/>
              <a:t>Superior : Sujeta el tubo y se incorpora a la mesa.</a:t>
            </a:r>
          </a:p>
          <a:p>
            <a:endParaRPr lang="es-EC" dirty="0"/>
          </a:p>
          <a:p>
            <a:endParaRPr lang="es-EC" dirty="0"/>
          </a:p>
        </p:txBody>
      </p:sp>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smtClean="0">
                <a:solidFill>
                  <a:schemeClr val="bg1"/>
                </a:solidFill>
              </a:rPr>
              <a:t>PLACAS DE SUJECIÓN</a:t>
            </a:r>
            <a:endParaRPr lang="es-EC" dirty="0"/>
          </a:p>
        </p:txBody>
      </p:sp>
      <p:sp>
        <p:nvSpPr>
          <p:cNvPr id="5" name="1 Marcador de contenido"/>
          <p:cNvSpPr txBox="1">
            <a:spLocks/>
          </p:cNvSpPr>
          <p:nvPr/>
        </p:nvSpPr>
        <p:spPr>
          <a:xfrm>
            <a:off x="539552" y="2924944"/>
            <a:ext cx="7200800" cy="1476164"/>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s-EC" dirty="0" smtClean="0"/>
              <a:t>Inferior: </a:t>
            </a:r>
            <a:r>
              <a:rPr lang="es-EC" dirty="0"/>
              <a:t>Sujeta el tubo </a:t>
            </a:r>
            <a:r>
              <a:rPr lang="es-EC" dirty="0" smtClean="0"/>
              <a:t>por medio de una soldadura en la parte trasera, por la parte de adelante se tiene una forma de U.</a:t>
            </a:r>
            <a:endParaRPr lang="es-EC" dirty="0"/>
          </a:p>
        </p:txBody>
      </p:sp>
      <mc:AlternateContent xmlns:mc="http://schemas.openxmlformats.org/markup-compatibility/2006" xmlns:a14="http://schemas.microsoft.com/office/drawing/2010/main">
        <mc:Choice Requires="a14">
          <p:sp>
            <p:nvSpPr>
              <p:cNvPr id="7" name="1 Marcador de contenido"/>
              <p:cNvSpPr txBox="1">
                <a:spLocks/>
              </p:cNvSpPr>
              <p:nvPr/>
            </p:nvSpPr>
            <p:spPr>
              <a:xfrm>
                <a:off x="539552" y="4797152"/>
                <a:ext cx="7560840" cy="1008112"/>
              </a:xfrm>
              <a:prstGeom prst="rect">
                <a:avLst/>
              </a:prstGeom>
            </p:spPr>
            <p:txBody>
              <a:bodyPr vert="horz" lIns="91440" tIns="45720" rIns="91440" bIns="45720" rtlCol="0">
                <a:normAutofit fontScale="925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14:m>
                  <m:oMathPara xmlns:m="http://schemas.openxmlformats.org/officeDocument/2006/math">
                    <m:oMathParaPr>
                      <m:jc m:val="center"/>
                    </m:oMathParaPr>
                    <m:oMath xmlns:m="http://schemas.openxmlformats.org/officeDocument/2006/math">
                      <m:sSub>
                        <m:sSubPr>
                          <m:ctrlPr>
                            <a:rPr lang="es-EC" i="1" smtClean="0">
                              <a:latin typeface="Cambria Math"/>
                            </a:rPr>
                          </m:ctrlPr>
                        </m:sSubPr>
                        <m:e>
                          <m:r>
                            <a:rPr lang="es-ES" i="1">
                              <a:latin typeface="Cambria Math"/>
                            </a:rPr>
                            <m:t>𝐿</m:t>
                          </m:r>
                        </m:e>
                        <m:sub>
                          <m:r>
                            <a:rPr lang="es-ES" i="1">
                              <a:latin typeface="Cambria Math"/>
                            </a:rPr>
                            <m:t>𝑃𝑙𝑎𝑐𝑎</m:t>
                          </m:r>
                        </m:sub>
                      </m:sSub>
                      <m:r>
                        <a:rPr lang="es-ES" i="1">
                          <a:latin typeface="Cambria Math"/>
                        </a:rPr>
                        <m:t>=</m:t>
                      </m:r>
                      <m:sSub>
                        <m:sSubPr>
                          <m:ctrlPr>
                            <a:rPr lang="es-EC" i="1">
                              <a:latin typeface="Cambria Math"/>
                            </a:rPr>
                          </m:ctrlPr>
                        </m:sSubPr>
                        <m:e>
                          <m:r>
                            <a:rPr lang="es-ES" i="1">
                              <a:latin typeface="Cambria Math"/>
                            </a:rPr>
                            <m:t>𝐿</m:t>
                          </m:r>
                        </m:e>
                        <m:sub>
                          <m:r>
                            <a:rPr lang="es-ES" i="1">
                              <a:latin typeface="Cambria Math"/>
                            </a:rPr>
                            <m:t>𝐹𝑜𝑟𝑚𝑎𝑑𝑜𝑟</m:t>
                          </m:r>
                          <m:r>
                            <a:rPr lang="es-ES" i="1">
                              <a:latin typeface="Cambria Math"/>
                            </a:rPr>
                            <m:t> </m:t>
                          </m:r>
                          <m:r>
                            <a:rPr lang="es-ES" i="1">
                              <a:latin typeface="Cambria Math"/>
                            </a:rPr>
                            <m:t>𝑑𝑜𝑏𝑙𝑎𝑑𝑜</m:t>
                          </m:r>
                        </m:sub>
                      </m:sSub>
                      <m:r>
                        <a:rPr lang="es-ES" i="1">
                          <a:latin typeface="Cambria Math"/>
                        </a:rPr>
                        <m:t>+</m:t>
                      </m:r>
                      <m:r>
                        <a:rPr lang="es-EC" b="0" i="1" smtClean="0">
                          <a:latin typeface="Cambria Math"/>
                        </a:rPr>
                        <m:t>(</m:t>
                      </m:r>
                      <m:r>
                        <a:rPr lang="es-ES" i="1">
                          <a:latin typeface="Cambria Math"/>
                        </a:rPr>
                        <m:t>2∗</m:t>
                      </m:r>
                      <m:r>
                        <a:rPr lang="es-ES" i="1">
                          <a:latin typeface="Cambria Math"/>
                        </a:rPr>
                        <m:t>𝐸𝑠𝑝𝑎𝑐𝑖𝑜</m:t>
                      </m:r>
                      <m:r>
                        <a:rPr lang="es-ES" i="1">
                          <a:latin typeface="Cambria Math"/>
                        </a:rPr>
                        <m:t> </m:t>
                      </m:r>
                      <m:r>
                        <a:rPr lang="es-ES" i="1">
                          <a:latin typeface="Cambria Math"/>
                        </a:rPr>
                        <m:t>𝑝𝑎𝑟𝑎</m:t>
                      </m:r>
                      <m:r>
                        <a:rPr lang="es-ES" i="1">
                          <a:latin typeface="Cambria Math"/>
                        </a:rPr>
                        <m:t> </m:t>
                      </m:r>
                      <m:r>
                        <a:rPr lang="es-ES" i="1">
                          <a:latin typeface="Cambria Math"/>
                        </a:rPr>
                        <m:t>𝑠𝑜𝑝𝑜𝑟𝑡𝑒</m:t>
                      </m:r>
                      <m:r>
                        <a:rPr lang="es-EC" b="0" i="1" smtClean="0">
                          <a:latin typeface="Cambria Math"/>
                        </a:rPr>
                        <m:t>)</m:t>
                      </m:r>
                    </m:oMath>
                  </m:oMathPara>
                </a14:m>
                <a:endParaRPr lang="es-EC" dirty="0"/>
              </a:p>
              <a:p>
                <a:pPr marL="0" indent="0">
                  <a:buNone/>
                </a:pPr>
                <a14:m>
                  <m:oMathPara xmlns:m="http://schemas.openxmlformats.org/officeDocument/2006/math">
                    <m:oMathParaPr>
                      <m:jc m:val="center"/>
                    </m:oMathParaPr>
                    <m:oMath xmlns:m="http://schemas.openxmlformats.org/officeDocument/2006/math">
                      <m:sSub>
                        <m:sSubPr>
                          <m:ctrlPr>
                            <a:rPr lang="es-EC" i="1">
                              <a:latin typeface="Cambria Math"/>
                            </a:rPr>
                          </m:ctrlPr>
                        </m:sSubPr>
                        <m:e>
                          <m:r>
                            <a:rPr lang="es-ES" i="1">
                              <a:latin typeface="Cambria Math"/>
                            </a:rPr>
                            <m:t>𝐿</m:t>
                          </m:r>
                        </m:e>
                        <m:sub>
                          <m:r>
                            <a:rPr lang="es-ES" i="1">
                              <a:latin typeface="Cambria Math"/>
                            </a:rPr>
                            <m:t>𝑃𝑙𝑎𝑐𝑎</m:t>
                          </m:r>
                        </m:sub>
                      </m:sSub>
                      <m:r>
                        <a:rPr lang="es-ES" i="1">
                          <a:latin typeface="Cambria Math"/>
                        </a:rPr>
                        <m:t>=160+</m:t>
                      </m:r>
                      <m:r>
                        <a:rPr lang="es-EC" b="0" i="1" smtClean="0">
                          <a:latin typeface="Cambria Math"/>
                        </a:rPr>
                        <m:t>(</m:t>
                      </m:r>
                      <m:r>
                        <a:rPr lang="es-ES" i="1">
                          <a:latin typeface="Cambria Math"/>
                        </a:rPr>
                        <m:t>2∗20</m:t>
                      </m:r>
                      <m:r>
                        <a:rPr lang="es-EC" b="0" i="1" smtClean="0">
                          <a:latin typeface="Cambria Math"/>
                        </a:rPr>
                        <m:t>)</m:t>
                      </m:r>
                      <m:r>
                        <a:rPr lang="es-ES" i="1">
                          <a:latin typeface="Cambria Math"/>
                        </a:rPr>
                        <m:t>=200 </m:t>
                      </m:r>
                      <m:r>
                        <a:rPr lang="es-ES" i="1">
                          <a:latin typeface="Cambria Math"/>
                        </a:rPr>
                        <m:t>𝑚𝑚</m:t>
                      </m:r>
                      <m:r>
                        <a:rPr lang="es-ES" i="1">
                          <a:latin typeface="Cambria Math"/>
                        </a:rPr>
                        <m:t>.</m:t>
                      </m:r>
                    </m:oMath>
                  </m:oMathPara>
                </a14:m>
                <a:endParaRPr lang="es-EC" dirty="0"/>
              </a:p>
              <a:p>
                <a:endParaRPr lang="es-EC" dirty="0" smtClean="0"/>
              </a:p>
              <a:p>
                <a:endParaRPr lang="es-EC" dirty="0"/>
              </a:p>
            </p:txBody>
          </p:sp>
        </mc:Choice>
        <mc:Fallback xmlns="">
          <p:sp>
            <p:nvSpPr>
              <p:cNvPr id="7" name="1 Marcador de contenido"/>
              <p:cNvSpPr txBox="1">
                <a:spLocks noRot="1" noChangeAspect="1" noMove="1" noResize="1" noEditPoints="1" noAdjustHandles="1" noChangeArrowheads="1" noChangeShapeType="1" noTextEdit="1"/>
              </p:cNvSpPr>
              <p:nvPr/>
            </p:nvSpPr>
            <p:spPr>
              <a:xfrm>
                <a:off x="539552" y="4797152"/>
                <a:ext cx="7560840" cy="1008112"/>
              </a:xfrm>
              <a:prstGeom prst="rect">
                <a:avLst/>
              </a:prstGeom>
              <a:blipFill rotWithShape="1">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1133843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PLACAS DE SUJECIÓN</a:t>
            </a:r>
            <a:endParaRPr lang="es-EC" dirty="0"/>
          </a:p>
        </p:txBody>
      </p:sp>
      <p:pic>
        <p:nvPicPr>
          <p:cNvPr id="4" name="3 Marcador de contenido"/>
          <p:cNvPicPr>
            <a:picLocks noGrp="1"/>
          </p:cNvPicPr>
          <p:nvPr>
            <p:ph idx="1"/>
          </p:nvPr>
        </p:nvPicPr>
        <p:blipFill rotWithShape="1">
          <a:blip r:embed="rId2" cstate="print"/>
          <a:srcRect l="29165" t="28396" r="20342" b="16831"/>
          <a:stretch/>
        </p:blipFill>
        <p:spPr bwMode="auto">
          <a:xfrm>
            <a:off x="683568" y="2708920"/>
            <a:ext cx="3672408" cy="2448272"/>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cstate="print"/>
          <a:srcRect l="28835" t="27816" r="20017" b="16547"/>
          <a:stretch/>
        </p:blipFill>
        <p:spPr bwMode="auto">
          <a:xfrm>
            <a:off x="4716016" y="2708920"/>
            <a:ext cx="3793867" cy="2304256"/>
          </a:xfrm>
          <a:prstGeom prst="rect">
            <a:avLst/>
          </a:prstGeom>
          <a:ln>
            <a:noFill/>
          </a:ln>
          <a:extLst>
            <a:ext uri="{53640926-AAD7-44D8-BBD7-CCE9431645EC}">
              <a14:shadowObscured xmlns:a14="http://schemas.microsoft.com/office/drawing/2010/main"/>
            </a:ext>
          </a:extLst>
        </p:spPr>
      </p:pic>
      <p:sp>
        <p:nvSpPr>
          <p:cNvPr id="6" name="5 CuadroTexto"/>
          <p:cNvSpPr txBox="1"/>
          <p:nvPr/>
        </p:nvSpPr>
        <p:spPr>
          <a:xfrm>
            <a:off x="1259632" y="5435932"/>
            <a:ext cx="2739853" cy="369332"/>
          </a:xfrm>
          <a:prstGeom prst="rect">
            <a:avLst/>
          </a:prstGeom>
          <a:noFill/>
        </p:spPr>
        <p:txBody>
          <a:bodyPr wrap="none" rtlCol="0">
            <a:spAutoFit/>
          </a:bodyPr>
          <a:lstStyle/>
          <a:p>
            <a:r>
              <a:rPr lang="es-EC" dirty="0" smtClean="0"/>
              <a:t>Placa de Sujeción Superior</a:t>
            </a:r>
            <a:endParaRPr lang="es-EC" dirty="0"/>
          </a:p>
        </p:txBody>
      </p:sp>
      <p:sp>
        <p:nvSpPr>
          <p:cNvPr id="7" name="6 Rectángulo"/>
          <p:cNvSpPr/>
          <p:nvPr/>
        </p:nvSpPr>
        <p:spPr>
          <a:xfrm>
            <a:off x="5243022" y="5435932"/>
            <a:ext cx="2637260" cy="369332"/>
          </a:xfrm>
          <a:prstGeom prst="rect">
            <a:avLst/>
          </a:prstGeom>
        </p:spPr>
        <p:txBody>
          <a:bodyPr wrap="none">
            <a:spAutoFit/>
          </a:bodyPr>
          <a:lstStyle/>
          <a:p>
            <a:r>
              <a:rPr lang="es-EC" dirty="0"/>
              <a:t>Placa de Sujeción </a:t>
            </a:r>
            <a:r>
              <a:rPr lang="es-EC" dirty="0" smtClean="0"/>
              <a:t>Inferior</a:t>
            </a:r>
            <a:endParaRPr lang="es-EC" dirty="0"/>
          </a:p>
        </p:txBody>
      </p:sp>
    </p:spTree>
    <p:extLst>
      <p:ext uri="{BB962C8B-B14F-4D97-AF65-F5344CB8AC3E}">
        <p14:creationId xmlns:p14="http://schemas.microsoft.com/office/powerpoint/2010/main" val="4603985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971600" y="2492896"/>
                <a:ext cx="7408333" cy="3960440"/>
              </a:xfrm>
            </p:spPr>
            <p:txBody>
              <a:bodyPr/>
              <a:lstStyle/>
              <a:p>
                <a:r>
                  <a:rPr lang="es-EC" dirty="0" smtClean="0"/>
                  <a:t>El bobina</a:t>
                </a:r>
                <a:r>
                  <a:rPr lang="es-EC" dirty="0"/>
                  <a:t>do encontrado en el mercado es de 200 </a:t>
                </a:r>
                <a:r>
                  <a:rPr lang="es-EC" dirty="0" err="1"/>
                  <a:t>mm</a:t>
                </a:r>
                <a:r>
                  <a:rPr lang="es-EC" dirty="0" err="1" smtClean="0"/>
                  <a:t>.</a:t>
                </a:r>
                <a:endParaRPr lang="es-EC" dirty="0" smtClean="0"/>
              </a:p>
              <a:p>
                <a:r>
                  <a:rPr lang="es-EC" dirty="0" smtClean="0"/>
                  <a:t>Para el sujetador se diseño de la siguiente manera:</a:t>
                </a:r>
                <a:endParaRPr lang="es-EC" dirty="0"/>
              </a:p>
              <a:p>
                <a:endParaRPr lang="es-EC" dirty="0" smtClean="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𝐿</m:t>
                          </m:r>
                        </m:e>
                        <m:sub>
                          <m:r>
                            <a:rPr lang="es-ES" i="1">
                              <a:latin typeface="Cambria Math"/>
                            </a:rPr>
                            <m:t>𝑆𝑢𝑗𝑒𝑡𝑎𝑑𝑜𝑟</m:t>
                          </m:r>
                        </m:sub>
                      </m:sSub>
                      <m:r>
                        <a:rPr lang="es-ES" i="1">
                          <a:latin typeface="Cambria Math"/>
                        </a:rPr>
                        <m:t>=</m:t>
                      </m:r>
                      <m:sSub>
                        <m:sSubPr>
                          <m:ctrlPr>
                            <a:rPr lang="es-EC" i="1">
                              <a:latin typeface="Cambria Math"/>
                            </a:rPr>
                          </m:ctrlPr>
                        </m:sSubPr>
                        <m:e>
                          <m:r>
                            <a:rPr lang="es-ES" i="1">
                              <a:latin typeface="Cambria Math"/>
                            </a:rPr>
                            <m:t>𝐿</m:t>
                          </m:r>
                        </m:e>
                        <m:sub>
                          <m:r>
                            <a:rPr lang="es-ES" i="1">
                              <a:latin typeface="Cambria Math"/>
                            </a:rPr>
                            <m:t>𝑅𝑜𝑙𝑙𝑜</m:t>
                          </m:r>
                          <m:r>
                            <a:rPr lang="es-ES" i="1">
                              <a:latin typeface="Cambria Math"/>
                            </a:rPr>
                            <m:t> </m:t>
                          </m:r>
                          <m:r>
                            <a:rPr lang="es-ES" i="1">
                              <a:latin typeface="Cambria Math"/>
                            </a:rPr>
                            <m:t>𝑃𝑎𝑝𝑒𝑙</m:t>
                          </m:r>
                        </m:sub>
                      </m:sSub>
                      <m:r>
                        <a:rPr lang="es-ES" i="1">
                          <a:latin typeface="Cambria Math"/>
                        </a:rPr>
                        <m:t>+</m:t>
                      </m:r>
                      <m:r>
                        <a:rPr lang="es-ES" i="1">
                          <a:latin typeface="Cambria Math"/>
                        </a:rPr>
                        <m:t>𝐸𝑠𝑝𝑎𝑐𝑖𝑜</m:t>
                      </m:r>
                      <m:r>
                        <a:rPr lang="es-ES" i="1">
                          <a:latin typeface="Cambria Math"/>
                        </a:rPr>
                        <m:t> </m:t>
                      </m:r>
                      <m:r>
                        <a:rPr lang="es-ES" i="1">
                          <a:latin typeface="Cambria Math"/>
                        </a:rPr>
                        <m:t>𝐿𝑎𝑡𝑒𝑟𝑎𝑙</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𝐿</m:t>
                          </m:r>
                        </m:e>
                        <m:sub>
                          <m:r>
                            <a:rPr lang="es-ES" i="1">
                              <a:latin typeface="Cambria Math"/>
                            </a:rPr>
                            <m:t>𝑆𝑢𝑗𝑒𝑡𝑎𝑑𝑜𝑟</m:t>
                          </m:r>
                        </m:sub>
                      </m:sSub>
                      <m:r>
                        <a:rPr lang="es-ES" i="1">
                          <a:latin typeface="Cambria Math"/>
                        </a:rPr>
                        <m:t>=340+</m:t>
                      </m:r>
                      <m:d>
                        <m:dPr>
                          <m:ctrlPr>
                            <a:rPr lang="es-EC" i="1">
                              <a:latin typeface="Cambria Math"/>
                            </a:rPr>
                          </m:ctrlPr>
                        </m:dPr>
                        <m:e>
                          <m:r>
                            <a:rPr lang="es-ES" i="1">
                              <a:latin typeface="Cambria Math"/>
                            </a:rPr>
                            <m:t>2 </m:t>
                          </m:r>
                          <m:r>
                            <a:rPr lang="es-ES" i="1">
                              <a:latin typeface="Cambria Math"/>
                            </a:rPr>
                            <m:t>𝑥</m:t>
                          </m:r>
                          <m:r>
                            <a:rPr lang="es-ES" i="1">
                              <a:latin typeface="Cambria Math"/>
                            </a:rPr>
                            <m:t> 30</m:t>
                          </m:r>
                        </m:e>
                      </m:d>
                      <m:r>
                        <a:rPr lang="es-ES" i="1">
                          <a:latin typeface="Cambria Math"/>
                        </a:rPr>
                        <m:t>=400</m:t>
                      </m:r>
                      <m:r>
                        <a:rPr lang="es-ES" i="1">
                          <a:latin typeface="Cambria Math"/>
                        </a:rPr>
                        <m:t>𝑚𝑚</m:t>
                      </m:r>
                    </m:oMath>
                  </m:oMathPara>
                </a14:m>
                <a:endParaRPr lang="es-EC" dirty="0" smtClean="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971600" y="2492896"/>
                <a:ext cx="7408333" cy="3960440"/>
              </a:xfrm>
              <a:blipFill rotWithShape="1">
                <a:blip r:embed="rId2"/>
                <a:stretch>
                  <a:fillRect l="-1234" t="-1692" r="-740"/>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smtClean="0">
                <a:solidFill>
                  <a:schemeClr val="bg1"/>
                </a:solidFill>
              </a:rPr>
              <a:t>SISTEMA DEL BOBINADO</a:t>
            </a:r>
            <a:endParaRPr lang="es-EC" dirty="0"/>
          </a:p>
        </p:txBody>
      </p:sp>
      <p:pic>
        <p:nvPicPr>
          <p:cNvPr id="4" name="3 Imagen"/>
          <p:cNvPicPr/>
          <p:nvPr/>
        </p:nvPicPr>
        <p:blipFill rotWithShape="1">
          <a:blip r:embed="rId3" cstate="print"/>
          <a:srcRect l="30951" t="36798" r="16425" b="31035"/>
          <a:stretch/>
        </p:blipFill>
        <p:spPr bwMode="auto">
          <a:xfrm>
            <a:off x="2395432" y="4941168"/>
            <a:ext cx="4299585" cy="14776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1166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23109" y="2204864"/>
            <a:ext cx="7812856" cy="4281339"/>
          </a:xfrm>
        </p:spPr>
        <p:txBody>
          <a:bodyPr/>
          <a:lstStyle/>
          <a:p>
            <a:r>
              <a:rPr lang="es-EC" dirty="0" smtClean="0"/>
              <a:t>Se utilizó rodamientos de bola 6202</a:t>
            </a:r>
          </a:p>
          <a:p>
            <a:endParaRPr lang="es-EC" dirty="0"/>
          </a:p>
          <a:p>
            <a:endParaRPr lang="es-EC" dirty="0" smtClean="0"/>
          </a:p>
          <a:p>
            <a:endParaRPr lang="es-EC" dirty="0"/>
          </a:p>
          <a:p>
            <a:endParaRPr lang="es-EC" dirty="0" smtClean="0"/>
          </a:p>
          <a:p>
            <a:endParaRPr lang="es-EC" dirty="0"/>
          </a:p>
          <a:p>
            <a:endParaRPr lang="es-EC" dirty="0" smtClean="0"/>
          </a:p>
          <a:p>
            <a:endParaRPr lang="es-EC" dirty="0" smtClean="0"/>
          </a:p>
          <a:p>
            <a:r>
              <a:rPr lang="es-EC" dirty="0" smtClean="0"/>
              <a:t>Sujetador en U</a:t>
            </a:r>
            <a:endParaRPr lang="es-EC" dirty="0"/>
          </a:p>
        </p:txBody>
      </p:sp>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SISTEMA DEL BOBINADO</a:t>
            </a:r>
            <a:endParaRPr lang="es-EC" dirty="0"/>
          </a:p>
        </p:txBody>
      </p:sp>
      <p:pic>
        <p:nvPicPr>
          <p:cNvPr id="5" name="4 Imagen"/>
          <p:cNvPicPr/>
          <p:nvPr/>
        </p:nvPicPr>
        <p:blipFill rotWithShape="1">
          <a:blip r:embed="rId2" cstate="print"/>
          <a:srcRect l="16291" t="35492" r="54592" b="37057"/>
          <a:stretch/>
        </p:blipFill>
        <p:spPr bwMode="auto">
          <a:xfrm>
            <a:off x="2123728" y="2780928"/>
            <a:ext cx="4395594" cy="25922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8421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SISTEMA DEL BOBINADO</a:t>
            </a:r>
            <a:endParaRPr lang="es-EC" dirty="0"/>
          </a:p>
        </p:txBody>
      </p:sp>
      <p:pic>
        <p:nvPicPr>
          <p:cNvPr id="4" name="3 Imagen"/>
          <p:cNvPicPr/>
          <p:nvPr/>
        </p:nvPicPr>
        <p:blipFill rotWithShape="1">
          <a:blip r:embed="rId2" cstate="print"/>
          <a:srcRect l="29326" t="29844" r="22948" b="20601"/>
          <a:stretch/>
        </p:blipFill>
        <p:spPr bwMode="auto">
          <a:xfrm>
            <a:off x="1907704" y="2507974"/>
            <a:ext cx="5153501" cy="37444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82601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05592"/>
            <a:ext cx="8229600" cy="3552408"/>
          </a:xfrm>
        </p:spPr>
        <p:txBody>
          <a:bodyPr>
            <a:normAutofit/>
          </a:bodyPr>
          <a:lstStyle/>
          <a:p>
            <a:pPr algn="just"/>
            <a:r>
              <a:rPr lang="en-US" dirty="0"/>
              <a:t> </a:t>
            </a:r>
            <a:r>
              <a:rPr lang="es-MX" dirty="0"/>
              <a:t>Diseñar e Implementar una Máquina Enfundadora de chocolate con control en la dosificación del peso para la empresa KEICOS.</a:t>
            </a:r>
            <a:endParaRPr lang="es-EC" dirty="0"/>
          </a:p>
          <a:p>
            <a:pPr marL="0" indent="0">
              <a:buNone/>
            </a:pPr>
            <a:endParaRPr lang="en-US" dirty="0"/>
          </a:p>
          <a:p>
            <a:endParaRPr lang="es-EC" dirty="0"/>
          </a:p>
        </p:txBody>
      </p:sp>
      <p:sp>
        <p:nvSpPr>
          <p:cNvPr id="2" name="1 Título"/>
          <p:cNvSpPr>
            <a:spLocks noGrp="1"/>
          </p:cNvSpPr>
          <p:nvPr>
            <p:ph type="title"/>
          </p:nvPr>
        </p:nvSpPr>
        <p:spPr/>
        <p:txBody>
          <a:bodyPr/>
          <a:lstStyle/>
          <a:p>
            <a:r>
              <a:rPr lang="es-EC" dirty="0" smtClean="0"/>
              <a:t>Objetivo General</a:t>
            </a:r>
            <a:endParaRPr lang="es-EC" dirty="0"/>
          </a:p>
        </p:txBody>
      </p:sp>
    </p:spTree>
    <p:extLst>
      <p:ext uri="{BB962C8B-B14F-4D97-AF65-F5344CB8AC3E}">
        <p14:creationId xmlns:p14="http://schemas.microsoft.com/office/powerpoint/2010/main" val="33081150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SISTEMA DEL BOBINADO</a:t>
            </a:r>
            <a:endParaRPr lang="es-EC" dirty="0"/>
          </a:p>
        </p:txBody>
      </p:sp>
      <p:pic>
        <p:nvPicPr>
          <p:cNvPr id="4" name="3 Marcador de contenido"/>
          <p:cNvPicPr>
            <a:picLocks noGrp="1"/>
          </p:cNvPicPr>
          <p:nvPr>
            <p:ph idx="1"/>
          </p:nvPr>
        </p:nvPicPr>
        <p:blipFill rotWithShape="1">
          <a:blip r:embed="rId2" cstate="print">
            <a:extLst>
              <a:ext uri="{28A0092B-C50C-407E-A947-70E740481C1C}">
                <a14:useLocalDpi xmlns:a14="http://schemas.microsoft.com/office/drawing/2010/main" val="0"/>
              </a:ext>
            </a:extLst>
          </a:blip>
          <a:srcRect t="4187" r="2819" b="7757"/>
          <a:stretch/>
        </p:blipFill>
        <p:spPr bwMode="auto">
          <a:xfrm>
            <a:off x="2178837" y="2861667"/>
            <a:ext cx="4794263" cy="30777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39743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539552" y="2276872"/>
                <a:ext cx="7668840" cy="4320480"/>
              </a:xfrm>
            </p:spPr>
            <p:txBody>
              <a:bodyPr/>
              <a:lstStyle/>
              <a:p>
                <a:r>
                  <a:rPr lang="es-EC" dirty="0" smtClean="0"/>
                  <a:t>Vertical: Sello vertical paralelo al Tubo Formador</a:t>
                </a:r>
              </a:p>
              <a:p>
                <a:endParaRPr lang="es-EC" dirty="0" smtClean="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𝐴𝑙𝑡𝑢𝑟𝑎</m:t>
                      </m:r>
                      <m:r>
                        <a:rPr lang="es-ES" sz="2000" i="1">
                          <a:latin typeface="Cambria Math"/>
                        </a:rPr>
                        <m:t> </m:t>
                      </m:r>
                      <m:r>
                        <a:rPr lang="es-ES" sz="2000" i="1">
                          <a:latin typeface="Cambria Math"/>
                        </a:rPr>
                        <m:t>𝑀𝑜𝑟𝑑𝑎𝑧𝑎</m:t>
                      </m:r>
                      <m:r>
                        <a:rPr lang="es-ES" sz="2000" i="1">
                          <a:latin typeface="Cambria Math"/>
                        </a:rPr>
                        <m:t> </m:t>
                      </m:r>
                      <m:r>
                        <a:rPr lang="es-ES" sz="2000" i="1">
                          <a:latin typeface="Cambria Math"/>
                        </a:rPr>
                        <m:t>𝑉𝑒𝑟𝑡𝑖𝑐𝑎𝑙</m:t>
                      </m:r>
                      <m:r>
                        <a:rPr lang="es-ES" sz="2000" i="1">
                          <a:latin typeface="Cambria Math"/>
                        </a:rPr>
                        <m:t>=</m:t>
                      </m:r>
                      <m:r>
                        <a:rPr lang="es-ES" sz="2000" i="1">
                          <a:latin typeface="Cambria Math"/>
                        </a:rPr>
                        <m:t>𝐴𝑙𝑡𝑢𝑟𝑎</m:t>
                      </m:r>
                      <m:r>
                        <a:rPr lang="es-ES" sz="2000" i="1">
                          <a:latin typeface="Cambria Math"/>
                        </a:rPr>
                        <m:t> </m:t>
                      </m:r>
                      <m:r>
                        <a:rPr lang="es-ES" sz="2000" i="1">
                          <a:latin typeface="Cambria Math"/>
                        </a:rPr>
                        <m:t>𝑑𝑒</m:t>
                      </m:r>
                      <m:r>
                        <a:rPr lang="es-ES" sz="2000" i="1">
                          <a:latin typeface="Cambria Math"/>
                        </a:rPr>
                        <m:t> </m:t>
                      </m:r>
                      <m:r>
                        <a:rPr lang="es-ES" sz="2000" i="1">
                          <a:latin typeface="Cambria Math"/>
                        </a:rPr>
                        <m:t>𝑙𝑎</m:t>
                      </m:r>
                      <m:r>
                        <a:rPr lang="es-ES" sz="2000" i="1">
                          <a:latin typeface="Cambria Math"/>
                        </a:rPr>
                        <m:t> </m:t>
                      </m:r>
                      <m:r>
                        <a:rPr lang="es-ES" sz="2000" i="1">
                          <a:latin typeface="Cambria Math"/>
                        </a:rPr>
                        <m:t>𝐹𝑢𝑛𝑑𝑎</m:t>
                      </m:r>
                      <m:r>
                        <a:rPr lang="es-ES" sz="2000" i="1">
                          <a:latin typeface="Cambria Math"/>
                        </a:rPr>
                        <m:t>+2∗5</m:t>
                      </m:r>
                      <m:r>
                        <a:rPr lang="es-ES" sz="2000" i="1">
                          <a:latin typeface="Cambria Math"/>
                        </a:rPr>
                        <m:t>𝑚𝑚</m:t>
                      </m:r>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𝐴𝑙𝑡𝑢𝑟𝑎</m:t>
                      </m:r>
                      <m:r>
                        <a:rPr lang="es-ES" sz="2000" i="1">
                          <a:latin typeface="Cambria Math"/>
                        </a:rPr>
                        <m:t> </m:t>
                      </m:r>
                      <m:r>
                        <a:rPr lang="es-ES" sz="2000" i="1">
                          <a:latin typeface="Cambria Math"/>
                        </a:rPr>
                        <m:t>𝑀𝑜𝑟𝑑𝑎𝑧𝑎</m:t>
                      </m:r>
                      <m:r>
                        <a:rPr lang="es-ES" sz="2000" i="1">
                          <a:latin typeface="Cambria Math"/>
                        </a:rPr>
                        <m:t> </m:t>
                      </m:r>
                      <m:r>
                        <a:rPr lang="es-ES" sz="2000" i="1">
                          <a:latin typeface="Cambria Math"/>
                        </a:rPr>
                        <m:t>𝑉𝑒𝑟𝑡𝑖𝑐𝑎𝑙</m:t>
                      </m:r>
                      <m:r>
                        <a:rPr lang="es-ES" sz="2000" i="1">
                          <a:latin typeface="Cambria Math"/>
                        </a:rPr>
                        <m:t>=110</m:t>
                      </m:r>
                      <m:r>
                        <a:rPr lang="es-ES" sz="2000" i="1">
                          <a:latin typeface="Cambria Math"/>
                        </a:rPr>
                        <m:t>𝑚𝑚</m:t>
                      </m:r>
                      <m:r>
                        <a:rPr lang="es-ES" sz="2000" i="1">
                          <a:latin typeface="Cambria Math"/>
                        </a:rPr>
                        <m:t>+10</m:t>
                      </m:r>
                      <m:r>
                        <a:rPr lang="es-ES" sz="2000" i="1">
                          <a:latin typeface="Cambria Math"/>
                        </a:rPr>
                        <m:t>𝑚𝑚</m:t>
                      </m:r>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𝐴𝑙𝑡𝑢𝑟𝑎</m:t>
                      </m:r>
                      <m:r>
                        <a:rPr lang="es-ES" sz="2000" i="1">
                          <a:latin typeface="Cambria Math"/>
                        </a:rPr>
                        <m:t> </m:t>
                      </m:r>
                      <m:r>
                        <a:rPr lang="es-ES" sz="2000" i="1">
                          <a:latin typeface="Cambria Math"/>
                        </a:rPr>
                        <m:t>𝑀𝑜𝑟𝑑𝑎𝑧𝑎</m:t>
                      </m:r>
                      <m:r>
                        <a:rPr lang="es-ES" sz="2000" i="1">
                          <a:latin typeface="Cambria Math"/>
                        </a:rPr>
                        <m:t> </m:t>
                      </m:r>
                      <m:r>
                        <a:rPr lang="es-ES" sz="2000" i="1">
                          <a:latin typeface="Cambria Math"/>
                        </a:rPr>
                        <m:t>𝑉𝑒𝑟𝑡𝑖𝑐𝑎𝑙</m:t>
                      </m:r>
                      <m:r>
                        <a:rPr lang="es-ES" sz="2000" i="1">
                          <a:latin typeface="Cambria Math"/>
                        </a:rPr>
                        <m:t>=120 </m:t>
                      </m:r>
                      <m:r>
                        <a:rPr lang="es-ES" sz="2000" i="1">
                          <a:latin typeface="Cambria Math"/>
                        </a:rPr>
                        <m:t>𝑚𝑚</m:t>
                      </m:r>
                    </m:oMath>
                  </m:oMathPara>
                </a14:m>
                <a:endParaRPr lang="es-EC" sz="2000"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539552" y="2276872"/>
                <a:ext cx="7668840" cy="4320480"/>
              </a:xfrm>
              <a:blipFill rotWithShape="1">
                <a:blip r:embed="rId2"/>
                <a:stretch>
                  <a:fillRect l="-1272" t="-1554"/>
                </a:stretch>
              </a:blipFill>
            </p:spPr>
            <p:txBody>
              <a:bodyPr/>
              <a:lstStyle/>
              <a:p>
                <a:r>
                  <a:rPr lang="es-EC">
                    <a:noFill/>
                  </a:rPr>
                  <a:t> </a:t>
                </a:r>
              </a:p>
            </p:txBody>
          </p:sp>
        </mc:Fallback>
      </mc:AlternateContent>
      <p:sp>
        <p:nvSpPr>
          <p:cNvPr id="3" name="2 Título"/>
          <p:cNvSpPr>
            <a:spLocks noGrp="1"/>
          </p:cNvSpPr>
          <p:nvPr>
            <p:ph type="title"/>
          </p:nvPr>
        </p:nvSpPr>
        <p:spPr/>
        <p:txBody>
          <a:bodyPr/>
          <a:lstStyle/>
          <a:p>
            <a:r>
              <a:rPr lang="es-EC" dirty="0">
                <a:solidFill>
                  <a:schemeClr val="bg1"/>
                </a:solidFill>
              </a:rPr>
              <a:t>Diseño Mecánico </a:t>
            </a:r>
            <a:r>
              <a:rPr lang="es-EC" dirty="0" smtClean="0">
                <a:solidFill>
                  <a:schemeClr val="bg1"/>
                </a:solidFill>
              </a:rPr>
              <a:t>– MORDAZAS</a:t>
            </a:r>
            <a:endParaRPr lang="es-EC"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265" name="Imagen 2049"/>
          <p:cNvPicPr>
            <a:picLocks noChangeAspect="1" noChangeArrowheads="1"/>
          </p:cNvPicPr>
          <p:nvPr/>
        </p:nvPicPr>
        <p:blipFill>
          <a:blip r:embed="rId3">
            <a:extLst>
              <a:ext uri="{28A0092B-C50C-407E-A947-70E740481C1C}">
                <a14:useLocalDpi xmlns:a14="http://schemas.microsoft.com/office/drawing/2010/main" val="0"/>
              </a:ext>
            </a:extLst>
          </a:blip>
          <a:srcRect l="20610" t="19490" r="41298" b="23434"/>
          <a:stretch>
            <a:fillRect/>
          </a:stretch>
        </p:blipFill>
        <p:spPr bwMode="auto">
          <a:xfrm>
            <a:off x="1645728" y="4365104"/>
            <a:ext cx="253365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214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r>
              <a:rPr kumimoji="0" lang="es-EC" sz="8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6 Imagen"/>
          <p:cNvPicPr/>
          <p:nvPr/>
        </p:nvPicPr>
        <p:blipFill rotWithShape="1">
          <a:blip r:embed="rId4" cstate="print"/>
          <a:srcRect l="30525" t="31555" r="49386" b="15545"/>
          <a:stretch/>
        </p:blipFill>
        <p:spPr bwMode="auto">
          <a:xfrm>
            <a:off x="5652120" y="4365104"/>
            <a:ext cx="1436370" cy="2127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08141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72067" y="1916832"/>
                <a:ext cx="7408333" cy="4209331"/>
              </a:xfrm>
            </p:spPr>
            <p:txBody>
              <a:bodyPr/>
              <a:lstStyle/>
              <a:p>
                <a:r>
                  <a:rPr lang="es-EC" dirty="0" smtClean="0"/>
                  <a:t>Horizontal </a:t>
                </a:r>
              </a:p>
              <a:p>
                <a:endParaRPr lang="es-EC" dirty="0" smtClean="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𝐿𝑜𝑛𝑔𝑖𝑡𝑢𝑑</m:t>
                      </m:r>
                      <m:r>
                        <a:rPr lang="es-ES" sz="2000" i="1">
                          <a:latin typeface="Cambria Math"/>
                        </a:rPr>
                        <m:t> </m:t>
                      </m:r>
                      <m:r>
                        <a:rPr lang="es-ES" sz="2000" i="1">
                          <a:latin typeface="Cambria Math"/>
                        </a:rPr>
                        <m:t>𝑑𝑒</m:t>
                      </m:r>
                      <m:r>
                        <a:rPr lang="es-ES" sz="2000" i="1">
                          <a:latin typeface="Cambria Math"/>
                        </a:rPr>
                        <m:t> </m:t>
                      </m:r>
                      <m:r>
                        <a:rPr lang="es-ES" sz="2000" i="1">
                          <a:latin typeface="Cambria Math"/>
                        </a:rPr>
                        <m:t>𝑀𝑜𝑟𝑑𝑎𝑧𝑎</m:t>
                      </m:r>
                      <m:r>
                        <a:rPr lang="es-ES" sz="2000" i="1">
                          <a:latin typeface="Cambria Math"/>
                        </a:rPr>
                        <m:t> </m:t>
                      </m:r>
                      <m:r>
                        <a:rPr lang="es-ES" sz="2000" i="1">
                          <a:latin typeface="Cambria Math"/>
                        </a:rPr>
                        <m:t>𝐻𝑜𝑟𝑖𝑧𝑜𝑛𝑡𝑎𝑙</m:t>
                      </m:r>
                      <m:r>
                        <a:rPr lang="es-ES" sz="2000" i="1">
                          <a:latin typeface="Cambria Math"/>
                        </a:rPr>
                        <m:t>=1.2 </m:t>
                      </m:r>
                      <m:r>
                        <a:rPr lang="es-ES" sz="2000" i="1">
                          <a:latin typeface="Cambria Math"/>
                        </a:rPr>
                        <m:t>𝑥</m:t>
                      </m:r>
                      <m:r>
                        <a:rPr lang="es-ES" sz="2000" i="1">
                          <a:latin typeface="Cambria Math"/>
                        </a:rPr>
                        <m:t> </m:t>
                      </m:r>
                      <m:r>
                        <a:rPr lang="es-ES" sz="2000" i="1">
                          <a:latin typeface="Cambria Math"/>
                        </a:rPr>
                        <m:t>𝐴𝑛𝑐h𝑜</m:t>
                      </m:r>
                      <m:r>
                        <a:rPr lang="es-ES" sz="2000" i="1">
                          <a:latin typeface="Cambria Math"/>
                        </a:rPr>
                        <m:t> </m:t>
                      </m:r>
                      <m:r>
                        <a:rPr lang="es-ES" sz="2000" i="1">
                          <a:latin typeface="Cambria Math"/>
                        </a:rPr>
                        <m:t>𝑑𝑒</m:t>
                      </m:r>
                      <m:r>
                        <a:rPr lang="es-ES" sz="2000" i="1">
                          <a:latin typeface="Cambria Math"/>
                        </a:rPr>
                        <m:t> </m:t>
                      </m:r>
                      <m:r>
                        <a:rPr lang="es-ES" sz="2000" i="1">
                          <a:latin typeface="Cambria Math"/>
                        </a:rPr>
                        <m:t>𝑓𝑢𝑛𝑑𝑎</m:t>
                      </m:r>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𝐿𝑜𝑛𝑔𝑖𝑡𝑢𝑑</m:t>
                      </m:r>
                      <m:r>
                        <a:rPr lang="es-ES" sz="2000" i="1">
                          <a:latin typeface="Cambria Math"/>
                        </a:rPr>
                        <m:t> </m:t>
                      </m:r>
                      <m:r>
                        <a:rPr lang="es-ES" sz="2000" i="1">
                          <a:latin typeface="Cambria Math"/>
                        </a:rPr>
                        <m:t>𝑑𝑒</m:t>
                      </m:r>
                      <m:r>
                        <a:rPr lang="es-ES" sz="2000" i="1">
                          <a:latin typeface="Cambria Math"/>
                        </a:rPr>
                        <m:t> </m:t>
                      </m:r>
                      <m:r>
                        <a:rPr lang="es-ES" sz="2000" i="1">
                          <a:latin typeface="Cambria Math"/>
                        </a:rPr>
                        <m:t>𝑀𝑜𝑟𝑑𝑎𝑧𝑎</m:t>
                      </m:r>
                      <m:r>
                        <a:rPr lang="es-ES" sz="2000" i="1">
                          <a:latin typeface="Cambria Math"/>
                        </a:rPr>
                        <m:t> </m:t>
                      </m:r>
                      <m:r>
                        <a:rPr lang="es-ES" sz="2000" i="1">
                          <a:latin typeface="Cambria Math"/>
                        </a:rPr>
                        <m:t>𝐻𝑜𝑟𝑖𝑧𝑜𝑛𝑡𝑎𝑙</m:t>
                      </m:r>
                      <m:r>
                        <a:rPr lang="es-ES" sz="2000" i="1">
                          <a:latin typeface="Cambria Math"/>
                        </a:rPr>
                        <m:t>=1.2∗ 85 </m:t>
                      </m:r>
                      <m:r>
                        <a:rPr lang="es-ES" sz="2000" i="1">
                          <a:latin typeface="Cambria Math"/>
                        </a:rPr>
                        <m:t>𝑚𝑚</m:t>
                      </m:r>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𝐿𝑜𝑛𝑔𝑖𝑡𝑢𝑑</m:t>
                      </m:r>
                      <m:r>
                        <a:rPr lang="es-ES" sz="2000" i="1">
                          <a:latin typeface="Cambria Math"/>
                        </a:rPr>
                        <m:t> </m:t>
                      </m:r>
                      <m:r>
                        <a:rPr lang="es-ES" sz="2000" i="1">
                          <a:latin typeface="Cambria Math"/>
                        </a:rPr>
                        <m:t>𝑑𝑒</m:t>
                      </m:r>
                      <m:r>
                        <a:rPr lang="es-ES" sz="2000" i="1">
                          <a:latin typeface="Cambria Math"/>
                        </a:rPr>
                        <m:t> </m:t>
                      </m:r>
                      <m:r>
                        <a:rPr lang="es-ES" sz="2000" i="1">
                          <a:latin typeface="Cambria Math"/>
                        </a:rPr>
                        <m:t>𝑀𝑜𝑟𝑑𝑎𝑧𝑎</m:t>
                      </m:r>
                      <m:r>
                        <a:rPr lang="es-ES" sz="2000" i="1">
                          <a:latin typeface="Cambria Math"/>
                        </a:rPr>
                        <m:t> </m:t>
                      </m:r>
                      <m:r>
                        <a:rPr lang="es-ES" sz="2000" i="1">
                          <a:latin typeface="Cambria Math"/>
                        </a:rPr>
                        <m:t>𝐻𝑜𝑟𝑖𝑧𝑜𝑛𝑡𝑎𝑙</m:t>
                      </m:r>
                      <m:r>
                        <a:rPr lang="es-ES" sz="2000" i="1">
                          <a:latin typeface="Cambria Math"/>
                        </a:rPr>
                        <m:t>=102</m:t>
                      </m:r>
                      <m:r>
                        <a:rPr lang="es-ES" sz="2000" i="1">
                          <a:latin typeface="Cambria Math"/>
                        </a:rPr>
                        <m:t>𝑚𝑚</m:t>
                      </m:r>
                    </m:oMath>
                  </m:oMathPara>
                </a14:m>
                <a:endParaRPr lang="es-EC" sz="2000"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72067" y="1916832"/>
                <a:ext cx="7408333" cy="4209331"/>
              </a:xfrm>
              <a:blipFill rotWithShape="1">
                <a:blip r:embed="rId2"/>
                <a:stretch>
                  <a:fillRect l="-1235" t="-1592"/>
                </a:stretch>
              </a:blipFill>
            </p:spPr>
            <p:txBody>
              <a:bodyPr/>
              <a:lstStyle/>
              <a:p>
                <a:r>
                  <a:rPr lang="es-EC">
                    <a:noFill/>
                  </a:rPr>
                  <a:t> </a:t>
                </a:r>
              </a:p>
            </p:txBody>
          </p:sp>
        </mc:Fallback>
      </mc:AlternateContent>
      <p:sp>
        <p:nvSpPr>
          <p:cNvPr id="3" name="2 Título"/>
          <p:cNvSpPr>
            <a:spLocks noGrp="1"/>
          </p:cNvSpPr>
          <p:nvPr>
            <p:ph type="title"/>
          </p:nvPr>
        </p:nvSpPr>
        <p:spPr/>
        <p:txBody>
          <a:bodyPr/>
          <a:lstStyle/>
          <a:p>
            <a:r>
              <a:rPr lang="es-EC" dirty="0">
                <a:solidFill>
                  <a:schemeClr val="bg1"/>
                </a:solidFill>
              </a:rPr>
              <a:t>Diseño Mecánico – MORDAZAS</a:t>
            </a:r>
            <a:endParaRPr lang="es-EC" dirty="0"/>
          </a:p>
        </p:txBody>
      </p:sp>
      <p:pic>
        <p:nvPicPr>
          <p:cNvPr id="4" name="3 Imagen"/>
          <p:cNvPicPr/>
          <p:nvPr/>
        </p:nvPicPr>
        <p:blipFill rotWithShape="1">
          <a:blip r:embed="rId3" cstate="print"/>
          <a:srcRect l="20481" t="17169" r="31645" b="11137"/>
          <a:stretch/>
        </p:blipFill>
        <p:spPr bwMode="auto">
          <a:xfrm>
            <a:off x="1619672" y="4139604"/>
            <a:ext cx="2376264" cy="1958658"/>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4" cstate="print"/>
          <a:srcRect l="30003" t="27146" r="34385" b="25754"/>
          <a:stretch/>
        </p:blipFill>
        <p:spPr bwMode="auto">
          <a:xfrm>
            <a:off x="4932040" y="4139605"/>
            <a:ext cx="2448272" cy="1958658"/>
          </a:xfrm>
          <a:prstGeom prst="rect">
            <a:avLst/>
          </a:prstGeom>
          <a:ln>
            <a:noFill/>
          </a:ln>
          <a:extLst>
            <a:ext uri="{53640926-AAD7-44D8-BBD7-CCE9431645EC}">
              <a14:shadowObscured xmlns:a14="http://schemas.microsoft.com/office/drawing/2010/main"/>
            </a:ext>
          </a:extLst>
        </p:spPr>
      </p:pic>
      <p:sp>
        <p:nvSpPr>
          <p:cNvPr id="6" name="5 CuadroTexto"/>
          <p:cNvSpPr txBox="1"/>
          <p:nvPr/>
        </p:nvSpPr>
        <p:spPr>
          <a:xfrm>
            <a:off x="2287469" y="6231619"/>
            <a:ext cx="1040670" cy="369332"/>
          </a:xfrm>
          <a:prstGeom prst="rect">
            <a:avLst/>
          </a:prstGeom>
          <a:noFill/>
        </p:spPr>
        <p:txBody>
          <a:bodyPr wrap="none" rtlCol="0">
            <a:spAutoFit/>
          </a:bodyPr>
          <a:lstStyle/>
          <a:p>
            <a:r>
              <a:rPr lang="es-EC" dirty="0" smtClean="0"/>
              <a:t>De Corte</a:t>
            </a:r>
            <a:endParaRPr lang="es-EC" dirty="0"/>
          </a:p>
        </p:txBody>
      </p:sp>
      <p:sp>
        <p:nvSpPr>
          <p:cNvPr id="7" name="6 CuadroTexto"/>
          <p:cNvSpPr txBox="1"/>
          <p:nvPr/>
        </p:nvSpPr>
        <p:spPr>
          <a:xfrm>
            <a:off x="5458709" y="6236218"/>
            <a:ext cx="1394934" cy="369332"/>
          </a:xfrm>
          <a:prstGeom prst="rect">
            <a:avLst/>
          </a:prstGeom>
          <a:noFill/>
        </p:spPr>
        <p:txBody>
          <a:bodyPr wrap="none" rtlCol="0">
            <a:spAutoFit/>
          </a:bodyPr>
          <a:lstStyle/>
          <a:p>
            <a:r>
              <a:rPr lang="es-EC" dirty="0" smtClean="0"/>
              <a:t>De Contacto</a:t>
            </a:r>
            <a:endParaRPr lang="es-EC" dirty="0"/>
          </a:p>
        </p:txBody>
      </p:sp>
    </p:spTree>
    <p:extLst>
      <p:ext uri="{BB962C8B-B14F-4D97-AF65-F5344CB8AC3E}">
        <p14:creationId xmlns:p14="http://schemas.microsoft.com/office/powerpoint/2010/main" val="729176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683568" y="2924944"/>
            <a:ext cx="8136904" cy="3672408"/>
          </a:xfrm>
        </p:spPr>
        <p:txBody>
          <a:bodyPr>
            <a:normAutofit/>
          </a:bodyPr>
          <a:lstStyle/>
          <a:p>
            <a:r>
              <a:rPr lang="es-EC" dirty="0" smtClean="0"/>
              <a:t>Base rectangular con dos sujetadores para las guías. </a:t>
            </a:r>
          </a:p>
          <a:p>
            <a:endParaRPr lang="es-EC" dirty="0"/>
          </a:p>
          <a:p>
            <a:endParaRPr lang="es-EC" dirty="0" smtClean="0"/>
          </a:p>
          <a:p>
            <a:endParaRPr lang="es-EC" dirty="0"/>
          </a:p>
          <a:p>
            <a:endParaRPr lang="es-EC" dirty="0" smtClean="0"/>
          </a:p>
          <a:p>
            <a:endParaRPr lang="es-EC" dirty="0"/>
          </a:p>
          <a:p>
            <a:endParaRPr lang="es-EC" dirty="0"/>
          </a:p>
        </p:txBody>
      </p:sp>
      <p:sp>
        <p:nvSpPr>
          <p:cNvPr id="3" name="2 Título"/>
          <p:cNvSpPr>
            <a:spLocks noGrp="1"/>
          </p:cNvSpPr>
          <p:nvPr>
            <p:ph type="title"/>
          </p:nvPr>
        </p:nvSpPr>
        <p:spPr/>
        <p:txBody>
          <a:bodyPr/>
          <a:lstStyle/>
          <a:p>
            <a:r>
              <a:rPr lang="es-EC" dirty="0">
                <a:solidFill>
                  <a:schemeClr val="bg1"/>
                </a:solidFill>
              </a:rPr>
              <a:t>Diseño Mecánico – MORDAZAS</a:t>
            </a:r>
            <a:endParaRPr lang="es-EC" dirty="0"/>
          </a:p>
        </p:txBody>
      </p:sp>
      <p:pic>
        <p:nvPicPr>
          <p:cNvPr id="4" name="3 Imagen"/>
          <p:cNvPicPr/>
          <p:nvPr/>
        </p:nvPicPr>
        <p:blipFill rotWithShape="1">
          <a:blip r:embed="rId2" cstate="print">
            <a:extLst>
              <a:ext uri="{BEBA8EAE-BF5A-486C-A8C5-ECC9F3942E4B}">
                <a14:imgProps xmlns:a14="http://schemas.microsoft.com/office/drawing/2010/main">
                  <a14:imgLayer r:embed="rId3">
                    <a14:imgEffect>
                      <a14:backgroundRemoval t="24889" b="51556" l="37639" r="62500"/>
                    </a14:imgEffect>
                  </a14:imgLayer>
                </a14:imgProps>
              </a:ext>
            </a:extLst>
          </a:blip>
          <a:srcRect l="36654" t="24517" r="34531" b="47927"/>
          <a:stretch/>
        </p:blipFill>
        <p:spPr bwMode="auto">
          <a:xfrm>
            <a:off x="2771800" y="3861048"/>
            <a:ext cx="3528392" cy="23980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81288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611560" y="2276872"/>
                <a:ext cx="7992887" cy="4392488"/>
              </a:xfrm>
            </p:spPr>
            <p:txBody>
              <a:bodyPr>
                <a:normAutofit fontScale="85000" lnSpcReduction="20000"/>
              </a:bodyPr>
              <a:lstStyle/>
              <a:p>
                <a:pPr algn="just"/>
                <a:r>
                  <a:rPr lang="es-ES" dirty="0"/>
                  <a:t>Generalmente para un periodo de 2 a 5 segundos, con una temperatura en la superficie de sellado y la presión de mordaza  de alrededor de 0.564Kg/cm</a:t>
                </a:r>
                <a:r>
                  <a:rPr lang="es-ES" baseline="30000" dirty="0"/>
                  <a:t>2</a:t>
                </a:r>
                <a:r>
                  <a:rPr lang="es-ES" dirty="0"/>
                  <a:t>, se obtiene un sellado </a:t>
                </a:r>
                <a:r>
                  <a:rPr lang="es-ES" dirty="0" smtClean="0"/>
                  <a:t>satisfactorio</a:t>
                </a:r>
              </a:p>
              <a:p>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𝐹</m:t>
                      </m:r>
                      <m:r>
                        <a:rPr lang="es-ES" i="1">
                          <a:latin typeface="Cambria Math"/>
                        </a:rPr>
                        <m:t>=</m:t>
                      </m:r>
                      <m:r>
                        <a:rPr lang="es-ES" i="1">
                          <a:latin typeface="Cambria Math"/>
                        </a:rPr>
                        <m:t>𝑃</m:t>
                      </m:r>
                      <m:r>
                        <a:rPr lang="es-ES" i="1">
                          <a:latin typeface="Cambria Math"/>
                        </a:rPr>
                        <m:t>∗</m:t>
                      </m:r>
                      <m:r>
                        <a:rPr lang="es-ES" i="1">
                          <a:latin typeface="Cambria Math"/>
                        </a:rPr>
                        <m:t>𝐴</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𝐴</m:t>
                      </m:r>
                      <m:r>
                        <a:rPr lang="es-ES" i="1">
                          <a:latin typeface="Cambria Math"/>
                        </a:rPr>
                        <m:t>=</m:t>
                      </m:r>
                      <m:r>
                        <a:rPr lang="es-ES" i="1">
                          <a:latin typeface="Cambria Math"/>
                        </a:rPr>
                        <m:t>𝑙</m:t>
                      </m:r>
                      <m:r>
                        <a:rPr lang="es-ES" i="1">
                          <a:latin typeface="Cambria Math"/>
                        </a:rPr>
                        <m:t>∗</m:t>
                      </m:r>
                      <m:r>
                        <a:rPr lang="es-ES" i="1">
                          <a:latin typeface="Cambria Math"/>
                        </a:rPr>
                        <m:t>𝑎</m:t>
                      </m:r>
                    </m:oMath>
                  </m:oMathPara>
                </a14:m>
                <a:endParaRPr lang="es-EC" dirty="0"/>
              </a:p>
              <a:p>
                <a:endParaRPr lang="es-EC" dirty="0"/>
              </a:p>
              <a:p>
                <a:pPr marL="0" indent="0">
                  <a:buNone/>
                </a:pPr>
                <a:r>
                  <a:rPr lang="es-ES" dirty="0"/>
                  <a:t>Dónde:</a:t>
                </a:r>
                <a:endParaRPr lang="es-EC" dirty="0"/>
              </a:p>
              <a:p>
                <a:pPr marL="0" indent="0">
                  <a:buNone/>
                </a:pPr>
                <a:r>
                  <a:rPr lang="es-ES" dirty="0"/>
                  <a:t>F=Fuerza de Sellado</a:t>
                </a:r>
                <a:endParaRPr lang="es-EC" dirty="0"/>
              </a:p>
              <a:p>
                <a:pPr marL="0" indent="0">
                  <a:buNone/>
                </a:pPr>
                <a:r>
                  <a:rPr lang="es-ES" dirty="0"/>
                  <a:t>P=Presión de Sellado</a:t>
                </a:r>
                <a:endParaRPr lang="es-EC" dirty="0"/>
              </a:p>
              <a:p>
                <a:pPr marL="0" indent="0">
                  <a:buNone/>
                </a:pPr>
                <a:r>
                  <a:rPr lang="es-ES" dirty="0"/>
                  <a:t> </a:t>
                </a:r>
                <a:endParaRPr lang="es-EC" dirty="0"/>
              </a:p>
              <a:p>
                <a:pPr marL="0" indent="0">
                  <a:buNone/>
                </a:pPr>
                <a:r>
                  <a:rPr lang="es-ES" dirty="0"/>
                  <a:t>A=Área de Sellado</a:t>
                </a:r>
                <a:endParaRPr lang="es-EC" dirty="0"/>
              </a:p>
              <a:p>
                <a:pPr marL="0" indent="0">
                  <a:buNone/>
                </a:pPr>
                <a:r>
                  <a:rPr lang="es-ES" dirty="0"/>
                  <a:t>l=Longitud de Sellado</a:t>
                </a:r>
                <a:endParaRPr lang="es-EC" dirty="0"/>
              </a:p>
              <a:p>
                <a:pPr marL="0" indent="0">
                  <a:buNone/>
                </a:pPr>
                <a:r>
                  <a:rPr lang="es-ES" dirty="0"/>
                  <a:t>a=Ancho total de sellado</a:t>
                </a:r>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611560" y="2276872"/>
                <a:ext cx="7992887" cy="4392488"/>
              </a:xfrm>
              <a:blipFill rotWithShape="1">
                <a:blip r:embed="rId2"/>
                <a:stretch>
                  <a:fillRect l="-763" t="-2361" r="-839"/>
                </a:stretch>
              </a:blipFill>
            </p:spPr>
            <p:txBody>
              <a:bodyPr/>
              <a:lstStyle/>
              <a:p>
                <a:r>
                  <a:rPr lang="es-EC">
                    <a:noFill/>
                  </a:rPr>
                  <a:t> </a:t>
                </a:r>
              </a:p>
            </p:txBody>
          </p:sp>
        </mc:Fallback>
      </mc:AlternateContent>
      <p:sp>
        <p:nvSpPr>
          <p:cNvPr id="3" name="2 Título"/>
          <p:cNvSpPr>
            <a:spLocks noGrp="1"/>
          </p:cNvSpPr>
          <p:nvPr>
            <p:ph type="title"/>
          </p:nvPr>
        </p:nvSpPr>
        <p:spPr/>
        <p:txBody>
          <a:bodyPr/>
          <a:lstStyle/>
          <a:p>
            <a:r>
              <a:rPr lang="es-EC" dirty="0">
                <a:solidFill>
                  <a:schemeClr val="bg1"/>
                </a:solidFill>
              </a:rPr>
              <a:t>Diseño Mecánico – MORDAZAS</a:t>
            </a:r>
            <a:endParaRPr lang="es-EC" dirty="0"/>
          </a:p>
        </p:txBody>
      </p:sp>
    </p:spTree>
    <p:extLst>
      <p:ext uri="{BB962C8B-B14F-4D97-AF65-F5344CB8AC3E}">
        <p14:creationId xmlns:p14="http://schemas.microsoft.com/office/powerpoint/2010/main" val="13228467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179512" y="2361523"/>
                <a:ext cx="4248472" cy="4176464"/>
              </a:xfrm>
            </p:spPr>
            <p:txBody>
              <a:bodyPr>
                <a:normAutofit/>
              </a:bodyPr>
              <a:lstStyle/>
              <a:p>
                <a:pPr lvl="0"/>
                <a:r>
                  <a:rPr lang="es-MX" dirty="0"/>
                  <a:t>Para el sellado Horizontal se necesita una fuerza de:</a:t>
                </a:r>
                <a:endParaRPr lang="es-EC" dirty="0"/>
              </a:p>
              <a:p>
                <a:pPr marL="0" indent="0">
                  <a:buNone/>
                </a:pPr>
                <a:r>
                  <a:rPr lang="es-MX" dirty="0"/>
                  <a:t> </a:t>
                </a:r>
                <a:endParaRPr lang="es-EC"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m:t>
                      </m:r>
                      <m:r>
                        <a:rPr lang="es-ES" sz="2000" i="1">
                          <a:latin typeface="Cambria Math"/>
                        </a:rPr>
                        <m:t>=</m:t>
                      </m:r>
                      <m:r>
                        <a:rPr lang="es-ES" sz="2000" i="1">
                          <a:latin typeface="Cambria Math"/>
                        </a:rPr>
                        <m:t>𝑃</m:t>
                      </m:r>
                      <m:r>
                        <a:rPr lang="es-ES" sz="2000" i="1">
                          <a:latin typeface="Cambria Math"/>
                        </a:rPr>
                        <m:t>∗</m:t>
                      </m:r>
                      <m:d>
                        <m:dPr>
                          <m:ctrlPr>
                            <a:rPr lang="es-EC" sz="2000" i="1">
                              <a:latin typeface="Cambria Math"/>
                            </a:rPr>
                          </m:ctrlPr>
                        </m:dPr>
                        <m:e>
                          <m:r>
                            <a:rPr lang="es-ES" sz="2000" i="1">
                              <a:latin typeface="Cambria Math"/>
                            </a:rPr>
                            <m:t>𝑙</m:t>
                          </m:r>
                          <m:r>
                            <a:rPr lang="es-ES" sz="2000" i="1">
                              <a:latin typeface="Cambria Math"/>
                            </a:rPr>
                            <m:t>∗</m:t>
                          </m:r>
                          <m:r>
                            <a:rPr lang="es-ES" sz="2000" i="1">
                              <a:latin typeface="Cambria Math"/>
                            </a:rPr>
                            <m:t>𝑎</m:t>
                          </m:r>
                        </m:e>
                      </m:d>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m:t>
                      </m:r>
                      <m:r>
                        <a:rPr lang="es-ES" sz="2000" i="1">
                          <a:latin typeface="Cambria Math"/>
                        </a:rPr>
                        <m:t>=0.564</m:t>
                      </m:r>
                      <m:f>
                        <m:fPr>
                          <m:ctrlPr>
                            <a:rPr lang="es-EC" sz="2000" i="1">
                              <a:latin typeface="Cambria Math"/>
                            </a:rPr>
                          </m:ctrlPr>
                        </m:fPr>
                        <m:num>
                          <m:r>
                            <a:rPr lang="es-ES" sz="2000" i="1">
                              <a:latin typeface="Cambria Math"/>
                            </a:rPr>
                            <m:t>𝑘𝑔</m:t>
                          </m:r>
                        </m:num>
                        <m:den>
                          <m:sSup>
                            <m:sSupPr>
                              <m:ctrlPr>
                                <a:rPr lang="es-EC" sz="2000" i="1">
                                  <a:latin typeface="Cambria Math"/>
                                </a:rPr>
                              </m:ctrlPr>
                            </m:sSupPr>
                            <m:e>
                              <m:r>
                                <a:rPr lang="es-ES" sz="2000" i="1">
                                  <a:latin typeface="Cambria Math"/>
                                </a:rPr>
                                <m:t>𝑐𝑚</m:t>
                              </m:r>
                            </m:e>
                            <m:sup>
                              <m:r>
                                <a:rPr lang="es-ES" sz="2000" i="1">
                                  <a:latin typeface="Cambria Math"/>
                                </a:rPr>
                                <m:t>2</m:t>
                              </m:r>
                            </m:sup>
                          </m:sSup>
                        </m:den>
                      </m:f>
                      <m:r>
                        <a:rPr lang="es-ES" sz="2000" i="1">
                          <a:latin typeface="Cambria Math"/>
                        </a:rPr>
                        <m:t>∗</m:t>
                      </m:r>
                      <m:d>
                        <m:dPr>
                          <m:ctrlPr>
                            <a:rPr lang="es-EC" sz="2000" i="1">
                              <a:latin typeface="Cambria Math"/>
                            </a:rPr>
                          </m:ctrlPr>
                        </m:dPr>
                        <m:e>
                          <m:r>
                            <a:rPr lang="es-ES" sz="2000" i="1">
                              <a:latin typeface="Cambria Math"/>
                            </a:rPr>
                            <m:t>8.5 </m:t>
                          </m:r>
                          <m:r>
                            <a:rPr lang="es-ES" sz="2000" i="1">
                              <a:latin typeface="Cambria Math"/>
                            </a:rPr>
                            <m:t>𝑐𝑚</m:t>
                          </m:r>
                          <m:r>
                            <a:rPr lang="es-ES" sz="2000" i="1">
                              <a:latin typeface="Cambria Math"/>
                            </a:rPr>
                            <m:t>∗1 </m:t>
                          </m:r>
                          <m:r>
                            <a:rPr lang="es-ES" sz="2000" i="1">
                              <a:latin typeface="Cambria Math"/>
                            </a:rPr>
                            <m:t>𝑐𝑚</m:t>
                          </m:r>
                        </m:e>
                      </m:d>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m:t>
                      </m:r>
                      <m:r>
                        <a:rPr lang="es-ES" sz="2000" i="1">
                          <a:latin typeface="Cambria Math"/>
                        </a:rPr>
                        <m:t>=4.794 </m:t>
                      </m:r>
                      <m:r>
                        <a:rPr lang="es-ES" sz="2000" i="1">
                          <a:latin typeface="Cambria Math"/>
                        </a:rPr>
                        <m:t>𝑘𝑔𝑓</m:t>
                      </m:r>
                      <m:r>
                        <a:rPr lang="es-ES" sz="2000" i="1">
                          <a:latin typeface="Cambria Math"/>
                        </a:rPr>
                        <m:t>∗</m:t>
                      </m:r>
                      <m:f>
                        <m:fPr>
                          <m:ctrlPr>
                            <a:rPr lang="es-EC" sz="2000" i="1">
                              <a:latin typeface="Cambria Math"/>
                            </a:rPr>
                          </m:ctrlPr>
                        </m:fPr>
                        <m:num>
                          <m:r>
                            <a:rPr lang="es-ES" sz="2000" i="1">
                              <a:latin typeface="Cambria Math"/>
                            </a:rPr>
                            <m:t>9.81 </m:t>
                          </m:r>
                          <m:r>
                            <a:rPr lang="es-ES" sz="2000" i="1">
                              <a:latin typeface="Cambria Math"/>
                            </a:rPr>
                            <m:t>𝑁</m:t>
                          </m:r>
                        </m:num>
                        <m:den>
                          <m:r>
                            <a:rPr lang="es-ES" sz="2000" i="1">
                              <a:latin typeface="Cambria Math"/>
                            </a:rPr>
                            <m:t>1 </m:t>
                          </m:r>
                          <m:r>
                            <a:rPr lang="es-ES" sz="2000" i="1">
                              <a:latin typeface="Cambria Math"/>
                            </a:rPr>
                            <m:t>𝑘𝑔𝑓</m:t>
                          </m:r>
                        </m:den>
                      </m:f>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m:t>
                      </m:r>
                      <m:r>
                        <a:rPr lang="es-ES" sz="2000" i="1">
                          <a:latin typeface="Cambria Math"/>
                        </a:rPr>
                        <m:t>=47</m:t>
                      </m:r>
                      <m:r>
                        <a:rPr lang="es-ES" sz="2000" i="1">
                          <a:latin typeface="Cambria Math"/>
                        </a:rPr>
                        <m:t>𝑁</m:t>
                      </m:r>
                    </m:oMath>
                  </m:oMathPara>
                </a14:m>
                <a:endParaRPr lang="es-EC" sz="2000"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179512" y="2361523"/>
                <a:ext cx="4248472" cy="4176464"/>
              </a:xfrm>
              <a:blipFill rotWithShape="1">
                <a:blip r:embed="rId2"/>
                <a:stretch>
                  <a:fillRect l="-2152" t="-1603"/>
                </a:stretch>
              </a:blipFill>
            </p:spPr>
            <p:txBody>
              <a:bodyPr/>
              <a:lstStyle/>
              <a:p>
                <a:r>
                  <a:rPr lang="es-EC">
                    <a:noFill/>
                  </a:rPr>
                  <a:t> </a:t>
                </a:r>
              </a:p>
            </p:txBody>
          </p:sp>
        </mc:Fallback>
      </mc:AlternateContent>
      <p:sp>
        <p:nvSpPr>
          <p:cNvPr id="3" name="2 Título"/>
          <p:cNvSpPr>
            <a:spLocks noGrp="1"/>
          </p:cNvSpPr>
          <p:nvPr>
            <p:ph type="title"/>
          </p:nvPr>
        </p:nvSpPr>
        <p:spPr/>
        <p:txBody>
          <a:bodyPr/>
          <a:lstStyle/>
          <a:p>
            <a:r>
              <a:rPr lang="es-EC" dirty="0">
                <a:solidFill>
                  <a:schemeClr val="bg1"/>
                </a:solidFill>
              </a:rPr>
              <a:t>Diseño Mecánico – MORDAZAS</a:t>
            </a:r>
            <a:endParaRPr lang="es-EC" dirty="0"/>
          </a:p>
        </p:txBody>
      </p:sp>
      <mc:AlternateContent xmlns:mc="http://schemas.openxmlformats.org/markup-compatibility/2006" xmlns:a14="http://schemas.microsoft.com/office/drawing/2010/main">
        <mc:Choice Requires="a14">
          <p:sp>
            <p:nvSpPr>
              <p:cNvPr id="4" name="1 Marcador de contenido"/>
              <p:cNvSpPr txBox="1">
                <a:spLocks/>
              </p:cNvSpPr>
              <p:nvPr/>
            </p:nvSpPr>
            <p:spPr>
              <a:xfrm>
                <a:off x="4512770" y="2348880"/>
                <a:ext cx="4608512" cy="4176464"/>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s-MX" dirty="0" smtClean="0"/>
                  <a:t>Para </a:t>
                </a:r>
                <a:r>
                  <a:rPr lang="es-MX" dirty="0"/>
                  <a:t>el sellado Vertical se necesita una fuerza de:</a:t>
                </a:r>
                <a:endParaRPr lang="es-EC" dirty="0"/>
              </a:p>
              <a:p>
                <a:pPr marL="0" indent="0">
                  <a:buNone/>
                </a:pPr>
                <a:r>
                  <a:rPr lang="es-MX" dirty="0"/>
                  <a:t> </a:t>
                </a:r>
                <a:endParaRPr lang="es-EC"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m:t>
                      </m:r>
                      <m:r>
                        <a:rPr lang="es-ES" sz="2000" i="1">
                          <a:latin typeface="Cambria Math"/>
                        </a:rPr>
                        <m:t>=</m:t>
                      </m:r>
                      <m:r>
                        <a:rPr lang="es-ES" sz="2000" i="1">
                          <a:latin typeface="Cambria Math"/>
                        </a:rPr>
                        <m:t>𝑃</m:t>
                      </m:r>
                      <m:r>
                        <a:rPr lang="es-ES" sz="2000" i="1">
                          <a:latin typeface="Cambria Math"/>
                        </a:rPr>
                        <m:t>∗</m:t>
                      </m:r>
                      <m:d>
                        <m:dPr>
                          <m:ctrlPr>
                            <a:rPr lang="es-EC" sz="2000" i="1">
                              <a:latin typeface="Cambria Math"/>
                            </a:rPr>
                          </m:ctrlPr>
                        </m:dPr>
                        <m:e>
                          <m:r>
                            <a:rPr lang="es-ES" sz="2000" i="1">
                              <a:latin typeface="Cambria Math"/>
                            </a:rPr>
                            <m:t>𝑙</m:t>
                          </m:r>
                          <m:r>
                            <a:rPr lang="es-ES" sz="2000" i="1">
                              <a:latin typeface="Cambria Math"/>
                            </a:rPr>
                            <m:t>∗</m:t>
                          </m:r>
                          <m:r>
                            <a:rPr lang="es-ES" sz="2000" i="1">
                              <a:latin typeface="Cambria Math"/>
                            </a:rPr>
                            <m:t>𝑎</m:t>
                          </m:r>
                        </m:e>
                      </m:d>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m:t>
                      </m:r>
                      <m:r>
                        <a:rPr lang="es-ES" sz="2000" i="1">
                          <a:latin typeface="Cambria Math"/>
                        </a:rPr>
                        <m:t>=0.564</m:t>
                      </m:r>
                      <m:f>
                        <m:fPr>
                          <m:ctrlPr>
                            <a:rPr lang="es-EC" sz="2000" i="1">
                              <a:latin typeface="Cambria Math"/>
                            </a:rPr>
                          </m:ctrlPr>
                        </m:fPr>
                        <m:num>
                          <m:r>
                            <a:rPr lang="es-ES" sz="2000" i="1">
                              <a:latin typeface="Cambria Math"/>
                            </a:rPr>
                            <m:t>𝑘𝑔</m:t>
                          </m:r>
                        </m:num>
                        <m:den>
                          <m:sSup>
                            <m:sSupPr>
                              <m:ctrlPr>
                                <a:rPr lang="es-EC" sz="2000" i="1">
                                  <a:latin typeface="Cambria Math"/>
                                </a:rPr>
                              </m:ctrlPr>
                            </m:sSupPr>
                            <m:e>
                              <m:r>
                                <a:rPr lang="es-ES" sz="2000" i="1">
                                  <a:latin typeface="Cambria Math"/>
                                </a:rPr>
                                <m:t>𝑐𝑚</m:t>
                              </m:r>
                            </m:e>
                            <m:sup>
                              <m:r>
                                <a:rPr lang="es-ES" sz="2000" i="1">
                                  <a:latin typeface="Cambria Math"/>
                                </a:rPr>
                                <m:t>2</m:t>
                              </m:r>
                            </m:sup>
                          </m:sSup>
                        </m:den>
                      </m:f>
                      <m:r>
                        <a:rPr lang="es-ES" sz="2000" i="1">
                          <a:latin typeface="Cambria Math"/>
                        </a:rPr>
                        <m:t>∗</m:t>
                      </m:r>
                      <m:d>
                        <m:dPr>
                          <m:ctrlPr>
                            <a:rPr lang="es-EC" sz="2000" i="1">
                              <a:latin typeface="Cambria Math"/>
                            </a:rPr>
                          </m:ctrlPr>
                        </m:dPr>
                        <m:e>
                          <m:r>
                            <a:rPr lang="es-ES" sz="2000" i="1">
                              <a:latin typeface="Cambria Math"/>
                            </a:rPr>
                            <m:t>11 </m:t>
                          </m:r>
                          <m:r>
                            <a:rPr lang="es-ES" sz="2000" i="1">
                              <a:latin typeface="Cambria Math"/>
                            </a:rPr>
                            <m:t>𝑐𝑚</m:t>
                          </m:r>
                          <m:r>
                            <a:rPr lang="es-ES" sz="2000" i="1">
                              <a:latin typeface="Cambria Math"/>
                            </a:rPr>
                            <m:t>∗1,5 </m:t>
                          </m:r>
                          <m:r>
                            <a:rPr lang="es-ES" sz="2000" i="1">
                              <a:latin typeface="Cambria Math"/>
                            </a:rPr>
                            <m:t>𝑐𝑚</m:t>
                          </m:r>
                        </m:e>
                      </m:d>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m:t>
                      </m:r>
                      <m:r>
                        <a:rPr lang="es-ES" sz="2000" i="1">
                          <a:latin typeface="Cambria Math"/>
                        </a:rPr>
                        <m:t>=9,306 </m:t>
                      </m:r>
                      <m:r>
                        <a:rPr lang="es-ES" sz="2000" i="1">
                          <a:latin typeface="Cambria Math"/>
                        </a:rPr>
                        <m:t>𝑘𝑔𝑓</m:t>
                      </m:r>
                      <m:r>
                        <a:rPr lang="es-ES" sz="2000" i="1">
                          <a:latin typeface="Cambria Math"/>
                        </a:rPr>
                        <m:t>∗</m:t>
                      </m:r>
                      <m:f>
                        <m:fPr>
                          <m:ctrlPr>
                            <a:rPr lang="es-EC" sz="2000" i="1">
                              <a:latin typeface="Cambria Math"/>
                            </a:rPr>
                          </m:ctrlPr>
                        </m:fPr>
                        <m:num>
                          <m:r>
                            <a:rPr lang="es-ES" sz="2000" i="1">
                              <a:latin typeface="Cambria Math"/>
                            </a:rPr>
                            <m:t>9.81 </m:t>
                          </m:r>
                          <m:r>
                            <a:rPr lang="es-ES" sz="2000" i="1">
                              <a:latin typeface="Cambria Math"/>
                            </a:rPr>
                            <m:t>𝑁</m:t>
                          </m:r>
                        </m:num>
                        <m:den>
                          <m:r>
                            <a:rPr lang="es-ES" sz="2000" i="1">
                              <a:latin typeface="Cambria Math"/>
                            </a:rPr>
                            <m:t>1 </m:t>
                          </m:r>
                          <m:r>
                            <a:rPr lang="es-ES" sz="2000" i="1">
                              <a:latin typeface="Cambria Math"/>
                            </a:rPr>
                            <m:t>𝑘𝑔𝑓</m:t>
                          </m:r>
                        </m:den>
                      </m:f>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a:rPr>
                        <m:t>𝐹</m:t>
                      </m:r>
                      <m:r>
                        <a:rPr lang="es-ES" sz="2000" i="1">
                          <a:latin typeface="Cambria Math"/>
                        </a:rPr>
                        <m:t>=91</m:t>
                      </m:r>
                      <m:r>
                        <a:rPr lang="es-ES" sz="2000" i="1">
                          <a:latin typeface="Cambria Math"/>
                        </a:rPr>
                        <m:t>𝑁</m:t>
                      </m:r>
                    </m:oMath>
                  </m:oMathPara>
                </a14:m>
                <a:endParaRPr lang="es-EC" sz="2000" dirty="0"/>
              </a:p>
              <a:p>
                <a:endParaRPr lang="es-EC" dirty="0"/>
              </a:p>
            </p:txBody>
          </p:sp>
        </mc:Choice>
        <mc:Fallback xmlns="">
          <p:sp>
            <p:nvSpPr>
              <p:cNvPr id="4" name="1 Marcador de contenido"/>
              <p:cNvSpPr txBox="1">
                <a:spLocks noRot="1" noChangeAspect="1" noMove="1" noResize="1" noEditPoints="1" noAdjustHandles="1" noChangeArrowheads="1" noChangeShapeType="1" noTextEdit="1"/>
              </p:cNvSpPr>
              <p:nvPr/>
            </p:nvSpPr>
            <p:spPr>
              <a:xfrm>
                <a:off x="4512770" y="2348880"/>
                <a:ext cx="4608512" cy="4176464"/>
              </a:xfrm>
              <a:prstGeom prst="rect">
                <a:avLst/>
              </a:prstGeom>
              <a:blipFill rotWithShape="1">
                <a:blip r:embed="rId3"/>
                <a:stretch>
                  <a:fillRect l="-1984" t="-1606"/>
                </a:stretch>
              </a:blipFill>
            </p:spPr>
            <p:txBody>
              <a:bodyPr/>
              <a:lstStyle/>
              <a:p>
                <a:r>
                  <a:rPr lang="es-EC">
                    <a:noFill/>
                  </a:rPr>
                  <a:t> </a:t>
                </a:r>
              </a:p>
            </p:txBody>
          </p:sp>
        </mc:Fallback>
      </mc:AlternateContent>
    </p:spTree>
    <p:extLst>
      <p:ext uri="{BB962C8B-B14F-4D97-AF65-F5344CB8AC3E}">
        <p14:creationId xmlns:p14="http://schemas.microsoft.com/office/powerpoint/2010/main" val="24085483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2" y="1988840"/>
            <a:ext cx="8208912" cy="4392488"/>
          </a:xfrm>
        </p:spPr>
        <p:txBody>
          <a:bodyPr/>
          <a:lstStyle/>
          <a:p>
            <a:r>
              <a:rPr lang="es-EC" dirty="0" smtClean="0"/>
              <a:t>Biela Manivela</a:t>
            </a:r>
          </a:p>
          <a:p>
            <a:endParaRPr lang="es-EC" dirty="0"/>
          </a:p>
          <a:p>
            <a:endParaRPr lang="es-EC" dirty="0" smtClean="0"/>
          </a:p>
          <a:p>
            <a:endParaRPr lang="es-EC" dirty="0"/>
          </a:p>
          <a:p>
            <a:endParaRPr lang="es-EC" dirty="0" smtClean="0"/>
          </a:p>
          <a:p>
            <a:endParaRPr lang="es-EC" dirty="0" smtClean="0"/>
          </a:p>
          <a:p>
            <a:pPr marL="0" indent="0">
              <a:buNone/>
            </a:pPr>
            <a:r>
              <a:rPr lang="es-ES" dirty="0"/>
              <a:t>La longitud del brazo de la manivela determina el movimiento del pie de la biela es decir la </a:t>
            </a:r>
            <a:r>
              <a:rPr lang="es-ES" dirty="0" smtClean="0"/>
              <a:t>carrera aproximada a 140mm.</a:t>
            </a:r>
            <a:endParaRPr lang="es-EC" dirty="0"/>
          </a:p>
          <a:p>
            <a:endParaRPr lang="es-EC" dirty="0"/>
          </a:p>
        </p:txBody>
      </p:sp>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smtClean="0">
                <a:solidFill>
                  <a:schemeClr val="bg1"/>
                </a:solidFill>
              </a:rPr>
              <a:t>SISTEMA DE ARRASTRE</a:t>
            </a:r>
            <a:endParaRPr lang="es-EC" dirty="0"/>
          </a:p>
        </p:txBody>
      </p:sp>
      <p:pic>
        <p:nvPicPr>
          <p:cNvPr id="4" name="3 Imagen"/>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689860" y="2633662"/>
            <a:ext cx="3764280" cy="1590675"/>
          </a:xfrm>
          <a:prstGeom prst="rect">
            <a:avLst/>
          </a:prstGeom>
          <a:noFill/>
          <a:ln>
            <a:noFill/>
          </a:ln>
        </p:spPr>
      </p:pic>
    </p:spTree>
    <p:extLst>
      <p:ext uri="{BB962C8B-B14F-4D97-AF65-F5344CB8AC3E}">
        <p14:creationId xmlns:p14="http://schemas.microsoft.com/office/powerpoint/2010/main" val="19453714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539553" y="2348880"/>
                <a:ext cx="7740848" cy="4248471"/>
              </a:xfrm>
            </p:spPr>
            <p:txBody>
              <a:bodyPr>
                <a:normAutofit fontScale="92500" lnSpcReduction="10000"/>
              </a:bodyPr>
              <a:lstStyle/>
              <a:p>
                <a:pPr marL="0" indent="0">
                  <a:buNone/>
                </a:pPr>
                <a14:m>
                  <m:oMathPara xmlns:m="http://schemas.openxmlformats.org/officeDocument/2006/math">
                    <m:oMathParaPr>
                      <m:jc m:val="centerGroup"/>
                    </m:oMathParaPr>
                    <m:oMath xmlns:m="http://schemas.openxmlformats.org/officeDocument/2006/math">
                      <m:r>
                        <a:rPr lang="es-MX" i="1">
                          <a:latin typeface="Cambria Math"/>
                        </a:rPr>
                        <m:t>𝐶𝑎𝑟𝑟𝑒𝑟𝑎</m:t>
                      </m:r>
                      <m:r>
                        <a:rPr lang="es-MX" i="1">
                          <a:latin typeface="Cambria Math"/>
                        </a:rPr>
                        <m:t>=140</m:t>
                      </m:r>
                      <m:r>
                        <a:rPr lang="es-MX" i="1">
                          <a:latin typeface="Cambria Math"/>
                        </a:rPr>
                        <m:t>𝑚𝑚</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𝐶𝑎𝑟𝑟𝑒𝑟𝑎</m:t>
                      </m:r>
                      <m:r>
                        <a:rPr lang="es-ES" i="1">
                          <a:latin typeface="Cambria Math"/>
                        </a:rPr>
                        <m:t>=2∗</m:t>
                      </m:r>
                      <m:r>
                        <a:rPr lang="es-ES" i="1">
                          <a:latin typeface="Cambria Math"/>
                        </a:rPr>
                        <m:t>𝑟𝑎𝑑𝑖𝑜</m:t>
                      </m:r>
                      <m:r>
                        <a:rPr lang="es-ES" i="1">
                          <a:latin typeface="Cambria Math"/>
                        </a:rPr>
                        <m:t> </m:t>
                      </m:r>
                      <m:r>
                        <a:rPr lang="es-ES" i="1">
                          <a:latin typeface="Cambria Math"/>
                        </a:rPr>
                        <m:t>𝑑𝑒</m:t>
                      </m:r>
                      <m:r>
                        <a:rPr lang="es-ES" i="1">
                          <a:latin typeface="Cambria Math"/>
                        </a:rPr>
                        <m:t> </m:t>
                      </m:r>
                      <m:r>
                        <a:rPr lang="es-ES" i="1">
                          <a:latin typeface="Cambria Math"/>
                        </a:rPr>
                        <m:t>𝑚𝑎𝑛𝑖𝑣𝑒𝑙𝑎</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𝑅𝑎𝑑𝑖𝑜</m:t>
                      </m:r>
                      <m:r>
                        <a:rPr lang="es-ES" i="1">
                          <a:latin typeface="Cambria Math"/>
                        </a:rPr>
                        <m:t> </m:t>
                      </m:r>
                      <m:r>
                        <a:rPr lang="es-ES" i="1">
                          <a:latin typeface="Cambria Math"/>
                        </a:rPr>
                        <m:t>𝑑𝑒</m:t>
                      </m:r>
                      <m:r>
                        <a:rPr lang="es-ES" i="1">
                          <a:latin typeface="Cambria Math"/>
                        </a:rPr>
                        <m:t> </m:t>
                      </m:r>
                      <m:r>
                        <a:rPr lang="es-ES" i="1">
                          <a:latin typeface="Cambria Math"/>
                        </a:rPr>
                        <m:t>𝑀𝑎𝑛𝑖𝑣𝑒𝑙𝑎</m:t>
                      </m:r>
                      <m:r>
                        <a:rPr lang="es-ES" i="1">
                          <a:latin typeface="Cambria Math"/>
                        </a:rPr>
                        <m:t>=</m:t>
                      </m:r>
                      <m:f>
                        <m:fPr>
                          <m:ctrlPr>
                            <a:rPr lang="es-EC" i="1">
                              <a:latin typeface="Cambria Math"/>
                            </a:rPr>
                          </m:ctrlPr>
                        </m:fPr>
                        <m:num>
                          <m:r>
                            <a:rPr lang="es-ES" i="1">
                              <a:latin typeface="Cambria Math"/>
                            </a:rPr>
                            <m:t>140</m:t>
                          </m:r>
                        </m:num>
                        <m:den>
                          <m:r>
                            <a:rPr lang="es-ES" i="1">
                              <a:latin typeface="Cambria Math"/>
                            </a:rPr>
                            <m:t>2</m:t>
                          </m:r>
                        </m:den>
                      </m:f>
                      <m:r>
                        <a:rPr lang="es-ES" i="1">
                          <a:latin typeface="Cambria Math"/>
                        </a:rPr>
                        <m:t>=70</m:t>
                      </m:r>
                      <m:r>
                        <a:rPr lang="es-ES" i="1">
                          <a:latin typeface="Cambria Math"/>
                        </a:rPr>
                        <m:t>𝑚𝑚</m:t>
                      </m:r>
                    </m:oMath>
                  </m:oMathPara>
                </a14:m>
                <a:endParaRPr lang="es-EC" dirty="0"/>
              </a:p>
              <a:p>
                <a:endParaRPr lang="es-EC" dirty="0"/>
              </a:p>
              <a:p>
                <a:pPr algn="just"/>
                <a:r>
                  <a:rPr lang="es-ES" dirty="0"/>
                  <a:t>Para que el sistema funcione adecuadamente se deben emplear bielas cuya longitud sea, al menos, 3 veces el radio de la manivela a la que está acoplada</a:t>
                </a:r>
                <a:r>
                  <a:rPr lang="es-ES" dirty="0" smtClean="0"/>
                  <a:t>.</a:t>
                </a:r>
              </a:p>
              <a:p>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𝐵𝑖𝑒𝑙𝑎</m:t>
                      </m:r>
                      <m:r>
                        <a:rPr lang="es-ES" i="1">
                          <a:latin typeface="Cambria Math"/>
                        </a:rPr>
                        <m:t>=3∗</m:t>
                      </m:r>
                      <m:r>
                        <a:rPr lang="es-ES" i="1">
                          <a:latin typeface="Cambria Math"/>
                        </a:rPr>
                        <m:t>𝑅𝑎𝑑𝑖𝑜</m:t>
                      </m:r>
                      <m:r>
                        <a:rPr lang="es-ES" i="1">
                          <a:latin typeface="Cambria Math"/>
                        </a:rPr>
                        <m:t> </m:t>
                      </m:r>
                      <m:r>
                        <a:rPr lang="es-ES" i="1">
                          <a:latin typeface="Cambria Math"/>
                        </a:rPr>
                        <m:t>𝑑𝑒</m:t>
                      </m:r>
                      <m:r>
                        <a:rPr lang="es-ES" i="1">
                          <a:latin typeface="Cambria Math"/>
                        </a:rPr>
                        <m:t> </m:t>
                      </m:r>
                      <m:r>
                        <a:rPr lang="es-ES" i="1">
                          <a:latin typeface="Cambria Math"/>
                        </a:rPr>
                        <m:t>𝑀𝑎𝑛𝑖𝑣𝑒𝑙𝑎</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𝐵𝑖𝑒𝑙𝑎</m:t>
                      </m:r>
                      <m:r>
                        <a:rPr lang="es-ES" i="1">
                          <a:latin typeface="Cambria Math"/>
                        </a:rPr>
                        <m:t>=3∗70</m:t>
                      </m:r>
                      <m:r>
                        <a:rPr lang="es-ES" i="1">
                          <a:latin typeface="Cambria Math"/>
                        </a:rPr>
                        <m:t>𝑚𝑚</m:t>
                      </m:r>
                      <m:r>
                        <a:rPr lang="es-ES" i="1">
                          <a:latin typeface="Cambria Math"/>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𝐵𝑖𝑒𝑙𝑎</m:t>
                      </m:r>
                      <m:r>
                        <a:rPr lang="es-ES" i="1">
                          <a:latin typeface="Cambria Math"/>
                        </a:rPr>
                        <m:t>=210 </m:t>
                      </m:r>
                      <m:r>
                        <a:rPr lang="es-ES" i="1">
                          <a:latin typeface="Cambria Math"/>
                        </a:rPr>
                        <m:t>𝑚𝑚</m:t>
                      </m:r>
                    </m:oMath>
                  </m:oMathPara>
                </a14:m>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539553" y="2348880"/>
                <a:ext cx="7740848" cy="4248471"/>
              </a:xfrm>
              <a:blipFill rotWithShape="1">
                <a:blip r:embed="rId2"/>
                <a:stretch>
                  <a:fillRect l="-1103" r="-1103"/>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SISTEMA DE ARRASTRE</a:t>
            </a:r>
            <a:endParaRPr lang="es-EC" dirty="0"/>
          </a:p>
        </p:txBody>
      </p:sp>
    </p:spTree>
    <p:extLst>
      <p:ext uri="{BB962C8B-B14F-4D97-AF65-F5344CB8AC3E}">
        <p14:creationId xmlns:p14="http://schemas.microsoft.com/office/powerpoint/2010/main" val="1262160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67832" y="5589240"/>
                <a:ext cx="7408333" cy="1008112"/>
              </a:xfrm>
            </p:spPr>
            <p:txBody>
              <a:bodyPr/>
              <a:lstStyle/>
              <a:p>
                <a:pPr marL="0" indent="0">
                  <a:buNone/>
                </a:pPr>
                <a14:m>
                  <m:oMathPara xmlns:m="http://schemas.openxmlformats.org/officeDocument/2006/math">
                    <m:oMathParaPr>
                      <m:jc m:val="left"/>
                    </m:oMathParaPr>
                    <m:oMath xmlns:m="http://schemas.openxmlformats.org/officeDocument/2006/math">
                      <m:r>
                        <m:rPr>
                          <m:sty m:val="p"/>
                        </m:rPr>
                        <a:rPr lang="es-ES">
                          <a:latin typeface="Cambria Math"/>
                        </a:rPr>
                        <m:t>Distancia</m:t>
                      </m:r>
                      <m:r>
                        <a:rPr lang="es-ES">
                          <a:latin typeface="Cambria Math"/>
                        </a:rPr>
                        <m:t> </m:t>
                      </m:r>
                      <m:r>
                        <m:rPr>
                          <m:sty m:val="p"/>
                        </m:rPr>
                        <a:rPr lang="es-ES">
                          <a:latin typeface="Cambria Math"/>
                        </a:rPr>
                        <m:t>Recorrida</m:t>
                      </m:r>
                      <m:r>
                        <a:rPr lang="es-ES">
                          <a:latin typeface="Cambria Math"/>
                        </a:rPr>
                        <m:t>=</m:t>
                      </m:r>
                      <m:r>
                        <m:rPr>
                          <m:sty m:val="p"/>
                        </m:rPr>
                        <a:rPr lang="es-ES">
                          <a:latin typeface="Cambria Math"/>
                        </a:rPr>
                        <m:t>Valor</m:t>
                      </m:r>
                      <m:r>
                        <a:rPr lang="es-ES">
                          <a:latin typeface="Cambria Math"/>
                        </a:rPr>
                        <m:t> </m:t>
                      </m:r>
                      <m:r>
                        <m:rPr>
                          <m:sty m:val="p"/>
                        </m:rPr>
                        <a:rPr lang="es-ES">
                          <a:latin typeface="Cambria Math"/>
                        </a:rPr>
                        <m:t>m</m:t>
                      </m:r>
                      <m:r>
                        <a:rPr lang="es-ES">
                          <a:latin typeface="Cambria Math"/>
                        </a:rPr>
                        <m:t>á</m:t>
                      </m:r>
                      <m:r>
                        <m:rPr>
                          <m:sty m:val="p"/>
                        </m:rPr>
                        <a:rPr lang="es-ES">
                          <a:latin typeface="Cambria Math"/>
                        </a:rPr>
                        <m:t>ximo</m:t>
                      </m:r>
                      <m:r>
                        <a:rPr lang="es-ES" i="1">
                          <a:latin typeface="Cambria Math"/>
                        </a:rPr>
                        <m:t>−</m:t>
                      </m:r>
                      <m:r>
                        <m:rPr>
                          <m:sty m:val="p"/>
                        </m:rPr>
                        <a:rPr lang="es-ES">
                          <a:latin typeface="Cambria Math"/>
                        </a:rPr>
                        <m:t>Valor</m:t>
                      </m:r>
                      <m:r>
                        <a:rPr lang="es-ES">
                          <a:latin typeface="Cambria Math"/>
                        </a:rPr>
                        <m:t> </m:t>
                      </m:r>
                      <m:r>
                        <m:rPr>
                          <m:sty m:val="p"/>
                        </m:rPr>
                        <a:rPr lang="es-ES">
                          <a:latin typeface="Cambria Math"/>
                        </a:rPr>
                        <m:t>m</m:t>
                      </m:r>
                      <m:r>
                        <a:rPr lang="es-ES">
                          <a:latin typeface="Cambria Math"/>
                        </a:rPr>
                        <m:t>í</m:t>
                      </m:r>
                      <m:r>
                        <m:rPr>
                          <m:sty m:val="p"/>
                        </m:rPr>
                        <a:rPr lang="es-ES">
                          <a:latin typeface="Cambria Math"/>
                        </a:rPr>
                        <m:t>nimo</m:t>
                      </m:r>
                    </m:oMath>
                  </m:oMathPara>
                </a14:m>
                <a:endParaRPr lang="es-EC" dirty="0" smtClean="0"/>
              </a:p>
              <a:p>
                <a:pPr marL="0" indent="0">
                  <a:buNone/>
                </a:pPr>
                <a14:m>
                  <m:oMathPara xmlns:m="http://schemas.openxmlformats.org/officeDocument/2006/math">
                    <m:oMathParaPr>
                      <m:jc m:val="left"/>
                    </m:oMathParaPr>
                    <m:oMath xmlns:m="http://schemas.openxmlformats.org/officeDocument/2006/math">
                      <m:r>
                        <m:rPr>
                          <m:sty m:val="p"/>
                        </m:rPr>
                        <a:rPr lang="es-ES">
                          <a:latin typeface="Cambria Math"/>
                        </a:rPr>
                        <m:t>Distancia</m:t>
                      </m:r>
                      <m:r>
                        <a:rPr lang="es-ES">
                          <a:latin typeface="Cambria Math"/>
                        </a:rPr>
                        <m:t> </m:t>
                      </m:r>
                      <m:r>
                        <m:rPr>
                          <m:sty m:val="p"/>
                        </m:rPr>
                        <a:rPr lang="es-ES">
                          <a:latin typeface="Cambria Math"/>
                        </a:rPr>
                        <m:t>Recorrida</m:t>
                      </m:r>
                      <m:r>
                        <a:rPr lang="es-ES">
                          <a:latin typeface="Cambria Math"/>
                        </a:rPr>
                        <m:t>=1459</m:t>
                      </m:r>
                      <m:r>
                        <a:rPr lang="es-ES" i="1">
                          <a:latin typeface="Cambria Math"/>
                        </a:rPr>
                        <m:t>−</m:t>
                      </m:r>
                      <m:r>
                        <a:rPr lang="es-ES">
                          <a:latin typeface="Cambria Math"/>
                        </a:rPr>
                        <m:t>1329=130</m:t>
                      </m:r>
                      <m:r>
                        <m:rPr>
                          <m:sty m:val="p"/>
                        </m:rPr>
                        <a:rPr lang="es-ES">
                          <a:latin typeface="Cambria Math"/>
                        </a:rPr>
                        <m:t>mm</m:t>
                      </m:r>
                    </m:oMath>
                  </m:oMathPara>
                </a14:m>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67832" y="5589240"/>
                <a:ext cx="7408333" cy="1008112"/>
              </a:xfrm>
              <a:blipFill rotWithShape="1">
                <a:blip r:embed="rId2"/>
                <a:stretch>
                  <a:fillRect l="-164"/>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SISTEMA DE ARRASTRE</a:t>
            </a:r>
            <a:endParaRPr lang="es-EC" dirty="0"/>
          </a:p>
        </p:txBody>
      </p:sp>
      <p:pic>
        <p:nvPicPr>
          <p:cNvPr id="4" name="3 Imagen"/>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7704" y="1772816"/>
            <a:ext cx="5688632" cy="36724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96922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SISTEMA DE ARRASTRE</a:t>
            </a:r>
            <a:endParaRPr lang="es-EC"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564904"/>
            <a:ext cx="6696744" cy="3668236"/>
          </a:xfrm>
          <a:prstGeom prst="rect">
            <a:avLst/>
          </a:prstGeom>
          <a:noFill/>
          <a:ln>
            <a:noFill/>
          </a:ln>
        </p:spPr>
      </p:pic>
    </p:spTree>
    <p:extLst>
      <p:ext uri="{BB962C8B-B14F-4D97-AF65-F5344CB8AC3E}">
        <p14:creationId xmlns:p14="http://schemas.microsoft.com/office/powerpoint/2010/main" val="3901518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468880"/>
            <a:ext cx="8229600" cy="3552408"/>
          </a:xfrm>
        </p:spPr>
        <p:txBody>
          <a:bodyPr>
            <a:normAutofit/>
          </a:bodyPr>
          <a:lstStyle/>
          <a:p>
            <a:pPr lvl="0" algn="just"/>
            <a:r>
              <a:rPr lang="en-US" dirty="0"/>
              <a:t> </a:t>
            </a:r>
            <a:r>
              <a:rPr lang="es-ES_tradnl" dirty="0"/>
              <a:t>Definir parámetros de diseño y analizar la mejor alternativa para la necesidad de la empresa.</a:t>
            </a:r>
            <a:endParaRPr lang="es-EC" dirty="0"/>
          </a:p>
          <a:p>
            <a:pPr algn="just"/>
            <a:endParaRPr lang="es-EC" dirty="0" smtClean="0"/>
          </a:p>
          <a:p>
            <a:pPr lvl="0" algn="just"/>
            <a:r>
              <a:rPr lang="es-ES_tradnl" dirty="0"/>
              <a:t>Diseñar los elementos mecánicos adecuados para que la máquina soporte el trabajo continuo empleando materiales adecuados en la industria alimenticia.</a:t>
            </a:r>
            <a:endParaRPr lang="es-EC" dirty="0"/>
          </a:p>
          <a:p>
            <a:pPr algn="just"/>
            <a:endParaRPr lang="es-EC" dirty="0" smtClean="0"/>
          </a:p>
          <a:p>
            <a:endParaRPr lang="en-US" dirty="0"/>
          </a:p>
          <a:p>
            <a:endParaRPr lang="es-EC" dirty="0"/>
          </a:p>
        </p:txBody>
      </p:sp>
      <p:sp>
        <p:nvSpPr>
          <p:cNvPr id="2" name="1 Título"/>
          <p:cNvSpPr>
            <a:spLocks noGrp="1"/>
          </p:cNvSpPr>
          <p:nvPr>
            <p:ph type="title"/>
          </p:nvPr>
        </p:nvSpPr>
        <p:spPr/>
        <p:txBody>
          <a:bodyPr/>
          <a:lstStyle/>
          <a:p>
            <a:r>
              <a:rPr lang="es-EC" dirty="0" smtClean="0"/>
              <a:t>Objetivos Específicos</a:t>
            </a:r>
            <a:endParaRPr lang="es-EC" dirty="0"/>
          </a:p>
        </p:txBody>
      </p:sp>
    </p:spTree>
    <p:extLst>
      <p:ext uri="{BB962C8B-B14F-4D97-AF65-F5344CB8AC3E}">
        <p14:creationId xmlns:p14="http://schemas.microsoft.com/office/powerpoint/2010/main" val="33081150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2132856"/>
            <a:ext cx="8352928" cy="4392488"/>
          </a:xfrm>
        </p:spPr>
        <p:txBody>
          <a:bodyPr/>
          <a:lstStyle/>
          <a:p>
            <a:r>
              <a:rPr lang="es-EC" dirty="0" smtClean="0"/>
              <a:t>Piñón – Cremallera</a:t>
            </a:r>
          </a:p>
          <a:p>
            <a:pPr marL="0" indent="0" algn="just">
              <a:buNone/>
            </a:pPr>
            <a:r>
              <a:rPr lang="es-ES" sz="2300" dirty="0"/>
              <a:t>El sistema está formado por un piñón al que se le adhiere un motor que permite el giro, este engrana perfectamente en una cremallera que sirve de guía y donde se sujetara la mordaza </a:t>
            </a:r>
            <a:endParaRPr lang="es-EC" sz="2300" dirty="0"/>
          </a:p>
        </p:txBody>
      </p:sp>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smtClean="0">
                <a:solidFill>
                  <a:schemeClr val="bg1"/>
                </a:solidFill>
              </a:rPr>
              <a:t>ARRASTRE DE MORDAZAS</a:t>
            </a:r>
            <a:endParaRPr lang="es-EC"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l="9571" t="3030" b="6493"/>
          <a:stretch/>
        </p:blipFill>
        <p:spPr bwMode="auto">
          <a:xfrm>
            <a:off x="1107138" y="4007091"/>
            <a:ext cx="2960805" cy="2339342"/>
          </a:xfrm>
          <a:prstGeom prst="rect">
            <a:avLst/>
          </a:prstGeom>
          <a:noFill/>
          <a:ln>
            <a:noFill/>
          </a:ln>
          <a:extLst>
            <a:ext uri="{53640926-AAD7-44D8-BBD7-CCE9431645EC}">
              <a14:shadowObscured xmlns:a14="http://schemas.microsoft.com/office/drawing/2010/main"/>
            </a:ext>
          </a:extLst>
        </p:spPr>
      </p:pic>
      <p:pic>
        <p:nvPicPr>
          <p:cNvPr id="5" name="4 Imagen" descr="C:\Users\user\Desktop\Fotos tesis\IMG_5619.JPG"/>
          <p:cNvPicPr/>
          <p:nvPr/>
        </p:nvPicPr>
        <p:blipFill rotWithShape="1">
          <a:blip r:embed="rId3" cstate="print">
            <a:extLst>
              <a:ext uri="{28A0092B-C50C-407E-A947-70E740481C1C}">
                <a14:useLocalDpi xmlns:a14="http://schemas.microsoft.com/office/drawing/2010/main" val="0"/>
              </a:ext>
            </a:extLst>
          </a:blip>
          <a:srcRect t="5958" b="24529"/>
          <a:stretch/>
        </p:blipFill>
        <p:spPr bwMode="auto">
          <a:xfrm>
            <a:off x="4788024" y="3900094"/>
            <a:ext cx="2743200" cy="25533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16999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72067" y="2276872"/>
                <a:ext cx="7408333" cy="4176464"/>
              </a:xfrm>
            </p:spPr>
            <p:txBody>
              <a:bodyPr>
                <a:normAutofit lnSpcReduction="10000"/>
              </a:bodyPr>
              <a:lstStyle/>
              <a:p>
                <a:r>
                  <a:rPr lang="es-ES" dirty="0"/>
                  <a:t>Por cada vuelta completa del piñón la cremallera avanza tantos dientes como tiene el piñón</a:t>
                </a:r>
                <a:r>
                  <a:rPr lang="es-ES" dirty="0" smtClean="0"/>
                  <a:t>.</a:t>
                </a:r>
              </a:p>
              <a:p>
                <a:pPr marL="0" indent="0">
                  <a:buNone/>
                </a:pPr>
                <a:r>
                  <a:rPr lang="es-ES" dirty="0" smtClean="0"/>
                  <a:t> </a:t>
                </a:r>
                <a:endParaRPr lang="es-EC" i="1" dirty="0" smtClean="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𝑑</m:t>
                      </m:r>
                      <m:r>
                        <a:rPr lang="es-ES" i="1">
                          <a:latin typeface="Cambria Math"/>
                        </a:rPr>
                        <m:t>=</m:t>
                      </m:r>
                      <m:f>
                        <m:fPr>
                          <m:ctrlPr>
                            <a:rPr lang="es-EC" i="1">
                              <a:latin typeface="Cambria Math"/>
                            </a:rPr>
                          </m:ctrlPr>
                        </m:fPr>
                        <m:num>
                          <m:r>
                            <a:rPr lang="es-ES" i="1">
                              <a:latin typeface="Cambria Math"/>
                            </a:rPr>
                            <m:t>𝐷</m:t>
                          </m:r>
                        </m:num>
                        <m:den>
                          <m:r>
                            <a:rPr lang="es-ES" i="1">
                              <a:latin typeface="Cambria Math"/>
                            </a:rPr>
                            <m:t>𝐷𝑖</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𝑑</m:t>
                      </m:r>
                      <m:r>
                        <a:rPr lang="es-ES" i="1">
                          <a:latin typeface="Cambria Math"/>
                        </a:rPr>
                        <m:t>=</m:t>
                      </m:r>
                      <m:f>
                        <m:fPr>
                          <m:ctrlPr>
                            <a:rPr lang="es-EC" i="1">
                              <a:latin typeface="Cambria Math"/>
                            </a:rPr>
                          </m:ctrlPr>
                        </m:fPr>
                        <m:num>
                          <m:r>
                            <a:rPr lang="es-ES" i="1">
                              <a:latin typeface="Cambria Math"/>
                            </a:rPr>
                            <m:t>23</m:t>
                          </m:r>
                        </m:num>
                        <m:den>
                          <m:r>
                            <a:rPr lang="es-ES" i="1">
                              <a:latin typeface="Cambria Math"/>
                            </a:rPr>
                            <m:t>2</m:t>
                          </m:r>
                        </m:den>
                      </m:f>
                      <m:r>
                        <a:rPr lang="es-ES" i="1">
                          <a:latin typeface="Cambria Math"/>
                        </a:rPr>
                        <m:t>=11,5 </m:t>
                      </m:r>
                      <m:r>
                        <a:rPr lang="es-ES" i="1">
                          <a:latin typeface="Cambria Math"/>
                        </a:rPr>
                        <m:t>𝑐𝑚</m:t>
                      </m:r>
                    </m:oMath>
                  </m:oMathPara>
                </a14:m>
                <a:endParaRPr lang="es-EC" dirty="0"/>
              </a:p>
              <a:p>
                <a:pPr marL="0" indent="0">
                  <a:buNone/>
                </a:pPr>
                <a:r>
                  <a:rPr lang="es-ES" dirty="0"/>
                  <a:t>Dónde:</a:t>
                </a:r>
                <a:endParaRPr lang="es-EC" dirty="0"/>
              </a:p>
              <a:p>
                <a:pPr marL="0" indent="0">
                  <a:buNone/>
                </a:pPr>
                <a:r>
                  <a:rPr lang="es-ES" dirty="0"/>
                  <a:t>d=Distancia</a:t>
                </a:r>
                <a:endParaRPr lang="es-EC" dirty="0"/>
              </a:p>
              <a:p>
                <a:pPr marL="0" indent="0">
                  <a:buNone/>
                </a:pPr>
                <a:r>
                  <a:rPr lang="es-ES" dirty="0"/>
                  <a:t>D=Dientes del Piñón</a:t>
                </a:r>
                <a:endParaRPr lang="es-EC" dirty="0"/>
              </a:p>
              <a:p>
                <a:pPr marL="0" indent="0">
                  <a:buNone/>
                </a:pPr>
                <a:r>
                  <a:rPr lang="es-ES" dirty="0"/>
                  <a:t>Di=Dientes por cm. En la cremallera</a:t>
                </a:r>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72067" y="2276872"/>
                <a:ext cx="7408333" cy="4176464"/>
              </a:xfrm>
              <a:blipFill rotWithShape="1">
                <a:blip r:embed="rId2"/>
                <a:stretch>
                  <a:fillRect l="-1235" t="-2482" r="-988" b="-2190"/>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ARRASTRE DE MORDAZAS</a:t>
            </a:r>
            <a:endParaRPr lang="es-EC" dirty="0"/>
          </a:p>
        </p:txBody>
      </p:sp>
    </p:spTree>
    <p:extLst>
      <p:ext uri="{BB962C8B-B14F-4D97-AF65-F5344CB8AC3E}">
        <p14:creationId xmlns:p14="http://schemas.microsoft.com/office/powerpoint/2010/main" val="2015232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1 Marcador de contenido"/>
              <p:cNvSpPr>
                <a:spLocks noGrp="1"/>
              </p:cNvSpPr>
              <p:nvPr>
                <p:ph idx="1"/>
              </p:nvPr>
            </p:nvSpPr>
            <p:spPr>
              <a:xfrm>
                <a:off x="872067" y="2348880"/>
                <a:ext cx="7408333" cy="4176463"/>
              </a:xfrm>
            </p:spPr>
            <p:txBody>
              <a:bodyPr>
                <a:normAutofit/>
              </a:bodyPr>
              <a:lstStyle/>
              <a:p>
                <a:pPr marL="0" indent="0">
                  <a:buNone/>
                </a:pPr>
                <a:r>
                  <a:rPr lang="es-ES" dirty="0"/>
                  <a:t>Mientras que la velocidad de desplazamiento es de:</a:t>
                </a: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m:t>
                      </m:r>
                      <m:sSub>
                        <m:sSubPr>
                          <m:ctrlPr>
                            <a:rPr lang="es-EC" i="1">
                              <a:latin typeface="Cambria Math"/>
                            </a:rPr>
                          </m:ctrlPr>
                        </m:sSubPr>
                        <m:e>
                          <m:r>
                            <a:rPr lang="es-ES" i="1">
                              <a:latin typeface="Cambria Math"/>
                            </a:rPr>
                            <m:t>𝑉</m:t>
                          </m:r>
                        </m:e>
                        <m:sub>
                          <m:r>
                            <a:rPr lang="es-ES" i="1">
                              <a:latin typeface="Cambria Math"/>
                            </a:rPr>
                            <m:t>𝑔𝑖𝑟𝑜</m:t>
                          </m:r>
                        </m:sub>
                      </m:sSub>
                      <m:d>
                        <m:dPr>
                          <m:ctrlPr>
                            <a:rPr lang="es-EC" i="1">
                              <a:latin typeface="Cambria Math"/>
                            </a:rPr>
                          </m:ctrlPr>
                        </m:dPr>
                        <m:e>
                          <m:f>
                            <m:fPr>
                              <m:ctrlPr>
                                <a:rPr lang="es-EC" i="1">
                                  <a:latin typeface="Cambria Math"/>
                                </a:rPr>
                              </m:ctrlPr>
                            </m:fPr>
                            <m:num>
                              <m:r>
                                <a:rPr lang="es-ES" i="1">
                                  <a:latin typeface="Cambria Math"/>
                                </a:rPr>
                                <m:t>𝐷</m:t>
                              </m:r>
                            </m:num>
                            <m:den>
                              <m:r>
                                <a:rPr lang="es-ES" i="1">
                                  <a:latin typeface="Cambria Math"/>
                                </a:rPr>
                                <m:t>𝐷𝑖</m:t>
                              </m:r>
                            </m:den>
                          </m:f>
                        </m:e>
                      </m:d>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=10</m:t>
                      </m:r>
                      <m:r>
                        <a:rPr lang="es-ES" i="1">
                          <a:latin typeface="Cambria Math"/>
                        </a:rPr>
                        <m:t>𝑟𝑝𝑚</m:t>
                      </m:r>
                      <m:r>
                        <a:rPr lang="es-ES" i="1">
                          <a:latin typeface="Cambria Math"/>
                        </a:rPr>
                        <m:t> </m:t>
                      </m:r>
                      <m:d>
                        <m:dPr>
                          <m:ctrlPr>
                            <a:rPr lang="es-EC" i="1">
                              <a:latin typeface="Cambria Math"/>
                            </a:rPr>
                          </m:ctrlPr>
                        </m:dPr>
                        <m:e>
                          <m:f>
                            <m:fPr>
                              <m:ctrlPr>
                                <a:rPr lang="es-EC" i="1">
                                  <a:latin typeface="Cambria Math"/>
                                </a:rPr>
                              </m:ctrlPr>
                            </m:fPr>
                            <m:num>
                              <m:r>
                                <a:rPr lang="es-ES" i="1">
                                  <a:latin typeface="Cambria Math"/>
                                </a:rPr>
                                <m:t>23</m:t>
                              </m:r>
                            </m:num>
                            <m:den>
                              <m:r>
                                <a:rPr lang="es-ES" i="1">
                                  <a:latin typeface="Cambria Math"/>
                                </a:rPr>
                                <m:t>2</m:t>
                              </m:r>
                            </m:den>
                          </m:f>
                        </m:e>
                      </m:d>
                      <m:r>
                        <a:rPr lang="es-ES" i="1">
                          <a:latin typeface="Cambria Math"/>
                        </a:rPr>
                        <m:t>=115 </m:t>
                      </m:r>
                      <m:r>
                        <a:rPr lang="es-ES" i="1">
                          <a:latin typeface="Cambria Math"/>
                        </a:rPr>
                        <m:t>𝑐𝑚</m:t>
                      </m:r>
                      <m:r>
                        <a:rPr lang="es-ES" i="1">
                          <a:latin typeface="Cambria Math"/>
                        </a:rPr>
                        <m:t>∗</m:t>
                      </m:r>
                      <m:r>
                        <a:rPr lang="es-ES" i="1">
                          <a:latin typeface="Cambria Math"/>
                        </a:rPr>
                        <m:t>𝑚𝑖𝑛</m:t>
                      </m:r>
                      <m:r>
                        <a:rPr lang="es-ES" i="1">
                          <a:latin typeface="Cambria Math"/>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𝑉</m:t>
                      </m:r>
                      <m:r>
                        <a:rPr lang="es-ES" i="1">
                          <a:latin typeface="Cambria Math"/>
                        </a:rPr>
                        <m:t>=1.91 </m:t>
                      </m:r>
                      <m:r>
                        <a:rPr lang="es-ES" i="1">
                          <a:latin typeface="Cambria Math"/>
                        </a:rPr>
                        <m:t>𝑐𝑚</m:t>
                      </m:r>
                      <m:r>
                        <a:rPr lang="es-ES" i="1">
                          <a:latin typeface="Cambria Math"/>
                        </a:rPr>
                        <m:t>∗</m:t>
                      </m:r>
                      <m:r>
                        <a:rPr lang="es-ES" i="1">
                          <a:latin typeface="Cambria Math"/>
                        </a:rPr>
                        <m:t>𝑠𝑒𝑔</m:t>
                      </m:r>
                      <m:r>
                        <a:rPr lang="es-ES" i="1">
                          <a:latin typeface="Cambria Math"/>
                        </a:rPr>
                        <m:t>.</m:t>
                      </m:r>
                    </m:oMath>
                  </m:oMathPara>
                </a14:m>
                <a:endParaRPr lang="es-EC" dirty="0"/>
              </a:p>
              <a:p>
                <a:pPr marL="0" indent="0">
                  <a:buNone/>
                </a:pPr>
                <a:r>
                  <a:rPr lang="es-ES" dirty="0"/>
                  <a:t>Dónde:</a:t>
                </a:r>
                <a:endParaRPr lang="es-EC" dirty="0"/>
              </a:p>
              <a:p>
                <a:pPr marL="0" indent="0">
                  <a:buNone/>
                </a:pPr>
                <a:r>
                  <a:rPr lang="es-ES" dirty="0"/>
                  <a:t>V=Velocidad de Desplazamiento</a:t>
                </a:r>
                <a:endParaRPr lang="es-EC" dirty="0"/>
              </a:p>
              <a:p>
                <a:pPr marL="0" indent="0">
                  <a:buNone/>
                </a:pPr>
                <a:r>
                  <a:rPr lang="es-ES" dirty="0"/>
                  <a:t>V</a:t>
                </a:r>
                <a:r>
                  <a:rPr lang="es-ES" baseline="-25000" dirty="0"/>
                  <a:t>giro</a:t>
                </a:r>
                <a:r>
                  <a:rPr lang="es-ES" dirty="0"/>
                  <a:t>=Velocidad de Giro del Piñón</a:t>
                </a:r>
                <a:endParaRPr lang="es-EC" dirty="0"/>
              </a:p>
              <a:p>
                <a:pPr marL="0" indent="0">
                  <a:buNone/>
                </a:pPr>
                <a:endParaRPr lang="es-EC" dirty="0"/>
              </a:p>
              <a:p>
                <a:endParaRPr lang="es-EC" dirty="0"/>
              </a:p>
            </p:txBody>
          </p:sp>
        </mc:Choice>
        <mc:Fallback>
          <p:sp>
            <p:nvSpPr>
              <p:cNvPr id="2" name="1 Marcador de contenido"/>
              <p:cNvSpPr>
                <a:spLocks noGrp="1" noRot="1" noChangeAspect="1" noMove="1" noResize="1" noEditPoints="1" noAdjustHandles="1" noChangeArrowheads="1" noChangeShapeType="1" noTextEdit="1"/>
              </p:cNvSpPr>
              <p:nvPr>
                <p:ph idx="1"/>
              </p:nvPr>
            </p:nvSpPr>
            <p:spPr>
              <a:xfrm>
                <a:off x="872067" y="2348880"/>
                <a:ext cx="7408333" cy="4176463"/>
              </a:xfrm>
              <a:blipFill rotWithShape="1">
                <a:blip r:embed="rId2"/>
                <a:stretch>
                  <a:fillRect l="-1235" t="-1168"/>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ARRASTRE DE MORDAZAS</a:t>
            </a:r>
            <a:endParaRPr lang="es-EC" dirty="0"/>
          </a:p>
        </p:txBody>
      </p:sp>
    </p:spTree>
    <p:extLst>
      <p:ext uri="{BB962C8B-B14F-4D97-AF65-F5344CB8AC3E}">
        <p14:creationId xmlns:p14="http://schemas.microsoft.com/office/powerpoint/2010/main" val="459175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72067" y="2420888"/>
                <a:ext cx="7408333" cy="4032447"/>
              </a:xfrm>
            </p:spPr>
            <p:txBody>
              <a:bodyPr>
                <a:normAutofit/>
              </a:bodyPr>
              <a:lstStyle/>
              <a:p>
                <a:pPr marL="0" indent="0">
                  <a:buNone/>
                </a:pPr>
                <a:r>
                  <a:rPr lang="es-ES" dirty="0"/>
                  <a:t>En el siguiente tiempo:</a:t>
                </a:r>
                <a:endParaRPr lang="es-EC" dirty="0"/>
              </a:p>
              <a:p>
                <a:pPr marL="0" indent="0">
                  <a:buNone/>
                </a:pPr>
                <a:r>
                  <a:rPr lang="es-ES" dirty="0"/>
                  <a:t> </a:t>
                </a:r>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𝑡</m:t>
                      </m:r>
                      <m:r>
                        <a:rPr lang="es-ES" i="1">
                          <a:latin typeface="Cambria Math"/>
                        </a:rPr>
                        <m:t>=</m:t>
                      </m:r>
                      <m:f>
                        <m:fPr>
                          <m:ctrlPr>
                            <a:rPr lang="es-EC" i="1">
                              <a:latin typeface="Cambria Math"/>
                            </a:rPr>
                          </m:ctrlPr>
                        </m:fPr>
                        <m:num>
                          <m:r>
                            <a:rPr lang="es-ES" i="1">
                              <a:latin typeface="Cambria Math"/>
                            </a:rPr>
                            <m:t>𝑑</m:t>
                          </m:r>
                        </m:num>
                        <m:den>
                          <m:r>
                            <a:rPr lang="es-ES" i="1">
                              <a:latin typeface="Cambria Math"/>
                            </a:rPr>
                            <m:t>𝑉</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𝑡</m:t>
                      </m:r>
                      <m:r>
                        <a:rPr lang="es-ES" i="1">
                          <a:latin typeface="Cambria Math"/>
                        </a:rPr>
                        <m:t>=</m:t>
                      </m:r>
                      <m:f>
                        <m:fPr>
                          <m:ctrlPr>
                            <a:rPr lang="es-EC" i="1">
                              <a:latin typeface="Cambria Math"/>
                            </a:rPr>
                          </m:ctrlPr>
                        </m:fPr>
                        <m:num>
                          <m:r>
                            <a:rPr lang="es-ES" i="1">
                              <a:latin typeface="Cambria Math"/>
                            </a:rPr>
                            <m:t>11,5 </m:t>
                          </m:r>
                          <m:r>
                            <a:rPr lang="es-ES" i="1">
                              <a:latin typeface="Cambria Math"/>
                            </a:rPr>
                            <m:t>𝑐𝑚</m:t>
                          </m:r>
                        </m:num>
                        <m:den>
                          <m:r>
                            <a:rPr lang="es-ES" i="1">
                              <a:latin typeface="Cambria Math"/>
                            </a:rPr>
                            <m:t>1.91 </m:t>
                          </m:r>
                          <m:r>
                            <a:rPr lang="es-ES" i="1">
                              <a:latin typeface="Cambria Math"/>
                            </a:rPr>
                            <m:t>𝑐𝑚</m:t>
                          </m:r>
                          <m:r>
                            <a:rPr lang="es-ES" i="1">
                              <a:latin typeface="Cambria Math"/>
                            </a:rPr>
                            <m:t>∗</m:t>
                          </m:r>
                          <m:r>
                            <a:rPr lang="es-ES" i="1">
                              <a:latin typeface="Cambria Math"/>
                            </a:rPr>
                            <m:t>𝑠𝑒𝑔</m:t>
                          </m:r>
                          <m:r>
                            <a:rPr lang="es-ES" i="1">
                              <a:latin typeface="Cambria Math"/>
                            </a:rPr>
                            <m:t>.</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a:rPr>
                        <m:t>𝑡</m:t>
                      </m:r>
                      <m:r>
                        <a:rPr lang="es-ES" i="1">
                          <a:latin typeface="Cambria Math"/>
                        </a:rPr>
                        <m:t>=6.02 </m:t>
                      </m:r>
                      <m:r>
                        <a:rPr lang="es-ES" i="1">
                          <a:latin typeface="Cambria Math"/>
                        </a:rPr>
                        <m:t>𝑠𝑒𝑔</m:t>
                      </m:r>
                      <m:r>
                        <a:rPr lang="es-ES" i="1">
                          <a:latin typeface="Cambria Math"/>
                        </a:rPr>
                        <m:t>.</m:t>
                      </m:r>
                    </m:oMath>
                  </m:oMathPara>
                </a14:m>
                <a:endParaRPr lang="es-EC" dirty="0"/>
              </a:p>
              <a:p>
                <a:pPr marL="0" indent="0">
                  <a:buNone/>
                </a:pPr>
                <a:endParaRPr lang="es-ES" dirty="0" smtClean="0"/>
              </a:p>
              <a:p>
                <a:pPr marL="0" indent="0">
                  <a:buNone/>
                </a:pPr>
                <a:r>
                  <a:rPr lang="es-ES" dirty="0" smtClean="0"/>
                  <a:t>Dónde</a:t>
                </a:r>
                <a:r>
                  <a:rPr lang="es-ES" dirty="0"/>
                  <a:t>:</a:t>
                </a:r>
                <a:endParaRPr lang="es-EC" dirty="0"/>
              </a:p>
              <a:p>
                <a:pPr marL="0" indent="0">
                  <a:buNone/>
                </a:pPr>
                <a:r>
                  <a:rPr lang="es-ES" dirty="0"/>
                  <a:t>t=tiempo de desplazamiento</a:t>
                </a:r>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72067" y="2420888"/>
                <a:ext cx="7408333" cy="4032447"/>
              </a:xfrm>
              <a:blipFill rotWithShape="1">
                <a:blip r:embed="rId2"/>
                <a:stretch>
                  <a:fillRect l="-1235" t="-1208" b="-3323"/>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solidFill>
                  <a:schemeClr val="bg1"/>
                </a:solidFill>
              </a:rPr>
              <a:t>Diseño Mecánico – </a:t>
            </a:r>
            <a:br>
              <a:rPr lang="es-EC" dirty="0">
                <a:solidFill>
                  <a:schemeClr val="bg1"/>
                </a:solidFill>
              </a:rPr>
            </a:br>
            <a:r>
              <a:rPr lang="es-EC" dirty="0">
                <a:solidFill>
                  <a:schemeClr val="bg1"/>
                </a:solidFill>
              </a:rPr>
              <a:t>ARRASTRE DE MORDAZAS</a:t>
            </a:r>
            <a:endParaRPr lang="es-EC" dirty="0"/>
          </a:p>
        </p:txBody>
      </p:sp>
    </p:spTree>
    <p:extLst>
      <p:ext uri="{BB962C8B-B14F-4D97-AF65-F5344CB8AC3E}">
        <p14:creationId xmlns:p14="http://schemas.microsoft.com/office/powerpoint/2010/main" val="524923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C" dirty="0" smtClean="0"/>
              <a:t>DISEÑO ELECTRÓNICO</a:t>
            </a:r>
            <a:endParaRPr lang="es-EC" dirty="0"/>
          </a:p>
        </p:txBody>
      </p:sp>
      <p:pic>
        <p:nvPicPr>
          <p:cNvPr id="4" name="3 Marcador de contenido"/>
          <p:cNvPicPr>
            <a:picLocks noGrp="1"/>
          </p:cNvPicPr>
          <p:nvPr>
            <p:ph idx="1"/>
          </p:nvPr>
        </p:nvPicPr>
        <p:blipFill rotWithShape="1">
          <a:blip r:embed="rId2"/>
          <a:srcRect l="32302" t="21740" r="28350" b="19294"/>
          <a:stretch/>
        </p:blipFill>
        <p:spPr bwMode="auto">
          <a:xfrm>
            <a:off x="1835696" y="1844824"/>
            <a:ext cx="5544615" cy="47525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06283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C" dirty="0" smtClean="0"/>
              <a:t>Diseño Electrónico – </a:t>
            </a:r>
            <a:br>
              <a:rPr lang="es-EC" dirty="0" smtClean="0"/>
            </a:br>
            <a:r>
              <a:rPr lang="es-EC" dirty="0" smtClean="0"/>
              <a:t>PANEL DE CONTROL</a:t>
            </a:r>
            <a:endParaRPr lang="es-EC"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044163"/>
            <a:ext cx="4032448" cy="4680520"/>
          </a:xfrm>
          <a:prstGeom prst="rect">
            <a:avLst/>
          </a:prstGeom>
          <a:noFill/>
          <a:ln>
            <a:noFill/>
          </a:ln>
        </p:spPr>
      </p:pic>
    </p:spTree>
    <p:extLst>
      <p:ext uri="{BB962C8B-B14F-4D97-AF65-F5344CB8AC3E}">
        <p14:creationId xmlns:p14="http://schemas.microsoft.com/office/powerpoint/2010/main" val="14861189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9552" y="1844824"/>
            <a:ext cx="4320480" cy="4680520"/>
          </a:xfrm>
        </p:spPr>
        <p:txBody>
          <a:bodyPr/>
          <a:lstStyle/>
          <a:p>
            <a:r>
              <a:rPr lang="es-EC" dirty="0" smtClean="0"/>
              <a:t>Botoneras </a:t>
            </a:r>
          </a:p>
          <a:p>
            <a:pPr marL="0" indent="0">
              <a:buNone/>
            </a:pPr>
            <a:r>
              <a:rPr lang="es-ES" dirty="0" err="1"/>
              <a:t>Optoacoplador</a:t>
            </a:r>
            <a:r>
              <a:rPr lang="es-ES" dirty="0"/>
              <a:t> 4N25</a:t>
            </a:r>
            <a:endParaRPr lang="es-EC" dirty="0"/>
          </a:p>
          <a:p>
            <a:pPr marL="0" indent="0">
              <a:buNone/>
            </a:pPr>
            <a:r>
              <a:rPr lang="es-ES" dirty="0" smtClean="0"/>
              <a:t>Estos </a:t>
            </a:r>
            <a:r>
              <a:rPr lang="es-ES" dirty="0"/>
              <a:t>elementos permiten aislar las tierras del circuito</a:t>
            </a:r>
            <a:r>
              <a:rPr lang="es-ES" dirty="0" smtClean="0"/>
              <a:t>.</a:t>
            </a:r>
            <a:endParaRPr lang="es-EC" dirty="0"/>
          </a:p>
        </p:txBody>
      </p:sp>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a:t>PANEL DE CONTROL</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91817" y="3933056"/>
            <a:ext cx="4400550" cy="2133600"/>
          </a:xfrm>
          <a:prstGeom prst="rect">
            <a:avLst/>
          </a:prstGeom>
          <a:noFill/>
          <a:ln>
            <a:noFill/>
          </a:ln>
        </p:spPr>
      </p:pic>
      <p:pic>
        <p:nvPicPr>
          <p:cNvPr id="6" name="5 Imagen"/>
          <p:cNvPicPr/>
          <p:nvPr/>
        </p:nvPicPr>
        <p:blipFill rotWithShape="1">
          <a:blip r:embed="rId3" cstate="print"/>
          <a:srcRect l="36279" t="20648" r="31845" b="9273"/>
          <a:stretch/>
        </p:blipFill>
        <p:spPr bwMode="auto">
          <a:xfrm>
            <a:off x="5878286" y="1634682"/>
            <a:ext cx="2294114" cy="2520281"/>
          </a:xfrm>
          <a:prstGeom prst="rect">
            <a:avLst/>
          </a:prstGeom>
          <a:noFill/>
          <a:ln w="9525">
            <a:noFill/>
            <a:miter lim="800000"/>
            <a:headEnd/>
            <a:tailEnd/>
          </a:ln>
        </p:spPr>
      </p:pic>
      <p:pic>
        <p:nvPicPr>
          <p:cNvPr id="7" name="6 Imagen"/>
          <p:cNvPicPr/>
          <p:nvPr/>
        </p:nvPicPr>
        <p:blipFill rotWithShape="1">
          <a:blip r:embed="rId4">
            <a:extLst>
              <a:ext uri="{28A0092B-C50C-407E-A947-70E740481C1C}">
                <a14:useLocalDpi xmlns:a14="http://schemas.microsoft.com/office/drawing/2010/main" val="0"/>
              </a:ext>
            </a:extLst>
          </a:blip>
          <a:srcRect l="3457" r="3548"/>
          <a:stretch/>
        </p:blipFill>
        <p:spPr bwMode="auto">
          <a:xfrm>
            <a:off x="5878286" y="4152105"/>
            <a:ext cx="2232000" cy="2700000"/>
          </a:xfrm>
          <a:prstGeom prst="rect">
            <a:avLst/>
          </a:prstGeom>
          <a:noFill/>
          <a:ln>
            <a:noFill/>
          </a:ln>
        </p:spPr>
      </p:pic>
    </p:spTree>
    <p:extLst>
      <p:ext uri="{BB962C8B-B14F-4D97-AF65-F5344CB8AC3E}">
        <p14:creationId xmlns:p14="http://schemas.microsoft.com/office/powerpoint/2010/main" val="30529030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a:t>PANEL DE CONTROL</a:t>
            </a:r>
          </a:p>
        </p:txBody>
      </p:sp>
      <mc:AlternateContent xmlns:mc="http://schemas.openxmlformats.org/markup-compatibility/2006" xmlns:a14="http://schemas.microsoft.com/office/drawing/2010/main">
        <mc:Choice Requires="a14">
          <p:sp>
            <p:nvSpPr>
              <p:cNvPr id="5" name="1 Marcador de contenido"/>
              <p:cNvSpPr txBox="1">
                <a:spLocks/>
              </p:cNvSpPr>
              <p:nvPr/>
            </p:nvSpPr>
            <p:spPr>
              <a:xfrm>
                <a:off x="4211960" y="2636912"/>
                <a:ext cx="4176464" cy="3450696"/>
              </a:xfrm>
              <a:prstGeom prst="rect">
                <a:avLst/>
              </a:prstGeom>
            </p:spPr>
            <p:txBody>
              <a:bodyPr vert="horz" lIns="91440" tIns="45720" rIns="91440" bIns="45720" rtlCol="0">
                <a:normAutofit fontScale="850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18</m:t>
                          </m:r>
                        </m:sub>
                      </m:sSub>
                      <m:r>
                        <a:rPr lang="es-MX" i="1">
                          <a:latin typeface="Cambria Math"/>
                        </a:rPr>
                        <m:t>=</m:t>
                      </m:r>
                      <m:f>
                        <m:fPr>
                          <m:ctrlPr>
                            <a:rPr lang="es-EC" i="1">
                              <a:latin typeface="Cambria Math"/>
                            </a:rPr>
                          </m:ctrlPr>
                        </m:fPr>
                        <m:num>
                          <m:sSub>
                            <m:sSubPr>
                              <m:ctrlPr>
                                <a:rPr lang="es-EC" i="1">
                                  <a:latin typeface="Cambria Math"/>
                                </a:rPr>
                              </m:ctrlPr>
                            </m:sSubPr>
                            <m:e>
                              <m:r>
                                <a:rPr lang="es-MX" i="1">
                                  <a:latin typeface="Cambria Math"/>
                                </a:rPr>
                                <m:t>𝑉</m:t>
                              </m:r>
                            </m:e>
                            <m:sub>
                              <m:r>
                                <a:rPr lang="es-MX" i="1">
                                  <a:latin typeface="Cambria Math"/>
                                </a:rPr>
                                <m:t>1</m:t>
                              </m:r>
                            </m:sub>
                          </m:sSub>
                          <m:r>
                            <a:rPr lang="es-ES" i="1">
                              <a:latin typeface="Cambria Math"/>
                            </a:rPr>
                            <m:t>−</m:t>
                          </m:r>
                          <m:sSub>
                            <m:sSubPr>
                              <m:ctrlPr>
                                <a:rPr lang="es-EC" i="1">
                                  <a:latin typeface="Cambria Math"/>
                                </a:rPr>
                              </m:ctrlPr>
                            </m:sSubPr>
                            <m:e>
                              <m:r>
                                <a:rPr lang="es-MX" i="1">
                                  <a:latin typeface="Cambria Math"/>
                                </a:rPr>
                                <m:t>𝑉</m:t>
                              </m:r>
                            </m:e>
                            <m:sub>
                              <m:r>
                                <a:rPr lang="es-MX" i="1">
                                  <a:latin typeface="Cambria Math"/>
                                </a:rPr>
                                <m:t>𝐿𝐸𝐷</m:t>
                              </m:r>
                            </m:sub>
                          </m:sSub>
                          <m:r>
                            <a:rPr lang="es-ES" i="1">
                              <a:latin typeface="Cambria Math"/>
                            </a:rPr>
                            <m:t>−</m:t>
                          </m:r>
                          <m:sSub>
                            <m:sSubPr>
                              <m:ctrlPr>
                                <a:rPr lang="es-EC" i="1">
                                  <a:latin typeface="Cambria Math"/>
                                </a:rPr>
                              </m:ctrlPr>
                            </m:sSubPr>
                            <m:e>
                              <m:r>
                                <a:rPr lang="es-MX" i="1">
                                  <a:latin typeface="Cambria Math"/>
                                </a:rPr>
                                <m:t>𝑉</m:t>
                              </m:r>
                            </m:e>
                            <m:sub>
                              <m:r>
                                <a:rPr lang="es-MX" i="1">
                                  <a:latin typeface="Cambria Math"/>
                                </a:rPr>
                                <m:t>𝐿𝐸𝐷</m:t>
                              </m:r>
                              <m:r>
                                <a:rPr lang="es-MX" i="1">
                                  <a:latin typeface="Cambria Math"/>
                                </a:rPr>
                                <m:t>−</m:t>
                              </m:r>
                              <m:r>
                                <a:rPr lang="es-MX" i="1">
                                  <a:latin typeface="Cambria Math"/>
                                </a:rPr>
                                <m:t>𝑂𝑃𝑇𝑂</m:t>
                              </m:r>
                            </m:sub>
                          </m:sSub>
                        </m:num>
                        <m:den>
                          <m:sSub>
                            <m:sSubPr>
                              <m:ctrlPr>
                                <a:rPr lang="es-EC" i="1">
                                  <a:latin typeface="Cambria Math"/>
                                </a:rPr>
                              </m:ctrlPr>
                            </m:sSubPr>
                            <m:e>
                              <m:r>
                                <a:rPr lang="es-MX" i="1">
                                  <a:latin typeface="Cambria Math"/>
                                </a:rPr>
                                <m:t>𝐼</m:t>
                              </m:r>
                            </m:e>
                            <m:sub>
                              <m:r>
                                <a:rPr lang="es-MX" i="1">
                                  <a:latin typeface="Cambria Math"/>
                                </a:rPr>
                                <m:t>𝐹</m:t>
                              </m:r>
                            </m:sub>
                          </m:sSub>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18</m:t>
                          </m:r>
                        </m:sub>
                      </m:sSub>
                      <m:r>
                        <a:rPr lang="es-MX" i="1">
                          <a:latin typeface="Cambria Math"/>
                        </a:rPr>
                        <m:t>=</m:t>
                      </m:r>
                      <m:f>
                        <m:fPr>
                          <m:ctrlPr>
                            <a:rPr lang="es-EC" i="1">
                              <a:latin typeface="Cambria Math"/>
                            </a:rPr>
                          </m:ctrlPr>
                        </m:fPr>
                        <m:num>
                          <m:r>
                            <a:rPr lang="es-MX" i="1">
                              <a:latin typeface="Cambria Math"/>
                            </a:rPr>
                            <m:t>(12 −0.7−0,7) </m:t>
                          </m:r>
                          <m:r>
                            <a:rPr lang="es-MX" i="1">
                              <a:latin typeface="Cambria Math"/>
                            </a:rPr>
                            <m:t>𝑉</m:t>
                          </m:r>
                        </m:num>
                        <m:den>
                          <m:r>
                            <a:rPr lang="es-MX" i="1">
                              <a:latin typeface="Cambria Math"/>
                            </a:rPr>
                            <m:t>0,01 </m:t>
                          </m:r>
                          <m:r>
                            <a:rPr lang="es-MX" i="1">
                              <a:latin typeface="Cambria Math"/>
                            </a:rPr>
                            <m:t>𝐴</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18</m:t>
                          </m:r>
                        </m:sub>
                      </m:sSub>
                      <m:r>
                        <a:rPr lang="es-MX" i="1">
                          <a:latin typeface="Cambria Math"/>
                        </a:rPr>
                        <m:t>=1060</m:t>
                      </m:r>
                      <m:r>
                        <a:rPr lang="es-MX" i="1">
                          <a:latin typeface="Cambria Math"/>
                        </a:rPr>
                        <m:t>𝛺</m:t>
                      </m:r>
                      <m:r>
                        <a:rPr lang="es-MX" i="1">
                          <a:latin typeface="Cambria Math"/>
                        </a:rPr>
                        <m:t>≈1.2</m:t>
                      </m:r>
                      <m:r>
                        <a:rPr lang="es-MX" i="1">
                          <a:latin typeface="Cambria Math"/>
                        </a:rPr>
                        <m:t>𝑘</m:t>
                      </m:r>
                      <m:r>
                        <a:rPr lang="es-MX" i="1">
                          <a:latin typeface="Cambria Math"/>
                        </a:rPr>
                        <m:t>𝛺</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18</m:t>
                          </m:r>
                        </m:sub>
                      </m:sSub>
                      <m:r>
                        <a:rPr lang="es-MX" i="1">
                          <a:latin typeface="Cambria Math"/>
                        </a:rPr>
                        <m:t>=</m:t>
                      </m:r>
                      <m:sSub>
                        <m:sSubPr>
                          <m:ctrlPr>
                            <a:rPr lang="es-EC" i="1">
                              <a:latin typeface="Cambria Math"/>
                            </a:rPr>
                          </m:ctrlPr>
                        </m:sSubPr>
                        <m:e>
                          <m:r>
                            <a:rPr lang="es-MX" i="1">
                              <a:latin typeface="Cambria Math"/>
                            </a:rPr>
                            <m:t>𝑅</m:t>
                          </m:r>
                        </m:e>
                        <m:sub>
                          <m:r>
                            <a:rPr lang="es-MX" i="1">
                              <a:latin typeface="Cambria Math"/>
                            </a:rPr>
                            <m:t>23</m:t>
                          </m:r>
                        </m:sub>
                      </m:sSub>
                      <m:r>
                        <a:rPr lang="es-MX" i="1">
                          <a:latin typeface="Cambria Math"/>
                        </a:rPr>
                        <m:t>=</m:t>
                      </m:r>
                      <m:sSub>
                        <m:sSubPr>
                          <m:ctrlPr>
                            <a:rPr lang="es-EC" i="1">
                              <a:latin typeface="Cambria Math"/>
                            </a:rPr>
                          </m:ctrlPr>
                        </m:sSubPr>
                        <m:e>
                          <m:r>
                            <a:rPr lang="es-MX" i="1">
                              <a:latin typeface="Cambria Math"/>
                            </a:rPr>
                            <m:t>𝑅</m:t>
                          </m:r>
                        </m:e>
                        <m:sub>
                          <m:r>
                            <a:rPr lang="es-MX" i="1">
                              <a:latin typeface="Cambria Math"/>
                            </a:rPr>
                            <m:t>25</m:t>
                          </m:r>
                        </m:sub>
                      </m:sSub>
                      <m:r>
                        <a:rPr lang="es-MX" i="1">
                          <a:latin typeface="Cambria Math"/>
                        </a:rPr>
                        <m:t>=</m:t>
                      </m:r>
                      <m:sSub>
                        <m:sSubPr>
                          <m:ctrlPr>
                            <a:rPr lang="es-EC" i="1">
                              <a:latin typeface="Cambria Math"/>
                            </a:rPr>
                          </m:ctrlPr>
                        </m:sSubPr>
                        <m:e>
                          <m:r>
                            <a:rPr lang="es-MX" i="1">
                              <a:latin typeface="Cambria Math"/>
                            </a:rPr>
                            <m:t>𝑅</m:t>
                          </m:r>
                        </m:e>
                        <m:sub>
                          <m:r>
                            <a:rPr lang="es-MX" i="1">
                              <a:latin typeface="Cambria Math"/>
                            </a:rPr>
                            <m:t>27</m:t>
                          </m:r>
                        </m:sub>
                      </m:sSub>
                    </m:oMath>
                  </m:oMathPara>
                </a14:m>
                <a:endParaRPr lang="es-EC" dirty="0" smtClean="0"/>
              </a:p>
              <a:p>
                <a:pPr marL="0" indent="0">
                  <a:buNone/>
                </a:pPr>
                <a:endParaRPr lang="es-EC" dirty="0"/>
              </a:p>
              <a:p>
                <a:pPr marL="0" indent="0">
                  <a:buNone/>
                </a:pPr>
                <a14:m>
                  <m:oMath xmlns:m="http://schemas.openxmlformats.org/officeDocument/2006/math">
                    <m:r>
                      <a:rPr lang="es-MX" i="1">
                        <a:latin typeface="Cambria Math"/>
                      </a:rPr>
                      <m:t>𝑃</m:t>
                    </m:r>
                    <m:r>
                      <a:rPr lang="es-MX" i="1">
                        <a:latin typeface="Cambria Math"/>
                      </a:rPr>
                      <m:t>=</m:t>
                    </m:r>
                    <m:sSub>
                      <m:sSubPr>
                        <m:ctrlPr>
                          <a:rPr lang="es-EC" i="1">
                            <a:latin typeface="Cambria Math"/>
                          </a:rPr>
                        </m:ctrlPr>
                      </m:sSubPr>
                      <m:e>
                        <m:r>
                          <a:rPr lang="es-MX" i="1">
                            <a:latin typeface="Cambria Math"/>
                          </a:rPr>
                          <m:t>𝐼</m:t>
                        </m:r>
                      </m:e>
                      <m:sub>
                        <m:r>
                          <a:rPr lang="es-MX" i="1">
                            <a:latin typeface="Cambria Math"/>
                          </a:rPr>
                          <m:t>𝐹</m:t>
                        </m:r>
                      </m:sub>
                    </m:sSub>
                    <m:r>
                      <a:rPr lang="es-MX" i="1">
                        <a:latin typeface="Cambria Math"/>
                      </a:rPr>
                      <m:t>∗</m:t>
                    </m:r>
                    <m:sSub>
                      <m:sSubPr>
                        <m:ctrlPr>
                          <a:rPr lang="es-EC" i="1">
                            <a:latin typeface="Cambria Math"/>
                          </a:rPr>
                        </m:ctrlPr>
                      </m:sSubPr>
                      <m:e>
                        <m:r>
                          <a:rPr lang="es-MX" i="1">
                            <a:latin typeface="Cambria Math"/>
                          </a:rPr>
                          <m:t>(</m:t>
                        </m:r>
                        <m:r>
                          <a:rPr lang="es-MX" i="1">
                            <a:latin typeface="Cambria Math"/>
                          </a:rPr>
                          <m:t>𝑉</m:t>
                        </m:r>
                      </m:e>
                      <m:sub>
                        <m:r>
                          <a:rPr lang="es-MX" i="1">
                            <a:latin typeface="Cambria Math"/>
                          </a:rPr>
                          <m:t>1</m:t>
                        </m:r>
                      </m:sub>
                    </m:sSub>
                    <m:r>
                      <a:rPr lang="es-ES" i="1">
                        <a:latin typeface="Cambria Math"/>
                      </a:rPr>
                      <m:t>−</m:t>
                    </m:r>
                    <m:sSub>
                      <m:sSubPr>
                        <m:ctrlPr>
                          <a:rPr lang="es-EC" i="1">
                            <a:latin typeface="Cambria Math"/>
                          </a:rPr>
                        </m:ctrlPr>
                      </m:sSubPr>
                      <m:e>
                        <m:r>
                          <a:rPr lang="es-MX" i="1">
                            <a:latin typeface="Cambria Math"/>
                          </a:rPr>
                          <m:t>𝑉</m:t>
                        </m:r>
                      </m:e>
                      <m:sub>
                        <m:r>
                          <a:rPr lang="es-MX" i="1">
                            <a:latin typeface="Cambria Math"/>
                          </a:rPr>
                          <m:t>𝐿𝐸𝐷</m:t>
                        </m:r>
                      </m:sub>
                    </m:sSub>
                    <m:r>
                      <a:rPr lang="es-ES" i="1">
                        <a:latin typeface="Cambria Math"/>
                      </a:rPr>
                      <m:t>−</m:t>
                    </m:r>
                    <m:sSub>
                      <m:sSubPr>
                        <m:ctrlPr>
                          <a:rPr lang="es-EC" i="1">
                            <a:latin typeface="Cambria Math"/>
                          </a:rPr>
                        </m:ctrlPr>
                      </m:sSubPr>
                      <m:e>
                        <m:r>
                          <a:rPr lang="es-MX" i="1">
                            <a:latin typeface="Cambria Math"/>
                          </a:rPr>
                          <m:t>𝑉</m:t>
                        </m:r>
                      </m:e>
                      <m:sub>
                        <m:r>
                          <a:rPr lang="es-MX" i="1">
                            <a:latin typeface="Cambria Math"/>
                          </a:rPr>
                          <m:t>𝐿𝐸𝐷</m:t>
                        </m:r>
                        <m:r>
                          <a:rPr lang="es-MX" i="1">
                            <a:latin typeface="Cambria Math"/>
                          </a:rPr>
                          <m:t>−</m:t>
                        </m:r>
                        <m:r>
                          <a:rPr lang="es-MX" i="1">
                            <a:latin typeface="Cambria Math"/>
                          </a:rPr>
                          <m:t>𝑂𝑃𝑇𝑂</m:t>
                        </m:r>
                      </m:sub>
                    </m:sSub>
                  </m:oMath>
                </a14:m>
                <a:r>
                  <a:rPr lang="es-ES" dirty="0"/>
                  <a:t>)</a:t>
                </a:r>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=0,01∗(12 −0,7−0,7)</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=0.11 </m:t>
                      </m:r>
                      <m:r>
                        <a:rPr lang="es-MX" i="1">
                          <a:latin typeface="Cambria Math"/>
                        </a:rPr>
                        <m:t>𝑊</m:t>
                      </m:r>
                    </m:oMath>
                  </m:oMathPara>
                </a14:m>
                <a:endParaRPr lang="es-EC" dirty="0"/>
              </a:p>
              <a:p>
                <a:endParaRPr lang="es-EC" dirty="0"/>
              </a:p>
            </p:txBody>
          </p:sp>
        </mc:Choice>
        <mc:Fallback xmlns="">
          <p:sp>
            <p:nvSpPr>
              <p:cNvPr id="5" name="1 Marcador de contenido"/>
              <p:cNvSpPr txBox="1">
                <a:spLocks noRot="1" noChangeAspect="1" noMove="1" noResize="1" noEditPoints="1" noAdjustHandles="1" noChangeArrowheads="1" noChangeShapeType="1" noTextEdit="1"/>
              </p:cNvSpPr>
              <p:nvPr/>
            </p:nvSpPr>
            <p:spPr>
              <a:xfrm>
                <a:off x="4211960" y="2636912"/>
                <a:ext cx="4176464" cy="3450696"/>
              </a:xfrm>
              <a:prstGeom prst="rect">
                <a:avLst/>
              </a:prstGeom>
              <a:blipFill rotWithShape="1">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Marcador de contenido"/>
              <p:cNvSpPr>
                <a:spLocks noGrp="1"/>
              </p:cNvSpPr>
              <p:nvPr>
                <p:ph idx="1"/>
              </p:nvPr>
            </p:nvSpPr>
            <p:spPr>
              <a:xfrm>
                <a:off x="611560" y="2420888"/>
                <a:ext cx="2808311" cy="3450696"/>
              </a:xfrm>
            </p:spPr>
            <p:txBody>
              <a:bodyPr>
                <a:normAutofit fontScale="92500"/>
              </a:bodyPr>
              <a:lstStyle/>
              <a:p>
                <a:pPr marL="0" indent="0">
                  <a:buNone/>
                </a:pPr>
                <a:r>
                  <a:rPr lang="es-ES" dirty="0"/>
                  <a:t>Dónde:</a:t>
                </a:r>
                <a:endParaRPr lang="es-EC" dirty="0"/>
              </a:p>
              <a:p>
                <a14:m>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1</m:t>
                        </m:r>
                      </m:sub>
                    </m:sSub>
                    <m:r>
                      <a:rPr lang="es-ES" i="1">
                        <a:latin typeface="Cambria Math"/>
                      </a:rPr>
                      <m:t>=12 </m:t>
                    </m:r>
                    <m:r>
                      <a:rPr lang="es-ES" i="1">
                        <a:latin typeface="Cambria Math"/>
                      </a:rPr>
                      <m:t>𝑉</m:t>
                    </m:r>
                  </m:oMath>
                </a14:m>
                <a:endParaRPr lang="es-EC" dirty="0"/>
              </a:p>
              <a:p>
                <a14:m>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2</m:t>
                        </m:r>
                      </m:sub>
                    </m:sSub>
                    <m:r>
                      <a:rPr lang="es-ES" i="1">
                        <a:latin typeface="Cambria Math"/>
                      </a:rPr>
                      <m:t>=5</m:t>
                    </m:r>
                    <m:r>
                      <a:rPr lang="es-ES" i="1">
                        <a:latin typeface="Cambria Math"/>
                      </a:rPr>
                      <m:t>𝑉</m:t>
                    </m:r>
                  </m:oMath>
                </a14:m>
                <a:endParaRPr lang="es-EC" dirty="0"/>
              </a:p>
              <a:p>
                <a14:m>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𝐿𝐸𝐷</m:t>
                        </m:r>
                      </m:sub>
                    </m:sSub>
                    <m:r>
                      <a:rPr lang="es-ES" i="1">
                        <a:latin typeface="Cambria Math"/>
                      </a:rPr>
                      <m:t>=0.7 </m:t>
                    </m:r>
                    <m:r>
                      <a:rPr lang="es-ES" i="1">
                        <a:latin typeface="Cambria Math"/>
                      </a:rPr>
                      <m:t>𝑉</m:t>
                    </m:r>
                  </m:oMath>
                </a14:m>
                <a:endParaRPr lang="es-EC" dirty="0"/>
              </a:p>
              <a:p>
                <a14:m>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𝐿𝐸𝐷</m:t>
                        </m:r>
                        <m:r>
                          <a:rPr lang="es-ES" i="1">
                            <a:latin typeface="Cambria Math"/>
                          </a:rPr>
                          <m:t>−</m:t>
                        </m:r>
                        <m:r>
                          <a:rPr lang="es-ES" i="1">
                            <a:latin typeface="Cambria Math"/>
                          </a:rPr>
                          <m:t>𝑂𝑃𝑇𝑂</m:t>
                        </m:r>
                      </m:sub>
                    </m:sSub>
                    <m:r>
                      <a:rPr lang="es-ES" i="1">
                        <a:latin typeface="Cambria Math"/>
                      </a:rPr>
                      <m:t>=0.7 </m:t>
                    </m:r>
                    <m:r>
                      <a:rPr lang="es-ES" i="1">
                        <a:latin typeface="Cambria Math"/>
                      </a:rPr>
                      <m:t>𝑉</m:t>
                    </m:r>
                  </m:oMath>
                </a14:m>
                <a:endParaRPr lang="es-EC" dirty="0"/>
              </a:p>
              <a:p>
                <a14:m>
                  <m:oMath xmlns:m="http://schemas.openxmlformats.org/officeDocument/2006/math">
                    <m:sSub>
                      <m:sSubPr>
                        <m:ctrlPr>
                          <a:rPr lang="es-EC" i="1">
                            <a:latin typeface="Cambria Math"/>
                          </a:rPr>
                        </m:ctrlPr>
                      </m:sSubPr>
                      <m:e>
                        <m:r>
                          <a:rPr lang="es-ES" i="1">
                            <a:latin typeface="Cambria Math"/>
                          </a:rPr>
                          <m:t>𝐼</m:t>
                        </m:r>
                      </m:e>
                      <m:sub>
                        <m:r>
                          <a:rPr lang="es-ES" i="1">
                            <a:latin typeface="Cambria Math"/>
                          </a:rPr>
                          <m:t>𝐹</m:t>
                        </m:r>
                      </m:sub>
                    </m:sSub>
                    <m:r>
                      <a:rPr lang="es-ES" i="1">
                        <a:latin typeface="Cambria Math"/>
                      </a:rPr>
                      <m:t>=10</m:t>
                    </m:r>
                    <m:r>
                      <a:rPr lang="es-ES" i="1">
                        <a:latin typeface="Cambria Math"/>
                      </a:rPr>
                      <m:t>𝑚𝐴</m:t>
                    </m:r>
                  </m:oMath>
                </a14:m>
                <a:r>
                  <a:rPr lang="es-ES" dirty="0"/>
                  <a:t> </a:t>
                </a:r>
                <a:endParaRPr lang="es-EC" dirty="0"/>
              </a:p>
              <a:p>
                <a14:m>
                  <m:oMath xmlns:m="http://schemas.openxmlformats.org/officeDocument/2006/math">
                    <m:sSub>
                      <m:sSubPr>
                        <m:ctrlPr>
                          <a:rPr lang="es-EC" i="1">
                            <a:latin typeface="Cambria Math"/>
                          </a:rPr>
                        </m:ctrlPr>
                      </m:sSubPr>
                      <m:e>
                        <m:r>
                          <a:rPr lang="es-ES" i="1">
                            <a:latin typeface="Cambria Math"/>
                          </a:rPr>
                          <m:t>𝐼</m:t>
                        </m:r>
                      </m:e>
                      <m:sub>
                        <m:r>
                          <a:rPr lang="es-ES" i="1">
                            <a:latin typeface="Cambria Math"/>
                          </a:rPr>
                          <m:t>𝐹𝑚𝑖𝑛</m:t>
                        </m:r>
                      </m:sub>
                    </m:sSub>
                    <m:r>
                      <a:rPr lang="es-ES" i="1">
                        <a:latin typeface="Cambria Math"/>
                      </a:rPr>
                      <m:t>=5</m:t>
                    </m:r>
                    <m:r>
                      <a:rPr lang="es-ES" i="1">
                        <a:latin typeface="Cambria Math"/>
                      </a:rPr>
                      <m:t>𝑚𝐴</m:t>
                    </m:r>
                  </m:oMath>
                </a14:m>
                <a:endParaRPr lang="es-EC" dirty="0"/>
              </a:p>
              <a:p>
                <a14:m>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𝐶𝐸</m:t>
                        </m:r>
                      </m:sub>
                    </m:sSub>
                    <m:r>
                      <a:rPr lang="es-ES" i="1">
                        <a:latin typeface="Cambria Math"/>
                      </a:rPr>
                      <m:t>=0,4 </m:t>
                    </m:r>
                    <m:r>
                      <a:rPr lang="es-ES" i="1">
                        <a:latin typeface="Cambria Math"/>
                      </a:rPr>
                      <m:t>𝑉</m:t>
                    </m:r>
                  </m:oMath>
                </a14:m>
                <a:r>
                  <a:rPr lang="es-ES" dirty="0"/>
                  <a:t> </a:t>
                </a:r>
                <a:endParaRPr lang="es-EC" dirty="0"/>
              </a:p>
              <a:p>
                <a:endParaRPr lang="es-EC" dirty="0"/>
              </a:p>
            </p:txBody>
          </p:sp>
        </mc:Choice>
        <mc:Fallback xmlns="">
          <p:sp>
            <p:nvSpPr>
              <p:cNvPr id="6" name="5 Marcador de contenido"/>
              <p:cNvSpPr>
                <a:spLocks noGrp="1" noRot="1" noChangeAspect="1" noMove="1" noResize="1" noEditPoints="1" noAdjustHandles="1" noChangeArrowheads="1" noChangeShapeType="1" noTextEdit="1"/>
              </p:cNvSpPr>
              <p:nvPr>
                <p:ph idx="1"/>
              </p:nvPr>
            </p:nvSpPr>
            <p:spPr>
              <a:xfrm>
                <a:off x="611560" y="2420888"/>
                <a:ext cx="2808311" cy="3450696"/>
              </a:xfrm>
              <a:blipFill rotWithShape="1">
                <a:blip r:embed="rId3"/>
                <a:stretch>
                  <a:fillRect l="-2820" t="-1060"/>
                </a:stretch>
              </a:blipFill>
            </p:spPr>
            <p:txBody>
              <a:bodyPr/>
              <a:lstStyle/>
              <a:p>
                <a:r>
                  <a:rPr lang="es-EC">
                    <a:noFill/>
                  </a:rPr>
                  <a:t> </a:t>
                </a:r>
              </a:p>
            </p:txBody>
          </p:sp>
        </mc:Fallback>
      </mc:AlternateContent>
    </p:spTree>
    <p:extLst>
      <p:ext uri="{BB962C8B-B14F-4D97-AF65-F5344CB8AC3E}">
        <p14:creationId xmlns:p14="http://schemas.microsoft.com/office/powerpoint/2010/main" val="14011120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72067" y="2492896"/>
                <a:ext cx="7408333" cy="3816423"/>
              </a:xfrm>
            </p:spPr>
            <p:txBody>
              <a:bodyPr>
                <a:normAutofit fontScale="85000" lnSpcReduction="10000"/>
              </a:bodyPr>
              <a:lstStyle/>
              <a:p>
                <a:pPr marL="0" indent="0" algn="ctr">
                  <a:buNone/>
                </a:pPr>
                <a:r>
                  <a:rPr lang="es-EC" dirty="0"/>
                  <a:t> </a:t>
                </a:r>
                <a14:m>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19</m:t>
                        </m:r>
                      </m:sub>
                    </m:sSub>
                    <m:r>
                      <a:rPr lang="es-MX" i="1">
                        <a:latin typeface="Cambria Math"/>
                      </a:rPr>
                      <m:t>=</m:t>
                    </m:r>
                    <m:f>
                      <m:fPr>
                        <m:ctrlPr>
                          <a:rPr lang="es-EC" i="1">
                            <a:latin typeface="Cambria Math"/>
                          </a:rPr>
                        </m:ctrlPr>
                      </m:fPr>
                      <m:num>
                        <m:sSub>
                          <m:sSubPr>
                            <m:ctrlPr>
                              <a:rPr lang="es-EC" i="1">
                                <a:latin typeface="Cambria Math"/>
                              </a:rPr>
                            </m:ctrlPr>
                          </m:sSubPr>
                          <m:e>
                            <m:r>
                              <a:rPr lang="es-MX" i="1">
                                <a:latin typeface="Cambria Math"/>
                              </a:rPr>
                              <m:t>𝑉</m:t>
                            </m:r>
                          </m:e>
                          <m:sub>
                            <m:r>
                              <a:rPr lang="es-MX" i="1">
                                <a:latin typeface="Cambria Math"/>
                              </a:rPr>
                              <m:t>2</m:t>
                            </m:r>
                          </m:sub>
                        </m:sSub>
                        <m:r>
                          <a:rPr lang="es-ES" i="1">
                            <a:latin typeface="Cambria Math"/>
                          </a:rPr>
                          <m:t>−</m:t>
                        </m:r>
                        <m:sSub>
                          <m:sSubPr>
                            <m:ctrlPr>
                              <a:rPr lang="es-EC" i="1">
                                <a:latin typeface="Cambria Math"/>
                              </a:rPr>
                            </m:ctrlPr>
                          </m:sSubPr>
                          <m:e>
                            <m:r>
                              <a:rPr lang="es-MX" i="1">
                                <a:latin typeface="Cambria Math"/>
                              </a:rPr>
                              <m:t>𝑉</m:t>
                            </m:r>
                          </m:e>
                          <m:sub>
                            <m:r>
                              <a:rPr lang="es-MX" i="1">
                                <a:latin typeface="Cambria Math"/>
                              </a:rPr>
                              <m:t>𝐶𝐸</m:t>
                            </m:r>
                          </m:sub>
                        </m:sSub>
                      </m:num>
                      <m:den>
                        <m:sSub>
                          <m:sSubPr>
                            <m:ctrlPr>
                              <a:rPr lang="es-EC" i="1">
                                <a:latin typeface="Cambria Math"/>
                              </a:rPr>
                            </m:ctrlPr>
                          </m:sSubPr>
                          <m:e>
                            <m:r>
                              <a:rPr lang="es-MX" i="1">
                                <a:latin typeface="Cambria Math"/>
                              </a:rPr>
                              <m:t>𝐼</m:t>
                            </m:r>
                          </m:e>
                          <m:sub>
                            <m:r>
                              <a:rPr lang="es-MX" i="1">
                                <a:latin typeface="Cambria Math"/>
                              </a:rPr>
                              <m:t>𝐹𝑚𝑖𝑛</m:t>
                            </m:r>
                          </m:sub>
                        </m:sSub>
                      </m:den>
                    </m:f>
                  </m:oMath>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19</m:t>
                          </m:r>
                        </m:sub>
                      </m:sSub>
                      <m:r>
                        <a:rPr lang="es-MX" i="1">
                          <a:latin typeface="Cambria Math"/>
                        </a:rPr>
                        <m:t>=</m:t>
                      </m:r>
                      <m:f>
                        <m:fPr>
                          <m:ctrlPr>
                            <a:rPr lang="es-EC" i="1">
                              <a:latin typeface="Cambria Math"/>
                            </a:rPr>
                          </m:ctrlPr>
                        </m:fPr>
                        <m:num>
                          <m:d>
                            <m:dPr>
                              <m:ctrlPr>
                                <a:rPr lang="es-EC" i="1">
                                  <a:latin typeface="Cambria Math"/>
                                </a:rPr>
                              </m:ctrlPr>
                            </m:dPr>
                            <m:e>
                              <m:r>
                                <a:rPr lang="es-MX" i="1">
                                  <a:latin typeface="Cambria Math"/>
                                </a:rPr>
                                <m:t>5 −0,4</m:t>
                              </m:r>
                            </m:e>
                          </m:d>
                          <m:r>
                            <a:rPr lang="es-MX" i="1">
                              <a:latin typeface="Cambria Math"/>
                            </a:rPr>
                            <m:t>𝑉</m:t>
                          </m:r>
                        </m:num>
                        <m:den>
                          <m:r>
                            <a:rPr lang="es-MX" i="1">
                              <a:latin typeface="Cambria Math"/>
                            </a:rPr>
                            <m:t>0,0005 </m:t>
                          </m:r>
                          <m:r>
                            <a:rPr lang="es-MX" i="1">
                              <a:latin typeface="Cambria Math"/>
                            </a:rPr>
                            <m:t>𝐴</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19</m:t>
                          </m:r>
                        </m:sub>
                      </m:sSub>
                      <m:r>
                        <a:rPr lang="es-MX" i="1">
                          <a:latin typeface="Cambria Math"/>
                        </a:rPr>
                        <m:t>=9200</m:t>
                      </m:r>
                      <m:r>
                        <a:rPr lang="es-MX" i="1">
                          <a:latin typeface="Cambria Math"/>
                        </a:rPr>
                        <m:t>𝛺</m:t>
                      </m:r>
                      <m:r>
                        <a:rPr lang="es-MX" i="1">
                          <a:latin typeface="Cambria Math"/>
                        </a:rPr>
                        <m:t>≈10</m:t>
                      </m:r>
                      <m:r>
                        <a:rPr lang="es-MX" i="1">
                          <a:latin typeface="Cambria Math"/>
                        </a:rPr>
                        <m:t>𝑘</m:t>
                      </m:r>
                      <m:r>
                        <a:rPr lang="es-MX" i="1">
                          <a:latin typeface="Cambria Math"/>
                        </a:rPr>
                        <m:t>𝛺</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19</m:t>
                          </m:r>
                        </m:sub>
                      </m:sSub>
                      <m:r>
                        <a:rPr lang="es-MX" i="1">
                          <a:latin typeface="Cambria Math"/>
                        </a:rPr>
                        <m:t>=</m:t>
                      </m:r>
                      <m:sSub>
                        <m:sSubPr>
                          <m:ctrlPr>
                            <a:rPr lang="es-EC" i="1">
                              <a:latin typeface="Cambria Math"/>
                            </a:rPr>
                          </m:ctrlPr>
                        </m:sSubPr>
                        <m:e>
                          <m:r>
                            <a:rPr lang="es-MX" i="1">
                              <a:latin typeface="Cambria Math"/>
                            </a:rPr>
                            <m:t>𝑅</m:t>
                          </m:r>
                        </m:e>
                        <m:sub>
                          <m:r>
                            <a:rPr lang="es-MX" i="1">
                              <a:latin typeface="Cambria Math"/>
                            </a:rPr>
                            <m:t>24</m:t>
                          </m:r>
                        </m:sub>
                      </m:sSub>
                      <m:r>
                        <a:rPr lang="es-MX" i="1">
                          <a:latin typeface="Cambria Math"/>
                        </a:rPr>
                        <m:t>=</m:t>
                      </m:r>
                      <m:sSub>
                        <m:sSubPr>
                          <m:ctrlPr>
                            <a:rPr lang="es-EC" i="1">
                              <a:latin typeface="Cambria Math"/>
                            </a:rPr>
                          </m:ctrlPr>
                        </m:sSubPr>
                        <m:e>
                          <m:r>
                            <a:rPr lang="es-MX" i="1">
                              <a:latin typeface="Cambria Math"/>
                            </a:rPr>
                            <m:t>𝑅</m:t>
                          </m:r>
                        </m:e>
                        <m:sub>
                          <m:r>
                            <a:rPr lang="es-MX" i="1">
                              <a:latin typeface="Cambria Math"/>
                            </a:rPr>
                            <m:t>26</m:t>
                          </m:r>
                        </m:sub>
                      </m:sSub>
                      <m:r>
                        <a:rPr lang="es-MX" i="1">
                          <a:latin typeface="Cambria Math"/>
                        </a:rPr>
                        <m:t>=</m:t>
                      </m:r>
                      <m:sSub>
                        <m:sSubPr>
                          <m:ctrlPr>
                            <a:rPr lang="es-EC" i="1">
                              <a:latin typeface="Cambria Math"/>
                            </a:rPr>
                          </m:ctrlPr>
                        </m:sSubPr>
                        <m:e>
                          <m:r>
                            <a:rPr lang="es-MX" i="1">
                              <a:latin typeface="Cambria Math"/>
                            </a:rPr>
                            <m:t>𝑅</m:t>
                          </m:r>
                        </m:e>
                        <m:sub>
                          <m:r>
                            <a:rPr lang="es-MX" i="1">
                              <a:latin typeface="Cambria Math"/>
                            </a:rPr>
                            <m:t>28</m:t>
                          </m:r>
                        </m:sub>
                      </m:sSub>
                    </m:oMath>
                  </m:oMathPara>
                </a14:m>
                <a:endParaRPr lang="es-EC" dirty="0"/>
              </a:p>
              <a:p>
                <a:pPr marL="0" indent="0">
                  <a:buNone/>
                </a:pPr>
                <a:r>
                  <a:rPr lang="es-MX" dirty="0"/>
                  <a:t> </a:t>
                </a:r>
                <a:endParaRPr lang="es-EC" dirty="0"/>
              </a:p>
              <a:p>
                <a:pPr marL="0" indent="0">
                  <a:buNone/>
                </a:pPr>
                <a:r>
                  <a:rPr lang="es-ES" dirty="0"/>
                  <a:t>Con una potencia de disipación de</a:t>
                </a:r>
                <a:r>
                  <a:rPr lang="es-ES" dirty="0" smtClean="0"/>
                  <a:t>:</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m:t>
                      </m:r>
                      <m:sSub>
                        <m:sSubPr>
                          <m:ctrlPr>
                            <a:rPr lang="es-EC" i="1">
                              <a:latin typeface="Cambria Math"/>
                            </a:rPr>
                          </m:ctrlPr>
                        </m:sSubPr>
                        <m:e>
                          <m:r>
                            <a:rPr lang="es-MX" i="1">
                              <a:latin typeface="Cambria Math"/>
                            </a:rPr>
                            <m:t>𝐼</m:t>
                          </m:r>
                        </m:e>
                        <m:sub>
                          <m:r>
                            <a:rPr lang="es-MX" i="1">
                              <a:latin typeface="Cambria Math"/>
                            </a:rPr>
                            <m:t>𝐹𝑚𝑖𝑛</m:t>
                          </m:r>
                        </m:sub>
                      </m:sSub>
                      <m:r>
                        <a:rPr lang="es-MX" i="1">
                          <a:latin typeface="Cambria Math"/>
                        </a:rPr>
                        <m:t>∗(</m:t>
                      </m:r>
                      <m:sSub>
                        <m:sSubPr>
                          <m:ctrlPr>
                            <a:rPr lang="es-EC" i="1">
                              <a:latin typeface="Cambria Math"/>
                            </a:rPr>
                          </m:ctrlPr>
                        </m:sSubPr>
                        <m:e>
                          <m:r>
                            <a:rPr lang="es-MX" i="1">
                              <a:latin typeface="Cambria Math"/>
                            </a:rPr>
                            <m:t>𝑉</m:t>
                          </m:r>
                        </m:e>
                        <m:sub>
                          <m:r>
                            <a:rPr lang="es-MX" i="1">
                              <a:latin typeface="Cambria Math"/>
                            </a:rPr>
                            <m:t>2</m:t>
                          </m:r>
                        </m:sub>
                      </m:sSub>
                      <m:r>
                        <a:rPr lang="es-ES" i="1">
                          <a:latin typeface="Cambria Math"/>
                        </a:rPr>
                        <m:t>−</m:t>
                      </m:r>
                      <m:sSub>
                        <m:sSubPr>
                          <m:ctrlPr>
                            <a:rPr lang="es-EC" i="1">
                              <a:latin typeface="Cambria Math"/>
                            </a:rPr>
                          </m:ctrlPr>
                        </m:sSubPr>
                        <m:e>
                          <m:r>
                            <a:rPr lang="es-MX" i="1">
                              <a:latin typeface="Cambria Math"/>
                            </a:rPr>
                            <m:t>𝑉</m:t>
                          </m:r>
                        </m:e>
                        <m:sub>
                          <m:r>
                            <a:rPr lang="es-MX" i="1">
                              <a:latin typeface="Cambria Math"/>
                            </a:rPr>
                            <m:t>𝐶𝐸</m:t>
                          </m:r>
                        </m:sub>
                      </m:sSub>
                      <m:r>
                        <a:rPr lang="es-ES" i="1">
                          <a:latin typeface="Cambria Math"/>
                        </a:rPr>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=0,005∗(5−0,4)</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=0,023 </m:t>
                      </m:r>
                      <m:r>
                        <a:rPr lang="es-MX" i="1">
                          <a:latin typeface="Cambria Math"/>
                        </a:rPr>
                        <m:t>𝑊</m:t>
                      </m:r>
                    </m:oMath>
                  </m:oMathPara>
                </a14:m>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72067" y="2492896"/>
                <a:ext cx="7408333" cy="3816423"/>
              </a:xfrm>
              <a:blipFill rotWithShape="1">
                <a:blip r:embed="rId2"/>
                <a:stretch>
                  <a:fillRect l="-823"/>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a:t>PANEL DE CONTROL</a:t>
            </a:r>
          </a:p>
        </p:txBody>
      </p:sp>
    </p:spTree>
    <p:extLst>
      <p:ext uri="{BB962C8B-B14F-4D97-AF65-F5344CB8AC3E}">
        <p14:creationId xmlns:p14="http://schemas.microsoft.com/office/powerpoint/2010/main" val="11184786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754724" y="1801317"/>
            <a:ext cx="7408333" cy="1843708"/>
          </a:xfrm>
        </p:spPr>
        <p:txBody>
          <a:bodyPr/>
          <a:lstStyle/>
          <a:p>
            <a:r>
              <a:rPr lang="es-EC" dirty="0" smtClean="0"/>
              <a:t>Luces: Relé 5V</a:t>
            </a:r>
          </a:p>
          <a:p>
            <a:pPr marL="0" indent="0">
              <a:buNone/>
            </a:pPr>
            <a:r>
              <a:rPr lang="es-ES" dirty="0"/>
              <a:t>T</a:t>
            </a:r>
            <a:r>
              <a:rPr lang="es-ES" dirty="0" smtClean="0"/>
              <a:t>iene </a:t>
            </a:r>
            <a:r>
              <a:rPr lang="es-ES" dirty="0"/>
              <a:t>3 contactos: común, </a:t>
            </a:r>
            <a:r>
              <a:rPr lang="es-ES" dirty="0" smtClean="0"/>
              <a:t>normalmente </a:t>
            </a:r>
            <a:r>
              <a:rPr lang="es-ES" dirty="0"/>
              <a:t>abierto y </a:t>
            </a:r>
            <a:r>
              <a:rPr lang="es-ES" dirty="0" smtClean="0"/>
              <a:t>normalmente </a:t>
            </a:r>
            <a:r>
              <a:rPr lang="es-ES" dirty="0"/>
              <a:t>cerrado, </a:t>
            </a:r>
            <a:r>
              <a:rPr lang="es-ES" dirty="0" smtClean="0"/>
              <a:t>adicional </a:t>
            </a:r>
            <a:r>
              <a:rPr lang="es-ES" dirty="0"/>
              <a:t>una </a:t>
            </a:r>
            <a:r>
              <a:rPr lang="es-ES" dirty="0" smtClean="0"/>
              <a:t>bobina que se exita y produce un campo magnético</a:t>
            </a:r>
            <a:endParaRPr lang="es-EC" dirty="0"/>
          </a:p>
        </p:txBody>
      </p:sp>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a:t>PANEL DE CONTROL</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683568" y="3717032"/>
            <a:ext cx="3600400" cy="2232248"/>
          </a:xfrm>
          <a:prstGeom prst="rect">
            <a:avLst/>
          </a:prstGeom>
          <a:noFill/>
          <a:ln>
            <a:noFill/>
          </a:ln>
        </p:spPr>
      </p:pic>
      <p:pic>
        <p:nvPicPr>
          <p:cNvPr id="5" name="4 Imagen" descr="https://fbcdn-sphotos-h-a.akamaihd.net/hphotos-ak-xpa1/v/t35.0-12/11187596_10206187457623528_956377056_o.jpg?oh=41e0151323cea9a6bdb588b6a5c95ca1&amp;oe=553EB0E1&amp;__gda__=1430143728_3d1571403816c947566b68c141c26b9a"/>
          <p:cNvPicPr/>
          <p:nvPr/>
        </p:nvPicPr>
        <p:blipFill>
          <a:blip r:embed="rId3" cstate="print"/>
          <a:srcRect r="73448"/>
          <a:stretch>
            <a:fillRect/>
          </a:stretch>
        </p:blipFill>
        <p:spPr bwMode="auto">
          <a:xfrm>
            <a:off x="5364088" y="3717032"/>
            <a:ext cx="2933700" cy="2463165"/>
          </a:xfrm>
          <a:prstGeom prst="rect">
            <a:avLst/>
          </a:prstGeom>
          <a:noFill/>
          <a:ln w="9525">
            <a:noFill/>
            <a:miter lim="800000"/>
            <a:headEnd/>
            <a:tailEnd/>
          </a:ln>
        </p:spPr>
      </p:pic>
    </p:spTree>
    <p:extLst>
      <p:ext uri="{BB962C8B-B14F-4D97-AF65-F5344CB8AC3E}">
        <p14:creationId xmlns:p14="http://schemas.microsoft.com/office/powerpoint/2010/main" val="3934839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468880"/>
            <a:ext cx="8229600" cy="3552408"/>
          </a:xfrm>
        </p:spPr>
        <p:txBody>
          <a:bodyPr>
            <a:normAutofit/>
          </a:bodyPr>
          <a:lstStyle/>
          <a:p>
            <a:pPr lvl="0" algn="just"/>
            <a:r>
              <a:rPr lang="es-ES_tradnl" dirty="0" smtClean="0"/>
              <a:t>Diseñar </a:t>
            </a:r>
            <a:r>
              <a:rPr lang="es-ES_tradnl" dirty="0"/>
              <a:t>los parámetros eléctricos y electrónicos para que los diversos componentes cumplan una secuencia de trabajo establecida.  </a:t>
            </a:r>
            <a:endParaRPr lang="es-ES_tradnl" dirty="0" smtClean="0"/>
          </a:p>
          <a:p>
            <a:pPr lvl="0" algn="just"/>
            <a:endParaRPr lang="es-EC" dirty="0"/>
          </a:p>
          <a:p>
            <a:pPr lvl="0"/>
            <a:r>
              <a:rPr lang="es-ES_tradnl" dirty="0"/>
              <a:t>Implementar la máquina y realizar pruebas de funcionamiento.</a:t>
            </a:r>
            <a:endParaRPr lang="es-EC" dirty="0"/>
          </a:p>
          <a:p>
            <a:pPr marL="0" indent="0" algn="just">
              <a:buNone/>
            </a:pPr>
            <a:endParaRPr lang="es-EC" dirty="0" smtClean="0"/>
          </a:p>
          <a:p>
            <a:endParaRPr lang="en-US" dirty="0"/>
          </a:p>
          <a:p>
            <a:endParaRPr lang="es-EC" dirty="0"/>
          </a:p>
        </p:txBody>
      </p:sp>
      <p:sp>
        <p:nvSpPr>
          <p:cNvPr id="2" name="1 Título"/>
          <p:cNvSpPr>
            <a:spLocks noGrp="1"/>
          </p:cNvSpPr>
          <p:nvPr>
            <p:ph type="title"/>
          </p:nvPr>
        </p:nvSpPr>
        <p:spPr/>
        <p:txBody>
          <a:bodyPr/>
          <a:lstStyle/>
          <a:p>
            <a:r>
              <a:rPr lang="es-EC" dirty="0"/>
              <a:t>Objetivos Específicos</a:t>
            </a:r>
          </a:p>
        </p:txBody>
      </p:sp>
    </p:spTree>
    <p:extLst>
      <p:ext uri="{BB962C8B-B14F-4D97-AF65-F5344CB8AC3E}">
        <p14:creationId xmlns:p14="http://schemas.microsoft.com/office/powerpoint/2010/main" val="33081150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72067" y="2675467"/>
                <a:ext cx="3555917" cy="3450696"/>
              </a:xfrm>
            </p:spPr>
            <p:txBody>
              <a:bodyPr>
                <a:normAutofit fontScale="92500"/>
              </a:bodyPr>
              <a:lstStyle/>
              <a:p>
                <a:pPr marL="0" indent="0">
                  <a:buNone/>
                </a:pPr>
                <a:r>
                  <a:rPr lang="es-ES" dirty="0" smtClean="0"/>
                  <a:t>Dónde:</a:t>
                </a:r>
                <a:endParaRPr lang="es-EC" dirty="0"/>
              </a:p>
              <a:p>
                <a14:m>
                  <m:oMath xmlns:m="http://schemas.openxmlformats.org/officeDocument/2006/math">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1</m:t>
                        </m:r>
                      </m:sub>
                    </m:sSub>
                    <m:r>
                      <a:rPr lang="es-ES" i="1">
                        <a:latin typeface="Cambria Math" panose="02040503050406030204" pitchFamily="18" charset="0"/>
                      </a:rPr>
                      <m:t>=5 </m:t>
                    </m:r>
                    <m:r>
                      <a:rPr lang="es-ES" i="1">
                        <a:latin typeface="Cambria Math" panose="02040503050406030204" pitchFamily="18" charset="0"/>
                      </a:rPr>
                      <m:t>𝑉</m:t>
                    </m:r>
                  </m:oMath>
                </a14:m>
                <a:endParaRPr lang="es-EC" dirty="0"/>
              </a:p>
              <a:p>
                <a14:m>
                  <m:oMath xmlns:m="http://schemas.openxmlformats.org/officeDocument/2006/math">
                    <m:r>
                      <a:rPr lang="es-ES" i="1">
                        <a:latin typeface="Cambria Math" panose="02040503050406030204" pitchFamily="18" charset="0"/>
                      </a:rPr>
                      <m:t>𝑃</m:t>
                    </m:r>
                    <m:r>
                      <a:rPr lang="es-ES" i="1">
                        <a:latin typeface="Cambria Math" panose="02040503050406030204" pitchFamily="18" charset="0"/>
                      </a:rPr>
                      <m:t>=0.07 </m:t>
                    </m:r>
                    <m:r>
                      <a:rPr lang="es-ES" i="1">
                        <a:latin typeface="Cambria Math" panose="02040503050406030204" pitchFamily="18" charset="0"/>
                      </a:rPr>
                      <m:t>𝑊</m:t>
                    </m:r>
                  </m:oMath>
                </a14:m>
                <a:endParaRPr lang="es-EC" dirty="0" smtClean="0"/>
              </a:p>
              <a:p>
                <a:endParaRPr lang="es-EC" dirty="0" smtClean="0"/>
              </a:p>
              <a:p>
                <a:endParaRPr lang="es-EC" dirty="0" smtClean="0"/>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m:t>
                      </m:r>
                      <m:r>
                        <a:rPr lang="es-MX" i="1">
                          <a:latin typeface="Cambria Math"/>
                        </a:rPr>
                        <m:t>𝐼</m:t>
                      </m:r>
                      <m:r>
                        <a:rPr lang="es-MX" i="1">
                          <a:latin typeface="Cambria Math"/>
                        </a:rPr>
                        <m:t>∗</m:t>
                      </m:r>
                      <m:sSub>
                        <m:sSubPr>
                          <m:ctrlPr>
                            <a:rPr lang="es-EC" i="1">
                              <a:latin typeface="Cambria Math"/>
                            </a:rPr>
                          </m:ctrlPr>
                        </m:sSubPr>
                        <m:e>
                          <m:r>
                            <a:rPr lang="es-MX" i="1">
                              <a:latin typeface="Cambria Math"/>
                            </a:rPr>
                            <m:t>𝑉</m:t>
                          </m:r>
                        </m:e>
                        <m:sub>
                          <m:r>
                            <a:rPr lang="es-MX" i="1">
                              <a:latin typeface="Cambria Math"/>
                            </a:rPr>
                            <m:t>1</m:t>
                          </m:r>
                        </m:sub>
                      </m:sSub>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𝐼</m:t>
                          </m:r>
                        </m:e>
                        <m:sub>
                          <m:r>
                            <a:rPr lang="es-MX" i="1">
                              <a:latin typeface="Cambria Math"/>
                            </a:rPr>
                            <m:t>1</m:t>
                          </m:r>
                        </m:sub>
                      </m:sSub>
                      <m:r>
                        <a:rPr lang="es-MX" i="1">
                          <a:latin typeface="Cambria Math"/>
                        </a:rPr>
                        <m:t>=</m:t>
                      </m:r>
                      <m:f>
                        <m:fPr>
                          <m:ctrlPr>
                            <a:rPr lang="es-EC" i="1">
                              <a:latin typeface="Cambria Math"/>
                            </a:rPr>
                          </m:ctrlPr>
                        </m:fPr>
                        <m:num>
                          <m:r>
                            <a:rPr lang="es-MX" i="1">
                              <a:latin typeface="Cambria Math"/>
                            </a:rPr>
                            <m:t>0,070 </m:t>
                          </m:r>
                          <m:r>
                            <a:rPr lang="es-MX" i="1">
                              <a:latin typeface="Cambria Math"/>
                            </a:rPr>
                            <m:t>𝑊</m:t>
                          </m:r>
                        </m:num>
                        <m:den>
                          <m:r>
                            <a:rPr lang="es-MX" i="1">
                              <a:latin typeface="Cambria Math"/>
                            </a:rPr>
                            <m:t>5 </m:t>
                          </m:r>
                          <m:r>
                            <a:rPr lang="es-MX" i="1">
                              <a:latin typeface="Cambria Math"/>
                            </a:rPr>
                            <m:t>𝑉</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𝐼</m:t>
                          </m:r>
                        </m:e>
                        <m:sub>
                          <m:r>
                            <a:rPr lang="es-MX" i="1">
                              <a:latin typeface="Cambria Math"/>
                            </a:rPr>
                            <m:t>1</m:t>
                          </m:r>
                        </m:sub>
                      </m:sSub>
                      <m:r>
                        <a:rPr lang="es-MX" i="1">
                          <a:latin typeface="Cambria Math"/>
                        </a:rPr>
                        <m:t>=0,014 </m:t>
                      </m:r>
                      <m:r>
                        <a:rPr lang="es-MX" i="1">
                          <a:latin typeface="Cambria Math"/>
                        </a:rPr>
                        <m:t>𝐴</m:t>
                      </m:r>
                    </m:oMath>
                  </m:oMathPara>
                </a14:m>
                <a:endParaRPr lang="es-EC" dirty="0"/>
              </a:p>
              <a:p>
                <a:pPr marL="0" indent="0">
                  <a:buNone/>
                </a:pPr>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72067" y="2675467"/>
                <a:ext cx="3555917" cy="3450696"/>
              </a:xfrm>
              <a:blipFill rotWithShape="1">
                <a:blip r:embed="rId2"/>
                <a:stretch>
                  <a:fillRect l="-2230" t="-1060"/>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a:t>PANEL DE CONTROL</a:t>
            </a:r>
          </a:p>
        </p:txBody>
      </p:sp>
      <mc:AlternateContent xmlns:mc="http://schemas.openxmlformats.org/markup-compatibility/2006" xmlns:a14="http://schemas.microsoft.com/office/drawing/2010/main">
        <mc:Choice Requires="a14">
          <p:sp>
            <p:nvSpPr>
              <p:cNvPr id="4" name="1 Marcador de contenido"/>
              <p:cNvSpPr txBox="1">
                <a:spLocks/>
              </p:cNvSpPr>
              <p:nvPr/>
            </p:nvSpPr>
            <p:spPr>
              <a:xfrm>
                <a:off x="5220072" y="2817000"/>
                <a:ext cx="3555917" cy="3450696"/>
              </a:xfrm>
              <a:prstGeom prst="rect">
                <a:avLst/>
              </a:prstGeom>
            </p:spPr>
            <p:txBody>
              <a:bodyPr vert="horz" lIns="91440" tIns="45720" rIns="91440" bIns="45720" rtlCol="0">
                <a:normAutofit fontScale="700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s-ES" dirty="0" smtClean="0"/>
                  <a:t>Con </a:t>
                </a:r>
                <a:r>
                  <a:rPr lang="es-ES" dirty="0"/>
                  <a:t>lo que se obtiene </a:t>
                </a:r>
                <a:r>
                  <a:rPr lang="es-ES" dirty="0" smtClean="0"/>
                  <a:t>una resistencia </a:t>
                </a:r>
                <a:r>
                  <a:rPr lang="es-ES" dirty="0"/>
                  <a:t>de:</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panose="02040503050406030204" pitchFamily="18" charset="0"/>
                            </a:rPr>
                            <m:t>𝑅</m:t>
                          </m:r>
                        </m:e>
                        <m:sub>
                          <m:r>
                            <a:rPr lang="es-MX" i="1">
                              <a:latin typeface="Cambria Math" panose="02040503050406030204" pitchFamily="18" charset="0"/>
                            </a:rPr>
                            <m:t>31</m:t>
                          </m:r>
                        </m:sub>
                      </m:sSub>
                      <m:r>
                        <a:rPr lang="es-MX" i="1">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MX" i="1">
                                  <a:latin typeface="Cambria Math" panose="02040503050406030204" pitchFamily="18" charset="0"/>
                                </a:rPr>
                                <m:t>𝑉</m:t>
                              </m:r>
                            </m:e>
                            <m:sub>
                              <m:r>
                                <a:rPr lang="es-MX" i="1">
                                  <a:latin typeface="Cambria Math" panose="02040503050406030204" pitchFamily="18" charset="0"/>
                                </a:rPr>
                                <m:t>1</m:t>
                              </m:r>
                            </m:sub>
                          </m:sSub>
                        </m:num>
                        <m:den>
                          <m:sSub>
                            <m:sSubPr>
                              <m:ctrlPr>
                                <a:rPr lang="es-EC" i="1">
                                  <a:latin typeface="Cambria Math"/>
                                </a:rPr>
                              </m:ctrlPr>
                            </m:sSubPr>
                            <m:e>
                              <m:r>
                                <a:rPr lang="es-MX" i="1">
                                  <a:latin typeface="Cambria Math" panose="02040503050406030204" pitchFamily="18" charset="0"/>
                                </a:rPr>
                                <m:t>𝐼</m:t>
                              </m:r>
                            </m:e>
                            <m:sub>
                              <m:r>
                                <a:rPr lang="es-MX" i="1">
                                  <a:latin typeface="Cambria Math" panose="02040503050406030204" pitchFamily="18" charset="0"/>
                                </a:rPr>
                                <m:t>1</m:t>
                              </m:r>
                            </m:sub>
                          </m:sSub>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panose="02040503050406030204" pitchFamily="18" charset="0"/>
                            </a:rPr>
                            <m:t>𝑅</m:t>
                          </m:r>
                        </m:e>
                        <m:sub>
                          <m:r>
                            <a:rPr lang="es-MX" i="1">
                              <a:latin typeface="Cambria Math" panose="02040503050406030204" pitchFamily="18" charset="0"/>
                            </a:rPr>
                            <m:t>31</m:t>
                          </m:r>
                        </m:sub>
                      </m:sSub>
                      <m:r>
                        <a:rPr lang="es-MX" i="1">
                          <a:latin typeface="Cambria Math" panose="02040503050406030204" pitchFamily="18" charset="0"/>
                        </a:rPr>
                        <m:t>=</m:t>
                      </m:r>
                      <m:f>
                        <m:fPr>
                          <m:ctrlPr>
                            <a:rPr lang="es-EC" i="1">
                              <a:latin typeface="Cambria Math"/>
                            </a:rPr>
                          </m:ctrlPr>
                        </m:fPr>
                        <m:num>
                          <m:r>
                            <a:rPr lang="es-MX" i="1">
                              <a:latin typeface="Cambria Math" panose="02040503050406030204" pitchFamily="18" charset="0"/>
                            </a:rPr>
                            <m:t>5 </m:t>
                          </m:r>
                          <m:r>
                            <a:rPr lang="es-MX" i="1">
                              <a:latin typeface="Cambria Math" panose="02040503050406030204" pitchFamily="18" charset="0"/>
                            </a:rPr>
                            <m:t>𝑉</m:t>
                          </m:r>
                        </m:num>
                        <m:den>
                          <m:r>
                            <a:rPr lang="es-MX" i="1">
                              <a:latin typeface="Cambria Math" panose="02040503050406030204" pitchFamily="18" charset="0"/>
                            </a:rPr>
                            <m:t>0.014 </m:t>
                          </m:r>
                          <m:r>
                            <a:rPr lang="es-MX" i="1">
                              <a:latin typeface="Cambria Math" panose="02040503050406030204" pitchFamily="18" charset="0"/>
                            </a:rPr>
                            <m:t>𝐴</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panose="02040503050406030204" pitchFamily="18" charset="0"/>
                            </a:rPr>
                            <m:t>𝑅</m:t>
                          </m:r>
                        </m:e>
                        <m:sub>
                          <m:r>
                            <a:rPr lang="es-MX" i="1">
                              <a:latin typeface="Cambria Math" panose="02040503050406030204" pitchFamily="18" charset="0"/>
                            </a:rPr>
                            <m:t>31</m:t>
                          </m:r>
                        </m:sub>
                      </m:sSub>
                      <m:r>
                        <a:rPr lang="es-MX" i="1">
                          <a:latin typeface="Cambria Math" panose="02040503050406030204" pitchFamily="18" charset="0"/>
                        </a:rPr>
                        <m:t>=357</m:t>
                      </m:r>
                      <m:r>
                        <a:rPr lang="es-MX" i="1">
                          <a:latin typeface="Cambria Math" panose="02040503050406030204" pitchFamily="18" charset="0"/>
                        </a:rPr>
                        <m:t>𝛺</m:t>
                      </m:r>
                      <m:r>
                        <a:rPr lang="es-MX" i="1">
                          <a:latin typeface="Cambria Math"/>
                        </a:rPr>
                        <m:t>≈330</m:t>
                      </m:r>
                      <m:r>
                        <a:rPr lang="es-MX" i="1">
                          <a:latin typeface="Cambria Math"/>
                        </a:rPr>
                        <m:t>𝛺</m:t>
                      </m:r>
                    </m:oMath>
                  </m:oMathPara>
                </a14:m>
                <a:endParaRPr lang="es-EC" dirty="0" smtClean="0"/>
              </a:p>
              <a:p>
                <a:pPr marL="0" indent="0">
                  <a:buNone/>
                </a:pPr>
                <a:endParaRPr lang="es-EC" dirty="0" smtClean="0"/>
              </a:p>
              <a:p>
                <a:pPr marL="0" indent="0">
                  <a:buNone/>
                </a:pPr>
                <a:r>
                  <a:rPr lang="es-ES" dirty="0"/>
                  <a:t>Con una potencia de disipación de:</a:t>
                </a:r>
              </a:p>
              <a:p>
                <a:pPr marL="0" indent="0">
                  <a:buNone/>
                </a:pPr>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m:t>
                      </m:r>
                      <m:sSub>
                        <m:sSubPr>
                          <m:ctrlPr>
                            <a:rPr lang="es-EC" i="1" smtClean="0">
                              <a:latin typeface="Cambria Math"/>
                            </a:rPr>
                          </m:ctrlPr>
                        </m:sSubPr>
                        <m:e>
                          <m:r>
                            <a:rPr lang="es-MX" i="1">
                              <a:latin typeface="Cambria Math"/>
                            </a:rPr>
                            <m:t>𝐼</m:t>
                          </m:r>
                        </m:e>
                        <m:sub>
                          <m:r>
                            <a:rPr lang="es-EC" b="0" i="1" smtClean="0">
                              <a:latin typeface="Cambria Math"/>
                            </a:rPr>
                            <m:t>1</m:t>
                          </m:r>
                        </m:sub>
                      </m:sSub>
                      <m:r>
                        <a:rPr lang="es-MX" i="1">
                          <a:latin typeface="Cambria Math"/>
                        </a:rPr>
                        <m:t>∗</m:t>
                      </m:r>
                      <m:sSub>
                        <m:sSubPr>
                          <m:ctrlPr>
                            <a:rPr lang="es-EC" i="1">
                              <a:latin typeface="Cambria Math"/>
                            </a:rPr>
                          </m:ctrlPr>
                        </m:sSubPr>
                        <m:e>
                          <m:r>
                            <a:rPr lang="es-EC" b="0" i="1" smtClean="0">
                              <a:latin typeface="Cambria Math"/>
                            </a:rPr>
                            <m:t>𝑉</m:t>
                          </m:r>
                        </m:e>
                        <m:sub>
                          <m:r>
                            <a:rPr lang="es-EC" i="1">
                              <a:latin typeface="Cambria Math"/>
                            </a:rPr>
                            <m:t>1</m:t>
                          </m:r>
                        </m:sub>
                      </m:sSub>
                    </m:oMath>
                  </m:oMathPara>
                </a14:m>
                <a:endParaRPr lang="es-EC" b="0"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=0,0014∗5</m:t>
                      </m:r>
                    </m:oMath>
                  </m:oMathPara>
                </a14:m>
                <a:endParaRPr lang="es-EC" b="0"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=0,007 </m:t>
                      </m:r>
                      <m:r>
                        <a:rPr lang="es-MX" i="1">
                          <a:latin typeface="Cambria Math"/>
                        </a:rPr>
                        <m:t>𝑊</m:t>
                      </m:r>
                    </m:oMath>
                  </m:oMathPara>
                </a14:m>
                <a:endParaRPr lang="es-EC" dirty="0"/>
              </a:p>
              <a:p>
                <a:pPr marL="0" indent="0">
                  <a:buNone/>
                </a:pPr>
                <a:endParaRPr lang="es-EC" dirty="0"/>
              </a:p>
              <a:p>
                <a:endParaRPr lang="es-EC" dirty="0"/>
              </a:p>
            </p:txBody>
          </p:sp>
        </mc:Choice>
        <mc:Fallback xmlns="">
          <p:sp>
            <p:nvSpPr>
              <p:cNvPr id="4" name="1 Marcador de contenido"/>
              <p:cNvSpPr txBox="1">
                <a:spLocks noRot="1" noChangeAspect="1" noMove="1" noResize="1" noEditPoints="1" noAdjustHandles="1" noChangeArrowheads="1" noChangeShapeType="1" noTextEdit="1"/>
              </p:cNvSpPr>
              <p:nvPr/>
            </p:nvSpPr>
            <p:spPr>
              <a:xfrm>
                <a:off x="5220072" y="2817000"/>
                <a:ext cx="3555917" cy="3450696"/>
              </a:xfrm>
              <a:prstGeom prst="rect">
                <a:avLst/>
              </a:prstGeom>
              <a:blipFill rotWithShape="1">
                <a:blip r:embed="rId3"/>
                <a:stretch>
                  <a:fillRect l="-1027" t="-1767" r="-2397"/>
                </a:stretch>
              </a:blipFill>
            </p:spPr>
            <p:txBody>
              <a:bodyPr/>
              <a:lstStyle/>
              <a:p>
                <a:r>
                  <a:rPr lang="es-EC">
                    <a:noFill/>
                  </a:rPr>
                  <a:t> </a:t>
                </a:r>
              </a:p>
            </p:txBody>
          </p:sp>
        </mc:Fallback>
      </mc:AlternateContent>
    </p:spTree>
    <p:extLst>
      <p:ext uri="{BB962C8B-B14F-4D97-AF65-F5344CB8AC3E}">
        <p14:creationId xmlns:p14="http://schemas.microsoft.com/office/powerpoint/2010/main" val="30604259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45875534"/>
              </p:ext>
            </p:extLst>
          </p:nvPr>
        </p:nvGraphicFramePr>
        <p:xfrm>
          <a:off x="1875631" y="3057906"/>
          <a:ext cx="5400675" cy="3121152"/>
        </p:xfrm>
        <a:graphic>
          <a:graphicData uri="http://schemas.openxmlformats.org/drawingml/2006/table">
            <a:tbl>
              <a:tblPr firstRow="1" firstCol="1" bandRow="1">
                <a:tableStyleId>{9D7B26C5-4107-4FEC-AEDC-1716B250A1EF}</a:tableStyleId>
              </a:tblPr>
              <a:tblGrid>
                <a:gridCol w="2430145"/>
                <a:gridCol w="2970530"/>
              </a:tblGrid>
              <a:tr h="0">
                <a:tc>
                  <a:txBody>
                    <a:bodyPr/>
                    <a:lstStyle/>
                    <a:p>
                      <a:pPr algn="ctr">
                        <a:lnSpc>
                          <a:spcPct val="115000"/>
                        </a:lnSpc>
                        <a:spcAft>
                          <a:spcPts val="0"/>
                        </a:spcAft>
                      </a:pPr>
                      <a:r>
                        <a:rPr lang="es-ES" sz="1600" dirty="0">
                          <a:effectLst/>
                        </a:rPr>
                        <a:t>ESPECIFICACIÓN</a:t>
                      </a:r>
                      <a:endParaRPr lang="es-EC" sz="1200" dirty="0">
                        <a:effectLst/>
                      </a:endParaRPr>
                    </a:p>
                    <a:p>
                      <a:pPr algn="ctr">
                        <a:lnSpc>
                          <a:spcPct val="115000"/>
                        </a:lnSpc>
                        <a:spcAft>
                          <a:spcPts val="0"/>
                        </a:spcAft>
                      </a:pPr>
                      <a:r>
                        <a:rPr lang="es-ES" sz="1600" dirty="0">
                          <a:effectLst/>
                        </a:rPr>
                        <a:t> </a:t>
                      </a:r>
                      <a:endParaRPr lang="es-EC" sz="1200" dirty="0">
                        <a:solidFill>
                          <a:srgbClr val="000000"/>
                        </a:solidFill>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S" sz="1600" dirty="0">
                          <a:effectLst/>
                        </a:rPr>
                        <a:t>VALOR</a:t>
                      </a:r>
                      <a:endParaRPr lang="es-EC" sz="1200" dirty="0">
                        <a:solidFill>
                          <a:srgbClr val="000000"/>
                        </a:solidFill>
                        <a:effectLst/>
                        <a:latin typeface="Calibri"/>
                        <a:ea typeface="Times New Roman"/>
                        <a:cs typeface="Times New Roman"/>
                      </a:endParaRPr>
                    </a:p>
                  </a:txBody>
                  <a:tcPr marL="68580" marR="68580" marT="0" marB="0"/>
                </a:tc>
              </a:tr>
              <a:tr h="0">
                <a:tc>
                  <a:txBody>
                    <a:bodyPr/>
                    <a:lstStyle/>
                    <a:p>
                      <a:pPr indent="270510" algn="ctr">
                        <a:lnSpc>
                          <a:spcPct val="150000"/>
                        </a:lnSpc>
                        <a:spcAft>
                          <a:spcPts val="0"/>
                        </a:spcAft>
                      </a:pPr>
                      <a:r>
                        <a:rPr lang="es-ES" sz="1400">
                          <a:effectLst/>
                        </a:rPr>
                        <a:t>Medida</a:t>
                      </a:r>
                      <a:endParaRPr lang="es-EC" sz="1200">
                        <a:solidFill>
                          <a:srgbClr val="000000"/>
                        </a:solidFill>
                        <a:effectLst/>
                        <a:latin typeface="Calibri"/>
                        <a:ea typeface="Times New Roman"/>
                        <a:cs typeface="Times New Roman"/>
                      </a:endParaRPr>
                    </a:p>
                  </a:txBody>
                  <a:tcPr marL="68580" marR="68580" marT="0" marB="0"/>
                </a:tc>
                <a:tc>
                  <a:txBody>
                    <a:bodyPr/>
                    <a:lstStyle/>
                    <a:p>
                      <a:pPr indent="270510" algn="ctr">
                        <a:lnSpc>
                          <a:spcPct val="150000"/>
                        </a:lnSpc>
                        <a:spcAft>
                          <a:spcPts val="0"/>
                        </a:spcAft>
                      </a:pPr>
                      <a:r>
                        <a:rPr lang="es-ES" sz="1400" dirty="0">
                          <a:effectLst/>
                        </a:rPr>
                        <a:t>10 mm de diámetro, altura 2 mm</a:t>
                      </a:r>
                      <a:endParaRPr lang="es-EC" sz="1200" dirty="0">
                        <a:solidFill>
                          <a:srgbClr val="000000"/>
                        </a:solidFill>
                        <a:effectLst/>
                        <a:latin typeface="Calibri"/>
                        <a:ea typeface="Times New Roman"/>
                        <a:cs typeface="Times New Roman"/>
                      </a:endParaRPr>
                    </a:p>
                  </a:txBody>
                  <a:tcPr marL="68580" marR="68580" marT="0" marB="0"/>
                </a:tc>
              </a:tr>
              <a:tr h="0">
                <a:tc>
                  <a:txBody>
                    <a:bodyPr/>
                    <a:lstStyle/>
                    <a:p>
                      <a:pPr indent="270510" algn="ctr">
                        <a:lnSpc>
                          <a:spcPct val="150000"/>
                        </a:lnSpc>
                        <a:spcAft>
                          <a:spcPts val="0"/>
                        </a:spcAft>
                      </a:pPr>
                      <a:r>
                        <a:rPr lang="es-ES" sz="1400">
                          <a:effectLst/>
                        </a:rPr>
                        <a:t>Peso</a:t>
                      </a:r>
                      <a:endParaRPr lang="es-EC" sz="1200">
                        <a:solidFill>
                          <a:srgbClr val="000000"/>
                        </a:solidFill>
                        <a:effectLst/>
                        <a:latin typeface="Calibri"/>
                        <a:ea typeface="Times New Roman"/>
                        <a:cs typeface="Times New Roman"/>
                      </a:endParaRPr>
                    </a:p>
                  </a:txBody>
                  <a:tcPr marL="68580" marR="68580" marT="0" marB="0"/>
                </a:tc>
                <a:tc>
                  <a:txBody>
                    <a:bodyPr/>
                    <a:lstStyle/>
                    <a:p>
                      <a:pPr indent="270510" algn="ctr">
                        <a:lnSpc>
                          <a:spcPct val="150000"/>
                        </a:lnSpc>
                        <a:spcAft>
                          <a:spcPts val="0"/>
                        </a:spcAft>
                      </a:pPr>
                      <a:r>
                        <a:rPr lang="es-ES" sz="1400" dirty="0">
                          <a:effectLst/>
                        </a:rPr>
                        <a:t>0.8 gr</a:t>
                      </a:r>
                      <a:endParaRPr lang="es-EC" sz="1200" dirty="0">
                        <a:solidFill>
                          <a:srgbClr val="000000"/>
                        </a:solidFill>
                        <a:effectLst/>
                        <a:latin typeface="Calibri"/>
                        <a:ea typeface="Times New Roman"/>
                        <a:cs typeface="Times New Roman"/>
                      </a:endParaRPr>
                    </a:p>
                  </a:txBody>
                  <a:tcPr marL="68580" marR="68580" marT="0" marB="0"/>
                </a:tc>
              </a:tr>
              <a:tr h="0">
                <a:tc>
                  <a:txBody>
                    <a:bodyPr/>
                    <a:lstStyle/>
                    <a:p>
                      <a:pPr indent="270510" algn="ctr">
                        <a:lnSpc>
                          <a:spcPct val="150000"/>
                        </a:lnSpc>
                        <a:spcAft>
                          <a:spcPts val="0"/>
                        </a:spcAft>
                      </a:pPr>
                      <a:r>
                        <a:rPr lang="es-ES" sz="1400">
                          <a:effectLst/>
                        </a:rPr>
                        <a:t>Voltaje Nominal</a:t>
                      </a:r>
                      <a:endParaRPr lang="es-EC" sz="1200">
                        <a:solidFill>
                          <a:srgbClr val="000000"/>
                        </a:solidFill>
                        <a:effectLst/>
                        <a:latin typeface="Calibri"/>
                        <a:ea typeface="Times New Roman"/>
                        <a:cs typeface="Times New Roman"/>
                      </a:endParaRPr>
                    </a:p>
                  </a:txBody>
                  <a:tcPr marL="68580" marR="68580" marT="0" marB="0"/>
                </a:tc>
                <a:tc>
                  <a:txBody>
                    <a:bodyPr/>
                    <a:lstStyle/>
                    <a:p>
                      <a:pPr indent="270510" algn="ctr">
                        <a:lnSpc>
                          <a:spcPct val="150000"/>
                        </a:lnSpc>
                        <a:spcAft>
                          <a:spcPts val="0"/>
                        </a:spcAft>
                      </a:pPr>
                      <a:r>
                        <a:rPr lang="es-ES" sz="1400" dirty="0">
                          <a:effectLst/>
                        </a:rPr>
                        <a:t>2.5 V – 3 V</a:t>
                      </a:r>
                      <a:endParaRPr lang="es-EC" sz="1200" dirty="0">
                        <a:solidFill>
                          <a:srgbClr val="000000"/>
                        </a:solidFill>
                        <a:effectLst/>
                        <a:latin typeface="Calibri"/>
                        <a:ea typeface="Times New Roman"/>
                        <a:cs typeface="Times New Roman"/>
                      </a:endParaRPr>
                    </a:p>
                  </a:txBody>
                  <a:tcPr marL="68580" marR="68580" marT="0" marB="0"/>
                </a:tc>
              </a:tr>
              <a:tr h="0">
                <a:tc>
                  <a:txBody>
                    <a:bodyPr/>
                    <a:lstStyle/>
                    <a:p>
                      <a:pPr indent="270510" algn="ctr">
                        <a:lnSpc>
                          <a:spcPct val="150000"/>
                        </a:lnSpc>
                        <a:spcAft>
                          <a:spcPts val="0"/>
                        </a:spcAft>
                      </a:pPr>
                      <a:r>
                        <a:rPr lang="es-ES" sz="1400">
                          <a:effectLst/>
                        </a:rPr>
                        <a:t>Velocidad a 3 V</a:t>
                      </a:r>
                      <a:endParaRPr lang="es-EC" sz="1200">
                        <a:solidFill>
                          <a:srgbClr val="000000"/>
                        </a:solidFill>
                        <a:effectLst/>
                        <a:latin typeface="Calibri"/>
                        <a:ea typeface="Times New Roman"/>
                        <a:cs typeface="Times New Roman"/>
                      </a:endParaRPr>
                    </a:p>
                  </a:txBody>
                  <a:tcPr marL="68580" marR="68580" marT="0" marB="0"/>
                </a:tc>
                <a:tc>
                  <a:txBody>
                    <a:bodyPr/>
                    <a:lstStyle/>
                    <a:p>
                      <a:pPr indent="270510" algn="ctr">
                        <a:lnSpc>
                          <a:spcPct val="150000"/>
                        </a:lnSpc>
                        <a:spcAft>
                          <a:spcPts val="0"/>
                        </a:spcAft>
                      </a:pPr>
                      <a:r>
                        <a:rPr lang="es-ES" sz="1400" dirty="0">
                          <a:effectLst/>
                        </a:rPr>
                        <a:t>145000 RPM (120000 RPM min)</a:t>
                      </a:r>
                      <a:endParaRPr lang="es-EC" sz="1200" dirty="0">
                        <a:solidFill>
                          <a:srgbClr val="000000"/>
                        </a:solidFill>
                        <a:effectLst/>
                        <a:latin typeface="Calibri"/>
                        <a:ea typeface="Times New Roman"/>
                        <a:cs typeface="Times New Roman"/>
                      </a:endParaRPr>
                    </a:p>
                  </a:txBody>
                  <a:tcPr marL="68580" marR="68580" marT="0" marB="0"/>
                </a:tc>
              </a:tr>
              <a:tr h="177165">
                <a:tc>
                  <a:txBody>
                    <a:bodyPr/>
                    <a:lstStyle/>
                    <a:p>
                      <a:pPr indent="270510" algn="ctr">
                        <a:lnSpc>
                          <a:spcPct val="150000"/>
                        </a:lnSpc>
                        <a:spcAft>
                          <a:spcPts val="0"/>
                        </a:spcAft>
                      </a:pPr>
                      <a:r>
                        <a:rPr lang="es-ES" sz="1400">
                          <a:effectLst/>
                        </a:rPr>
                        <a:t>Corriente nominal</a:t>
                      </a:r>
                      <a:endParaRPr lang="es-EC" sz="1200">
                        <a:solidFill>
                          <a:srgbClr val="000000"/>
                        </a:solidFill>
                        <a:effectLst/>
                        <a:latin typeface="Calibri"/>
                        <a:ea typeface="Times New Roman"/>
                        <a:cs typeface="Times New Roman"/>
                      </a:endParaRPr>
                    </a:p>
                  </a:txBody>
                  <a:tcPr marL="68580" marR="68580" marT="0" marB="0"/>
                </a:tc>
                <a:tc>
                  <a:txBody>
                    <a:bodyPr/>
                    <a:lstStyle/>
                    <a:p>
                      <a:pPr indent="270510" algn="ctr">
                        <a:lnSpc>
                          <a:spcPct val="150000"/>
                        </a:lnSpc>
                        <a:spcAft>
                          <a:spcPts val="0"/>
                        </a:spcAft>
                      </a:pPr>
                      <a:r>
                        <a:rPr lang="es-ES" sz="1400" dirty="0">
                          <a:effectLst/>
                        </a:rPr>
                        <a:t>Max.80mA</a:t>
                      </a:r>
                      <a:endParaRPr lang="es-EC" sz="1200" dirty="0">
                        <a:solidFill>
                          <a:srgbClr val="000000"/>
                        </a:solidFill>
                        <a:effectLst/>
                        <a:latin typeface="Calibri"/>
                        <a:ea typeface="Times New Roman"/>
                        <a:cs typeface="Times New Roman"/>
                      </a:endParaRPr>
                    </a:p>
                  </a:txBody>
                  <a:tcPr marL="68580" marR="68580" marT="0" marB="0"/>
                </a:tc>
              </a:tr>
              <a:tr h="177165">
                <a:tc>
                  <a:txBody>
                    <a:bodyPr/>
                    <a:lstStyle/>
                    <a:p>
                      <a:pPr indent="270510" algn="ctr">
                        <a:lnSpc>
                          <a:spcPct val="150000"/>
                        </a:lnSpc>
                        <a:spcAft>
                          <a:spcPts val="0"/>
                        </a:spcAft>
                      </a:pPr>
                      <a:r>
                        <a:rPr lang="es-ES" sz="1400">
                          <a:effectLst/>
                        </a:rPr>
                        <a:t>Corriente de arranque</a:t>
                      </a:r>
                      <a:endParaRPr lang="es-EC" sz="1200">
                        <a:solidFill>
                          <a:srgbClr val="000000"/>
                        </a:solidFill>
                        <a:effectLst/>
                        <a:latin typeface="Calibri"/>
                        <a:ea typeface="Times New Roman"/>
                        <a:cs typeface="Times New Roman"/>
                      </a:endParaRPr>
                    </a:p>
                  </a:txBody>
                  <a:tcPr marL="68580" marR="68580" marT="0" marB="0"/>
                </a:tc>
                <a:tc>
                  <a:txBody>
                    <a:bodyPr/>
                    <a:lstStyle/>
                    <a:p>
                      <a:pPr indent="270510" algn="ctr">
                        <a:lnSpc>
                          <a:spcPct val="150000"/>
                        </a:lnSpc>
                        <a:spcAft>
                          <a:spcPts val="0"/>
                        </a:spcAft>
                      </a:pPr>
                      <a:r>
                        <a:rPr lang="es-ES" sz="1400" dirty="0">
                          <a:effectLst/>
                        </a:rPr>
                        <a:t>Max.120mA</a:t>
                      </a:r>
                      <a:endParaRPr lang="es-EC" sz="1200" dirty="0">
                        <a:solidFill>
                          <a:srgbClr val="000000"/>
                        </a:solidFill>
                        <a:effectLst/>
                        <a:latin typeface="Calibri"/>
                        <a:ea typeface="Times New Roman"/>
                        <a:cs typeface="Times New Roman"/>
                      </a:endParaRPr>
                    </a:p>
                  </a:txBody>
                  <a:tcPr marL="68580" marR="68580" marT="0" marB="0"/>
                </a:tc>
              </a:tr>
              <a:tr h="177165">
                <a:tc>
                  <a:txBody>
                    <a:bodyPr/>
                    <a:lstStyle/>
                    <a:p>
                      <a:pPr indent="270510" algn="ctr">
                        <a:lnSpc>
                          <a:spcPct val="150000"/>
                        </a:lnSpc>
                        <a:spcAft>
                          <a:spcPts val="0"/>
                        </a:spcAft>
                      </a:pPr>
                      <a:r>
                        <a:rPr lang="es-ES" sz="1400">
                          <a:effectLst/>
                        </a:rPr>
                        <a:t>Temperatura de trabajo</a:t>
                      </a:r>
                      <a:endParaRPr lang="es-EC" sz="1200">
                        <a:solidFill>
                          <a:srgbClr val="000000"/>
                        </a:solidFill>
                        <a:effectLst/>
                        <a:latin typeface="Calibri"/>
                        <a:ea typeface="Times New Roman"/>
                        <a:cs typeface="Times New Roman"/>
                      </a:endParaRPr>
                    </a:p>
                  </a:txBody>
                  <a:tcPr marL="68580" marR="68580" marT="0" marB="0"/>
                </a:tc>
                <a:tc>
                  <a:txBody>
                    <a:bodyPr/>
                    <a:lstStyle/>
                    <a:p>
                      <a:pPr indent="270510" algn="ctr">
                        <a:lnSpc>
                          <a:spcPct val="150000"/>
                        </a:lnSpc>
                        <a:spcAft>
                          <a:spcPts val="0"/>
                        </a:spcAft>
                      </a:pPr>
                      <a:r>
                        <a:rPr lang="es-ES" sz="1400" dirty="0">
                          <a:effectLst/>
                        </a:rPr>
                        <a:t>-20 </a:t>
                      </a:r>
                      <a:r>
                        <a:rPr lang="es-ES" sz="1400" dirty="0" err="1">
                          <a:effectLst/>
                        </a:rPr>
                        <a:t>ºC</a:t>
                      </a:r>
                      <a:r>
                        <a:rPr lang="es-ES" sz="1400" dirty="0">
                          <a:effectLst/>
                        </a:rPr>
                        <a:t> ~ +60 </a:t>
                      </a:r>
                      <a:r>
                        <a:rPr lang="es-ES" sz="1400" dirty="0" err="1">
                          <a:effectLst/>
                        </a:rPr>
                        <a:t>ºC</a:t>
                      </a:r>
                      <a:endParaRPr lang="es-EC" sz="1200" dirty="0">
                        <a:solidFill>
                          <a:srgbClr val="000000"/>
                        </a:solidFill>
                        <a:effectLst/>
                        <a:latin typeface="Calibri"/>
                        <a:ea typeface="Times New Roman"/>
                        <a:cs typeface="Times New Roman"/>
                      </a:endParaRPr>
                    </a:p>
                  </a:txBody>
                  <a:tcPr marL="68580" marR="68580" marT="0" marB="0"/>
                </a:tc>
              </a:tr>
              <a:tr h="177165">
                <a:tc>
                  <a:txBody>
                    <a:bodyPr/>
                    <a:lstStyle/>
                    <a:p>
                      <a:pPr indent="270510" algn="ctr">
                        <a:lnSpc>
                          <a:spcPct val="150000"/>
                        </a:lnSpc>
                        <a:spcAft>
                          <a:spcPts val="0"/>
                        </a:spcAft>
                      </a:pPr>
                      <a:r>
                        <a:rPr lang="es-ES" sz="1400">
                          <a:effectLst/>
                        </a:rPr>
                        <a:t>Resistencia de aislamiento</a:t>
                      </a:r>
                      <a:endParaRPr lang="es-EC" sz="1200">
                        <a:solidFill>
                          <a:srgbClr val="000000"/>
                        </a:solidFill>
                        <a:effectLst/>
                        <a:latin typeface="Calibri"/>
                        <a:ea typeface="Times New Roman"/>
                        <a:cs typeface="Times New Roman"/>
                      </a:endParaRPr>
                    </a:p>
                  </a:txBody>
                  <a:tcPr marL="68580" marR="68580" marT="0" marB="0"/>
                </a:tc>
                <a:tc>
                  <a:txBody>
                    <a:bodyPr/>
                    <a:lstStyle/>
                    <a:p>
                      <a:pPr indent="270510" algn="ctr">
                        <a:lnSpc>
                          <a:spcPct val="150000"/>
                        </a:lnSpc>
                        <a:spcAft>
                          <a:spcPts val="0"/>
                        </a:spcAft>
                      </a:pPr>
                      <a:r>
                        <a:rPr lang="es-ES" sz="1400" dirty="0">
                          <a:effectLst/>
                        </a:rPr>
                        <a:t>10 MΩ</a:t>
                      </a:r>
                      <a:endParaRPr lang="es-EC" sz="1200" dirty="0">
                        <a:solidFill>
                          <a:srgbClr val="000000"/>
                        </a:solidFill>
                        <a:effectLst/>
                        <a:latin typeface="Calibri"/>
                        <a:ea typeface="Times New Roman"/>
                        <a:cs typeface="Times New Roman"/>
                      </a:endParaRPr>
                    </a:p>
                  </a:txBody>
                  <a:tcPr marL="68580" marR="68580" marT="0" marB="0"/>
                </a:tc>
              </a:tr>
            </a:tbl>
          </a:graphicData>
        </a:graphic>
      </p:graphicFrame>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smtClean="0"/>
              <a:t>MOTOR DE VIBRACIÓN</a:t>
            </a:r>
            <a:endParaRPr lang="es-EC" dirty="0"/>
          </a:p>
        </p:txBody>
      </p:sp>
    </p:spTree>
    <p:extLst>
      <p:ext uri="{BB962C8B-B14F-4D97-AF65-F5344CB8AC3E}">
        <p14:creationId xmlns:p14="http://schemas.microsoft.com/office/powerpoint/2010/main" val="3237110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67544" y="1988840"/>
            <a:ext cx="7408333" cy="1224136"/>
          </a:xfrm>
        </p:spPr>
        <p:txBody>
          <a:bodyPr/>
          <a:lstStyle/>
          <a:p>
            <a:r>
              <a:rPr lang="es-EC" dirty="0" smtClean="0"/>
              <a:t>2N3904 </a:t>
            </a:r>
            <a:r>
              <a:rPr lang="es-ES" dirty="0"/>
              <a:t>este dispositivo electrónico </a:t>
            </a:r>
            <a:r>
              <a:rPr lang="es-ES" dirty="0" smtClean="0"/>
              <a:t>se utilizó </a:t>
            </a:r>
            <a:r>
              <a:rPr lang="es-ES" dirty="0"/>
              <a:t>debido a que el voltaje del motor es de 3V y el </a:t>
            </a:r>
            <a:r>
              <a:rPr lang="es-ES" dirty="0" err="1"/>
              <a:t>Arduino</a:t>
            </a:r>
            <a:r>
              <a:rPr lang="es-ES" dirty="0"/>
              <a:t> envía señales de </a:t>
            </a:r>
            <a:r>
              <a:rPr lang="es-ES" dirty="0" smtClean="0"/>
              <a:t>5V.</a:t>
            </a:r>
            <a:endParaRPr lang="es-EC" dirty="0" smtClean="0"/>
          </a:p>
          <a:p>
            <a:pPr marL="0" indent="0">
              <a:buNone/>
            </a:pPr>
            <a:endParaRPr lang="es-EC" dirty="0"/>
          </a:p>
        </p:txBody>
      </p:sp>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a:t>MOTOR DE VIBRACIÓN</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539552" y="3643488"/>
            <a:ext cx="4333875" cy="2228850"/>
          </a:xfrm>
          <a:prstGeom prst="rect">
            <a:avLst/>
          </a:prstGeom>
          <a:noFill/>
          <a:ln>
            <a:noFill/>
          </a:ln>
        </p:spPr>
      </p:pic>
      <p:pic>
        <p:nvPicPr>
          <p:cNvPr id="5" name="4 Imagen"/>
          <p:cNvPicPr/>
          <p:nvPr/>
        </p:nvPicPr>
        <p:blipFill>
          <a:blip r:embed="rId3" cstate="print"/>
          <a:srcRect/>
          <a:stretch>
            <a:fillRect/>
          </a:stretch>
        </p:blipFill>
        <p:spPr bwMode="auto">
          <a:xfrm>
            <a:off x="5436096" y="3782572"/>
            <a:ext cx="2666236" cy="1950683"/>
          </a:xfrm>
          <a:prstGeom prst="rect">
            <a:avLst/>
          </a:prstGeom>
          <a:noFill/>
          <a:ln w="9525">
            <a:noFill/>
            <a:miter lim="800000"/>
            <a:headEnd/>
            <a:tailEnd/>
          </a:ln>
        </p:spPr>
      </p:pic>
    </p:spTree>
    <p:extLst>
      <p:ext uri="{BB962C8B-B14F-4D97-AF65-F5344CB8AC3E}">
        <p14:creationId xmlns:p14="http://schemas.microsoft.com/office/powerpoint/2010/main" val="41525487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323529" y="2060848"/>
                <a:ext cx="3024335" cy="4536504"/>
              </a:xfrm>
            </p:spPr>
            <p:txBody>
              <a:bodyPr>
                <a:normAutofit fontScale="85000" lnSpcReduction="10000"/>
              </a:bodyPr>
              <a:lstStyle/>
              <a:p>
                <a:pPr marL="0" indent="0">
                  <a:buNone/>
                </a:pPr>
                <a:r>
                  <a:rPr lang="es-ES" dirty="0" smtClean="0"/>
                  <a:t>Donde</a:t>
                </a:r>
                <a:endParaRPr lang="es-EC" dirty="0"/>
              </a:p>
              <a:p>
                <a14:m>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sub>
                    </m:sSub>
                    <m:r>
                      <a:rPr lang="es-ES" i="1">
                        <a:latin typeface="Cambria Math" panose="02040503050406030204" pitchFamily="18" charset="0"/>
                      </a:rPr>
                      <m:t>=30 </m:t>
                    </m:r>
                    <m:r>
                      <a:rPr lang="es-ES" i="1">
                        <a:latin typeface="Cambria Math" panose="02040503050406030204" pitchFamily="18" charset="0"/>
                      </a:rPr>
                      <m:t>𝑚𝐴</m:t>
                    </m:r>
                  </m:oMath>
                </a14:m>
                <a:r>
                  <a:rPr lang="es-ES" dirty="0"/>
                  <a:t> </a:t>
                </a:r>
                <a:endParaRPr lang="es-ES" dirty="0" smtClean="0"/>
              </a:p>
              <a:p>
                <a14:m>
                  <m:oMath xmlns:m="http://schemas.openxmlformats.org/officeDocument/2006/math">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2</m:t>
                        </m:r>
                      </m:sub>
                    </m:sSub>
                    <m:r>
                      <a:rPr lang="es-ES" i="1">
                        <a:latin typeface="Cambria Math" panose="02040503050406030204" pitchFamily="18" charset="0"/>
                      </a:rPr>
                      <m:t>=3,3 </m:t>
                    </m:r>
                    <m:r>
                      <a:rPr lang="es-ES" i="1">
                        <a:latin typeface="Cambria Math" panose="02040503050406030204" pitchFamily="18" charset="0"/>
                      </a:rPr>
                      <m:t>𝑉</m:t>
                    </m:r>
                  </m:oMath>
                </a14:m>
                <a:endParaRPr lang="es-EC" dirty="0"/>
              </a:p>
              <a:p>
                <a14:m>
                  <m:oMath xmlns:m="http://schemas.openxmlformats.org/officeDocument/2006/math">
                    <m:sSub>
                      <m:sSubPr>
                        <m:ctrlPr>
                          <a:rPr lang="es-EC" i="1">
                            <a:latin typeface="Cambria Math"/>
                          </a:rPr>
                        </m:ctrlPr>
                      </m:sSubPr>
                      <m:e>
                        <m:r>
                          <a:rPr lang="es-ES" i="1">
                            <a:latin typeface="Cambria Math" panose="02040503050406030204" pitchFamily="18" charset="0"/>
                          </a:rPr>
                          <m:t>𝑅</m:t>
                        </m:r>
                      </m:e>
                      <m:sub>
                        <m:r>
                          <a:rPr lang="es-ES" i="1">
                            <a:latin typeface="Cambria Math" panose="02040503050406030204" pitchFamily="18" charset="0"/>
                          </a:rPr>
                          <m:t>𝑚</m:t>
                        </m:r>
                      </m:sub>
                    </m:sSub>
                    <m:r>
                      <a:rPr lang="es-ES" i="1">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2</m:t>
                            </m:r>
                          </m:sub>
                        </m:sSub>
                      </m:num>
                      <m:den>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sub>
                        </m:sSub>
                      </m:den>
                    </m:f>
                    <m:r>
                      <a:rPr lang="es-ES" i="1">
                        <a:latin typeface="Cambria Math" panose="02040503050406030204" pitchFamily="18" charset="0"/>
                      </a:rPr>
                      <m:t>=</m:t>
                    </m:r>
                    <m:f>
                      <m:fPr>
                        <m:ctrlPr>
                          <a:rPr lang="es-EC" i="1">
                            <a:latin typeface="Cambria Math"/>
                          </a:rPr>
                        </m:ctrlPr>
                      </m:fPr>
                      <m:num>
                        <m:r>
                          <a:rPr lang="es-ES" i="1">
                            <a:latin typeface="Cambria Math" panose="02040503050406030204" pitchFamily="18" charset="0"/>
                          </a:rPr>
                          <m:t>3,3</m:t>
                        </m:r>
                        <m:r>
                          <a:rPr lang="es-ES" i="1">
                            <a:latin typeface="Cambria Math" panose="02040503050406030204" pitchFamily="18" charset="0"/>
                          </a:rPr>
                          <m:t>𝑉</m:t>
                        </m:r>
                      </m:num>
                      <m:den>
                        <m:r>
                          <a:rPr lang="es-ES" i="1">
                            <a:latin typeface="Cambria Math" panose="02040503050406030204" pitchFamily="18" charset="0"/>
                          </a:rPr>
                          <m:t>0,03</m:t>
                        </m:r>
                      </m:den>
                    </m:f>
                    <m:r>
                      <a:rPr lang="es-ES" i="1">
                        <a:latin typeface="Cambria Math" panose="02040503050406030204" pitchFamily="18" charset="0"/>
                      </a:rPr>
                      <m:t>=110</m:t>
                    </m:r>
                    <m:r>
                      <a:rPr lang="es-ES" i="1">
                        <a:latin typeface="Cambria Math" panose="02040503050406030204" pitchFamily="18" charset="0"/>
                      </a:rPr>
                      <m:t>𝛺</m:t>
                    </m:r>
                  </m:oMath>
                </a14:m>
                <a:endParaRPr lang="es-EC" dirty="0"/>
              </a:p>
              <a:p>
                <a14:m>
                  <m:oMath xmlns:m="http://schemas.openxmlformats.org/officeDocument/2006/math">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𝑐𝑒</m:t>
                        </m:r>
                      </m:sub>
                    </m:sSub>
                    <m:r>
                      <a:rPr lang="es-ES" i="1">
                        <a:latin typeface="Cambria Math" panose="02040503050406030204" pitchFamily="18" charset="0"/>
                      </a:rPr>
                      <m:t>(</m:t>
                    </m:r>
                    <m:r>
                      <a:rPr lang="es-ES" i="1">
                        <a:latin typeface="Cambria Math" panose="02040503050406030204" pitchFamily="18" charset="0"/>
                      </a:rPr>
                      <m:t>𝑠𝑎𝑡</m:t>
                    </m:r>
                    <m:r>
                      <a:rPr lang="es-ES" i="1">
                        <a:latin typeface="Cambria Math" panose="02040503050406030204" pitchFamily="18" charset="0"/>
                      </a:rPr>
                      <m:t>)=0,3 </m:t>
                    </m:r>
                    <m:r>
                      <a:rPr lang="es-ES" i="1">
                        <a:latin typeface="Cambria Math" panose="02040503050406030204" pitchFamily="18" charset="0"/>
                      </a:rPr>
                      <m:t>𝑉</m:t>
                    </m:r>
                  </m:oMath>
                </a14:m>
                <a:r>
                  <a:rPr lang="es-ES" dirty="0"/>
                  <a:t> </a:t>
                </a:r>
                <a:endParaRPr lang="es-ES" dirty="0" smtClean="0"/>
              </a:p>
              <a:p>
                <a:pPr marL="0" indent="0">
                  <a:buNone/>
                </a:pPr>
                <a:endParaRPr lang="es-ES" dirty="0"/>
              </a:p>
              <a:p>
                <a:pPr marL="0" indent="0">
                  <a:buNone/>
                </a:pPr>
                <a:r>
                  <a:rPr lang="es-ES" dirty="0"/>
                  <a:t> </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sub>
                      </m:sSub>
                      <m:r>
                        <a:rPr lang="es-ES" i="1">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2</m:t>
                              </m:r>
                            </m:sub>
                          </m:sSub>
                          <m:r>
                            <a:rPr lang="es-ES" i="1">
                              <a:latin typeface="Cambria Math" panose="02040503050406030204" pitchFamily="18" charset="0"/>
                            </a:rPr>
                            <m:t>−</m:t>
                          </m:r>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𝑐𝑒</m:t>
                              </m:r>
                            </m:sub>
                          </m:sSub>
                          <m:r>
                            <a:rPr lang="es-ES" i="1">
                              <a:latin typeface="Cambria Math" panose="02040503050406030204" pitchFamily="18" charset="0"/>
                            </a:rPr>
                            <m:t>(</m:t>
                          </m:r>
                          <m:r>
                            <a:rPr lang="es-ES" i="1">
                              <a:latin typeface="Cambria Math" panose="02040503050406030204" pitchFamily="18" charset="0"/>
                            </a:rPr>
                            <m:t>𝑠𝑎𝑡</m:t>
                          </m:r>
                          <m:r>
                            <a:rPr lang="es-ES" i="1">
                              <a:latin typeface="Cambria Math" panose="02040503050406030204" pitchFamily="18" charset="0"/>
                            </a:rPr>
                            <m:t>)</m:t>
                          </m:r>
                        </m:num>
                        <m:den>
                          <m:sSub>
                            <m:sSubPr>
                              <m:ctrlPr>
                                <a:rPr lang="es-EC" i="1">
                                  <a:latin typeface="Cambria Math"/>
                                </a:rPr>
                              </m:ctrlPr>
                            </m:sSubPr>
                            <m:e>
                              <m:r>
                                <a:rPr lang="es-ES" i="1">
                                  <a:latin typeface="Cambria Math" panose="02040503050406030204" pitchFamily="18" charset="0"/>
                                </a:rPr>
                                <m:t>𝑅</m:t>
                              </m:r>
                            </m:e>
                            <m:sub>
                              <m:r>
                                <a:rPr lang="es-ES" i="1">
                                  <a:latin typeface="Cambria Math" panose="02040503050406030204" pitchFamily="18" charset="0"/>
                                </a:rPr>
                                <m:t>𝑚</m:t>
                              </m:r>
                            </m:sub>
                          </m:sSub>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sub>
                      </m:sSub>
                      <m:r>
                        <a:rPr lang="es-ES" i="1">
                          <a:latin typeface="Cambria Math" panose="02040503050406030204" pitchFamily="18" charset="0"/>
                        </a:rPr>
                        <m:t>=</m:t>
                      </m:r>
                      <m:f>
                        <m:fPr>
                          <m:ctrlPr>
                            <a:rPr lang="es-EC" i="1">
                              <a:latin typeface="Cambria Math"/>
                            </a:rPr>
                          </m:ctrlPr>
                        </m:fPr>
                        <m:num>
                          <m:r>
                            <a:rPr lang="es-ES" i="1">
                              <a:latin typeface="Cambria Math" panose="02040503050406030204" pitchFamily="18" charset="0"/>
                            </a:rPr>
                            <m:t>3,3−0,3</m:t>
                          </m:r>
                        </m:num>
                        <m:den>
                          <m:r>
                            <a:rPr lang="es-ES" i="1">
                              <a:latin typeface="Cambria Math" panose="02040503050406030204" pitchFamily="18" charset="0"/>
                            </a:rPr>
                            <m:t>110</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sub>
                      </m:sSub>
                      <m:r>
                        <a:rPr lang="es-ES" i="1">
                          <a:latin typeface="Cambria Math" panose="02040503050406030204" pitchFamily="18" charset="0"/>
                        </a:rPr>
                        <m:t>=27.77 </m:t>
                      </m:r>
                      <m:r>
                        <a:rPr lang="es-ES" i="1">
                          <a:latin typeface="Cambria Math" panose="02040503050406030204" pitchFamily="18" charset="0"/>
                        </a:rPr>
                        <m:t>𝑚𝐴</m:t>
                      </m:r>
                    </m:oMath>
                  </m:oMathPara>
                </a14:m>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323529" y="2060848"/>
                <a:ext cx="3024335" cy="4536504"/>
              </a:xfrm>
              <a:blipFill rotWithShape="1">
                <a:blip r:embed="rId2"/>
                <a:stretch>
                  <a:fillRect l="-2016" t="-1344"/>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a:t>MOTOR DE VIBRACIÓN</a:t>
            </a:r>
          </a:p>
        </p:txBody>
      </p:sp>
      <mc:AlternateContent xmlns:mc="http://schemas.openxmlformats.org/markup-compatibility/2006" xmlns:a14="http://schemas.microsoft.com/office/drawing/2010/main">
        <mc:Choice Requires="a14">
          <p:sp>
            <p:nvSpPr>
              <p:cNvPr id="4" name="1 Marcador de contenido"/>
              <p:cNvSpPr txBox="1">
                <a:spLocks/>
              </p:cNvSpPr>
              <p:nvPr/>
            </p:nvSpPr>
            <p:spPr>
              <a:xfrm>
                <a:off x="4788024" y="2132856"/>
                <a:ext cx="3024335" cy="4320480"/>
              </a:xfrm>
              <a:prstGeom prst="rect">
                <a:avLst/>
              </a:prstGeom>
            </p:spPr>
            <p:txBody>
              <a:bodyPr vert="horz" lIns="91440" tIns="45720" rIns="91440" bIns="45720" rtlCol="0">
                <a:normAutofit fontScale="850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sub>
                      </m:sSub>
                      <m:r>
                        <a:rPr lang="es-ES" i="1">
                          <a:latin typeface="Cambria Math" panose="02040503050406030204" pitchFamily="18" charset="0"/>
                        </a:rPr>
                        <m:t>=</m:t>
                      </m:r>
                      <m:r>
                        <a:rPr lang="es-ES" i="1">
                          <a:latin typeface="Cambria Math" panose="02040503050406030204" pitchFamily="18" charset="0"/>
                        </a:rPr>
                        <m:t>𝛽</m:t>
                      </m:r>
                      <m:r>
                        <a:rPr lang="es-ES" i="1">
                          <a:latin typeface="Cambria Math" panose="02040503050406030204" pitchFamily="18" charset="0"/>
                        </a:rPr>
                        <m:t>∗</m:t>
                      </m:r>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𝐵</m:t>
                          </m:r>
                        </m:sub>
                      </m:sSub>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𝐵</m:t>
                          </m:r>
                        </m:sub>
                      </m:sSub>
                      <m:r>
                        <a:rPr lang="es-ES" i="1">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sub>
                          </m:sSub>
                        </m:num>
                        <m:den>
                          <m:r>
                            <a:rPr lang="es-ES" i="1">
                              <a:latin typeface="Cambria Math" panose="02040503050406030204" pitchFamily="18" charset="0"/>
                            </a:rPr>
                            <m:t>𝛽</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𝐵</m:t>
                          </m:r>
                        </m:sub>
                      </m:sSub>
                      <m:r>
                        <a:rPr lang="es-ES" i="1">
                          <a:latin typeface="Cambria Math" panose="02040503050406030204" pitchFamily="18" charset="0"/>
                        </a:rPr>
                        <m:t>=</m:t>
                      </m:r>
                      <m:f>
                        <m:fPr>
                          <m:ctrlPr>
                            <a:rPr lang="es-EC" i="1">
                              <a:latin typeface="Cambria Math"/>
                            </a:rPr>
                          </m:ctrlPr>
                        </m:fPr>
                        <m:num>
                          <m:r>
                            <a:rPr lang="es-ES" i="1">
                              <a:latin typeface="Cambria Math" panose="02040503050406030204" pitchFamily="18" charset="0"/>
                            </a:rPr>
                            <m:t>27,77</m:t>
                          </m:r>
                        </m:num>
                        <m:den>
                          <m:r>
                            <a:rPr lang="es-ES" i="1">
                              <a:latin typeface="Cambria Math" panose="02040503050406030204" pitchFamily="18" charset="0"/>
                            </a:rPr>
                            <m:t>60</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𝐵</m:t>
                          </m:r>
                        </m:sub>
                      </m:sSub>
                      <m:r>
                        <a:rPr lang="es-ES" i="1">
                          <a:latin typeface="Cambria Math" panose="02040503050406030204" pitchFamily="18" charset="0"/>
                        </a:rPr>
                        <m:t>=0,46 </m:t>
                      </m:r>
                      <m:r>
                        <a:rPr lang="es-ES" i="1">
                          <a:latin typeface="Cambria Math" panose="02040503050406030204" pitchFamily="18" charset="0"/>
                        </a:rPr>
                        <m:t>𝑚𝐴</m:t>
                      </m:r>
                    </m:oMath>
                  </m:oMathPara>
                </a14:m>
                <a:endParaRPr lang="es-EC" dirty="0"/>
              </a:p>
              <a:p>
                <a:pPr marL="0" indent="0">
                  <a:buNone/>
                </a:pPr>
                <a:r>
                  <a:rPr lang="es-ES" dirty="0"/>
                  <a:t> </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1</m:t>
                          </m:r>
                        </m:sub>
                      </m:sSub>
                      <m:r>
                        <a:rPr lang="es-ES" i="1">
                          <a:latin typeface="Cambria Math" panose="02040503050406030204" pitchFamily="18" charset="0"/>
                        </a:rPr>
                        <m:t>−</m:t>
                      </m:r>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𝐵𝐸</m:t>
                          </m:r>
                        </m:sub>
                      </m:sSub>
                      <m:r>
                        <a:rPr lang="es-ES" i="1">
                          <a:latin typeface="Cambria Math" panose="02040503050406030204" pitchFamily="18" charset="0"/>
                        </a:rPr>
                        <m:t>=</m:t>
                      </m:r>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𝐵</m:t>
                          </m:r>
                          <m:r>
                            <a:rPr lang="es-ES" i="1">
                              <a:latin typeface="Cambria Math" panose="02040503050406030204" pitchFamily="18" charset="0"/>
                            </a:rPr>
                            <m:t>∗</m:t>
                          </m:r>
                        </m:sub>
                      </m:sSub>
                      <m:sSub>
                        <m:sSubPr>
                          <m:ctrlPr>
                            <a:rPr lang="es-EC" i="1">
                              <a:latin typeface="Cambria Math"/>
                            </a:rPr>
                          </m:ctrlPr>
                        </m:sSubPr>
                        <m:e>
                          <m:r>
                            <a:rPr lang="es-ES" i="1">
                              <a:latin typeface="Cambria Math" panose="02040503050406030204" pitchFamily="18" charset="0"/>
                            </a:rPr>
                            <m:t>𝑅</m:t>
                          </m:r>
                        </m:e>
                        <m:sub>
                          <m:r>
                            <a:rPr lang="es-ES" i="1">
                              <a:latin typeface="Cambria Math" panose="02040503050406030204" pitchFamily="18" charset="0"/>
                            </a:rPr>
                            <m:t>1</m:t>
                          </m:r>
                        </m:sub>
                      </m:sSub>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𝑅</m:t>
                          </m:r>
                        </m:e>
                        <m:sub>
                          <m:r>
                            <a:rPr lang="es-ES" i="1">
                              <a:latin typeface="Cambria Math" panose="02040503050406030204" pitchFamily="18" charset="0"/>
                            </a:rPr>
                            <m:t>22</m:t>
                          </m:r>
                        </m:sub>
                      </m:sSub>
                      <m:r>
                        <a:rPr lang="es-ES" i="1">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1</m:t>
                              </m:r>
                            </m:sub>
                          </m:sSub>
                          <m:r>
                            <a:rPr lang="es-ES" i="1">
                              <a:latin typeface="Cambria Math" panose="02040503050406030204" pitchFamily="18" charset="0"/>
                            </a:rPr>
                            <m:t>−</m:t>
                          </m:r>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𝐵𝐸</m:t>
                              </m:r>
                            </m:sub>
                          </m:sSub>
                        </m:num>
                        <m:den>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𝐵</m:t>
                              </m:r>
                            </m:sub>
                          </m:sSub>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𝑅</m:t>
                          </m:r>
                        </m:e>
                        <m:sub>
                          <m:r>
                            <a:rPr lang="es-ES" i="1">
                              <a:latin typeface="Cambria Math" panose="02040503050406030204" pitchFamily="18" charset="0"/>
                            </a:rPr>
                            <m:t>22</m:t>
                          </m:r>
                        </m:sub>
                      </m:sSub>
                      <m:r>
                        <a:rPr lang="es-ES" i="1">
                          <a:latin typeface="Cambria Math" panose="02040503050406030204" pitchFamily="18" charset="0"/>
                        </a:rPr>
                        <m:t>=</m:t>
                      </m:r>
                      <m:f>
                        <m:fPr>
                          <m:ctrlPr>
                            <a:rPr lang="es-EC" i="1">
                              <a:latin typeface="Cambria Math"/>
                            </a:rPr>
                          </m:ctrlPr>
                        </m:fPr>
                        <m:num>
                          <m:r>
                            <a:rPr lang="es-ES" i="1">
                              <a:latin typeface="Cambria Math" panose="02040503050406030204" pitchFamily="18" charset="0"/>
                            </a:rPr>
                            <m:t>5−0,7</m:t>
                          </m:r>
                        </m:num>
                        <m:den>
                          <m:r>
                            <a:rPr lang="es-ES" i="1">
                              <a:latin typeface="Cambria Math" panose="02040503050406030204" pitchFamily="18" charset="0"/>
                            </a:rPr>
                            <m:t>0,46.</m:t>
                          </m:r>
                          <m:sSup>
                            <m:sSupPr>
                              <m:ctrlPr>
                                <a:rPr lang="es-EC" i="1">
                                  <a:latin typeface="Cambria Math"/>
                                </a:rPr>
                              </m:ctrlPr>
                            </m:sSupPr>
                            <m:e>
                              <m:r>
                                <a:rPr lang="es-ES" i="1">
                                  <a:latin typeface="Cambria Math" panose="02040503050406030204" pitchFamily="18" charset="0"/>
                                </a:rPr>
                                <m:t>10</m:t>
                              </m:r>
                            </m:e>
                            <m:sup>
                              <m:r>
                                <a:rPr lang="es-ES" i="1">
                                  <a:latin typeface="Cambria Math" panose="02040503050406030204" pitchFamily="18" charset="0"/>
                                </a:rPr>
                                <m:t>−3</m:t>
                              </m:r>
                            </m:sup>
                          </m:sSup>
                        </m:den>
                      </m:f>
                    </m:oMath>
                  </m:oMathPara>
                </a14:m>
                <a:endParaRPr lang="es-EC" dirty="0"/>
              </a:p>
              <a:p>
                <a:pPr marL="0" indent="0" algn="ctr">
                  <a:buNone/>
                </a:pPr>
                <a14:m>
                  <m:oMath xmlns:m="http://schemas.openxmlformats.org/officeDocument/2006/math">
                    <m:sSub>
                      <m:sSubPr>
                        <m:ctrlPr>
                          <a:rPr lang="es-EC" i="1">
                            <a:latin typeface="Cambria Math"/>
                          </a:rPr>
                        </m:ctrlPr>
                      </m:sSubPr>
                      <m:e>
                        <m:r>
                          <a:rPr lang="es-ES" i="1">
                            <a:latin typeface="Cambria Math" panose="02040503050406030204" pitchFamily="18" charset="0"/>
                          </a:rPr>
                          <m:t>𝑅</m:t>
                        </m:r>
                      </m:e>
                      <m:sub>
                        <m:r>
                          <a:rPr lang="es-ES" i="1">
                            <a:latin typeface="Cambria Math" panose="02040503050406030204" pitchFamily="18" charset="0"/>
                          </a:rPr>
                          <m:t>22</m:t>
                        </m:r>
                      </m:sub>
                    </m:sSub>
                    <m:r>
                      <a:rPr lang="es-ES" i="1">
                        <a:latin typeface="Cambria Math" panose="02040503050406030204" pitchFamily="18" charset="0"/>
                      </a:rPr>
                      <m:t>=9,35</m:t>
                    </m:r>
                    <m:r>
                      <a:rPr lang="es-ES" i="1">
                        <a:latin typeface="Cambria Math" panose="02040503050406030204" pitchFamily="18" charset="0"/>
                      </a:rPr>
                      <m:t>𝛺</m:t>
                    </m:r>
                    <m:r>
                      <a:rPr lang="es-MX" i="1">
                        <a:latin typeface="Cambria Math"/>
                      </a:rPr>
                      <m:t>≈</m:t>
                    </m:r>
                  </m:oMath>
                </a14:m>
                <a:r>
                  <a:rPr lang="es-EC" dirty="0" smtClean="0"/>
                  <a:t> </a:t>
                </a:r>
                <a14:m>
                  <m:oMath xmlns:m="http://schemas.openxmlformats.org/officeDocument/2006/math">
                    <m:r>
                      <a:rPr lang="es-ES" i="1">
                        <a:latin typeface="Cambria Math"/>
                      </a:rPr>
                      <m:t>10</m:t>
                    </m:r>
                    <m:r>
                      <a:rPr lang="es-ES" i="1">
                        <a:latin typeface="Cambria Math"/>
                      </a:rPr>
                      <m:t>𝑘</m:t>
                    </m:r>
                    <m:r>
                      <a:rPr lang="es-ES" i="1">
                        <a:latin typeface="Cambria Math"/>
                      </a:rPr>
                      <m:t>𝛺</m:t>
                    </m:r>
                  </m:oMath>
                </a14:m>
                <a:endParaRPr lang="es-EC" dirty="0"/>
              </a:p>
            </p:txBody>
          </p:sp>
        </mc:Choice>
        <mc:Fallback xmlns="">
          <p:sp>
            <p:nvSpPr>
              <p:cNvPr id="4" name="1 Marcador de contenido"/>
              <p:cNvSpPr txBox="1">
                <a:spLocks noRot="1" noChangeAspect="1" noMove="1" noResize="1" noEditPoints="1" noAdjustHandles="1" noChangeArrowheads="1" noChangeShapeType="1" noTextEdit="1"/>
              </p:cNvSpPr>
              <p:nvPr/>
            </p:nvSpPr>
            <p:spPr>
              <a:xfrm>
                <a:off x="4788024" y="2132856"/>
                <a:ext cx="3024335" cy="4320480"/>
              </a:xfrm>
              <a:prstGeom prst="rect">
                <a:avLst/>
              </a:prstGeom>
              <a:blipFill rotWithShape="1">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4616854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72067" y="4745354"/>
                <a:ext cx="3627925" cy="1851997"/>
              </a:xfrm>
            </p:spPr>
            <p:txBody>
              <a:bodyPr>
                <a:normAutofit/>
              </a:bodyPr>
              <a:lstStyle/>
              <a:p>
                <a:pPr marL="0" indent="0">
                  <a:buNone/>
                </a:pPr>
                <a:r>
                  <a:rPr lang="es-ES" sz="1800" dirty="0" smtClean="0"/>
                  <a:t>La </a:t>
                </a:r>
                <a:r>
                  <a:rPr lang="es-ES" sz="1800" dirty="0"/>
                  <a:t>corriente en la carga es cero el </a:t>
                </a:r>
                <a:r>
                  <a:rPr lang="es-ES" sz="1800" dirty="0" err="1"/>
                  <a:t>Vce</a:t>
                </a:r>
                <a:r>
                  <a:rPr lang="es-ES" sz="1800" dirty="0"/>
                  <a:t> va a ser igual a </a:t>
                </a:r>
                <a:r>
                  <a:rPr lang="es-ES" sz="1800" dirty="0" err="1"/>
                  <a:t>Vcc</a:t>
                </a:r>
                <a:r>
                  <a:rPr lang="es-ES" sz="1800" dirty="0"/>
                  <a:t> por lo tanto</a:t>
                </a:r>
                <a:r>
                  <a:rPr lang="es-ES" sz="1800" dirty="0" smtClean="0"/>
                  <a:t>:</a:t>
                </a:r>
              </a:p>
              <a:p>
                <a:pPr marL="0" indent="0">
                  <a:buNone/>
                </a:pPr>
                <a:endParaRPr lang="es-EC" sz="1800" dirty="0"/>
              </a:p>
              <a:p>
                <a:pPr marL="0" indent="0">
                  <a:buNone/>
                </a:pPr>
                <a14:m>
                  <m:oMathPara xmlns:m="http://schemas.openxmlformats.org/officeDocument/2006/math">
                    <m:oMathParaPr>
                      <m:jc m:val="centerGroup"/>
                    </m:oMathParaPr>
                    <m:oMath xmlns:m="http://schemas.openxmlformats.org/officeDocument/2006/math">
                      <m:sSub>
                        <m:sSubPr>
                          <m:ctrlPr>
                            <a:rPr lang="es-EC" sz="1800" i="1">
                              <a:latin typeface="Cambria Math"/>
                            </a:rPr>
                          </m:ctrlPr>
                        </m:sSubPr>
                        <m:e>
                          <m:r>
                            <a:rPr lang="es-ES" sz="1800" i="1">
                              <a:latin typeface="Cambria Math" panose="02040503050406030204" pitchFamily="18" charset="0"/>
                            </a:rPr>
                            <m:t>𝑉</m:t>
                          </m:r>
                        </m:e>
                        <m:sub>
                          <m:r>
                            <a:rPr lang="es-ES" sz="1800" i="1">
                              <a:latin typeface="Cambria Math" panose="02040503050406030204" pitchFamily="18" charset="0"/>
                            </a:rPr>
                            <m:t>𝑐𝑒</m:t>
                          </m:r>
                        </m:sub>
                      </m:sSub>
                      <m:r>
                        <a:rPr lang="es-ES" sz="1800" i="1">
                          <a:latin typeface="Cambria Math" panose="02040503050406030204" pitchFamily="18" charset="0"/>
                        </a:rPr>
                        <m:t>=3,3 </m:t>
                      </m:r>
                      <m:r>
                        <a:rPr lang="es-ES" sz="1800" i="1">
                          <a:latin typeface="Cambria Math" panose="02040503050406030204" pitchFamily="18" charset="0"/>
                        </a:rPr>
                        <m:t>𝑉</m:t>
                      </m:r>
                    </m:oMath>
                  </m:oMathPara>
                </a14:m>
                <a:endParaRPr lang="es-EC" sz="1800"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72067" y="4745354"/>
                <a:ext cx="3627925" cy="1851997"/>
              </a:xfrm>
              <a:blipFill rotWithShape="1">
                <a:blip r:embed="rId2"/>
                <a:stretch>
                  <a:fillRect l="-1345" t="-1645" r="-1176"/>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a:t>MOTOR DE VIBRACIÓN</a:t>
            </a:r>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700808"/>
            <a:ext cx="4331335" cy="2632710"/>
          </a:xfrm>
          <a:prstGeom prst="rect">
            <a:avLst/>
          </a:prstGeom>
          <a:noFill/>
          <a:ln>
            <a:noFill/>
          </a:ln>
        </p:spPr>
      </p:pic>
      <mc:AlternateContent xmlns:mc="http://schemas.openxmlformats.org/markup-compatibility/2006" xmlns:a14="http://schemas.microsoft.com/office/drawing/2010/main">
        <mc:Choice Requires="a14">
          <p:sp>
            <p:nvSpPr>
              <p:cNvPr id="5" name="1 Marcador de contenido"/>
              <p:cNvSpPr txBox="1">
                <a:spLocks/>
              </p:cNvSpPr>
              <p:nvPr/>
            </p:nvSpPr>
            <p:spPr>
              <a:xfrm>
                <a:off x="4816421" y="4903155"/>
                <a:ext cx="4093600" cy="1944216"/>
              </a:xfrm>
              <a:prstGeom prst="rect">
                <a:avLst/>
              </a:prstGeom>
            </p:spPr>
            <p:txBody>
              <a:bodyPr vert="horz" lIns="91440" tIns="45720" rIns="91440" bIns="45720" rtlCol="0">
                <a:normAutofit fontScale="700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s-ES" dirty="0" smtClean="0"/>
                  <a:t>Se </a:t>
                </a:r>
                <a:r>
                  <a:rPr lang="es-ES" dirty="0"/>
                  <a:t>tenga la máxima corriente en la carga. </a:t>
                </a:r>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r>
                            <a:rPr lang="es-ES" i="1">
                              <a:latin typeface="Cambria Math" panose="02040503050406030204" pitchFamily="18" charset="0"/>
                            </a:rPr>
                            <m:t> </m:t>
                          </m:r>
                          <m:r>
                            <a:rPr lang="es-ES" i="1">
                              <a:latin typeface="Cambria Math" panose="02040503050406030204" pitchFamily="18" charset="0"/>
                            </a:rPr>
                            <m:t>𝑚𝑎𝑥</m:t>
                          </m:r>
                        </m:sub>
                      </m:sSub>
                      <m:r>
                        <a:rPr lang="es-ES" i="1">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S" i="1">
                                  <a:latin typeface="Cambria Math" panose="02040503050406030204" pitchFamily="18" charset="0"/>
                                </a:rPr>
                                <m:t>𝑉</m:t>
                              </m:r>
                            </m:e>
                            <m:sub>
                              <m:r>
                                <a:rPr lang="es-ES" i="1">
                                  <a:latin typeface="Cambria Math" panose="02040503050406030204" pitchFamily="18" charset="0"/>
                                </a:rPr>
                                <m:t>𝑐𝑐</m:t>
                              </m:r>
                            </m:sub>
                          </m:sSub>
                        </m:num>
                        <m:den>
                          <m:sSub>
                            <m:sSubPr>
                              <m:ctrlPr>
                                <a:rPr lang="es-EC" i="1">
                                  <a:latin typeface="Cambria Math"/>
                                </a:rPr>
                              </m:ctrlPr>
                            </m:sSubPr>
                            <m:e>
                              <m:r>
                                <a:rPr lang="es-ES" i="1">
                                  <a:latin typeface="Cambria Math" panose="02040503050406030204" pitchFamily="18" charset="0"/>
                                </a:rPr>
                                <m:t>𝑅</m:t>
                              </m:r>
                            </m:e>
                            <m:sub>
                              <m:r>
                                <a:rPr lang="es-ES" i="1">
                                  <a:latin typeface="Cambria Math" panose="02040503050406030204" pitchFamily="18" charset="0"/>
                                </a:rPr>
                                <m:t>𝑚</m:t>
                              </m:r>
                            </m:sub>
                          </m:sSub>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r>
                            <a:rPr lang="es-ES" i="1">
                              <a:latin typeface="Cambria Math" panose="02040503050406030204" pitchFamily="18" charset="0"/>
                            </a:rPr>
                            <m:t> </m:t>
                          </m:r>
                          <m:r>
                            <a:rPr lang="es-ES" i="1">
                              <a:latin typeface="Cambria Math" panose="02040503050406030204" pitchFamily="18" charset="0"/>
                            </a:rPr>
                            <m:t>𝑚𝑎𝑥</m:t>
                          </m:r>
                        </m:sub>
                      </m:sSub>
                      <m:r>
                        <a:rPr lang="es-ES" i="1">
                          <a:latin typeface="Cambria Math" panose="02040503050406030204" pitchFamily="18" charset="0"/>
                        </a:rPr>
                        <m:t>=</m:t>
                      </m:r>
                      <m:f>
                        <m:fPr>
                          <m:ctrlPr>
                            <a:rPr lang="es-EC" i="1">
                              <a:latin typeface="Cambria Math"/>
                            </a:rPr>
                          </m:ctrlPr>
                        </m:fPr>
                        <m:num>
                          <m:r>
                            <a:rPr lang="es-ES" i="1">
                              <a:latin typeface="Cambria Math" panose="02040503050406030204" pitchFamily="18" charset="0"/>
                            </a:rPr>
                            <m:t>3,3</m:t>
                          </m:r>
                        </m:num>
                        <m:den>
                          <m:r>
                            <a:rPr lang="es-ES" i="1">
                              <a:latin typeface="Cambria Math" panose="02040503050406030204" pitchFamily="18" charset="0"/>
                            </a:rPr>
                            <m:t>110</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panose="02040503050406030204" pitchFamily="18" charset="0"/>
                            </a:rPr>
                            <m:t>𝐼</m:t>
                          </m:r>
                        </m:e>
                        <m:sub>
                          <m:r>
                            <a:rPr lang="es-ES" i="1">
                              <a:latin typeface="Cambria Math" panose="02040503050406030204" pitchFamily="18" charset="0"/>
                            </a:rPr>
                            <m:t>𝑐</m:t>
                          </m:r>
                          <m:r>
                            <a:rPr lang="es-ES" i="1">
                              <a:latin typeface="Cambria Math" panose="02040503050406030204" pitchFamily="18" charset="0"/>
                            </a:rPr>
                            <m:t> </m:t>
                          </m:r>
                          <m:r>
                            <a:rPr lang="es-ES" i="1">
                              <a:latin typeface="Cambria Math" panose="02040503050406030204" pitchFamily="18" charset="0"/>
                            </a:rPr>
                            <m:t>𝑚𝑎𝑥</m:t>
                          </m:r>
                        </m:sub>
                      </m:sSub>
                      <m:r>
                        <a:rPr lang="es-ES" i="1">
                          <a:latin typeface="Cambria Math" panose="02040503050406030204" pitchFamily="18" charset="0"/>
                        </a:rPr>
                        <m:t>=30 </m:t>
                      </m:r>
                      <m:r>
                        <a:rPr lang="es-ES" i="1">
                          <a:latin typeface="Cambria Math" panose="02040503050406030204" pitchFamily="18" charset="0"/>
                        </a:rPr>
                        <m:t>𝑚𝐴</m:t>
                      </m:r>
                    </m:oMath>
                  </m:oMathPara>
                </a14:m>
                <a:endParaRPr lang="es-EC" dirty="0"/>
              </a:p>
              <a:p>
                <a:endParaRPr lang="es-EC" dirty="0"/>
              </a:p>
            </p:txBody>
          </p:sp>
        </mc:Choice>
        <mc:Fallback xmlns="">
          <p:sp>
            <p:nvSpPr>
              <p:cNvPr id="5" name="1 Marcador de contenido"/>
              <p:cNvSpPr txBox="1">
                <a:spLocks noRot="1" noChangeAspect="1" noMove="1" noResize="1" noEditPoints="1" noAdjustHandles="1" noChangeArrowheads="1" noChangeShapeType="1" noTextEdit="1"/>
              </p:cNvSpPr>
              <p:nvPr/>
            </p:nvSpPr>
            <p:spPr>
              <a:xfrm>
                <a:off x="4816421" y="4903155"/>
                <a:ext cx="4093600" cy="1944216"/>
              </a:xfrm>
              <a:prstGeom prst="rect">
                <a:avLst/>
              </a:prstGeom>
              <a:blipFill rotWithShape="1">
                <a:blip r:embed="rId4"/>
                <a:stretch>
                  <a:fillRect l="-893" t="-3135"/>
                </a:stretch>
              </a:blipFill>
            </p:spPr>
            <p:txBody>
              <a:bodyPr/>
              <a:lstStyle/>
              <a:p>
                <a:r>
                  <a:rPr lang="es-EC">
                    <a:noFill/>
                  </a:rPr>
                  <a:t> </a:t>
                </a:r>
              </a:p>
            </p:txBody>
          </p:sp>
        </mc:Fallback>
      </mc:AlternateContent>
      <p:pic>
        <p:nvPicPr>
          <p:cNvPr id="6" name="5 Imagen" descr="https://encrypted-tbn3.gstatic.com/images?q=tbn:ANd9GcSFv4t8CShYQnWQHRKHmWtaafHxw6x4zJVknaS9fwa8lc35llzy"/>
          <p:cNvPicPr/>
          <p:nvPr/>
        </p:nvPicPr>
        <p:blipFill>
          <a:blip r:embed="rId5" cstate="print"/>
          <a:srcRect/>
          <a:stretch>
            <a:fillRect/>
          </a:stretch>
        </p:blipFill>
        <p:spPr bwMode="auto">
          <a:xfrm>
            <a:off x="611560" y="1700808"/>
            <a:ext cx="3650615" cy="2593340"/>
          </a:xfrm>
          <a:prstGeom prst="rect">
            <a:avLst/>
          </a:prstGeom>
          <a:noFill/>
          <a:ln w="9525">
            <a:noFill/>
            <a:miter lim="800000"/>
            <a:headEnd/>
            <a:tailEnd/>
          </a:ln>
        </p:spPr>
      </p:pic>
    </p:spTree>
    <p:extLst>
      <p:ext uri="{BB962C8B-B14F-4D97-AF65-F5344CB8AC3E}">
        <p14:creationId xmlns:p14="http://schemas.microsoft.com/office/powerpoint/2010/main" val="23556816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72067" y="2060848"/>
                <a:ext cx="7408333" cy="4065315"/>
              </a:xfrm>
            </p:spPr>
            <p:txBody>
              <a:bodyPr>
                <a:normAutofit/>
              </a:bodyPr>
              <a:lstStyle/>
              <a:p>
                <a:r>
                  <a:rPr lang="es-ES" dirty="0"/>
                  <a:t>L</a:t>
                </a:r>
                <a:r>
                  <a:rPr lang="es-ES" dirty="0" smtClean="0"/>
                  <a:t>argo </a:t>
                </a:r>
                <a:r>
                  <a:rPr lang="es-ES" dirty="0"/>
                  <a:t>de la tapa </a:t>
                </a:r>
                <a:r>
                  <a:rPr lang="es-ES" dirty="0" smtClean="0"/>
                  <a:t>=119 mm</a:t>
                </a:r>
              </a:p>
              <a:p>
                <a:r>
                  <a:rPr lang="es-ES" dirty="0"/>
                  <a:t>P</a:t>
                </a:r>
                <a:r>
                  <a:rPr lang="es-ES" dirty="0" smtClean="0"/>
                  <a:t>eso </a:t>
                </a:r>
                <a:r>
                  <a:rPr lang="es-ES" dirty="0"/>
                  <a:t>de la tapa </a:t>
                </a:r>
                <a:r>
                  <a:rPr lang="es-ES" dirty="0" smtClean="0"/>
                  <a:t>=350 + 70 +  30=450 gr.</a:t>
                </a:r>
              </a:p>
              <a:p>
                <a:endParaRPr lang="es-ES" dirty="0" smtClean="0"/>
              </a:p>
              <a:p>
                <a:endParaRPr lang="es-ES" dirty="0" smtClean="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m:t>
                      </m:r>
                      <m:r>
                        <a:rPr lang="es-ES" i="1">
                          <a:latin typeface="Cambria Math" panose="02040503050406030204" pitchFamily="18" charset="0"/>
                        </a:rPr>
                        <m:t>𝐹</m:t>
                      </m:r>
                      <m:r>
                        <a:rPr lang="es-ES" i="1">
                          <a:latin typeface="Cambria Math" panose="02040503050406030204" pitchFamily="18" charset="0"/>
                        </a:rPr>
                        <m:t>∗ </m:t>
                      </m:r>
                      <m:r>
                        <a:rPr lang="es-ES" i="1">
                          <a:latin typeface="Cambria Math" panose="02040503050406030204" pitchFamily="18" charset="0"/>
                        </a:rPr>
                        <m:t>𝑑</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=( 0.450</m:t>
                      </m:r>
                      <m:r>
                        <a:rPr lang="es-ES" i="1">
                          <a:latin typeface="Cambria Math" panose="02040503050406030204" pitchFamily="18" charset="0"/>
                        </a:rPr>
                        <m:t>𝑘𝑔</m:t>
                      </m:r>
                      <m:r>
                        <a:rPr lang="es-ES" i="1">
                          <a:latin typeface="Cambria Math" panose="02040503050406030204" pitchFamily="18" charset="0"/>
                        </a:rPr>
                        <m:t>∗9.81)∗0.119</m:t>
                      </m:r>
                      <m:r>
                        <a:rPr lang="es-ES" i="1">
                          <a:latin typeface="Cambria Math" panose="02040503050406030204" pitchFamily="18" charset="0"/>
                        </a:rPr>
                        <m:t>𝑚</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=0.53</m:t>
                      </m:r>
                      <m:r>
                        <a:rPr lang="es-ES" i="1">
                          <a:latin typeface="Cambria Math" panose="02040503050406030204" pitchFamily="18" charset="0"/>
                        </a:rPr>
                        <m:t>𝑁𝑚</m:t>
                      </m:r>
                      <m:r>
                        <a:rPr lang="es-ES" i="1">
                          <a:latin typeface="Cambria Math" panose="02040503050406030204" pitchFamily="18" charset="0"/>
                        </a:rPr>
                        <m:t>∗ </m:t>
                      </m:r>
                      <m:f>
                        <m:fPr>
                          <m:ctrlPr>
                            <a:rPr lang="es-EC" i="1">
                              <a:latin typeface="Cambria Math"/>
                            </a:rPr>
                          </m:ctrlPr>
                        </m:fPr>
                        <m:num>
                          <m:r>
                            <a:rPr lang="es-ES" i="1">
                              <a:latin typeface="Cambria Math" panose="02040503050406030204" pitchFamily="18" charset="0"/>
                            </a:rPr>
                            <m:t>100</m:t>
                          </m:r>
                        </m:num>
                        <m:den>
                          <m:r>
                            <a:rPr lang="es-ES" i="1">
                              <a:latin typeface="Cambria Math" panose="02040503050406030204" pitchFamily="18" charset="0"/>
                            </a:rPr>
                            <m:t>9.81</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=5.36 </m:t>
                      </m:r>
                      <m:r>
                        <a:rPr lang="es-ES" i="1">
                          <a:latin typeface="Cambria Math" panose="02040503050406030204" pitchFamily="18" charset="0"/>
                        </a:rPr>
                        <m:t>𝑘𝑔</m:t>
                      </m:r>
                      <m:r>
                        <a:rPr lang="es-ES" i="1">
                          <a:latin typeface="Cambria Math" panose="02040503050406030204" pitchFamily="18" charset="0"/>
                        </a:rPr>
                        <m:t> </m:t>
                      </m:r>
                      <m:r>
                        <a:rPr lang="es-ES" i="1">
                          <a:latin typeface="Cambria Math" panose="02040503050406030204" pitchFamily="18" charset="0"/>
                        </a:rPr>
                        <m:t>𝑐𝑚</m:t>
                      </m:r>
                    </m:oMath>
                  </m:oMathPara>
                </a14:m>
                <a:endParaRPr lang="es-EC"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72067" y="2060848"/>
                <a:ext cx="7408333" cy="4065315"/>
              </a:xfrm>
              <a:blipFill rotWithShape="1">
                <a:blip r:embed="rId2"/>
                <a:stretch>
                  <a:fillRect l="-1235" t="-1649"/>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smtClean="0"/>
              <a:t>SERVOMOTOR</a:t>
            </a:r>
            <a:endParaRPr lang="es-EC" dirty="0"/>
          </a:p>
        </p:txBody>
      </p:sp>
    </p:spTree>
    <p:extLst>
      <p:ext uri="{BB962C8B-B14F-4D97-AF65-F5344CB8AC3E}">
        <p14:creationId xmlns:p14="http://schemas.microsoft.com/office/powerpoint/2010/main" val="6608845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759521114"/>
              </p:ext>
            </p:extLst>
          </p:nvPr>
        </p:nvGraphicFramePr>
        <p:xfrm>
          <a:off x="1043608" y="2636912"/>
          <a:ext cx="7200800" cy="3435096"/>
        </p:xfrm>
        <a:graphic>
          <a:graphicData uri="http://schemas.openxmlformats.org/drawingml/2006/table">
            <a:tbl>
              <a:tblPr firstRow="1" firstCol="1" bandRow="1">
                <a:tableStyleId>{9D7B26C5-4107-4FEC-AEDC-1716B250A1EF}</a:tableStyleId>
              </a:tblPr>
              <a:tblGrid>
                <a:gridCol w="2912683"/>
                <a:gridCol w="4288117"/>
              </a:tblGrid>
              <a:tr h="0">
                <a:tc>
                  <a:txBody>
                    <a:bodyPr/>
                    <a:lstStyle/>
                    <a:p>
                      <a:pPr algn="ctr">
                        <a:lnSpc>
                          <a:spcPct val="115000"/>
                        </a:lnSpc>
                        <a:spcAft>
                          <a:spcPts val="0"/>
                        </a:spcAft>
                      </a:pPr>
                      <a:r>
                        <a:rPr lang="es-ES" sz="1800" dirty="0">
                          <a:effectLst/>
                        </a:rPr>
                        <a:t>ESPECIFICACIÓN</a:t>
                      </a:r>
                      <a:endParaRPr lang="es-EC" sz="1400" dirty="0">
                        <a:effectLst/>
                      </a:endParaRPr>
                    </a:p>
                    <a:p>
                      <a:pPr algn="ctr">
                        <a:lnSpc>
                          <a:spcPct val="115000"/>
                        </a:lnSpc>
                        <a:spcAft>
                          <a:spcPts val="0"/>
                        </a:spcAft>
                      </a:pPr>
                      <a:r>
                        <a:rPr lang="es-ES" sz="1800" dirty="0">
                          <a:effectLst/>
                        </a:rPr>
                        <a:t> </a:t>
                      </a:r>
                      <a:endParaRPr lang="es-EC" sz="1400" dirty="0">
                        <a:solidFill>
                          <a:srgbClr val="000000"/>
                        </a:solidFill>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es-ES" sz="1800">
                          <a:effectLst/>
                        </a:rPr>
                        <a:t>VALOR</a:t>
                      </a:r>
                      <a:endParaRPr lang="es-EC" sz="1400">
                        <a:solidFill>
                          <a:srgbClr val="000000"/>
                        </a:solidFill>
                        <a:effectLst/>
                        <a:latin typeface="Calibri"/>
                        <a:ea typeface="Times New Roman"/>
                        <a:cs typeface="Times New Roman"/>
                      </a:endParaRPr>
                    </a:p>
                  </a:txBody>
                  <a:tcPr marL="68580" marR="68580" marT="0" marB="0"/>
                </a:tc>
              </a:tr>
              <a:tr h="0">
                <a:tc>
                  <a:txBody>
                    <a:bodyPr/>
                    <a:lstStyle/>
                    <a:p>
                      <a:pPr indent="270510" algn="ctr">
                        <a:lnSpc>
                          <a:spcPct val="115000"/>
                        </a:lnSpc>
                        <a:spcAft>
                          <a:spcPts val="0"/>
                        </a:spcAft>
                      </a:pPr>
                      <a:r>
                        <a:rPr lang="es-ES" sz="1600" dirty="0">
                          <a:effectLst/>
                        </a:rPr>
                        <a:t>Modulación</a:t>
                      </a:r>
                      <a:endParaRPr lang="es-EC" sz="1400" dirty="0">
                        <a:solidFill>
                          <a:srgbClr val="000000"/>
                        </a:solidFill>
                        <a:effectLst/>
                        <a:latin typeface="Calibri"/>
                        <a:ea typeface="Times New Roman"/>
                        <a:cs typeface="Times New Roman"/>
                      </a:endParaRPr>
                    </a:p>
                  </a:txBody>
                  <a:tcPr marL="68580" marR="68580" marT="0" marB="0"/>
                </a:tc>
                <a:tc>
                  <a:txBody>
                    <a:bodyPr/>
                    <a:lstStyle/>
                    <a:p>
                      <a:pPr indent="270510" algn="ctr">
                        <a:lnSpc>
                          <a:spcPct val="115000"/>
                        </a:lnSpc>
                        <a:spcAft>
                          <a:spcPts val="0"/>
                        </a:spcAft>
                      </a:pPr>
                      <a:r>
                        <a:rPr lang="es-ES" sz="1600">
                          <a:effectLst/>
                        </a:rPr>
                        <a:t>Análogo </a:t>
                      </a:r>
                      <a:endParaRPr lang="es-EC" sz="1400">
                        <a:solidFill>
                          <a:srgbClr val="000000"/>
                        </a:solidFill>
                        <a:effectLst/>
                        <a:latin typeface="Calibri"/>
                        <a:ea typeface="Times New Roman"/>
                        <a:cs typeface="Times New Roman"/>
                      </a:endParaRPr>
                    </a:p>
                  </a:txBody>
                  <a:tcPr marL="68580" marR="68580" marT="0" marB="0"/>
                </a:tc>
              </a:tr>
              <a:tr h="0">
                <a:tc>
                  <a:txBody>
                    <a:bodyPr/>
                    <a:lstStyle/>
                    <a:p>
                      <a:pPr indent="270510" algn="ctr">
                        <a:lnSpc>
                          <a:spcPct val="115000"/>
                        </a:lnSpc>
                        <a:spcAft>
                          <a:spcPts val="0"/>
                        </a:spcAft>
                      </a:pPr>
                      <a:r>
                        <a:rPr lang="es-ES" sz="1600" dirty="0">
                          <a:effectLst/>
                        </a:rPr>
                        <a:t>Torque</a:t>
                      </a:r>
                      <a:endParaRPr lang="es-EC" sz="1400" dirty="0">
                        <a:solidFill>
                          <a:srgbClr val="000000"/>
                        </a:solidFill>
                        <a:effectLst/>
                        <a:latin typeface="Calibri"/>
                        <a:ea typeface="Times New Roman"/>
                        <a:cs typeface="Times New Roman"/>
                      </a:endParaRPr>
                    </a:p>
                  </a:txBody>
                  <a:tcPr marL="68580" marR="68580" marT="0" marB="0"/>
                </a:tc>
                <a:tc>
                  <a:txBody>
                    <a:bodyPr/>
                    <a:lstStyle/>
                    <a:p>
                      <a:pPr indent="270510" algn="ctr">
                        <a:lnSpc>
                          <a:spcPct val="115000"/>
                        </a:lnSpc>
                        <a:spcAft>
                          <a:spcPts val="0"/>
                        </a:spcAft>
                      </a:pPr>
                      <a:r>
                        <a:rPr lang="en-US" sz="1600" dirty="0">
                          <a:effectLst/>
                        </a:rPr>
                        <a:t>4.8 V: 72.0 </a:t>
                      </a:r>
                      <a:r>
                        <a:rPr lang="en-US" sz="1600" dirty="0" err="1">
                          <a:effectLst/>
                        </a:rPr>
                        <a:t>oz</a:t>
                      </a:r>
                      <a:r>
                        <a:rPr lang="en-US" sz="1600" dirty="0">
                          <a:effectLst/>
                        </a:rPr>
                        <a:t>-in (5.18 kg-cm)</a:t>
                      </a:r>
                      <a:endParaRPr lang="es-EC" sz="1400" dirty="0">
                        <a:effectLst/>
                      </a:endParaRPr>
                    </a:p>
                    <a:p>
                      <a:pPr indent="270510" algn="ctr">
                        <a:lnSpc>
                          <a:spcPct val="115000"/>
                        </a:lnSpc>
                        <a:spcAft>
                          <a:spcPts val="0"/>
                        </a:spcAft>
                      </a:pPr>
                      <a:r>
                        <a:rPr lang="en-US" sz="1600" dirty="0">
                          <a:effectLst/>
                        </a:rPr>
                        <a:t>6.0 V: 89.0 </a:t>
                      </a:r>
                      <a:r>
                        <a:rPr lang="en-US" sz="1600" dirty="0" err="1">
                          <a:effectLst/>
                        </a:rPr>
                        <a:t>oz</a:t>
                      </a:r>
                      <a:r>
                        <a:rPr lang="en-US" sz="1600" dirty="0">
                          <a:effectLst/>
                        </a:rPr>
                        <a:t>-in (6.41 kg-cm)</a:t>
                      </a:r>
                      <a:endParaRPr lang="es-EC" sz="1400" dirty="0">
                        <a:solidFill>
                          <a:srgbClr val="000000"/>
                        </a:solidFill>
                        <a:effectLst/>
                        <a:latin typeface="Calibri"/>
                        <a:ea typeface="Times New Roman"/>
                        <a:cs typeface="Times New Roman"/>
                      </a:endParaRPr>
                    </a:p>
                  </a:txBody>
                  <a:tcPr marL="68580" marR="68580" marT="0" marB="0"/>
                </a:tc>
              </a:tr>
              <a:tr h="0">
                <a:tc>
                  <a:txBody>
                    <a:bodyPr/>
                    <a:lstStyle/>
                    <a:p>
                      <a:pPr indent="270510" algn="ctr">
                        <a:lnSpc>
                          <a:spcPct val="115000"/>
                        </a:lnSpc>
                        <a:spcAft>
                          <a:spcPts val="0"/>
                        </a:spcAft>
                      </a:pPr>
                      <a:r>
                        <a:rPr lang="es-ES" sz="1600">
                          <a:effectLst/>
                        </a:rPr>
                        <a:t>Velocidad</a:t>
                      </a:r>
                      <a:endParaRPr lang="es-EC" sz="1400">
                        <a:solidFill>
                          <a:srgbClr val="000000"/>
                        </a:solidFill>
                        <a:effectLst/>
                        <a:latin typeface="Calibri"/>
                        <a:ea typeface="Times New Roman"/>
                        <a:cs typeface="Times New Roman"/>
                      </a:endParaRPr>
                    </a:p>
                  </a:txBody>
                  <a:tcPr marL="68580" marR="68580" marT="0" marB="0"/>
                </a:tc>
                <a:tc>
                  <a:txBody>
                    <a:bodyPr/>
                    <a:lstStyle/>
                    <a:p>
                      <a:pPr indent="270510" algn="ctr">
                        <a:lnSpc>
                          <a:spcPct val="115000"/>
                        </a:lnSpc>
                        <a:spcAft>
                          <a:spcPts val="0"/>
                        </a:spcAft>
                      </a:pPr>
                      <a:r>
                        <a:rPr lang="en-US" sz="1600" dirty="0">
                          <a:effectLst/>
                        </a:rPr>
                        <a:t>4.8 V: 0.20 sec/60º</a:t>
                      </a:r>
                      <a:endParaRPr lang="es-EC" sz="1400" dirty="0">
                        <a:effectLst/>
                      </a:endParaRPr>
                    </a:p>
                    <a:p>
                      <a:pPr indent="270510" algn="ctr">
                        <a:lnSpc>
                          <a:spcPct val="115000"/>
                        </a:lnSpc>
                        <a:spcAft>
                          <a:spcPts val="0"/>
                        </a:spcAft>
                      </a:pPr>
                      <a:r>
                        <a:rPr lang="en-US" sz="1600" dirty="0">
                          <a:effectLst/>
                        </a:rPr>
                        <a:t>6.0 V: 0.17 sec/60º</a:t>
                      </a:r>
                      <a:endParaRPr lang="es-EC" sz="1400" dirty="0">
                        <a:solidFill>
                          <a:srgbClr val="000000"/>
                        </a:solidFill>
                        <a:effectLst/>
                        <a:latin typeface="Calibri"/>
                        <a:ea typeface="Times New Roman"/>
                        <a:cs typeface="Times New Roman"/>
                      </a:endParaRPr>
                    </a:p>
                  </a:txBody>
                  <a:tcPr marL="68580" marR="68580" marT="0" marB="0"/>
                </a:tc>
              </a:tr>
              <a:tr h="0">
                <a:tc>
                  <a:txBody>
                    <a:bodyPr/>
                    <a:lstStyle/>
                    <a:p>
                      <a:pPr indent="270510" algn="ctr">
                        <a:lnSpc>
                          <a:spcPct val="115000"/>
                        </a:lnSpc>
                        <a:spcAft>
                          <a:spcPts val="0"/>
                        </a:spcAft>
                      </a:pPr>
                      <a:r>
                        <a:rPr lang="es-ES" sz="1600">
                          <a:effectLst/>
                        </a:rPr>
                        <a:t>Peso</a:t>
                      </a:r>
                      <a:endParaRPr lang="es-EC" sz="1400">
                        <a:solidFill>
                          <a:srgbClr val="000000"/>
                        </a:solidFill>
                        <a:effectLst/>
                        <a:latin typeface="Calibri"/>
                        <a:ea typeface="Times New Roman"/>
                        <a:cs typeface="Times New Roman"/>
                      </a:endParaRPr>
                    </a:p>
                  </a:txBody>
                  <a:tcPr marL="68580" marR="68580" marT="0" marB="0"/>
                </a:tc>
                <a:tc>
                  <a:txBody>
                    <a:bodyPr/>
                    <a:lstStyle/>
                    <a:p>
                      <a:pPr indent="270510" algn="ctr">
                        <a:lnSpc>
                          <a:spcPct val="115000"/>
                        </a:lnSpc>
                        <a:spcAft>
                          <a:spcPts val="0"/>
                        </a:spcAft>
                      </a:pPr>
                      <a:r>
                        <a:rPr lang="es-ES" sz="1600" dirty="0">
                          <a:effectLst/>
                        </a:rPr>
                        <a:t>45 gr</a:t>
                      </a:r>
                      <a:endParaRPr lang="es-EC" sz="1400" dirty="0">
                        <a:solidFill>
                          <a:srgbClr val="000000"/>
                        </a:solidFill>
                        <a:effectLst/>
                        <a:latin typeface="Calibri"/>
                        <a:ea typeface="Times New Roman"/>
                        <a:cs typeface="Times New Roman"/>
                      </a:endParaRPr>
                    </a:p>
                  </a:txBody>
                  <a:tcPr marL="68580" marR="68580" marT="0" marB="0"/>
                </a:tc>
              </a:tr>
              <a:tr h="177165">
                <a:tc>
                  <a:txBody>
                    <a:bodyPr/>
                    <a:lstStyle/>
                    <a:p>
                      <a:pPr indent="270510" algn="ctr">
                        <a:lnSpc>
                          <a:spcPct val="115000"/>
                        </a:lnSpc>
                        <a:spcAft>
                          <a:spcPts val="0"/>
                        </a:spcAft>
                      </a:pPr>
                      <a:r>
                        <a:rPr lang="es-ES" sz="1600">
                          <a:effectLst/>
                        </a:rPr>
                        <a:t>Dimensiones</a:t>
                      </a:r>
                      <a:endParaRPr lang="es-EC" sz="1400">
                        <a:solidFill>
                          <a:srgbClr val="000000"/>
                        </a:solidFill>
                        <a:effectLst/>
                        <a:latin typeface="Calibri"/>
                        <a:ea typeface="Times New Roman"/>
                        <a:cs typeface="Times New Roman"/>
                      </a:endParaRPr>
                    </a:p>
                  </a:txBody>
                  <a:tcPr marL="68580" marR="68580" marT="0" marB="0"/>
                </a:tc>
                <a:tc>
                  <a:txBody>
                    <a:bodyPr/>
                    <a:lstStyle/>
                    <a:p>
                      <a:pPr indent="270510" algn="ctr">
                        <a:lnSpc>
                          <a:spcPct val="115000"/>
                        </a:lnSpc>
                        <a:spcAft>
                          <a:spcPts val="0"/>
                        </a:spcAft>
                      </a:pPr>
                      <a:r>
                        <a:rPr lang="es-ES" sz="1600" dirty="0">
                          <a:effectLst/>
                        </a:rPr>
                        <a:t>Largo: 39.9 mm</a:t>
                      </a:r>
                      <a:endParaRPr lang="es-EC" sz="1400" dirty="0">
                        <a:effectLst/>
                      </a:endParaRPr>
                    </a:p>
                    <a:p>
                      <a:pPr indent="270510" algn="ctr">
                        <a:lnSpc>
                          <a:spcPct val="115000"/>
                        </a:lnSpc>
                        <a:spcAft>
                          <a:spcPts val="0"/>
                        </a:spcAft>
                      </a:pPr>
                      <a:r>
                        <a:rPr lang="es-ES" sz="1600" dirty="0">
                          <a:effectLst/>
                        </a:rPr>
                        <a:t>Ancho: 19.8 mm</a:t>
                      </a:r>
                      <a:endParaRPr lang="es-EC" sz="1400" dirty="0">
                        <a:effectLst/>
                      </a:endParaRPr>
                    </a:p>
                    <a:p>
                      <a:pPr indent="270510" algn="ctr">
                        <a:lnSpc>
                          <a:spcPct val="115000"/>
                        </a:lnSpc>
                        <a:spcAft>
                          <a:spcPts val="0"/>
                        </a:spcAft>
                      </a:pPr>
                      <a:r>
                        <a:rPr lang="es-ES" sz="1600" dirty="0">
                          <a:effectLst/>
                        </a:rPr>
                        <a:t>Altura: 37.8 mm</a:t>
                      </a:r>
                      <a:endParaRPr lang="es-EC" sz="1400" dirty="0">
                        <a:solidFill>
                          <a:srgbClr val="000000"/>
                        </a:solidFill>
                        <a:effectLst/>
                        <a:latin typeface="Calibri"/>
                        <a:ea typeface="Times New Roman"/>
                        <a:cs typeface="Times New Roman"/>
                      </a:endParaRPr>
                    </a:p>
                  </a:txBody>
                  <a:tcPr marL="68580" marR="68580" marT="0" marB="0"/>
                </a:tc>
              </a:tr>
              <a:tr h="177165">
                <a:tc>
                  <a:txBody>
                    <a:bodyPr/>
                    <a:lstStyle/>
                    <a:p>
                      <a:pPr indent="270510" algn="ctr">
                        <a:lnSpc>
                          <a:spcPct val="115000"/>
                        </a:lnSpc>
                        <a:spcAft>
                          <a:spcPts val="0"/>
                        </a:spcAft>
                      </a:pPr>
                      <a:r>
                        <a:rPr lang="es-ES" sz="1600">
                          <a:effectLst/>
                        </a:rPr>
                        <a:t>Tipo de Motor</a:t>
                      </a:r>
                      <a:endParaRPr lang="es-EC" sz="1400">
                        <a:solidFill>
                          <a:srgbClr val="000000"/>
                        </a:solidFill>
                        <a:effectLst/>
                        <a:latin typeface="Calibri"/>
                        <a:ea typeface="Times New Roman"/>
                        <a:cs typeface="Times New Roman"/>
                      </a:endParaRPr>
                    </a:p>
                  </a:txBody>
                  <a:tcPr marL="68580" marR="68580" marT="0" marB="0"/>
                </a:tc>
                <a:tc>
                  <a:txBody>
                    <a:bodyPr/>
                    <a:lstStyle/>
                    <a:p>
                      <a:pPr indent="270510" algn="ctr">
                        <a:lnSpc>
                          <a:spcPct val="115000"/>
                        </a:lnSpc>
                        <a:spcAft>
                          <a:spcPts val="0"/>
                        </a:spcAft>
                      </a:pPr>
                      <a:r>
                        <a:rPr lang="es-ES" sz="1600" dirty="0">
                          <a:effectLst/>
                        </a:rPr>
                        <a:t>3 Polos</a:t>
                      </a:r>
                      <a:endParaRPr lang="es-EC" sz="1400" dirty="0">
                        <a:solidFill>
                          <a:srgbClr val="000000"/>
                        </a:solidFill>
                        <a:effectLst/>
                        <a:latin typeface="Calibri"/>
                        <a:ea typeface="Times New Roman"/>
                        <a:cs typeface="Times New Roman"/>
                      </a:endParaRPr>
                    </a:p>
                  </a:txBody>
                  <a:tcPr marL="68580" marR="68580" marT="0" marB="0"/>
                </a:tc>
              </a:tr>
            </a:tbl>
          </a:graphicData>
        </a:graphic>
      </p:graphicFrame>
      <p:sp>
        <p:nvSpPr>
          <p:cNvPr id="3" name="2 Título"/>
          <p:cNvSpPr>
            <a:spLocks noGrp="1"/>
          </p:cNvSpPr>
          <p:nvPr>
            <p:ph type="title"/>
          </p:nvPr>
        </p:nvSpPr>
        <p:spPr/>
        <p:txBody>
          <a:bodyPr>
            <a:normAutofit fontScale="90000"/>
          </a:bodyPr>
          <a:lstStyle/>
          <a:p>
            <a:r>
              <a:rPr lang="es-EC" dirty="0"/>
              <a:t>Diseño Electrónico – </a:t>
            </a:r>
            <a:br>
              <a:rPr lang="es-EC" dirty="0"/>
            </a:br>
            <a:r>
              <a:rPr lang="es-EC" dirty="0"/>
              <a:t>SERVOMOTOR</a:t>
            </a:r>
          </a:p>
        </p:txBody>
      </p:sp>
    </p:spTree>
    <p:extLst>
      <p:ext uri="{BB962C8B-B14F-4D97-AF65-F5344CB8AC3E}">
        <p14:creationId xmlns:p14="http://schemas.microsoft.com/office/powerpoint/2010/main" val="3229895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539552" y="2675467"/>
                <a:ext cx="3528391" cy="3450696"/>
              </a:xfrm>
            </p:spPr>
            <p:txBody>
              <a:bodyPr>
                <a:normAutofit fontScale="92500" lnSpcReduction="10000"/>
              </a:bodyPr>
              <a:lstStyle/>
              <a:p>
                <a:pPr marL="0" indent="0">
                  <a:buNone/>
                </a:pPr>
                <a:r>
                  <a:rPr lang="es-MX" dirty="0"/>
                  <a:t>Para la mordaza Vertical se necesita recorrer una distancia de 12 cm. Y un torque de:</a:t>
                </a:r>
                <a:endParaRPr lang="es-EC" dirty="0"/>
              </a:p>
              <a:p>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m:t>
                      </m:r>
                      <m:r>
                        <a:rPr lang="es-ES" i="1">
                          <a:latin typeface="Cambria Math" panose="02040503050406030204" pitchFamily="18" charset="0"/>
                        </a:rPr>
                        <m:t>𝐹</m:t>
                      </m:r>
                      <m:r>
                        <a:rPr lang="es-ES" i="1">
                          <a:latin typeface="Cambria Math" panose="02040503050406030204" pitchFamily="18" charset="0"/>
                        </a:rPr>
                        <m:t>∗ </m:t>
                      </m:r>
                      <m:r>
                        <a:rPr lang="es-ES" i="1">
                          <a:latin typeface="Cambria Math" panose="02040503050406030204" pitchFamily="18" charset="0"/>
                        </a:rPr>
                        <m:t>𝑑</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=1</m:t>
                      </m:r>
                      <m:r>
                        <a:rPr lang="es-ES" i="1">
                          <a:latin typeface="Cambria Math" panose="02040503050406030204" pitchFamily="18" charset="0"/>
                        </a:rPr>
                        <m:t>𝑘𝑔</m:t>
                      </m:r>
                      <m:r>
                        <a:rPr lang="es-ES" i="1">
                          <a:latin typeface="Cambria Math" panose="02040503050406030204" pitchFamily="18" charset="0"/>
                        </a:rPr>
                        <m:t>∗9.81∗0.12</m:t>
                      </m:r>
                      <m:r>
                        <a:rPr lang="es-ES" i="1">
                          <a:latin typeface="Cambria Math" panose="02040503050406030204" pitchFamily="18" charset="0"/>
                        </a:rPr>
                        <m:t>𝑚</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=1.16</m:t>
                      </m:r>
                      <m:r>
                        <a:rPr lang="es-ES" i="1">
                          <a:latin typeface="Cambria Math" panose="02040503050406030204" pitchFamily="18" charset="0"/>
                        </a:rPr>
                        <m:t>𝑁𝑚</m:t>
                      </m:r>
                      <m:r>
                        <a:rPr lang="es-ES" i="1">
                          <a:latin typeface="Cambria Math" panose="02040503050406030204" pitchFamily="18" charset="0"/>
                        </a:rPr>
                        <m:t>∗ </m:t>
                      </m:r>
                      <m:f>
                        <m:fPr>
                          <m:ctrlPr>
                            <a:rPr lang="es-EC" i="1">
                              <a:latin typeface="Cambria Math"/>
                            </a:rPr>
                          </m:ctrlPr>
                        </m:fPr>
                        <m:num>
                          <m:r>
                            <a:rPr lang="es-ES" i="1">
                              <a:latin typeface="Cambria Math" panose="02040503050406030204" pitchFamily="18" charset="0"/>
                            </a:rPr>
                            <m:t>100</m:t>
                          </m:r>
                        </m:num>
                        <m:den>
                          <m:r>
                            <a:rPr lang="es-ES" i="1">
                              <a:latin typeface="Cambria Math" panose="02040503050406030204" pitchFamily="18" charset="0"/>
                            </a:rPr>
                            <m:t>9.81</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=11.9</m:t>
                      </m:r>
                      <m:r>
                        <a:rPr lang="es-ES" i="1">
                          <a:latin typeface="Cambria Math" panose="02040503050406030204" pitchFamily="18" charset="0"/>
                        </a:rPr>
                        <m:t>𝑘𝑔</m:t>
                      </m:r>
                      <m:r>
                        <a:rPr lang="es-ES" i="1">
                          <a:latin typeface="Cambria Math" panose="02040503050406030204" pitchFamily="18" charset="0"/>
                        </a:rPr>
                        <m:t> </m:t>
                      </m:r>
                      <m:r>
                        <a:rPr lang="es-ES" i="1">
                          <a:latin typeface="Cambria Math" panose="02040503050406030204" pitchFamily="18" charset="0"/>
                        </a:rPr>
                        <m:t>𝑐𝑚</m:t>
                      </m:r>
                    </m:oMath>
                  </m:oMathPara>
                </a14:m>
                <a:endParaRPr lang="es-EC" dirty="0" smtClean="0"/>
              </a:p>
              <a:p>
                <a:pPr marL="0" indent="0">
                  <a:buNone/>
                </a:pPr>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539552" y="2675467"/>
                <a:ext cx="3528391" cy="3450696"/>
              </a:xfrm>
              <a:blipFill rotWithShape="1">
                <a:blip r:embed="rId2"/>
                <a:stretch>
                  <a:fillRect l="-2249" t="-2120"/>
                </a:stretch>
              </a:blipFill>
            </p:spPr>
            <p:txBody>
              <a:bodyPr/>
              <a:lstStyle/>
              <a:p>
                <a:r>
                  <a:rPr lang="es-EC">
                    <a:noFill/>
                  </a:rPr>
                  <a:t> </a:t>
                </a:r>
              </a:p>
            </p:txBody>
          </p:sp>
        </mc:Fallback>
      </mc:AlternateContent>
      <p:sp>
        <p:nvSpPr>
          <p:cNvPr id="3" name="2 Título"/>
          <p:cNvSpPr>
            <a:spLocks noGrp="1"/>
          </p:cNvSpPr>
          <p:nvPr>
            <p:ph type="title"/>
          </p:nvPr>
        </p:nvSpPr>
        <p:spPr>
          <a:xfrm>
            <a:off x="251520" y="338328"/>
            <a:ext cx="8712968" cy="1506496"/>
          </a:xfrm>
        </p:spPr>
        <p:txBody>
          <a:bodyPr>
            <a:normAutofit/>
          </a:bodyPr>
          <a:lstStyle/>
          <a:p>
            <a:r>
              <a:rPr lang="es-EC" dirty="0"/>
              <a:t>Diseño Electrónico </a:t>
            </a:r>
            <a:r>
              <a:rPr lang="es-EC" dirty="0" smtClean="0"/>
              <a:t>–</a:t>
            </a:r>
            <a:br>
              <a:rPr lang="es-EC" dirty="0" smtClean="0"/>
            </a:br>
            <a:r>
              <a:rPr lang="es-EC" dirty="0" smtClean="0"/>
              <a:t>MOTOR MORDAZAS</a:t>
            </a:r>
            <a:endParaRPr lang="es-EC" dirty="0"/>
          </a:p>
        </p:txBody>
      </p:sp>
      <mc:AlternateContent xmlns:mc="http://schemas.openxmlformats.org/markup-compatibility/2006" xmlns:a14="http://schemas.microsoft.com/office/drawing/2010/main">
        <mc:Choice Requires="a14">
          <p:sp>
            <p:nvSpPr>
              <p:cNvPr id="4" name="1 Marcador de contenido"/>
              <p:cNvSpPr txBox="1">
                <a:spLocks/>
              </p:cNvSpPr>
              <p:nvPr/>
            </p:nvSpPr>
            <p:spPr>
              <a:xfrm>
                <a:off x="5004047" y="2564904"/>
                <a:ext cx="3456385" cy="3450696"/>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s-MX" dirty="0" smtClean="0"/>
                  <a:t>Para </a:t>
                </a:r>
                <a:r>
                  <a:rPr lang="es-MX" dirty="0"/>
                  <a:t>la mordaza Horizontal se necesita recorrer una distancia de 19 cm. Y un torque de:</a:t>
                </a:r>
                <a:endParaRPr lang="es-EC" dirty="0"/>
              </a:p>
              <a:p>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m:t>
                      </m:r>
                      <m:r>
                        <a:rPr lang="es-ES" i="1">
                          <a:latin typeface="Cambria Math" panose="02040503050406030204" pitchFamily="18" charset="0"/>
                        </a:rPr>
                        <m:t>𝐹</m:t>
                      </m:r>
                      <m:r>
                        <a:rPr lang="es-ES" i="1">
                          <a:latin typeface="Cambria Math" panose="02040503050406030204" pitchFamily="18" charset="0"/>
                        </a:rPr>
                        <m:t>∗ </m:t>
                      </m:r>
                      <m:r>
                        <a:rPr lang="es-ES" i="1">
                          <a:latin typeface="Cambria Math" panose="02040503050406030204" pitchFamily="18" charset="0"/>
                        </a:rPr>
                        <m:t>𝑑</m:t>
                      </m:r>
                    </m:oMath>
                  </m:oMathPara>
                </a14:m>
                <a:endParaRPr lang="es-EC" dirty="0"/>
              </a:p>
              <a:p>
                <a:pPr marL="0" indent="0">
                  <a:buNone/>
                </a:pPr>
                <a14:m>
                  <m:oMathPara xmlns:m="http://schemas.openxmlformats.org/officeDocument/2006/math">
                    <m:oMathParaPr>
                      <m:jc m:val="center"/>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=1</m:t>
                      </m:r>
                      <m:r>
                        <a:rPr lang="es-ES" i="1">
                          <a:latin typeface="Cambria Math" panose="02040503050406030204" pitchFamily="18" charset="0"/>
                        </a:rPr>
                        <m:t>𝑘𝑔</m:t>
                      </m:r>
                      <m:r>
                        <a:rPr lang="es-ES" i="1">
                          <a:latin typeface="Cambria Math" panose="02040503050406030204" pitchFamily="18" charset="0"/>
                        </a:rPr>
                        <m:t>∗9.81∗0.19</m:t>
                      </m:r>
                      <m:r>
                        <a:rPr lang="es-ES" i="1">
                          <a:latin typeface="Cambria Math" panose="02040503050406030204" pitchFamily="18" charset="0"/>
                        </a:rPr>
                        <m:t>𝑚</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=1.86</m:t>
                      </m:r>
                      <m:r>
                        <a:rPr lang="es-ES" i="1">
                          <a:latin typeface="Cambria Math" panose="02040503050406030204" pitchFamily="18" charset="0"/>
                        </a:rPr>
                        <m:t>𝑁𝑚</m:t>
                      </m:r>
                      <m:r>
                        <a:rPr lang="es-ES" i="1">
                          <a:latin typeface="Cambria Math" panose="02040503050406030204" pitchFamily="18" charset="0"/>
                        </a:rPr>
                        <m:t>∗ </m:t>
                      </m:r>
                      <m:f>
                        <m:fPr>
                          <m:ctrlPr>
                            <a:rPr lang="es-EC" i="1">
                              <a:latin typeface="Cambria Math"/>
                            </a:rPr>
                          </m:ctrlPr>
                        </m:fPr>
                        <m:num>
                          <m:r>
                            <a:rPr lang="es-ES" i="1">
                              <a:latin typeface="Cambria Math" panose="02040503050406030204" pitchFamily="18" charset="0"/>
                            </a:rPr>
                            <m:t>100</m:t>
                          </m:r>
                        </m:num>
                        <m:den>
                          <m:r>
                            <a:rPr lang="es-ES" i="1">
                              <a:latin typeface="Cambria Math" panose="02040503050406030204" pitchFamily="18" charset="0"/>
                            </a:rPr>
                            <m:t>9.81</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𝑇</m:t>
                      </m:r>
                      <m:r>
                        <a:rPr lang="es-ES" i="1">
                          <a:latin typeface="Cambria Math" panose="02040503050406030204" pitchFamily="18" charset="0"/>
                        </a:rPr>
                        <m:t>=19</m:t>
                      </m:r>
                      <m:r>
                        <a:rPr lang="es-ES" i="1">
                          <a:latin typeface="Cambria Math" panose="02040503050406030204" pitchFamily="18" charset="0"/>
                        </a:rPr>
                        <m:t>𝑘𝑔</m:t>
                      </m:r>
                      <m:r>
                        <a:rPr lang="es-ES" i="1">
                          <a:latin typeface="Cambria Math" panose="02040503050406030204" pitchFamily="18" charset="0"/>
                        </a:rPr>
                        <m:t> </m:t>
                      </m:r>
                      <m:r>
                        <a:rPr lang="es-ES" i="1">
                          <a:latin typeface="Cambria Math" panose="02040503050406030204" pitchFamily="18" charset="0"/>
                        </a:rPr>
                        <m:t>𝑐𝑚</m:t>
                      </m:r>
                    </m:oMath>
                  </m:oMathPara>
                </a14:m>
                <a:endParaRPr lang="es-EC" dirty="0"/>
              </a:p>
            </p:txBody>
          </p:sp>
        </mc:Choice>
        <mc:Fallback xmlns="">
          <p:sp>
            <p:nvSpPr>
              <p:cNvPr id="4" name="1 Marcador de contenido"/>
              <p:cNvSpPr txBox="1">
                <a:spLocks noRot="1" noChangeAspect="1" noMove="1" noResize="1" noEditPoints="1" noAdjustHandles="1" noChangeArrowheads="1" noChangeShapeType="1" noTextEdit="1"/>
              </p:cNvSpPr>
              <p:nvPr/>
            </p:nvSpPr>
            <p:spPr>
              <a:xfrm>
                <a:off x="5004047" y="2564904"/>
                <a:ext cx="3456385" cy="3450696"/>
              </a:xfrm>
              <a:prstGeom prst="rect">
                <a:avLst/>
              </a:prstGeom>
              <a:blipFill rotWithShape="1">
                <a:blip r:embed="rId3"/>
                <a:stretch>
                  <a:fillRect l="-2293" t="-2120" r="-1058"/>
                </a:stretch>
              </a:blipFill>
            </p:spPr>
            <p:txBody>
              <a:bodyPr/>
              <a:lstStyle/>
              <a:p>
                <a:r>
                  <a:rPr lang="es-EC">
                    <a:noFill/>
                  </a:rPr>
                  <a:t> </a:t>
                </a:r>
              </a:p>
            </p:txBody>
          </p:sp>
        </mc:Fallback>
      </mc:AlternateContent>
    </p:spTree>
    <p:extLst>
      <p:ext uri="{BB962C8B-B14F-4D97-AF65-F5344CB8AC3E}">
        <p14:creationId xmlns:p14="http://schemas.microsoft.com/office/powerpoint/2010/main" val="641386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95536" y="1700808"/>
            <a:ext cx="4320480" cy="5157192"/>
          </a:xfrm>
        </p:spPr>
        <p:txBody>
          <a:bodyPr>
            <a:normAutofit fontScale="92500" lnSpcReduction="20000"/>
          </a:bodyPr>
          <a:lstStyle/>
          <a:p>
            <a:r>
              <a:rPr lang="es-ES" dirty="0"/>
              <a:t>MOTOREDUCTOR </a:t>
            </a:r>
            <a:r>
              <a:rPr lang="es-ES" dirty="0" smtClean="0"/>
              <a:t>D26</a:t>
            </a:r>
          </a:p>
          <a:p>
            <a:endParaRPr lang="es-ES" dirty="0"/>
          </a:p>
          <a:p>
            <a:endParaRPr lang="es-ES" dirty="0" smtClean="0"/>
          </a:p>
          <a:p>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 dirty="0"/>
          </a:p>
          <a:p>
            <a:r>
              <a:rPr lang="es-ES" dirty="0"/>
              <a:t>R</a:t>
            </a:r>
            <a:r>
              <a:rPr lang="es-ES" dirty="0" smtClean="0"/>
              <a:t>elación </a:t>
            </a:r>
            <a:r>
              <a:rPr lang="es-ES" dirty="0"/>
              <a:t>de transmisión de 300:1 </a:t>
            </a:r>
            <a:endParaRPr lang="es-ES" dirty="0" smtClean="0"/>
          </a:p>
          <a:p>
            <a:r>
              <a:rPr lang="es-ES" dirty="0" smtClean="0"/>
              <a:t>Voltaje: 5 </a:t>
            </a:r>
            <a:r>
              <a:rPr lang="es-ES" dirty="0"/>
              <a:t>a </a:t>
            </a:r>
            <a:r>
              <a:rPr lang="es-ES" dirty="0" smtClean="0"/>
              <a:t>24V</a:t>
            </a:r>
          </a:p>
          <a:p>
            <a:r>
              <a:rPr lang="es-ES" dirty="0" smtClean="0"/>
              <a:t>Torque de </a:t>
            </a:r>
            <a:r>
              <a:rPr lang="es-ES" dirty="0"/>
              <a:t>7 kg cm a 24 kg cm </a:t>
            </a:r>
            <a:endParaRPr lang="es-ES" dirty="0" smtClean="0"/>
          </a:p>
        </p:txBody>
      </p:sp>
      <p:sp>
        <p:nvSpPr>
          <p:cNvPr id="3" name="2 Título"/>
          <p:cNvSpPr>
            <a:spLocks noGrp="1"/>
          </p:cNvSpPr>
          <p:nvPr>
            <p:ph type="title"/>
          </p:nvPr>
        </p:nvSpPr>
        <p:spPr/>
        <p:txBody>
          <a:bodyPr>
            <a:normAutofit fontScale="90000"/>
          </a:bodyPr>
          <a:lstStyle/>
          <a:p>
            <a:r>
              <a:rPr lang="es-EC" dirty="0"/>
              <a:t>Diseño Electrónico –</a:t>
            </a:r>
            <a:br>
              <a:rPr lang="es-EC" dirty="0"/>
            </a:br>
            <a:r>
              <a:rPr lang="es-EC" dirty="0"/>
              <a:t>MOTOR MORDAZAS</a:t>
            </a:r>
          </a:p>
        </p:txBody>
      </p:sp>
      <p:pic>
        <p:nvPicPr>
          <p:cNvPr id="4" name="3 Imagen" descr="Motorreductor Motor Reductor 7-24kg X Cm 5-24vcd 5-24rp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276872"/>
            <a:ext cx="3528392" cy="2950458"/>
          </a:xfrm>
          <a:prstGeom prst="rect">
            <a:avLst/>
          </a:prstGeom>
          <a:noFill/>
          <a:ln>
            <a:noFill/>
          </a:ln>
        </p:spPr>
      </p:pic>
      <p:pic>
        <p:nvPicPr>
          <p:cNvPr id="5" name="4 Imagen" descr="Motorreductor Motor Reductor 7-24kg X Cm 5-24vcd 5-24rp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383487"/>
            <a:ext cx="3744416" cy="2737227"/>
          </a:xfrm>
          <a:prstGeom prst="rect">
            <a:avLst/>
          </a:prstGeom>
          <a:noFill/>
          <a:ln>
            <a:noFill/>
          </a:ln>
        </p:spPr>
      </p:pic>
      <p:sp>
        <p:nvSpPr>
          <p:cNvPr id="7" name="1 Marcador de contenido"/>
          <p:cNvSpPr txBox="1">
            <a:spLocks/>
          </p:cNvSpPr>
          <p:nvPr/>
        </p:nvSpPr>
        <p:spPr>
          <a:xfrm>
            <a:off x="4868416" y="1836673"/>
            <a:ext cx="4320480" cy="515719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r>
              <a:rPr lang="es-ES" dirty="0" smtClean="0"/>
              <a:t>Velocidad mínima de 5RPM </a:t>
            </a:r>
          </a:p>
          <a:p>
            <a:r>
              <a:rPr lang="es-ES" dirty="0" smtClean="0"/>
              <a:t>Velocidad máxima de 24RPM</a:t>
            </a:r>
            <a:endParaRPr lang="es-EC" dirty="0"/>
          </a:p>
        </p:txBody>
      </p:sp>
    </p:spTree>
    <p:extLst>
      <p:ext uri="{BB962C8B-B14F-4D97-AF65-F5344CB8AC3E}">
        <p14:creationId xmlns:p14="http://schemas.microsoft.com/office/powerpoint/2010/main" val="33133870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395536" y="2204864"/>
                <a:ext cx="8424936" cy="5264428"/>
              </a:xfrm>
            </p:spPr>
            <p:txBody>
              <a:bodyPr/>
              <a:lstStyle/>
              <a:p>
                <a:r>
                  <a:rPr lang="es-EC" dirty="0" smtClean="0"/>
                  <a:t>Driver L298</a:t>
                </a:r>
              </a:p>
              <a:p>
                <a:endParaRPr lang="es-EC" dirty="0" smtClean="0"/>
              </a:p>
              <a:p>
                <a:endParaRPr lang="es-EC" dirty="0"/>
              </a:p>
              <a:p>
                <a:endParaRPr lang="es-EC" dirty="0" smtClean="0"/>
              </a:p>
              <a:p>
                <a:pPr marL="0" indent="0">
                  <a:buNone/>
                </a:pPr>
                <a14:m>
                  <m:oMathPara xmlns:m="http://schemas.openxmlformats.org/officeDocument/2006/math">
                    <m:oMathParaPr>
                      <m:jc m:val="left"/>
                    </m:oMathParaPr>
                    <m:oMath xmlns:m="http://schemas.openxmlformats.org/officeDocument/2006/math">
                      <m:r>
                        <a:rPr lang="es-ES" i="1">
                          <a:latin typeface="Cambria Math" panose="02040503050406030204" pitchFamily="18" charset="0"/>
                        </a:rPr>
                        <m:t>𝐶𝑎𝑟𝑔𝑎</m:t>
                      </m:r>
                      <m:r>
                        <a:rPr lang="es-ES" i="1">
                          <a:latin typeface="Cambria Math" panose="02040503050406030204" pitchFamily="18" charset="0"/>
                        </a:rPr>
                        <m:t>:</m:t>
                      </m:r>
                      <m:r>
                        <a:rPr lang="es-ES" i="1">
                          <a:latin typeface="Cambria Math" panose="02040503050406030204" pitchFamily="18" charset="0"/>
                        </a:rPr>
                        <m:t>𝑀</m:t>
                      </m:r>
                      <m:r>
                        <a:rPr lang="es-ES" i="1">
                          <a:latin typeface="Cambria Math" panose="02040503050406030204" pitchFamily="18" charset="0"/>
                        </a:rPr>
                        <m:t>á</m:t>
                      </m:r>
                      <m:r>
                        <a:rPr lang="es-ES" i="1">
                          <a:latin typeface="Cambria Math" panose="02040503050406030204" pitchFamily="18" charset="0"/>
                        </a:rPr>
                        <m:t>𝑥𝑖𝑚𝑎</m:t>
                      </m:r>
                      <m:r>
                        <a:rPr lang="es-ES" i="1">
                          <a:latin typeface="Cambria Math" panose="02040503050406030204" pitchFamily="18" charset="0"/>
                        </a:rPr>
                        <m:t>= 2</m:t>
                      </m:r>
                      <m:r>
                        <a:rPr lang="es-ES" i="1">
                          <a:latin typeface="Cambria Math" panose="02040503050406030204" pitchFamily="18" charset="0"/>
                        </a:rPr>
                        <m:t>𝐴</m:t>
                      </m:r>
                    </m:oMath>
                  </m:oMathPara>
                </a14:m>
                <a:endParaRPr lang="es-EC" dirty="0"/>
              </a:p>
              <a:p>
                <a:pPr marL="0" indent="0">
                  <a:buNone/>
                </a:pPr>
                <a14:m>
                  <m:oMathPara xmlns:m="http://schemas.openxmlformats.org/officeDocument/2006/math">
                    <m:oMathParaPr>
                      <m:jc m:val="left"/>
                    </m:oMathParaPr>
                    <m:oMath xmlns:m="http://schemas.openxmlformats.org/officeDocument/2006/math">
                      <m:r>
                        <a:rPr lang="es-ES" i="1">
                          <a:latin typeface="Cambria Math" panose="02040503050406030204" pitchFamily="18" charset="0"/>
                        </a:rPr>
                        <m:t>𝑃𝑜𝑡𝑒𝑛𝑐𝑖𝑎</m:t>
                      </m:r>
                      <m:r>
                        <a:rPr lang="es-ES" i="1">
                          <a:latin typeface="Cambria Math" panose="02040503050406030204" pitchFamily="18" charset="0"/>
                        </a:rPr>
                        <m:t>= 25 </m:t>
                      </m:r>
                      <m:r>
                        <a:rPr lang="es-ES" i="1">
                          <a:latin typeface="Cambria Math" panose="02040503050406030204" pitchFamily="18" charset="0"/>
                        </a:rPr>
                        <m:t>𝑊</m:t>
                      </m:r>
                    </m:oMath>
                  </m:oMathPara>
                </a14:m>
                <a:endParaRPr lang="es-EC" dirty="0"/>
              </a:p>
              <a:p>
                <a:endParaRPr lang="es-EC" dirty="0"/>
              </a:p>
              <a:p>
                <a:pPr marL="0" indent="0">
                  <a:buNone/>
                </a:pPr>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395536" y="2204864"/>
                <a:ext cx="8424936" cy="5264428"/>
              </a:xfrm>
              <a:blipFill rotWithShape="1">
                <a:blip r:embed="rId2"/>
                <a:stretch>
                  <a:fillRect l="-1158" t="-1275"/>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t>Diseño Electrónico –</a:t>
            </a:r>
            <a:br>
              <a:rPr lang="es-EC" dirty="0"/>
            </a:br>
            <a:r>
              <a:rPr lang="es-EC" dirty="0"/>
              <a:t>MOTOR MORDAZAS</a:t>
            </a:r>
          </a:p>
        </p:txBody>
      </p:sp>
      <p:pic>
        <p:nvPicPr>
          <p:cNvPr id="4" name="3 Imagen" descr="http://i.ebayimg.com/00/s/MTI4MFgxNjAw/z/ccMAAOSw8d9UrJ7P/$_57.JPG"/>
          <p:cNvPicPr/>
          <p:nvPr/>
        </p:nvPicPr>
        <p:blipFill>
          <a:blip r:embed="rId3" cstate="print"/>
          <a:srcRect/>
          <a:stretch>
            <a:fillRect/>
          </a:stretch>
        </p:blipFill>
        <p:spPr bwMode="auto">
          <a:xfrm>
            <a:off x="3995936" y="2348880"/>
            <a:ext cx="4104456" cy="3456384"/>
          </a:xfrm>
          <a:prstGeom prst="rect">
            <a:avLst/>
          </a:prstGeom>
          <a:noFill/>
          <a:ln w="9525">
            <a:noFill/>
            <a:miter lim="800000"/>
            <a:headEnd/>
            <a:tailEnd/>
          </a:ln>
        </p:spPr>
      </p:pic>
    </p:spTree>
    <p:extLst>
      <p:ext uri="{BB962C8B-B14F-4D97-AF65-F5344CB8AC3E}">
        <p14:creationId xmlns:p14="http://schemas.microsoft.com/office/powerpoint/2010/main" val="2049828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852936"/>
            <a:ext cx="8229600" cy="3941792"/>
          </a:xfrm>
        </p:spPr>
        <p:txBody>
          <a:bodyPr>
            <a:normAutofit/>
          </a:bodyPr>
          <a:lstStyle/>
          <a:p>
            <a:r>
              <a:rPr lang="es-ES_tradnl" dirty="0" smtClean="0"/>
              <a:t>KEICOS empresa dedicada </a:t>
            </a:r>
            <a:r>
              <a:rPr lang="es-ES_tradnl" dirty="0"/>
              <a:t>al recubrimiento con chocolate de frutos secos y frutas deshidratadas, comercializarlas y distribuirlas</a:t>
            </a:r>
            <a:r>
              <a:rPr lang="es-ES_tradnl" dirty="0" smtClean="0"/>
              <a:t>.</a:t>
            </a:r>
          </a:p>
          <a:p>
            <a:r>
              <a:rPr lang="es-ES_tradnl" dirty="0"/>
              <a:t>La </a:t>
            </a:r>
            <a:r>
              <a:rPr lang="es-ES_tradnl" dirty="0" smtClean="0"/>
              <a:t>Visión es </a:t>
            </a:r>
            <a:r>
              <a:rPr lang="es-ES_tradnl" dirty="0"/>
              <a:t>que para el año 2016 desean alcanzar un posicionamiento en el mercado </a:t>
            </a:r>
            <a:r>
              <a:rPr lang="es-ES_tradnl" dirty="0" smtClean="0"/>
              <a:t>Nacional.</a:t>
            </a:r>
          </a:p>
          <a:p>
            <a:r>
              <a:rPr lang="es-ES_tradnl" dirty="0" smtClean="0"/>
              <a:t>El procedimiento actualmente se realiza de forma manual. </a:t>
            </a:r>
          </a:p>
          <a:p>
            <a:endParaRPr lang="es-ES_tradnl" dirty="0" smtClean="0"/>
          </a:p>
          <a:p>
            <a:endParaRPr lang="es-EC" dirty="0"/>
          </a:p>
        </p:txBody>
      </p:sp>
      <p:sp>
        <p:nvSpPr>
          <p:cNvPr id="2" name="1 Título"/>
          <p:cNvSpPr>
            <a:spLocks noGrp="1"/>
          </p:cNvSpPr>
          <p:nvPr>
            <p:ph type="title"/>
          </p:nvPr>
        </p:nvSpPr>
        <p:spPr>
          <a:xfrm>
            <a:off x="467544" y="692696"/>
            <a:ext cx="8229600" cy="1143000"/>
          </a:xfrm>
        </p:spPr>
        <p:txBody>
          <a:bodyPr/>
          <a:lstStyle/>
          <a:p>
            <a:r>
              <a:rPr lang="es-EC" dirty="0" smtClean="0"/>
              <a:t>Antecedentes de la Empresa</a:t>
            </a:r>
            <a:endParaRPr lang="es-EC" dirty="0"/>
          </a:p>
        </p:txBody>
      </p:sp>
    </p:spTree>
    <p:extLst>
      <p:ext uri="{BB962C8B-B14F-4D97-AF65-F5344CB8AC3E}">
        <p14:creationId xmlns:p14="http://schemas.microsoft.com/office/powerpoint/2010/main" val="8477162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Marcador de contenido"/>
              <p:cNvSpPr>
                <a:spLocks noGrp="1"/>
              </p:cNvSpPr>
              <p:nvPr>
                <p:ph idx="1"/>
              </p:nvPr>
            </p:nvSpPr>
            <p:spPr>
              <a:xfrm>
                <a:off x="899592" y="2204864"/>
                <a:ext cx="7408333" cy="3450696"/>
              </a:xfrm>
            </p:spPr>
            <p:txBody>
              <a:bodyPr/>
              <a:lstStyle/>
              <a:p>
                <a:pPr marL="0" indent="0">
                  <a:buNone/>
                </a:pPr>
                <a:r>
                  <a:rPr lang="es-ES" sz="2000" dirty="0"/>
                  <a:t>Para determinar el torque del motor se definió que</a:t>
                </a:r>
                <a:r>
                  <a:rPr lang="es-ES" sz="2000" dirty="0" smtClean="0"/>
                  <a:t>:</a:t>
                </a:r>
              </a:p>
              <a:p>
                <a:pPr marL="0" indent="0">
                  <a:buNone/>
                </a:pPr>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𝑇</m:t>
                      </m:r>
                      <m:r>
                        <a:rPr lang="es-ES" sz="2000" i="1">
                          <a:latin typeface="Cambria Math" panose="02040503050406030204" pitchFamily="18" charset="0"/>
                        </a:rPr>
                        <m:t>=</m:t>
                      </m:r>
                      <m:r>
                        <a:rPr lang="es-ES" sz="2000" i="1">
                          <a:latin typeface="Cambria Math" panose="02040503050406030204" pitchFamily="18" charset="0"/>
                        </a:rPr>
                        <m:t>𝐹</m:t>
                      </m:r>
                      <m:r>
                        <a:rPr lang="es-ES" sz="2000" i="1">
                          <a:latin typeface="Cambria Math" panose="02040503050406030204" pitchFamily="18" charset="0"/>
                        </a:rPr>
                        <m:t>∗ </m:t>
                      </m:r>
                      <m:r>
                        <a:rPr lang="es-ES" sz="2000" i="1">
                          <a:latin typeface="Cambria Math" panose="02040503050406030204" pitchFamily="18" charset="0"/>
                        </a:rPr>
                        <m:t>𝑑</m:t>
                      </m:r>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𝑇</m:t>
                      </m:r>
                      <m:r>
                        <a:rPr lang="es-ES" sz="2000" i="1">
                          <a:latin typeface="Cambria Math" panose="02040503050406030204" pitchFamily="18" charset="0"/>
                        </a:rPr>
                        <m:t>=3</m:t>
                      </m:r>
                      <m:r>
                        <a:rPr lang="es-ES" sz="2000" i="1">
                          <a:latin typeface="Cambria Math" panose="02040503050406030204" pitchFamily="18" charset="0"/>
                        </a:rPr>
                        <m:t>𝑘𝑔</m:t>
                      </m:r>
                      <m:r>
                        <a:rPr lang="es-ES" sz="2000" i="1">
                          <a:latin typeface="Cambria Math" panose="02040503050406030204" pitchFamily="18" charset="0"/>
                        </a:rPr>
                        <m:t>∗9.81∗0.11</m:t>
                      </m:r>
                      <m:r>
                        <a:rPr lang="es-ES" sz="2000" i="1">
                          <a:latin typeface="Cambria Math" panose="02040503050406030204" pitchFamily="18" charset="0"/>
                        </a:rPr>
                        <m:t>𝑚</m:t>
                      </m:r>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𝑇</m:t>
                      </m:r>
                      <m:r>
                        <a:rPr lang="es-ES" sz="2000" i="1">
                          <a:latin typeface="Cambria Math" panose="02040503050406030204" pitchFamily="18" charset="0"/>
                        </a:rPr>
                        <m:t>=3.23</m:t>
                      </m:r>
                      <m:r>
                        <a:rPr lang="es-ES" sz="2000" i="1">
                          <a:latin typeface="Cambria Math" panose="02040503050406030204" pitchFamily="18" charset="0"/>
                        </a:rPr>
                        <m:t>𝑁𝑚</m:t>
                      </m:r>
                      <m:r>
                        <a:rPr lang="es-ES" sz="2000" i="1">
                          <a:latin typeface="Cambria Math" panose="02040503050406030204" pitchFamily="18" charset="0"/>
                        </a:rPr>
                        <m:t>∗ </m:t>
                      </m:r>
                      <m:f>
                        <m:fPr>
                          <m:ctrlPr>
                            <a:rPr lang="es-EC" sz="2000" i="1">
                              <a:latin typeface="Cambria Math"/>
                            </a:rPr>
                          </m:ctrlPr>
                        </m:fPr>
                        <m:num>
                          <m:r>
                            <a:rPr lang="es-ES" sz="2000" i="1">
                              <a:latin typeface="Cambria Math" panose="02040503050406030204" pitchFamily="18" charset="0"/>
                            </a:rPr>
                            <m:t>100</m:t>
                          </m:r>
                        </m:num>
                        <m:den>
                          <m:r>
                            <a:rPr lang="es-ES" sz="2000" i="1">
                              <a:latin typeface="Cambria Math" panose="02040503050406030204" pitchFamily="18" charset="0"/>
                            </a:rPr>
                            <m:t>9.81</m:t>
                          </m:r>
                        </m:den>
                      </m:f>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𝑇</m:t>
                      </m:r>
                      <m:r>
                        <a:rPr lang="es-ES" sz="2000" i="1">
                          <a:latin typeface="Cambria Math" panose="02040503050406030204" pitchFamily="18" charset="0"/>
                        </a:rPr>
                        <m:t>=33 </m:t>
                      </m:r>
                      <m:r>
                        <a:rPr lang="es-ES" sz="2000" i="1">
                          <a:latin typeface="Cambria Math" panose="02040503050406030204" pitchFamily="18" charset="0"/>
                        </a:rPr>
                        <m:t>𝑘𝑔</m:t>
                      </m:r>
                      <m:r>
                        <a:rPr lang="es-ES" sz="2000" i="1">
                          <a:latin typeface="Cambria Math" panose="02040503050406030204" pitchFamily="18" charset="0"/>
                        </a:rPr>
                        <m:t> </m:t>
                      </m:r>
                      <m:r>
                        <a:rPr lang="es-ES" sz="2000" i="1">
                          <a:latin typeface="Cambria Math" panose="02040503050406030204" pitchFamily="18" charset="0"/>
                        </a:rPr>
                        <m:t>𝑐𝑚</m:t>
                      </m:r>
                    </m:oMath>
                  </m:oMathPara>
                </a14:m>
                <a:endParaRPr lang="es-EC" sz="2000" dirty="0"/>
              </a:p>
              <a:p>
                <a:endParaRPr lang="es-EC" dirty="0"/>
              </a:p>
            </p:txBody>
          </p:sp>
        </mc:Choice>
        <mc:Fallback xmlns="">
          <p:sp>
            <p:nvSpPr>
              <p:cNvPr id="2" name="1 Marcador de contenido"/>
              <p:cNvSpPr>
                <a:spLocks noGrp="1" noRot="1" noChangeAspect="1" noMove="1" noResize="1" noEditPoints="1" noAdjustHandles="1" noChangeArrowheads="1" noChangeShapeType="1" noTextEdit="1"/>
              </p:cNvSpPr>
              <p:nvPr>
                <p:ph idx="1"/>
              </p:nvPr>
            </p:nvSpPr>
            <p:spPr>
              <a:xfrm>
                <a:off x="899592" y="2204864"/>
                <a:ext cx="7408333" cy="3450696"/>
              </a:xfrm>
              <a:blipFill rotWithShape="1">
                <a:blip r:embed="rId2"/>
                <a:stretch>
                  <a:fillRect l="-905" t="-883"/>
                </a:stretch>
              </a:blipFill>
            </p:spPr>
            <p:txBody>
              <a:bodyPr/>
              <a:lstStyle/>
              <a:p>
                <a:r>
                  <a:rPr lang="es-EC">
                    <a:noFill/>
                  </a:rPr>
                  <a:t> </a:t>
                </a:r>
              </a:p>
            </p:txBody>
          </p:sp>
        </mc:Fallback>
      </mc:AlternateContent>
      <p:sp>
        <p:nvSpPr>
          <p:cNvPr id="3" name="2 Título"/>
          <p:cNvSpPr>
            <a:spLocks noGrp="1"/>
          </p:cNvSpPr>
          <p:nvPr>
            <p:ph type="title"/>
          </p:nvPr>
        </p:nvSpPr>
        <p:spPr>
          <a:xfrm>
            <a:off x="251520" y="338328"/>
            <a:ext cx="8712968" cy="1252728"/>
          </a:xfrm>
        </p:spPr>
        <p:txBody>
          <a:bodyPr>
            <a:normAutofit fontScale="90000"/>
          </a:bodyPr>
          <a:lstStyle/>
          <a:p>
            <a:r>
              <a:rPr lang="es-EC" dirty="0"/>
              <a:t>Diseño Electrónico </a:t>
            </a:r>
            <a:r>
              <a:rPr lang="es-EC" dirty="0" smtClean="0"/>
              <a:t>–</a:t>
            </a:r>
            <a:br>
              <a:rPr lang="es-EC" dirty="0" smtClean="0"/>
            </a:br>
            <a:r>
              <a:rPr lang="es-EC" dirty="0" smtClean="0"/>
              <a:t>MOTOR MECANISMO BIELA MANIVELA</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2860315217"/>
              </p:ext>
            </p:extLst>
          </p:nvPr>
        </p:nvGraphicFramePr>
        <p:xfrm>
          <a:off x="2267744" y="4653136"/>
          <a:ext cx="4881880" cy="1920240"/>
        </p:xfrm>
        <a:graphic>
          <a:graphicData uri="http://schemas.openxmlformats.org/drawingml/2006/table">
            <a:tbl>
              <a:tblPr firstRow="1" firstCol="1" bandRow="1">
                <a:tableStyleId>{9D7B26C5-4107-4FEC-AEDC-1716B250A1EF}</a:tableStyleId>
              </a:tblPr>
              <a:tblGrid>
                <a:gridCol w="2702560"/>
                <a:gridCol w="2179320"/>
              </a:tblGrid>
              <a:tr h="190500">
                <a:tc gridSpan="2">
                  <a:txBody>
                    <a:bodyPr/>
                    <a:lstStyle/>
                    <a:p>
                      <a:pPr>
                        <a:lnSpc>
                          <a:spcPct val="150000"/>
                        </a:lnSpc>
                        <a:spcAft>
                          <a:spcPts val="0"/>
                        </a:spcAft>
                      </a:pPr>
                      <a:r>
                        <a:rPr lang="es-ES" sz="1400" dirty="0">
                          <a:effectLst/>
                        </a:rPr>
                        <a:t>CARACTERÍSTICAS</a:t>
                      </a:r>
                      <a:endParaRPr lang="es-EC" sz="1200" dirty="0">
                        <a:solidFill>
                          <a:srgbClr val="000000"/>
                        </a:solidFill>
                        <a:effectLst/>
                        <a:latin typeface="Calibri"/>
                        <a:ea typeface="Times New Roman"/>
                        <a:cs typeface="Times New Roman"/>
                      </a:endParaRPr>
                    </a:p>
                  </a:txBody>
                  <a:tcPr marL="68580" marR="68580" marT="0" marB="0"/>
                </a:tc>
                <a:tc hMerge="1">
                  <a:txBody>
                    <a:bodyPr/>
                    <a:lstStyle/>
                    <a:p>
                      <a:endParaRPr lang="es-EC"/>
                    </a:p>
                  </a:txBody>
                  <a:tcPr/>
                </a:tc>
              </a:tr>
              <a:tr h="190500">
                <a:tc>
                  <a:txBody>
                    <a:bodyPr/>
                    <a:lstStyle/>
                    <a:p>
                      <a:pPr>
                        <a:lnSpc>
                          <a:spcPct val="150000"/>
                        </a:lnSpc>
                        <a:spcAft>
                          <a:spcPts val="0"/>
                        </a:spcAft>
                      </a:pPr>
                      <a:r>
                        <a:rPr lang="es-ES" sz="1400" dirty="0">
                          <a:effectLst/>
                        </a:rPr>
                        <a:t>Potencia</a:t>
                      </a:r>
                      <a:endParaRPr lang="es-EC" sz="1200" dirty="0">
                        <a:solidFill>
                          <a:srgbClr val="000000"/>
                        </a:solidFill>
                        <a:effectLst/>
                        <a:latin typeface="Calibri"/>
                        <a:ea typeface="Times New Roman"/>
                        <a:cs typeface="Times New Roman"/>
                      </a:endParaRPr>
                    </a:p>
                  </a:txBody>
                  <a:tcPr marL="68580" marR="68580" marT="0" marB="0"/>
                </a:tc>
                <a:tc>
                  <a:txBody>
                    <a:bodyPr/>
                    <a:lstStyle/>
                    <a:p>
                      <a:pPr>
                        <a:lnSpc>
                          <a:spcPct val="150000"/>
                        </a:lnSpc>
                        <a:spcAft>
                          <a:spcPts val="0"/>
                        </a:spcAft>
                      </a:pPr>
                      <a:r>
                        <a:rPr lang="es-ES" sz="1400">
                          <a:effectLst/>
                        </a:rPr>
                        <a:t>40 W</a:t>
                      </a:r>
                      <a:endParaRPr lang="es-EC" sz="1200">
                        <a:solidFill>
                          <a:srgbClr val="000000"/>
                        </a:solidFill>
                        <a:effectLst/>
                        <a:latin typeface="Calibri"/>
                        <a:ea typeface="Times New Roman"/>
                        <a:cs typeface="Times New Roman"/>
                      </a:endParaRPr>
                    </a:p>
                  </a:txBody>
                  <a:tcPr marL="68580" marR="68580" marT="0" marB="0"/>
                </a:tc>
              </a:tr>
              <a:tr h="190500">
                <a:tc>
                  <a:txBody>
                    <a:bodyPr/>
                    <a:lstStyle/>
                    <a:p>
                      <a:pPr>
                        <a:lnSpc>
                          <a:spcPct val="150000"/>
                        </a:lnSpc>
                        <a:spcAft>
                          <a:spcPts val="0"/>
                        </a:spcAft>
                      </a:pPr>
                      <a:r>
                        <a:rPr lang="es-ES" sz="1400" dirty="0">
                          <a:effectLst/>
                        </a:rPr>
                        <a:t>Voltaje Alimentación</a:t>
                      </a:r>
                      <a:endParaRPr lang="es-EC" sz="1200" dirty="0">
                        <a:solidFill>
                          <a:srgbClr val="000000"/>
                        </a:solidFill>
                        <a:effectLst/>
                        <a:latin typeface="Calibri"/>
                        <a:ea typeface="Times New Roman"/>
                        <a:cs typeface="Times New Roman"/>
                      </a:endParaRPr>
                    </a:p>
                  </a:txBody>
                  <a:tcPr marL="68580" marR="68580" marT="0" marB="0"/>
                </a:tc>
                <a:tc>
                  <a:txBody>
                    <a:bodyPr/>
                    <a:lstStyle/>
                    <a:p>
                      <a:pPr>
                        <a:lnSpc>
                          <a:spcPct val="150000"/>
                        </a:lnSpc>
                        <a:spcAft>
                          <a:spcPts val="0"/>
                        </a:spcAft>
                      </a:pPr>
                      <a:r>
                        <a:rPr lang="es-ES" sz="1400">
                          <a:effectLst/>
                        </a:rPr>
                        <a:t>12 Vdc</a:t>
                      </a:r>
                      <a:endParaRPr lang="es-EC" sz="1200">
                        <a:solidFill>
                          <a:srgbClr val="000000"/>
                        </a:solidFill>
                        <a:effectLst/>
                        <a:latin typeface="Calibri"/>
                        <a:ea typeface="Times New Roman"/>
                        <a:cs typeface="Times New Roman"/>
                      </a:endParaRPr>
                    </a:p>
                  </a:txBody>
                  <a:tcPr marL="68580" marR="68580" marT="0" marB="0"/>
                </a:tc>
              </a:tr>
              <a:tr h="190500">
                <a:tc>
                  <a:txBody>
                    <a:bodyPr/>
                    <a:lstStyle/>
                    <a:p>
                      <a:pPr>
                        <a:lnSpc>
                          <a:spcPct val="150000"/>
                        </a:lnSpc>
                        <a:spcAft>
                          <a:spcPts val="0"/>
                        </a:spcAft>
                      </a:pPr>
                      <a:r>
                        <a:rPr lang="es-ES" sz="1400" dirty="0">
                          <a:effectLst/>
                        </a:rPr>
                        <a:t>Velocidad</a:t>
                      </a:r>
                      <a:endParaRPr lang="es-EC" sz="1200" dirty="0">
                        <a:solidFill>
                          <a:srgbClr val="000000"/>
                        </a:solidFill>
                        <a:effectLst/>
                        <a:latin typeface="Calibri"/>
                        <a:ea typeface="Times New Roman"/>
                        <a:cs typeface="Times New Roman"/>
                      </a:endParaRPr>
                    </a:p>
                  </a:txBody>
                  <a:tcPr marL="68580" marR="68580" marT="0" marB="0"/>
                </a:tc>
                <a:tc>
                  <a:txBody>
                    <a:bodyPr/>
                    <a:lstStyle/>
                    <a:p>
                      <a:pPr>
                        <a:lnSpc>
                          <a:spcPct val="150000"/>
                        </a:lnSpc>
                        <a:spcAft>
                          <a:spcPts val="0"/>
                        </a:spcAft>
                      </a:pPr>
                      <a:r>
                        <a:rPr lang="es-ES" sz="1400" dirty="0">
                          <a:effectLst/>
                        </a:rPr>
                        <a:t>20 </a:t>
                      </a:r>
                      <a:r>
                        <a:rPr lang="es-ES" sz="1400" dirty="0" err="1">
                          <a:effectLst/>
                        </a:rPr>
                        <a:t>RPMs</a:t>
                      </a:r>
                      <a:endParaRPr lang="es-EC" sz="1200" dirty="0">
                        <a:solidFill>
                          <a:srgbClr val="000000"/>
                        </a:solidFill>
                        <a:effectLst/>
                        <a:latin typeface="Calibri"/>
                        <a:ea typeface="Times New Roman"/>
                        <a:cs typeface="Times New Roman"/>
                      </a:endParaRPr>
                    </a:p>
                  </a:txBody>
                  <a:tcPr marL="68580" marR="68580" marT="0" marB="0"/>
                </a:tc>
              </a:tr>
              <a:tr h="190500">
                <a:tc>
                  <a:txBody>
                    <a:bodyPr/>
                    <a:lstStyle/>
                    <a:p>
                      <a:pPr>
                        <a:lnSpc>
                          <a:spcPct val="150000"/>
                        </a:lnSpc>
                        <a:spcAft>
                          <a:spcPts val="0"/>
                        </a:spcAft>
                      </a:pPr>
                      <a:r>
                        <a:rPr lang="es-ES" sz="1400">
                          <a:effectLst/>
                        </a:rPr>
                        <a:t>Tipo de Reductor</a:t>
                      </a:r>
                      <a:endParaRPr lang="es-EC" sz="1200">
                        <a:solidFill>
                          <a:srgbClr val="000000"/>
                        </a:solidFill>
                        <a:effectLst/>
                        <a:latin typeface="Calibri"/>
                        <a:ea typeface="Times New Roman"/>
                        <a:cs typeface="Times New Roman"/>
                      </a:endParaRPr>
                    </a:p>
                  </a:txBody>
                  <a:tcPr marL="68580" marR="68580" marT="0" marB="0"/>
                </a:tc>
                <a:tc>
                  <a:txBody>
                    <a:bodyPr/>
                    <a:lstStyle/>
                    <a:p>
                      <a:pPr>
                        <a:lnSpc>
                          <a:spcPct val="150000"/>
                        </a:lnSpc>
                        <a:spcAft>
                          <a:spcPts val="0"/>
                        </a:spcAft>
                      </a:pPr>
                      <a:r>
                        <a:rPr lang="es-ES" sz="1400" dirty="0">
                          <a:effectLst/>
                        </a:rPr>
                        <a:t>Engranes Rectos</a:t>
                      </a:r>
                      <a:endParaRPr lang="es-EC" sz="1200" dirty="0">
                        <a:solidFill>
                          <a:srgbClr val="000000"/>
                        </a:solidFill>
                        <a:effectLst/>
                        <a:latin typeface="Calibri"/>
                        <a:ea typeface="Times New Roman"/>
                        <a:cs typeface="Times New Roman"/>
                      </a:endParaRPr>
                    </a:p>
                  </a:txBody>
                  <a:tcPr marL="68580" marR="68580" marT="0" marB="0"/>
                </a:tc>
              </a:tr>
              <a:tr h="190500">
                <a:tc>
                  <a:txBody>
                    <a:bodyPr/>
                    <a:lstStyle/>
                    <a:p>
                      <a:pPr>
                        <a:lnSpc>
                          <a:spcPct val="150000"/>
                        </a:lnSpc>
                        <a:spcAft>
                          <a:spcPts val="0"/>
                        </a:spcAft>
                      </a:pPr>
                      <a:r>
                        <a:rPr lang="es-ES" sz="1400">
                          <a:effectLst/>
                        </a:rPr>
                        <a:t>Torque</a:t>
                      </a:r>
                      <a:endParaRPr lang="es-EC" sz="1200">
                        <a:solidFill>
                          <a:srgbClr val="000000"/>
                        </a:solidFill>
                        <a:effectLst/>
                        <a:latin typeface="Calibri"/>
                        <a:ea typeface="Times New Roman"/>
                        <a:cs typeface="Times New Roman"/>
                      </a:endParaRPr>
                    </a:p>
                  </a:txBody>
                  <a:tcPr marL="68580" marR="68580" marT="0" marB="0"/>
                </a:tc>
                <a:tc>
                  <a:txBody>
                    <a:bodyPr/>
                    <a:lstStyle/>
                    <a:p>
                      <a:pPr>
                        <a:lnSpc>
                          <a:spcPct val="150000"/>
                        </a:lnSpc>
                        <a:spcAft>
                          <a:spcPts val="0"/>
                        </a:spcAft>
                      </a:pPr>
                      <a:r>
                        <a:rPr lang="es-ES" sz="1400" dirty="0">
                          <a:effectLst/>
                        </a:rPr>
                        <a:t>40 kg cm</a:t>
                      </a:r>
                      <a:endParaRPr lang="es-EC" sz="1200" dirty="0">
                        <a:solidFill>
                          <a:srgbClr val="000000"/>
                        </a:solidFill>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9506067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41031" y="2132856"/>
            <a:ext cx="8523457" cy="3993307"/>
          </a:xfrm>
        </p:spPr>
        <p:txBody>
          <a:bodyPr/>
          <a:lstStyle/>
          <a:p>
            <a:r>
              <a:rPr lang="es-ES" dirty="0" err="1"/>
              <a:t>Mosfet</a:t>
            </a:r>
            <a:r>
              <a:rPr lang="es-ES" dirty="0"/>
              <a:t> </a:t>
            </a:r>
            <a:r>
              <a:rPr lang="es-ES" dirty="0" smtClean="0"/>
              <a:t>IRFZ44, soporta </a:t>
            </a:r>
            <a:r>
              <a:rPr lang="es-ES" dirty="0"/>
              <a:t>una corriente de 49 A y tiene una potencia de disipación máxima de 94 W</a:t>
            </a:r>
            <a:endParaRPr lang="es-EC" dirty="0"/>
          </a:p>
        </p:txBody>
      </p:sp>
      <p:sp>
        <p:nvSpPr>
          <p:cNvPr id="3" name="2 Título"/>
          <p:cNvSpPr>
            <a:spLocks noGrp="1"/>
          </p:cNvSpPr>
          <p:nvPr>
            <p:ph type="title"/>
          </p:nvPr>
        </p:nvSpPr>
        <p:spPr>
          <a:xfrm>
            <a:off x="179512" y="332656"/>
            <a:ext cx="8784976" cy="1252728"/>
          </a:xfrm>
        </p:spPr>
        <p:txBody>
          <a:bodyPr>
            <a:normAutofit fontScale="90000"/>
          </a:bodyPr>
          <a:lstStyle/>
          <a:p>
            <a:r>
              <a:rPr lang="es-EC" dirty="0"/>
              <a:t>Diseño Electrónico –</a:t>
            </a:r>
            <a:br>
              <a:rPr lang="es-EC" dirty="0"/>
            </a:br>
            <a:r>
              <a:rPr lang="es-EC" dirty="0"/>
              <a:t>MOTOR MECANISMO BIELA MANIVELA</a:t>
            </a:r>
          </a:p>
        </p:txBody>
      </p:sp>
      <p:pic>
        <p:nvPicPr>
          <p:cNvPr id="4" name="3 Imagen"/>
          <p:cNvPicPr/>
          <p:nvPr/>
        </p:nvPicPr>
        <p:blipFill>
          <a:blip r:embed="rId2" cstate="print"/>
          <a:srcRect l="34268" t="27571" r="6839" b="24289"/>
          <a:stretch>
            <a:fillRect/>
          </a:stretch>
        </p:blipFill>
        <p:spPr bwMode="auto">
          <a:xfrm>
            <a:off x="4235321" y="3542788"/>
            <a:ext cx="4476115" cy="2056765"/>
          </a:xfrm>
          <a:prstGeom prst="rect">
            <a:avLst/>
          </a:prstGeom>
          <a:noFill/>
          <a:ln w="9525">
            <a:noFill/>
            <a:miter lim="800000"/>
            <a:headEnd/>
            <a:tailEnd/>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441031" y="3645024"/>
            <a:ext cx="3728720" cy="1852295"/>
          </a:xfrm>
          <a:prstGeom prst="rect">
            <a:avLst/>
          </a:prstGeom>
          <a:noFill/>
          <a:ln>
            <a:noFill/>
          </a:ln>
        </p:spPr>
      </p:pic>
    </p:spTree>
    <p:extLst>
      <p:ext uri="{BB962C8B-B14F-4D97-AF65-F5344CB8AC3E}">
        <p14:creationId xmlns:p14="http://schemas.microsoft.com/office/powerpoint/2010/main" val="29947435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Marcador de contenido 1"/>
              <p:cNvSpPr>
                <a:spLocks noGrp="1"/>
              </p:cNvSpPr>
              <p:nvPr>
                <p:ph idx="1"/>
              </p:nvPr>
            </p:nvSpPr>
            <p:spPr>
              <a:xfrm>
                <a:off x="539553" y="2675467"/>
                <a:ext cx="4104456" cy="3450696"/>
              </a:xfrm>
            </p:spPr>
            <p:txBody>
              <a:bodyPr>
                <a:normAutofit fontScale="92500"/>
              </a:bodyPr>
              <a:lstStyle/>
              <a:p>
                <a:pPr marL="0" indent="0">
                  <a:buNone/>
                </a:pPr>
                <a:r>
                  <a:rPr lang="es-ES" dirty="0"/>
                  <a:t>Dónde:</a:t>
                </a:r>
                <a:endParaRPr lang="es-EC" dirty="0"/>
              </a:p>
              <a:p>
                <a14:m>
                  <m:oMath xmlns:m="http://schemas.openxmlformats.org/officeDocument/2006/math">
                    <m:sSub>
                      <m:sSubPr>
                        <m:ctrlPr>
                          <a:rPr lang="es-EC" i="1">
                            <a:latin typeface="Cambria Math"/>
                          </a:rPr>
                        </m:ctrlPr>
                      </m:sSubPr>
                      <m:e>
                        <m:r>
                          <a:rPr lang="es-ES" i="1">
                            <a:latin typeface="Cambria Math"/>
                          </a:rPr>
                          <m:t>𝐼</m:t>
                        </m:r>
                      </m:e>
                      <m:sub>
                        <m:r>
                          <a:rPr lang="es-ES" i="1">
                            <a:latin typeface="Cambria Math"/>
                          </a:rPr>
                          <m:t>𝑚</m:t>
                        </m:r>
                      </m:sub>
                    </m:sSub>
                    <m:r>
                      <a:rPr lang="es-ES" i="1">
                        <a:latin typeface="Cambria Math"/>
                      </a:rPr>
                      <m:t>=7</m:t>
                    </m:r>
                    <m:r>
                      <a:rPr lang="es-ES" i="1">
                        <a:latin typeface="Cambria Math"/>
                      </a:rPr>
                      <m:t>𝐴</m:t>
                    </m:r>
                  </m:oMath>
                </a14:m>
                <a:r>
                  <a:rPr lang="es-ES" dirty="0"/>
                  <a:t> (Valor medido)</a:t>
                </a:r>
                <a:endParaRPr lang="es-EC" dirty="0"/>
              </a:p>
              <a:p>
                <a14:m>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1</m:t>
                        </m:r>
                      </m:sub>
                    </m:sSub>
                    <m:r>
                      <a:rPr lang="es-ES" i="1">
                        <a:latin typeface="Cambria Math"/>
                      </a:rPr>
                      <m:t>=5 </m:t>
                    </m:r>
                    <m:r>
                      <a:rPr lang="es-ES" i="1">
                        <a:latin typeface="Cambria Math"/>
                      </a:rPr>
                      <m:t>𝑉</m:t>
                    </m:r>
                  </m:oMath>
                </a14:m>
                <a:endParaRPr lang="es-EC" dirty="0"/>
              </a:p>
              <a:p>
                <a14:m>
                  <m:oMath xmlns:m="http://schemas.openxmlformats.org/officeDocument/2006/math">
                    <m:sSub>
                      <m:sSubPr>
                        <m:ctrlPr>
                          <a:rPr lang="es-EC" i="1">
                            <a:latin typeface="Cambria Math"/>
                          </a:rPr>
                        </m:ctrlPr>
                      </m:sSubPr>
                      <m:e>
                        <m:r>
                          <a:rPr lang="es-ES" i="1">
                            <a:latin typeface="Cambria Math"/>
                          </a:rPr>
                          <m:t>𝐼</m:t>
                        </m:r>
                      </m:e>
                      <m:sub>
                        <m:r>
                          <a:rPr lang="es-ES" i="1">
                            <a:latin typeface="Cambria Math"/>
                          </a:rPr>
                          <m:t>1</m:t>
                        </m:r>
                      </m:sub>
                    </m:sSub>
                    <m:r>
                      <a:rPr lang="es-ES" i="1">
                        <a:latin typeface="Cambria Math"/>
                      </a:rPr>
                      <m:t>=10</m:t>
                    </m:r>
                    <m:r>
                      <a:rPr lang="es-ES" i="1">
                        <a:latin typeface="Cambria Math"/>
                      </a:rPr>
                      <m:t>𝑚𝐴</m:t>
                    </m:r>
                  </m:oMath>
                </a14:m>
                <a:r>
                  <a:rPr lang="es-ES" dirty="0"/>
                  <a:t> </a:t>
                </a:r>
                <a:r>
                  <a:rPr lang="es-ES" dirty="0" smtClean="0"/>
                  <a:t>(Datasheet</a:t>
                </a:r>
                <a:r>
                  <a:rPr lang="es-ES" dirty="0"/>
                  <a:t>)</a:t>
                </a:r>
                <a:endParaRPr lang="es-EC" dirty="0"/>
              </a:p>
              <a:p>
                <a14:m>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𝐿𝐸𝐷</m:t>
                        </m:r>
                      </m:sub>
                    </m:sSub>
                    <m:r>
                      <a:rPr lang="es-ES" i="1">
                        <a:latin typeface="Cambria Math"/>
                      </a:rPr>
                      <m:t>=0.7 </m:t>
                    </m:r>
                    <m:r>
                      <a:rPr lang="es-ES" i="1">
                        <a:latin typeface="Cambria Math"/>
                      </a:rPr>
                      <m:t>𝑉</m:t>
                    </m:r>
                  </m:oMath>
                </a14:m>
                <a:endParaRPr lang="es-EC" dirty="0"/>
              </a:p>
              <a:p>
                <a14:m>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𝐿𝐸𝐷</m:t>
                        </m:r>
                        <m:r>
                          <a:rPr lang="es-ES" i="1">
                            <a:latin typeface="Cambria Math"/>
                          </a:rPr>
                          <m:t>−</m:t>
                        </m:r>
                        <m:r>
                          <a:rPr lang="es-ES" i="1">
                            <a:latin typeface="Cambria Math"/>
                          </a:rPr>
                          <m:t>𝑂𝑃𝑇𝑂</m:t>
                        </m:r>
                      </m:sub>
                    </m:sSub>
                    <m:r>
                      <a:rPr lang="es-ES" i="1">
                        <a:latin typeface="Cambria Math"/>
                      </a:rPr>
                      <m:t>=0.7 </m:t>
                    </m:r>
                    <m:r>
                      <a:rPr lang="es-ES" i="1">
                        <a:latin typeface="Cambria Math"/>
                      </a:rPr>
                      <m:t>𝑉</m:t>
                    </m:r>
                  </m:oMath>
                </a14:m>
                <a:endParaRPr lang="es-EC" dirty="0"/>
              </a:p>
              <a:p>
                <a14:m>
                  <m:oMath xmlns:m="http://schemas.openxmlformats.org/officeDocument/2006/math">
                    <m:sSub>
                      <m:sSubPr>
                        <m:ctrlPr>
                          <a:rPr lang="es-EC" i="1">
                            <a:latin typeface="Cambria Math"/>
                          </a:rPr>
                        </m:ctrlPr>
                      </m:sSubPr>
                      <m:e>
                        <m:r>
                          <a:rPr lang="es-ES" i="1">
                            <a:latin typeface="Cambria Math"/>
                          </a:rPr>
                          <m:t>𝐼</m:t>
                        </m:r>
                      </m:e>
                      <m:sub>
                        <m:r>
                          <a:rPr lang="es-ES" i="1">
                            <a:latin typeface="Cambria Math"/>
                          </a:rPr>
                          <m:t>2</m:t>
                        </m:r>
                      </m:sub>
                    </m:sSub>
                    <m:r>
                      <a:rPr lang="es-ES" i="1">
                        <a:latin typeface="Cambria Math"/>
                      </a:rPr>
                      <m:t>=1</m:t>
                    </m:r>
                    <m:r>
                      <a:rPr lang="es-ES" i="1">
                        <a:latin typeface="Cambria Math"/>
                      </a:rPr>
                      <m:t>𝑚𝐴</m:t>
                    </m:r>
                  </m:oMath>
                </a14:m>
                <a:r>
                  <a:rPr lang="es-ES" dirty="0"/>
                  <a:t> </a:t>
                </a:r>
                <a:r>
                  <a:rPr lang="es-ES" dirty="0" smtClean="0"/>
                  <a:t>(Datasheet</a:t>
                </a:r>
                <a:r>
                  <a:rPr lang="es-ES" dirty="0"/>
                  <a:t>)</a:t>
                </a:r>
                <a:endParaRPr lang="es-EC" dirty="0"/>
              </a:p>
              <a:p>
                <a14:m>
                  <m:oMath xmlns:m="http://schemas.openxmlformats.org/officeDocument/2006/math">
                    <m:sSub>
                      <m:sSubPr>
                        <m:ctrlPr>
                          <a:rPr lang="es-EC" i="1">
                            <a:latin typeface="Cambria Math"/>
                          </a:rPr>
                        </m:ctrlPr>
                      </m:sSubPr>
                      <m:e>
                        <m:r>
                          <a:rPr lang="es-ES" i="1">
                            <a:latin typeface="Cambria Math"/>
                          </a:rPr>
                          <m:t>𝑉</m:t>
                        </m:r>
                      </m:e>
                      <m:sub>
                        <m:r>
                          <a:rPr lang="es-ES" i="1">
                            <a:latin typeface="Cambria Math"/>
                          </a:rPr>
                          <m:t>𝑐𝑒</m:t>
                        </m:r>
                      </m:sub>
                    </m:sSub>
                    <m:r>
                      <a:rPr lang="es-ES" i="1">
                        <a:latin typeface="Cambria Math"/>
                      </a:rPr>
                      <m:t>(</m:t>
                    </m:r>
                    <m:r>
                      <a:rPr lang="es-ES" i="1">
                        <a:latin typeface="Cambria Math"/>
                      </a:rPr>
                      <m:t>𝑠𝑎𝑡</m:t>
                    </m:r>
                    <m:r>
                      <a:rPr lang="es-ES" i="1">
                        <a:latin typeface="Cambria Math"/>
                      </a:rPr>
                      <m:t>)=0,3 </m:t>
                    </m:r>
                    <m:r>
                      <a:rPr lang="es-ES" i="1">
                        <a:latin typeface="Cambria Math"/>
                      </a:rPr>
                      <m:t>𝑉</m:t>
                    </m:r>
                  </m:oMath>
                </a14:m>
                <a:r>
                  <a:rPr lang="es-ES" dirty="0"/>
                  <a:t> </a:t>
                </a:r>
                <a:r>
                  <a:rPr lang="es-ES" dirty="0" smtClean="0"/>
                  <a:t>(Datasheet</a:t>
                </a:r>
                <a:r>
                  <a:rPr lang="es-ES" dirty="0"/>
                  <a:t>)</a:t>
                </a:r>
                <a:endParaRPr lang="es-EC" dirty="0"/>
              </a:p>
              <a:p>
                <a:endParaRPr lang="es-EC" dirty="0"/>
              </a:p>
              <a:p>
                <a:endParaRPr lang="es-EC" dirty="0"/>
              </a:p>
            </p:txBody>
          </p:sp>
        </mc:Choice>
        <mc:Fallback>
          <p:sp>
            <p:nvSpPr>
              <p:cNvPr id="2" name="Marcador de contenido 1"/>
              <p:cNvSpPr>
                <a:spLocks noGrp="1" noRot="1" noChangeAspect="1" noMove="1" noResize="1" noEditPoints="1" noAdjustHandles="1" noChangeArrowheads="1" noChangeShapeType="1" noTextEdit="1"/>
              </p:cNvSpPr>
              <p:nvPr>
                <p:ph idx="1"/>
              </p:nvPr>
            </p:nvSpPr>
            <p:spPr>
              <a:xfrm>
                <a:off x="539553" y="2675467"/>
                <a:ext cx="4104456" cy="3450696"/>
              </a:xfrm>
              <a:blipFill rotWithShape="1">
                <a:blip r:embed="rId2"/>
                <a:stretch>
                  <a:fillRect l="-2080" t="-1060"/>
                </a:stretch>
              </a:blipFill>
            </p:spPr>
            <p:txBody>
              <a:bodyPr/>
              <a:lstStyle/>
              <a:p>
                <a:r>
                  <a:rPr lang="es-EC">
                    <a:noFill/>
                  </a:rPr>
                  <a:t> </a:t>
                </a:r>
              </a:p>
            </p:txBody>
          </p:sp>
        </mc:Fallback>
      </mc:AlternateContent>
      <p:sp>
        <p:nvSpPr>
          <p:cNvPr id="4" name="2 Título"/>
          <p:cNvSpPr>
            <a:spLocks noGrp="1"/>
          </p:cNvSpPr>
          <p:nvPr>
            <p:ph type="title"/>
          </p:nvPr>
        </p:nvSpPr>
        <p:spPr>
          <a:xfrm>
            <a:off x="179512" y="332656"/>
            <a:ext cx="8784976" cy="1252728"/>
          </a:xfrm>
        </p:spPr>
        <p:txBody>
          <a:bodyPr>
            <a:normAutofit fontScale="90000"/>
          </a:bodyPr>
          <a:lstStyle/>
          <a:p>
            <a:r>
              <a:rPr lang="es-EC" dirty="0"/>
              <a:t>Diseño Electrónico –</a:t>
            </a:r>
            <a:br>
              <a:rPr lang="es-EC" dirty="0"/>
            </a:br>
            <a:r>
              <a:rPr lang="es-EC" dirty="0"/>
              <a:t>MOTOR MECANISMO BIELA MANIVELA</a:t>
            </a:r>
          </a:p>
        </p:txBody>
      </p:sp>
      <mc:AlternateContent xmlns:mc="http://schemas.openxmlformats.org/markup-compatibility/2006">
        <mc:Choice xmlns:a14="http://schemas.microsoft.com/office/drawing/2010/main" Requires="a14">
          <p:sp>
            <p:nvSpPr>
              <p:cNvPr id="5" name="Marcador de contenido 1"/>
              <p:cNvSpPr txBox="1">
                <a:spLocks/>
              </p:cNvSpPr>
              <p:nvPr/>
            </p:nvSpPr>
            <p:spPr>
              <a:xfrm>
                <a:off x="4716016" y="2675467"/>
                <a:ext cx="4176464" cy="3450696"/>
              </a:xfrm>
              <a:prstGeom prst="rect">
                <a:avLst/>
              </a:prstGeom>
            </p:spPr>
            <p:txBody>
              <a:bodyPr vert="horz" lIns="91440" tIns="45720" rIns="91440" bIns="45720" rtlCol="0">
                <a:normAutofit fontScale="700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𝑅</m:t>
                          </m:r>
                        </m:e>
                        <m:sub>
                          <m:r>
                            <a:rPr lang="es-ES" i="1">
                              <a:latin typeface="Cambria Math"/>
                            </a:rPr>
                            <m:t>29</m:t>
                          </m:r>
                        </m:sub>
                      </m:sSub>
                      <m:r>
                        <a:rPr lang="es-ES" i="1">
                          <a:latin typeface="Cambria Math"/>
                        </a:rPr>
                        <m:t>=</m:t>
                      </m:r>
                      <m:f>
                        <m:fPr>
                          <m:ctrlPr>
                            <a:rPr lang="es-EC" i="1">
                              <a:latin typeface="Cambria Math"/>
                            </a:rPr>
                          </m:ctrlPr>
                        </m:fPr>
                        <m:num>
                          <m:sSub>
                            <m:sSubPr>
                              <m:ctrlPr>
                                <a:rPr lang="es-EC" i="1">
                                  <a:latin typeface="Cambria Math"/>
                                </a:rPr>
                              </m:ctrlPr>
                            </m:sSubPr>
                            <m:e>
                              <m:r>
                                <a:rPr lang="es-ES" i="1">
                                  <a:latin typeface="Cambria Math"/>
                                </a:rPr>
                                <m:t>𝑉</m:t>
                              </m:r>
                            </m:e>
                            <m:sub>
                              <m:r>
                                <a:rPr lang="es-ES" i="1">
                                  <a:latin typeface="Cambria Math"/>
                                </a:rPr>
                                <m:t>1</m:t>
                              </m:r>
                            </m:sub>
                          </m:sSub>
                          <m:r>
                            <a:rPr lang="es-ES" i="1">
                              <a:latin typeface="Cambria Math"/>
                            </a:rPr>
                            <m:t>−</m:t>
                          </m:r>
                          <m:sSub>
                            <m:sSubPr>
                              <m:ctrlPr>
                                <a:rPr lang="es-EC" i="1">
                                  <a:latin typeface="Cambria Math"/>
                                </a:rPr>
                              </m:ctrlPr>
                            </m:sSubPr>
                            <m:e>
                              <m:r>
                                <a:rPr lang="es-ES" i="1">
                                  <a:latin typeface="Cambria Math"/>
                                </a:rPr>
                                <m:t>𝑉</m:t>
                              </m:r>
                            </m:e>
                            <m:sub>
                              <m:r>
                                <a:rPr lang="es-ES" i="1">
                                  <a:latin typeface="Cambria Math"/>
                                </a:rPr>
                                <m:t>𝐿𝐸𝐷</m:t>
                              </m:r>
                            </m:sub>
                          </m:sSub>
                          <m:r>
                            <a:rPr lang="es-ES" i="1">
                              <a:latin typeface="Cambria Math"/>
                            </a:rPr>
                            <m:t>−</m:t>
                          </m:r>
                          <m:sSub>
                            <m:sSubPr>
                              <m:ctrlPr>
                                <a:rPr lang="es-EC" i="1">
                                  <a:latin typeface="Cambria Math"/>
                                </a:rPr>
                              </m:ctrlPr>
                            </m:sSubPr>
                            <m:e>
                              <m:r>
                                <a:rPr lang="es-ES" i="1">
                                  <a:latin typeface="Cambria Math"/>
                                </a:rPr>
                                <m:t>𝑉</m:t>
                              </m:r>
                            </m:e>
                            <m:sub>
                              <m:r>
                                <a:rPr lang="es-ES" i="1">
                                  <a:latin typeface="Cambria Math"/>
                                </a:rPr>
                                <m:t>𝐿𝐸𝐷</m:t>
                              </m:r>
                              <m:r>
                                <a:rPr lang="es-ES" i="1">
                                  <a:latin typeface="Cambria Math"/>
                                </a:rPr>
                                <m:t>−</m:t>
                              </m:r>
                              <m:r>
                                <a:rPr lang="es-ES" i="1">
                                  <a:latin typeface="Cambria Math"/>
                                </a:rPr>
                                <m:t>𝑂𝑃𝑇𝑂</m:t>
                              </m:r>
                            </m:sub>
                          </m:sSub>
                        </m:num>
                        <m:den>
                          <m:sSub>
                            <m:sSubPr>
                              <m:ctrlPr>
                                <a:rPr lang="es-EC" i="1">
                                  <a:latin typeface="Cambria Math"/>
                                </a:rPr>
                              </m:ctrlPr>
                            </m:sSubPr>
                            <m:e>
                              <m:r>
                                <a:rPr lang="es-ES" i="1">
                                  <a:latin typeface="Cambria Math"/>
                                </a:rPr>
                                <m:t>𝐼</m:t>
                              </m:r>
                            </m:e>
                            <m:sub>
                              <m:r>
                                <a:rPr lang="es-ES" i="1">
                                  <a:latin typeface="Cambria Math"/>
                                </a:rPr>
                                <m:t>𝐹</m:t>
                              </m:r>
                            </m:sub>
                          </m:sSub>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29</m:t>
                          </m:r>
                        </m:sub>
                      </m:sSub>
                      <m:r>
                        <a:rPr lang="es-MX" i="1">
                          <a:latin typeface="Cambria Math"/>
                        </a:rPr>
                        <m:t>=</m:t>
                      </m:r>
                      <m:f>
                        <m:fPr>
                          <m:ctrlPr>
                            <a:rPr lang="es-EC" i="1">
                              <a:latin typeface="Cambria Math"/>
                            </a:rPr>
                          </m:ctrlPr>
                        </m:fPr>
                        <m:num>
                          <m:r>
                            <a:rPr lang="es-MX" i="1">
                              <a:latin typeface="Cambria Math"/>
                            </a:rPr>
                            <m:t>5 −0.7−0,7</m:t>
                          </m:r>
                        </m:num>
                        <m:den>
                          <m:r>
                            <a:rPr lang="es-MX" i="1">
                              <a:latin typeface="Cambria Math"/>
                            </a:rPr>
                            <m:t>0.01 </m:t>
                          </m:r>
                          <m:r>
                            <a:rPr lang="es-MX" i="1">
                              <a:latin typeface="Cambria Math"/>
                            </a:rPr>
                            <m:t>𝐴</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29</m:t>
                          </m:r>
                        </m:sub>
                      </m:sSub>
                      <m:r>
                        <a:rPr lang="es-MX" i="1">
                          <a:latin typeface="Cambria Math"/>
                        </a:rPr>
                        <m:t>=360</m:t>
                      </m:r>
                      <m:r>
                        <a:rPr lang="es-MX" i="1">
                          <a:latin typeface="Cambria Math"/>
                        </a:rPr>
                        <m:t>𝛺</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29</m:t>
                          </m:r>
                        </m:sub>
                      </m:sSub>
                      <m:r>
                        <a:rPr lang="es-MX" i="1">
                          <a:latin typeface="Cambria Math"/>
                        </a:rPr>
                        <m:t>=330</m:t>
                      </m:r>
                      <m:r>
                        <a:rPr lang="es-MX" i="1">
                          <a:latin typeface="Cambria Math"/>
                        </a:rPr>
                        <m:t>𝛺</m:t>
                      </m:r>
                    </m:oMath>
                  </m:oMathPara>
                </a14:m>
                <a:endParaRPr lang="es-EC" dirty="0"/>
              </a:p>
              <a:p>
                <a:pPr marL="0" indent="0">
                  <a:buNone/>
                </a:pPr>
                <a:r>
                  <a:rPr lang="es-MX" dirty="0"/>
                  <a:t> </a:t>
                </a:r>
                <a:endParaRPr lang="es-EC" dirty="0"/>
              </a:p>
              <a:p>
                <a:r>
                  <a:rPr lang="es-ES" dirty="0"/>
                  <a:t>Con una potencia de disipación de</a:t>
                </a:r>
                <a:r>
                  <a:rPr lang="es-ES" dirty="0" smtClean="0"/>
                  <a:t>:</a:t>
                </a:r>
              </a:p>
              <a:p>
                <a:endParaRPr lang="es-EC" dirty="0"/>
              </a:p>
              <a:p>
                <a:pPr marL="0" indent="0">
                  <a:buNone/>
                </a:pPr>
                <a14:m>
                  <m:oMath xmlns:m="http://schemas.openxmlformats.org/officeDocument/2006/math">
                    <m:r>
                      <a:rPr lang="es-MX" i="1">
                        <a:latin typeface="Cambria Math"/>
                      </a:rPr>
                      <m:t>𝑃</m:t>
                    </m:r>
                    <m:r>
                      <a:rPr lang="es-MX" i="1">
                        <a:latin typeface="Cambria Math"/>
                      </a:rPr>
                      <m:t>=</m:t>
                    </m:r>
                    <m:sSub>
                      <m:sSubPr>
                        <m:ctrlPr>
                          <a:rPr lang="es-EC" i="1">
                            <a:latin typeface="Cambria Math"/>
                          </a:rPr>
                        </m:ctrlPr>
                      </m:sSubPr>
                      <m:e>
                        <m:r>
                          <a:rPr lang="es-MX" i="1">
                            <a:latin typeface="Cambria Math"/>
                          </a:rPr>
                          <m:t>𝐼</m:t>
                        </m:r>
                      </m:e>
                      <m:sub>
                        <m:r>
                          <a:rPr lang="es-MX" i="1">
                            <a:latin typeface="Cambria Math"/>
                          </a:rPr>
                          <m:t>𝐹</m:t>
                        </m:r>
                      </m:sub>
                    </m:sSub>
                    <m:r>
                      <a:rPr lang="es-MX" i="1">
                        <a:latin typeface="Cambria Math"/>
                      </a:rPr>
                      <m:t>∗</m:t>
                    </m:r>
                    <m:sSub>
                      <m:sSubPr>
                        <m:ctrlPr>
                          <a:rPr lang="es-EC" i="1">
                            <a:latin typeface="Cambria Math"/>
                          </a:rPr>
                        </m:ctrlPr>
                      </m:sSubPr>
                      <m:e>
                        <m:r>
                          <a:rPr lang="es-MX" i="1">
                            <a:latin typeface="Cambria Math"/>
                          </a:rPr>
                          <m:t>(</m:t>
                        </m:r>
                        <m:r>
                          <a:rPr lang="es-MX" i="1">
                            <a:latin typeface="Cambria Math"/>
                          </a:rPr>
                          <m:t>𝑉</m:t>
                        </m:r>
                      </m:e>
                      <m:sub>
                        <m:r>
                          <a:rPr lang="es-MX" i="1">
                            <a:latin typeface="Cambria Math"/>
                          </a:rPr>
                          <m:t>1</m:t>
                        </m:r>
                      </m:sub>
                    </m:sSub>
                    <m:r>
                      <a:rPr lang="es-ES" i="1">
                        <a:latin typeface="Cambria Math"/>
                      </a:rPr>
                      <m:t>−</m:t>
                    </m:r>
                    <m:sSub>
                      <m:sSubPr>
                        <m:ctrlPr>
                          <a:rPr lang="es-EC" i="1">
                            <a:latin typeface="Cambria Math"/>
                          </a:rPr>
                        </m:ctrlPr>
                      </m:sSubPr>
                      <m:e>
                        <m:r>
                          <a:rPr lang="es-MX" i="1">
                            <a:latin typeface="Cambria Math"/>
                          </a:rPr>
                          <m:t>𝑉</m:t>
                        </m:r>
                      </m:e>
                      <m:sub>
                        <m:r>
                          <a:rPr lang="es-MX" i="1">
                            <a:latin typeface="Cambria Math"/>
                          </a:rPr>
                          <m:t>𝐿𝐸𝐷</m:t>
                        </m:r>
                      </m:sub>
                    </m:sSub>
                    <m:r>
                      <a:rPr lang="es-ES" i="1">
                        <a:latin typeface="Cambria Math"/>
                      </a:rPr>
                      <m:t>−</m:t>
                    </m:r>
                    <m:sSub>
                      <m:sSubPr>
                        <m:ctrlPr>
                          <a:rPr lang="es-EC" i="1">
                            <a:latin typeface="Cambria Math"/>
                          </a:rPr>
                        </m:ctrlPr>
                      </m:sSubPr>
                      <m:e>
                        <m:r>
                          <a:rPr lang="es-MX" i="1">
                            <a:latin typeface="Cambria Math"/>
                          </a:rPr>
                          <m:t>𝑉</m:t>
                        </m:r>
                      </m:e>
                      <m:sub>
                        <m:r>
                          <a:rPr lang="es-MX" i="1">
                            <a:latin typeface="Cambria Math"/>
                          </a:rPr>
                          <m:t>𝐿𝐸𝐷</m:t>
                        </m:r>
                        <m:r>
                          <a:rPr lang="es-MX" i="1">
                            <a:latin typeface="Cambria Math"/>
                          </a:rPr>
                          <m:t>−</m:t>
                        </m:r>
                        <m:r>
                          <a:rPr lang="es-MX" i="1">
                            <a:latin typeface="Cambria Math"/>
                          </a:rPr>
                          <m:t>𝑂𝑃𝑇𝑂</m:t>
                        </m:r>
                      </m:sub>
                    </m:sSub>
                  </m:oMath>
                </a14:m>
                <a:r>
                  <a:rPr lang="es-ES" dirty="0"/>
                  <a:t>)</a:t>
                </a:r>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=0.01∗(5 −0.7−0,7)</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a:latin typeface="Cambria Math"/>
                        </a:rPr>
                        <m:t>𝑃</m:t>
                      </m:r>
                      <m:r>
                        <a:rPr lang="es-MX" i="1">
                          <a:latin typeface="Cambria Math"/>
                        </a:rPr>
                        <m:t>=0.036 </m:t>
                      </m:r>
                      <m:r>
                        <a:rPr lang="es-MX" i="1">
                          <a:latin typeface="Cambria Math"/>
                        </a:rPr>
                        <m:t>𝑊</m:t>
                      </m:r>
                    </m:oMath>
                  </m:oMathPara>
                </a14:m>
                <a:endParaRPr lang="es-EC" dirty="0"/>
              </a:p>
              <a:p>
                <a:endParaRPr lang="es-EC" dirty="0"/>
              </a:p>
            </p:txBody>
          </p:sp>
        </mc:Choice>
        <mc:Fallback>
          <p:sp>
            <p:nvSpPr>
              <p:cNvPr id="5" name="Marcador de contenido 1"/>
              <p:cNvSpPr txBox="1">
                <a:spLocks noRot="1" noChangeAspect="1" noMove="1" noResize="1" noEditPoints="1" noAdjustHandles="1" noChangeArrowheads="1" noChangeShapeType="1" noTextEdit="1"/>
              </p:cNvSpPr>
              <p:nvPr/>
            </p:nvSpPr>
            <p:spPr>
              <a:xfrm>
                <a:off x="4716016" y="2675467"/>
                <a:ext cx="4176464" cy="3450696"/>
              </a:xfrm>
              <a:prstGeom prst="rect">
                <a:avLst/>
              </a:prstGeom>
              <a:blipFill rotWithShape="1">
                <a:blip r:embed="rId3"/>
                <a:stretch>
                  <a:fillRect l="-1022"/>
                </a:stretch>
              </a:blipFill>
            </p:spPr>
            <p:txBody>
              <a:bodyPr/>
              <a:lstStyle/>
              <a:p>
                <a:r>
                  <a:rPr lang="es-EC">
                    <a:noFill/>
                  </a:rPr>
                  <a:t> </a:t>
                </a:r>
              </a:p>
            </p:txBody>
          </p:sp>
        </mc:Fallback>
      </mc:AlternateContent>
    </p:spTree>
    <p:extLst>
      <p:ext uri="{BB962C8B-B14F-4D97-AF65-F5344CB8AC3E}">
        <p14:creationId xmlns:p14="http://schemas.microsoft.com/office/powerpoint/2010/main" val="33867186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Marcador de contenido 1"/>
              <p:cNvSpPr>
                <a:spLocks noGrp="1"/>
              </p:cNvSpPr>
              <p:nvPr>
                <p:ph idx="1"/>
              </p:nvPr>
            </p:nvSpPr>
            <p:spPr>
              <a:xfrm>
                <a:off x="872067" y="2276872"/>
                <a:ext cx="7408333" cy="3849291"/>
              </a:xfrm>
            </p:spPr>
            <p:txBody>
              <a:bodyPr>
                <a:normAutofit fontScale="92500" lnSpcReduction="20000"/>
              </a:bodyPr>
              <a:lstStyle/>
              <a:p>
                <a:pPr marL="0" indent="0">
                  <a:buNone/>
                </a:pPr>
                <a14:m>
                  <m:oMathPara xmlns:m="http://schemas.openxmlformats.org/officeDocument/2006/math">
                    <m:oMathParaPr>
                      <m:jc m:val="centerGroup"/>
                    </m:oMathParaPr>
                    <m:oMath xmlns:m="http://schemas.openxmlformats.org/officeDocument/2006/math">
                      <m:sSub>
                        <m:sSubPr>
                          <m:ctrlPr>
                            <a:rPr lang="es-EC" i="1"/>
                          </m:ctrlPr>
                        </m:sSubPr>
                        <m:e>
                          <m:r>
                            <a:rPr lang="es-MX" i="1"/>
                            <m:t>𝑅</m:t>
                          </m:r>
                        </m:e>
                        <m:sub>
                          <m:r>
                            <a:rPr lang="es-MX" i="1"/>
                            <m:t>30</m:t>
                          </m:r>
                        </m:sub>
                      </m:sSub>
                      <m:r>
                        <a:rPr lang="es-MX" i="1"/>
                        <m:t>=</m:t>
                      </m:r>
                      <m:f>
                        <m:fPr>
                          <m:ctrlPr>
                            <a:rPr lang="es-EC" i="1"/>
                          </m:ctrlPr>
                        </m:fPr>
                        <m:num>
                          <m:sSub>
                            <m:sSubPr>
                              <m:ctrlPr>
                                <a:rPr lang="es-EC" i="1"/>
                              </m:ctrlPr>
                            </m:sSubPr>
                            <m:e>
                              <m:r>
                                <a:rPr lang="es-MX" i="1"/>
                                <m:t>𝑉</m:t>
                              </m:r>
                            </m:e>
                            <m:sub>
                              <m:r>
                                <a:rPr lang="es-MX" i="1"/>
                                <m:t>2</m:t>
                              </m:r>
                            </m:sub>
                          </m:sSub>
                          <m:r>
                            <a:rPr lang="es-ES" i="1"/>
                            <m:t>−</m:t>
                          </m:r>
                          <m:sSub>
                            <m:sSubPr>
                              <m:ctrlPr>
                                <a:rPr lang="es-EC" i="1"/>
                              </m:ctrlPr>
                            </m:sSubPr>
                            <m:e>
                              <m:r>
                                <a:rPr lang="es-MX" i="1"/>
                                <m:t>𝑉</m:t>
                              </m:r>
                            </m:e>
                            <m:sub>
                              <m:r>
                                <a:rPr lang="es-MX" i="1"/>
                                <m:t>𝐶𝐸</m:t>
                              </m:r>
                            </m:sub>
                          </m:sSub>
                        </m:num>
                        <m:den>
                          <m:sSub>
                            <m:sSubPr>
                              <m:ctrlPr>
                                <a:rPr lang="es-EC" i="1"/>
                              </m:ctrlPr>
                            </m:sSubPr>
                            <m:e>
                              <m:r>
                                <a:rPr lang="es-MX" i="1"/>
                                <m:t>𝐼</m:t>
                              </m:r>
                            </m:e>
                            <m:sub>
                              <m:r>
                                <a:rPr lang="es-MX" i="1"/>
                                <m:t>2</m:t>
                              </m:r>
                            </m:sub>
                          </m:sSub>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m:ctrlPr>
                        </m:sSubPr>
                        <m:e>
                          <m:r>
                            <a:rPr lang="es-MX" i="1"/>
                            <m:t>𝑅</m:t>
                          </m:r>
                        </m:e>
                        <m:sub>
                          <m:r>
                            <a:rPr lang="es-MX" i="1"/>
                            <m:t>30</m:t>
                          </m:r>
                        </m:sub>
                      </m:sSub>
                      <m:r>
                        <a:rPr lang="es-MX" i="1"/>
                        <m:t>=</m:t>
                      </m:r>
                      <m:f>
                        <m:fPr>
                          <m:ctrlPr>
                            <a:rPr lang="es-EC" i="1"/>
                          </m:ctrlPr>
                        </m:fPr>
                        <m:num>
                          <m:r>
                            <a:rPr lang="es-MX" i="1"/>
                            <m:t>(12 −0,3) </m:t>
                          </m:r>
                          <m:r>
                            <a:rPr lang="es-MX" i="1"/>
                            <m:t>𝑉</m:t>
                          </m:r>
                        </m:num>
                        <m:den>
                          <m:r>
                            <a:rPr lang="es-MX" i="1"/>
                            <m:t>0.001 </m:t>
                          </m:r>
                          <m:r>
                            <a:rPr lang="es-MX" i="1"/>
                            <m:t>𝐴</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m:ctrlPr>
                        </m:sSubPr>
                        <m:e>
                          <m:r>
                            <a:rPr lang="es-MX" i="1"/>
                            <m:t>𝑅</m:t>
                          </m:r>
                        </m:e>
                        <m:sub>
                          <m:r>
                            <a:rPr lang="es-MX" i="1"/>
                            <m:t>30</m:t>
                          </m:r>
                        </m:sub>
                      </m:sSub>
                      <m:r>
                        <a:rPr lang="es-MX" i="1"/>
                        <m:t>=11700</m:t>
                      </m:r>
                      <m:r>
                        <a:rPr lang="es-MX" i="1"/>
                        <m:t>𝛺</m:t>
                      </m:r>
                      <m:r>
                        <a:rPr lang="es-MX" i="1"/>
                        <m:t>=12</m:t>
                      </m:r>
                      <m:r>
                        <a:rPr lang="es-MX" i="1"/>
                        <m:t>𝑘</m:t>
                      </m:r>
                      <m:r>
                        <a:rPr lang="es-MX" i="1"/>
                        <m:t>𝛺</m:t>
                      </m:r>
                    </m:oMath>
                  </m:oMathPara>
                </a14:m>
                <a:endParaRPr lang="es-EC" dirty="0"/>
              </a:p>
              <a:p>
                <a:pPr marL="0" indent="0">
                  <a:buNone/>
                </a:pPr>
                <a:r>
                  <a:rPr lang="es-MX" dirty="0"/>
                  <a:t> </a:t>
                </a:r>
                <a:endParaRPr lang="es-EC" dirty="0"/>
              </a:p>
              <a:p>
                <a:r>
                  <a:rPr lang="es-ES" dirty="0"/>
                  <a:t>Con una potencia de disipación de</a:t>
                </a:r>
                <a:r>
                  <a:rPr lang="es-ES" dirty="0" smtClean="0"/>
                  <a:t>:</a:t>
                </a:r>
              </a:p>
              <a:p>
                <a:endParaRPr lang="es-EC" dirty="0"/>
              </a:p>
              <a:p>
                <a:pPr marL="0" indent="0">
                  <a:buNone/>
                </a:pPr>
                <a14:m>
                  <m:oMathPara xmlns:m="http://schemas.openxmlformats.org/officeDocument/2006/math">
                    <m:oMathParaPr>
                      <m:jc m:val="centerGroup"/>
                    </m:oMathParaPr>
                    <m:oMath xmlns:m="http://schemas.openxmlformats.org/officeDocument/2006/math">
                      <m:r>
                        <a:rPr lang="es-MX" i="1"/>
                        <m:t>𝑃</m:t>
                      </m:r>
                      <m:r>
                        <a:rPr lang="es-MX" i="1"/>
                        <m:t>=</m:t>
                      </m:r>
                      <m:sSub>
                        <m:sSubPr>
                          <m:ctrlPr>
                            <a:rPr lang="es-EC" i="1"/>
                          </m:ctrlPr>
                        </m:sSubPr>
                        <m:e>
                          <m:r>
                            <a:rPr lang="es-MX" i="1"/>
                            <m:t>𝐼</m:t>
                          </m:r>
                        </m:e>
                        <m:sub>
                          <m:r>
                            <a:rPr lang="es-MX" i="1"/>
                            <m:t>2</m:t>
                          </m:r>
                        </m:sub>
                      </m:sSub>
                      <m:r>
                        <a:rPr lang="es-MX" i="1"/>
                        <m:t>∗</m:t>
                      </m:r>
                      <m:sSub>
                        <m:sSubPr>
                          <m:ctrlPr>
                            <a:rPr lang="es-EC" i="1"/>
                          </m:ctrlPr>
                        </m:sSubPr>
                        <m:e>
                          <m:r>
                            <a:rPr lang="es-MX" i="1"/>
                            <m:t>(</m:t>
                          </m:r>
                          <m:r>
                            <a:rPr lang="es-MX" i="1"/>
                            <m:t>𝑉</m:t>
                          </m:r>
                        </m:e>
                        <m:sub>
                          <m:r>
                            <a:rPr lang="es-MX" i="1"/>
                            <m:t>2</m:t>
                          </m:r>
                        </m:sub>
                      </m:sSub>
                      <m:r>
                        <a:rPr lang="es-ES" i="1"/>
                        <m:t>−</m:t>
                      </m:r>
                      <m:sSub>
                        <m:sSubPr>
                          <m:ctrlPr>
                            <a:rPr lang="es-EC" i="1"/>
                          </m:ctrlPr>
                        </m:sSubPr>
                        <m:e>
                          <m:r>
                            <a:rPr lang="es-MX" i="1"/>
                            <m:t>𝑉</m:t>
                          </m:r>
                        </m:e>
                        <m:sub>
                          <m:r>
                            <a:rPr lang="es-MX" i="1"/>
                            <m:t>𝐶𝐸</m:t>
                          </m:r>
                        </m:sub>
                      </m:sSub>
                      <m:r>
                        <a:rPr lang="es-ES" i="1"/>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m:t>𝑃</m:t>
                      </m:r>
                      <m:r>
                        <a:rPr lang="es-MX" i="1"/>
                        <m:t>=0.001∗(12 −0,3)</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m:t>𝑃</m:t>
                      </m:r>
                      <m:r>
                        <a:rPr lang="es-MX" i="1"/>
                        <m:t>=0.0117</m:t>
                      </m:r>
                      <m:r>
                        <a:rPr lang="es-MX" i="1"/>
                        <m:t>𝑊</m:t>
                      </m:r>
                    </m:oMath>
                  </m:oMathPara>
                </a14:m>
                <a:endParaRPr lang="es-EC" dirty="0"/>
              </a:p>
              <a:p>
                <a:endParaRPr lang="es-EC" dirty="0"/>
              </a:p>
            </p:txBody>
          </p:sp>
        </mc:Choice>
        <mc:Fallback>
          <p:sp>
            <p:nvSpPr>
              <p:cNvPr id="2" name="Marcador de contenido 1"/>
              <p:cNvSpPr>
                <a:spLocks noGrp="1" noRot="1" noChangeAspect="1" noMove="1" noResize="1" noEditPoints="1" noAdjustHandles="1" noChangeArrowheads="1" noChangeShapeType="1" noTextEdit="1"/>
              </p:cNvSpPr>
              <p:nvPr>
                <p:ph idx="1"/>
              </p:nvPr>
            </p:nvSpPr>
            <p:spPr>
              <a:xfrm>
                <a:off x="872067" y="2276872"/>
                <a:ext cx="7408333" cy="3849291"/>
              </a:xfrm>
              <a:blipFill rotWithShape="1">
                <a:blip r:embed="rId2"/>
                <a:stretch>
                  <a:fillRect l="-1070"/>
                </a:stretch>
              </a:blipFill>
            </p:spPr>
            <p:txBody>
              <a:bodyPr/>
              <a:lstStyle/>
              <a:p>
                <a:r>
                  <a:rPr lang="es-EC">
                    <a:noFill/>
                  </a:rPr>
                  <a:t> </a:t>
                </a:r>
              </a:p>
            </p:txBody>
          </p:sp>
        </mc:Fallback>
      </mc:AlternateContent>
      <p:sp>
        <p:nvSpPr>
          <p:cNvPr id="4" name="2 Título"/>
          <p:cNvSpPr>
            <a:spLocks noGrp="1"/>
          </p:cNvSpPr>
          <p:nvPr>
            <p:ph type="title"/>
          </p:nvPr>
        </p:nvSpPr>
        <p:spPr>
          <a:xfrm>
            <a:off x="179512" y="332656"/>
            <a:ext cx="8784976" cy="1252728"/>
          </a:xfrm>
        </p:spPr>
        <p:txBody>
          <a:bodyPr>
            <a:normAutofit fontScale="90000"/>
          </a:bodyPr>
          <a:lstStyle/>
          <a:p>
            <a:r>
              <a:rPr lang="es-EC" dirty="0"/>
              <a:t>Diseño Electrónico –</a:t>
            </a:r>
            <a:br>
              <a:rPr lang="es-EC" dirty="0"/>
            </a:br>
            <a:r>
              <a:rPr lang="es-EC" dirty="0"/>
              <a:t>MOTOR MECANISMO BIELA MANIVELA</a:t>
            </a:r>
          </a:p>
        </p:txBody>
      </p:sp>
    </p:spTree>
    <p:extLst>
      <p:ext uri="{BB962C8B-B14F-4D97-AF65-F5344CB8AC3E}">
        <p14:creationId xmlns:p14="http://schemas.microsoft.com/office/powerpoint/2010/main" val="42740495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1 Marcador de contenido"/>
              <p:cNvSpPr>
                <a:spLocks noGrp="1"/>
              </p:cNvSpPr>
              <p:nvPr>
                <p:ph idx="1"/>
              </p:nvPr>
            </p:nvSpPr>
            <p:spPr>
              <a:xfrm>
                <a:off x="107505" y="2348880"/>
                <a:ext cx="8856983" cy="4176464"/>
              </a:xfrm>
            </p:spPr>
            <p:txBody>
              <a:bodyPr>
                <a:normAutofit/>
              </a:bodyPr>
              <a:lstStyle/>
              <a:p>
                <a:pPr algn="just"/>
                <a:r>
                  <a:rPr lang="es-ES" dirty="0"/>
                  <a:t>Con la Polarización de 12 V en el </a:t>
                </a:r>
                <a:r>
                  <a:rPr lang="es-ES" dirty="0" err="1"/>
                  <a:t>Gate</a:t>
                </a:r>
                <a:r>
                  <a:rPr lang="es-ES" dirty="0"/>
                  <a:t>, se encuentra el punto de trabajo sobre la Recta de Carga y se comprueba que se encuentra en </a:t>
                </a:r>
                <a:r>
                  <a:rPr lang="es-EC" dirty="0" smtClean="0"/>
                  <a:t>zona de saturación.</a:t>
                </a:r>
                <a:endParaRPr lang="es-EC" dirty="0"/>
              </a:p>
              <a:p>
                <a:endParaRPr lang="es-EC" dirty="0"/>
              </a:p>
              <a:p>
                <a:r>
                  <a:rPr lang="es-ES" sz="2000" dirty="0"/>
                  <a:t>Se tiene</a:t>
                </a:r>
                <a:endParaRPr lang="es-EC" sz="2000" dirty="0"/>
              </a:p>
              <a:p>
                <a:pPr marL="0" indent="0">
                  <a:buNone/>
                </a:pPr>
                <a14:m>
                  <m:oMath xmlns:m="http://schemas.openxmlformats.org/officeDocument/2006/math">
                    <m:sSub>
                      <m:sSubPr>
                        <m:ctrlPr>
                          <a:rPr lang="es-EC" sz="2000" i="1"/>
                        </m:ctrlPr>
                      </m:sSubPr>
                      <m:e>
                        <m:r>
                          <a:rPr lang="es-ES" sz="2000" i="1"/>
                          <m:t>𝑉</m:t>
                        </m:r>
                      </m:e>
                      <m:sub>
                        <m:r>
                          <a:rPr lang="es-ES" sz="2000" i="1"/>
                          <m:t>2</m:t>
                        </m:r>
                      </m:sub>
                    </m:sSub>
                    <m:r>
                      <a:rPr lang="es-ES" sz="2000" i="1"/>
                      <m:t>=12</m:t>
                    </m:r>
                    <m:r>
                      <a:rPr lang="es-ES" sz="2000" i="1"/>
                      <m:t>𝑉</m:t>
                    </m:r>
                  </m:oMath>
                </a14:m>
                <a:r>
                  <a:rPr lang="es-ES" sz="2000" dirty="0"/>
                  <a:t> Alimentación de la Carga</a:t>
                </a:r>
                <a:endParaRPr lang="es-EC" sz="2000" dirty="0"/>
              </a:p>
              <a:p>
                <a:pPr marL="0" indent="0">
                  <a:buNone/>
                </a:pPr>
                <a14:m>
                  <m:oMath xmlns:m="http://schemas.openxmlformats.org/officeDocument/2006/math">
                    <m:sSub>
                      <m:sSubPr>
                        <m:ctrlPr>
                          <a:rPr lang="es-EC" sz="2000" i="1"/>
                        </m:ctrlPr>
                      </m:sSubPr>
                      <m:e>
                        <m:r>
                          <a:rPr lang="es-ES" sz="2000" i="1"/>
                          <m:t>𝐼</m:t>
                        </m:r>
                      </m:e>
                      <m:sub>
                        <m:r>
                          <a:rPr lang="es-ES" sz="2000" i="1"/>
                          <m:t>𝑚</m:t>
                        </m:r>
                      </m:sub>
                    </m:sSub>
                    <m:r>
                      <a:rPr lang="es-ES" sz="2000" i="1"/>
                      <m:t>=7</m:t>
                    </m:r>
                    <m:r>
                      <a:rPr lang="es-ES" sz="2000" i="1"/>
                      <m:t>𝐴</m:t>
                    </m:r>
                  </m:oMath>
                </a14:m>
                <a:r>
                  <a:rPr lang="es-ES" sz="2000" dirty="0"/>
                  <a:t> Corriente que circula por el motor</a:t>
                </a:r>
                <a:endParaRPr lang="es-EC" sz="2000" dirty="0"/>
              </a:p>
              <a:p>
                <a:pPr marL="0" indent="0">
                  <a:buNone/>
                </a:pPr>
                <a14:m>
                  <m:oMath xmlns:m="http://schemas.openxmlformats.org/officeDocument/2006/math">
                    <m:sSub>
                      <m:sSubPr>
                        <m:ctrlPr>
                          <a:rPr lang="es-EC" sz="2000" i="1"/>
                        </m:ctrlPr>
                      </m:sSubPr>
                      <m:e>
                        <m:r>
                          <a:rPr lang="es-ES" sz="2000" i="1"/>
                          <m:t>𝑉</m:t>
                        </m:r>
                      </m:e>
                      <m:sub>
                        <m:r>
                          <a:rPr lang="es-ES" sz="2000" i="1"/>
                          <m:t>𝑑𝑠</m:t>
                        </m:r>
                      </m:sub>
                    </m:sSub>
                    <m:r>
                      <a:rPr lang="es-ES" sz="2000" i="1"/>
                      <m:t>=0.3</m:t>
                    </m:r>
                    <m:r>
                      <a:rPr lang="es-ES" sz="2000" i="1"/>
                      <m:t>𝑉</m:t>
                    </m:r>
                  </m:oMath>
                </a14:m>
                <a:r>
                  <a:rPr lang="es-ES" sz="2000" dirty="0"/>
                  <a:t> Dato obtenido del Datasheet</a:t>
                </a:r>
                <a:endParaRPr lang="es-EC" sz="2000" dirty="0"/>
              </a:p>
              <a:p>
                <a:endParaRPr lang="es-EC" dirty="0"/>
              </a:p>
            </p:txBody>
          </p:sp>
        </mc:Choice>
        <mc:Fallback>
          <p:sp>
            <p:nvSpPr>
              <p:cNvPr id="2" name="1 Marcador de contenido"/>
              <p:cNvSpPr>
                <a:spLocks noGrp="1" noRot="1" noChangeAspect="1" noMove="1" noResize="1" noEditPoints="1" noAdjustHandles="1" noChangeArrowheads="1" noChangeShapeType="1" noTextEdit="1"/>
              </p:cNvSpPr>
              <p:nvPr>
                <p:ph idx="1"/>
              </p:nvPr>
            </p:nvSpPr>
            <p:spPr>
              <a:xfrm>
                <a:off x="107505" y="2348880"/>
                <a:ext cx="8856983" cy="4176464"/>
              </a:xfrm>
              <a:blipFill rotWithShape="1">
                <a:blip r:embed="rId2"/>
                <a:stretch>
                  <a:fillRect l="-1101" t="-1606" r="-1032"/>
                </a:stretch>
              </a:blipFill>
            </p:spPr>
            <p:txBody>
              <a:bodyPr/>
              <a:lstStyle/>
              <a:p>
                <a:r>
                  <a:rPr lang="es-EC">
                    <a:noFill/>
                  </a:rPr>
                  <a:t> </a:t>
                </a:r>
              </a:p>
            </p:txBody>
          </p:sp>
        </mc:Fallback>
      </mc:AlternateContent>
      <p:sp>
        <p:nvSpPr>
          <p:cNvPr id="4" name="2 Título"/>
          <p:cNvSpPr>
            <a:spLocks noGrp="1"/>
          </p:cNvSpPr>
          <p:nvPr>
            <p:ph type="title"/>
          </p:nvPr>
        </p:nvSpPr>
        <p:spPr>
          <a:xfrm>
            <a:off x="251520" y="338328"/>
            <a:ext cx="8712968" cy="1252728"/>
          </a:xfrm>
        </p:spPr>
        <p:txBody>
          <a:bodyPr>
            <a:normAutofit fontScale="90000"/>
          </a:bodyPr>
          <a:lstStyle/>
          <a:p>
            <a:r>
              <a:rPr lang="es-EC" dirty="0"/>
              <a:t>Diseño Electrónico –</a:t>
            </a:r>
            <a:br>
              <a:rPr lang="es-EC" dirty="0"/>
            </a:br>
            <a:r>
              <a:rPr lang="es-EC" dirty="0"/>
              <a:t>MOTOR MECANISMO BIELA MANIVELA</a:t>
            </a:r>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356992"/>
            <a:ext cx="4033520" cy="3125470"/>
          </a:xfrm>
          <a:prstGeom prst="rect">
            <a:avLst/>
          </a:prstGeom>
          <a:noFill/>
          <a:ln>
            <a:noFill/>
          </a:ln>
        </p:spPr>
      </p:pic>
    </p:spTree>
    <p:extLst>
      <p:ext uri="{BB962C8B-B14F-4D97-AF65-F5344CB8AC3E}">
        <p14:creationId xmlns:p14="http://schemas.microsoft.com/office/powerpoint/2010/main" val="27789633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1 Marcador de contenido"/>
              <p:cNvSpPr>
                <a:spLocks noGrp="1"/>
              </p:cNvSpPr>
              <p:nvPr>
                <p:ph idx="1"/>
              </p:nvPr>
            </p:nvSpPr>
            <p:spPr>
              <a:xfrm>
                <a:off x="467544" y="1988840"/>
                <a:ext cx="2952328" cy="4680520"/>
              </a:xfrm>
            </p:spPr>
            <p:txBody>
              <a:bodyPr>
                <a:normAutofit/>
              </a:bodyPr>
              <a:lstStyle/>
              <a:p>
                <a:pPr marL="0" indent="0">
                  <a:buNone/>
                </a:pPr>
                <a:r>
                  <a:rPr lang="es-ES" sz="2000" dirty="0"/>
                  <a:t>Dónde:</a:t>
                </a:r>
                <a:endParaRPr lang="es-EC" sz="2000" dirty="0"/>
              </a:p>
              <a:p>
                <a:pPr marL="0" indent="0">
                  <a:buNone/>
                </a:pPr>
                <a:endParaRPr lang="es-EC" sz="2000" dirty="0" smtClean="0"/>
              </a:p>
              <a:p>
                <a:r>
                  <a:rPr lang="es-EC" sz="2000" dirty="0" smtClean="0"/>
                  <a:t>MOC3041: 20 </a:t>
                </a:r>
                <a:r>
                  <a:rPr lang="es-EC" sz="2000" dirty="0" err="1" smtClean="0"/>
                  <a:t>mA</a:t>
                </a:r>
                <a:r>
                  <a:rPr lang="es-EC" sz="2000" dirty="0" smtClean="0"/>
                  <a:t> – 1 A</a:t>
                </a:r>
              </a:p>
              <a:p>
                <a:r>
                  <a:rPr lang="es-EC" sz="2000" dirty="0" smtClean="0"/>
                  <a:t>TRIAC BT137: 8A</a:t>
                </a:r>
              </a:p>
              <a:p>
                <a14:m>
                  <m:oMath xmlns:m="http://schemas.openxmlformats.org/officeDocument/2006/math">
                    <m:sSub>
                      <m:sSubPr>
                        <m:ctrlPr>
                          <a:rPr lang="es-EC" sz="2000" i="1"/>
                        </m:ctrlPr>
                      </m:sSubPr>
                      <m:e>
                        <m:r>
                          <a:rPr lang="es-ES" sz="2000" i="1"/>
                          <m:t>𝑉</m:t>
                        </m:r>
                      </m:e>
                      <m:sub>
                        <m:r>
                          <a:rPr lang="es-ES" sz="2000" i="1"/>
                          <m:t>2</m:t>
                        </m:r>
                      </m:sub>
                    </m:sSub>
                    <m:r>
                      <a:rPr lang="es-ES" sz="2000" i="1"/>
                      <m:t>=110 </m:t>
                    </m:r>
                    <m:r>
                      <a:rPr lang="es-ES" sz="2000" i="1"/>
                      <m:t>𝑉</m:t>
                    </m:r>
                  </m:oMath>
                </a14:m>
                <a:endParaRPr lang="es-EC" sz="2000" dirty="0"/>
              </a:p>
              <a:p>
                <a14:m>
                  <m:oMath xmlns:m="http://schemas.openxmlformats.org/officeDocument/2006/math">
                    <m:sSub>
                      <m:sSubPr>
                        <m:ctrlPr>
                          <a:rPr lang="es-EC" sz="2000" i="1"/>
                        </m:ctrlPr>
                      </m:sSubPr>
                      <m:e>
                        <m:r>
                          <a:rPr lang="es-ES" sz="2000" i="1"/>
                          <m:t>𝑅</m:t>
                        </m:r>
                      </m:e>
                      <m:sub>
                        <m:r>
                          <a:rPr lang="es-ES" sz="2000" i="1"/>
                          <m:t>𝑐𝑎𝑙𝑒𝑛𝑡𝑎𝑚𝑖𝑒𝑛𝑡𝑜</m:t>
                        </m:r>
                      </m:sub>
                    </m:sSub>
                    <m:r>
                      <a:rPr lang="es-ES" sz="2000" i="1"/>
                      <m:t>=54</m:t>
                    </m:r>
                    <m:r>
                      <a:rPr lang="es-ES" sz="2000" i="1"/>
                      <m:t>𝛺</m:t>
                    </m:r>
                  </m:oMath>
                </a14:m>
                <a:endParaRPr lang="es-EC" sz="2000" dirty="0" smtClean="0"/>
              </a:p>
              <a:p>
                <a:endParaRPr lang="es-EC" sz="2000" dirty="0"/>
              </a:p>
              <a:p>
                <a:pPr marL="0" indent="0">
                  <a:buNone/>
                </a:pPr>
                <a14:m>
                  <m:oMathPara xmlns:m="http://schemas.openxmlformats.org/officeDocument/2006/math">
                    <m:oMathParaPr>
                      <m:jc m:val="centerGroup"/>
                    </m:oMathParaPr>
                    <m:oMath xmlns:m="http://schemas.openxmlformats.org/officeDocument/2006/math">
                      <m:sSub>
                        <m:sSubPr>
                          <m:ctrlPr>
                            <a:rPr lang="es-EC" sz="2000" i="1"/>
                          </m:ctrlPr>
                        </m:sSubPr>
                        <m:e>
                          <m:r>
                            <a:rPr lang="es-ES" sz="2000" i="1"/>
                            <m:t>𝐼</m:t>
                          </m:r>
                        </m:e>
                        <m:sub>
                          <m:r>
                            <a:rPr lang="es-ES" sz="2000" i="1"/>
                            <m:t>3</m:t>
                          </m:r>
                        </m:sub>
                      </m:sSub>
                      <m:r>
                        <a:rPr lang="es-ES" sz="2000" i="1"/>
                        <m:t>=</m:t>
                      </m:r>
                      <m:f>
                        <m:fPr>
                          <m:ctrlPr>
                            <a:rPr lang="es-EC" sz="2000" i="1"/>
                          </m:ctrlPr>
                        </m:fPr>
                        <m:num>
                          <m:sSub>
                            <m:sSubPr>
                              <m:ctrlPr>
                                <a:rPr lang="es-EC" sz="2000" i="1"/>
                              </m:ctrlPr>
                            </m:sSubPr>
                            <m:e>
                              <m:r>
                                <a:rPr lang="es-ES" sz="2000" i="1"/>
                                <m:t>𝑉</m:t>
                              </m:r>
                            </m:e>
                            <m:sub>
                              <m:r>
                                <a:rPr lang="es-ES" sz="2000" i="1"/>
                                <m:t>2</m:t>
                              </m:r>
                            </m:sub>
                          </m:sSub>
                        </m:num>
                        <m:den>
                          <m:sSub>
                            <m:sSubPr>
                              <m:ctrlPr>
                                <a:rPr lang="es-EC" sz="2000" i="1"/>
                              </m:ctrlPr>
                            </m:sSubPr>
                            <m:e>
                              <m:r>
                                <a:rPr lang="es-ES" sz="2000" i="1"/>
                                <m:t>𝑅</m:t>
                              </m:r>
                            </m:e>
                            <m:sub>
                              <m:r>
                                <a:rPr lang="es-ES" sz="2000" i="1"/>
                                <m:t>𝑐𝑎𝑙𝑒𝑛𝑡𝑎𝑚𝑖𝑒𝑛𝑡𝑜</m:t>
                              </m:r>
                            </m:sub>
                          </m:sSub>
                        </m:den>
                      </m:f>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sSub>
                        <m:sSubPr>
                          <m:ctrlPr>
                            <a:rPr lang="es-EC" sz="2000" i="1"/>
                          </m:ctrlPr>
                        </m:sSubPr>
                        <m:e>
                          <m:r>
                            <a:rPr lang="es-ES" sz="2000" i="1"/>
                            <m:t>𝐼</m:t>
                          </m:r>
                        </m:e>
                        <m:sub>
                          <m:r>
                            <a:rPr lang="es-ES" sz="2000" i="1"/>
                            <m:t>3</m:t>
                          </m:r>
                        </m:sub>
                      </m:sSub>
                      <m:r>
                        <a:rPr lang="es-ES" sz="2000" i="1"/>
                        <m:t>=</m:t>
                      </m:r>
                      <m:f>
                        <m:fPr>
                          <m:ctrlPr>
                            <a:rPr lang="es-EC" sz="2000" i="1"/>
                          </m:ctrlPr>
                        </m:fPr>
                        <m:num>
                          <m:r>
                            <a:rPr lang="es-ES" sz="2000" i="1"/>
                            <m:t>110 </m:t>
                          </m:r>
                          <m:r>
                            <a:rPr lang="es-ES" sz="2000" i="1"/>
                            <m:t>𝑉</m:t>
                          </m:r>
                        </m:num>
                        <m:den>
                          <m:r>
                            <a:rPr lang="es-ES" sz="2000" i="1"/>
                            <m:t>54 </m:t>
                          </m:r>
                          <m:r>
                            <a:rPr lang="es-ES" sz="2000" i="1"/>
                            <m:t>𝛺</m:t>
                          </m:r>
                        </m:den>
                      </m:f>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sSub>
                        <m:sSubPr>
                          <m:ctrlPr>
                            <a:rPr lang="es-EC" sz="2000" i="1"/>
                          </m:ctrlPr>
                        </m:sSubPr>
                        <m:e>
                          <m:r>
                            <a:rPr lang="es-ES" sz="2000" i="1"/>
                            <m:t>𝐼</m:t>
                          </m:r>
                        </m:e>
                        <m:sub>
                          <m:r>
                            <a:rPr lang="es-ES" sz="2000" i="1"/>
                            <m:t>3</m:t>
                          </m:r>
                        </m:sub>
                      </m:sSub>
                      <m:r>
                        <a:rPr lang="es-ES" sz="2000" i="1"/>
                        <m:t>=2.03 </m:t>
                      </m:r>
                      <m:r>
                        <a:rPr lang="es-ES" sz="2000" i="1"/>
                        <m:t>𝐴</m:t>
                      </m:r>
                    </m:oMath>
                  </m:oMathPara>
                </a14:m>
                <a:endParaRPr lang="es-EC" sz="2000" dirty="0"/>
              </a:p>
              <a:p>
                <a:endParaRPr lang="es-EC" sz="2000" dirty="0"/>
              </a:p>
            </p:txBody>
          </p:sp>
        </mc:Choice>
        <mc:Fallback>
          <p:sp>
            <p:nvSpPr>
              <p:cNvPr id="2" name="1 Marcador de contenido"/>
              <p:cNvSpPr>
                <a:spLocks noGrp="1" noRot="1" noChangeAspect="1" noMove="1" noResize="1" noEditPoints="1" noAdjustHandles="1" noChangeArrowheads="1" noChangeShapeType="1" noTextEdit="1"/>
              </p:cNvSpPr>
              <p:nvPr>
                <p:ph idx="1"/>
              </p:nvPr>
            </p:nvSpPr>
            <p:spPr>
              <a:xfrm>
                <a:off x="467544" y="1988840"/>
                <a:ext cx="2952328" cy="4680520"/>
              </a:xfrm>
              <a:blipFill rotWithShape="1">
                <a:blip r:embed="rId2"/>
                <a:stretch>
                  <a:fillRect l="-2273" t="-651"/>
                </a:stretch>
              </a:blipFill>
            </p:spPr>
            <p:txBody>
              <a:bodyPr/>
              <a:lstStyle/>
              <a:p>
                <a:r>
                  <a:rPr lang="es-EC">
                    <a:noFill/>
                  </a:rPr>
                  <a:t> </a:t>
                </a:r>
              </a:p>
            </p:txBody>
          </p:sp>
        </mc:Fallback>
      </mc:AlternateContent>
      <p:sp>
        <p:nvSpPr>
          <p:cNvPr id="3" name="2 Título"/>
          <p:cNvSpPr>
            <a:spLocks noGrp="1"/>
          </p:cNvSpPr>
          <p:nvPr>
            <p:ph type="title"/>
          </p:nvPr>
        </p:nvSpPr>
        <p:spPr/>
        <p:txBody>
          <a:bodyPr>
            <a:normAutofit fontScale="90000"/>
          </a:bodyPr>
          <a:lstStyle/>
          <a:p>
            <a:r>
              <a:rPr lang="es-EC" dirty="0"/>
              <a:t>Diseño Electrónico –</a:t>
            </a:r>
            <a:br>
              <a:rPr lang="es-EC" dirty="0"/>
            </a:br>
            <a:r>
              <a:rPr lang="es-EC" dirty="0" smtClean="0"/>
              <a:t>RESISTENCIAS ELÉCTRICAS</a:t>
            </a:r>
            <a:endParaRPr lang="es-EC" dirty="0"/>
          </a:p>
        </p:txBody>
      </p:sp>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3848471" y="2627049"/>
            <a:ext cx="5165725" cy="1579245"/>
          </a:xfrm>
          <a:prstGeom prst="rect">
            <a:avLst/>
          </a:prstGeom>
          <a:noFill/>
          <a:ln>
            <a:noFill/>
          </a:ln>
        </p:spPr>
      </p:pic>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3851920" y="4357707"/>
            <a:ext cx="5175885" cy="1734185"/>
          </a:xfrm>
          <a:prstGeom prst="rect">
            <a:avLst/>
          </a:prstGeom>
          <a:noFill/>
          <a:ln>
            <a:noFill/>
          </a:ln>
        </p:spPr>
      </p:pic>
    </p:spTree>
    <p:extLst>
      <p:ext uri="{BB962C8B-B14F-4D97-AF65-F5344CB8AC3E}">
        <p14:creationId xmlns:p14="http://schemas.microsoft.com/office/powerpoint/2010/main" val="9725638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1 Marcador de contenido"/>
              <p:cNvSpPr>
                <a:spLocks noGrp="1"/>
              </p:cNvSpPr>
              <p:nvPr>
                <p:ph idx="1"/>
              </p:nvPr>
            </p:nvSpPr>
            <p:spPr>
              <a:xfrm>
                <a:off x="872067" y="2675467"/>
                <a:ext cx="2979853" cy="3450696"/>
              </a:xfrm>
            </p:spPr>
            <p:txBody>
              <a:bodyPr>
                <a:normAutofit/>
              </a:bodyPr>
              <a:lstStyle/>
              <a:p>
                <a:pPr marL="0" indent="0">
                  <a:buNone/>
                </a:pPr>
                <a:r>
                  <a:rPr lang="es-ES" dirty="0" smtClean="0"/>
                  <a:t>Donde</a:t>
                </a:r>
                <a:r>
                  <a:rPr lang="es-ES" dirty="0"/>
                  <a:t>:</a:t>
                </a:r>
                <a:endParaRPr lang="es-EC" dirty="0"/>
              </a:p>
              <a:p>
                <a14:m>
                  <m:oMath xmlns:m="http://schemas.openxmlformats.org/officeDocument/2006/math">
                    <m:sSub>
                      <m:sSubPr>
                        <m:ctrlPr>
                          <a:rPr lang="es-EC" i="1"/>
                        </m:ctrlPr>
                      </m:sSubPr>
                      <m:e>
                        <m:r>
                          <a:rPr lang="es-ES" i="1"/>
                          <m:t>𝐼</m:t>
                        </m:r>
                      </m:e>
                      <m:sub>
                        <m:r>
                          <a:rPr lang="es-ES" i="1"/>
                          <m:t>1</m:t>
                        </m:r>
                      </m:sub>
                    </m:sSub>
                    <m:r>
                      <a:rPr lang="es-ES" i="1"/>
                      <m:t>=0,02</m:t>
                    </m:r>
                    <m:r>
                      <a:rPr lang="es-ES" i="1"/>
                      <m:t>𝐴</m:t>
                    </m:r>
                  </m:oMath>
                </a14:m>
                <a:endParaRPr lang="es-EC" dirty="0"/>
              </a:p>
              <a:p>
                <a14:m>
                  <m:oMath xmlns:m="http://schemas.openxmlformats.org/officeDocument/2006/math">
                    <m:sSub>
                      <m:sSubPr>
                        <m:ctrlPr>
                          <a:rPr lang="es-EC" i="1"/>
                        </m:ctrlPr>
                      </m:sSubPr>
                      <m:e>
                        <m:r>
                          <a:rPr lang="es-ES" i="1"/>
                          <m:t>𝑉</m:t>
                        </m:r>
                      </m:e>
                      <m:sub>
                        <m:r>
                          <a:rPr lang="es-ES" i="1"/>
                          <m:t>1</m:t>
                        </m:r>
                      </m:sub>
                    </m:sSub>
                    <m:r>
                      <a:rPr lang="es-ES" i="1"/>
                      <m:t>=5 </m:t>
                    </m:r>
                    <m:r>
                      <a:rPr lang="es-ES" i="1"/>
                      <m:t>𝑉</m:t>
                    </m:r>
                  </m:oMath>
                </a14:m>
                <a:endParaRPr lang="es-EC" dirty="0"/>
              </a:p>
              <a:p>
                <a14:m>
                  <m:oMath xmlns:m="http://schemas.openxmlformats.org/officeDocument/2006/math">
                    <m:sSub>
                      <m:sSubPr>
                        <m:ctrlPr>
                          <a:rPr lang="es-EC" i="1"/>
                        </m:ctrlPr>
                      </m:sSubPr>
                      <m:e>
                        <m:r>
                          <a:rPr lang="es-ES" i="1"/>
                          <m:t>𝑉</m:t>
                        </m:r>
                      </m:e>
                      <m:sub>
                        <m:r>
                          <a:rPr lang="es-ES" i="1"/>
                          <m:t>𝐿𝐸𝐷</m:t>
                        </m:r>
                      </m:sub>
                    </m:sSub>
                    <m:r>
                      <a:rPr lang="es-ES" i="1"/>
                      <m:t>=0.7 </m:t>
                    </m:r>
                    <m:r>
                      <a:rPr lang="es-ES" i="1"/>
                      <m:t>𝑉</m:t>
                    </m:r>
                  </m:oMath>
                </a14:m>
                <a:endParaRPr lang="es-EC" dirty="0" smtClean="0"/>
              </a:p>
              <a:p>
                <a14:m>
                  <m:oMath xmlns:m="http://schemas.openxmlformats.org/officeDocument/2006/math">
                    <m:sSub>
                      <m:sSubPr>
                        <m:ctrlPr>
                          <a:rPr lang="es-EC" i="1">
                            <a:latin typeface="Cambria Math"/>
                          </a:rPr>
                        </m:ctrlPr>
                      </m:sSubPr>
                      <m:e>
                        <m:r>
                          <a:rPr lang="es-MX" i="1">
                            <a:latin typeface="Cambria Math"/>
                          </a:rPr>
                          <m:t>𝑅</m:t>
                        </m:r>
                      </m:e>
                      <m:sub>
                        <m:r>
                          <a:rPr lang="es-MX" i="1">
                            <a:latin typeface="Cambria Math"/>
                          </a:rPr>
                          <m:t>46</m:t>
                        </m:r>
                      </m:sub>
                    </m:sSub>
                    <m:r>
                      <a:rPr lang="es-MX" i="1">
                        <a:latin typeface="Cambria Math"/>
                      </a:rPr>
                      <m:t>=360</m:t>
                    </m:r>
                    <m:r>
                      <a:rPr lang="es-MX" i="1">
                        <a:latin typeface="Cambria Math"/>
                      </a:rPr>
                      <m:t>𝛺</m:t>
                    </m:r>
                  </m:oMath>
                </a14:m>
                <a:endParaRPr lang="es-EC" dirty="0"/>
              </a:p>
              <a:p>
                <a:endParaRPr lang="es-EC" dirty="0"/>
              </a:p>
              <a:p>
                <a:endParaRPr lang="es-EC" dirty="0"/>
              </a:p>
              <a:p>
                <a:endParaRPr lang="es-EC" dirty="0"/>
              </a:p>
            </p:txBody>
          </p:sp>
        </mc:Choice>
        <mc:Fallback>
          <p:sp>
            <p:nvSpPr>
              <p:cNvPr id="2" name="1 Marcador de contenido"/>
              <p:cNvSpPr>
                <a:spLocks noGrp="1" noRot="1" noChangeAspect="1" noMove="1" noResize="1" noEditPoints="1" noAdjustHandles="1" noChangeArrowheads="1" noChangeShapeType="1" noTextEdit="1"/>
              </p:cNvSpPr>
              <p:nvPr>
                <p:ph idx="1"/>
              </p:nvPr>
            </p:nvSpPr>
            <p:spPr>
              <a:xfrm>
                <a:off x="872067" y="2675467"/>
                <a:ext cx="2979853" cy="3450696"/>
              </a:xfrm>
              <a:blipFill rotWithShape="1">
                <a:blip r:embed="rId2"/>
                <a:stretch>
                  <a:fillRect l="-3067" t="-1413"/>
                </a:stretch>
              </a:blipFill>
            </p:spPr>
            <p:txBody>
              <a:bodyPr/>
              <a:lstStyle/>
              <a:p>
                <a:r>
                  <a:rPr lang="es-EC">
                    <a:noFill/>
                  </a:rPr>
                  <a:t> </a:t>
                </a:r>
              </a:p>
            </p:txBody>
          </p:sp>
        </mc:Fallback>
      </mc:AlternateContent>
      <p:sp>
        <p:nvSpPr>
          <p:cNvPr id="4" name="2 Título"/>
          <p:cNvSpPr>
            <a:spLocks noGrp="1"/>
          </p:cNvSpPr>
          <p:nvPr>
            <p:ph type="title"/>
          </p:nvPr>
        </p:nvSpPr>
        <p:spPr/>
        <p:txBody>
          <a:bodyPr>
            <a:normAutofit fontScale="90000"/>
          </a:bodyPr>
          <a:lstStyle/>
          <a:p>
            <a:r>
              <a:rPr lang="es-EC" dirty="0"/>
              <a:t>Diseño Electrónico –</a:t>
            </a:r>
            <a:br>
              <a:rPr lang="es-EC" dirty="0"/>
            </a:br>
            <a:r>
              <a:rPr lang="es-EC" dirty="0" smtClean="0"/>
              <a:t>RESISTENCIAS ELÉCTRICAS</a:t>
            </a:r>
            <a:endParaRPr lang="es-EC" dirty="0"/>
          </a:p>
        </p:txBody>
      </p:sp>
      <mc:AlternateContent xmlns:mc="http://schemas.openxmlformats.org/markup-compatibility/2006">
        <mc:Choice xmlns:a14="http://schemas.microsoft.com/office/drawing/2010/main" Requires="a14">
          <p:sp>
            <p:nvSpPr>
              <p:cNvPr id="5" name="1 Marcador de contenido"/>
              <p:cNvSpPr txBox="1">
                <a:spLocks/>
              </p:cNvSpPr>
              <p:nvPr/>
            </p:nvSpPr>
            <p:spPr>
              <a:xfrm>
                <a:off x="3923928" y="2708920"/>
                <a:ext cx="4320480" cy="3816424"/>
              </a:xfrm>
              <a:prstGeom prst="rect">
                <a:avLst/>
              </a:prstGeom>
            </p:spPr>
            <p:txBody>
              <a:bodyPr vert="horz" lIns="91440" tIns="45720" rIns="91440" bIns="45720" rtlCol="0">
                <a:normAutofit fontScale="850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s-EC" i="1"/>
                          </m:ctrlPr>
                        </m:sSubPr>
                        <m:e>
                          <m:r>
                            <a:rPr lang="es-MX" i="1"/>
                            <m:t>𝑅</m:t>
                          </m:r>
                        </m:e>
                        <m:sub>
                          <m:r>
                            <a:rPr lang="es-MX" i="1"/>
                            <m:t>44</m:t>
                          </m:r>
                        </m:sub>
                      </m:sSub>
                      <m:r>
                        <a:rPr lang="es-MX" i="1"/>
                        <m:t>=</m:t>
                      </m:r>
                      <m:f>
                        <m:fPr>
                          <m:ctrlPr>
                            <a:rPr lang="es-EC" i="1"/>
                          </m:ctrlPr>
                        </m:fPr>
                        <m:num>
                          <m:sSub>
                            <m:sSubPr>
                              <m:ctrlPr>
                                <a:rPr lang="es-EC" i="1"/>
                              </m:ctrlPr>
                            </m:sSubPr>
                            <m:e>
                              <m:r>
                                <a:rPr lang="es-MX" i="1"/>
                                <m:t>𝑉</m:t>
                              </m:r>
                            </m:e>
                            <m:sub>
                              <m:r>
                                <a:rPr lang="es-MX" i="1"/>
                                <m:t>1−</m:t>
                              </m:r>
                            </m:sub>
                          </m:sSub>
                          <m:sSub>
                            <m:sSubPr>
                              <m:ctrlPr>
                                <a:rPr lang="es-EC" i="1"/>
                              </m:ctrlPr>
                            </m:sSubPr>
                            <m:e>
                              <m:r>
                                <a:rPr lang="es-MX" i="1"/>
                                <m:t>𝑉</m:t>
                              </m:r>
                            </m:e>
                            <m:sub>
                              <m:r>
                                <a:rPr lang="es-MX" i="1"/>
                                <m:t>𝐿𝐸𝐷</m:t>
                              </m:r>
                            </m:sub>
                          </m:sSub>
                        </m:num>
                        <m:den>
                          <m:sSub>
                            <m:sSubPr>
                              <m:ctrlPr>
                                <a:rPr lang="es-EC" i="1"/>
                              </m:ctrlPr>
                            </m:sSubPr>
                            <m:e>
                              <m:r>
                                <a:rPr lang="es-MX" i="1"/>
                                <m:t>𝐼</m:t>
                              </m:r>
                            </m:e>
                            <m:sub>
                              <m:r>
                                <a:rPr lang="es-MX" i="1"/>
                                <m:t>1</m:t>
                              </m:r>
                            </m:sub>
                          </m:sSub>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m:ctrlPr>
                        </m:sSubPr>
                        <m:e>
                          <m:r>
                            <a:rPr lang="es-MX" i="1"/>
                            <m:t>𝑅</m:t>
                          </m:r>
                        </m:e>
                        <m:sub>
                          <m:r>
                            <a:rPr lang="es-MX" i="1"/>
                            <m:t>44</m:t>
                          </m:r>
                        </m:sub>
                      </m:sSub>
                      <m:r>
                        <a:rPr lang="es-MX" i="1"/>
                        <m:t>=</m:t>
                      </m:r>
                      <m:f>
                        <m:fPr>
                          <m:ctrlPr>
                            <a:rPr lang="es-EC" i="1"/>
                          </m:ctrlPr>
                        </m:fPr>
                        <m:num>
                          <m:r>
                            <a:rPr lang="es-MX" i="1"/>
                            <m:t>5 </m:t>
                          </m:r>
                          <m:r>
                            <a:rPr lang="es-MX" i="1"/>
                            <m:t>𝑉</m:t>
                          </m:r>
                          <m:r>
                            <a:rPr lang="es-MX" i="1"/>
                            <m:t>−0.7</m:t>
                          </m:r>
                        </m:num>
                        <m:den>
                          <m:r>
                            <a:rPr lang="es-MX" i="1"/>
                            <m:t>0.02 </m:t>
                          </m:r>
                          <m:r>
                            <a:rPr lang="es-MX" i="1"/>
                            <m:t>𝐴</m:t>
                          </m:r>
                        </m:den>
                      </m:f>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m:ctrlPr>
                        </m:sSubPr>
                        <m:e>
                          <m:r>
                            <a:rPr lang="es-MX" i="1"/>
                            <m:t>𝑅</m:t>
                          </m:r>
                        </m:e>
                        <m:sub>
                          <m:r>
                            <a:rPr lang="es-MX" i="1"/>
                            <m:t>44</m:t>
                          </m:r>
                        </m:sub>
                      </m:sSub>
                      <m:r>
                        <a:rPr lang="es-MX" i="1"/>
                        <m:t>=215</m:t>
                      </m:r>
                      <m:r>
                        <a:rPr lang="es-MX" i="1"/>
                        <m:t>𝛺</m:t>
                      </m:r>
                    </m:oMath>
                  </m:oMathPara>
                </a14:m>
                <a:endParaRPr lang="es-EC" dirty="0"/>
              </a:p>
              <a:p>
                <a:pPr marL="0" indent="0">
                  <a:buNone/>
                </a:pPr>
                <a14:m>
                  <m:oMathPara xmlns:m="http://schemas.openxmlformats.org/officeDocument/2006/math">
                    <m:oMathParaPr>
                      <m:jc m:val="centerGroup"/>
                    </m:oMathParaPr>
                    <m:oMath xmlns:m="http://schemas.openxmlformats.org/officeDocument/2006/math">
                      <m:sSub>
                        <m:sSubPr>
                          <m:ctrlPr>
                            <a:rPr lang="es-EC" i="1"/>
                          </m:ctrlPr>
                        </m:sSubPr>
                        <m:e>
                          <m:r>
                            <a:rPr lang="es-MX" i="1"/>
                            <m:t>𝑅</m:t>
                          </m:r>
                        </m:e>
                        <m:sub>
                          <m:r>
                            <a:rPr lang="es-MX" i="1"/>
                            <m:t>44</m:t>
                          </m:r>
                        </m:sub>
                      </m:sSub>
                      <m:r>
                        <a:rPr lang="es-MX" i="1"/>
                        <m:t>=270</m:t>
                      </m:r>
                      <m:r>
                        <a:rPr lang="es-MX" i="1"/>
                        <m:t>𝛺</m:t>
                      </m:r>
                    </m:oMath>
                  </m:oMathPara>
                </a14:m>
                <a:endParaRPr lang="es-EC" dirty="0"/>
              </a:p>
              <a:p>
                <a:pPr marL="0" indent="0">
                  <a:buNone/>
                </a:pPr>
                <a:r>
                  <a:rPr lang="es-MX" dirty="0"/>
                  <a:t> </a:t>
                </a:r>
                <a:endParaRPr lang="es-EC" dirty="0"/>
              </a:p>
              <a:p>
                <a:r>
                  <a:rPr lang="es-ES" dirty="0"/>
                  <a:t>Con una potencia de disipación de</a:t>
                </a:r>
                <a:r>
                  <a:rPr lang="es-ES" dirty="0" smtClean="0"/>
                  <a:t>:</a:t>
                </a:r>
              </a:p>
              <a:p>
                <a:endParaRPr lang="es-EC" dirty="0"/>
              </a:p>
              <a:p>
                <a:pPr marL="0" indent="0">
                  <a:buNone/>
                </a:pPr>
                <a14:m>
                  <m:oMathPara xmlns:m="http://schemas.openxmlformats.org/officeDocument/2006/math">
                    <m:oMathParaPr>
                      <m:jc m:val="centerGroup"/>
                    </m:oMathParaPr>
                    <m:oMath xmlns:m="http://schemas.openxmlformats.org/officeDocument/2006/math">
                      <m:r>
                        <a:rPr lang="es-MX" i="1"/>
                        <m:t>𝑃</m:t>
                      </m:r>
                      <m:r>
                        <a:rPr lang="es-MX" i="1"/>
                        <m:t>=</m:t>
                      </m:r>
                      <m:sSub>
                        <m:sSubPr>
                          <m:ctrlPr>
                            <a:rPr lang="es-EC" i="1"/>
                          </m:ctrlPr>
                        </m:sSubPr>
                        <m:e>
                          <m:r>
                            <a:rPr lang="es-MX" i="1"/>
                            <m:t>𝐼</m:t>
                          </m:r>
                        </m:e>
                        <m:sub>
                          <m:r>
                            <a:rPr lang="es-MX" i="1"/>
                            <m:t>1</m:t>
                          </m:r>
                        </m:sub>
                      </m:sSub>
                      <m:r>
                        <a:rPr lang="es-MX" i="1"/>
                        <m:t>∗</m:t>
                      </m:r>
                      <m:sSub>
                        <m:sSubPr>
                          <m:ctrlPr>
                            <a:rPr lang="es-EC" i="1"/>
                          </m:ctrlPr>
                        </m:sSubPr>
                        <m:e>
                          <m:r>
                            <a:rPr lang="es-MX" i="1"/>
                            <m:t>(</m:t>
                          </m:r>
                          <m:r>
                            <a:rPr lang="es-MX" i="1"/>
                            <m:t>𝑉</m:t>
                          </m:r>
                        </m:e>
                        <m:sub>
                          <m:r>
                            <a:rPr lang="es-MX" i="1"/>
                            <m:t>1−</m:t>
                          </m:r>
                        </m:sub>
                      </m:sSub>
                      <m:sSub>
                        <m:sSubPr>
                          <m:ctrlPr>
                            <a:rPr lang="es-EC" i="1"/>
                          </m:ctrlPr>
                        </m:sSubPr>
                        <m:e>
                          <m:r>
                            <a:rPr lang="es-MX" i="1"/>
                            <m:t>𝑉</m:t>
                          </m:r>
                        </m:e>
                        <m:sub>
                          <m:r>
                            <a:rPr lang="es-MX" i="1"/>
                            <m:t>𝐿𝐸𝐷</m:t>
                          </m:r>
                        </m:sub>
                      </m:sSub>
                      <m:r>
                        <a:rPr lang="es-MX" i="1"/>
                        <m:t>)</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m:t>𝑃</m:t>
                      </m:r>
                      <m:r>
                        <a:rPr lang="es-MX" i="1"/>
                        <m:t>=0.02∗(5−0,7)</m:t>
                      </m:r>
                    </m:oMath>
                  </m:oMathPara>
                </a14:m>
                <a:endParaRPr lang="es-EC" dirty="0"/>
              </a:p>
              <a:p>
                <a:pPr marL="0" indent="0">
                  <a:buNone/>
                </a:pPr>
                <a14:m>
                  <m:oMathPara xmlns:m="http://schemas.openxmlformats.org/officeDocument/2006/math">
                    <m:oMathParaPr>
                      <m:jc m:val="centerGroup"/>
                    </m:oMathParaPr>
                    <m:oMath xmlns:m="http://schemas.openxmlformats.org/officeDocument/2006/math">
                      <m:r>
                        <a:rPr lang="es-MX" i="1"/>
                        <m:t>𝑃</m:t>
                      </m:r>
                      <m:r>
                        <a:rPr lang="es-MX" i="1"/>
                        <m:t>=0.010 </m:t>
                      </m:r>
                      <m:r>
                        <a:rPr lang="es-MX" i="1"/>
                        <m:t>𝑊</m:t>
                      </m:r>
                    </m:oMath>
                  </m:oMathPara>
                </a14:m>
                <a:endParaRPr lang="es-EC" dirty="0" smtClean="0"/>
              </a:p>
              <a:p>
                <a:pPr marL="0" indent="0">
                  <a:buNone/>
                </a:pPr>
                <a:endParaRPr lang="es-EC" dirty="0"/>
              </a:p>
              <a:p>
                <a:pPr marL="0" indent="0">
                  <a:buNone/>
                </a:pPr>
                <a:endParaRPr lang="es-EC" dirty="0"/>
              </a:p>
              <a:p>
                <a:endParaRPr lang="es-EC" dirty="0"/>
              </a:p>
            </p:txBody>
          </p:sp>
        </mc:Choice>
        <mc:Fallback>
          <p:sp>
            <p:nvSpPr>
              <p:cNvPr id="5" name="1 Marcador de contenido"/>
              <p:cNvSpPr txBox="1">
                <a:spLocks noRot="1" noChangeAspect="1" noMove="1" noResize="1" noEditPoints="1" noAdjustHandles="1" noChangeArrowheads="1" noChangeShapeType="1" noTextEdit="1"/>
              </p:cNvSpPr>
              <p:nvPr/>
            </p:nvSpPr>
            <p:spPr>
              <a:xfrm>
                <a:off x="3923928" y="2708920"/>
                <a:ext cx="4320480" cy="3816424"/>
              </a:xfrm>
              <a:prstGeom prst="rect">
                <a:avLst/>
              </a:prstGeom>
              <a:blipFill rotWithShape="1">
                <a:blip r:embed="rId3"/>
                <a:stretch>
                  <a:fillRect l="-1554"/>
                </a:stretch>
              </a:blipFill>
            </p:spPr>
            <p:txBody>
              <a:bodyPr/>
              <a:lstStyle/>
              <a:p>
                <a:r>
                  <a:rPr lang="es-EC">
                    <a:noFill/>
                  </a:rPr>
                  <a:t> </a:t>
                </a:r>
              </a:p>
            </p:txBody>
          </p:sp>
        </mc:Fallback>
      </mc:AlternateContent>
    </p:spTree>
    <p:extLst>
      <p:ext uri="{BB962C8B-B14F-4D97-AF65-F5344CB8AC3E}">
        <p14:creationId xmlns:p14="http://schemas.microsoft.com/office/powerpoint/2010/main" val="6184307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S18B20 Waterproof Digital Sensor Thermal Probe Temperature Thermometer Arduino"/>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2371688"/>
            <a:ext cx="2363470" cy="2340959"/>
          </a:xfrm>
          <a:prstGeom prst="rect">
            <a:avLst/>
          </a:prstGeom>
          <a:noFill/>
          <a:ln>
            <a:noFill/>
          </a:ln>
        </p:spPr>
      </p:pic>
      <p:sp>
        <p:nvSpPr>
          <p:cNvPr id="2" name="1 Título"/>
          <p:cNvSpPr>
            <a:spLocks noGrp="1"/>
          </p:cNvSpPr>
          <p:nvPr>
            <p:ph type="title"/>
          </p:nvPr>
        </p:nvSpPr>
        <p:spPr/>
        <p:txBody>
          <a:bodyPr>
            <a:normAutofit fontScale="90000"/>
          </a:bodyPr>
          <a:lstStyle/>
          <a:p>
            <a:r>
              <a:rPr lang="es-EC" dirty="0"/>
              <a:t>Diseño Electrónico – </a:t>
            </a:r>
            <a:r>
              <a:rPr lang="es-EC" dirty="0" smtClean="0"/>
              <a:t/>
            </a:r>
            <a:br>
              <a:rPr lang="es-EC" dirty="0" smtClean="0"/>
            </a:br>
            <a:r>
              <a:rPr lang="es-ES" dirty="0" smtClean="0"/>
              <a:t>SENSOR DE TEMPERATURA</a:t>
            </a:r>
            <a:endParaRPr lang="es-ES" dirty="0"/>
          </a:p>
        </p:txBody>
      </p:sp>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712647"/>
            <a:ext cx="1869440" cy="1956435"/>
          </a:xfrm>
          <a:prstGeom prst="rect">
            <a:avLst/>
          </a:prstGeom>
          <a:noFill/>
          <a:ln>
            <a:noFill/>
          </a:ln>
        </p:spPr>
      </p:pic>
      <p:sp>
        <p:nvSpPr>
          <p:cNvPr id="8" name="1 Marcador de contenido"/>
          <p:cNvSpPr txBox="1">
            <a:spLocks/>
          </p:cNvSpPr>
          <p:nvPr/>
        </p:nvSpPr>
        <p:spPr>
          <a:xfrm>
            <a:off x="611560" y="2240169"/>
            <a:ext cx="4824536" cy="172534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s-ES" dirty="0"/>
              <a:t>DS18B20: Es un  termómetro digital que ofrece una resolución de  9 a 12 bits que puede ser configurable</a:t>
            </a:r>
          </a:p>
          <a:p>
            <a:pPr marL="0" indent="0">
              <a:buNone/>
            </a:pPr>
            <a:endParaRPr lang="es-EC" dirty="0"/>
          </a:p>
          <a:p>
            <a:endParaRPr lang="es-EC" dirty="0"/>
          </a:p>
          <a:p>
            <a:endParaRPr lang="es-EC" dirty="0"/>
          </a:p>
          <a:p>
            <a:endParaRPr lang="es-EC" dirty="0"/>
          </a:p>
        </p:txBody>
      </p:sp>
      <p:graphicFrame>
        <p:nvGraphicFramePr>
          <p:cNvPr id="9" name="8 Tabla"/>
          <p:cNvGraphicFramePr>
            <a:graphicFrameLocks noGrp="1"/>
          </p:cNvGraphicFramePr>
          <p:nvPr>
            <p:extLst>
              <p:ext uri="{D42A27DB-BD31-4B8C-83A1-F6EECF244321}">
                <p14:modId xmlns:p14="http://schemas.microsoft.com/office/powerpoint/2010/main" val="3869048539"/>
              </p:ext>
            </p:extLst>
          </p:nvPr>
        </p:nvGraphicFramePr>
        <p:xfrm>
          <a:off x="469223" y="4077072"/>
          <a:ext cx="5109210" cy="2081276"/>
        </p:xfrm>
        <a:graphic>
          <a:graphicData uri="http://schemas.openxmlformats.org/drawingml/2006/table">
            <a:tbl>
              <a:tblPr firstRow="1" firstCol="1" bandRow="1">
                <a:tableStyleId>{9D7B26C5-4107-4FEC-AEDC-1716B250A1EF}</a:tableStyleId>
              </a:tblPr>
              <a:tblGrid>
                <a:gridCol w="897255"/>
                <a:gridCol w="899795"/>
                <a:gridCol w="3312160"/>
              </a:tblGrid>
              <a:tr h="206415">
                <a:tc>
                  <a:txBody>
                    <a:bodyPr/>
                    <a:lstStyle/>
                    <a:p>
                      <a:pPr algn="ctr">
                        <a:lnSpc>
                          <a:spcPct val="150000"/>
                        </a:lnSpc>
                        <a:spcAft>
                          <a:spcPts val="0"/>
                        </a:spcAft>
                      </a:pPr>
                      <a:r>
                        <a:rPr lang="es-ES" sz="1200">
                          <a:effectLst/>
                        </a:rPr>
                        <a:t>No. De PIN</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S" sz="1200">
                          <a:effectLst/>
                        </a:rPr>
                        <a:t>NOMBRE</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S" sz="1200">
                          <a:effectLst/>
                        </a:rPr>
                        <a:t>FUNCIÓN</a:t>
                      </a:r>
                      <a:endParaRPr lang="es-EC" sz="1100">
                        <a:solidFill>
                          <a:srgbClr val="000000"/>
                        </a:solidFill>
                        <a:effectLst/>
                        <a:latin typeface="Calibri"/>
                        <a:ea typeface="Times New Roman"/>
                        <a:cs typeface="Times New Roman"/>
                      </a:endParaRPr>
                    </a:p>
                  </a:txBody>
                  <a:tcPr marL="68580" marR="68580" marT="0" marB="0"/>
                </a:tc>
              </a:tr>
              <a:tr h="206415">
                <a:tc>
                  <a:txBody>
                    <a:bodyPr/>
                    <a:lstStyle/>
                    <a:p>
                      <a:pPr algn="ctr">
                        <a:lnSpc>
                          <a:spcPct val="150000"/>
                        </a:lnSpc>
                        <a:spcAft>
                          <a:spcPts val="0"/>
                        </a:spcAft>
                      </a:pPr>
                      <a:r>
                        <a:rPr lang="es-ES" sz="1200">
                          <a:effectLst/>
                        </a:rPr>
                        <a:t>1</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S" sz="1200">
                          <a:effectLst/>
                        </a:rPr>
                        <a:t>GND</a:t>
                      </a:r>
                      <a:endParaRPr lang="es-EC" sz="1100">
                        <a:solidFill>
                          <a:srgbClr val="000000"/>
                        </a:solidFill>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S" sz="1200">
                          <a:effectLst/>
                        </a:rPr>
                        <a:t>Es el pin que se conecta a la tierra del circuito.</a:t>
                      </a:r>
                      <a:endParaRPr lang="es-EC" sz="1100">
                        <a:solidFill>
                          <a:srgbClr val="000000"/>
                        </a:solidFill>
                        <a:effectLst/>
                        <a:latin typeface="Calibri"/>
                        <a:ea typeface="Times New Roman"/>
                        <a:cs typeface="Times New Roman"/>
                      </a:endParaRPr>
                    </a:p>
                  </a:txBody>
                  <a:tcPr marL="68580" marR="68580" marT="0" marB="0"/>
                </a:tc>
              </a:tr>
              <a:tr h="896953">
                <a:tc>
                  <a:txBody>
                    <a:bodyPr/>
                    <a:lstStyle/>
                    <a:p>
                      <a:pPr algn="ctr">
                        <a:lnSpc>
                          <a:spcPct val="150000"/>
                        </a:lnSpc>
                        <a:spcAft>
                          <a:spcPts val="0"/>
                        </a:spcAft>
                      </a:pPr>
                      <a:r>
                        <a:rPr lang="es-ES" sz="1200">
                          <a:effectLst/>
                        </a:rPr>
                        <a:t>2</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S" sz="1200">
                          <a:effectLst/>
                        </a:rPr>
                        <a:t>DQ</a:t>
                      </a:r>
                      <a:endParaRPr lang="es-EC" sz="1100">
                        <a:solidFill>
                          <a:srgbClr val="000000"/>
                        </a:solidFill>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S" sz="1200">
                          <a:effectLst/>
                        </a:rPr>
                        <a:t>Data Input/Ouput, Pin de interface de 1 hilo en drenaje abierto. También proporcionan alimentación al dispositivo cuando se usa en modo de potencia parásito.</a:t>
                      </a:r>
                      <a:endParaRPr lang="es-EC" sz="1100">
                        <a:solidFill>
                          <a:srgbClr val="000000"/>
                        </a:solidFill>
                        <a:effectLst/>
                        <a:latin typeface="Calibri"/>
                        <a:ea typeface="Times New Roman"/>
                        <a:cs typeface="Times New Roman"/>
                      </a:endParaRPr>
                    </a:p>
                  </a:txBody>
                  <a:tcPr marL="68580" marR="68580" marT="0" marB="0"/>
                </a:tc>
              </a:tr>
              <a:tr h="436595">
                <a:tc>
                  <a:txBody>
                    <a:bodyPr/>
                    <a:lstStyle/>
                    <a:p>
                      <a:pPr algn="ctr">
                        <a:lnSpc>
                          <a:spcPct val="150000"/>
                        </a:lnSpc>
                        <a:spcAft>
                          <a:spcPts val="0"/>
                        </a:spcAft>
                      </a:pPr>
                      <a:r>
                        <a:rPr lang="es-ES" sz="1200">
                          <a:effectLst/>
                        </a:rPr>
                        <a:t>3</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S" sz="1200">
                          <a:effectLst/>
                        </a:rPr>
                        <a:t>VDD</a:t>
                      </a:r>
                      <a:endParaRPr lang="es-EC" sz="1100">
                        <a:solidFill>
                          <a:srgbClr val="000000"/>
                        </a:solidFill>
                        <a:effectLst/>
                        <a:latin typeface="Calibri"/>
                        <a:ea typeface="Times New Roman"/>
                        <a:cs typeface="Times New Roman"/>
                      </a:endParaRPr>
                    </a:p>
                  </a:txBody>
                  <a:tcPr marL="68580" marR="68580" marT="0" marB="0"/>
                </a:tc>
                <a:tc>
                  <a:txBody>
                    <a:bodyPr/>
                    <a:lstStyle/>
                    <a:p>
                      <a:pPr algn="just">
                        <a:lnSpc>
                          <a:spcPct val="150000"/>
                        </a:lnSpc>
                        <a:spcAft>
                          <a:spcPts val="0"/>
                        </a:spcAft>
                      </a:pPr>
                      <a:r>
                        <a:rPr lang="es-ES" sz="1200" dirty="0">
                          <a:effectLst/>
                        </a:rPr>
                        <a:t>VDD debe estar conectado a tierra para la operación en modo de potencia parasito.</a:t>
                      </a:r>
                      <a:endParaRPr lang="es-EC" sz="1100" dirty="0">
                        <a:solidFill>
                          <a:srgbClr val="000000"/>
                        </a:solidFill>
                        <a:effectLst/>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226843147"/>
              </p:ext>
            </p:extLst>
          </p:nvPr>
        </p:nvGraphicFramePr>
        <p:xfrm>
          <a:off x="4884982" y="2495474"/>
          <a:ext cx="4017441" cy="2804122"/>
        </p:xfrm>
        <a:graphic>
          <a:graphicData uri="http://schemas.openxmlformats.org/drawingml/2006/table">
            <a:tbl>
              <a:tblPr firstRow="1" firstCol="1" bandRow="1">
                <a:tableStyleId>{9D7B26C5-4107-4FEC-AEDC-1716B250A1EF}</a:tableStyleId>
              </a:tblPr>
              <a:tblGrid>
                <a:gridCol w="1631234"/>
                <a:gridCol w="900263"/>
                <a:gridCol w="1485944"/>
              </a:tblGrid>
              <a:tr h="215702">
                <a:tc>
                  <a:txBody>
                    <a:bodyPr/>
                    <a:lstStyle/>
                    <a:p>
                      <a:pPr algn="ctr">
                        <a:lnSpc>
                          <a:spcPct val="150000"/>
                        </a:lnSpc>
                        <a:spcAft>
                          <a:spcPts val="0"/>
                        </a:spcAft>
                      </a:pPr>
                      <a:r>
                        <a:rPr lang="es-ES" sz="900" dirty="0">
                          <a:effectLst/>
                        </a:rPr>
                        <a:t>DATOS TÉCNICOS</a:t>
                      </a:r>
                      <a:endParaRPr lang="es-EC" sz="900" dirty="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dirty="0">
                          <a:effectLst/>
                        </a:rPr>
                        <a:t>UNIDAD</a:t>
                      </a:r>
                      <a:endParaRPr lang="es-EC" sz="900" dirty="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VALOR</a:t>
                      </a:r>
                      <a:endParaRPr lang="es-EC" sz="900">
                        <a:solidFill>
                          <a:srgbClr val="000000"/>
                        </a:solidFill>
                        <a:effectLst/>
                        <a:latin typeface="Calibri"/>
                        <a:ea typeface="Times New Roman"/>
                        <a:cs typeface="Times New Roman"/>
                      </a:endParaRPr>
                    </a:p>
                  </a:txBody>
                  <a:tcPr marL="53925" marR="53925" marT="0" marB="0"/>
                </a:tc>
              </a:tr>
              <a:tr h="215702">
                <a:tc>
                  <a:txBody>
                    <a:bodyPr/>
                    <a:lstStyle/>
                    <a:p>
                      <a:pPr algn="ctr">
                        <a:lnSpc>
                          <a:spcPct val="150000"/>
                        </a:lnSpc>
                        <a:spcAft>
                          <a:spcPts val="0"/>
                        </a:spcAft>
                      </a:pPr>
                      <a:r>
                        <a:rPr lang="es-ES" sz="900">
                          <a:effectLst/>
                        </a:rPr>
                        <a:t>Capacidad</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dirty="0">
                          <a:effectLst/>
                        </a:rPr>
                        <a:t>Kg</a:t>
                      </a:r>
                      <a:endParaRPr lang="es-EC" sz="900" dirty="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5</a:t>
                      </a:r>
                      <a:endParaRPr lang="es-EC" sz="900">
                        <a:solidFill>
                          <a:srgbClr val="000000"/>
                        </a:solidFill>
                        <a:effectLst/>
                        <a:latin typeface="Calibri"/>
                        <a:ea typeface="Times New Roman"/>
                        <a:cs typeface="Times New Roman"/>
                      </a:endParaRPr>
                    </a:p>
                  </a:txBody>
                  <a:tcPr marL="53925" marR="53925" marT="0" marB="0"/>
                </a:tc>
              </a:tr>
              <a:tr h="215702">
                <a:tc>
                  <a:txBody>
                    <a:bodyPr/>
                    <a:lstStyle/>
                    <a:p>
                      <a:pPr algn="ctr">
                        <a:lnSpc>
                          <a:spcPct val="150000"/>
                        </a:lnSpc>
                        <a:spcAft>
                          <a:spcPts val="0"/>
                        </a:spcAft>
                      </a:pPr>
                      <a:r>
                        <a:rPr lang="es-ES" sz="900">
                          <a:effectLst/>
                        </a:rPr>
                        <a:t>Sensibilidad</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mV/V</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2 +- 0.01</a:t>
                      </a:r>
                      <a:endParaRPr lang="es-EC" sz="900">
                        <a:solidFill>
                          <a:srgbClr val="000000"/>
                        </a:solidFill>
                        <a:effectLst/>
                        <a:latin typeface="Calibri"/>
                        <a:ea typeface="Times New Roman"/>
                        <a:cs typeface="Times New Roman"/>
                      </a:endParaRPr>
                    </a:p>
                  </a:txBody>
                  <a:tcPr marL="53925" marR="53925" marT="0" marB="0"/>
                </a:tc>
              </a:tr>
              <a:tr h="215702">
                <a:tc>
                  <a:txBody>
                    <a:bodyPr/>
                    <a:lstStyle/>
                    <a:p>
                      <a:pPr algn="ctr">
                        <a:lnSpc>
                          <a:spcPct val="150000"/>
                        </a:lnSpc>
                        <a:spcAft>
                          <a:spcPts val="0"/>
                        </a:spcAft>
                      </a:pPr>
                      <a:r>
                        <a:rPr lang="es-ES" sz="900" dirty="0" err="1">
                          <a:effectLst/>
                        </a:rPr>
                        <a:t>Repetibilidad</a:t>
                      </a:r>
                      <a:endParaRPr lang="es-EC" sz="900" dirty="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 Cap.</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0.01</a:t>
                      </a:r>
                      <a:endParaRPr lang="es-EC" sz="900">
                        <a:solidFill>
                          <a:srgbClr val="000000"/>
                        </a:solidFill>
                        <a:effectLst/>
                        <a:latin typeface="Calibri"/>
                        <a:ea typeface="Times New Roman"/>
                        <a:cs typeface="Times New Roman"/>
                      </a:endParaRPr>
                    </a:p>
                  </a:txBody>
                  <a:tcPr marL="53925" marR="53925" marT="0" marB="0"/>
                </a:tc>
              </a:tr>
              <a:tr h="215702">
                <a:tc>
                  <a:txBody>
                    <a:bodyPr/>
                    <a:lstStyle/>
                    <a:p>
                      <a:pPr algn="ctr">
                        <a:lnSpc>
                          <a:spcPct val="150000"/>
                        </a:lnSpc>
                        <a:spcAft>
                          <a:spcPts val="0"/>
                        </a:spcAft>
                      </a:pPr>
                      <a:r>
                        <a:rPr lang="es-ES" sz="900">
                          <a:effectLst/>
                        </a:rPr>
                        <a:t>Balance de cero</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 Cap.</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+-1</a:t>
                      </a:r>
                      <a:endParaRPr lang="es-EC" sz="900">
                        <a:solidFill>
                          <a:srgbClr val="000000"/>
                        </a:solidFill>
                        <a:effectLst/>
                        <a:latin typeface="Calibri"/>
                        <a:ea typeface="Times New Roman"/>
                        <a:cs typeface="Times New Roman"/>
                      </a:endParaRPr>
                    </a:p>
                  </a:txBody>
                  <a:tcPr marL="53925" marR="53925" marT="0" marB="0"/>
                </a:tc>
              </a:tr>
              <a:tr h="431403">
                <a:tc>
                  <a:txBody>
                    <a:bodyPr/>
                    <a:lstStyle/>
                    <a:p>
                      <a:pPr algn="ctr">
                        <a:lnSpc>
                          <a:spcPct val="150000"/>
                        </a:lnSpc>
                        <a:spcAft>
                          <a:spcPts val="0"/>
                        </a:spcAft>
                      </a:pPr>
                      <a:r>
                        <a:rPr lang="es-ES" sz="900">
                          <a:effectLst/>
                        </a:rPr>
                        <a:t>Resistencia de entrada</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Ω</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400+-15</a:t>
                      </a:r>
                      <a:endParaRPr lang="es-EC" sz="900">
                        <a:solidFill>
                          <a:srgbClr val="000000"/>
                        </a:solidFill>
                        <a:effectLst/>
                        <a:latin typeface="Calibri"/>
                        <a:ea typeface="Times New Roman"/>
                        <a:cs typeface="Times New Roman"/>
                      </a:endParaRPr>
                    </a:p>
                  </a:txBody>
                  <a:tcPr marL="53925" marR="53925" marT="0" marB="0"/>
                </a:tc>
              </a:tr>
              <a:tr h="431403">
                <a:tc>
                  <a:txBody>
                    <a:bodyPr/>
                    <a:lstStyle/>
                    <a:p>
                      <a:pPr algn="ctr">
                        <a:lnSpc>
                          <a:spcPct val="150000"/>
                        </a:lnSpc>
                        <a:spcAft>
                          <a:spcPts val="0"/>
                        </a:spcAft>
                      </a:pPr>
                      <a:r>
                        <a:rPr lang="es-ES" sz="900">
                          <a:effectLst/>
                        </a:rPr>
                        <a:t>Resistencia de Salida</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Ω</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350+-5</a:t>
                      </a:r>
                      <a:endParaRPr lang="es-EC" sz="900">
                        <a:solidFill>
                          <a:srgbClr val="000000"/>
                        </a:solidFill>
                        <a:effectLst/>
                        <a:latin typeface="Calibri"/>
                        <a:ea typeface="Times New Roman"/>
                        <a:cs typeface="Times New Roman"/>
                      </a:endParaRPr>
                    </a:p>
                  </a:txBody>
                  <a:tcPr marL="53925" marR="53925" marT="0" marB="0"/>
                </a:tc>
              </a:tr>
              <a:tr h="431403">
                <a:tc>
                  <a:txBody>
                    <a:bodyPr/>
                    <a:lstStyle/>
                    <a:p>
                      <a:pPr algn="ctr">
                        <a:lnSpc>
                          <a:spcPct val="150000"/>
                        </a:lnSpc>
                        <a:spcAft>
                          <a:spcPts val="0"/>
                        </a:spcAft>
                      </a:pPr>
                      <a:r>
                        <a:rPr lang="es-ES" sz="900">
                          <a:effectLst/>
                        </a:rPr>
                        <a:t>Tensión de excitación</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V</a:t>
                      </a:r>
                      <a:endParaRPr lang="es-EC" sz="90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a:effectLst/>
                        </a:rPr>
                        <a:t>9 MAX 15</a:t>
                      </a:r>
                      <a:endParaRPr lang="es-EC" sz="900">
                        <a:solidFill>
                          <a:srgbClr val="000000"/>
                        </a:solidFill>
                        <a:effectLst/>
                        <a:latin typeface="Calibri"/>
                        <a:ea typeface="Times New Roman"/>
                        <a:cs typeface="Times New Roman"/>
                      </a:endParaRPr>
                    </a:p>
                  </a:txBody>
                  <a:tcPr marL="53925" marR="53925" marT="0" marB="0"/>
                </a:tc>
              </a:tr>
              <a:tr h="431403">
                <a:tc>
                  <a:txBody>
                    <a:bodyPr/>
                    <a:lstStyle/>
                    <a:p>
                      <a:pPr algn="ctr">
                        <a:lnSpc>
                          <a:spcPct val="150000"/>
                        </a:lnSpc>
                        <a:spcAft>
                          <a:spcPts val="0"/>
                        </a:spcAft>
                      </a:pPr>
                      <a:r>
                        <a:rPr lang="es-ES" sz="900" dirty="0">
                          <a:effectLst/>
                        </a:rPr>
                        <a:t>Método de conexión</a:t>
                      </a:r>
                      <a:endParaRPr lang="es-EC" sz="900" dirty="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dirty="0">
                          <a:effectLst/>
                        </a:rPr>
                        <a:t>Entrada: Rojo (+) Negro (-) </a:t>
                      </a:r>
                      <a:endParaRPr lang="es-EC" sz="900" dirty="0">
                        <a:solidFill>
                          <a:srgbClr val="000000"/>
                        </a:solidFill>
                        <a:effectLst/>
                        <a:latin typeface="Calibri"/>
                        <a:ea typeface="Times New Roman"/>
                        <a:cs typeface="Times New Roman"/>
                      </a:endParaRPr>
                    </a:p>
                  </a:txBody>
                  <a:tcPr marL="53925" marR="53925" marT="0" marB="0"/>
                </a:tc>
                <a:tc>
                  <a:txBody>
                    <a:bodyPr/>
                    <a:lstStyle/>
                    <a:p>
                      <a:pPr algn="ctr">
                        <a:lnSpc>
                          <a:spcPct val="150000"/>
                        </a:lnSpc>
                        <a:spcAft>
                          <a:spcPts val="0"/>
                        </a:spcAft>
                      </a:pPr>
                      <a:r>
                        <a:rPr lang="es-ES" sz="900" dirty="0">
                          <a:effectLst/>
                        </a:rPr>
                        <a:t>Señal: Verde (+)</a:t>
                      </a:r>
                      <a:endParaRPr lang="es-EC" sz="900" dirty="0">
                        <a:effectLst/>
                      </a:endParaRPr>
                    </a:p>
                    <a:p>
                      <a:pPr algn="ctr">
                        <a:lnSpc>
                          <a:spcPct val="150000"/>
                        </a:lnSpc>
                        <a:spcAft>
                          <a:spcPts val="0"/>
                        </a:spcAft>
                      </a:pPr>
                      <a:r>
                        <a:rPr lang="es-ES" sz="900" dirty="0">
                          <a:effectLst/>
                        </a:rPr>
                        <a:t> Blanco (-)</a:t>
                      </a:r>
                      <a:endParaRPr lang="es-EC" sz="900" dirty="0">
                        <a:solidFill>
                          <a:srgbClr val="000000"/>
                        </a:solidFill>
                        <a:effectLst/>
                        <a:latin typeface="Calibri"/>
                        <a:ea typeface="Times New Roman"/>
                        <a:cs typeface="Times New Roman"/>
                      </a:endParaRPr>
                    </a:p>
                  </a:txBody>
                  <a:tcPr marL="53925" marR="53925" marT="0" marB="0"/>
                </a:tc>
              </a:tr>
            </a:tbl>
          </a:graphicData>
        </a:graphic>
      </p:graphicFrame>
      <p:sp>
        <p:nvSpPr>
          <p:cNvPr id="3" name="2 Título"/>
          <p:cNvSpPr>
            <a:spLocks noGrp="1"/>
          </p:cNvSpPr>
          <p:nvPr>
            <p:ph type="title"/>
          </p:nvPr>
        </p:nvSpPr>
        <p:spPr/>
        <p:txBody>
          <a:bodyPr>
            <a:normAutofit fontScale="90000"/>
          </a:bodyPr>
          <a:lstStyle/>
          <a:p>
            <a:r>
              <a:rPr lang="es-EC" dirty="0"/>
              <a:t>Diseño Electrónico – </a:t>
            </a:r>
            <a:br>
              <a:rPr lang="es-EC" dirty="0"/>
            </a:br>
            <a:r>
              <a:rPr lang="es-ES" dirty="0"/>
              <a:t>SENSOR DE </a:t>
            </a:r>
            <a:r>
              <a:rPr lang="es-ES" dirty="0" smtClean="0"/>
              <a:t>PESO</a:t>
            </a:r>
            <a:endParaRPr lang="es-EC" dirty="0"/>
          </a:p>
        </p:txBody>
      </p:sp>
      <p:sp>
        <p:nvSpPr>
          <p:cNvPr id="5" name="1 Marcador de contenido"/>
          <p:cNvSpPr txBox="1">
            <a:spLocks/>
          </p:cNvSpPr>
          <p:nvPr/>
        </p:nvSpPr>
        <p:spPr>
          <a:xfrm>
            <a:off x="321160" y="2248766"/>
            <a:ext cx="4176464" cy="2260353"/>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just"/>
            <a:r>
              <a:rPr lang="es-ES" sz="2200" dirty="0" smtClean="0"/>
              <a:t>Celda de Carga: </a:t>
            </a:r>
            <a:r>
              <a:rPr lang="es-ES" sz="2200" dirty="0"/>
              <a:t>la fuerza se aplica en un punto, y provoca una deformación capaz de ser medida mediante elementos que cambian su resistencia de acuerdo a la deformación. </a:t>
            </a:r>
            <a:endParaRPr lang="es-EC" sz="2200" dirty="0"/>
          </a:p>
          <a:p>
            <a:endParaRPr lang="es-ES" dirty="0"/>
          </a:p>
          <a:p>
            <a:pPr marL="0" indent="0">
              <a:buNone/>
            </a:pPr>
            <a:endParaRPr lang="es-EC" dirty="0"/>
          </a:p>
          <a:p>
            <a:endParaRPr lang="es-EC" dirty="0"/>
          </a:p>
          <a:p>
            <a:endParaRPr lang="es-EC" dirty="0"/>
          </a:p>
          <a:p>
            <a:endParaRPr lang="es-EC" dirty="0"/>
          </a:p>
        </p:txBody>
      </p:sp>
      <p:pic>
        <p:nvPicPr>
          <p:cNvPr id="6" name="5 Imagen" descr="celda de carga"/>
          <p:cNvPicPr/>
          <p:nvPr/>
        </p:nvPicPr>
        <p:blipFill rotWithShape="1">
          <a:blip r:embed="rId2" cstate="print">
            <a:extLst>
              <a:ext uri="{28A0092B-C50C-407E-A947-70E740481C1C}">
                <a14:useLocalDpi xmlns:a14="http://schemas.microsoft.com/office/drawing/2010/main" val="0"/>
              </a:ext>
            </a:extLst>
          </a:blip>
          <a:srcRect t="13649" b="12256"/>
          <a:stretch/>
        </p:blipFill>
        <p:spPr bwMode="auto">
          <a:xfrm>
            <a:off x="982230" y="4509120"/>
            <a:ext cx="2854325" cy="2114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07646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C" dirty="0"/>
              <a:t>Diseño Electrónico – </a:t>
            </a:r>
            <a:br>
              <a:rPr lang="es-EC" dirty="0"/>
            </a:br>
            <a:r>
              <a:rPr lang="es-ES" dirty="0"/>
              <a:t>SENSOR DE PESO</a:t>
            </a:r>
            <a:endParaRPr lang="es-EC" dirty="0"/>
          </a:p>
        </p:txBody>
      </p:sp>
      <p:pic>
        <p:nvPicPr>
          <p:cNvPr id="4" name="3 Marcador de contenido" descr="http://mpe-s1-p.mlstatic.com/hx711-adc-de-precision-de-24bits-para-celdas-de-carga-15051-MPE20095490277_052014-F.jpg"/>
          <p:cNvPicPr>
            <a:picLocks noGrp="1"/>
          </p:cNvPicPr>
          <p:nvPr>
            <p:ph idx="1"/>
          </p:nvPr>
        </p:nvPicPr>
        <p:blipFill>
          <a:blip r:embed="rId2" cstate="print"/>
          <a:srcRect t="13200" b="35119"/>
          <a:stretch>
            <a:fillRect/>
          </a:stretch>
        </p:blipFill>
        <p:spPr bwMode="auto">
          <a:xfrm>
            <a:off x="5148064" y="3212976"/>
            <a:ext cx="3404062" cy="1763550"/>
          </a:xfrm>
          <a:prstGeom prst="rect">
            <a:avLst/>
          </a:prstGeom>
          <a:noFill/>
          <a:ln w="9525">
            <a:noFill/>
            <a:miter lim="800000"/>
            <a:headEnd/>
            <a:tailEnd/>
          </a:ln>
        </p:spPr>
      </p:pic>
      <p:sp>
        <p:nvSpPr>
          <p:cNvPr id="5" name="1 Marcador de contenido"/>
          <p:cNvSpPr txBox="1">
            <a:spLocks/>
          </p:cNvSpPr>
          <p:nvPr/>
        </p:nvSpPr>
        <p:spPr>
          <a:xfrm>
            <a:off x="395536" y="2204864"/>
            <a:ext cx="4104456" cy="4176464"/>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s-EC" dirty="0" smtClean="0"/>
              <a:t>Driver Hx711</a:t>
            </a:r>
          </a:p>
          <a:p>
            <a:endParaRPr lang="es-EC" dirty="0" smtClean="0"/>
          </a:p>
          <a:p>
            <a:endParaRPr lang="es-EC" dirty="0" smtClean="0"/>
          </a:p>
          <a:p>
            <a:pPr marL="0" indent="0" algn="just">
              <a:buNone/>
            </a:pPr>
            <a:r>
              <a:rPr lang="es-ES" dirty="0" smtClean="0"/>
              <a:t>Posee una respuesta</a:t>
            </a:r>
          </a:p>
          <a:p>
            <a:pPr marL="0" indent="0" algn="just">
              <a:buNone/>
            </a:pPr>
            <a:r>
              <a:rPr lang="es-ES" dirty="0" smtClean="0"/>
              <a:t> </a:t>
            </a:r>
            <a:r>
              <a:rPr lang="es-ES" dirty="0"/>
              <a:t>rápida, inmunidad al ruido y </a:t>
            </a:r>
            <a:r>
              <a:rPr lang="es-ES" dirty="0" smtClean="0"/>
              <a:t>a</a:t>
            </a:r>
          </a:p>
          <a:p>
            <a:pPr marL="0" indent="0" algn="just">
              <a:buNone/>
            </a:pPr>
            <a:r>
              <a:rPr lang="es-ES" dirty="0" smtClean="0"/>
              <a:t>pesar </a:t>
            </a:r>
            <a:r>
              <a:rPr lang="es-ES" dirty="0"/>
              <a:t>de su bajo costo posee </a:t>
            </a:r>
            <a:endParaRPr lang="es-ES" dirty="0" smtClean="0"/>
          </a:p>
          <a:p>
            <a:pPr marL="0" indent="0" algn="just">
              <a:buNone/>
            </a:pPr>
            <a:r>
              <a:rPr lang="es-ES" dirty="0" smtClean="0"/>
              <a:t>un </a:t>
            </a:r>
            <a:r>
              <a:rPr lang="es-ES" dirty="0"/>
              <a:t>buen rendimiento y fiabilidad</a:t>
            </a:r>
            <a:endParaRPr lang="es-EC" dirty="0"/>
          </a:p>
          <a:p>
            <a:endParaRPr lang="es-EC" dirty="0" smtClean="0"/>
          </a:p>
          <a:p>
            <a:endParaRPr lang="es-EC" dirty="0"/>
          </a:p>
          <a:p>
            <a:pPr marL="0" indent="0">
              <a:buFont typeface="Symbol" pitchFamily="18" charset="2"/>
              <a:buNone/>
            </a:pPr>
            <a:endParaRPr lang="es-EC" dirty="0"/>
          </a:p>
        </p:txBody>
      </p:sp>
    </p:spTree>
    <p:extLst>
      <p:ext uri="{BB962C8B-B14F-4D97-AF65-F5344CB8AC3E}">
        <p14:creationId xmlns:p14="http://schemas.microsoft.com/office/powerpoint/2010/main" val="3660208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r>
              <a:rPr lang="es-EC" dirty="0" smtClean="0"/>
              <a:t>Fueron </a:t>
            </a:r>
            <a:r>
              <a:rPr lang="es-EC" dirty="0"/>
              <a:t>creadas en EEUU en el año de 1968, esta idea surgió desde que el ser humano quiso envasar el agua para poder transportarla. </a:t>
            </a:r>
            <a:endParaRPr lang="es-EC" dirty="0" smtClean="0"/>
          </a:p>
          <a:p>
            <a:r>
              <a:rPr lang="es-EC" dirty="0"/>
              <a:t>La función </a:t>
            </a:r>
            <a:r>
              <a:rPr lang="es-EC" dirty="0" smtClean="0"/>
              <a:t>es integrar </a:t>
            </a:r>
            <a:r>
              <a:rPr lang="es-EC" dirty="0"/>
              <a:t>en un solo proceso el producto a empacar con el material de </a:t>
            </a:r>
            <a:r>
              <a:rPr lang="es-EC" dirty="0" smtClean="0"/>
              <a:t>empaque.</a:t>
            </a:r>
          </a:p>
          <a:p>
            <a:r>
              <a:rPr lang="es-EC" dirty="0" smtClean="0"/>
              <a:t>Existen diferentes  </a:t>
            </a:r>
            <a:r>
              <a:rPr lang="es-EC" dirty="0"/>
              <a:t>tipos  de  máquinas </a:t>
            </a:r>
            <a:r>
              <a:rPr lang="es-EC" dirty="0" smtClean="0"/>
              <a:t>empacadoras,  </a:t>
            </a:r>
            <a:r>
              <a:rPr lang="es-EC" dirty="0"/>
              <a:t>diseño  que  depende  generalmente  del  tipo  de producto que se desee </a:t>
            </a:r>
            <a:r>
              <a:rPr lang="es-EC" dirty="0" smtClean="0"/>
              <a:t>empacar.</a:t>
            </a:r>
            <a:endParaRPr lang="es-EC" dirty="0"/>
          </a:p>
          <a:p>
            <a:endParaRPr lang="es-EC" dirty="0"/>
          </a:p>
          <a:p>
            <a:endParaRPr lang="es-EC" dirty="0"/>
          </a:p>
        </p:txBody>
      </p:sp>
      <p:sp>
        <p:nvSpPr>
          <p:cNvPr id="3" name="2 Título"/>
          <p:cNvSpPr>
            <a:spLocks noGrp="1"/>
          </p:cNvSpPr>
          <p:nvPr>
            <p:ph type="title"/>
          </p:nvPr>
        </p:nvSpPr>
        <p:spPr/>
        <p:txBody>
          <a:bodyPr>
            <a:normAutofit fontScale="90000"/>
          </a:bodyPr>
          <a:lstStyle/>
          <a:p>
            <a:r>
              <a:rPr lang="es-EC" dirty="0"/>
              <a:t>Antecedentes de </a:t>
            </a:r>
            <a:r>
              <a:rPr lang="es-EC" dirty="0" smtClean="0"/>
              <a:t>las Máquinas Empacadoras</a:t>
            </a:r>
            <a:endParaRPr lang="es-EC" dirty="0"/>
          </a:p>
        </p:txBody>
      </p:sp>
    </p:spTree>
    <p:extLst>
      <p:ext uri="{BB962C8B-B14F-4D97-AF65-F5344CB8AC3E}">
        <p14:creationId xmlns:p14="http://schemas.microsoft.com/office/powerpoint/2010/main" val="60726556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548680"/>
            <a:ext cx="8229600" cy="1143000"/>
          </a:xfrm>
        </p:spPr>
        <p:txBody>
          <a:bodyPr>
            <a:normAutofit fontScale="90000"/>
          </a:bodyPr>
          <a:lstStyle/>
          <a:p>
            <a:r>
              <a:rPr lang="es-EC" dirty="0"/>
              <a:t>Diseño Electrónico – </a:t>
            </a:r>
            <a:br>
              <a:rPr lang="es-EC" dirty="0"/>
            </a:br>
            <a:r>
              <a:rPr lang="es-ES" dirty="0" smtClean="0"/>
              <a:t>MICROCONTROLADOR</a:t>
            </a:r>
            <a:endParaRPr lang="es-ES" dirty="0"/>
          </a:p>
        </p:txBody>
      </p:sp>
      <p:pic>
        <p:nvPicPr>
          <p:cNvPr id="4" name="3 Imagen" descr="http://arduino.cc/en/uploads/Main/ArduinoMega2560_R3_Front_450px.jpg"/>
          <p:cNvPicPr/>
          <p:nvPr/>
        </p:nvPicPr>
        <p:blipFill rotWithShape="1">
          <a:blip r:embed="rId2" cstate="print">
            <a:extLst>
              <a:ext uri="{28A0092B-C50C-407E-A947-70E740481C1C}">
                <a14:useLocalDpi xmlns:a14="http://schemas.microsoft.com/office/drawing/2010/main" val="0"/>
              </a:ext>
            </a:extLst>
          </a:blip>
          <a:srcRect l="3333" t="10148" r="4889" b="18139"/>
          <a:stretch/>
        </p:blipFill>
        <p:spPr bwMode="auto">
          <a:xfrm rot="5400000">
            <a:off x="5292080" y="3292523"/>
            <a:ext cx="4248472" cy="2520280"/>
          </a:xfrm>
          <a:prstGeom prst="rect">
            <a:avLst/>
          </a:prstGeom>
          <a:noFill/>
          <a:ln>
            <a:noFill/>
          </a:ln>
          <a:extLst>
            <a:ext uri="{53640926-AAD7-44D8-BBD7-CCE9431645EC}">
              <a14:shadowObscured xmlns:a14="http://schemas.microsoft.com/office/drawing/2010/main"/>
            </a:ext>
          </a:extLst>
        </p:spPr>
      </p:pic>
      <p:sp>
        <p:nvSpPr>
          <p:cNvPr id="6" name="1 Marcador de contenido"/>
          <p:cNvSpPr txBox="1">
            <a:spLocks/>
          </p:cNvSpPr>
          <p:nvPr/>
        </p:nvSpPr>
        <p:spPr>
          <a:xfrm>
            <a:off x="251520" y="2276872"/>
            <a:ext cx="5256584" cy="64807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s-EC" dirty="0"/>
              <a:t>Arduino Mega </a:t>
            </a:r>
            <a:endParaRPr lang="es-EC" dirty="0" smtClean="0"/>
          </a:p>
          <a:p>
            <a:pPr marL="0" indent="0">
              <a:buNone/>
            </a:pPr>
            <a:endParaRPr lang="es-EC" dirty="0" smtClean="0"/>
          </a:p>
          <a:p>
            <a:pPr marL="0" indent="0">
              <a:buNone/>
            </a:pPr>
            <a:endParaRPr lang="es-ES" dirty="0"/>
          </a:p>
          <a:p>
            <a:endParaRPr lang="es-EC" dirty="0" smtClean="0"/>
          </a:p>
          <a:p>
            <a:endParaRPr lang="es-EC" dirty="0"/>
          </a:p>
          <a:p>
            <a:pPr marL="0" indent="0">
              <a:buFont typeface="Symbol" pitchFamily="18" charset="2"/>
              <a:buNone/>
            </a:pPr>
            <a:endParaRPr lang="es-EC" dirty="0"/>
          </a:p>
        </p:txBody>
      </p:sp>
      <p:graphicFrame>
        <p:nvGraphicFramePr>
          <p:cNvPr id="3" name="2 Tabla"/>
          <p:cNvGraphicFramePr>
            <a:graphicFrameLocks noGrp="1"/>
          </p:cNvGraphicFramePr>
          <p:nvPr>
            <p:extLst>
              <p:ext uri="{D42A27DB-BD31-4B8C-83A1-F6EECF244321}">
                <p14:modId xmlns:p14="http://schemas.microsoft.com/office/powerpoint/2010/main" val="556905064"/>
              </p:ext>
            </p:extLst>
          </p:nvPr>
        </p:nvGraphicFramePr>
        <p:xfrm>
          <a:off x="107504" y="3058063"/>
          <a:ext cx="5544616" cy="2989199"/>
        </p:xfrm>
        <a:graphic>
          <a:graphicData uri="http://schemas.openxmlformats.org/drawingml/2006/table">
            <a:tbl>
              <a:tblPr firstRow="1" firstCol="1" bandRow="1">
                <a:tableStyleId>{9D7B26C5-4107-4FEC-AEDC-1716B250A1EF}</a:tableStyleId>
              </a:tblPr>
              <a:tblGrid>
                <a:gridCol w="2188294"/>
                <a:gridCol w="3356322"/>
              </a:tblGrid>
              <a:tr h="0">
                <a:tc>
                  <a:txBody>
                    <a:bodyPr/>
                    <a:lstStyle/>
                    <a:p>
                      <a:pPr algn="ctr">
                        <a:lnSpc>
                          <a:spcPct val="150000"/>
                        </a:lnSpc>
                        <a:spcAft>
                          <a:spcPts val="0"/>
                        </a:spcAft>
                      </a:pPr>
                      <a:r>
                        <a:rPr lang="es-EC" sz="1200" dirty="0" smtClean="0">
                          <a:effectLst/>
                        </a:rPr>
                        <a:t>Microcontrolador</a:t>
                      </a:r>
                      <a:endParaRPr lang="es-EC" sz="1100" dirty="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dirty="0" smtClean="0">
                          <a:effectLst/>
                        </a:rPr>
                        <a:t>Arduino Mega</a:t>
                      </a:r>
                      <a:endParaRPr lang="es-EC" sz="1100" dirty="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s-EC" sz="1200">
                          <a:effectLst/>
                        </a:rPr>
                        <a:t>Operating Voltage</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5V</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s-EC" sz="1200">
                          <a:effectLst/>
                        </a:rPr>
                        <a:t>Input Voltage (recommended)</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7-12V</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s-EC" sz="1200">
                          <a:effectLst/>
                        </a:rPr>
                        <a:t>Input Voltage (limits)</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6-20V</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s-EC" sz="1200">
                          <a:effectLst/>
                        </a:rPr>
                        <a:t>Digital I/O Pins</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n-US" sz="1200">
                          <a:effectLst/>
                        </a:rPr>
                        <a:t>54 (of which 15 provide PWM output)</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s-EC" sz="1200">
                          <a:effectLst/>
                        </a:rPr>
                        <a:t>Analog Input Pins</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16</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n-US" sz="1200">
                          <a:effectLst/>
                        </a:rPr>
                        <a:t>DC Current per I/O Pin</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40 mA</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n-US" sz="1200">
                          <a:effectLst/>
                        </a:rPr>
                        <a:t>DC Current for 3.3V Pin</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50 mA</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s-EC" sz="1200">
                          <a:effectLst/>
                        </a:rPr>
                        <a:t>Flash Memory</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n-US" sz="1200">
                          <a:effectLst/>
                        </a:rPr>
                        <a:t>128 KB of which 4 KB used by bootloader</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s-EC" sz="1200" dirty="0">
                          <a:effectLst/>
                        </a:rPr>
                        <a:t>EEPROM</a:t>
                      </a:r>
                      <a:endParaRPr lang="es-EC" sz="1100" dirty="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a:effectLst/>
                        </a:rPr>
                        <a:t>4 KB</a:t>
                      </a:r>
                      <a:endParaRPr lang="es-EC" sz="1100">
                        <a:solidFill>
                          <a:srgbClr val="000000"/>
                        </a:solidFill>
                        <a:effectLst/>
                        <a:latin typeface="Calibri"/>
                        <a:ea typeface="Times New Roman"/>
                        <a:cs typeface="Times New Roman"/>
                      </a:endParaRPr>
                    </a:p>
                  </a:txBody>
                  <a:tcPr marL="68580" marR="68580" marT="0" marB="0"/>
                </a:tc>
              </a:tr>
              <a:tr h="0">
                <a:tc>
                  <a:txBody>
                    <a:bodyPr/>
                    <a:lstStyle/>
                    <a:p>
                      <a:pPr algn="ctr">
                        <a:lnSpc>
                          <a:spcPct val="150000"/>
                        </a:lnSpc>
                        <a:spcAft>
                          <a:spcPts val="0"/>
                        </a:spcAft>
                      </a:pPr>
                      <a:r>
                        <a:rPr lang="es-EC" sz="1200">
                          <a:effectLst/>
                        </a:rPr>
                        <a:t>Clock Speed</a:t>
                      </a:r>
                      <a:endParaRPr lang="es-EC" sz="1100">
                        <a:solidFill>
                          <a:srgbClr val="000000"/>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200" dirty="0">
                          <a:effectLst/>
                        </a:rPr>
                        <a:t>16 MHz</a:t>
                      </a:r>
                      <a:endParaRPr lang="es-EC" sz="1100" dirty="0">
                        <a:solidFill>
                          <a:srgbClr val="000000"/>
                        </a:solidFill>
                        <a:effectLst/>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uncionamient.wmv">
            <a:hlinkClick r:id="" action="ppaction://media"/>
          </p:cNvPr>
          <p:cNvPicPr>
            <a:picLocks noGrp="1" noRot="1" noChangeAspect="1"/>
          </p:cNvPicPr>
          <p:nvPr>
            <p:ph idx="1"/>
            <a:videoFile r:link="rId1"/>
          </p:nvPr>
        </p:nvPicPr>
        <p:blipFill>
          <a:blip r:embed="rId3" cstate="print"/>
          <a:stretch>
            <a:fillRect/>
          </a:stretch>
        </p:blipFill>
        <p:spPr>
          <a:xfrm>
            <a:off x="3052763" y="3257550"/>
            <a:ext cx="3048000" cy="2286000"/>
          </a:xfrm>
          <a:prstGeom prst="rect">
            <a:avLst/>
          </a:prstGeom>
        </p:spPr>
      </p:pic>
      <p:sp>
        <p:nvSpPr>
          <p:cNvPr id="2" name="1 Título"/>
          <p:cNvSpPr>
            <a:spLocks noGrp="1"/>
          </p:cNvSpPr>
          <p:nvPr>
            <p:ph type="title"/>
          </p:nvPr>
        </p:nvSpPr>
        <p:spPr>
          <a:xfrm>
            <a:off x="914400" y="188640"/>
            <a:ext cx="8229600" cy="1143000"/>
          </a:xfrm>
        </p:spPr>
        <p:txBody>
          <a:bodyPr/>
          <a:lstStyle/>
          <a:p>
            <a:r>
              <a:rPr lang="es-ES" dirty="0" smtClean="0"/>
              <a:t>Video Movimiento</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132856"/>
            <a:ext cx="8640959" cy="3993307"/>
          </a:xfrm>
        </p:spPr>
        <p:txBody>
          <a:bodyPr>
            <a:normAutofit lnSpcReduction="10000"/>
          </a:bodyPr>
          <a:lstStyle/>
          <a:p>
            <a:pPr algn="just"/>
            <a:r>
              <a:rPr lang="es-ES_tradnl" dirty="0"/>
              <a:t>La implementación de la Máquina Enfundadora de Chocolate con control en la dosificación del Peso, </a:t>
            </a:r>
            <a:r>
              <a:rPr lang="es-ES_tradnl" dirty="0" smtClean="0"/>
              <a:t>generó que </a:t>
            </a:r>
            <a:r>
              <a:rPr lang="es-ES_tradnl" dirty="0" smtClean="0"/>
              <a:t>de </a:t>
            </a:r>
            <a:r>
              <a:rPr lang="es-ES_tradnl" dirty="0"/>
              <a:t>1000 fundas mensuales </a:t>
            </a:r>
            <a:r>
              <a:rPr lang="es-ES_tradnl" dirty="0" smtClean="0"/>
              <a:t>se empaquen actualmente 2800. </a:t>
            </a:r>
            <a:r>
              <a:rPr lang="es-ES_tradnl" dirty="0"/>
              <a:t>Estimando un </a:t>
            </a:r>
            <a:r>
              <a:rPr lang="es-ES_tradnl" dirty="0" smtClean="0"/>
              <a:t>cumplimento </a:t>
            </a:r>
            <a:r>
              <a:rPr lang="es-ES_tradnl" dirty="0"/>
              <a:t>del </a:t>
            </a:r>
            <a:r>
              <a:rPr lang="es-ES_tradnl" dirty="0" smtClean="0"/>
              <a:t>93% </a:t>
            </a:r>
            <a:r>
              <a:rPr lang="es-ES_tradnl" dirty="0"/>
              <a:t>en la mejora de la </a:t>
            </a:r>
            <a:r>
              <a:rPr lang="es-ES_tradnl" dirty="0" smtClean="0"/>
              <a:t>Producción, </a:t>
            </a:r>
            <a:r>
              <a:rPr lang="es-ES_tradnl" dirty="0" smtClean="0"/>
              <a:t>ayudando en la mejora de la producción y desarrollo de la empresa KEICOS.</a:t>
            </a:r>
          </a:p>
          <a:p>
            <a:pPr algn="just"/>
            <a:endParaRPr lang="es-ES_tradnl" dirty="0" smtClean="0"/>
          </a:p>
          <a:p>
            <a:pPr algn="just"/>
            <a:r>
              <a:rPr lang="es-ES_tradnl" dirty="0" smtClean="0"/>
              <a:t>Se </a:t>
            </a:r>
            <a:r>
              <a:rPr lang="es-ES_tradnl" dirty="0"/>
              <a:t>definió la mejor alternativa para la construcción de la máquina para la empresa KEICOS, basándonos en una Enfundadora vertical, con el mejor funcionamiento, satisfaciendo las necesidades propuestas.</a:t>
            </a:r>
            <a:endParaRPr lang="es-EC" dirty="0"/>
          </a:p>
          <a:p>
            <a:pPr lvl="0"/>
            <a:endParaRPr lang="en-US" dirty="0"/>
          </a:p>
        </p:txBody>
      </p:sp>
      <p:sp>
        <p:nvSpPr>
          <p:cNvPr id="2" name="1 Título"/>
          <p:cNvSpPr>
            <a:spLocks noGrp="1"/>
          </p:cNvSpPr>
          <p:nvPr>
            <p:ph type="title"/>
          </p:nvPr>
        </p:nvSpPr>
        <p:spPr/>
        <p:txBody>
          <a:bodyPr/>
          <a:lstStyle/>
          <a:p>
            <a:r>
              <a:rPr lang="es-ES" dirty="0" smtClean="0"/>
              <a:t>Conclusiones</a:t>
            </a:r>
            <a:endParaRPr lang="es-E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3528" y="2276872"/>
            <a:ext cx="8424935" cy="4032448"/>
          </a:xfrm>
        </p:spPr>
        <p:txBody>
          <a:bodyPr>
            <a:normAutofit lnSpcReduction="10000"/>
          </a:bodyPr>
          <a:lstStyle/>
          <a:p>
            <a:pPr lvl="0"/>
            <a:r>
              <a:rPr lang="es-ES_tradnl" dirty="0"/>
              <a:t>Se diseñaron todos los elementos mecánicos de tal forma que cumpla los requerimientos para trabajar con alimentos, es decir en Acero Inoxidable AISI 304. </a:t>
            </a:r>
            <a:endParaRPr lang="es-ES_tradnl" dirty="0" smtClean="0"/>
          </a:p>
          <a:p>
            <a:pPr marL="0" lvl="0" indent="0">
              <a:buNone/>
            </a:pPr>
            <a:endParaRPr lang="es-EC" dirty="0"/>
          </a:p>
          <a:p>
            <a:pPr lvl="0"/>
            <a:r>
              <a:rPr lang="es-ES_tradnl" dirty="0"/>
              <a:t>Se dimensiono los parámetros eléctricos y electrónicos para que los diversos componentes cumplan la secuencia establecida y se mantenga un ciclo continuo. </a:t>
            </a:r>
            <a:endParaRPr lang="es-ES_tradnl" dirty="0" smtClean="0"/>
          </a:p>
          <a:p>
            <a:pPr marL="0" lvl="0" indent="0">
              <a:buNone/>
            </a:pPr>
            <a:endParaRPr lang="es-EC" dirty="0"/>
          </a:p>
          <a:p>
            <a:pPr lvl="0"/>
            <a:r>
              <a:rPr lang="es-ES_tradnl" dirty="0"/>
              <a:t>Se construyó la Máquina y con las pruebas de funcionamiento se </a:t>
            </a:r>
            <a:r>
              <a:rPr lang="es-ES_tradnl" dirty="0" smtClean="0"/>
              <a:t>calibro el peso de 40 gr. y 70 gr. determinando </a:t>
            </a:r>
            <a:r>
              <a:rPr lang="es-ES_tradnl" dirty="0"/>
              <a:t>el funcionamiento óptimo de la misma.</a:t>
            </a:r>
            <a:endParaRPr lang="es-EC" dirty="0"/>
          </a:p>
          <a:p>
            <a:endParaRPr lang="es-EC" dirty="0"/>
          </a:p>
        </p:txBody>
      </p:sp>
      <p:sp>
        <p:nvSpPr>
          <p:cNvPr id="3" name="2 Título"/>
          <p:cNvSpPr>
            <a:spLocks noGrp="1"/>
          </p:cNvSpPr>
          <p:nvPr>
            <p:ph type="title"/>
          </p:nvPr>
        </p:nvSpPr>
        <p:spPr/>
        <p:txBody>
          <a:bodyPr/>
          <a:lstStyle/>
          <a:p>
            <a:r>
              <a:rPr lang="es-ES" dirty="0"/>
              <a:t>Conclusiones</a:t>
            </a:r>
            <a:endParaRPr lang="es-EC" dirty="0"/>
          </a:p>
        </p:txBody>
      </p:sp>
    </p:spTree>
    <p:extLst>
      <p:ext uri="{BB962C8B-B14F-4D97-AF65-F5344CB8AC3E}">
        <p14:creationId xmlns:p14="http://schemas.microsoft.com/office/powerpoint/2010/main" val="34322492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132856"/>
            <a:ext cx="8280919" cy="4248472"/>
          </a:xfrm>
        </p:spPr>
        <p:txBody>
          <a:bodyPr>
            <a:normAutofit fontScale="92500"/>
          </a:bodyPr>
          <a:lstStyle/>
          <a:p>
            <a:pPr lvl="0"/>
            <a:endParaRPr lang="es-EC" dirty="0" smtClean="0"/>
          </a:p>
          <a:p>
            <a:pPr lvl="0" algn="just"/>
            <a:r>
              <a:rPr lang="es-ES_tradnl" dirty="0" smtClean="0"/>
              <a:t>Se recomienda la implementación del equipo, ya que se realizo una inversión aproximada de $2500 considerando que las empacadoras </a:t>
            </a:r>
            <a:r>
              <a:rPr lang="es-ES_tradnl" smtClean="0"/>
              <a:t>pueden costar desde los $15000 hasta los $70000. </a:t>
            </a:r>
            <a:endParaRPr lang="es-ES_tradnl" dirty="0" smtClean="0"/>
          </a:p>
          <a:p>
            <a:pPr lvl="0" algn="just"/>
            <a:r>
              <a:rPr lang="es-ES_tradnl" dirty="0" smtClean="0"/>
              <a:t>Para </a:t>
            </a:r>
            <a:r>
              <a:rPr lang="es-ES_tradnl" dirty="0"/>
              <a:t>realizar un mejoramiento en el equipo se debe considerar las especificaciones técnicas, especialmente de carga que puede soportar, piezas que lo componen y además tomar en cuenta la longitud de sellado vertical. </a:t>
            </a:r>
            <a:endParaRPr lang="es-EC" dirty="0"/>
          </a:p>
          <a:p>
            <a:pPr lvl="0" algn="just"/>
            <a:r>
              <a:rPr lang="es-ES_tradnl" dirty="0"/>
              <a:t>Se debe tener cuidado con los elementos de sellado ya que trabajan normalmente a una temperatura alta que pueda ocasionar heridas al personal en caso de accidentes</a:t>
            </a:r>
            <a:endParaRPr lang="es-EC" dirty="0"/>
          </a:p>
          <a:p>
            <a:endParaRPr lang="es-ES" dirty="0"/>
          </a:p>
        </p:txBody>
      </p:sp>
      <p:sp>
        <p:nvSpPr>
          <p:cNvPr id="2" name="1 Título"/>
          <p:cNvSpPr>
            <a:spLocks noGrp="1"/>
          </p:cNvSpPr>
          <p:nvPr>
            <p:ph type="title"/>
          </p:nvPr>
        </p:nvSpPr>
        <p:spPr>
          <a:xfrm>
            <a:off x="467544" y="548680"/>
            <a:ext cx="8229600" cy="1143000"/>
          </a:xfrm>
        </p:spPr>
        <p:txBody>
          <a:bodyPr/>
          <a:lstStyle/>
          <a:p>
            <a:r>
              <a:rPr lang="es-ES" dirty="0" smtClean="0"/>
              <a:t>Recomendaciones</a:t>
            </a:r>
            <a:endParaRPr lang="es-E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251520" y="2132856"/>
            <a:ext cx="8640959" cy="4536504"/>
          </a:xfrm>
        </p:spPr>
        <p:txBody>
          <a:bodyPr>
            <a:normAutofit/>
          </a:bodyPr>
          <a:lstStyle/>
          <a:p>
            <a:pPr lvl="0"/>
            <a:r>
              <a:rPr lang="es-ES_tradnl" dirty="0"/>
              <a:t>Se recomienda para un proceso con mayor presupuesto el cambio de motores por unos de gran precisión y mejor control para evitar problemas mecánicos y además mejorar la reacción ante la inversión de giro.</a:t>
            </a:r>
            <a:endParaRPr lang="es-EC" dirty="0"/>
          </a:p>
          <a:p>
            <a:pPr lvl="0"/>
            <a:r>
              <a:rPr lang="es-ES_tradnl" dirty="0"/>
              <a:t>Se debe tomar en cuenta que la máquina  necesitara cada cierto tiempo un mantenimiento preventivo en lo que respecta a proporcionar grasa a los piñones y una limpieza general. </a:t>
            </a:r>
            <a:endParaRPr lang="es-EC" dirty="0"/>
          </a:p>
          <a:p>
            <a:pPr lvl="0"/>
            <a:r>
              <a:rPr lang="es-ES_tradnl" dirty="0"/>
              <a:t>El mecanismo de medida permite conocer el peso que va a ingresar en la máquina de forma controlada con una variación aproximada de 40 a 70 gramos de acuerdo a los requerimientos del cliente establecidos.</a:t>
            </a:r>
            <a:endParaRPr lang="es-EC" dirty="0"/>
          </a:p>
          <a:p>
            <a:endParaRPr lang="es-EC" dirty="0"/>
          </a:p>
        </p:txBody>
      </p:sp>
      <p:sp>
        <p:nvSpPr>
          <p:cNvPr id="3" name="2 Título"/>
          <p:cNvSpPr>
            <a:spLocks noGrp="1"/>
          </p:cNvSpPr>
          <p:nvPr>
            <p:ph type="title"/>
          </p:nvPr>
        </p:nvSpPr>
        <p:spPr/>
        <p:txBody>
          <a:bodyPr/>
          <a:lstStyle/>
          <a:p>
            <a:r>
              <a:rPr lang="es-ES" dirty="0"/>
              <a:t>Recomendaciones</a:t>
            </a:r>
            <a:endParaRPr lang="es-EC" dirty="0"/>
          </a:p>
        </p:txBody>
      </p:sp>
    </p:spTree>
    <p:extLst>
      <p:ext uri="{BB962C8B-B14F-4D97-AF65-F5344CB8AC3E}">
        <p14:creationId xmlns:p14="http://schemas.microsoft.com/office/powerpoint/2010/main" val="10321692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3528" y="2060848"/>
            <a:ext cx="8352927" cy="4464496"/>
          </a:xfrm>
        </p:spPr>
        <p:txBody>
          <a:bodyPr>
            <a:normAutofit lnSpcReduction="10000"/>
          </a:bodyPr>
          <a:lstStyle/>
          <a:p>
            <a:pPr lvl="0"/>
            <a:r>
              <a:rPr lang="es-ES_tradnl" dirty="0"/>
              <a:t>Las temperaturas  necesarias  para que el polipropileno se funda y se tenga una completa cohesión entre el material varía de acuerdo  al tiempo en el cual se lo mantenga presionado con las mordazas,  para este caso se trató de tener el menor tiempo posible lo cual se obtuvo una temperatura de 100 grados en la superior con un tiempo de presión de 3 segundos y la inferior en una temperatura de 80 grados para un tiempo de presión entre mordazas de 6 segundos.</a:t>
            </a:r>
            <a:endParaRPr lang="es-EC" dirty="0"/>
          </a:p>
          <a:p>
            <a:pPr lvl="0"/>
            <a:r>
              <a:rPr lang="es-ES_tradnl" dirty="0" smtClean="0"/>
              <a:t>Las </a:t>
            </a:r>
            <a:r>
              <a:rPr lang="es-ES_tradnl" dirty="0"/>
              <a:t>luces de alarma ubicadas en el tablero permiten conocer al usuario el estado de la máquina, y realizar las diferentes acciones necesarias para continuar con el proceso correcto.</a:t>
            </a:r>
            <a:endParaRPr lang="es-EC" dirty="0"/>
          </a:p>
          <a:p>
            <a:endParaRPr lang="es-EC" dirty="0"/>
          </a:p>
        </p:txBody>
      </p:sp>
      <p:sp>
        <p:nvSpPr>
          <p:cNvPr id="3" name="2 Título"/>
          <p:cNvSpPr>
            <a:spLocks noGrp="1"/>
          </p:cNvSpPr>
          <p:nvPr>
            <p:ph type="title"/>
          </p:nvPr>
        </p:nvSpPr>
        <p:spPr/>
        <p:txBody>
          <a:bodyPr/>
          <a:lstStyle/>
          <a:p>
            <a:r>
              <a:rPr lang="es-ES" dirty="0"/>
              <a:t>Recomendaciones</a:t>
            </a:r>
            <a:endParaRPr lang="es-EC" dirty="0"/>
          </a:p>
        </p:txBody>
      </p:sp>
    </p:spTree>
    <p:extLst>
      <p:ext uri="{BB962C8B-B14F-4D97-AF65-F5344CB8AC3E}">
        <p14:creationId xmlns:p14="http://schemas.microsoft.com/office/powerpoint/2010/main" val="30224041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C" dirty="0" smtClean="0"/>
              <a:t>GRACIAS</a:t>
            </a:r>
            <a:endParaRPr lang="es-EC" dirty="0"/>
          </a:p>
        </p:txBody>
      </p:sp>
      <p:pic>
        <p:nvPicPr>
          <p:cNvPr id="4" name="3 Imagen" descr="C:\Users\user\Desktop\Nueva carpeta\IMG_6150.JPG"/>
          <p:cNvPicPr/>
          <p:nvPr/>
        </p:nvPicPr>
        <p:blipFill rotWithShape="1">
          <a:blip r:embed="rId2" cstate="print">
            <a:extLst>
              <a:ext uri="{28A0092B-C50C-407E-A947-70E740481C1C}">
                <a14:useLocalDpi xmlns:a14="http://schemas.microsoft.com/office/drawing/2010/main" val="0"/>
              </a:ext>
            </a:extLst>
          </a:blip>
          <a:srcRect l="15232" r="15196" b="3395"/>
          <a:stretch/>
        </p:blipFill>
        <p:spPr bwMode="auto">
          <a:xfrm>
            <a:off x="539552" y="1844824"/>
            <a:ext cx="2448272" cy="4884827"/>
          </a:xfrm>
          <a:prstGeom prst="rect">
            <a:avLst/>
          </a:prstGeom>
          <a:noFill/>
          <a:ln>
            <a:noFill/>
          </a:ln>
          <a:extLst>
            <a:ext uri="{53640926-AAD7-44D8-BBD7-CCE9431645EC}">
              <a14:shadowObscured xmlns:a14="http://schemas.microsoft.com/office/drawing/2010/main"/>
            </a:ext>
          </a:extLst>
        </p:spPr>
      </p:pic>
      <p:pic>
        <p:nvPicPr>
          <p:cNvPr id="10242" name="Picture 2" descr="C:\Users\user\Desktop\Nueva carpeta\IMG_615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81" r="10981"/>
          <a:stretch/>
        </p:blipFill>
        <p:spPr bwMode="auto">
          <a:xfrm>
            <a:off x="3491880" y="1831437"/>
            <a:ext cx="2721429" cy="487511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user\Desktop\Nueva carpeta\IMG_615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15" r="21608"/>
          <a:stretch/>
        </p:blipFill>
        <p:spPr bwMode="auto">
          <a:xfrm>
            <a:off x="6732240" y="1919807"/>
            <a:ext cx="1905000"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311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EC" dirty="0" smtClean="0"/>
              <a:t>Estudio de los Sistemas de Empacado</a:t>
            </a:r>
            <a:endParaRPr lang="es-EC" dirty="0"/>
          </a:p>
        </p:txBody>
      </p:sp>
      <p:sp>
        <p:nvSpPr>
          <p:cNvPr id="2" name="1 Marcador de contenido"/>
          <p:cNvSpPr>
            <a:spLocks noGrp="1"/>
          </p:cNvSpPr>
          <p:nvPr>
            <p:ph idx="1"/>
          </p:nvPr>
        </p:nvSpPr>
        <p:spPr>
          <a:xfrm>
            <a:off x="755576" y="2420888"/>
            <a:ext cx="7408333" cy="3450696"/>
          </a:xfrm>
        </p:spPr>
        <p:txBody>
          <a:bodyPr>
            <a:normAutofit lnSpcReduction="10000"/>
          </a:bodyPr>
          <a:lstStyle/>
          <a:p>
            <a:r>
              <a:rPr lang="es-EC" dirty="0" smtClean="0"/>
              <a:t>Tipos de Máquinas Empacadoras</a:t>
            </a:r>
          </a:p>
          <a:p>
            <a:r>
              <a:rPr lang="es-EC" dirty="0" smtClean="0"/>
              <a:t>Según la Necesidad</a:t>
            </a:r>
          </a:p>
          <a:p>
            <a:r>
              <a:rPr lang="es-EC" dirty="0" smtClean="0"/>
              <a:t>Técnicas de Sellado</a:t>
            </a:r>
          </a:p>
          <a:p>
            <a:r>
              <a:rPr lang="es-EC" dirty="0" smtClean="0"/>
              <a:t>Tipos de Formadores</a:t>
            </a:r>
          </a:p>
          <a:p>
            <a:r>
              <a:rPr lang="es-EC" dirty="0" smtClean="0"/>
              <a:t>Guía del Producto</a:t>
            </a:r>
          </a:p>
          <a:p>
            <a:r>
              <a:rPr lang="es-EC" dirty="0" smtClean="0"/>
              <a:t>Mecanismos de Medida</a:t>
            </a:r>
          </a:p>
          <a:p>
            <a:r>
              <a:rPr lang="es-EC" dirty="0" smtClean="0"/>
              <a:t>Mecanismo de Arrastre de la Bolsa</a:t>
            </a:r>
          </a:p>
          <a:p>
            <a:r>
              <a:rPr lang="es-EC" dirty="0"/>
              <a:t>Mecanismo de </a:t>
            </a:r>
            <a:r>
              <a:rPr lang="es-EC" dirty="0" smtClean="0"/>
              <a:t>Arrastre para Mordazas</a:t>
            </a:r>
          </a:p>
          <a:p>
            <a:endParaRPr lang="es-EC" dirty="0"/>
          </a:p>
        </p:txBody>
      </p:sp>
    </p:spTree>
    <p:extLst>
      <p:ext uri="{BB962C8B-B14F-4D97-AF65-F5344CB8AC3E}">
        <p14:creationId xmlns:p14="http://schemas.microsoft.com/office/powerpoint/2010/main" val="38105107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Compuesto">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1594</TotalTime>
  <Words>3749</Words>
  <Application>Microsoft Office PowerPoint</Application>
  <PresentationFormat>Presentación en pantalla (4:3)</PresentationFormat>
  <Paragraphs>733</Paragraphs>
  <Slides>87</Slides>
  <Notes>0</Notes>
  <HiddenSlides>0</HiddenSlides>
  <MMClips>1</MMClips>
  <ScaleCrop>false</ScaleCrop>
  <HeadingPairs>
    <vt:vector size="4" baseType="variant">
      <vt:variant>
        <vt:lpstr>Tema</vt:lpstr>
      </vt:variant>
      <vt:variant>
        <vt:i4>1</vt:i4>
      </vt:variant>
      <vt:variant>
        <vt:lpstr>Títulos de diapositiva</vt:lpstr>
      </vt:variant>
      <vt:variant>
        <vt:i4>87</vt:i4>
      </vt:variant>
    </vt:vector>
  </HeadingPairs>
  <TitlesOfParts>
    <vt:vector size="88" baseType="lpstr">
      <vt:lpstr>Forma de onda</vt:lpstr>
      <vt:lpstr>UNIVERSIDAD DE LAS FUERZAS ARMADAS “ESPE”</vt:lpstr>
      <vt:lpstr>CONTENIDO</vt:lpstr>
      <vt:lpstr>Resumen</vt:lpstr>
      <vt:lpstr>Objetivo General</vt:lpstr>
      <vt:lpstr>Objetivos Específicos</vt:lpstr>
      <vt:lpstr>Objetivos Específicos</vt:lpstr>
      <vt:lpstr>Antecedentes de la Empresa</vt:lpstr>
      <vt:lpstr>Antecedentes de las Máquinas Empacadoras</vt:lpstr>
      <vt:lpstr>Estudio de los Sistemas de Empacado</vt:lpstr>
      <vt:lpstr>Estudio de los Sistemas de Empacado</vt:lpstr>
      <vt:lpstr>Estudio de los Sistemas de Empacado</vt:lpstr>
      <vt:lpstr>Estudio de los Sistemas de Empacado</vt:lpstr>
      <vt:lpstr>Estudio de los Sistemas de Empacado</vt:lpstr>
      <vt:lpstr>Estudio de los Sistemas de Empacado</vt:lpstr>
      <vt:lpstr>Estudio de los Sistemas de Empacado</vt:lpstr>
      <vt:lpstr>Estudio de los Sistemas de Empacado</vt:lpstr>
      <vt:lpstr>Estudio de los Sistemas de Empacado</vt:lpstr>
      <vt:lpstr>Estudio de los Sistemas de Empacado</vt:lpstr>
      <vt:lpstr>Selección </vt:lpstr>
      <vt:lpstr>DISEÑO MECÁNICO</vt:lpstr>
      <vt:lpstr>Diseño Mecánico - TOLVA</vt:lpstr>
      <vt:lpstr>Diseño Mecánico- TOLVA</vt:lpstr>
      <vt:lpstr>Diseño Mecánico- TOLVA</vt:lpstr>
      <vt:lpstr>Diseño Mecánico- TOLVA</vt:lpstr>
      <vt:lpstr>Diseño Mecánico- TOLVA</vt:lpstr>
      <vt:lpstr>Diseño Mecánico - GUÍA</vt:lpstr>
      <vt:lpstr>Diseño Mecánico –  MECANISMO DE MEDIDA</vt:lpstr>
      <vt:lpstr>Diseño Mecánico –  MECANISMO DE MEDIDA</vt:lpstr>
      <vt:lpstr>Diseño Mecánico –  MECANISMO DE MEDIDA</vt:lpstr>
      <vt:lpstr>Diseño Mecánico –  CUELLO FORMADOR</vt:lpstr>
      <vt:lpstr>Diseño Mecánico –  CUELLO FORMADOR</vt:lpstr>
      <vt:lpstr>Diseño Mecánico –  CUELLO FORMADOR</vt:lpstr>
      <vt:lpstr>Diseño Mecánico –  CUELLO FORMADOR</vt:lpstr>
      <vt:lpstr>Diseño Mecánico – FORMADOR</vt:lpstr>
      <vt:lpstr>Diseño Mecánico –  PLACAS DE SUJECIÓN</vt:lpstr>
      <vt:lpstr>Diseño Mecánico –  PLACAS DE SUJECIÓN</vt:lpstr>
      <vt:lpstr>Diseño Mecánico –  SISTEMA DEL BOBINADO</vt:lpstr>
      <vt:lpstr>Diseño Mecánico –  SISTEMA DEL BOBINADO</vt:lpstr>
      <vt:lpstr>Diseño Mecánico –  SISTEMA DEL BOBINADO</vt:lpstr>
      <vt:lpstr>Diseño Mecánico –  SISTEMA DEL BOBINADO</vt:lpstr>
      <vt:lpstr>Diseño Mecánico – MORDAZAS</vt:lpstr>
      <vt:lpstr>Diseño Mecánico – MORDAZAS</vt:lpstr>
      <vt:lpstr>Diseño Mecánico – MORDAZAS</vt:lpstr>
      <vt:lpstr>Diseño Mecánico – MORDAZAS</vt:lpstr>
      <vt:lpstr>Diseño Mecánico – MORDAZAS</vt:lpstr>
      <vt:lpstr>Diseño Mecánico –  SISTEMA DE ARRASTRE</vt:lpstr>
      <vt:lpstr>Diseño Mecánico –  SISTEMA DE ARRASTRE</vt:lpstr>
      <vt:lpstr>Diseño Mecánico –  SISTEMA DE ARRASTRE</vt:lpstr>
      <vt:lpstr>Diseño Mecánico –  SISTEMA DE ARRASTRE</vt:lpstr>
      <vt:lpstr>Diseño Mecánico –  ARRASTRE DE MORDAZAS</vt:lpstr>
      <vt:lpstr>Diseño Mecánico –  ARRASTRE DE MORDAZAS</vt:lpstr>
      <vt:lpstr>Diseño Mecánico –  ARRASTRE DE MORDAZAS</vt:lpstr>
      <vt:lpstr>Diseño Mecánico –  ARRASTRE DE MORDAZAS</vt:lpstr>
      <vt:lpstr>DISEÑO ELECTRÓNICO</vt:lpstr>
      <vt:lpstr>Diseño Electrónico –  PANEL DE CONTROL</vt:lpstr>
      <vt:lpstr>Diseño Electrónico –  PANEL DE CONTROL</vt:lpstr>
      <vt:lpstr>Diseño Electrónico –  PANEL DE CONTROL</vt:lpstr>
      <vt:lpstr>Diseño Electrónico –  PANEL DE CONTROL</vt:lpstr>
      <vt:lpstr>Diseño Electrónico –  PANEL DE CONTROL</vt:lpstr>
      <vt:lpstr>Diseño Electrónico –  PANEL DE CONTROL</vt:lpstr>
      <vt:lpstr>Diseño Electrónico –  MOTOR DE VIBRACIÓN</vt:lpstr>
      <vt:lpstr>Diseño Electrónico –  MOTOR DE VIBRACIÓN</vt:lpstr>
      <vt:lpstr>Diseño Electrónico –  MOTOR DE VIBRACIÓN</vt:lpstr>
      <vt:lpstr>Diseño Electrónico –  MOTOR DE VIBRACIÓN</vt:lpstr>
      <vt:lpstr>Diseño Electrónico –  SERVOMOTOR</vt:lpstr>
      <vt:lpstr>Diseño Electrónico –  SERVOMOTOR</vt:lpstr>
      <vt:lpstr>Diseño Electrónico – MOTOR MORDAZAS</vt:lpstr>
      <vt:lpstr>Diseño Electrónico – MOTOR MORDAZAS</vt:lpstr>
      <vt:lpstr>Diseño Electrónico – MOTOR MORDAZAS</vt:lpstr>
      <vt:lpstr>Diseño Electrónico – MOTOR MECANISMO BIELA MANIVELA</vt:lpstr>
      <vt:lpstr>Diseño Electrónico – MOTOR MECANISMO BIELA MANIVELA</vt:lpstr>
      <vt:lpstr>Diseño Electrónico – MOTOR MECANISMO BIELA MANIVELA</vt:lpstr>
      <vt:lpstr>Diseño Electrónico – MOTOR MECANISMO BIELA MANIVELA</vt:lpstr>
      <vt:lpstr>Diseño Electrónico – MOTOR MECANISMO BIELA MANIVELA</vt:lpstr>
      <vt:lpstr>Diseño Electrónico – RESISTENCIAS ELÉCTRICAS</vt:lpstr>
      <vt:lpstr>Diseño Electrónico – RESISTENCIAS ELÉCTRICAS</vt:lpstr>
      <vt:lpstr>Diseño Electrónico –  SENSOR DE TEMPERATURA</vt:lpstr>
      <vt:lpstr>Diseño Electrónico –  SENSOR DE PESO</vt:lpstr>
      <vt:lpstr>Diseño Electrónico –  SENSOR DE PESO</vt:lpstr>
      <vt:lpstr>Diseño Electrónico –  MICROCONTROLADOR</vt:lpstr>
      <vt:lpstr>Video Movimiento</vt:lpstr>
      <vt:lpstr>Conclusiones</vt:lpstr>
      <vt:lpstr>Conclusiones</vt:lpstr>
      <vt:lpstr>Recomendaciones</vt:lpstr>
      <vt:lpstr>Recomendaciones</vt:lpstr>
      <vt:lpstr>Recomendaciones</vt:lpstr>
      <vt:lpstr>GRACIAS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 Tumbaco</dc:creator>
  <cp:lastModifiedBy>user</cp:lastModifiedBy>
  <cp:revision>153</cp:revision>
  <dcterms:created xsi:type="dcterms:W3CDTF">2014-11-20T22:25:11Z</dcterms:created>
  <dcterms:modified xsi:type="dcterms:W3CDTF">2015-05-11T23:46:02Z</dcterms:modified>
</cp:coreProperties>
</file>