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9" r:id="rId4"/>
    <p:sldId id="262" r:id="rId5"/>
    <p:sldId id="260" r:id="rId6"/>
    <p:sldId id="261" r:id="rId7"/>
    <p:sldId id="268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5AA5"/>
    <a:srgbClr val="3510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4660"/>
  </p:normalViewPr>
  <p:slideViewPr>
    <p:cSldViewPr>
      <p:cViewPr varScale="1">
        <p:scale>
          <a:sx n="70" d="100"/>
          <a:sy n="70" d="100"/>
        </p:scale>
        <p:origin x="-13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D08CC1-ED89-48A5-B7B4-94E8D8503DCF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AA641C6-6C34-4E3E-96C6-E82C45BE3232}">
      <dgm:prSet phldrT="[Texto]"/>
      <dgm:spPr/>
      <dgm:t>
        <a:bodyPr/>
        <a:lstStyle/>
        <a:p>
          <a:r>
            <a:rPr lang="es-ES" dirty="0" smtClean="0"/>
            <a:t>Presupuesto</a:t>
          </a:r>
          <a:endParaRPr lang="es-ES" dirty="0"/>
        </a:p>
      </dgm:t>
    </dgm:pt>
    <dgm:pt modelId="{5F993779-07FC-4441-9C55-C022EB8C2A63}" type="parTrans" cxnId="{43F86B1A-1FB4-42CA-BEAE-789403EBC269}">
      <dgm:prSet/>
      <dgm:spPr/>
      <dgm:t>
        <a:bodyPr/>
        <a:lstStyle/>
        <a:p>
          <a:endParaRPr lang="es-ES"/>
        </a:p>
      </dgm:t>
    </dgm:pt>
    <dgm:pt modelId="{F6F0A608-C033-4615-8516-3087B4C8C54B}" type="sibTrans" cxnId="{43F86B1A-1FB4-42CA-BEAE-789403EBC269}">
      <dgm:prSet/>
      <dgm:spPr>
        <a:ln>
          <a:solidFill>
            <a:schemeClr val="bg1">
              <a:alpha val="95000"/>
            </a:schemeClr>
          </a:solidFill>
        </a:ln>
      </dgm:spPr>
      <dgm:t>
        <a:bodyPr/>
        <a:lstStyle/>
        <a:p>
          <a:endParaRPr lang="es-ES"/>
        </a:p>
      </dgm:t>
    </dgm:pt>
    <dgm:pt modelId="{C5B3B34B-8A4F-430C-9AA1-529B580FB915}">
      <dgm:prSet phldrT="[Texto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ES" dirty="0" smtClean="0">
              <a:solidFill>
                <a:schemeClr val="bg1">
                  <a:lumMod val="85000"/>
                  <a:lumOff val="15000"/>
                </a:schemeClr>
              </a:solidFill>
            </a:rPr>
            <a:t>Contabilidad</a:t>
          </a:r>
          <a:endParaRPr lang="es-ES" dirty="0">
            <a:solidFill>
              <a:schemeClr val="bg1">
                <a:lumMod val="85000"/>
                <a:lumOff val="15000"/>
              </a:schemeClr>
            </a:solidFill>
          </a:endParaRPr>
        </a:p>
      </dgm:t>
    </dgm:pt>
    <dgm:pt modelId="{239F7077-EE3A-4CFD-B532-A5678BD6458D}" type="parTrans" cxnId="{1F927680-D37D-4C17-A7DC-D479A9C70252}">
      <dgm:prSet/>
      <dgm:spPr/>
      <dgm:t>
        <a:bodyPr/>
        <a:lstStyle/>
        <a:p>
          <a:endParaRPr lang="es-ES"/>
        </a:p>
      </dgm:t>
    </dgm:pt>
    <dgm:pt modelId="{D8766AF2-3ECD-4193-A78E-676858207789}" type="sibTrans" cxnId="{1F927680-D37D-4C17-A7DC-D479A9C70252}">
      <dgm:prSet/>
      <dgm:spPr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endParaRPr lang="es-ES"/>
        </a:p>
      </dgm:t>
    </dgm:pt>
    <dgm:pt modelId="{5C7B3B09-B8B2-418E-B823-1FC33150C874}">
      <dgm:prSet phldrT="[Texto]"/>
      <dgm:spPr>
        <a:solidFill>
          <a:srgbClr val="3F5AA5"/>
        </a:solidFill>
      </dgm:spPr>
      <dgm:t>
        <a:bodyPr/>
        <a:lstStyle/>
        <a:p>
          <a:r>
            <a:rPr lang="es-ES" dirty="0" smtClean="0"/>
            <a:t>Tesorería</a:t>
          </a:r>
          <a:endParaRPr lang="es-ES" dirty="0"/>
        </a:p>
      </dgm:t>
    </dgm:pt>
    <dgm:pt modelId="{9F2CBF04-6D6E-47C4-AAB0-1A03ACA38228}" type="parTrans" cxnId="{9870A639-056B-4686-AEF1-F820076ED9E8}">
      <dgm:prSet/>
      <dgm:spPr/>
      <dgm:t>
        <a:bodyPr/>
        <a:lstStyle/>
        <a:p>
          <a:endParaRPr lang="es-ES"/>
        </a:p>
      </dgm:t>
    </dgm:pt>
    <dgm:pt modelId="{F6DC4690-3611-411F-953A-C95C4F6EE1F2}" type="sibTrans" cxnId="{9870A639-056B-4686-AEF1-F820076ED9E8}">
      <dgm:prSet/>
      <dgm:spPr>
        <a:ln>
          <a:solidFill>
            <a:schemeClr val="bg1">
              <a:alpha val="95000"/>
            </a:schemeClr>
          </a:solidFill>
        </a:ln>
      </dgm:spPr>
      <dgm:t>
        <a:bodyPr/>
        <a:lstStyle/>
        <a:p>
          <a:endParaRPr lang="es-ES"/>
        </a:p>
      </dgm:t>
    </dgm:pt>
    <dgm:pt modelId="{ED5ED63C-E303-45C9-8D76-CDB47247230F}">
      <dgm:prSet phldrT="[Texto]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es-ES" dirty="0" smtClean="0">
              <a:solidFill>
                <a:schemeClr val="bg1">
                  <a:lumMod val="75000"/>
                  <a:lumOff val="25000"/>
                </a:schemeClr>
              </a:solidFill>
            </a:rPr>
            <a:t>Información Financiera</a:t>
          </a:r>
          <a:endParaRPr lang="es-ES" dirty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B37FFB70-387E-4035-BB6D-6A73D47D0997}" type="parTrans" cxnId="{32847F00-2269-4D01-9774-2D80D6E624BD}">
      <dgm:prSet/>
      <dgm:spPr/>
      <dgm:t>
        <a:bodyPr/>
        <a:lstStyle/>
        <a:p>
          <a:endParaRPr lang="es-ES"/>
        </a:p>
      </dgm:t>
    </dgm:pt>
    <dgm:pt modelId="{3A0F7865-B205-44EA-A71B-518F28426E60}" type="sibTrans" cxnId="{32847F00-2269-4D01-9774-2D80D6E624BD}">
      <dgm:prSet/>
      <dgm:spPr>
        <a:ln>
          <a:solidFill>
            <a:schemeClr val="bg1">
              <a:alpha val="95000"/>
            </a:schemeClr>
          </a:solidFill>
        </a:ln>
      </dgm:spPr>
      <dgm:t>
        <a:bodyPr/>
        <a:lstStyle/>
        <a:p>
          <a:endParaRPr lang="es-ES"/>
        </a:p>
      </dgm:t>
    </dgm:pt>
    <dgm:pt modelId="{C5EA58B2-11E8-4367-9E7D-7DAC1140C93B}" type="pres">
      <dgm:prSet presAssocID="{C2D08CC1-ED89-48A5-B7B4-94E8D8503DC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FDA42AE-FF5F-45AF-877E-C2ECF86BC44E}" type="pres">
      <dgm:prSet presAssocID="{FAA641C6-6C34-4E3E-96C6-E82C45BE323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46A1260-6E26-4CC0-9801-475769548198}" type="pres">
      <dgm:prSet presAssocID="{FAA641C6-6C34-4E3E-96C6-E82C45BE3232}" presName="spNode" presStyleCnt="0"/>
      <dgm:spPr/>
    </dgm:pt>
    <dgm:pt modelId="{B4601E43-B72E-42FF-B683-5F63D244395D}" type="pres">
      <dgm:prSet presAssocID="{F6F0A608-C033-4615-8516-3087B4C8C54B}" presName="sibTrans" presStyleLbl="sibTrans1D1" presStyleIdx="0" presStyleCnt="4"/>
      <dgm:spPr/>
      <dgm:t>
        <a:bodyPr/>
        <a:lstStyle/>
        <a:p>
          <a:endParaRPr lang="es-ES"/>
        </a:p>
      </dgm:t>
    </dgm:pt>
    <dgm:pt modelId="{CDAF23B4-33FC-4B74-8EBB-C143A12482E9}" type="pres">
      <dgm:prSet presAssocID="{C5B3B34B-8A4F-430C-9AA1-529B580FB91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27C8D6B-4435-4C58-81C8-21BD56A146E2}" type="pres">
      <dgm:prSet presAssocID="{C5B3B34B-8A4F-430C-9AA1-529B580FB915}" presName="spNode" presStyleCnt="0"/>
      <dgm:spPr/>
    </dgm:pt>
    <dgm:pt modelId="{47AB13DC-54A5-4410-9194-0A524FB9DE3E}" type="pres">
      <dgm:prSet presAssocID="{D8766AF2-3ECD-4193-A78E-676858207789}" presName="sibTrans" presStyleLbl="sibTrans1D1" presStyleIdx="1" presStyleCnt="4"/>
      <dgm:spPr/>
      <dgm:t>
        <a:bodyPr/>
        <a:lstStyle/>
        <a:p>
          <a:endParaRPr lang="es-ES"/>
        </a:p>
      </dgm:t>
    </dgm:pt>
    <dgm:pt modelId="{22DA3BA4-6EE0-419C-B17E-903EC6993929}" type="pres">
      <dgm:prSet presAssocID="{5C7B3B09-B8B2-418E-B823-1FC33150C874}" presName="node" presStyleLbl="node1" presStyleIdx="2" presStyleCnt="4" custRadScaleRad="112711" custRadScaleInc="-129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D182441-82F6-4513-A23B-9718D4D02378}" type="pres">
      <dgm:prSet presAssocID="{5C7B3B09-B8B2-418E-B823-1FC33150C874}" presName="spNode" presStyleCnt="0"/>
      <dgm:spPr/>
    </dgm:pt>
    <dgm:pt modelId="{3A9B6793-F343-439E-B213-29C0B402ADE6}" type="pres">
      <dgm:prSet presAssocID="{F6DC4690-3611-411F-953A-C95C4F6EE1F2}" presName="sibTrans" presStyleLbl="sibTrans1D1" presStyleIdx="2" presStyleCnt="4"/>
      <dgm:spPr/>
      <dgm:t>
        <a:bodyPr/>
        <a:lstStyle/>
        <a:p>
          <a:endParaRPr lang="es-ES"/>
        </a:p>
      </dgm:t>
    </dgm:pt>
    <dgm:pt modelId="{197757F5-6B67-455A-9A5A-813AD0704466}" type="pres">
      <dgm:prSet presAssocID="{ED5ED63C-E303-45C9-8D76-CDB47247230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DBF6467-3D40-4D01-B1AF-2BB32543B68E}" type="pres">
      <dgm:prSet presAssocID="{ED5ED63C-E303-45C9-8D76-CDB47247230F}" presName="spNode" presStyleCnt="0"/>
      <dgm:spPr/>
    </dgm:pt>
    <dgm:pt modelId="{0A69F935-F1F6-4448-B562-E917AB913CC2}" type="pres">
      <dgm:prSet presAssocID="{3A0F7865-B205-44EA-A71B-518F28426E60}" presName="sibTrans" presStyleLbl="sibTrans1D1" presStyleIdx="3" presStyleCnt="4"/>
      <dgm:spPr/>
      <dgm:t>
        <a:bodyPr/>
        <a:lstStyle/>
        <a:p>
          <a:endParaRPr lang="es-ES"/>
        </a:p>
      </dgm:t>
    </dgm:pt>
  </dgm:ptLst>
  <dgm:cxnLst>
    <dgm:cxn modelId="{8621C1FE-3F6B-4981-8A6C-8C8AB45C540E}" type="presOf" srcId="{D8766AF2-3ECD-4193-A78E-676858207789}" destId="{47AB13DC-54A5-4410-9194-0A524FB9DE3E}" srcOrd="0" destOrd="0" presId="urn:microsoft.com/office/officeart/2005/8/layout/cycle5"/>
    <dgm:cxn modelId="{32847F00-2269-4D01-9774-2D80D6E624BD}" srcId="{C2D08CC1-ED89-48A5-B7B4-94E8D8503DCF}" destId="{ED5ED63C-E303-45C9-8D76-CDB47247230F}" srcOrd="3" destOrd="0" parTransId="{B37FFB70-387E-4035-BB6D-6A73D47D0997}" sibTransId="{3A0F7865-B205-44EA-A71B-518F28426E60}"/>
    <dgm:cxn modelId="{A6A8461E-776F-46ED-A88C-DB7157680526}" type="presOf" srcId="{FAA641C6-6C34-4E3E-96C6-E82C45BE3232}" destId="{EFDA42AE-FF5F-45AF-877E-C2ECF86BC44E}" srcOrd="0" destOrd="0" presId="urn:microsoft.com/office/officeart/2005/8/layout/cycle5"/>
    <dgm:cxn modelId="{E950FBFA-A89E-4B31-BE49-90CA9EB30F2E}" type="presOf" srcId="{5C7B3B09-B8B2-418E-B823-1FC33150C874}" destId="{22DA3BA4-6EE0-419C-B17E-903EC6993929}" srcOrd="0" destOrd="0" presId="urn:microsoft.com/office/officeart/2005/8/layout/cycle5"/>
    <dgm:cxn modelId="{43F86B1A-1FB4-42CA-BEAE-789403EBC269}" srcId="{C2D08CC1-ED89-48A5-B7B4-94E8D8503DCF}" destId="{FAA641C6-6C34-4E3E-96C6-E82C45BE3232}" srcOrd="0" destOrd="0" parTransId="{5F993779-07FC-4441-9C55-C022EB8C2A63}" sibTransId="{F6F0A608-C033-4615-8516-3087B4C8C54B}"/>
    <dgm:cxn modelId="{1F927680-D37D-4C17-A7DC-D479A9C70252}" srcId="{C2D08CC1-ED89-48A5-B7B4-94E8D8503DCF}" destId="{C5B3B34B-8A4F-430C-9AA1-529B580FB915}" srcOrd="1" destOrd="0" parTransId="{239F7077-EE3A-4CFD-B532-A5678BD6458D}" sibTransId="{D8766AF2-3ECD-4193-A78E-676858207789}"/>
    <dgm:cxn modelId="{387506B5-02E0-48FB-95F2-3EBAAA7035AA}" type="presOf" srcId="{C2D08CC1-ED89-48A5-B7B4-94E8D8503DCF}" destId="{C5EA58B2-11E8-4367-9E7D-7DAC1140C93B}" srcOrd="0" destOrd="0" presId="urn:microsoft.com/office/officeart/2005/8/layout/cycle5"/>
    <dgm:cxn modelId="{E63783BA-1C2C-405A-83FF-E2888039B3DF}" type="presOf" srcId="{ED5ED63C-E303-45C9-8D76-CDB47247230F}" destId="{197757F5-6B67-455A-9A5A-813AD0704466}" srcOrd="0" destOrd="0" presId="urn:microsoft.com/office/officeart/2005/8/layout/cycle5"/>
    <dgm:cxn modelId="{68C41097-AC48-461B-B133-2497DAC8AF70}" type="presOf" srcId="{3A0F7865-B205-44EA-A71B-518F28426E60}" destId="{0A69F935-F1F6-4448-B562-E917AB913CC2}" srcOrd="0" destOrd="0" presId="urn:microsoft.com/office/officeart/2005/8/layout/cycle5"/>
    <dgm:cxn modelId="{9870A639-056B-4686-AEF1-F820076ED9E8}" srcId="{C2D08CC1-ED89-48A5-B7B4-94E8D8503DCF}" destId="{5C7B3B09-B8B2-418E-B823-1FC33150C874}" srcOrd="2" destOrd="0" parTransId="{9F2CBF04-6D6E-47C4-AAB0-1A03ACA38228}" sibTransId="{F6DC4690-3611-411F-953A-C95C4F6EE1F2}"/>
    <dgm:cxn modelId="{0F6AB5DC-F693-4BEB-8197-F270D6AA7CFE}" type="presOf" srcId="{C5B3B34B-8A4F-430C-9AA1-529B580FB915}" destId="{CDAF23B4-33FC-4B74-8EBB-C143A12482E9}" srcOrd="0" destOrd="0" presId="urn:microsoft.com/office/officeart/2005/8/layout/cycle5"/>
    <dgm:cxn modelId="{4E0D9B11-359D-416D-8270-130D36794E74}" type="presOf" srcId="{F6DC4690-3611-411F-953A-C95C4F6EE1F2}" destId="{3A9B6793-F343-439E-B213-29C0B402ADE6}" srcOrd="0" destOrd="0" presId="urn:microsoft.com/office/officeart/2005/8/layout/cycle5"/>
    <dgm:cxn modelId="{166891DC-F57D-459D-AE41-86953A88926F}" type="presOf" srcId="{F6F0A608-C033-4615-8516-3087B4C8C54B}" destId="{B4601E43-B72E-42FF-B683-5F63D244395D}" srcOrd="0" destOrd="0" presId="urn:microsoft.com/office/officeart/2005/8/layout/cycle5"/>
    <dgm:cxn modelId="{12E42BD0-011C-418B-81ED-B81F7841A3EC}" type="presParOf" srcId="{C5EA58B2-11E8-4367-9E7D-7DAC1140C93B}" destId="{EFDA42AE-FF5F-45AF-877E-C2ECF86BC44E}" srcOrd="0" destOrd="0" presId="urn:microsoft.com/office/officeart/2005/8/layout/cycle5"/>
    <dgm:cxn modelId="{A37A98C1-593E-457C-8496-AC560E844018}" type="presParOf" srcId="{C5EA58B2-11E8-4367-9E7D-7DAC1140C93B}" destId="{A46A1260-6E26-4CC0-9801-475769548198}" srcOrd="1" destOrd="0" presId="urn:microsoft.com/office/officeart/2005/8/layout/cycle5"/>
    <dgm:cxn modelId="{E40FBF4E-310F-44A9-B0E8-EB91B1EB27ED}" type="presParOf" srcId="{C5EA58B2-11E8-4367-9E7D-7DAC1140C93B}" destId="{B4601E43-B72E-42FF-B683-5F63D244395D}" srcOrd="2" destOrd="0" presId="urn:microsoft.com/office/officeart/2005/8/layout/cycle5"/>
    <dgm:cxn modelId="{CA8BF79F-DC04-4015-ACB8-B80DD1AB0C2D}" type="presParOf" srcId="{C5EA58B2-11E8-4367-9E7D-7DAC1140C93B}" destId="{CDAF23B4-33FC-4B74-8EBB-C143A12482E9}" srcOrd="3" destOrd="0" presId="urn:microsoft.com/office/officeart/2005/8/layout/cycle5"/>
    <dgm:cxn modelId="{BD394634-26E8-44A5-B9F5-A57D304CAEA1}" type="presParOf" srcId="{C5EA58B2-11E8-4367-9E7D-7DAC1140C93B}" destId="{827C8D6B-4435-4C58-81C8-21BD56A146E2}" srcOrd="4" destOrd="0" presId="urn:microsoft.com/office/officeart/2005/8/layout/cycle5"/>
    <dgm:cxn modelId="{3487EBE9-A25F-45BC-BC51-E3F1DD85F610}" type="presParOf" srcId="{C5EA58B2-11E8-4367-9E7D-7DAC1140C93B}" destId="{47AB13DC-54A5-4410-9194-0A524FB9DE3E}" srcOrd="5" destOrd="0" presId="urn:microsoft.com/office/officeart/2005/8/layout/cycle5"/>
    <dgm:cxn modelId="{4876E894-9B5E-4B2F-8794-5BC420E9E84E}" type="presParOf" srcId="{C5EA58B2-11E8-4367-9E7D-7DAC1140C93B}" destId="{22DA3BA4-6EE0-419C-B17E-903EC6993929}" srcOrd="6" destOrd="0" presId="urn:microsoft.com/office/officeart/2005/8/layout/cycle5"/>
    <dgm:cxn modelId="{7F6E969E-6379-4165-8B35-38CEEB8C2BDC}" type="presParOf" srcId="{C5EA58B2-11E8-4367-9E7D-7DAC1140C93B}" destId="{9D182441-82F6-4513-A23B-9718D4D02378}" srcOrd="7" destOrd="0" presId="urn:microsoft.com/office/officeart/2005/8/layout/cycle5"/>
    <dgm:cxn modelId="{432C6EC3-2F15-4EC4-94AD-966C3328B7E5}" type="presParOf" srcId="{C5EA58B2-11E8-4367-9E7D-7DAC1140C93B}" destId="{3A9B6793-F343-439E-B213-29C0B402ADE6}" srcOrd="8" destOrd="0" presId="urn:microsoft.com/office/officeart/2005/8/layout/cycle5"/>
    <dgm:cxn modelId="{C0AC050D-C367-411C-B192-3A77CEC45CBD}" type="presParOf" srcId="{C5EA58B2-11E8-4367-9E7D-7DAC1140C93B}" destId="{197757F5-6B67-455A-9A5A-813AD0704466}" srcOrd="9" destOrd="0" presId="urn:microsoft.com/office/officeart/2005/8/layout/cycle5"/>
    <dgm:cxn modelId="{64EA5A5F-B14E-4C7F-B5B6-271E8F374FD3}" type="presParOf" srcId="{C5EA58B2-11E8-4367-9E7D-7DAC1140C93B}" destId="{9DBF6467-3D40-4D01-B1AF-2BB32543B68E}" srcOrd="10" destOrd="0" presId="urn:microsoft.com/office/officeart/2005/8/layout/cycle5"/>
    <dgm:cxn modelId="{22319B80-4195-4EEA-A439-90F508A3E67A}" type="presParOf" srcId="{C5EA58B2-11E8-4367-9E7D-7DAC1140C93B}" destId="{0A69F935-F1F6-4448-B562-E917AB913CC2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0C631-47A1-4A28-8B7B-18844516FEBD}" type="datetimeFigureOut">
              <a:rPr lang="es-ES" smtClean="0"/>
              <a:pPr/>
              <a:t>27/06/2015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7253B-01BD-433B-A092-40CCD6F303B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5095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Jjj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7253B-01BD-433B-A092-40CCD6F303B2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927F5-02CC-4C38-95EA-F7360497E0EF}" type="datetimeFigureOut">
              <a:rPr lang="es-ES" smtClean="0"/>
              <a:pPr/>
              <a:t>27/06/2015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DB33-1B23-4A4B-AF82-FFB7449122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927F5-02CC-4C38-95EA-F7360497E0EF}" type="datetimeFigureOut">
              <a:rPr lang="es-ES" smtClean="0"/>
              <a:pPr/>
              <a:t>27/06/2015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DB33-1B23-4A4B-AF82-FFB7449122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927F5-02CC-4C38-95EA-F7360497E0EF}" type="datetimeFigureOut">
              <a:rPr lang="es-ES" smtClean="0"/>
              <a:pPr/>
              <a:t>27/06/2015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DB33-1B23-4A4B-AF82-FFB7449122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927F5-02CC-4C38-95EA-F7360497E0EF}" type="datetimeFigureOut">
              <a:rPr lang="es-ES" smtClean="0"/>
              <a:pPr/>
              <a:t>27/06/2015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DB33-1B23-4A4B-AF82-FFB7449122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927F5-02CC-4C38-95EA-F7360497E0EF}" type="datetimeFigureOut">
              <a:rPr lang="es-ES" smtClean="0"/>
              <a:pPr/>
              <a:t>27/06/2015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DB33-1B23-4A4B-AF82-FFB7449122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927F5-02CC-4C38-95EA-F7360497E0EF}" type="datetimeFigureOut">
              <a:rPr lang="es-ES" smtClean="0"/>
              <a:pPr/>
              <a:t>27/06/2015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DB33-1B23-4A4B-AF82-FFB7449122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927F5-02CC-4C38-95EA-F7360497E0EF}" type="datetimeFigureOut">
              <a:rPr lang="es-ES" smtClean="0"/>
              <a:pPr/>
              <a:t>27/06/2015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DB33-1B23-4A4B-AF82-FFB7449122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927F5-02CC-4C38-95EA-F7360497E0EF}" type="datetimeFigureOut">
              <a:rPr lang="es-ES" smtClean="0"/>
              <a:pPr/>
              <a:t>27/06/2015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DB33-1B23-4A4B-AF82-FFB7449122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927F5-02CC-4C38-95EA-F7360497E0EF}" type="datetimeFigureOut">
              <a:rPr lang="es-ES" smtClean="0"/>
              <a:pPr/>
              <a:t>27/06/2015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DB33-1B23-4A4B-AF82-FFB7449122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927F5-02CC-4C38-95EA-F7360497E0EF}" type="datetimeFigureOut">
              <a:rPr lang="es-ES" smtClean="0"/>
              <a:pPr/>
              <a:t>27/06/2015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DB33-1B23-4A4B-AF82-FFB7449122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927F5-02CC-4C38-95EA-F7360497E0EF}" type="datetimeFigureOut">
              <a:rPr lang="es-ES" smtClean="0"/>
              <a:pPr/>
              <a:t>27/06/2015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13DB33-1B23-4A4B-AF82-FFB7449122F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8927F5-02CC-4C38-95EA-F7360497E0EF}" type="datetimeFigureOut">
              <a:rPr lang="es-ES" smtClean="0"/>
              <a:pPr/>
              <a:t>27/06/2015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13DB33-1B23-4A4B-AF82-FFB7449122FF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3.png"/><Relationship Id="rId7" Type="http://schemas.openxmlformats.org/officeDocument/2006/relationships/slide" Target="slide4.xml"/><Relationship Id="rId12" Type="http://schemas.openxmlformats.org/officeDocument/2006/relationships/slide" Target="slide1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slide" Target="slide3.xml"/><Relationship Id="rId11" Type="http://schemas.openxmlformats.org/officeDocument/2006/relationships/slide" Target="slide18.xml"/><Relationship Id="rId5" Type="http://schemas.openxmlformats.org/officeDocument/2006/relationships/image" Target="../media/image5.jpeg"/><Relationship Id="rId10" Type="http://schemas.openxmlformats.org/officeDocument/2006/relationships/slide" Target="slide17.xml"/><Relationship Id="rId4" Type="http://schemas.openxmlformats.org/officeDocument/2006/relationships/image" Target="../media/image4.jpeg"/><Relationship Id="rId9" Type="http://schemas.openxmlformats.org/officeDocument/2006/relationships/slide" Target="slide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slide" Target="slide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slide" Target="slide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3.png"/><Relationship Id="rId7" Type="http://schemas.openxmlformats.org/officeDocument/2006/relationships/diagramLayout" Target="../diagrams/layou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5" Type="http://schemas.openxmlformats.org/officeDocument/2006/relationships/image" Target="../media/image5.jpeg"/><Relationship Id="rId10" Type="http://schemas.microsoft.com/office/2007/relationships/diagramDrawing" Target="../diagrams/drawing1.xml"/><Relationship Id="rId4" Type="http://schemas.openxmlformats.org/officeDocument/2006/relationships/image" Target="../media/image4.jpeg"/><Relationship Id="rId9" Type="http://schemas.openxmlformats.org/officeDocument/2006/relationships/diagramColors" Target="../diagrams/colors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1428736"/>
            <a:ext cx="9144000" cy="4529138"/>
            <a:chOff x="0" y="1056"/>
            <a:chExt cx="5760" cy="2853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1056"/>
              <a:ext cx="5760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3744"/>
              <a:ext cx="576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7" name="Picture 7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71414"/>
            <a:ext cx="1252626" cy="1209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Foto Facultad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57970" y="61221"/>
            <a:ext cx="1428872" cy="1296078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214314" y="2120808"/>
            <a:ext cx="85725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dirty="0" smtClean="0"/>
              <a:t>“</a:t>
            </a:r>
            <a:r>
              <a:rPr lang="es-ES" sz="3600" dirty="0" smtClean="0">
                <a:latin typeface="Tahoma" pitchFamily="34" charset="0"/>
                <a:cs typeface="Tahoma" pitchFamily="34" charset="0"/>
              </a:rPr>
              <a:t>Análisis, Diseño, Desarrollo e Implementación de un Sistema Financiero Gubernamental: Modulo de Contabilidad</a:t>
            </a:r>
            <a:r>
              <a:rPr lang="es-ES" sz="3600" dirty="0" smtClean="0"/>
              <a:t>”</a:t>
            </a:r>
            <a:endParaRPr lang="es-ES" sz="3600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286248" y="4572008"/>
            <a:ext cx="421484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es-MX" sz="2000" b="1" u="none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REALIZADO POR: </a:t>
            </a:r>
          </a:p>
          <a:p>
            <a:pPr marL="342900" indent="-342900" algn="just">
              <a:spcBef>
                <a:spcPct val="20000"/>
              </a:spcBef>
            </a:pPr>
            <a:r>
              <a:rPr lang="es-MX" sz="2000" b="1" u="none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Sucuzhañay Lema Marco Vinicio</a:t>
            </a:r>
            <a:endParaRPr lang="es-MX" sz="2000" b="1" u="none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1428736"/>
            <a:ext cx="9144000" cy="5143536"/>
            <a:chOff x="0" y="1056"/>
            <a:chExt cx="5760" cy="2853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056"/>
              <a:ext cx="5760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744"/>
              <a:ext cx="576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7" name="Picture 7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142852"/>
            <a:ext cx="1252626" cy="1209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Foto Faculta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15206" y="61221"/>
            <a:ext cx="1428872" cy="1296078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1643042" y="428604"/>
            <a:ext cx="47387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Presupuesto de Ingresos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4282" y="1857364"/>
            <a:ext cx="2903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>
                <a:latin typeface="Arial" pitchFamily="34" charset="0"/>
                <a:cs typeface="Arial" pitchFamily="34" charset="0"/>
              </a:rPr>
              <a:t>Clasificación:</a:t>
            </a:r>
            <a:endParaRPr lang="es-E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187128" y="2845354"/>
            <a:ext cx="312906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1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1036924" y="2845354"/>
            <a:ext cx="1249060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Corrientes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2357422" y="2571744"/>
            <a:ext cx="3798579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Provienen de la venta de bienes y servicios y de servicios sin contra prestación.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6215074" y="2571744"/>
            <a:ext cx="2714644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Impuestos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Tasas y Contribuciones 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Transferencias 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214282" y="4000504"/>
            <a:ext cx="312906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2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024100" y="4000504"/>
            <a:ext cx="1261884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De Capital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2357422" y="3657431"/>
            <a:ext cx="3798579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Provienen de la venta de bienes de larga duración, recuperación de inversiones, Transferencias o Donaciones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6215074" y="3643314"/>
            <a:ext cx="2714644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Venta de Petróleo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Tesoro Nacional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Venta de Acciones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Transf. del Gob. Central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214282" y="5274246"/>
            <a:ext cx="312906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3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642910" y="5201679"/>
            <a:ext cx="1643074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De Financiamiento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2357422" y="5000636"/>
            <a:ext cx="3798579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Fuentes Adicionales de fondos recibidos, para financiar proyectos de inversión.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6215074" y="5000636"/>
            <a:ext cx="2714644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Bonos del Estado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Cuentas por Cobrar 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Ventas Anticipadas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1428736"/>
            <a:ext cx="9144000" cy="5143536"/>
            <a:chOff x="0" y="1056"/>
            <a:chExt cx="5760" cy="2853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056"/>
              <a:ext cx="5760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744"/>
              <a:ext cx="576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7" name="Picture 7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142852"/>
            <a:ext cx="1252626" cy="1209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Foto Faculta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15206" y="61221"/>
            <a:ext cx="1428872" cy="1296078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1714480" y="428604"/>
            <a:ext cx="44662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Presupuesto de Gastos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857224" y="3014489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Permite gestionar el gasto que produce una institución pública previstos para el logro de los objetivos y metas.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1428736"/>
            <a:ext cx="9144000" cy="5643602"/>
            <a:chOff x="0" y="1056"/>
            <a:chExt cx="5760" cy="2853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056"/>
              <a:ext cx="5760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744"/>
              <a:ext cx="576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7" name="Picture 7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142852"/>
            <a:ext cx="1252626" cy="1209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Foto Faculta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15206" y="61221"/>
            <a:ext cx="1428872" cy="1296078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1643042" y="428604"/>
            <a:ext cx="44662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Presupuesto de Gastos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14282" y="1785926"/>
            <a:ext cx="2903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>
                <a:latin typeface="Arial" pitchFamily="34" charset="0"/>
                <a:cs typeface="Arial" pitchFamily="34" charset="0"/>
              </a:rPr>
              <a:t>Clasificación:</a:t>
            </a:r>
            <a:endParaRPr lang="es-E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187128" y="2428868"/>
            <a:ext cx="298480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5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726918" y="2428868"/>
            <a:ext cx="1130438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Corrientes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1928794" y="2428868"/>
            <a:ext cx="4357718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1600" dirty="0" smtClean="0">
                <a:latin typeface="Arial" pitchFamily="34" charset="0"/>
                <a:cs typeface="Arial" pitchFamily="34" charset="0"/>
              </a:rPr>
              <a:t>Gastos destinados para adquirir bienes y servicios para el desarrollo de actividades operacionales de administración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6357950" y="2428868"/>
            <a:ext cx="2428892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Gastos en el Personal</a:t>
            </a: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Bienes de Consumo </a:t>
            </a: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Otros Gastos Corrientes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142844" y="3360951"/>
            <a:ext cx="298480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6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500034" y="3360951"/>
            <a:ext cx="1364781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De Producción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928794" y="3357562"/>
            <a:ext cx="4357718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1600" dirty="0" smtClean="0">
                <a:latin typeface="Arial" pitchFamily="34" charset="0"/>
                <a:cs typeface="Arial" pitchFamily="34" charset="0"/>
              </a:rPr>
              <a:t>Comercialización de Bienes y Servicios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6357950" y="3366315"/>
            <a:ext cx="2428892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Remuneraciones</a:t>
            </a: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Bienes y Servicios </a:t>
            </a: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Otros Gastos de Prod.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142844" y="4280608"/>
            <a:ext cx="298480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7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500034" y="4280608"/>
            <a:ext cx="1364781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De Inversión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1928794" y="4280608"/>
            <a:ext cx="4357718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1600" dirty="0" smtClean="0">
                <a:latin typeface="Arial" pitchFamily="34" charset="0"/>
                <a:cs typeface="Arial" pitchFamily="34" charset="0"/>
              </a:rPr>
              <a:t>Actividades Operacionales de inversión en proyectos institucionales de ejecución de obra pública.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6357950" y="4280608"/>
            <a:ext cx="2428892" cy="107721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Remuneraciones</a:t>
            </a: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Bienes y Servicios </a:t>
            </a: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Obras Públicas</a:t>
            </a: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Obras Hidrocarburíferas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142844" y="5500702"/>
            <a:ext cx="298480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8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500034" y="5500702"/>
            <a:ext cx="1364781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De Capital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1928794" y="5526961"/>
            <a:ext cx="4357718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1600" dirty="0" smtClean="0">
                <a:latin typeface="Arial" pitchFamily="34" charset="0"/>
                <a:cs typeface="Arial" pitchFamily="34" charset="0"/>
              </a:rPr>
              <a:t>Destinados a la adquisición de bienes de larga duración para uso operativo y productivo.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6357950" y="5500702"/>
            <a:ext cx="2428892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Bienes de Larga Duración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1428736"/>
            <a:ext cx="9144000" cy="5643602"/>
            <a:chOff x="0" y="1056"/>
            <a:chExt cx="5760" cy="2853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056"/>
              <a:ext cx="5760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744"/>
              <a:ext cx="576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7" name="Picture 7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142852"/>
            <a:ext cx="1252626" cy="1209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Foto Faculta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15206" y="61221"/>
            <a:ext cx="1428872" cy="1296078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1643042" y="428604"/>
            <a:ext cx="34644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Cuenta Contables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500166" y="2143116"/>
            <a:ext cx="7072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Es el elemento básico y central de la contabilidad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14282" y="2714620"/>
            <a:ext cx="2403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Clasificación: 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42844" y="3571876"/>
            <a:ext cx="298480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1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869377" y="3571876"/>
            <a:ext cx="845103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Activos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1785918" y="3571876"/>
            <a:ext cx="4357718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1600" dirty="0" smtClean="0">
                <a:latin typeface="Arial" pitchFamily="34" charset="0"/>
                <a:cs typeface="Arial" pitchFamily="34" charset="0"/>
              </a:rPr>
              <a:t>Están integrados por los bienes de propiedad o dominio del estado.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6215074" y="3571876"/>
            <a:ext cx="2857520" cy="107721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Recursos Operacionales</a:t>
            </a: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Las inversiones Financieras</a:t>
            </a: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Existencias</a:t>
            </a: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Bienes de Larga Duración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142844" y="4786322"/>
            <a:ext cx="298480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2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813271" y="4786322"/>
            <a:ext cx="901209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Pasivos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785918" y="4786322"/>
            <a:ext cx="4357718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1600" dirty="0" smtClean="0">
                <a:latin typeface="Arial" pitchFamily="34" charset="0"/>
                <a:cs typeface="Arial" pitchFamily="34" charset="0"/>
              </a:rPr>
              <a:t>Están integrados por las deudas u obligaciones  asumidas por el estado con personas naturales o sociedades.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6215074" y="4786322"/>
            <a:ext cx="2857520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Financiamiento de terceros provenientes de deuda flotante o deuda pública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142844" y="5786454"/>
            <a:ext cx="298480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6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550379" y="5786454"/>
            <a:ext cx="1164101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Patrimonio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785918" y="5786454"/>
            <a:ext cx="4357718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1600" dirty="0" smtClean="0">
                <a:latin typeface="Arial" pitchFamily="34" charset="0"/>
                <a:cs typeface="Arial" pitchFamily="34" charset="0"/>
              </a:rPr>
              <a:t>Están integrados por la participación y responsabilidad sobre los recursos existentes del Estado.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6215074" y="5786454"/>
            <a:ext cx="2857520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Patrimonio</a:t>
            </a: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Resultado del Ejercicios y Disminución Patrimonial.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1428736"/>
            <a:ext cx="9144000" cy="5643602"/>
            <a:chOff x="0" y="1056"/>
            <a:chExt cx="5760" cy="2853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056"/>
              <a:ext cx="5760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744"/>
              <a:ext cx="576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7" name="Picture 7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142852"/>
            <a:ext cx="1252626" cy="1209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Foto Faculta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15206" y="61221"/>
            <a:ext cx="1428872" cy="1296078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1643042" y="428604"/>
            <a:ext cx="5399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Contabilidad Gubernamental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16520" y="2000240"/>
            <a:ext cx="13837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Definición: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071670" y="2000240"/>
            <a:ext cx="66437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Permite efectuar el registro sistemático, cronológico y secuencial de los hechos económicos , con la finalidad de producir información financiera, patrimonial y presupuestaria, confiable y oportuna.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-32" y="3714752"/>
            <a:ext cx="20345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Características: 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009756" y="3721246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Integra las operaciones patrimoniales con las presupuestarias 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2071670" y="4714884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Es de aplicación obligatoria en entidades que conforman el sector público.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2071670" y="5572140"/>
            <a:ext cx="6000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Utiliza el catálogo de cuentas y el clasificador presupuestario, como elementos básicos , comunes y únicos.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1428736"/>
            <a:ext cx="9144000" cy="5643602"/>
            <a:chOff x="0" y="1056"/>
            <a:chExt cx="5760" cy="2853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056"/>
              <a:ext cx="5760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744"/>
              <a:ext cx="576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7" name="Picture 7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142852"/>
            <a:ext cx="1252626" cy="1209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Foto Faculta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15206" y="61221"/>
            <a:ext cx="1428872" cy="1296078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1714480" y="214290"/>
            <a:ext cx="47863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Lógica de Integración Contable Presupuestaria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500034" y="2571744"/>
            <a:ext cx="8143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Evita que la información financiera producida por una entidad pública, entre la parte contable y presupuestaria, exista divergencia de criterios al momento de ejecutar el presupuesto.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00034" y="4143380"/>
            <a:ext cx="8001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Esta lógica de integración asocia una cuenta contable con el presupuesto de gastos o ingresos  dependiendo de la naturaleza o grupo al que pertenece el presupuesto.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1428736"/>
            <a:ext cx="9144000" cy="5643602"/>
            <a:chOff x="0" y="1056"/>
            <a:chExt cx="5760" cy="2853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056"/>
              <a:ext cx="5760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744"/>
              <a:ext cx="576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7" name="Picture 7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142852"/>
            <a:ext cx="1252626" cy="1209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Foto Faculta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15206" y="61221"/>
            <a:ext cx="1428872" cy="1296078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1714480" y="214290"/>
            <a:ext cx="47863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Lógica de Integración Contable Presupuestaria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9 Imagen" descr="asociacion.png"/>
          <p:cNvPicPr>
            <a:picLocks noGrp="1" noChangeAspect="1"/>
          </p:cNvPicPr>
          <p:nvPr isPhoto="1"/>
        </p:nvPicPr>
        <p:blipFill>
          <a:blip r:embed="rId6">
            <a:lum/>
          </a:blip>
          <a:stretch>
            <a:fillRect/>
          </a:stretch>
        </p:blipFill>
        <p:spPr>
          <a:xfrm>
            <a:off x="4429124" y="1928802"/>
            <a:ext cx="4572032" cy="39450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10 Imagen" descr="asociacion cuenta presupuesto.png"/>
          <p:cNvPicPr>
            <a:picLocks noGrp="1" noChangeAspect="1"/>
          </p:cNvPicPr>
          <p:nvPr isPhoto="1"/>
        </p:nvPicPr>
        <p:blipFill>
          <a:blip r:embed="rId7">
            <a:lum/>
          </a:blip>
          <a:stretch>
            <a:fillRect/>
          </a:stretch>
        </p:blipFill>
        <p:spPr>
          <a:xfrm>
            <a:off x="142844" y="2357430"/>
            <a:ext cx="4071966" cy="272595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11 Botón de acción: Comienzo">
            <a:hlinkClick r:id="rId8" action="ppaction://hlinksldjump" highlightClick="1"/>
          </p:cNvPr>
          <p:cNvSpPr/>
          <p:nvPr/>
        </p:nvSpPr>
        <p:spPr>
          <a:xfrm>
            <a:off x="8143900" y="6215082"/>
            <a:ext cx="571504" cy="35719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1428736"/>
            <a:ext cx="9144000" cy="5643602"/>
            <a:chOff x="0" y="1056"/>
            <a:chExt cx="5760" cy="2853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056"/>
              <a:ext cx="5760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744"/>
              <a:ext cx="576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7" name="Picture 7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142852"/>
            <a:ext cx="1252626" cy="1209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Foto Faculta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15206" y="61221"/>
            <a:ext cx="1428872" cy="1296078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1714480" y="285728"/>
            <a:ext cx="53578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Sistema Financiero Gubernamental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9 Imagen" descr="sistema.png"/>
          <p:cNvPicPr>
            <a:picLocks noGrp="1" noChangeAspect="1"/>
          </p:cNvPicPr>
          <p:nvPr isPhoto="1"/>
        </p:nvPicPr>
        <p:blipFill>
          <a:blip r:embed="rId6">
            <a:lum/>
          </a:blip>
          <a:stretch>
            <a:fillRect/>
          </a:stretch>
        </p:blipFill>
        <p:spPr>
          <a:xfrm>
            <a:off x="571472" y="2000241"/>
            <a:ext cx="7500990" cy="448106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10 Botón de acción: Comienzo">
            <a:hlinkClick r:id="rId7" action="ppaction://hlinksldjump" highlightClick="1"/>
          </p:cNvPr>
          <p:cNvSpPr/>
          <p:nvPr/>
        </p:nvSpPr>
        <p:spPr>
          <a:xfrm>
            <a:off x="8215338" y="6286520"/>
            <a:ext cx="571504" cy="35719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1428736"/>
            <a:ext cx="9144000" cy="5643602"/>
            <a:chOff x="0" y="1056"/>
            <a:chExt cx="5760" cy="2853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056"/>
              <a:ext cx="5760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744"/>
              <a:ext cx="576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7" name="Picture 7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142852"/>
            <a:ext cx="1252626" cy="1209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Foto Faculta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15206" y="61221"/>
            <a:ext cx="1428872" cy="1296078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1785918" y="428604"/>
            <a:ext cx="5357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Conclusiones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0034" y="2285992"/>
            <a:ext cx="8286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 Las normas contables y presupuestarias con las cuales se registran los hechos económicos en el sector público difieren mucho con las que rigen en el sector privado.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00034" y="3434364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 En instituciones pequeñas del sector público, el departamento de contabilidad es el encargado de administrar también la presupuestaria y tesorería.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71472" y="4282867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  El uso de una correcta metodología de desarrollo permite generar herramientas informáticas que se adapten fácilmente al cambio.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571472" y="5140123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 La herramienta de desarrollo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Power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Builder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tiene un buen desempeño  en el manejo de información con las bases de datos.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71472" y="5925941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Power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Builder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tiene poco mercadeo.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Botón de acción: Comienzo">
            <a:hlinkClick r:id="rId6" action="ppaction://hlinksldjump" highlightClick="1"/>
          </p:cNvPr>
          <p:cNvSpPr/>
          <p:nvPr/>
        </p:nvSpPr>
        <p:spPr>
          <a:xfrm>
            <a:off x="8215338" y="6286520"/>
            <a:ext cx="571504" cy="35719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1428736"/>
            <a:ext cx="9144000" cy="5643602"/>
            <a:chOff x="0" y="1056"/>
            <a:chExt cx="5760" cy="2853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056"/>
              <a:ext cx="5760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744"/>
              <a:ext cx="576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7" name="Picture 7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142852"/>
            <a:ext cx="1252626" cy="1209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Foto Faculta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15206" y="61221"/>
            <a:ext cx="1428872" cy="1296078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1785918" y="428604"/>
            <a:ext cx="5357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Recomendaciones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71473" y="2500306"/>
            <a:ext cx="75724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 Se recomienda que las bases de datos de las aplicaciones que utilizan las instituciones  no se encuentren instaladas en los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pc’s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de los usuarios, sino en un equipo que sea exclusivo para este fin.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Botón de acción: Comienzo">
            <a:hlinkClick r:id="rId6" action="ppaction://hlinksldjump" highlightClick="1"/>
          </p:cNvPr>
          <p:cNvSpPr/>
          <p:nvPr/>
        </p:nvSpPr>
        <p:spPr>
          <a:xfrm>
            <a:off x="8215338" y="6286520"/>
            <a:ext cx="571504" cy="35719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1428736"/>
            <a:ext cx="9144000" cy="5143536"/>
            <a:chOff x="0" y="1056"/>
            <a:chExt cx="5760" cy="2853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056"/>
              <a:ext cx="5760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744"/>
              <a:ext cx="576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7" name="Picture 7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142852"/>
            <a:ext cx="1252626" cy="1209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 redondeado"/>
          <p:cNvSpPr/>
          <p:nvPr/>
        </p:nvSpPr>
        <p:spPr>
          <a:xfrm>
            <a:off x="1714480" y="357166"/>
            <a:ext cx="5286412" cy="857256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3357554" y="428604"/>
            <a:ext cx="2000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Tahoma" pitchFamily="34" charset="0"/>
                <a:cs typeface="Tahoma" pitchFamily="34" charset="0"/>
              </a:rPr>
              <a:t>Agenda</a:t>
            </a:r>
            <a:endParaRPr lang="es-ES" sz="36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2" name="Picture 2" descr="Foto Faculta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15206" y="61221"/>
            <a:ext cx="1428872" cy="1296078"/>
          </a:xfrm>
          <a:prstGeom prst="rect">
            <a:avLst/>
          </a:prstGeom>
          <a:noFill/>
        </p:spPr>
      </p:pic>
      <p:sp>
        <p:nvSpPr>
          <p:cNvPr id="10" name="9 Rectángulo redondeado">
            <a:hlinkClick r:id="rId6" action="ppaction://hlinksldjump"/>
          </p:cNvPr>
          <p:cNvSpPr/>
          <p:nvPr/>
        </p:nvSpPr>
        <p:spPr>
          <a:xfrm>
            <a:off x="1009624" y="1928802"/>
            <a:ext cx="2643174" cy="857256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1438252" y="2110079"/>
            <a:ext cx="1847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Tahoma" pitchFamily="34" charset="0"/>
                <a:cs typeface="Tahoma" pitchFamily="34" charset="0"/>
              </a:rPr>
              <a:t>Justificación</a:t>
            </a:r>
            <a:endParaRPr lang="es-E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12 Rectángulo redondeado">
            <a:hlinkClick r:id="rId7" action="ppaction://hlinksldjump"/>
          </p:cNvPr>
          <p:cNvSpPr/>
          <p:nvPr/>
        </p:nvSpPr>
        <p:spPr>
          <a:xfrm>
            <a:off x="1071570" y="2928934"/>
            <a:ext cx="2643174" cy="857256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CuadroTexto"/>
          <p:cNvSpPr txBox="1"/>
          <p:nvPr/>
        </p:nvSpPr>
        <p:spPr>
          <a:xfrm>
            <a:off x="1795442" y="3110211"/>
            <a:ext cx="1347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Tahoma" pitchFamily="34" charset="0"/>
                <a:cs typeface="Tahoma" pitchFamily="34" charset="0"/>
              </a:rPr>
              <a:t>Objetivo</a:t>
            </a:r>
            <a:endParaRPr lang="es-E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14 Rectángulo redondeado">
            <a:hlinkClick r:id="rId8" action="ppaction://hlinksldjump"/>
          </p:cNvPr>
          <p:cNvSpPr/>
          <p:nvPr/>
        </p:nvSpPr>
        <p:spPr>
          <a:xfrm>
            <a:off x="1071538" y="4000504"/>
            <a:ext cx="2643174" cy="857256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1938318" y="4181781"/>
            <a:ext cx="1276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Tahoma" pitchFamily="34" charset="0"/>
                <a:cs typeface="Tahoma" pitchFamily="34" charset="0"/>
              </a:rPr>
              <a:t>Alcance</a:t>
            </a:r>
            <a:endParaRPr lang="es-E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16 Rectángulo redondeado">
            <a:hlinkClick r:id="rId9" action="ppaction://hlinksldjump"/>
          </p:cNvPr>
          <p:cNvSpPr/>
          <p:nvPr/>
        </p:nvSpPr>
        <p:spPr>
          <a:xfrm>
            <a:off x="990608" y="5072074"/>
            <a:ext cx="2643174" cy="857256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1714480" y="5181913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Tahoma" pitchFamily="34" charset="0"/>
                <a:cs typeface="Tahoma" pitchFamily="34" charset="0"/>
              </a:rPr>
              <a:t>Normativa</a:t>
            </a:r>
            <a:endParaRPr lang="es-E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18 Rectángulo redondeado">
            <a:hlinkClick r:id="rId10" action="ppaction://hlinksldjump"/>
          </p:cNvPr>
          <p:cNvSpPr/>
          <p:nvPr/>
        </p:nvSpPr>
        <p:spPr>
          <a:xfrm>
            <a:off x="4857752" y="2500306"/>
            <a:ext cx="2643174" cy="857256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5572132" y="2714620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Tahoma" pitchFamily="34" charset="0"/>
                <a:cs typeface="Tahoma" pitchFamily="34" charset="0"/>
              </a:rPr>
              <a:t>Software</a:t>
            </a:r>
            <a:endParaRPr lang="es-E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20 Rectángulo redondeado">
            <a:hlinkClick r:id="rId11" action="ppaction://hlinksldjump"/>
          </p:cNvPr>
          <p:cNvSpPr/>
          <p:nvPr/>
        </p:nvSpPr>
        <p:spPr>
          <a:xfrm>
            <a:off x="4857752" y="3571876"/>
            <a:ext cx="2643174" cy="857256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5214942" y="3753153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Tahoma" pitchFamily="34" charset="0"/>
                <a:cs typeface="Tahoma" pitchFamily="34" charset="0"/>
              </a:rPr>
              <a:t>Conclusiones</a:t>
            </a:r>
            <a:endParaRPr lang="es-E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3" name="22 Rectángulo redondeado">
            <a:hlinkClick r:id="rId12" action="ppaction://hlinksldjump"/>
          </p:cNvPr>
          <p:cNvSpPr/>
          <p:nvPr/>
        </p:nvSpPr>
        <p:spPr>
          <a:xfrm>
            <a:off x="4857752" y="4714884"/>
            <a:ext cx="2643174" cy="857256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4929190" y="4824723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Tahoma" pitchFamily="34" charset="0"/>
                <a:cs typeface="Tahoma" pitchFamily="34" charset="0"/>
              </a:rPr>
              <a:t>Recomendaciones</a:t>
            </a:r>
            <a:endParaRPr lang="es-ES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1428736"/>
            <a:ext cx="9144000" cy="5643602"/>
            <a:chOff x="0" y="1056"/>
            <a:chExt cx="5760" cy="2853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056"/>
              <a:ext cx="5760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744"/>
              <a:ext cx="576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7" name="Picture 7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142852"/>
            <a:ext cx="1252626" cy="1209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Foto Faculta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15206" y="61221"/>
            <a:ext cx="1428872" cy="1296078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2071670" y="3571876"/>
            <a:ext cx="5357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Gracias por su atención.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1428736"/>
            <a:ext cx="9144000" cy="4529138"/>
            <a:chOff x="0" y="1056"/>
            <a:chExt cx="5760" cy="2853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056"/>
              <a:ext cx="5760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744"/>
              <a:ext cx="576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7" name="Picture 7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142852"/>
            <a:ext cx="1252626" cy="1209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Foto Faculta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15206" y="61221"/>
            <a:ext cx="1428872" cy="1296078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1785918" y="642918"/>
            <a:ext cx="24176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Justificación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0034" y="2143116"/>
            <a:ext cx="7715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	Hoy en día las empresas, instituciones deben contar  con  Sistemas de Información que les permita obtener  información confiable, oportuna que les ayude a la toma de decisiones.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00034" y="4071942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	En el país, las instituciones públicas no son la excepción, con el uso de la tecnología informática buscan ser mas eficientes. 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Botón de acción: Hacia atrás o Anterior">
            <a:hlinkClick r:id="rId6" action="ppaction://hlinksldjump" highlightClick="1"/>
          </p:cNvPr>
          <p:cNvSpPr/>
          <p:nvPr/>
        </p:nvSpPr>
        <p:spPr>
          <a:xfrm>
            <a:off x="7715272" y="6143644"/>
            <a:ext cx="928694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1428736"/>
            <a:ext cx="9144000" cy="4529138"/>
            <a:chOff x="0" y="1056"/>
            <a:chExt cx="5760" cy="2853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056"/>
              <a:ext cx="5760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744"/>
              <a:ext cx="576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7" name="Picture 7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142852"/>
            <a:ext cx="1252626" cy="1209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Foto Faculta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15206" y="61221"/>
            <a:ext cx="1428872" cy="1296078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1785918" y="642918"/>
            <a:ext cx="16882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Objetivo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71472" y="2500306"/>
            <a:ext cx="80724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 smtClean="0">
                <a:latin typeface="Arial" pitchFamily="34" charset="0"/>
                <a:cs typeface="Arial" pitchFamily="34" charset="0"/>
              </a:rPr>
              <a:t>	Implementar una herramienta informática que permita al área financiera el registro de los hechos económicos generados a diario aplicando las normativas  contables vigentes para el sector público emitido por el MEF para su aplicación.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Botón de acción: Comienzo">
            <a:hlinkClick r:id="rId6" action="ppaction://hlinksldjump" highlightClick="1"/>
          </p:cNvPr>
          <p:cNvSpPr/>
          <p:nvPr/>
        </p:nvSpPr>
        <p:spPr>
          <a:xfrm>
            <a:off x="8072462" y="6215082"/>
            <a:ext cx="571504" cy="35719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1428736"/>
            <a:ext cx="9144000" cy="5643602"/>
            <a:chOff x="0" y="1056"/>
            <a:chExt cx="5760" cy="2853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056"/>
              <a:ext cx="5760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744"/>
              <a:ext cx="576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7" name="Picture 7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142852"/>
            <a:ext cx="1252626" cy="1209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Foto Faculta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15206" y="61221"/>
            <a:ext cx="1428872" cy="1296078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1928794" y="642918"/>
            <a:ext cx="16433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Alcance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214282" y="1928802"/>
            <a:ext cx="1785950" cy="47149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atin typeface="Tahoma" pitchFamily="34" charset="0"/>
                <a:cs typeface="Tahoma" pitchFamily="34" charset="0"/>
              </a:rPr>
              <a:t>Dirección Financiera</a:t>
            </a:r>
            <a:endParaRPr lang="es-E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2143108" y="2928934"/>
            <a:ext cx="2286016" cy="8572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Contabilidad</a:t>
            </a:r>
            <a:endParaRPr lang="es-ES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8" name="37 Rectángulo redondeado"/>
          <p:cNvSpPr/>
          <p:nvPr/>
        </p:nvSpPr>
        <p:spPr>
          <a:xfrm>
            <a:off x="2143108" y="2071678"/>
            <a:ext cx="2286016" cy="78581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Presupuesto</a:t>
            </a:r>
            <a:endParaRPr lang="es-ES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0" name="39 Rectángulo redondeado"/>
          <p:cNvSpPr/>
          <p:nvPr/>
        </p:nvSpPr>
        <p:spPr>
          <a:xfrm>
            <a:off x="4857752" y="6143644"/>
            <a:ext cx="2286016" cy="428628"/>
          </a:xfrm>
          <a:prstGeom prst="roundRect">
            <a:avLst/>
          </a:prstGeom>
        </p:spPr>
        <p:style>
          <a:lnRef idx="0">
            <a:schemeClr val="accent2"/>
          </a:lnRef>
          <a:fillRef idx="1001">
            <a:schemeClr val="dk1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Recaudación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42 Rectángulo redondeado"/>
          <p:cNvSpPr/>
          <p:nvPr/>
        </p:nvSpPr>
        <p:spPr>
          <a:xfrm>
            <a:off x="2143108" y="3857628"/>
            <a:ext cx="2286016" cy="78581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Tesorería</a:t>
            </a:r>
            <a:endParaRPr lang="es-ES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4" name="43 Rectángulo redondeado"/>
          <p:cNvSpPr/>
          <p:nvPr/>
        </p:nvSpPr>
        <p:spPr>
          <a:xfrm>
            <a:off x="4857752" y="4572008"/>
            <a:ext cx="2286016" cy="500066"/>
          </a:xfrm>
          <a:prstGeom prst="roundRect">
            <a:avLst/>
          </a:prstGeom>
          <a:ln>
            <a:prstDash val="lgDashDot"/>
          </a:ln>
        </p:spPr>
        <p:style>
          <a:lnRef idx="0">
            <a:schemeClr val="accent3"/>
          </a:lnRef>
          <a:fillRef idx="1001">
            <a:schemeClr val="dk1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Adquisiciones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44 Rectángulo redondeado"/>
          <p:cNvSpPr/>
          <p:nvPr/>
        </p:nvSpPr>
        <p:spPr>
          <a:xfrm>
            <a:off x="4857752" y="5143512"/>
            <a:ext cx="2286016" cy="428628"/>
          </a:xfrm>
          <a:prstGeom prst="roundRect">
            <a:avLst/>
          </a:prstGeom>
        </p:spPr>
        <p:style>
          <a:lnRef idx="0">
            <a:schemeClr val="accent3"/>
          </a:lnRef>
          <a:fillRef idx="1001">
            <a:schemeClr val="dk1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Nómina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45 Rectángulo redondeado"/>
          <p:cNvSpPr/>
          <p:nvPr/>
        </p:nvSpPr>
        <p:spPr>
          <a:xfrm>
            <a:off x="4857752" y="5643578"/>
            <a:ext cx="2286016" cy="428628"/>
          </a:xfrm>
          <a:prstGeom prst="roundRect">
            <a:avLst/>
          </a:prstGeom>
        </p:spPr>
        <p:style>
          <a:lnRef idx="0">
            <a:schemeClr val="accent4"/>
          </a:lnRef>
          <a:fillRef idx="1001">
            <a:schemeClr val="dk1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Bodega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1428736"/>
            <a:ext cx="9144000" cy="4529138"/>
            <a:chOff x="0" y="1056"/>
            <a:chExt cx="5760" cy="2853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056"/>
              <a:ext cx="5760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744"/>
              <a:ext cx="576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7" name="Picture 7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142852"/>
            <a:ext cx="1252626" cy="1209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Foto Faculta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15206" y="61221"/>
            <a:ext cx="1428872" cy="1296078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1643042" y="428604"/>
            <a:ext cx="52645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Normativa Contable Pública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428596" y="2260579"/>
            <a:ext cx="8286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2800" dirty="0" smtClean="0">
                <a:latin typeface="Tahoma" pitchFamily="34" charset="0"/>
                <a:cs typeface="Tahoma" pitchFamily="34" charset="0"/>
              </a:rPr>
              <a:t> Ejercicio Fiscal comprende el periodo desde el 1ro de enero hasta el 31 de diciembre de cada año.</a:t>
            </a:r>
            <a:endParaRPr lang="es-ES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428596" y="3544203"/>
            <a:ext cx="8286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2800" dirty="0" smtClean="0">
                <a:latin typeface="Tahoma" pitchFamily="34" charset="0"/>
                <a:cs typeface="Tahoma" pitchFamily="34" charset="0"/>
              </a:rPr>
              <a:t> El MEF comunicará a las instituciones acerca de los principios y normas técnicas de contabilidad gubernamental aplicables.</a:t>
            </a:r>
            <a:endParaRPr lang="es-ES" sz="28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1428736"/>
            <a:ext cx="9144000" cy="5000660"/>
            <a:chOff x="0" y="1056"/>
            <a:chExt cx="5760" cy="2853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056"/>
              <a:ext cx="5760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744"/>
              <a:ext cx="576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7" name="Picture 7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142852"/>
            <a:ext cx="1252626" cy="1209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Foto Faculta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15206" y="61221"/>
            <a:ext cx="1428872" cy="1296078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1643042" y="428604"/>
            <a:ext cx="49007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Proceso Contable Público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13 Diagrama"/>
          <p:cNvGraphicFramePr/>
          <p:nvPr/>
        </p:nvGraphicFramePr>
        <p:xfrm>
          <a:off x="1500166" y="18573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1428736"/>
            <a:ext cx="9144000" cy="4529138"/>
            <a:chOff x="0" y="1056"/>
            <a:chExt cx="5760" cy="2853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056"/>
              <a:ext cx="5760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744"/>
              <a:ext cx="576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7" name="Picture 7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142852"/>
            <a:ext cx="1252626" cy="1209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Foto Faculta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15206" y="61221"/>
            <a:ext cx="1428872" cy="1296078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1643042" y="428604"/>
            <a:ext cx="5036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Principios Presupuestarios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71472" y="2143116"/>
            <a:ext cx="81439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Presupuesto Publico, es un instrumento de gestión  mediante el cual se asignan recursos y se determinan gastos, para el logro de resultados a favor de la población, a través de la prestación de servicios y logro de metas.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1428736"/>
            <a:ext cx="9144000" cy="4529138"/>
            <a:chOff x="0" y="1056"/>
            <a:chExt cx="5760" cy="2853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056"/>
              <a:ext cx="5760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744"/>
              <a:ext cx="576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7" name="Picture 7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142852"/>
            <a:ext cx="1252626" cy="1209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Foto Faculta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15206" y="61221"/>
            <a:ext cx="1428872" cy="1296078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1643042" y="428604"/>
            <a:ext cx="47387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Presupuesto de Ingresos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928662" y="22859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571472" y="2071678"/>
            <a:ext cx="80724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 smtClean="0">
                <a:latin typeface="Arial" pitchFamily="34" charset="0"/>
                <a:cs typeface="Arial" pitchFamily="34" charset="0"/>
              </a:rPr>
              <a:t>El presupuesto de ingresos son lo recursos recibidos por una institución provenientes de su autogestión, del estado o por entidades externas. 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865</TotalTime>
  <Words>746</Words>
  <Application>Microsoft Office PowerPoint</Application>
  <PresentationFormat>Presentación en pantalla (4:3)</PresentationFormat>
  <Paragraphs>127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Flujo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*</dc:creator>
  <cp:lastModifiedBy>user</cp:lastModifiedBy>
  <cp:revision>104</cp:revision>
  <dcterms:created xsi:type="dcterms:W3CDTF">2015-05-19T03:31:06Z</dcterms:created>
  <dcterms:modified xsi:type="dcterms:W3CDTF">2015-06-28T01:48:35Z</dcterms:modified>
</cp:coreProperties>
</file>