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57" r:id="rId3"/>
    <p:sldId id="258" r:id="rId4"/>
    <p:sldId id="259" r:id="rId5"/>
    <p:sldId id="260" r:id="rId6"/>
    <p:sldId id="324" r:id="rId7"/>
    <p:sldId id="261" r:id="rId8"/>
    <p:sldId id="262" r:id="rId9"/>
    <p:sldId id="267" r:id="rId10"/>
    <p:sldId id="263" r:id="rId11"/>
    <p:sldId id="264" r:id="rId12"/>
    <p:sldId id="266" r:id="rId13"/>
    <p:sldId id="265"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305" r:id="rId51"/>
    <p:sldId id="306" r:id="rId52"/>
    <p:sldId id="308" r:id="rId53"/>
    <p:sldId id="307" r:id="rId54"/>
    <p:sldId id="309" r:id="rId55"/>
    <p:sldId id="310" r:id="rId56"/>
    <p:sldId id="311" r:id="rId57"/>
    <p:sldId id="312" r:id="rId58"/>
    <p:sldId id="313" r:id="rId59"/>
    <p:sldId id="314" r:id="rId60"/>
    <p:sldId id="315" r:id="rId61"/>
    <p:sldId id="316" r:id="rId62"/>
    <p:sldId id="317" r:id="rId63"/>
    <p:sldId id="318" r:id="rId64"/>
    <p:sldId id="325" r:id="rId65"/>
    <p:sldId id="319" r:id="rId66"/>
    <p:sldId id="326" r:id="rId67"/>
    <p:sldId id="327" r:id="rId68"/>
    <p:sldId id="329" r:id="rId69"/>
    <p:sldId id="320" r:id="rId70"/>
    <p:sldId id="321" r:id="rId71"/>
    <p:sldId id="328" r:id="rId7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77" autoAdjust="0"/>
    <p:restoredTop sz="94660"/>
  </p:normalViewPr>
  <p:slideViewPr>
    <p:cSldViewPr snapToGrid="0">
      <p:cViewPr varScale="1">
        <p:scale>
          <a:sx n="79" d="100"/>
          <a:sy n="79"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Hoja1!$B$1</c:f>
              <c:strCache>
                <c:ptCount val="1"/>
                <c:pt idx="0">
                  <c:v>Valores Y</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Hoja1!$A$2:$A$23</c:f>
              <c:numCache>
                <c:formatCode>General</c:formatCode>
                <c:ptCount val="22"/>
                <c:pt idx="0">
                  <c:v>120</c:v>
                </c:pt>
                <c:pt idx="1">
                  <c:v>115</c:v>
                </c:pt>
                <c:pt idx="2">
                  <c:v>110</c:v>
                </c:pt>
                <c:pt idx="3">
                  <c:v>105</c:v>
                </c:pt>
                <c:pt idx="4">
                  <c:v>100</c:v>
                </c:pt>
                <c:pt idx="5">
                  <c:v>95</c:v>
                </c:pt>
                <c:pt idx="6">
                  <c:v>90</c:v>
                </c:pt>
                <c:pt idx="7">
                  <c:v>85</c:v>
                </c:pt>
                <c:pt idx="8">
                  <c:v>80</c:v>
                </c:pt>
                <c:pt idx="9">
                  <c:v>75</c:v>
                </c:pt>
                <c:pt idx="10">
                  <c:v>70</c:v>
                </c:pt>
                <c:pt idx="11">
                  <c:v>65</c:v>
                </c:pt>
                <c:pt idx="12">
                  <c:v>60</c:v>
                </c:pt>
                <c:pt idx="13">
                  <c:v>55</c:v>
                </c:pt>
                <c:pt idx="14">
                  <c:v>50</c:v>
                </c:pt>
                <c:pt idx="15">
                  <c:v>45</c:v>
                </c:pt>
                <c:pt idx="16">
                  <c:v>40</c:v>
                </c:pt>
                <c:pt idx="17">
                  <c:v>35</c:v>
                </c:pt>
                <c:pt idx="18">
                  <c:v>30</c:v>
                </c:pt>
                <c:pt idx="19">
                  <c:v>25</c:v>
                </c:pt>
                <c:pt idx="20">
                  <c:v>20</c:v>
                </c:pt>
                <c:pt idx="21">
                  <c:v>15</c:v>
                </c:pt>
              </c:numCache>
            </c:numRef>
          </c:xVal>
          <c:yVal>
            <c:numRef>
              <c:f>Hoja1!$B$2:$B$23</c:f>
              <c:numCache>
                <c:formatCode>General</c:formatCode>
                <c:ptCount val="22"/>
                <c:pt idx="0">
                  <c:v>0</c:v>
                </c:pt>
                <c:pt idx="1">
                  <c:v>0</c:v>
                </c:pt>
                <c:pt idx="2">
                  <c:v>0</c:v>
                </c:pt>
                <c:pt idx="3">
                  <c:v>0</c:v>
                </c:pt>
                <c:pt idx="4">
                  <c:v>0</c:v>
                </c:pt>
                <c:pt idx="5">
                  <c:v>0</c:v>
                </c:pt>
                <c:pt idx="6">
                  <c:v>0</c:v>
                </c:pt>
                <c:pt idx="7">
                  <c:v>0</c:v>
                </c:pt>
                <c:pt idx="8">
                  <c:v>0</c:v>
                </c:pt>
                <c:pt idx="9">
                  <c:v>1</c:v>
                </c:pt>
                <c:pt idx="10">
                  <c:v>1</c:v>
                </c:pt>
                <c:pt idx="11">
                  <c:v>0</c:v>
                </c:pt>
                <c:pt idx="12">
                  <c:v>0</c:v>
                </c:pt>
                <c:pt idx="13">
                  <c:v>0</c:v>
                </c:pt>
                <c:pt idx="14">
                  <c:v>1</c:v>
                </c:pt>
                <c:pt idx="15">
                  <c:v>1</c:v>
                </c:pt>
                <c:pt idx="16">
                  <c:v>1</c:v>
                </c:pt>
                <c:pt idx="17">
                  <c:v>2</c:v>
                </c:pt>
                <c:pt idx="18">
                  <c:v>2</c:v>
                </c:pt>
                <c:pt idx="19">
                  <c:v>1</c:v>
                </c:pt>
                <c:pt idx="20">
                  <c:v>2</c:v>
                </c:pt>
                <c:pt idx="21">
                  <c:v>2</c:v>
                </c:pt>
              </c:numCache>
            </c:numRef>
          </c:yVal>
          <c:smooth val="1"/>
        </c:ser>
        <c:dLbls>
          <c:showLegendKey val="0"/>
          <c:showVal val="0"/>
          <c:showCatName val="0"/>
          <c:showSerName val="0"/>
          <c:showPercent val="0"/>
          <c:showBubbleSize val="0"/>
        </c:dLbls>
        <c:axId val="177521312"/>
        <c:axId val="177520192"/>
      </c:scatterChart>
      <c:valAx>
        <c:axId val="177521312"/>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177520192"/>
        <c:crosses val="autoZero"/>
        <c:crossBetween val="midCat"/>
      </c:valAx>
      <c:valAx>
        <c:axId val="177520192"/>
        <c:scaling>
          <c:orientation val="minMax"/>
          <c:max val="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177521312"/>
        <c:crosses val="autoZero"/>
        <c:crossBetween val="midCat"/>
        <c:majorUnit val="1"/>
        <c:minorUnit val="0.5"/>
      </c:valAx>
      <c:spPr>
        <a:noFill/>
        <a:ln>
          <a:noFill/>
        </a:ln>
        <a:effectLst/>
      </c:spPr>
    </c:plotArea>
    <c:plotVisOnly val="1"/>
    <c:dispBlanksAs val="gap"/>
    <c:showDLblsOverMax val="0"/>
  </c:chart>
  <c:spPr>
    <a:noFill/>
    <a:ln>
      <a:noFill/>
    </a:ln>
    <a:effectLst/>
  </c:spPr>
  <c:txPr>
    <a:bodyPr/>
    <a:lstStyle/>
    <a:p>
      <a:pPr>
        <a:defRPr/>
      </a:pPr>
      <a:endParaRPr lang="es-ES_trad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Hoja1!$B$1</c:f>
              <c:strCache>
                <c:ptCount val="1"/>
                <c:pt idx="0">
                  <c:v>Valores Y</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Hoja1!$A$2:$A$23</c:f>
              <c:numCache>
                <c:formatCode>General</c:formatCode>
                <c:ptCount val="22"/>
                <c:pt idx="0">
                  <c:v>120</c:v>
                </c:pt>
                <c:pt idx="1">
                  <c:v>115</c:v>
                </c:pt>
                <c:pt idx="2">
                  <c:v>110</c:v>
                </c:pt>
                <c:pt idx="3">
                  <c:v>105</c:v>
                </c:pt>
                <c:pt idx="4">
                  <c:v>100</c:v>
                </c:pt>
                <c:pt idx="5">
                  <c:v>95</c:v>
                </c:pt>
                <c:pt idx="6">
                  <c:v>90</c:v>
                </c:pt>
                <c:pt idx="7">
                  <c:v>85</c:v>
                </c:pt>
                <c:pt idx="8">
                  <c:v>80</c:v>
                </c:pt>
                <c:pt idx="9">
                  <c:v>75</c:v>
                </c:pt>
                <c:pt idx="10">
                  <c:v>70</c:v>
                </c:pt>
                <c:pt idx="11">
                  <c:v>65</c:v>
                </c:pt>
                <c:pt idx="12">
                  <c:v>60</c:v>
                </c:pt>
                <c:pt idx="13">
                  <c:v>55</c:v>
                </c:pt>
                <c:pt idx="14">
                  <c:v>50</c:v>
                </c:pt>
                <c:pt idx="15">
                  <c:v>45</c:v>
                </c:pt>
                <c:pt idx="16">
                  <c:v>40</c:v>
                </c:pt>
                <c:pt idx="17">
                  <c:v>35</c:v>
                </c:pt>
                <c:pt idx="18">
                  <c:v>30</c:v>
                </c:pt>
                <c:pt idx="19">
                  <c:v>25</c:v>
                </c:pt>
                <c:pt idx="20">
                  <c:v>20</c:v>
                </c:pt>
                <c:pt idx="21">
                  <c:v>15</c:v>
                </c:pt>
              </c:numCache>
            </c:numRef>
          </c:xVal>
          <c:yVal>
            <c:numRef>
              <c:f>Hoja1!$B$2:$B$23</c:f>
              <c:numCache>
                <c:formatCode>General</c:formatCode>
                <c:ptCount val="22"/>
                <c:pt idx="0">
                  <c:v>0</c:v>
                </c:pt>
                <c:pt idx="1">
                  <c:v>0</c:v>
                </c:pt>
                <c:pt idx="2">
                  <c:v>0</c:v>
                </c:pt>
                <c:pt idx="3">
                  <c:v>0</c:v>
                </c:pt>
                <c:pt idx="4">
                  <c:v>0</c:v>
                </c:pt>
                <c:pt idx="5">
                  <c:v>1</c:v>
                </c:pt>
                <c:pt idx="6">
                  <c:v>0</c:v>
                </c:pt>
                <c:pt idx="7">
                  <c:v>0</c:v>
                </c:pt>
                <c:pt idx="8">
                  <c:v>0</c:v>
                </c:pt>
                <c:pt idx="9">
                  <c:v>1</c:v>
                </c:pt>
                <c:pt idx="10">
                  <c:v>1</c:v>
                </c:pt>
                <c:pt idx="11">
                  <c:v>1</c:v>
                </c:pt>
                <c:pt idx="12">
                  <c:v>0</c:v>
                </c:pt>
                <c:pt idx="13">
                  <c:v>0</c:v>
                </c:pt>
                <c:pt idx="14">
                  <c:v>1</c:v>
                </c:pt>
                <c:pt idx="15">
                  <c:v>1</c:v>
                </c:pt>
                <c:pt idx="16">
                  <c:v>1</c:v>
                </c:pt>
                <c:pt idx="17">
                  <c:v>2</c:v>
                </c:pt>
                <c:pt idx="18">
                  <c:v>1</c:v>
                </c:pt>
                <c:pt idx="19">
                  <c:v>1</c:v>
                </c:pt>
                <c:pt idx="20">
                  <c:v>2</c:v>
                </c:pt>
                <c:pt idx="21">
                  <c:v>2</c:v>
                </c:pt>
              </c:numCache>
            </c:numRef>
          </c:yVal>
          <c:smooth val="1"/>
        </c:ser>
        <c:dLbls>
          <c:showLegendKey val="0"/>
          <c:showVal val="0"/>
          <c:showCatName val="0"/>
          <c:showSerName val="0"/>
          <c:showPercent val="0"/>
          <c:showBubbleSize val="0"/>
        </c:dLbls>
        <c:axId val="127383536"/>
        <c:axId val="127384096"/>
      </c:scatterChart>
      <c:valAx>
        <c:axId val="127383536"/>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127384096"/>
        <c:crosses val="autoZero"/>
        <c:crossBetween val="midCat"/>
      </c:valAx>
      <c:valAx>
        <c:axId val="127384096"/>
        <c:scaling>
          <c:orientation val="minMax"/>
          <c:max val="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_tradnl"/>
          </a:p>
        </c:txPr>
        <c:crossAx val="127383536"/>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a:xfrm>
            <a:off x="5332412" y="5883275"/>
            <a:ext cx="4324044" cy="365125"/>
          </a:xfrm>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13091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27631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35234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57606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725757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99986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89068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18110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90484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a:xfrm>
            <a:off x="10951856" y="5867131"/>
            <a:ext cx="551167" cy="365125"/>
          </a:xfrm>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79783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412550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319059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12279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378800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86619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300954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128B087-AB1B-47FE-8401-63323A249241}" type="datetimeFigureOut">
              <a:rPr lang="es-ES_tradnl" smtClean="0"/>
              <a:t>24/07/2015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191297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128B087-AB1B-47FE-8401-63323A249241}" type="datetimeFigureOut">
              <a:rPr lang="es-ES_tradnl" smtClean="0"/>
              <a:t>24/07/2015</a:t>
            </a:fld>
            <a:endParaRPr lang="es-ES_tradnl"/>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_tradnl"/>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8B5D07-B95E-4070-91DD-22F75F57B0EE}" type="slidenum">
              <a:rPr lang="es-ES_tradnl" smtClean="0"/>
              <a:t>‹Nº›</a:t>
            </a:fld>
            <a:endParaRPr lang="es-ES_tradnl"/>
          </a:p>
        </p:txBody>
      </p:sp>
    </p:spTree>
    <p:extLst>
      <p:ext uri="{BB962C8B-B14F-4D97-AF65-F5344CB8AC3E}">
        <p14:creationId xmlns:p14="http://schemas.microsoft.com/office/powerpoint/2010/main" val="292241997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Barrio\Desktop\TESIS!!!\varios\Logo-ESPE.jpg"/>
          <p:cNvPicPr/>
          <p:nvPr/>
        </p:nvPicPr>
        <p:blipFill>
          <a:blip r:embed="rId2" cstate="print"/>
          <a:srcRect/>
          <a:stretch>
            <a:fillRect/>
          </a:stretch>
        </p:blipFill>
        <p:spPr bwMode="auto">
          <a:xfrm>
            <a:off x="3701464" y="377606"/>
            <a:ext cx="4981575" cy="1458595"/>
          </a:xfrm>
          <a:prstGeom prst="rect">
            <a:avLst/>
          </a:prstGeom>
          <a:noFill/>
          <a:ln w="9525">
            <a:noFill/>
            <a:miter lim="800000"/>
            <a:headEnd/>
            <a:tailEnd/>
          </a:ln>
        </p:spPr>
      </p:pic>
      <p:sp>
        <p:nvSpPr>
          <p:cNvPr id="5" name="5 CuadroTexto"/>
          <p:cNvSpPr txBox="1"/>
          <p:nvPr/>
        </p:nvSpPr>
        <p:spPr>
          <a:xfrm>
            <a:off x="3409910" y="2110603"/>
            <a:ext cx="5760640" cy="769441"/>
          </a:xfrm>
          <a:prstGeom prst="rect">
            <a:avLst/>
          </a:prstGeom>
          <a:noFill/>
        </p:spPr>
        <p:txBody>
          <a:bodyPr wrap="square" rtlCol="0">
            <a:spAutoFit/>
          </a:bodyPr>
          <a:lstStyle/>
          <a:p>
            <a:pPr algn="ctr"/>
            <a:r>
              <a:rPr lang="es-EC" sz="2200" b="1" dirty="0" smtClean="0"/>
              <a:t>DEPARTAMENTO DE CIENCIAS DE LA  ENERGIA Y MECÁNICA</a:t>
            </a:r>
            <a:endParaRPr lang="es-EC" sz="2200" b="1" dirty="0"/>
          </a:p>
        </p:txBody>
      </p:sp>
      <p:sp>
        <p:nvSpPr>
          <p:cNvPr id="7" name="6 CuadroTexto"/>
          <p:cNvSpPr txBox="1"/>
          <p:nvPr/>
        </p:nvSpPr>
        <p:spPr>
          <a:xfrm>
            <a:off x="3409910" y="3035417"/>
            <a:ext cx="5760640" cy="430887"/>
          </a:xfrm>
          <a:prstGeom prst="rect">
            <a:avLst/>
          </a:prstGeom>
          <a:noFill/>
        </p:spPr>
        <p:txBody>
          <a:bodyPr wrap="square" rtlCol="0">
            <a:spAutoFit/>
          </a:bodyPr>
          <a:lstStyle/>
          <a:p>
            <a:pPr algn="ctr"/>
            <a:r>
              <a:rPr lang="es-EC" sz="2200" b="1" dirty="0" smtClean="0"/>
              <a:t>CARRERA DE INGENIERÍA MECATRÓNICA</a:t>
            </a:r>
            <a:endParaRPr lang="es-EC" sz="2200" b="1" dirty="0"/>
          </a:p>
        </p:txBody>
      </p:sp>
      <p:sp>
        <p:nvSpPr>
          <p:cNvPr id="8" name="2 Subtítulo"/>
          <p:cNvSpPr>
            <a:spLocks noGrp="1"/>
          </p:cNvSpPr>
          <p:nvPr>
            <p:ph type="subTitle" idx="1"/>
          </p:nvPr>
        </p:nvSpPr>
        <p:spPr>
          <a:xfrm>
            <a:off x="2991851" y="3837120"/>
            <a:ext cx="6400800" cy="612770"/>
          </a:xfrm>
        </p:spPr>
        <p:txBody>
          <a:bodyPr>
            <a:noAutofit/>
          </a:bodyPr>
          <a:lstStyle/>
          <a:p>
            <a:pPr algn="ctr"/>
            <a:r>
              <a:rPr lang="es-ES_tradnl" dirty="0" smtClean="0">
                <a:solidFill>
                  <a:schemeClr val="tx1"/>
                </a:solidFill>
              </a:rPr>
              <a:t>“DISEÑO </a:t>
            </a:r>
            <a:r>
              <a:rPr lang="es-ES_tradnl" dirty="0" smtClean="0"/>
              <a:t>Y CONSTRUCCIÓN DE UN SISTEMA DE REHABILITACIÓN PASIVO PARA LA RODILLA”</a:t>
            </a:r>
            <a:endParaRPr lang="es-EC" dirty="0">
              <a:solidFill>
                <a:schemeClr val="tx1"/>
              </a:solidFill>
            </a:endParaRPr>
          </a:p>
        </p:txBody>
      </p:sp>
      <p:sp>
        <p:nvSpPr>
          <p:cNvPr id="10" name="7 CuadroTexto"/>
          <p:cNvSpPr txBox="1"/>
          <p:nvPr/>
        </p:nvSpPr>
        <p:spPr>
          <a:xfrm>
            <a:off x="1933746" y="4760635"/>
            <a:ext cx="8712968" cy="461665"/>
          </a:xfrm>
          <a:prstGeom prst="rect">
            <a:avLst/>
          </a:prstGeom>
          <a:noFill/>
        </p:spPr>
        <p:txBody>
          <a:bodyPr wrap="square" rtlCol="0">
            <a:spAutoFit/>
          </a:bodyPr>
          <a:lstStyle/>
          <a:p>
            <a:pPr algn="ctr"/>
            <a:r>
              <a:rPr lang="en-US" sz="2400" dirty="0" smtClean="0"/>
              <a:t>LUIS FERNANDO URGILÉS VALLES </a:t>
            </a:r>
            <a:endParaRPr lang="es-EC" sz="2400" dirty="0"/>
          </a:p>
        </p:txBody>
      </p:sp>
      <p:sp>
        <p:nvSpPr>
          <p:cNvPr id="11" name="8 CuadroTexto"/>
          <p:cNvSpPr txBox="1"/>
          <p:nvPr/>
        </p:nvSpPr>
        <p:spPr>
          <a:xfrm>
            <a:off x="288758" y="5533045"/>
            <a:ext cx="11747364" cy="738664"/>
          </a:xfrm>
          <a:prstGeom prst="rect">
            <a:avLst/>
          </a:prstGeom>
          <a:noFill/>
        </p:spPr>
        <p:txBody>
          <a:bodyPr wrap="square" rtlCol="0">
            <a:spAutoFit/>
          </a:bodyPr>
          <a:lstStyle/>
          <a:p>
            <a:r>
              <a:rPr lang="en-US" sz="2400" dirty="0" smtClean="0"/>
              <a:t>DIRECTOR:  ING. FERNANDO OLMEDO MSc.     CODIRECTOR: ING</a:t>
            </a:r>
            <a:r>
              <a:rPr lang="en-US" sz="2400" dirty="0"/>
              <a:t>. </a:t>
            </a:r>
            <a:r>
              <a:rPr lang="en-US" sz="2400" dirty="0" smtClean="0"/>
              <a:t>FLAVIO PINEDA MSc.</a:t>
            </a:r>
            <a:endParaRPr lang="es-EC" sz="2400" dirty="0"/>
          </a:p>
          <a:p>
            <a:endParaRPr lang="en-US" dirty="0" smtClean="0"/>
          </a:p>
        </p:txBody>
      </p:sp>
    </p:spTree>
    <p:extLst>
      <p:ext uri="{BB962C8B-B14F-4D97-AF65-F5344CB8AC3E}">
        <p14:creationId xmlns:p14="http://schemas.microsoft.com/office/powerpoint/2010/main" val="591528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PARTES DEL EQUIPO</a:t>
            </a:r>
            <a:endParaRPr lang="es-ES_tradnl" dirty="0"/>
          </a:p>
        </p:txBody>
      </p:sp>
      <p:graphicFrame>
        <p:nvGraphicFramePr>
          <p:cNvPr id="5" name="Tabla 4"/>
          <p:cNvGraphicFramePr>
            <a:graphicFrameLocks noGrp="1"/>
          </p:cNvGraphicFramePr>
          <p:nvPr>
            <p:extLst>
              <p:ext uri="{D42A27DB-BD31-4B8C-83A1-F6EECF244321}">
                <p14:modId xmlns:p14="http://schemas.microsoft.com/office/powerpoint/2010/main" val="2909292979"/>
              </p:ext>
            </p:extLst>
          </p:nvPr>
        </p:nvGraphicFramePr>
        <p:xfrm>
          <a:off x="8535511" y="699513"/>
          <a:ext cx="2967512" cy="5790726"/>
        </p:xfrm>
        <a:graphic>
          <a:graphicData uri="http://schemas.openxmlformats.org/drawingml/2006/table">
            <a:tbl>
              <a:tblPr firstRow="1" bandRow="1">
                <a:tableStyleId>{5C22544A-7EE6-4342-B048-85BDC9FD1C3A}</a:tableStyleId>
              </a:tblPr>
              <a:tblGrid>
                <a:gridCol w="1000375"/>
                <a:gridCol w="1967137"/>
              </a:tblGrid>
              <a:tr h="318294">
                <a:tc>
                  <a:txBody>
                    <a:bodyPr/>
                    <a:lstStyle/>
                    <a:p>
                      <a:pPr algn="ctr"/>
                      <a:r>
                        <a:rPr lang="es-ES" dirty="0" smtClean="0"/>
                        <a:t>Número</a:t>
                      </a:r>
                      <a:endParaRPr lang="es-ES_tradnl" dirty="0"/>
                    </a:p>
                  </a:txBody>
                  <a:tcPr/>
                </a:tc>
                <a:tc>
                  <a:txBody>
                    <a:bodyPr/>
                    <a:lstStyle/>
                    <a:p>
                      <a:pPr algn="ctr"/>
                      <a:r>
                        <a:rPr lang="es-ES" dirty="0" smtClean="0"/>
                        <a:t>Descripción</a:t>
                      </a:r>
                      <a:endParaRPr lang="es-ES_tradnl" dirty="0"/>
                    </a:p>
                  </a:txBody>
                  <a:tcPr/>
                </a:tc>
              </a:tr>
              <a:tr h="157885">
                <a:tc>
                  <a:txBody>
                    <a:bodyPr/>
                    <a:lstStyle/>
                    <a:p>
                      <a:pPr algn="ctr"/>
                      <a:r>
                        <a:rPr lang="es-ES" sz="1200" dirty="0" smtClean="0"/>
                        <a:t>1</a:t>
                      </a:r>
                      <a:endParaRPr lang="es-ES_tradnl" sz="1200" dirty="0"/>
                    </a:p>
                  </a:txBody>
                  <a:tcPr/>
                </a:tc>
                <a:tc>
                  <a:txBody>
                    <a:bodyPr/>
                    <a:lstStyle/>
                    <a:p>
                      <a:r>
                        <a:rPr lang="es-ES" sz="1200" dirty="0" smtClean="0"/>
                        <a:t>Apoyo del pie</a:t>
                      </a:r>
                      <a:endParaRPr lang="es-ES_tradnl" sz="1200" dirty="0"/>
                    </a:p>
                  </a:txBody>
                  <a:tcPr/>
                </a:tc>
              </a:tr>
              <a:tr h="318294">
                <a:tc>
                  <a:txBody>
                    <a:bodyPr/>
                    <a:lstStyle/>
                    <a:p>
                      <a:pPr algn="ctr"/>
                      <a:r>
                        <a:rPr lang="es-ES" sz="1200" dirty="0" smtClean="0"/>
                        <a:t>2</a:t>
                      </a:r>
                      <a:endParaRPr lang="es-ES_tradnl" sz="1200" dirty="0"/>
                    </a:p>
                  </a:txBody>
                  <a:tcPr/>
                </a:tc>
                <a:tc>
                  <a:txBody>
                    <a:bodyPr/>
                    <a:lstStyle/>
                    <a:p>
                      <a:r>
                        <a:rPr lang="es-ES" sz="1200" dirty="0" smtClean="0"/>
                        <a:t>Barras de</a:t>
                      </a:r>
                      <a:r>
                        <a:rPr lang="es-ES" sz="1200" baseline="0" dirty="0" smtClean="0"/>
                        <a:t> soporte internas de la pierna</a:t>
                      </a:r>
                      <a:endParaRPr lang="es-ES_tradnl" sz="1200" dirty="0"/>
                    </a:p>
                  </a:txBody>
                  <a:tcPr/>
                </a:tc>
              </a:tr>
              <a:tr h="318294">
                <a:tc>
                  <a:txBody>
                    <a:bodyPr/>
                    <a:lstStyle/>
                    <a:p>
                      <a:pPr algn="ctr"/>
                      <a:r>
                        <a:rPr lang="es-ES" sz="1200" dirty="0" smtClean="0"/>
                        <a:t>3</a:t>
                      </a:r>
                      <a:endParaRPr lang="es-ES_tradnl" sz="1200" dirty="0"/>
                    </a:p>
                  </a:txBody>
                  <a:tcPr/>
                </a:tc>
                <a:tc>
                  <a:txBody>
                    <a:bodyPr/>
                    <a:lstStyle/>
                    <a:p>
                      <a:r>
                        <a:rPr lang="es-ES" sz="1200" dirty="0" smtClean="0"/>
                        <a:t>Barra</a:t>
                      </a:r>
                      <a:r>
                        <a:rPr lang="es-ES" sz="1200" baseline="0" dirty="0" smtClean="0"/>
                        <a:t> de soporte externa de la pierna derecha</a:t>
                      </a:r>
                      <a:endParaRPr lang="es-ES_tradnl" sz="1200" dirty="0"/>
                    </a:p>
                  </a:txBody>
                  <a:tcPr/>
                </a:tc>
              </a:tr>
              <a:tr h="318294">
                <a:tc>
                  <a:txBody>
                    <a:bodyPr/>
                    <a:lstStyle/>
                    <a:p>
                      <a:pPr algn="ctr"/>
                      <a:r>
                        <a:rPr lang="es-ES" sz="1200" dirty="0" smtClean="0"/>
                        <a:t>4</a:t>
                      </a:r>
                      <a:endParaRPr lang="es-ES_tradnl" sz="1200" dirty="0"/>
                    </a:p>
                  </a:txBody>
                  <a:tcPr/>
                </a:tc>
                <a:tc>
                  <a:txBody>
                    <a:bodyPr/>
                    <a:lstStyle/>
                    <a:p>
                      <a:r>
                        <a:rPr lang="es-ES" sz="1200" dirty="0" smtClean="0"/>
                        <a:t>Acople</a:t>
                      </a:r>
                      <a:r>
                        <a:rPr lang="es-ES" sz="1200" baseline="0" dirty="0" smtClean="0"/>
                        <a:t> del encoder</a:t>
                      </a:r>
                      <a:endParaRPr lang="es-ES_tradnl" sz="1200" dirty="0"/>
                    </a:p>
                  </a:txBody>
                  <a:tcPr/>
                </a:tc>
              </a:tr>
              <a:tr h="318294">
                <a:tc>
                  <a:txBody>
                    <a:bodyPr/>
                    <a:lstStyle/>
                    <a:p>
                      <a:pPr algn="ctr"/>
                      <a:r>
                        <a:rPr lang="es-ES" sz="1200" dirty="0" smtClean="0"/>
                        <a:t>5</a:t>
                      </a:r>
                      <a:endParaRPr lang="es-ES_tradnl" sz="1200" dirty="0"/>
                    </a:p>
                  </a:txBody>
                  <a:tcPr/>
                </a:tc>
                <a:tc>
                  <a:txBody>
                    <a:bodyPr/>
                    <a:lstStyle/>
                    <a:p>
                      <a:r>
                        <a:rPr lang="es-ES" sz="1200" dirty="0" smtClean="0"/>
                        <a:t>Encoder</a:t>
                      </a:r>
                      <a:endParaRPr lang="es-ES_tradnl" sz="1200" dirty="0"/>
                    </a:p>
                  </a:txBody>
                  <a:tcPr/>
                </a:tc>
              </a:tr>
              <a:tr h="318294">
                <a:tc>
                  <a:txBody>
                    <a:bodyPr/>
                    <a:lstStyle/>
                    <a:p>
                      <a:pPr algn="ctr"/>
                      <a:r>
                        <a:rPr lang="es-ES" sz="1200" dirty="0" smtClean="0"/>
                        <a:t>6</a:t>
                      </a:r>
                      <a:endParaRPr lang="es-ES_tradnl" sz="1200" dirty="0"/>
                    </a:p>
                  </a:txBody>
                  <a:tcPr/>
                </a:tc>
                <a:tc>
                  <a:txBody>
                    <a:bodyPr/>
                    <a:lstStyle/>
                    <a:p>
                      <a:r>
                        <a:rPr lang="es-ES" sz="1200" dirty="0" smtClean="0"/>
                        <a:t>Barra de soporte externa del</a:t>
                      </a:r>
                      <a:r>
                        <a:rPr lang="es-ES" sz="1200" baseline="0" dirty="0" smtClean="0"/>
                        <a:t> muslo derecho </a:t>
                      </a:r>
                      <a:endParaRPr lang="es-ES_tradnl" sz="1200" dirty="0"/>
                    </a:p>
                  </a:txBody>
                  <a:tcPr/>
                </a:tc>
              </a:tr>
              <a:tr h="318294">
                <a:tc>
                  <a:txBody>
                    <a:bodyPr/>
                    <a:lstStyle/>
                    <a:p>
                      <a:pPr algn="ctr"/>
                      <a:r>
                        <a:rPr lang="es-ES" sz="1200" dirty="0" smtClean="0"/>
                        <a:t>7</a:t>
                      </a:r>
                      <a:endParaRPr lang="es-ES_tradnl" sz="1200" dirty="0"/>
                    </a:p>
                  </a:txBody>
                  <a:tcPr/>
                </a:tc>
                <a:tc>
                  <a:txBody>
                    <a:bodyPr/>
                    <a:lstStyle/>
                    <a:p>
                      <a:r>
                        <a:rPr lang="es-ES" sz="1200" dirty="0" smtClean="0"/>
                        <a:t>Barras de soporte internas del</a:t>
                      </a:r>
                      <a:r>
                        <a:rPr lang="es-ES" sz="1200" baseline="0" dirty="0" smtClean="0"/>
                        <a:t> muslo</a:t>
                      </a:r>
                      <a:endParaRPr lang="es-ES" sz="1200" dirty="0" smtClean="0"/>
                    </a:p>
                  </a:txBody>
                  <a:tcPr/>
                </a:tc>
              </a:tr>
              <a:tr h="318294">
                <a:tc>
                  <a:txBody>
                    <a:bodyPr/>
                    <a:lstStyle/>
                    <a:p>
                      <a:pPr algn="ctr"/>
                      <a:r>
                        <a:rPr lang="es-ES" sz="1200" dirty="0" smtClean="0"/>
                        <a:t>8</a:t>
                      </a:r>
                      <a:endParaRPr lang="es-ES_tradnl" sz="1200" dirty="0"/>
                    </a:p>
                  </a:txBody>
                  <a:tcPr/>
                </a:tc>
                <a:tc>
                  <a:txBody>
                    <a:bodyPr/>
                    <a:lstStyle/>
                    <a:p>
                      <a:r>
                        <a:rPr lang="es-ES" sz="1200" dirty="0" smtClean="0"/>
                        <a:t>Barra de soporte externa del muslo izquierdo</a:t>
                      </a:r>
                    </a:p>
                  </a:txBody>
                  <a:tcPr/>
                </a:tc>
              </a:tr>
              <a:tr h="318294">
                <a:tc>
                  <a:txBody>
                    <a:bodyPr/>
                    <a:lstStyle/>
                    <a:p>
                      <a:pPr algn="ctr"/>
                      <a:r>
                        <a:rPr lang="es-ES" sz="1200" dirty="0" smtClean="0"/>
                        <a:t>9</a:t>
                      </a:r>
                      <a:endParaRPr lang="es-ES_tradnl" sz="1200" dirty="0"/>
                    </a:p>
                  </a:txBody>
                  <a:tcPr/>
                </a:tc>
                <a:tc>
                  <a:txBody>
                    <a:bodyPr/>
                    <a:lstStyle/>
                    <a:p>
                      <a:r>
                        <a:rPr lang="es-ES" sz="1200" dirty="0" smtClean="0"/>
                        <a:t>Acople </a:t>
                      </a:r>
                    </a:p>
                  </a:txBody>
                  <a:tcPr/>
                </a:tc>
              </a:tr>
              <a:tr h="318294">
                <a:tc>
                  <a:txBody>
                    <a:bodyPr/>
                    <a:lstStyle/>
                    <a:p>
                      <a:pPr algn="ctr"/>
                      <a:r>
                        <a:rPr lang="es-ES" sz="1200" dirty="0" smtClean="0"/>
                        <a:t>10</a:t>
                      </a:r>
                      <a:endParaRPr lang="es-ES_tradnl" sz="1200" dirty="0"/>
                    </a:p>
                  </a:txBody>
                  <a:tcPr/>
                </a:tc>
                <a:tc>
                  <a:txBody>
                    <a:bodyPr/>
                    <a:lstStyle/>
                    <a:p>
                      <a:r>
                        <a:rPr lang="es-ES" sz="1200" dirty="0" smtClean="0"/>
                        <a:t>Base</a:t>
                      </a:r>
                    </a:p>
                  </a:txBody>
                  <a:tcPr/>
                </a:tc>
              </a:tr>
              <a:tr h="318294">
                <a:tc>
                  <a:txBody>
                    <a:bodyPr/>
                    <a:lstStyle/>
                    <a:p>
                      <a:pPr algn="ctr"/>
                      <a:r>
                        <a:rPr lang="es-ES" sz="1200" dirty="0" smtClean="0"/>
                        <a:t>11</a:t>
                      </a:r>
                      <a:endParaRPr lang="es-ES_tradnl" sz="1200" dirty="0"/>
                    </a:p>
                  </a:txBody>
                  <a:tcPr/>
                </a:tc>
                <a:tc>
                  <a:txBody>
                    <a:bodyPr/>
                    <a:lstStyle/>
                    <a:p>
                      <a:r>
                        <a:rPr lang="es-ES" sz="1200" dirty="0" smtClean="0"/>
                        <a:t>Placa de soporte </a:t>
                      </a:r>
                    </a:p>
                  </a:txBody>
                  <a:tcPr/>
                </a:tc>
              </a:tr>
              <a:tr h="318294">
                <a:tc>
                  <a:txBody>
                    <a:bodyPr/>
                    <a:lstStyle/>
                    <a:p>
                      <a:pPr algn="ctr"/>
                      <a:r>
                        <a:rPr lang="es-ES" sz="1200" dirty="0" smtClean="0"/>
                        <a:t>12</a:t>
                      </a:r>
                      <a:endParaRPr lang="es-ES_tradnl" sz="1200" dirty="0"/>
                    </a:p>
                  </a:txBody>
                  <a:tcPr/>
                </a:tc>
                <a:tc>
                  <a:txBody>
                    <a:bodyPr/>
                    <a:lstStyle/>
                    <a:p>
                      <a:r>
                        <a:rPr lang="es-ES" sz="1200" dirty="0" smtClean="0"/>
                        <a:t>Apoyo</a:t>
                      </a:r>
                      <a:r>
                        <a:rPr lang="es-ES" sz="1200" baseline="0" dirty="0" smtClean="0"/>
                        <a:t> del motor</a:t>
                      </a:r>
                      <a:endParaRPr lang="es-ES" sz="1200" dirty="0" smtClean="0"/>
                    </a:p>
                  </a:txBody>
                  <a:tcPr/>
                </a:tc>
              </a:tr>
              <a:tr h="318294">
                <a:tc>
                  <a:txBody>
                    <a:bodyPr/>
                    <a:lstStyle/>
                    <a:p>
                      <a:pPr algn="ctr"/>
                      <a:r>
                        <a:rPr lang="es-ES" sz="1200" dirty="0" smtClean="0"/>
                        <a:t>13</a:t>
                      </a:r>
                      <a:endParaRPr lang="es-ES_tradnl" sz="1200" dirty="0"/>
                    </a:p>
                  </a:txBody>
                  <a:tcPr/>
                </a:tc>
                <a:tc>
                  <a:txBody>
                    <a:bodyPr/>
                    <a:lstStyle/>
                    <a:p>
                      <a:r>
                        <a:rPr lang="es-ES" sz="1200" dirty="0" smtClean="0"/>
                        <a:t>Motor</a:t>
                      </a:r>
                    </a:p>
                  </a:txBody>
                  <a:tcPr/>
                </a:tc>
              </a:tr>
              <a:tr h="318294">
                <a:tc>
                  <a:txBody>
                    <a:bodyPr/>
                    <a:lstStyle/>
                    <a:p>
                      <a:pPr algn="ctr"/>
                      <a:r>
                        <a:rPr lang="es-ES" sz="1200" dirty="0" smtClean="0"/>
                        <a:t>14</a:t>
                      </a:r>
                      <a:endParaRPr lang="es-ES_tradnl" sz="1200" dirty="0"/>
                    </a:p>
                  </a:txBody>
                  <a:tcPr/>
                </a:tc>
                <a:tc>
                  <a:txBody>
                    <a:bodyPr/>
                    <a:lstStyle/>
                    <a:p>
                      <a:r>
                        <a:rPr lang="es-ES" sz="1200" dirty="0" smtClean="0"/>
                        <a:t>Husillo de bolas</a:t>
                      </a:r>
                    </a:p>
                  </a:txBody>
                  <a:tcPr/>
                </a:tc>
              </a:tr>
              <a:tr h="318294">
                <a:tc>
                  <a:txBody>
                    <a:bodyPr/>
                    <a:lstStyle/>
                    <a:p>
                      <a:pPr algn="ctr"/>
                      <a:r>
                        <a:rPr lang="es-ES" sz="1200" dirty="0" smtClean="0"/>
                        <a:t>15</a:t>
                      </a:r>
                      <a:endParaRPr lang="es-ES_tradnl" sz="1200" dirty="0"/>
                    </a:p>
                  </a:txBody>
                  <a:tcPr/>
                </a:tc>
                <a:tc>
                  <a:txBody>
                    <a:bodyPr/>
                    <a:lstStyle/>
                    <a:p>
                      <a:r>
                        <a:rPr lang="es-ES" sz="1200" dirty="0" smtClean="0"/>
                        <a:t>Tuerca de potencia</a:t>
                      </a:r>
                    </a:p>
                  </a:txBody>
                  <a:tcPr/>
                </a:tc>
              </a:tr>
            </a:tbl>
          </a:graphicData>
        </a:graphic>
      </p:graphicFrame>
      <p:pic>
        <p:nvPicPr>
          <p:cNvPr id="6" name="Imagen 5"/>
          <p:cNvPicPr>
            <a:picLocks noChangeAspect="1"/>
          </p:cNvPicPr>
          <p:nvPr/>
        </p:nvPicPr>
        <p:blipFill>
          <a:blip r:embed="rId2"/>
          <a:stretch>
            <a:fillRect/>
          </a:stretch>
        </p:blipFill>
        <p:spPr>
          <a:xfrm>
            <a:off x="1484310" y="1282533"/>
            <a:ext cx="6472158" cy="4669259"/>
          </a:xfrm>
          <a:prstGeom prst="rect">
            <a:avLst/>
          </a:prstGeom>
        </p:spPr>
      </p:pic>
    </p:spTree>
    <p:extLst>
      <p:ext uri="{BB962C8B-B14F-4D97-AF65-F5344CB8AC3E}">
        <p14:creationId xmlns:p14="http://schemas.microsoft.com/office/powerpoint/2010/main" val="2604533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CRITERIOS ANTROPOMÉTRICOS</a:t>
            </a:r>
            <a:endParaRPr lang="es-ES_tradnl" dirty="0"/>
          </a:p>
        </p:txBody>
      </p:sp>
      <p:pic>
        <p:nvPicPr>
          <p:cNvPr id="4" name="Imagen 3" descr="C:\Users\LUIS\Desktop\drillis-contini.png"/>
          <p:cNvPicPr/>
          <p:nvPr/>
        </p:nvPicPr>
        <p:blipFill>
          <a:blip r:embed="rId2">
            <a:extLst>
              <a:ext uri="{28A0092B-C50C-407E-A947-70E740481C1C}">
                <a14:useLocalDpi xmlns:a14="http://schemas.microsoft.com/office/drawing/2010/main" val="0"/>
              </a:ext>
            </a:extLst>
          </a:blip>
          <a:srcRect/>
          <a:stretch>
            <a:fillRect/>
          </a:stretch>
        </p:blipFill>
        <p:spPr bwMode="auto">
          <a:xfrm>
            <a:off x="1484310" y="1752599"/>
            <a:ext cx="3799485" cy="4345796"/>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2187582956"/>
              </p:ext>
            </p:extLst>
          </p:nvPr>
        </p:nvGraphicFramePr>
        <p:xfrm>
          <a:off x="6032560" y="1369323"/>
          <a:ext cx="4928365" cy="1828800"/>
        </p:xfrm>
        <a:graphic>
          <a:graphicData uri="http://schemas.openxmlformats.org/drawingml/2006/table">
            <a:tbl>
              <a:tblPr firstRow="1" firstCol="1" bandRow="1">
                <a:tableStyleId>{5C22544A-7EE6-4342-B048-85BDC9FD1C3A}</a:tableStyleId>
              </a:tblPr>
              <a:tblGrid>
                <a:gridCol w="1969119"/>
                <a:gridCol w="2959246"/>
              </a:tblGrid>
              <a:tr h="673628">
                <a:tc>
                  <a:txBody>
                    <a:bodyPr/>
                    <a:lstStyle/>
                    <a:p>
                      <a:pPr indent="252095" algn="ctr">
                        <a:lnSpc>
                          <a:spcPct val="150000"/>
                        </a:lnSpc>
                        <a:spcAft>
                          <a:spcPts val="0"/>
                        </a:spcAft>
                      </a:pPr>
                      <a:r>
                        <a:rPr lang="es-EC" sz="1600" dirty="0">
                          <a:effectLst/>
                        </a:rPr>
                        <a:t>SEGMENTO CORPORAL</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PROPORCIÓN DE ALTURA TOTAL(H)</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6814">
                <a:tc>
                  <a:txBody>
                    <a:bodyPr/>
                    <a:lstStyle/>
                    <a:p>
                      <a:pPr indent="252095" algn="just">
                        <a:lnSpc>
                          <a:spcPct val="150000"/>
                        </a:lnSpc>
                        <a:spcAft>
                          <a:spcPts val="0"/>
                        </a:spcAft>
                      </a:pPr>
                      <a:r>
                        <a:rPr lang="es-EC" sz="1600">
                          <a:effectLst/>
                        </a:rPr>
                        <a:t>Pie</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0.039H</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6814">
                <a:tc>
                  <a:txBody>
                    <a:bodyPr/>
                    <a:lstStyle/>
                    <a:p>
                      <a:pPr indent="252095" algn="just">
                        <a:lnSpc>
                          <a:spcPct val="150000"/>
                        </a:lnSpc>
                        <a:spcAft>
                          <a:spcPts val="0"/>
                        </a:spcAft>
                      </a:pPr>
                      <a:r>
                        <a:rPr lang="es-EC" sz="1600">
                          <a:effectLst/>
                        </a:rPr>
                        <a:t>Pantorrilla</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0.246H</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6814">
                <a:tc>
                  <a:txBody>
                    <a:bodyPr/>
                    <a:lstStyle/>
                    <a:p>
                      <a:pPr indent="252095" algn="just">
                        <a:lnSpc>
                          <a:spcPct val="150000"/>
                        </a:lnSpc>
                        <a:spcAft>
                          <a:spcPts val="0"/>
                        </a:spcAft>
                      </a:pPr>
                      <a:r>
                        <a:rPr lang="es-EC" sz="1600">
                          <a:effectLst/>
                        </a:rPr>
                        <a:t>Muslo</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0.245H</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64351587"/>
              </p:ext>
            </p:extLst>
          </p:nvPr>
        </p:nvGraphicFramePr>
        <p:xfrm>
          <a:off x="5593277" y="3538075"/>
          <a:ext cx="6353300" cy="2560320"/>
        </p:xfrm>
        <a:graphic>
          <a:graphicData uri="http://schemas.openxmlformats.org/drawingml/2006/table">
            <a:tbl>
              <a:tblPr firstRow="1" firstCol="1" bandRow="1">
                <a:tableStyleId>{5C22544A-7EE6-4342-B048-85BDC9FD1C3A}</a:tableStyleId>
              </a:tblPr>
              <a:tblGrid>
                <a:gridCol w="1877151"/>
                <a:gridCol w="1635334"/>
                <a:gridCol w="1296212"/>
                <a:gridCol w="1544603"/>
              </a:tblGrid>
              <a:tr h="488315">
                <a:tc>
                  <a:txBody>
                    <a:bodyPr/>
                    <a:lstStyle/>
                    <a:p>
                      <a:pPr indent="252095" algn="ctr">
                        <a:lnSpc>
                          <a:spcPct val="150000"/>
                        </a:lnSpc>
                        <a:spcAft>
                          <a:spcPts val="0"/>
                        </a:spcAft>
                      </a:pPr>
                      <a:r>
                        <a:rPr lang="es-EC" sz="1600" dirty="0">
                          <a:effectLst/>
                        </a:rPr>
                        <a:t>SEGMENTO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600" dirty="0">
                          <a:effectLst/>
                        </a:rPr>
                        <a:t>MASA DEL SEGMENTO / MASA TOTAL</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indent="252095" algn="ctr">
                        <a:lnSpc>
                          <a:spcPct val="150000"/>
                        </a:lnSpc>
                        <a:spcAft>
                          <a:spcPts val="0"/>
                        </a:spcAft>
                      </a:pPr>
                      <a:r>
                        <a:rPr lang="es-EC" sz="1600" dirty="0">
                          <a:effectLst/>
                        </a:rPr>
                        <a:t>CENTRO DE MASA / LONGITUD DEL SEGMENTO</a:t>
                      </a:r>
                      <a:endParaRPr lang="es-ES_tradnl" sz="1600" dirty="0">
                        <a:effectLst/>
                      </a:endParaRPr>
                    </a:p>
                    <a:p>
                      <a:pPr indent="252095" algn="ctr">
                        <a:lnSpc>
                          <a:spcPct val="150000"/>
                        </a:lnSpc>
                        <a:spcAft>
                          <a:spcPts val="0"/>
                        </a:spcAft>
                      </a:pPr>
                      <a:r>
                        <a:rPr lang="es-EC" sz="1600" dirty="0">
                          <a:effectLst/>
                        </a:rPr>
                        <a:t>PROXIMAL                   DISTAL</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_tradnl"/>
                    </a:p>
                  </a:txBody>
                  <a:tcPr/>
                </a:tc>
              </a:tr>
              <a:tr h="0">
                <a:tc>
                  <a:txBody>
                    <a:bodyPr/>
                    <a:lstStyle/>
                    <a:p>
                      <a:pPr indent="252095" algn="ctr">
                        <a:lnSpc>
                          <a:spcPct val="150000"/>
                        </a:lnSpc>
                        <a:spcAft>
                          <a:spcPts val="0"/>
                        </a:spcAft>
                      </a:pPr>
                      <a:r>
                        <a:rPr lang="es-EC" sz="1600">
                          <a:effectLst/>
                        </a:rPr>
                        <a:t>Pie</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0.0147</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0.4622</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0.5378</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600">
                          <a:effectLst/>
                        </a:rPr>
                        <a:t>Pierna</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0.0435</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0.3705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0.6295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600">
                          <a:effectLst/>
                        </a:rPr>
                        <a:t>Muslo</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0.1027</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0.3719</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0.6281</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600">
                          <a:effectLst/>
                        </a:rPr>
                        <a:t>Pierna y Pie</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0.0582</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0.4747</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0.5253</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87250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774" y="0"/>
            <a:ext cx="10018713" cy="1752599"/>
          </a:xfrm>
        </p:spPr>
        <p:txBody>
          <a:bodyPr/>
          <a:lstStyle/>
          <a:p>
            <a:r>
              <a:rPr lang="es-ES" dirty="0" smtClean="0"/>
              <a:t>CRITERIOS ANTROPOMÉTRICOS</a:t>
            </a:r>
            <a:endParaRPr lang="es-ES_tradnl" dirty="0"/>
          </a:p>
        </p:txBody>
      </p:sp>
      <p:sp>
        <p:nvSpPr>
          <p:cNvPr id="7" name="Marcador de contenido 6"/>
          <p:cNvSpPr>
            <a:spLocks noGrp="1"/>
          </p:cNvSpPr>
          <p:nvPr>
            <p:ph idx="1"/>
          </p:nvPr>
        </p:nvSpPr>
        <p:spPr>
          <a:xfrm>
            <a:off x="1484310" y="2666999"/>
            <a:ext cx="10018713" cy="3674424"/>
          </a:xfrm>
        </p:spPr>
        <p:txBody>
          <a:bodyPr/>
          <a:lstStyle/>
          <a:p>
            <a:r>
              <a:rPr lang="es-ES" dirty="0" smtClean="0"/>
              <a:t>El equipo está diseñado para personas con estaturas entre 1.50 y 2.00 m. y con un peso máximo de 150 Kg.</a:t>
            </a:r>
          </a:p>
          <a:p>
            <a:pPr marL="0" indent="0">
              <a:buNone/>
            </a:pPr>
            <a:endParaRPr lang="es-ES" dirty="0"/>
          </a:p>
          <a:p>
            <a:pPr marL="0" indent="0">
              <a:buNone/>
            </a:pPr>
            <a:endParaRPr lang="es-ES" dirty="0" smtClean="0"/>
          </a:p>
          <a:p>
            <a:endParaRPr lang="es-ES" dirty="0"/>
          </a:p>
          <a:p>
            <a:pPr marL="0" indent="0">
              <a:buNone/>
            </a:pPr>
            <a:endParaRPr lang="es-ES" dirty="0" smtClean="0"/>
          </a:p>
          <a:p>
            <a:pPr marL="0" indent="0">
              <a:buNone/>
            </a:pPr>
            <a:endParaRPr lang="es-ES" dirty="0"/>
          </a:p>
          <a:p>
            <a:endParaRPr lang="es-ES" dirty="0" smtClean="0"/>
          </a:p>
          <a:p>
            <a:endParaRPr lang="es-ES" dirty="0"/>
          </a:p>
          <a:p>
            <a:endParaRPr lang="es-ES" dirty="0" smtClean="0"/>
          </a:p>
          <a:p>
            <a:endParaRPr lang="es-ES" dirty="0" smtClean="0"/>
          </a:p>
          <a:p>
            <a:pPr marL="0" indent="0">
              <a:buNone/>
            </a:pPr>
            <a:endParaRPr lang="es-ES_tradnl" dirty="0"/>
          </a:p>
        </p:txBody>
      </p:sp>
      <p:graphicFrame>
        <p:nvGraphicFramePr>
          <p:cNvPr id="8" name="Tabla 7"/>
          <p:cNvGraphicFramePr>
            <a:graphicFrameLocks noGrp="1"/>
          </p:cNvGraphicFramePr>
          <p:nvPr>
            <p:extLst>
              <p:ext uri="{D42A27DB-BD31-4B8C-83A1-F6EECF244321}">
                <p14:modId xmlns:p14="http://schemas.microsoft.com/office/powerpoint/2010/main" val="3236686469"/>
              </p:ext>
            </p:extLst>
          </p:nvPr>
        </p:nvGraphicFramePr>
        <p:xfrm>
          <a:off x="3732616" y="2488350"/>
          <a:ext cx="5213350" cy="1828800"/>
        </p:xfrm>
        <a:graphic>
          <a:graphicData uri="http://schemas.openxmlformats.org/drawingml/2006/table">
            <a:tbl>
              <a:tblPr firstRow="1" firstCol="1" bandRow="1">
                <a:tableStyleId>{5C22544A-7EE6-4342-B048-85BDC9FD1C3A}</a:tableStyleId>
              </a:tblPr>
              <a:tblGrid>
                <a:gridCol w="2015041"/>
                <a:gridCol w="1460314"/>
                <a:gridCol w="1737995"/>
              </a:tblGrid>
              <a:tr h="0">
                <a:tc>
                  <a:txBody>
                    <a:bodyPr/>
                    <a:lstStyle/>
                    <a:p>
                      <a:pPr indent="252095" algn="ctr">
                        <a:lnSpc>
                          <a:spcPct val="150000"/>
                        </a:lnSpc>
                        <a:spcAft>
                          <a:spcPts val="0"/>
                        </a:spcAft>
                      </a:pPr>
                      <a:r>
                        <a:rPr lang="es-EC" sz="1600" spc="0" dirty="0">
                          <a:effectLst/>
                        </a:rPr>
                        <a:t>SEGMENTO </a:t>
                      </a:r>
                      <a:r>
                        <a:rPr lang="es-EC" sz="1600" spc="0" dirty="0" smtClean="0">
                          <a:effectLst/>
                        </a:rPr>
                        <a:t>       CORPORAL</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LONGITUD </a:t>
                      </a:r>
                      <a:r>
                        <a:rPr lang="es-EC" sz="1600" spc="0" dirty="0" smtClean="0">
                          <a:effectLst/>
                        </a:rPr>
                        <a:t>MÍNIMA (cm)</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LONGITUD </a:t>
                      </a:r>
                      <a:r>
                        <a:rPr lang="es-EC" sz="1600" spc="0" dirty="0" smtClean="0">
                          <a:effectLst/>
                        </a:rPr>
                        <a:t>MÁXIMA (cm)</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spc="0" dirty="0">
                          <a:effectLst/>
                        </a:rPr>
                        <a:t>Pie</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5.85</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a:effectLst/>
                        </a:rPr>
                        <a:t>7.8</a:t>
                      </a:r>
                      <a:endParaRPr lang="es-ES_tradnl" sz="1600" spc="75">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spc="0" dirty="0">
                          <a:effectLst/>
                        </a:rPr>
                        <a:t>Pantorrilla</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36.9</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49.2</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spc="0" dirty="0">
                          <a:effectLst/>
                        </a:rPr>
                        <a:t>Muslo</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a:effectLst/>
                        </a:rPr>
                        <a:t>36.75</a:t>
                      </a:r>
                      <a:endParaRPr lang="es-ES_tradnl" sz="1600" spc="75">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0" dirty="0">
                          <a:effectLst/>
                        </a:rPr>
                        <a:t>49</a:t>
                      </a:r>
                      <a:endParaRPr lang="es-ES_tradnl" sz="16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008383297"/>
              </p:ext>
            </p:extLst>
          </p:nvPr>
        </p:nvGraphicFramePr>
        <p:xfrm>
          <a:off x="3225431" y="4512623"/>
          <a:ext cx="6156075" cy="1828800"/>
        </p:xfrm>
        <a:graphic>
          <a:graphicData uri="http://schemas.openxmlformats.org/drawingml/2006/table">
            <a:tbl>
              <a:tblPr firstRow="1" firstCol="1" bandRow="1">
                <a:tableStyleId>{5C22544A-7EE6-4342-B048-85BDC9FD1C3A}</a:tableStyleId>
              </a:tblPr>
              <a:tblGrid>
                <a:gridCol w="1524698"/>
                <a:gridCol w="4631377"/>
              </a:tblGrid>
              <a:tr h="0">
                <a:tc>
                  <a:txBody>
                    <a:bodyPr/>
                    <a:lstStyle/>
                    <a:p>
                      <a:pPr indent="252095" algn="just">
                        <a:lnSpc>
                          <a:spcPct val="150000"/>
                        </a:lnSpc>
                        <a:spcAft>
                          <a:spcPts val="0"/>
                        </a:spcAft>
                      </a:pPr>
                      <a:r>
                        <a:rPr lang="es-EC" sz="1600" dirty="0">
                          <a:effectLst/>
                        </a:rPr>
                        <a:t>SEGMENTO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dirty="0">
                          <a:effectLst/>
                        </a:rPr>
                        <a:t>MASA DELSEGMENTO / MASA TOTAL (KG)</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dirty="0">
                          <a:effectLst/>
                        </a:rPr>
                        <a:t>Pie</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2.205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dirty="0">
                          <a:effectLst/>
                        </a:rPr>
                        <a:t>Pierna</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6.525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dirty="0">
                          <a:effectLst/>
                        </a:rPr>
                        <a:t>Muslo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15.405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l">
                        <a:lnSpc>
                          <a:spcPct val="150000"/>
                        </a:lnSpc>
                        <a:spcAft>
                          <a:spcPts val="0"/>
                        </a:spcAft>
                      </a:pPr>
                      <a:r>
                        <a:rPr lang="es-EC" sz="1600" dirty="0">
                          <a:effectLst/>
                        </a:rPr>
                        <a:t>Pierna y Pie</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8.73</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82504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BARRAS DE SOPORTE DEL MUSLO</a:t>
            </a:r>
            <a:endParaRPr lang="es-ES_tradnl" dirty="0"/>
          </a:p>
        </p:txBody>
      </p:sp>
      <p:sp>
        <p:nvSpPr>
          <p:cNvPr id="3" name="Marcador de contenido 2"/>
          <p:cNvSpPr>
            <a:spLocks noGrp="1"/>
          </p:cNvSpPr>
          <p:nvPr>
            <p:ph idx="1"/>
          </p:nvPr>
        </p:nvSpPr>
        <p:spPr>
          <a:xfrm>
            <a:off x="1484309" y="1859476"/>
            <a:ext cx="10018713" cy="4660077"/>
          </a:xfrm>
        </p:spPr>
        <p:txBody>
          <a:bodyPr/>
          <a:lstStyle/>
          <a:p>
            <a:pPr algn="just"/>
            <a:r>
              <a:rPr lang="es-ES" sz="2800" dirty="0" smtClean="0"/>
              <a:t>Las barras de soporte del muslo constan de un juego de 2 tubos deslizantes, es decir un tubo interno y uno externo para de esta forma lograr graduar la longitud de las barras a la requerida por el paciente.</a:t>
            </a:r>
          </a:p>
          <a:p>
            <a:pPr marL="0" indent="0">
              <a:buNone/>
            </a:pPr>
            <a:endParaRPr lang="es-ES" sz="2800" dirty="0"/>
          </a:p>
          <a:p>
            <a:r>
              <a:rPr lang="es-ES" sz="2800" dirty="0" smtClean="0"/>
              <a:t>Las barras de soporte externas derecha e izquierda, difieren entre sí únicamente en el acople donde estará sujeto el encoder. </a:t>
            </a:r>
            <a:endParaRPr lang="es-ES" sz="2800" dirty="0"/>
          </a:p>
          <a:p>
            <a:pPr marL="0" indent="0">
              <a:buNone/>
            </a:pPr>
            <a:endParaRPr lang="es-ES" dirty="0"/>
          </a:p>
          <a:p>
            <a:pPr marL="0" indent="0">
              <a:buNone/>
            </a:pPr>
            <a:endParaRPr lang="es-ES_tradnl" dirty="0"/>
          </a:p>
        </p:txBody>
      </p:sp>
    </p:spTree>
    <p:extLst>
      <p:ext uri="{BB962C8B-B14F-4D97-AF65-F5344CB8AC3E}">
        <p14:creationId xmlns:p14="http://schemas.microsoft.com/office/powerpoint/2010/main" val="2848390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smtClean="0"/>
              <a:t>BARRAS DE SOPORTE DEL MUSLO</a:t>
            </a:r>
            <a:endParaRPr lang="es-ES_tradnl" dirty="0"/>
          </a:p>
        </p:txBody>
      </p:sp>
      <p:pic>
        <p:nvPicPr>
          <p:cNvPr id="5" name="Imagen 4"/>
          <p:cNvPicPr/>
          <p:nvPr/>
        </p:nvPicPr>
        <p:blipFill>
          <a:blip r:embed="rId2"/>
          <a:stretch>
            <a:fillRect/>
          </a:stretch>
        </p:blipFill>
        <p:spPr>
          <a:xfrm>
            <a:off x="1650564" y="1752599"/>
            <a:ext cx="4470400" cy="1895475"/>
          </a:xfrm>
          <a:prstGeom prst="rect">
            <a:avLst/>
          </a:prstGeom>
        </p:spPr>
      </p:pic>
      <p:pic>
        <p:nvPicPr>
          <p:cNvPr id="6" name="Imagen 5"/>
          <p:cNvPicPr/>
          <p:nvPr/>
        </p:nvPicPr>
        <p:blipFill>
          <a:blip r:embed="rId3"/>
          <a:stretch>
            <a:fillRect/>
          </a:stretch>
        </p:blipFill>
        <p:spPr>
          <a:xfrm>
            <a:off x="7066808" y="1752599"/>
            <a:ext cx="4114800" cy="3322320"/>
          </a:xfrm>
          <a:prstGeom prst="rect">
            <a:avLst/>
          </a:prstGeom>
        </p:spPr>
      </p:pic>
      <p:sp>
        <p:nvSpPr>
          <p:cNvPr id="7" name="CuadroTexto 6"/>
          <p:cNvSpPr txBox="1"/>
          <p:nvPr/>
        </p:nvSpPr>
        <p:spPr>
          <a:xfrm>
            <a:off x="2023266" y="3847605"/>
            <a:ext cx="4470400" cy="369332"/>
          </a:xfrm>
          <a:prstGeom prst="rect">
            <a:avLst/>
          </a:prstGeom>
          <a:noFill/>
        </p:spPr>
        <p:txBody>
          <a:bodyPr wrap="square" rtlCol="0">
            <a:spAutoFit/>
          </a:bodyPr>
          <a:lstStyle/>
          <a:p>
            <a:r>
              <a:rPr lang="es-ES" dirty="0" smtClean="0"/>
              <a:t>Barra de soporte externa izquierda </a:t>
            </a:r>
            <a:endParaRPr lang="es-ES_tradnl" dirty="0"/>
          </a:p>
        </p:txBody>
      </p:sp>
      <p:sp>
        <p:nvSpPr>
          <p:cNvPr id="8" name="CuadroTexto 7"/>
          <p:cNvSpPr txBox="1"/>
          <p:nvPr/>
        </p:nvSpPr>
        <p:spPr>
          <a:xfrm>
            <a:off x="7519561" y="5270666"/>
            <a:ext cx="4470400" cy="369332"/>
          </a:xfrm>
          <a:prstGeom prst="rect">
            <a:avLst/>
          </a:prstGeom>
          <a:noFill/>
        </p:spPr>
        <p:txBody>
          <a:bodyPr wrap="square" rtlCol="0">
            <a:spAutoFit/>
          </a:bodyPr>
          <a:lstStyle/>
          <a:p>
            <a:r>
              <a:rPr lang="es-ES" dirty="0" smtClean="0"/>
              <a:t>Barra de soporte externa derecha </a:t>
            </a:r>
            <a:endParaRPr lang="es-ES_tradnl" dirty="0"/>
          </a:p>
        </p:txBody>
      </p:sp>
    </p:spTree>
    <p:extLst>
      <p:ext uri="{BB962C8B-B14F-4D97-AF65-F5344CB8AC3E}">
        <p14:creationId xmlns:p14="http://schemas.microsoft.com/office/powerpoint/2010/main" val="3607825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657" y="0"/>
            <a:ext cx="10018713" cy="1752599"/>
          </a:xfrm>
        </p:spPr>
        <p:txBody>
          <a:bodyPr/>
          <a:lstStyle/>
          <a:p>
            <a:r>
              <a:rPr lang="es-ES" dirty="0" smtClean="0"/>
              <a:t>BARRAS DE SOPORTE DEL MUSLO</a:t>
            </a:r>
            <a:endParaRPr lang="es-ES_tradnl" dirty="0"/>
          </a:p>
        </p:txBody>
      </p:sp>
      <p:sp>
        <p:nvSpPr>
          <p:cNvPr id="10" name="Marcador de contenido 9"/>
          <p:cNvSpPr>
            <a:spLocks noGrp="1"/>
          </p:cNvSpPr>
          <p:nvPr>
            <p:ph idx="1"/>
          </p:nvPr>
        </p:nvSpPr>
        <p:spPr/>
        <p:txBody>
          <a:bodyPr/>
          <a:lstStyle/>
          <a:p>
            <a:r>
              <a:rPr lang="es-ES" dirty="0" smtClean="0"/>
              <a:t>Las barras de soporte internas son las mismas para ambos lados de la estructura.</a:t>
            </a:r>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_tradnl" dirty="0"/>
          </a:p>
        </p:txBody>
      </p:sp>
      <p:pic>
        <p:nvPicPr>
          <p:cNvPr id="9" name="Imagen 8"/>
          <p:cNvPicPr/>
          <p:nvPr/>
        </p:nvPicPr>
        <p:blipFill>
          <a:blip r:embed="rId2"/>
          <a:stretch>
            <a:fillRect/>
          </a:stretch>
        </p:blipFill>
        <p:spPr>
          <a:xfrm>
            <a:off x="3505075" y="2666999"/>
            <a:ext cx="5923933" cy="3436918"/>
          </a:xfrm>
          <a:prstGeom prst="rect">
            <a:avLst/>
          </a:prstGeom>
        </p:spPr>
      </p:pic>
    </p:spTree>
    <p:extLst>
      <p:ext uri="{BB962C8B-B14F-4D97-AF65-F5344CB8AC3E}">
        <p14:creationId xmlns:p14="http://schemas.microsoft.com/office/powerpoint/2010/main" val="2969312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657" y="0"/>
            <a:ext cx="10018713" cy="1752599"/>
          </a:xfrm>
        </p:spPr>
        <p:txBody>
          <a:bodyPr/>
          <a:lstStyle/>
          <a:p>
            <a:r>
              <a:rPr lang="es-ES" dirty="0" smtClean="0"/>
              <a:t>BARRAS DE SOPORTE DEL MUSLO</a:t>
            </a:r>
            <a:endParaRPr lang="es-ES_tradnl" dirty="0"/>
          </a:p>
        </p:txBody>
      </p:sp>
      <mc:AlternateContent xmlns:mc="http://schemas.openxmlformats.org/markup-compatibility/2006" xmlns:a14="http://schemas.microsoft.com/office/drawing/2010/main">
        <mc:Choice Requires="a14">
          <p:sp>
            <p:nvSpPr>
              <p:cNvPr id="10" name="Marcador de contenido 9"/>
              <p:cNvSpPr>
                <a:spLocks noGrp="1"/>
              </p:cNvSpPr>
              <p:nvPr>
                <p:ph idx="1"/>
              </p:nvPr>
            </p:nvSpPr>
            <p:spPr>
              <a:xfrm>
                <a:off x="1804941" y="2078183"/>
                <a:ext cx="10018713" cy="3321132"/>
              </a:xfrm>
            </p:spPr>
            <p:txBody>
              <a:bodyPr>
                <a:normAutofit lnSpcReduction="10000"/>
              </a:bodyPr>
              <a:lstStyle/>
              <a:p>
                <a:pPr marL="0" indent="0">
                  <a:buNone/>
                </a:pPr>
                <a:endParaRPr lang="es-ES_tradnl" i="1" dirty="0" smtClean="0"/>
              </a:p>
              <a:p>
                <a:pPr marL="0" indent="0">
                  <a:buNone/>
                </a:pPr>
                <a:endParaRPr lang="es-ES_tradnl" i="1" dirty="0" smtClean="0"/>
              </a:p>
              <a:p>
                <a:endParaRPr lang="es-ES" dirty="0" smtClean="0"/>
              </a:p>
              <a:p>
                <a:r>
                  <a:rPr lang="es-ES" dirty="0" smtClean="0"/>
                  <a:t>La longitud mínima de las barras de soporte está dada por: </a:t>
                </a:r>
                <a:endParaRPr lang="es-ES_tradnl" dirty="0"/>
              </a:p>
              <a:p>
                <a:pPr marL="0" indent="0" algn="just">
                  <a:buNone/>
                </a:pPr>
                <a:endParaRPr lang="es-ES_tradnl" i="1" dirty="0" smtClean="0"/>
              </a:p>
              <a:p>
                <a:pPr marL="0" indent="0" algn="ctr">
                  <a:buNone/>
                </a:pPr>
                <a14:m>
                  <m:oMathPara xmlns:m="http://schemas.openxmlformats.org/officeDocument/2006/math">
                    <m:oMathParaPr>
                      <m:jc m:val="center"/>
                    </m:oMathParaPr>
                    <m:oMath xmlns:m="http://schemas.openxmlformats.org/officeDocument/2006/math">
                      <m:sSub>
                        <m:sSubPr>
                          <m:ctrlPr>
                            <a:rPr lang="es-ES_tradnl" i="1" smtClean="0">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𝑚𝑖𝑛𝑏𝑚</m:t>
                          </m:r>
                        </m:sub>
                      </m:sSub>
                      <m:r>
                        <a:rPr lang="es-EC" i="1">
                          <a:latin typeface="Cambria Math" panose="02040503050406030204" pitchFamily="18" charset="0"/>
                        </a:rPr>
                        <m:t>=</m:t>
                      </m:r>
                      <m:r>
                        <a:rPr lang="es-EC" i="1">
                          <a:latin typeface="Cambria Math" panose="02040503050406030204" pitchFamily="18" charset="0"/>
                        </a:rPr>
                        <m:t>𝐿𝐵𝐸𝑀</m:t>
                      </m:r>
                      <m:r>
                        <a:rPr lang="es-EC" i="1">
                          <a:latin typeface="Cambria Math" panose="02040503050406030204" pitchFamily="18" charset="0"/>
                        </a:rPr>
                        <m:t>+</m:t>
                      </m:r>
                      <m:r>
                        <a:rPr lang="es-EC" i="1">
                          <a:latin typeface="Cambria Math" panose="02040503050406030204" pitchFamily="18" charset="0"/>
                        </a:rPr>
                        <m:t>𝐿𝐸𝐵𝐼𝑀</m:t>
                      </m:r>
                    </m:oMath>
                  </m:oMathPara>
                </a14:m>
                <a:endParaRPr lang="es-ES" dirty="0" smtClean="0"/>
              </a:p>
              <a:p>
                <a:pPr marL="0" indent="0" algn="ctr">
                  <a:buNone/>
                </a:pPr>
                <a14:m>
                  <m:oMathPara xmlns:m="http://schemas.openxmlformats.org/officeDocument/2006/math">
                    <m:oMathParaPr>
                      <m:jc m:val="center"/>
                    </m:oMathParaPr>
                    <m:oMath xmlns:m="http://schemas.openxmlformats.org/officeDocument/2006/math">
                      <m:sSub>
                        <m:sSubPr>
                          <m:ctrlPr>
                            <a:rPr lang="es-ES_tradnl" b="1" i="1">
                              <a:latin typeface="Cambria Math" panose="02040503050406030204" pitchFamily="18" charset="0"/>
                            </a:rPr>
                          </m:ctrlPr>
                        </m:sSubPr>
                        <m:e>
                          <m:r>
                            <a:rPr lang="es-EC" i="1">
                              <a:latin typeface="Cambria Math" panose="02040503050406030204" pitchFamily="18" charset="0"/>
                            </a:rPr>
                            <m:t>𝐿</m:t>
                          </m:r>
                        </m:e>
                        <m:sub>
                          <m:r>
                            <a:rPr lang="es-EC" b="1" i="1">
                              <a:latin typeface="Cambria Math" panose="02040503050406030204" pitchFamily="18" charset="0"/>
                            </a:rPr>
                            <m:t>𝒎𝒊𝒏𝒃𝒎</m:t>
                          </m:r>
                        </m:sub>
                      </m:sSub>
                      <m:r>
                        <a:rPr lang="es-EC" b="1" i="1">
                          <a:latin typeface="Cambria Math" panose="02040503050406030204" pitchFamily="18" charset="0"/>
                        </a:rPr>
                        <m:t>=</m:t>
                      </m:r>
                      <m:r>
                        <a:rPr lang="es-EC" i="1">
                          <a:latin typeface="Cambria Math" panose="02040503050406030204" pitchFamily="18" charset="0"/>
                        </a:rPr>
                        <m:t>251.54 </m:t>
                      </m:r>
                      <m:r>
                        <a:rPr lang="es-EC" i="1">
                          <a:latin typeface="Cambria Math" panose="02040503050406030204" pitchFamily="18" charset="0"/>
                        </a:rPr>
                        <m:t>𝑚𝑚</m:t>
                      </m:r>
                    </m:oMath>
                  </m:oMathPara>
                </a14:m>
                <a:endParaRPr lang="es-ES" dirty="0" smtClean="0"/>
              </a:p>
              <a:p>
                <a:endParaRPr lang="es-ES" dirty="0"/>
              </a:p>
              <a:p>
                <a:endParaRPr lang="es-ES" dirty="0" smtClean="0"/>
              </a:p>
              <a:p>
                <a:endParaRPr lang="es-ES" dirty="0"/>
              </a:p>
              <a:p>
                <a:endParaRPr lang="es-ES" dirty="0" smtClean="0"/>
              </a:p>
              <a:p>
                <a:endParaRPr lang="es-ES" dirty="0"/>
              </a:p>
              <a:p>
                <a:pPr marL="0" indent="0">
                  <a:buNone/>
                </a:pPr>
                <a:endParaRPr lang="es-ES" dirty="0" smtClean="0"/>
              </a:p>
              <a:p>
                <a:endParaRPr lang="es-ES" dirty="0"/>
              </a:p>
              <a:p>
                <a:endParaRPr lang="es-ES" dirty="0" smtClean="0"/>
              </a:p>
              <a:p>
                <a:endParaRPr lang="es-ES_tradnl" dirty="0"/>
              </a:p>
            </p:txBody>
          </p:sp>
        </mc:Choice>
        <mc:Fallback xmlns="">
          <p:sp>
            <p:nvSpPr>
              <p:cNvPr id="10" name="Marcador de contenido 9"/>
              <p:cNvSpPr>
                <a:spLocks noGrp="1" noRot="1" noChangeAspect="1" noMove="1" noResize="1" noEditPoints="1" noAdjustHandles="1" noChangeArrowheads="1" noChangeShapeType="1" noTextEdit="1"/>
              </p:cNvSpPr>
              <p:nvPr>
                <p:ph idx="1"/>
              </p:nvPr>
            </p:nvSpPr>
            <p:spPr>
              <a:xfrm>
                <a:off x="1804941" y="2078183"/>
                <a:ext cx="10018713" cy="3321132"/>
              </a:xfrm>
              <a:blipFill rotWithShape="0">
                <a:blip r:embed="rId2"/>
                <a:stretch>
                  <a:fillRect l="-1521" t="-26972"/>
                </a:stretch>
              </a:blipFill>
            </p:spPr>
            <p:txBody>
              <a:bodyPr/>
              <a:lstStyle/>
              <a:p>
                <a:r>
                  <a:rPr lang="es-ES_tradnl">
                    <a:noFill/>
                  </a:rPr>
                  <a:t> </a:t>
                </a:r>
              </a:p>
            </p:txBody>
          </p:sp>
        </mc:Fallback>
      </mc:AlternateContent>
      <p:pic>
        <p:nvPicPr>
          <p:cNvPr id="5" name="Imagen 4"/>
          <p:cNvPicPr/>
          <p:nvPr/>
        </p:nvPicPr>
        <p:blipFill>
          <a:blip r:embed="rId3"/>
          <a:stretch>
            <a:fillRect/>
          </a:stretch>
        </p:blipFill>
        <p:spPr>
          <a:xfrm>
            <a:off x="3497308" y="3822869"/>
            <a:ext cx="6633978" cy="1902030"/>
          </a:xfrm>
          <a:prstGeom prst="rect">
            <a:avLst/>
          </a:prstGeom>
        </p:spPr>
      </p:pic>
    </p:spTree>
    <p:extLst>
      <p:ext uri="{BB962C8B-B14F-4D97-AF65-F5344CB8AC3E}">
        <p14:creationId xmlns:p14="http://schemas.microsoft.com/office/powerpoint/2010/main" val="2700661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657" y="0"/>
            <a:ext cx="10018713" cy="1752599"/>
          </a:xfrm>
        </p:spPr>
        <p:txBody>
          <a:bodyPr/>
          <a:lstStyle/>
          <a:p>
            <a:r>
              <a:rPr lang="es-ES" dirty="0" smtClean="0"/>
              <a:t>BARRAS DE SOPORTE DEL MUSLO</a:t>
            </a:r>
            <a:endParaRPr lang="es-ES_tradnl" dirty="0"/>
          </a:p>
        </p:txBody>
      </p:sp>
      <p:sp>
        <p:nvSpPr>
          <p:cNvPr id="10" name="Marcador de contenido 9"/>
          <p:cNvSpPr>
            <a:spLocks noGrp="1"/>
          </p:cNvSpPr>
          <p:nvPr>
            <p:ph idx="1"/>
          </p:nvPr>
        </p:nvSpPr>
        <p:spPr>
          <a:xfrm>
            <a:off x="1709939" y="2078183"/>
            <a:ext cx="10018713" cy="3321132"/>
          </a:xfrm>
        </p:spPr>
        <p:txBody>
          <a:bodyPr>
            <a:normAutofit/>
          </a:bodyPr>
          <a:lstStyle/>
          <a:p>
            <a:pPr marL="0" indent="0">
              <a:buNone/>
            </a:pPr>
            <a:endParaRPr lang="es-ES_tradnl" i="1" dirty="0" smtClean="0"/>
          </a:p>
          <a:p>
            <a:pPr marL="0" indent="0">
              <a:buNone/>
            </a:pPr>
            <a:endParaRPr lang="es-ES_tradnl" i="1" dirty="0" smtClean="0"/>
          </a:p>
          <a:p>
            <a:endParaRPr lang="es-ES" dirty="0" smtClean="0"/>
          </a:p>
          <a:p>
            <a:r>
              <a:rPr lang="es-ES" dirty="0" smtClean="0"/>
              <a:t>Para alcanzar la longitud máxima de la barra de soporte basta con deslizar la barra interna.</a:t>
            </a:r>
            <a:endParaRPr lang="es-ES_tradnl" dirty="0"/>
          </a:p>
          <a:p>
            <a:pPr marL="0" indent="0">
              <a:buNone/>
            </a:pPr>
            <a:endParaRPr lang="es-ES_tradnl" i="1" dirty="0"/>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_tradnl" dirty="0"/>
          </a:p>
        </p:txBody>
      </p:sp>
      <p:pic>
        <p:nvPicPr>
          <p:cNvPr id="6" name="Imagen 5"/>
          <p:cNvPicPr/>
          <p:nvPr/>
        </p:nvPicPr>
        <p:blipFill>
          <a:blip r:embed="rId2"/>
          <a:stretch>
            <a:fillRect/>
          </a:stretch>
        </p:blipFill>
        <p:spPr>
          <a:xfrm>
            <a:off x="3322622" y="3506391"/>
            <a:ext cx="6793345" cy="1778128"/>
          </a:xfrm>
          <a:prstGeom prst="rect">
            <a:avLst/>
          </a:prstGeom>
        </p:spPr>
      </p:pic>
    </p:spTree>
    <p:extLst>
      <p:ext uri="{BB962C8B-B14F-4D97-AF65-F5344CB8AC3E}">
        <p14:creationId xmlns:p14="http://schemas.microsoft.com/office/powerpoint/2010/main" val="2742399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427" y="0"/>
            <a:ext cx="10018713" cy="1752599"/>
          </a:xfrm>
        </p:spPr>
        <p:txBody>
          <a:bodyPr/>
          <a:lstStyle/>
          <a:p>
            <a:r>
              <a:rPr lang="es-ES" dirty="0" smtClean="0"/>
              <a:t>BARRAS DE SOPORTE DE LA PIERNA Y PIE</a:t>
            </a:r>
            <a:endParaRPr lang="es-ES_tradnl" dirty="0"/>
          </a:p>
        </p:txBody>
      </p:sp>
      <mc:AlternateContent xmlns:mc="http://schemas.openxmlformats.org/markup-compatibility/2006" xmlns:a14="http://schemas.microsoft.com/office/drawing/2010/main">
        <mc:Choice Requires="a14">
          <p:sp>
            <p:nvSpPr>
              <p:cNvPr id="10" name="Marcador de contenido 9"/>
              <p:cNvSpPr>
                <a:spLocks noGrp="1"/>
              </p:cNvSpPr>
              <p:nvPr>
                <p:ph idx="1"/>
              </p:nvPr>
            </p:nvSpPr>
            <p:spPr>
              <a:xfrm>
                <a:off x="1484310" y="1472541"/>
                <a:ext cx="10018713" cy="5130140"/>
              </a:xfrm>
            </p:spPr>
            <p:txBody>
              <a:bodyPr>
                <a:normAutofit/>
              </a:bodyPr>
              <a:lstStyle/>
              <a:p>
                <a:pPr algn="just"/>
                <a:r>
                  <a:rPr lang="es-ES" dirty="0" smtClean="0"/>
                  <a:t>Las barras de soporte de la pierna y pie siguen el mismo principio de diseño que las barras de soporte del muslo, constando de 2 tubos deslizantes para regular su longitud.</a:t>
                </a:r>
              </a:p>
              <a:p>
                <a:pPr algn="just"/>
                <a:r>
                  <a:rPr lang="es-ES" dirty="0" smtClean="0"/>
                  <a:t>Al estar en una sola pieza las longitudes mínima y máxima de esta barra de soporte estarán dadas por la suma de las respectivas longitudes de la pantorrilla y pie. </a:t>
                </a:r>
              </a:p>
              <a:p>
                <a:pPr marL="0" indent="0">
                  <a:buNone/>
                </a:pPr>
                <a14:m>
                  <m:oMathPara xmlns:m="http://schemas.openxmlformats.org/officeDocument/2006/math">
                    <m:oMathParaPr>
                      <m:jc m:val="centerGroup"/>
                    </m:oMathParaPr>
                    <m:oMath xmlns:m="http://schemas.openxmlformats.org/officeDocument/2006/math">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𝑚𝑖𝑛</m:t>
                          </m:r>
                        </m:sub>
                      </m:sSub>
                      <m:r>
                        <a:rPr lang="es-EC" sz="2000" i="1">
                          <a:latin typeface="Cambria Math" panose="02040503050406030204" pitchFamily="18" charset="0"/>
                        </a:rPr>
                        <m:t>=</m:t>
                      </m:r>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𝑚𝑖𝑛𝑝</m:t>
                          </m:r>
                        </m:sub>
                      </m:sSub>
                      <m:r>
                        <a:rPr lang="es-EC" sz="2000" i="1">
                          <a:latin typeface="Cambria Math" panose="02040503050406030204" pitchFamily="18" charset="0"/>
                        </a:rPr>
                        <m:t>+</m:t>
                      </m:r>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𝑚𝑖𝑛𝑝𝑡</m:t>
                          </m:r>
                        </m:sub>
                      </m:sSub>
                    </m:oMath>
                  </m:oMathPara>
                </a14:m>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𝑚𝑖𝑛</m:t>
                          </m:r>
                        </m:sub>
                      </m:sSub>
                      <m:r>
                        <a:rPr lang="es-EC" sz="2000" i="1">
                          <a:latin typeface="Cambria Math" panose="02040503050406030204" pitchFamily="18" charset="0"/>
                        </a:rPr>
                        <m:t>=42.75 </m:t>
                      </m:r>
                      <m:r>
                        <a:rPr lang="es-EC" sz="2000" i="1">
                          <a:latin typeface="Cambria Math" panose="02040503050406030204" pitchFamily="18" charset="0"/>
                        </a:rPr>
                        <m:t>𝑐𝑚</m:t>
                      </m:r>
                      <m:r>
                        <a:rPr lang="es-EC" sz="2000" i="1">
                          <a:latin typeface="Cambria Math" panose="02040503050406030204" pitchFamily="18" charset="0"/>
                        </a:rPr>
                        <m:t>.</m:t>
                      </m:r>
                    </m:oMath>
                  </m:oMathPara>
                </a14:m>
                <a:endParaRPr lang="es-ES_tradnl" sz="2000" dirty="0" smtClean="0"/>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𝑚𝑎𝑥</m:t>
                          </m:r>
                        </m:sub>
                      </m:sSub>
                      <m:r>
                        <a:rPr lang="es-EC" sz="2000" i="1">
                          <a:latin typeface="Cambria Math" panose="02040503050406030204" pitchFamily="18" charset="0"/>
                        </a:rPr>
                        <m:t>=</m:t>
                      </m:r>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𝑚𝑎𝑥𝑝</m:t>
                          </m:r>
                        </m:sub>
                      </m:sSub>
                      <m:r>
                        <a:rPr lang="es-EC" sz="2000" i="1">
                          <a:latin typeface="Cambria Math" panose="02040503050406030204" pitchFamily="18" charset="0"/>
                        </a:rPr>
                        <m:t>+</m:t>
                      </m:r>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𝑚𝑎𝑥𝑝𝑡</m:t>
                          </m:r>
                        </m:sub>
                      </m:sSub>
                    </m:oMath>
                  </m:oMathPara>
                </a14:m>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_tradnl" sz="2000" i="1">
                              <a:latin typeface="Cambria Math" panose="02040503050406030204" pitchFamily="18" charset="0"/>
                            </a:rPr>
                          </m:ctrlPr>
                        </m:sSubPr>
                        <m:e>
                          <m:r>
                            <a:rPr lang="es-EC" sz="2000" i="1">
                              <a:latin typeface="Cambria Math" panose="02040503050406030204" pitchFamily="18" charset="0"/>
                            </a:rPr>
                            <m:t>𝐿</m:t>
                          </m:r>
                        </m:e>
                        <m:sub>
                          <m:r>
                            <a:rPr lang="es-EC" sz="2000" i="1">
                              <a:latin typeface="Cambria Math" panose="02040503050406030204" pitchFamily="18" charset="0"/>
                            </a:rPr>
                            <m:t>𝑚𝑎𝑥</m:t>
                          </m:r>
                        </m:sub>
                      </m:sSub>
                      <m:r>
                        <a:rPr lang="es-EC" sz="2000" i="1">
                          <a:latin typeface="Cambria Math" panose="02040503050406030204" pitchFamily="18" charset="0"/>
                        </a:rPr>
                        <m:t>=57 </m:t>
                      </m:r>
                      <m:r>
                        <a:rPr lang="es-EC" sz="2000" i="1">
                          <a:latin typeface="Cambria Math" panose="02040503050406030204" pitchFamily="18" charset="0"/>
                        </a:rPr>
                        <m:t>𝑐𝑚</m:t>
                      </m:r>
                      <m:r>
                        <a:rPr lang="es-EC" sz="2000" i="1">
                          <a:latin typeface="Cambria Math" panose="02040503050406030204" pitchFamily="18" charset="0"/>
                        </a:rPr>
                        <m:t>.</m:t>
                      </m:r>
                    </m:oMath>
                  </m:oMathPara>
                </a14:m>
                <a:endParaRPr lang="es-ES_tradnl" sz="2000" dirty="0"/>
              </a:p>
              <a:p>
                <a:pPr marL="0" indent="0">
                  <a:buNone/>
                </a:pPr>
                <a:endParaRPr lang="es-ES_tradnl" sz="2000" dirty="0"/>
              </a:p>
              <a:p>
                <a:pPr marL="0" indent="0">
                  <a:buNone/>
                </a:pPr>
                <a:endParaRPr lang="es-ES_tradnl" sz="2000" dirty="0"/>
              </a:p>
            </p:txBody>
          </p:sp>
        </mc:Choice>
        <mc:Fallback xmlns="">
          <p:sp>
            <p:nvSpPr>
              <p:cNvPr id="10" name="Marcador de contenido 9"/>
              <p:cNvSpPr>
                <a:spLocks noGrp="1" noRot="1" noChangeAspect="1" noMove="1" noResize="1" noEditPoints="1" noAdjustHandles="1" noChangeArrowheads="1" noChangeShapeType="1" noTextEdit="1"/>
              </p:cNvSpPr>
              <p:nvPr>
                <p:ph idx="1"/>
              </p:nvPr>
            </p:nvSpPr>
            <p:spPr>
              <a:xfrm>
                <a:off x="1484310" y="1472541"/>
                <a:ext cx="10018713" cy="5130140"/>
              </a:xfrm>
              <a:blipFill rotWithShape="0">
                <a:blip r:embed="rId2"/>
                <a:stretch>
                  <a:fillRect l="-1521" t="-5826" r="-912"/>
                </a:stretch>
              </a:blipFill>
            </p:spPr>
            <p:txBody>
              <a:bodyPr/>
              <a:lstStyle/>
              <a:p>
                <a:r>
                  <a:rPr lang="es-ES_tradnl">
                    <a:noFill/>
                  </a:rPr>
                  <a:t> </a:t>
                </a:r>
              </a:p>
            </p:txBody>
          </p:sp>
        </mc:Fallback>
      </mc:AlternateContent>
    </p:spTree>
    <p:extLst>
      <p:ext uri="{BB962C8B-B14F-4D97-AF65-F5344CB8AC3E}">
        <p14:creationId xmlns:p14="http://schemas.microsoft.com/office/powerpoint/2010/main" val="686369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427" y="0"/>
            <a:ext cx="10018713" cy="1752599"/>
          </a:xfrm>
        </p:spPr>
        <p:txBody>
          <a:bodyPr/>
          <a:lstStyle/>
          <a:p>
            <a:r>
              <a:rPr lang="es-ES" dirty="0" smtClean="0"/>
              <a:t>BARRAS DE SOPORTE DE LA PIERNA Y PIE</a:t>
            </a:r>
            <a:endParaRPr lang="es-ES_tradnl" dirty="0"/>
          </a:p>
        </p:txBody>
      </p:sp>
      <p:sp>
        <p:nvSpPr>
          <p:cNvPr id="10" name="Marcador de contenido 9"/>
          <p:cNvSpPr>
            <a:spLocks noGrp="1"/>
          </p:cNvSpPr>
          <p:nvPr>
            <p:ph idx="1"/>
          </p:nvPr>
        </p:nvSpPr>
        <p:spPr>
          <a:xfrm>
            <a:off x="1484310" y="1472541"/>
            <a:ext cx="10018713" cy="4120737"/>
          </a:xfrm>
        </p:spPr>
        <p:txBody>
          <a:bodyPr>
            <a:normAutofit fontScale="92500" lnSpcReduction="10000"/>
          </a:bodyPr>
          <a:lstStyle/>
          <a:p>
            <a:endParaRPr lang="es-ES" dirty="0" smtClean="0"/>
          </a:p>
          <a:p>
            <a:r>
              <a:rPr lang="es-ES" sz="2600" dirty="0" smtClean="0"/>
              <a:t>Las barras de soporte son iguales para los dos lados tanto en barras externas como internas.</a:t>
            </a:r>
          </a:p>
          <a:p>
            <a:endParaRPr lang="es-ES" dirty="0"/>
          </a:p>
          <a:p>
            <a:endParaRPr lang="es-ES" dirty="0" smtClean="0"/>
          </a:p>
          <a:p>
            <a:endParaRPr lang="es-ES" dirty="0"/>
          </a:p>
          <a:p>
            <a:endParaRPr lang="es-ES" dirty="0" smtClean="0"/>
          </a:p>
          <a:p>
            <a:r>
              <a:rPr lang="es-ES" dirty="0" smtClean="0"/>
              <a:t>                                                                                                     </a:t>
            </a:r>
            <a:r>
              <a:rPr lang="es-ES" sz="2200" dirty="0" smtClean="0"/>
              <a:t>Barras de soporte internas</a:t>
            </a:r>
          </a:p>
          <a:p>
            <a:pPr marL="0" indent="0">
              <a:buNone/>
            </a:pPr>
            <a:r>
              <a:rPr lang="es-ES" dirty="0" smtClean="0"/>
              <a:t> </a:t>
            </a:r>
            <a:endParaRPr lang="es-ES_tradnl" dirty="0"/>
          </a:p>
          <a:p>
            <a:pPr marL="0" indent="0">
              <a:buNone/>
            </a:pPr>
            <a:endParaRPr lang="es-ES_tradnl" sz="2000" dirty="0"/>
          </a:p>
        </p:txBody>
      </p:sp>
      <p:pic>
        <p:nvPicPr>
          <p:cNvPr id="4" name="Imagen 3"/>
          <p:cNvPicPr/>
          <p:nvPr/>
        </p:nvPicPr>
        <p:blipFill>
          <a:blip r:embed="rId2"/>
          <a:stretch>
            <a:fillRect/>
          </a:stretch>
        </p:blipFill>
        <p:spPr>
          <a:xfrm>
            <a:off x="1484310" y="2949232"/>
            <a:ext cx="4848225" cy="2456815"/>
          </a:xfrm>
          <a:prstGeom prst="rect">
            <a:avLst/>
          </a:prstGeom>
        </p:spPr>
      </p:pic>
      <p:pic>
        <p:nvPicPr>
          <p:cNvPr id="5" name="Imagen 4"/>
          <p:cNvPicPr/>
          <p:nvPr/>
        </p:nvPicPr>
        <p:blipFill>
          <a:blip r:embed="rId3"/>
          <a:stretch>
            <a:fillRect/>
          </a:stretch>
        </p:blipFill>
        <p:spPr>
          <a:xfrm rot="5400000">
            <a:off x="8488975" y="1583734"/>
            <a:ext cx="1332865" cy="4101465"/>
          </a:xfrm>
          <a:prstGeom prst="rect">
            <a:avLst/>
          </a:prstGeom>
        </p:spPr>
      </p:pic>
      <p:sp>
        <p:nvSpPr>
          <p:cNvPr id="3" name="CuadroTexto 2"/>
          <p:cNvSpPr txBox="1"/>
          <p:nvPr/>
        </p:nvSpPr>
        <p:spPr>
          <a:xfrm>
            <a:off x="2375065" y="5747657"/>
            <a:ext cx="3075709" cy="400110"/>
          </a:xfrm>
          <a:prstGeom prst="rect">
            <a:avLst/>
          </a:prstGeom>
          <a:noFill/>
        </p:spPr>
        <p:txBody>
          <a:bodyPr wrap="square" rtlCol="0">
            <a:spAutoFit/>
          </a:bodyPr>
          <a:lstStyle/>
          <a:p>
            <a:r>
              <a:rPr lang="es-ES" sz="2000" dirty="0" smtClean="0"/>
              <a:t>Barras de soporte externas</a:t>
            </a:r>
            <a:endParaRPr lang="es-ES_tradnl" sz="2000" dirty="0"/>
          </a:p>
        </p:txBody>
      </p:sp>
    </p:spTree>
    <p:extLst>
      <p:ext uri="{BB962C8B-B14F-4D97-AF65-F5344CB8AC3E}">
        <p14:creationId xmlns:p14="http://schemas.microsoft.com/office/powerpoint/2010/main" val="1640554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403762"/>
            <a:ext cx="10018713" cy="971550"/>
          </a:xfrm>
        </p:spPr>
        <p:txBody>
          <a:bodyPr/>
          <a:lstStyle/>
          <a:p>
            <a:pPr algn="l"/>
            <a:r>
              <a:rPr lang="es-ES" dirty="0" smtClean="0"/>
              <a:t>RESUMEN</a:t>
            </a:r>
            <a:endParaRPr lang="es-ES_tradnl" dirty="0"/>
          </a:p>
        </p:txBody>
      </p:sp>
      <p:sp>
        <p:nvSpPr>
          <p:cNvPr id="3" name="Marcador de contenido 2"/>
          <p:cNvSpPr>
            <a:spLocks noGrp="1"/>
          </p:cNvSpPr>
          <p:nvPr>
            <p:ph idx="1"/>
          </p:nvPr>
        </p:nvSpPr>
        <p:spPr>
          <a:xfrm>
            <a:off x="1484310" y="1031828"/>
            <a:ext cx="10018713" cy="5205199"/>
          </a:xfrm>
        </p:spPr>
        <p:txBody>
          <a:bodyPr>
            <a:normAutofit/>
          </a:bodyPr>
          <a:lstStyle/>
          <a:p>
            <a:pPr marL="0" indent="0" algn="just">
              <a:buNone/>
            </a:pPr>
            <a:r>
              <a:rPr lang="es-ES" sz="2800" dirty="0" smtClean="0"/>
              <a:t>El proyecto presentado a continuación muestra el diseño y construcción de un sistema de rehabilitación pasivo para la rodilla, el cual consiste en un mecanismo de un grado de libertad permitiendo los movimientos de flexión y extensión de la extremidad inferior. El equipo es comandado por un control  basado en una pantalla táctil mediante la cual se accede a los modos manual y automático del sistema. El rango de movimiento del equipo es de 15 a 120 grados con 8 niveles de velocidad ajustables al requerimiento del paciente. </a:t>
            </a:r>
            <a:endParaRPr lang="es-ES_tradnl" sz="2800" dirty="0"/>
          </a:p>
        </p:txBody>
      </p:sp>
    </p:spTree>
    <p:extLst>
      <p:ext uri="{BB962C8B-B14F-4D97-AF65-F5344CB8AC3E}">
        <p14:creationId xmlns:p14="http://schemas.microsoft.com/office/powerpoint/2010/main" val="198240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427" y="0"/>
            <a:ext cx="10018713" cy="1752599"/>
          </a:xfrm>
        </p:spPr>
        <p:txBody>
          <a:bodyPr/>
          <a:lstStyle/>
          <a:p>
            <a:r>
              <a:rPr lang="es-ES" dirty="0" smtClean="0"/>
              <a:t>BARRAS DE SOPORTE DE LA PIERNA Y PIE</a:t>
            </a:r>
            <a:endParaRPr lang="es-ES_tradnl" dirty="0"/>
          </a:p>
        </p:txBody>
      </p:sp>
      <mc:AlternateContent xmlns:mc="http://schemas.openxmlformats.org/markup-compatibility/2006" xmlns:a14="http://schemas.microsoft.com/office/drawing/2010/main">
        <mc:Choice Requires="a14">
          <p:sp>
            <p:nvSpPr>
              <p:cNvPr id="10" name="Marcador de contenido 9"/>
              <p:cNvSpPr>
                <a:spLocks noGrp="1"/>
              </p:cNvSpPr>
              <p:nvPr>
                <p:ph idx="1"/>
              </p:nvPr>
            </p:nvSpPr>
            <p:spPr>
              <a:xfrm>
                <a:off x="1484310" y="1472541"/>
                <a:ext cx="10018713" cy="4120737"/>
              </a:xfrm>
            </p:spPr>
            <p:txBody>
              <a:bodyPr>
                <a:normAutofit fontScale="85000" lnSpcReduction="20000"/>
              </a:bodyPr>
              <a:lstStyle/>
              <a:p>
                <a:endParaRPr lang="es-ES" dirty="0" smtClean="0"/>
              </a:p>
              <a:p>
                <a:r>
                  <a:rPr lang="es-ES" sz="2800" dirty="0" smtClean="0"/>
                  <a:t>La longitud mínima de las barras de soporte están dadas por:</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𝑚𝑖𝑛𝑏𝑝</m:t>
                          </m:r>
                        </m:sub>
                      </m:sSub>
                      <m:r>
                        <a:rPr lang="es-EC" i="1">
                          <a:latin typeface="Cambria Math" panose="02040503050406030204" pitchFamily="18" charset="0"/>
                        </a:rPr>
                        <m:t>= </m:t>
                      </m:r>
                      <m:r>
                        <a:rPr lang="es-EC" i="1">
                          <a:latin typeface="Cambria Math" panose="02040503050406030204" pitchFamily="18" charset="0"/>
                        </a:rPr>
                        <m:t>𝐿𝐵𝐸𝑃</m:t>
                      </m:r>
                      <m:r>
                        <a:rPr lang="es-EC" i="1">
                          <a:latin typeface="Cambria Math" panose="02040503050406030204" pitchFamily="18" charset="0"/>
                        </a:rPr>
                        <m:t>+</m:t>
                      </m:r>
                      <m:r>
                        <a:rPr lang="es-EC" i="1">
                          <a:latin typeface="Cambria Math" panose="02040503050406030204" pitchFamily="18" charset="0"/>
                        </a:rPr>
                        <m:t>𝐷𝐵𝐼𝑃</m:t>
                      </m:r>
                    </m:oMath>
                  </m:oMathPara>
                </a14:m>
                <a:endParaRPr lang="es-ES" dirty="0" smtClean="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𝑚𝑖𝑛𝑏𝑝</m:t>
                          </m:r>
                        </m:sub>
                      </m:sSub>
                      <m:r>
                        <a:rPr lang="es-EC" i="1">
                          <a:latin typeface="Cambria Math" panose="02040503050406030204" pitchFamily="18" charset="0"/>
                        </a:rPr>
                        <m:t>= 420.9 </m:t>
                      </m:r>
                      <m:r>
                        <a:rPr lang="es-EC" i="1">
                          <a:latin typeface="Cambria Math" panose="02040503050406030204" pitchFamily="18" charset="0"/>
                        </a:rPr>
                        <m:t>𝑚𝑚</m:t>
                      </m:r>
                      <m:r>
                        <a:rPr lang="es-EC" i="1">
                          <a:latin typeface="Cambria Math" panose="02040503050406030204" pitchFamily="18" charset="0"/>
                        </a:rPr>
                        <m:t>.</m:t>
                      </m:r>
                    </m:oMath>
                  </m:oMathPara>
                </a14:m>
                <a:endParaRPr lang="es-ES" dirty="0" smtClean="0"/>
              </a:p>
              <a:p>
                <a:endParaRPr lang="es-ES" dirty="0"/>
              </a:p>
              <a:p>
                <a:endParaRPr lang="es-ES" dirty="0" smtClean="0"/>
              </a:p>
              <a:p>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mc:Choice>
        <mc:Fallback xmlns="">
          <p:sp>
            <p:nvSpPr>
              <p:cNvPr id="10" name="Marcador de contenido 9"/>
              <p:cNvSpPr>
                <a:spLocks noGrp="1" noRot="1" noChangeAspect="1" noMove="1" noResize="1" noEditPoints="1" noAdjustHandles="1" noChangeArrowheads="1" noChangeShapeType="1" noTextEdit="1"/>
              </p:cNvSpPr>
              <p:nvPr>
                <p:ph idx="1"/>
              </p:nvPr>
            </p:nvSpPr>
            <p:spPr>
              <a:xfrm>
                <a:off x="1484310" y="1472541"/>
                <a:ext cx="10018713" cy="4120737"/>
              </a:xfrm>
              <a:blipFill rotWithShape="0">
                <a:blip r:embed="rId2"/>
                <a:stretch>
                  <a:fillRect l="-1521"/>
                </a:stretch>
              </a:blipFill>
            </p:spPr>
            <p:txBody>
              <a:bodyPr/>
              <a:lstStyle/>
              <a:p>
                <a:r>
                  <a:rPr lang="es-ES_tradnl">
                    <a:noFill/>
                  </a:rPr>
                  <a:t> </a:t>
                </a:r>
              </a:p>
            </p:txBody>
          </p:sp>
        </mc:Fallback>
      </mc:AlternateContent>
      <p:pic>
        <p:nvPicPr>
          <p:cNvPr id="7" name="Imagen 6"/>
          <p:cNvPicPr/>
          <p:nvPr/>
        </p:nvPicPr>
        <p:blipFill>
          <a:blip r:embed="rId3"/>
          <a:stretch>
            <a:fillRect/>
          </a:stretch>
        </p:blipFill>
        <p:spPr>
          <a:xfrm rot="5400000">
            <a:off x="5783514" y="1377766"/>
            <a:ext cx="1715986" cy="6715038"/>
          </a:xfrm>
          <a:prstGeom prst="rect">
            <a:avLst/>
          </a:prstGeom>
        </p:spPr>
      </p:pic>
    </p:spTree>
    <p:extLst>
      <p:ext uri="{BB962C8B-B14F-4D97-AF65-F5344CB8AC3E}">
        <p14:creationId xmlns:p14="http://schemas.microsoft.com/office/powerpoint/2010/main" val="935369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427" y="0"/>
            <a:ext cx="10018713" cy="1752599"/>
          </a:xfrm>
        </p:spPr>
        <p:txBody>
          <a:bodyPr/>
          <a:lstStyle/>
          <a:p>
            <a:r>
              <a:rPr lang="es-ES" dirty="0" smtClean="0"/>
              <a:t>BARRAS DE SOPORTE DE LA PIERNA Y PIE</a:t>
            </a:r>
            <a:endParaRPr lang="es-ES_tradnl" dirty="0"/>
          </a:p>
        </p:txBody>
      </p:sp>
      <p:sp>
        <p:nvSpPr>
          <p:cNvPr id="10" name="Marcador de contenido 9"/>
          <p:cNvSpPr>
            <a:spLocks noGrp="1"/>
          </p:cNvSpPr>
          <p:nvPr>
            <p:ph idx="1"/>
          </p:nvPr>
        </p:nvSpPr>
        <p:spPr>
          <a:xfrm>
            <a:off x="1484310" y="1472541"/>
            <a:ext cx="10018713" cy="4120737"/>
          </a:xfrm>
        </p:spPr>
        <p:txBody>
          <a:bodyPr>
            <a:normAutofit fontScale="92500" lnSpcReduction="10000"/>
          </a:bodyPr>
          <a:lstStyle/>
          <a:p>
            <a:endParaRPr lang="es-ES" dirty="0" smtClean="0"/>
          </a:p>
          <a:p>
            <a:r>
              <a:rPr lang="es-ES" sz="2600" dirty="0" smtClean="0"/>
              <a:t>Para alcanzar la longitud máxima de la barra de soporte basta con deslizar la barra interna  </a:t>
            </a:r>
          </a:p>
          <a:p>
            <a:pPr marL="0" indent="0">
              <a:buNone/>
            </a:pPr>
            <a:endParaRPr lang="es-ES" dirty="0" smtClean="0"/>
          </a:p>
          <a:p>
            <a:endParaRPr lang="es-ES" dirty="0"/>
          </a:p>
          <a:p>
            <a:pPr marL="0" indent="0">
              <a:buNone/>
            </a:pPr>
            <a:endParaRPr lang="es-ES" dirty="0" smtClean="0"/>
          </a:p>
          <a:p>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5" name="Imagen 4"/>
          <p:cNvPicPr/>
          <p:nvPr/>
        </p:nvPicPr>
        <p:blipFill>
          <a:blip r:embed="rId2"/>
          <a:stretch>
            <a:fillRect/>
          </a:stretch>
        </p:blipFill>
        <p:spPr>
          <a:xfrm>
            <a:off x="2705408" y="3407186"/>
            <a:ext cx="7578622" cy="1651701"/>
          </a:xfrm>
          <a:prstGeom prst="rect">
            <a:avLst/>
          </a:prstGeom>
        </p:spPr>
      </p:pic>
    </p:spTree>
    <p:extLst>
      <p:ext uri="{BB962C8B-B14F-4D97-AF65-F5344CB8AC3E}">
        <p14:creationId xmlns:p14="http://schemas.microsoft.com/office/powerpoint/2010/main" val="1428843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APOYO DEL PIE</a:t>
            </a:r>
            <a:endParaRPr lang="es-ES_tradnl" dirty="0"/>
          </a:p>
        </p:txBody>
      </p:sp>
      <p:sp>
        <p:nvSpPr>
          <p:cNvPr id="10" name="Marcador de contenido 9"/>
          <p:cNvSpPr>
            <a:spLocks noGrp="1"/>
          </p:cNvSpPr>
          <p:nvPr>
            <p:ph idx="1"/>
          </p:nvPr>
        </p:nvSpPr>
        <p:spPr>
          <a:xfrm>
            <a:off x="1484310" y="1472541"/>
            <a:ext cx="10018713" cy="4120737"/>
          </a:xfrm>
        </p:spPr>
        <p:txBody>
          <a:bodyPr>
            <a:normAutofit fontScale="92500" lnSpcReduction="20000"/>
          </a:bodyPr>
          <a:lstStyle/>
          <a:p>
            <a:endParaRPr lang="es-ES" dirty="0" smtClean="0"/>
          </a:p>
          <a:p>
            <a:pPr algn="just"/>
            <a:r>
              <a:rPr lang="es-ES" sz="2600" dirty="0" smtClean="0"/>
              <a:t>En esta parte del equipo es donde el paciente asentará el pie presentando la posibilidad de regular su inclinación ajustándose al requerimiento del paciente.</a:t>
            </a:r>
          </a:p>
          <a:p>
            <a:pPr marL="0" indent="0">
              <a:buNone/>
            </a:pPr>
            <a:endParaRPr lang="es-ES" dirty="0" smtClean="0"/>
          </a:p>
          <a:p>
            <a:endParaRPr lang="es-ES" dirty="0"/>
          </a:p>
          <a:p>
            <a:pPr marL="0" indent="0">
              <a:buNone/>
            </a:pPr>
            <a:endParaRPr lang="es-ES" dirty="0" smtClean="0"/>
          </a:p>
          <a:p>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6" name="Imagen 5"/>
          <p:cNvPicPr/>
          <p:nvPr/>
        </p:nvPicPr>
        <p:blipFill>
          <a:blip r:embed="rId2"/>
          <a:stretch>
            <a:fillRect/>
          </a:stretch>
        </p:blipFill>
        <p:spPr>
          <a:xfrm>
            <a:off x="3910321" y="2870142"/>
            <a:ext cx="5779943" cy="3566284"/>
          </a:xfrm>
          <a:prstGeom prst="rect">
            <a:avLst/>
          </a:prstGeom>
        </p:spPr>
      </p:pic>
    </p:spTree>
    <p:extLst>
      <p:ext uri="{BB962C8B-B14F-4D97-AF65-F5344CB8AC3E}">
        <p14:creationId xmlns:p14="http://schemas.microsoft.com/office/powerpoint/2010/main" val="3765583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ACOPLE</a:t>
            </a:r>
            <a:endParaRPr lang="es-ES_tradnl" dirty="0"/>
          </a:p>
        </p:txBody>
      </p:sp>
      <p:sp>
        <p:nvSpPr>
          <p:cNvPr id="10" name="Marcador de contenido 9"/>
          <p:cNvSpPr>
            <a:spLocks noGrp="1"/>
          </p:cNvSpPr>
          <p:nvPr>
            <p:ph idx="1"/>
          </p:nvPr>
        </p:nvSpPr>
        <p:spPr>
          <a:xfrm>
            <a:off x="1484310" y="1187533"/>
            <a:ext cx="10018713" cy="4120737"/>
          </a:xfrm>
        </p:spPr>
        <p:txBody>
          <a:bodyPr>
            <a:normAutofit fontScale="92500" lnSpcReduction="20000"/>
          </a:bodyPr>
          <a:lstStyle/>
          <a:p>
            <a:pPr marL="0" indent="0">
              <a:buNone/>
            </a:pPr>
            <a:endParaRPr lang="es-ES" dirty="0" smtClean="0"/>
          </a:p>
          <a:p>
            <a:pPr algn="just"/>
            <a:r>
              <a:rPr lang="es-ES" sz="2600" dirty="0" smtClean="0"/>
              <a:t>Es la parte del equipo que estará soldada a las barras externas de soporte de la pierna en un extremo y en el centro de la curvatura se acoplará a la tuerca de potencia, permitiendo el movimiento angular de las barras de soporte.</a:t>
            </a:r>
          </a:p>
          <a:p>
            <a:pPr marL="0" indent="0">
              <a:buNone/>
            </a:pPr>
            <a:endParaRPr lang="es-ES" dirty="0" smtClean="0"/>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5" name="Imagen 4"/>
          <p:cNvPicPr/>
          <p:nvPr/>
        </p:nvPicPr>
        <p:blipFill>
          <a:blip r:embed="rId2"/>
          <a:stretch>
            <a:fillRect/>
          </a:stretch>
        </p:blipFill>
        <p:spPr>
          <a:xfrm>
            <a:off x="4615200" y="2702609"/>
            <a:ext cx="4077538" cy="3923822"/>
          </a:xfrm>
          <a:prstGeom prst="rect">
            <a:avLst/>
          </a:prstGeom>
        </p:spPr>
      </p:pic>
    </p:spTree>
    <p:extLst>
      <p:ext uri="{BB962C8B-B14F-4D97-AF65-F5344CB8AC3E}">
        <p14:creationId xmlns:p14="http://schemas.microsoft.com/office/powerpoint/2010/main" val="1429597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SISTEMA DE MOVIMIENTO </a:t>
            </a:r>
            <a:endParaRPr lang="es-ES_tradnl" dirty="0"/>
          </a:p>
        </p:txBody>
      </p:sp>
      <p:sp>
        <p:nvSpPr>
          <p:cNvPr id="10" name="Marcador de contenido 9"/>
          <p:cNvSpPr>
            <a:spLocks noGrp="1"/>
          </p:cNvSpPr>
          <p:nvPr>
            <p:ph idx="1"/>
          </p:nvPr>
        </p:nvSpPr>
        <p:spPr>
          <a:xfrm>
            <a:off x="1484310" y="1187533"/>
            <a:ext cx="10018713" cy="4120737"/>
          </a:xfrm>
        </p:spPr>
        <p:txBody>
          <a:bodyPr>
            <a:normAutofit/>
          </a:bodyPr>
          <a:lstStyle/>
          <a:p>
            <a:pPr marL="0" indent="0">
              <a:buNone/>
            </a:pPr>
            <a:endParaRPr lang="es-ES" dirty="0" smtClean="0"/>
          </a:p>
          <a:p>
            <a:pPr algn="just"/>
            <a:r>
              <a:rPr lang="es-ES" sz="2600" dirty="0" smtClean="0"/>
              <a:t>Hace referencia al mecanismo más óptimo para establecer el movimiento de flexión y extensión requerido </a:t>
            </a:r>
            <a:endParaRPr lang="es-ES" dirty="0" smtClean="0"/>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6" name="Imagen 5"/>
          <p:cNvPicPr/>
          <p:nvPr/>
        </p:nvPicPr>
        <p:blipFill>
          <a:blip r:embed="rId2"/>
          <a:stretch>
            <a:fillRect/>
          </a:stretch>
        </p:blipFill>
        <p:spPr>
          <a:xfrm>
            <a:off x="2090737" y="2940132"/>
            <a:ext cx="3253159" cy="1916876"/>
          </a:xfrm>
          <a:prstGeom prst="rect">
            <a:avLst/>
          </a:prstGeom>
        </p:spPr>
      </p:pic>
      <p:pic>
        <p:nvPicPr>
          <p:cNvPr id="7" name="Imagen 6"/>
          <p:cNvPicPr/>
          <p:nvPr/>
        </p:nvPicPr>
        <p:blipFill>
          <a:blip r:embed="rId3"/>
          <a:stretch>
            <a:fillRect/>
          </a:stretch>
        </p:blipFill>
        <p:spPr>
          <a:xfrm>
            <a:off x="7434739" y="2793517"/>
            <a:ext cx="2813667" cy="2063491"/>
          </a:xfrm>
          <a:prstGeom prst="rect">
            <a:avLst/>
          </a:prstGeom>
        </p:spPr>
      </p:pic>
      <p:sp>
        <p:nvSpPr>
          <p:cNvPr id="3" name="CuadroTexto 2"/>
          <p:cNvSpPr txBox="1"/>
          <p:nvPr/>
        </p:nvSpPr>
        <p:spPr>
          <a:xfrm>
            <a:off x="2398816" y="5058888"/>
            <a:ext cx="2802576" cy="369332"/>
          </a:xfrm>
          <a:prstGeom prst="rect">
            <a:avLst/>
          </a:prstGeom>
          <a:noFill/>
        </p:spPr>
        <p:txBody>
          <a:bodyPr wrap="square" rtlCol="0">
            <a:spAutoFit/>
          </a:bodyPr>
          <a:lstStyle/>
          <a:p>
            <a:pPr algn="ctr"/>
            <a:r>
              <a:rPr lang="es-ES" dirty="0" smtClean="0"/>
              <a:t>Piñones y cadena</a:t>
            </a:r>
            <a:endParaRPr lang="es-ES_tradnl" dirty="0"/>
          </a:p>
        </p:txBody>
      </p:sp>
      <p:sp>
        <p:nvSpPr>
          <p:cNvPr id="8" name="CuadroTexto 7"/>
          <p:cNvSpPr txBox="1"/>
          <p:nvPr/>
        </p:nvSpPr>
        <p:spPr>
          <a:xfrm>
            <a:off x="7434739" y="5058289"/>
            <a:ext cx="2802576" cy="369332"/>
          </a:xfrm>
          <a:prstGeom prst="rect">
            <a:avLst/>
          </a:prstGeom>
          <a:noFill/>
        </p:spPr>
        <p:txBody>
          <a:bodyPr wrap="square" rtlCol="0">
            <a:spAutoFit/>
          </a:bodyPr>
          <a:lstStyle/>
          <a:p>
            <a:pPr algn="ctr"/>
            <a:r>
              <a:rPr lang="es-ES" dirty="0" smtClean="0"/>
              <a:t>Husillo de bolas</a:t>
            </a:r>
            <a:endParaRPr lang="es-ES_tradnl" dirty="0"/>
          </a:p>
        </p:txBody>
      </p:sp>
    </p:spTree>
    <p:extLst>
      <p:ext uri="{BB962C8B-B14F-4D97-AF65-F5344CB8AC3E}">
        <p14:creationId xmlns:p14="http://schemas.microsoft.com/office/powerpoint/2010/main" val="3714476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SISTEMA DE MOVIMIENTO </a:t>
            </a:r>
            <a:endParaRPr lang="es-ES_tradnl" dirty="0"/>
          </a:p>
        </p:txBody>
      </p:sp>
      <p:sp>
        <p:nvSpPr>
          <p:cNvPr id="10" name="Marcador de contenido 9"/>
          <p:cNvSpPr>
            <a:spLocks noGrp="1"/>
          </p:cNvSpPr>
          <p:nvPr>
            <p:ph idx="1"/>
          </p:nvPr>
        </p:nvSpPr>
        <p:spPr>
          <a:xfrm>
            <a:off x="1484310" y="1187533"/>
            <a:ext cx="10018713" cy="4120737"/>
          </a:xfrm>
        </p:spPr>
        <p:txBody>
          <a:bodyPr>
            <a:normAutofit fontScale="92500" lnSpcReduction="20000"/>
          </a:bodyPr>
          <a:lstStyle/>
          <a:p>
            <a:pPr marL="0" indent="0">
              <a:buNone/>
            </a:pPr>
            <a:endParaRPr lang="es-ES" dirty="0" smtClean="0"/>
          </a:p>
          <a:p>
            <a:pPr algn="just"/>
            <a:r>
              <a:rPr lang="es-ES" dirty="0" smtClean="0"/>
              <a:t>El husillo de bolas es similar a un tornillo sin fin común con la diferencia de presentar una rosca circular por donde recircularán esferas de metal minimizando la fricción y el desgaste de energía.</a:t>
            </a:r>
          </a:p>
          <a:p>
            <a:pPr marL="0" indent="0" algn="just">
              <a:buNone/>
            </a:pPr>
            <a:r>
              <a:rPr lang="es-ES" dirty="0" smtClean="0"/>
              <a:t> </a:t>
            </a:r>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9" name="Imagen 8"/>
          <p:cNvPicPr/>
          <p:nvPr/>
        </p:nvPicPr>
        <p:blipFill>
          <a:blip r:embed="rId2"/>
          <a:stretch>
            <a:fillRect/>
          </a:stretch>
        </p:blipFill>
        <p:spPr>
          <a:xfrm>
            <a:off x="1788543" y="3023260"/>
            <a:ext cx="9410245" cy="1809998"/>
          </a:xfrm>
          <a:prstGeom prst="rect">
            <a:avLst/>
          </a:prstGeom>
        </p:spPr>
      </p:pic>
    </p:spTree>
    <p:extLst>
      <p:ext uri="{BB962C8B-B14F-4D97-AF65-F5344CB8AC3E}">
        <p14:creationId xmlns:p14="http://schemas.microsoft.com/office/powerpoint/2010/main" val="2046372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SISTEMA DE MOVIMIENTO </a:t>
            </a:r>
            <a:endParaRPr lang="es-ES_tradnl" dirty="0"/>
          </a:p>
        </p:txBody>
      </p:sp>
      <mc:AlternateContent xmlns:mc="http://schemas.openxmlformats.org/markup-compatibility/2006" xmlns:a14="http://schemas.microsoft.com/office/drawing/2010/main">
        <mc:Choice Requires="a14">
          <p:sp>
            <p:nvSpPr>
              <p:cNvPr id="10" name="Marcador de contenido 9"/>
              <p:cNvSpPr>
                <a:spLocks noGrp="1"/>
              </p:cNvSpPr>
              <p:nvPr>
                <p:ph idx="1"/>
              </p:nvPr>
            </p:nvSpPr>
            <p:spPr>
              <a:xfrm>
                <a:off x="1484310" y="1258784"/>
                <a:ext cx="10018713" cy="6620494"/>
              </a:xfrm>
            </p:spPr>
            <p:txBody>
              <a:bodyPr>
                <a:normAutofit fontScale="47500" lnSpcReduction="20000"/>
              </a:bodyPr>
              <a:lstStyle/>
              <a:p>
                <a:pPr marL="0" indent="0">
                  <a:buNone/>
                </a:pPr>
                <a:endParaRPr lang="es-ES" dirty="0" smtClean="0"/>
              </a:p>
              <a:p>
                <a:pPr algn="just"/>
                <a:r>
                  <a:rPr lang="es-ES" sz="5000" dirty="0" smtClean="0"/>
                  <a:t>El parámetro que se requiere para la manufactura de este husillo es el paso que estará presente.</a:t>
                </a:r>
              </a:p>
              <a:p>
                <a:pPr algn="just"/>
                <a:r>
                  <a:rPr lang="es-ES" sz="5000" dirty="0" smtClean="0"/>
                  <a:t>Los datos que se tienen son la velocidad angular estimada: </a:t>
                </a:r>
              </a:p>
              <a:p>
                <a:pPr algn="just"/>
                <a:endParaRPr lang="es-ES" sz="5000" dirty="0" smtClean="0"/>
              </a:p>
              <a:p>
                <a:pPr marL="0" indent="0" algn="just">
                  <a:buNone/>
                </a:pPr>
                <a14:m>
                  <m:oMathPara xmlns:m="http://schemas.openxmlformats.org/officeDocument/2006/math">
                    <m:oMathParaPr>
                      <m:jc m:val="centerGroup"/>
                    </m:oMathParaPr>
                    <m:oMath xmlns:m="http://schemas.openxmlformats.org/officeDocument/2006/math">
                      <m:r>
                        <a:rPr lang="es-EC" sz="5000" i="1">
                          <a:latin typeface="Cambria Math" panose="02040503050406030204" pitchFamily="18" charset="0"/>
                        </a:rPr>
                        <m:t>𝜔</m:t>
                      </m:r>
                      <m:r>
                        <a:rPr lang="es-EC" sz="5000" i="1">
                          <a:latin typeface="Cambria Math" panose="02040503050406030204" pitchFamily="18" charset="0"/>
                        </a:rPr>
                        <m:t>=100 </m:t>
                      </m:r>
                      <m:r>
                        <a:rPr lang="es-EC" sz="5000" i="1">
                          <a:latin typeface="Cambria Math" panose="02040503050406030204" pitchFamily="18" charset="0"/>
                        </a:rPr>
                        <m:t>𝑅𝑃𝑀</m:t>
                      </m:r>
                    </m:oMath>
                  </m:oMathPara>
                </a14:m>
                <a:endParaRPr lang="es-ES_tradnl" sz="5000" dirty="0" smtClean="0"/>
              </a:p>
              <a:p>
                <a:pPr marL="0" indent="0" algn="just">
                  <a:buNone/>
                </a:pPr>
                <a:endParaRPr lang="es-ES_tradnl" sz="5000" dirty="0"/>
              </a:p>
              <a:p>
                <a:pPr algn="just"/>
                <a:r>
                  <a:rPr lang="es-ES" sz="5000" dirty="0" smtClean="0"/>
                  <a:t>La velocidad lineal máxima a alcanzar:</a:t>
                </a:r>
              </a:p>
              <a:p>
                <a:pPr marL="0" indent="0" algn="just">
                  <a:buNone/>
                </a:pPr>
                <a:endParaRPr lang="es-ES" sz="5000" dirty="0" smtClean="0"/>
              </a:p>
              <a:p>
                <a:pPr marL="0" indent="0" algn="ctr">
                  <a:buNone/>
                </a:pPr>
                <a14:m>
                  <m:oMath xmlns:m="http://schemas.openxmlformats.org/officeDocument/2006/math">
                    <m:sSub>
                      <m:sSubPr>
                        <m:ctrlPr>
                          <a:rPr lang="es-ES_tradnl" sz="5000" i="1">
                            <a:latin typeface="Cambria Math" panose="02040503050406030204" pitchFamily="18" charset="0"/>
                          </a:rPr>
                        </m:ctrlPr>
                      </m:sSubPr>
                      <m:e>
                        <m:r>
                          <a:rPr lang="es-EC" sz="5000" i="1">
                            <a:latin typeface="Cambria Math" panose="02040503050406030204" pitchFamily="18" charset="0"/>
                          </a:rPr>
                          <m:t>𝑉</m:t>
                        </m:r>
                      </m:e>
                      <m:sub>
                        <m:r>
                          <a:rPr lang="es-EC" sz="5000" i="1">
                            <a:latin typeface="Cambria Math" panose="02040503050406030204" pitchFamily="18" charset="0"/>
                          </a:rPr>
                          <m:t>𝑙𝑚𝑎𝑥</m:t>
                        </m:r>
                      </m:sub>
                    </m:sSub>
                  </m:oMath>
                </a14:m>
                <a:r>
                  <a:rPr lang="es-EC" sz="5000" dirty="0"/>
                  <a:t>= </a:t>
                </a:r>
                <a14:m>
                  <m:oMath xmlns:m="http://schemas.openxmlformats.org/officeDocument/2006/math">
                    <m:r>
                      <a:rPr lang="es-EC" sz="5000" i="1">
                        <a:latin typeface="Cambria Math" panose="02040503050406030204" pitchFamily="18" charset="0"/>
                      </a:rPr>
                      <m:t>3</m:t>
                    </m:r>
                    <m:f>
                      <m:fPr>
                        <m:ctrlPr>
                          <a:rPr lang="es-ES_tradnl" sz="5000" i="1">
                            <a:latin typeface="Cambria Math" panose="02040503050406030204" pitchFamily="18" charset="0"/>
                          </a:rPr>
                        </m:ctrlPr>
                      </m:fPr>
                      <m:num>
                        <m:r>
                          <a:rPr lang="es-EC" sz="5000" i="1">
                            <a:latin typeface="Cambria Math" panose="02040503050406030204" pitchFamily="18" charset="0"/>
                          </a:rPr>
                          <m:t>𝑐𝑚</m:t>
                        </m:r>
                      </m:num>
                      <m:den>
                        <m:r>
                          <a:rPr lang="es-EC" sz="5000" i="1">
                            <a:latin typeface="Cambria Math" panose="02040503050406030204" pitchFamily="18" charset="0"/>
                          </a:rPr>
                          <m:t>𝑠𝑒𝑔</m:t>
                        </m:r>
                      </m:den>
                    </m:f>
                  </m:oMath>
                </a14:m>
                <a:endParaRPr lang="es-ES_tradnl" sz="5000" dirty="0"/>
              </a:p>
              <a:p>
                <a:pPr marL="0" indent="0" algn="just">
                  <a:buNone/>
                </a:pPr>
                <a:endParaRPr lang="es-ES" sz="4400" dirty="0" smtClean="0"/>
              </a:p>
              <a:p>
                <a:pPr algn="just"/>
                <a:endParaRPr lang="es-ES" dirty="0" smtClean="0"/>
              </a:p>
              <a:p>
                <a:pPr marL="0" indent="0" algn="just">
                  <a:buNone/>
                </a:pPr>
                <a:r>
                  <a:rPr lang="es-ES" dirty="0" smtClean="0"/>
                  <a:t> </a:t>
                </a:r>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mc:Choice>
        <mc:Fallback xmlns="">
          <p:sp>
            <p:nvSpPr>
              <p:cNvPr id="10" name="Marcador de contenido 9"/>
              <p:cNvSpPr>
                <a:spLocks noGrp="1" noRot="1" noChangeAspect="1" noMove="1" noResize="1" noEditPoints="1" noAdjustHandles="1" noChangeArrowheads="1" noChangeShapeType="1" noTextEdit="1"/>
              </p:cNvSpPr>
              <p:nvPr>
                <p:ph idx="1"/>
              </p:nvPr>
            </p:nvSpPr>
            <p:spPr>
              <a:xfrm>
                <a:off x="1484310" y="1258784"/>
                <a:ext cx="10018713" cy="6620494"/>
              </a:xfrm>
              <a:blipFill rotWithShape="0">
                <a:blip r:embed="rId2"/>
                <a:stretch>
                  <a:fillRect l="-1521" r="-912"/>
                </a:stretch>
              </a:blipFill>
            </p:spPr>
            <p:txBody>
              <a:bodyPr/>
              <a:lstStyle/>
              <a:p>
                <a:r>
                  <a:rPr lang="es-ES_tradnl">
                    <a:noFill/>
                  </a:rPr>
                  <a:t> </a:t>
                </a:r>
              </a:p>
            </p:txBody>
          </p:sp>
        </mc:Fallback>
      </mc:AlternateContent>
    </p:spTree>
    <p:extLst>
      <p:ext uri="{BB962C8B-B14F-4D97-AF65-F5344CB8AC3E}">
        <p14:creationId xmlns:p14="http://schemas.microsoft.com/office/powerpoint/2010/main" val="2621684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SISTEMA DE MOVIMIENTO </a:t>
            </a:r>
            <a:endParaRPr lang="es-ES_tradnl" dirty="0"/>
          </a:p>
        </p:txBody>
      </p:sp>
      <mc:AlternateContent xmlns:mc="http://schemas.openxmlformats.org/markup-compatibility/2006" xmlns:a14="http://schemas.microsoft.com/office/drawing/2010/main">
        <mc:Choice Requires="a14">
          <p:sp>
            <p:nvSpPr>
              <p:cNvPr id="10" name="Marcador de contenido 9"/>
              <p:cNvSpPr>
                <a:spLocks noGrp="1"/>
              </p:cNvSpPr>
              <p:nvPr>
                <p:ph idx="1"/>
              </p:nvPr>
            </p:nvSpPr>
            <p:spPr>
              <a:xfrm>
                <a:off x="1484309" y="1151906"/>
                <a:ext cx="10018713" cy="7659585"/>
              </a:xfrm>
            </p:spPr>
            <p:txBody>
              <a:bodyPr>
                <a:normAutofit fontScale="40000" lnSpcReduction="20000"/>
              </a:bodyPr>
              <a:lstStyle/>
              <a:p>
                <a:pPr marL="0" indent="0">
                  <a:buNone/>
                </a:pPr>
                <a:endParaRPr lang="es-ES" dirty="0" smtClean="0"/>
              </a:p>
              <a:p>
                <a:pPr algn="just"/>
                <a:r>
                  <a:rPr lang="es-ES" sz="5500" dirty="0" smtClean="0"/>
                  <a:t>Si al dar una revolución el tornillo, se tiene un desplazamiento lineal igual al paso del mismo, entonces:</a:t>
                </a:r>
              </a:p>
              <a:p>
                <a:pPr algn="just"/>
                <a:endParaRPr lang="es-ES" sz="5500"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_tradnl" sz="5500" i="1">
                              <a:latin typeface="Cambria Math" panose="02040503050406030204" pitchFamily="18" charset="0"/>
                            </a:rPr>
                          </m:ctrlPr>
                        </m:sSubPr>
                        <m:e>
                          <m:r>
                            <a:rPr lang="es-EC" sz="5500" i="1">
                              <a:latin typeface="Cambria Math" panose="02040503050406030204" pitchFamily="18" charset="0"/>
                            </a:rPr>
                            <m:t>𝐷</m:t>
                          </m:r>
                        </m:e>
                        <m:sub>
                          <m:r>
                            <a:rPr lang="es-EC" sz="5500" i="1">
                              <a:latin typeface="Cambria Math" panose="02040503050406030204" pitchFamily="18" charset="0"/>
                            </a:rPr>
                            <m:t>𝑙</m:t>
                          </m:r>
                        </m:sub>
                      </m:sSub>
                      <m:r>
                        <a:rPr lang="es-EC" sz="5500" i="1">
                          <a:latin typeface="Cambria Math" panose="02040503050406030204" pitchFamily="18" charset="0"/>
                        </a:rPr>
                        <m:t>=100∗</m:t>
                      </m:r>
                      <m:sSub>
                        <m:sSubPr>
                          <m:ctrlPr>
                            <a:rPr lang="es-ES_tradnl" sz="5500" i="1">
                              <a:latin typeface="Cambria Math" panose="02040503050406030204" pitchFamily="18" charset="0"/>
                            </a:rPr>
                          </m:ctrlPr>
                        </m:sSubPr>
                        <m:e>
                          <m:r>
                            <a:rPr lang="es-EC" sz="5500" i="1">
                              <a:latin typeface="Cambria Math" panose="02040503050406030204" pitchFamily="18" charset="0"/>
                            </a:rPr>
                            <m:t>𝑃</m:t>
                          </m:r>
                        </m:e>
                        <m:sub>
                          <m:r>
                            <a:rPr lang="es-EC" sz="5500" i="1">
                              <a:latin typeface="Cambria Math" panose="02040503050406030204" pitchFamily="18" charset="0"/>
                            </a:rPr>
                            <m:t>𝑡</m:t>
                          </m:r>
                        </m:sub>
                      </m:sSub>
                    </m:oMath>
                  </m:oMathPara>
                </a14:m>
                <a:endParaRPr lang="es-ES_tradnl" sz="5500" dirty="0" smtClean="0"/>
              </a:p>
              <a:p>
                <a:pPr algn="just"/>
                <a:endParaRPr lang="es-ES" sz="5500" dirty="0" smtClean="0"/>
              </a:p>
              <a:p>
                <a:pPr algn="just"/>
                <a:r>
                  <a:rPr lang="es-ES" sz="5500" dirty="0" smtClean="0"/>
                  <a:t>Si se divide la distancia por una unidad de tiempo:</a:t>
                </a:r>
              </a:p>
              <a:p>
                <a:pPr algn="just"/>
                <a:endParaRPr lang="es-ES" sz="5500"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_tradnl" sz="5500" i="1">
                              <a:latin typeface="Cambria Math" panose="02040503050406030204" pitchFamily="18" charset="0"/>
                            </a:rPr>
                          </m:ctrlPr>
                        </m:sSubPr>
                        <m:e>
                          <m:r>
                            <a:rPr lang="es-EC" sz="5500" i="1">
                              <a:latin typeface="Cambria Math" panose="02040503050406030204" pitchFamily="18" charset="0"/>
                            </a:rPr>
                            <m:t>𝑉</m:t>
                          </m:r>
                        </m:e>
                        <m:sub>
                          <m:r>
                            <a:rPr lang="es-EC" sz="5500" i="1">
                              <a:latin typeface="Cambria Math" panose="02040503050406030204" pitchFamily="18" charset="0"/>
                            </a:rPr>
                            <m:t>𝑙𝑚𝑎𝑥</m:t>
                          </m:r>
                        </m:sub>
                      </m:sSub>
                      <m:r>
                        <a:rPr lang="es-EC" sz="5500" i="1">
                          <a:latin typeface="Cambria Math" panose="02040503050406030204" pitchFamily="18" charset="0"/>
                        </a:rPr>
                        <m:t>= </m:t>
                      </m:r>
                      <m:f>
                        <m:fPr>
                          <m:ctrlPr>
                            <a:rPr lang="es-ES_tradnl" sz="5500" i="1">
                              <a:latin typeface="Cambria Math" panose="02040503050406030204" pitchFamily="18" charset="0"/>
                            </a:rPr>
                          </m:ctrlPr>
                        </m:fPr>
                        <m:num>
                          <m:r>
                            <a:rPr lang="es-EC" sz="5500" i="1">
                              <a:latin typeface="Cambria Math" panose="02040503050406030204" pitchFamily="18" charset="0"/>
                            </a:rPr>
                            <m:t>100∗</m:t>
                          </m:r>
                          <m:sSub>
                            <m:sSubPr>
                              <m:ctrlPr>
                                <a:rPr lang="es-ES_tradnl" sz="5500" i="1">
                                  <a:latin typeface="Cambria Math" panose="02040503050406030204" pitchFamily="18" charset="0"/>
                                </a:rPr>
                              </m:ctrlPr>
                            </m:sSubPr>
                            <m:e>
                              <m:r>
                                <a:rPr lang="es-EC" sz="5500" i="1">
                                  <a:latin typeface="Cambria Math" panose="02040503050406030204" pitchFamily="18" charset="0"/>
                                </a:rPr>
                                <m:t>𝑃</m:t>
                              </m:r>
                            </m:e>
                            <m:sub>
                              <m:r>
                                <a:rPr lang="es-EC" sz="5500" i="1">
                                  <a:latin typeface="Cambria Math" panose="02040503050406030204" pitchFamily="18" charset="0"/>
                                </a:rPr>
                                <m:t>𝑡</m:t>
                              </m:r>
                            </m:sub>
                          </m:sSub>
                        </m:num>
                        <m:den>
                          <m:r>
                            <a:rPr lang="es-EC" sz="5500" i="1">
                              <a:latin typeface="Cambria Math" panose="02040503050406030204" pitchFamily="18" charset="0"/>
                            </a:rPr>
                            <m:t>60</m:t>
                          </m:r>
                        </m:den>
                      </m:f>
                    </m:oMath>
                  </m:oMathPara>
                </a14:m>
                <a:endParaRPr lang="es-ES_tradnl" sz="5500" dirty="0" smtClean="0"/>
              </a:p>
              <a:p>
                <a:pPr marL="0" indent="0" algn="just">
                  <a:buNone/>
                </a:pPr>
                <a:endParaRPr lang="es-ES_tradnl" sz="5500" dirty="0" smtClean="0"/>
              </a:p>
              <a:p>
                <a:pPr algn="just"/>
                <a:r>
                  <a:rPr lang="es-ES" sz="5500" dirty="0" smtClean="0"/>
                  <a:t>Despejando el paso del husillo y reemplazando los valores:</a:t>
                </a:r>
              </a:p>
              <a:p>
                <a:pPr algn="just"/>
                <a:endParaRPr lang="es-ES_tradnl" sz="5500" dirty="0"/>
              </a:p>
              <a:p>
                <a:pPr marL="0" indent="0" algn="just">
                  <a:buNone/>
                </a:pPr>
                <a14:m>
                  <m:oMathPara xmlns:m="http://schemas.openxmlformats.org/officeDocument/2006/math">
                    <m:oMathParaPr>
                      <m:jc m:val="centerGroup"/>
                    </m:oMathParaPr>
                    <m:oMath xmlns:m="http://schemas.openxmlformats.org/officeDocument/2006/math">
                      <m:sSub>
                        <m:sSubPr>
                          <m:ctrlPr>
                            <a:rPr lang="es-ES_tradnl" sz="5500" i="1">
                              <a:latin typeface="Cambria Math" panose="02040503050406030204" pitchFamily="18" charset="0"/>
                            </a:rPr>
                          </m:ctrlPr>
                        </m:sSubPr>
                        <m:e>
                          <m:r>
                            <a:rPr lang="es-EC" sz="5500" i="1">
                              <a:latin typeface="Cambria Math" panose="02040503050406030204" pitchFamily="18" charset="0"/>
                            </a:rPr>
                            <m:t>𝑃</m:t>
                          </m:r>
                        </m:e>
                        <m:sub>
                          <m:r>
                            <a:rPr lang="es-EC" sz="5500" i="1">
                              <a:latin typeface="Cambria Math" panose="02040503050406030204" pitchFamily="18" charset="0"/>
                            </a:rPr>
                            <m:t>𝑡</m:t>
                          </m:r>
                        </m:sub>
                      </m:sSub>
                      <m:r>
                        <a:rPr lang="es-EC" sz="5500" i="1">
                          <a:latin typeface="Cambria Math" panose="02040503050406030204" pitchFamily="18" charset="0"/>
                        </a:rPr>
                        <m:t>=</m:t>
                      </m:r>
                      <m:f>
                        <m:fPr>
                          <m:ctrlPr>
                            <a:rPr lang="es-ES_tradnl" sz="5500" i="1">
                              <a:latin typeface="Cambria Math" panose="02040503050406030204" pitchFamily="18" charset="0"/>
                            </a:rPr>
                          </m:ctrlPr>
                        </m:fPr>
                        <m:num>
                          <m:r>
                            <a:rPr lang="es-EC" sz="5500" i="1">
                              <a:latin typeface="Cambria Math" panose="02040503050406030204" pitchFamily="18" charset="0"/>
                            </a:rPr>
                            <m:t>3∗60</m:t>
                          </m:r>
                        </m:num>
                        <m:den>
                          <m:r>
                            <a:rPr lang="es-EC" sz="5500" i="1">
                              <a:latin typeface="Cambria Math" panose="02040503050406030204" pitchFamily="18" charset="0"/>
                            </a:rPr>
                            <m:t>100</m:t>
                          </m:r>
                        </m:den>
                      </m:f>
                      <m:r>
                        <a:rPr lang="es-ES" sz="5500" b="0" i="1" smtClean="0">
                          <a:latin typeface="Cambria Math" panose="02040503050406030204" pitchFamily="18" charset="0"/>
                        </a:rPr>
                        <m:t>=1.8 </m:t>
                      </m:r>
                      <m:r>
                        <a:rPr lang="es-ES" sz="5500" b="0" i="1" smtClean="0">
                          <a:latin typeface="Cambria Math" panose="02040503050406030204" pitchFamily="18" charset="0"/>
                        </a:rPr>
                        <m:t>𝑐𝑚</m:t>
                      </m:r>
                    </m:oMath>
                  </m:oMathPara>
                </a14:m>
                <a:endParaRPr lang="es-ES" sz="5500" dirty="0" smtClean="0"/>
              </a:p>
              <a:p>
                <a:pPr algn="just"/>
                <a:endParaRPr lang="es-ES" sz="5500" dirty="0" smtClean="0"/>
              </a:p>
              <a:p>
                <a:pPr marL="0" indent="0" algn="just">
                  <a:buNone/>
                </a:pPr>
                <a:r>
                  <a:rPr lang="es-ES" sz="5500" dirty="0" smtClean="0"/>
                  <a:t> </a:t>
                </a:r>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mc:Choice>
        <mc:Fallback xmlns="">
          <p:sp>
            <p:nvSpPr>
              <p:cNvPr id="10" name="Marcador de contenido 9"/>
              <p:cNvSpPr>
                <a:spLocks noGrp="1" noRot="1" noChangeAspect="1" noMove="1" noResize="1" noEditPoints="1" noAdjustHandles="1" noChangeArrowheads="1" noChangeShapeType="1" noTextEdit="1"/>
              </p:cNvSpPr>
              <p:nvPr>
                <p:ph idx="1"/>
              </p:nvPr>
            </p:nvSpPr>
            <p:spPr>
              <a:xfrm>
                <a:off x="1484309" y="1151906"/>
                <a:ext cx="10018713" cy="7659585"/>
              </a:xfrm>
              <a:blipFill rotWithShape="0">
                <a:blip r:embed="rId2"/>
                <a:stretch>
                  <a:fillRect l="-1338" t="-239" r="-730"/>
                </a:stretch>
              </a:blipFill>
            </p:spPr>
            <p:txBody>
              <a:bodyPr/>
              <a:lstStyle/>
              <a:p>
                <a:r>
                  <a:rPr lang="es-ES_tradnl">
                    <a:noFill/>
                  </a:rPr>
                  <a:t> </a:t>
                </a:r>
              </a:p>
            </p:txBody>
          </p:sp>
        </mc:Fallback>
      </mc:AlternateContent>
    </p:spTree>
    <p:extLst>
      <p:ext uri="{BB962C8B-B14F-4D97-AF65-F5344CB8AC3E}">
        <p14:creationId xmlns:p14="http://schemas.microsoft.com/office/powerpoint/2010/main" val="2118411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SISTEMA DE MOVIMIENTO </a:t>
            </a:r>
            <a:endParaRPr lang="es-ES_tradnl" dirty="0"/>
          </a:p>
        </p:txBody>
      </p:sp>
      <p:sp>
        <p:nvSpPr>
          <p:cNvPr id="10" name="Marcador de contenido 9"/>
          <p:cNvSpPr>
            <a:spLocks noGrp="1"/>
          </p:cNvSpPr>
          <p:nvPr>
            <p:ph idx="1"/>
          </p:nvPr>
        </p:nvSpPr>
        <p:spPr>
          <a:xfrm>
            <a:off x="1484309" y="1151906"/>
            <a:ext cx="10018713" cy="7659585"/>
          </a:xfrm>
        </p:spPr>
        <p:txBody>
          <a:bodyPr>
            <a:normAutofit/>
          </a:bodyPr>
          <a:lstStyle/>
          <a:p>
            <a:pPr marL="0" indent="0">
              <a:buNone/>
            </a:pPr>
            <a:endParaRPr lang="es-ES" dirty="0" smtClean="0"/>
          </a:p>
          <a:p>
            <a:pPr algn="just"/>
            <a:r>
              <a:rPr lang="es-ES" sz="2600" dirty="0" smtClean="0"/>
              <a:t>En conjunto con el husillo de bolas, se requiere de una tuerca de potencia especial por la que recircularán las esferas metálicas logrando el movimiento requerido</a:t>
            </a:r>
            <a:endParaRPr lang="es-ES_tradnl" sz="2600" dirty="0"/>
          </a:p>
          <a:p>
            <a:pPr marL="0" indent="0" algn="just">
              <a:buNone/>
            </a:pPr>
            <a:endParaRPr lang="es-ES" sz="5500" dirty="0" smtClean="0"/>
          </a:p>
          <a:p>
            <a:pPr marL="0" indent="0" algn="just">
              <a:buNone/>
            </a:pPr>
            <a:r>
              <a:rPr lang="es-ES" sz="5500" dirty="0" smtClean="0"/>
              <a:t> </a:t>
            </a:r>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4" name="Imagen 3"/>
          <p:cNvPicPr/>
          <p:nvPr/>
        </p:nvPicPr>
        <p:blipFill>
          <a:blip r:embed="rId2"/>
          <a:stretch>
            <a:fillRect/>
          </a:stretch>
        </p:blipFill>
        <p:spPr>
          <a:xfrm>
            <a:off x="2009527" y="3806948"/>
            <a:ext cx="4705350" cy="2349500"/>
          </a:xfrm>
          <a:prstGeom prst="rect">
            <a:avLst/>
          </a:prstGeom>
        </p:spPr>
      </p:pic>
      <p:pic>
        <p:nvPicPr>
          <p:cNvPr id="5" name="Imagen 4"/>
          <p:cNvPicPr/>
          <p:nvPr/>
        </p:nvPicPr>
        <p:blipFill>
          <a:blip r:embed="rId3"/>
          <a:stretch>
            <a:fillRect/>
          </a:stretch>
        </p:blipFill>
        <p:spPr>
          <a:xfrm>
            <a:off x="8080884" y="4086665"/>
            <a:ext cx="2056130" cy="1790065"/>
          </a:xfrm>
          <a:prstGeom prst="rect">
            <a:avLst/>
          </a:prstGeom>
        </p:spPr>
      </p:pic>
    </p:spTree>
    <p:extLst>
      <p:ext uri="{BB962C8B-B14F-4D97-AF65-F5344CB8AC3E}">
        <p14:creationId xmlns:p14="http://schemas.microsoft.com/office/powerpoint/2010/main" val="3652810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pPr algn="l"/>
            <a:r>
              <a:rPr lang="es-ES" dirty="0" smtClean="0"/>
              <a:t>BASE </a:t>
            </a:r>
            <a:endParaRPr lang="es-ES_tradnl" dirty="0"/>
          </a:p>
        </p:txBody>
      </p:sp>
      <p:sp>
        <p:nvSpPr>
          <p:cNvPr id="10" name="Marcador de contenido 9"/>
          <p:cNvSpPr>
            <a:spLocks noGrp="1"/>
          </p:cNvSpPr>
          <p:nvPr>
            <p:ph idx="1"/>
          </p:nvPr>
        </p:nvSpPr>
        <p:spPr>
          <a:xfrm>
            <a:off x="1484309" y="1484416"/>
            <a:ext cx="10018713" cy="4524498"/>
          </a:xfrm>
        </p:spPr>
        <p:txBody>
          <a:bodyPr>
            <a:normAutofit fontScale="85000" lnSpcReduction="20000"/>
          </a:bodyPr>
          <a:lstStyle/>
          <a:p>
            <a:pPr algn="just"/>
            <a:r>
              <a:rPr lang="es-ES" sz="3100" dirty="0" smtClean="0"/>
              <a:t>La base del equipo es el marco en el cual se acoplarán todas las partes integrantes del sistema de rehabilitación.</a:t>
            </a:r>
          </a:p>
          <a:p>
            <a:pPr marL="0" indent="0" algn="just">
              <a:buNone/>
            </a:pPr>
            <a:endParaRPr lang="es-ES_tradnl" sz="3100" dirty="0"/>
          </a:p>
          <a:p>
            <a:pPr marL="0" indent="0" algn="just">
              <a:buNone/>
            </a:pPr>
            <a:endParaRPr lang="es-ES" sz="3100" dirty="0" smtClean="0"/>
          </a:p>
          <a:p>
            <a:pPr marL="0" indent="0" algn="just">
              <a:buNone/>
            </a:pPr>
            <a:r>
              <a:rPr lang="es-ES" sz="5500" dirty="0" smtClean="0"/>
              <a:t> </a:t>
            </a:r>
          </a:p>
          <a:p>
            <a:endParaRPr lang="es-ES" dirty="0"/>
          </a:p>
          <a:p>
            <a:pPr marL="0" indent="0">
              <a:buNone/>
            </a:pPr>
            <a:endParaRPr lang="es-ES" dirty="0" smtClean="0"/>
          </a:p>
          <a:p>
            <a:pPr marL="0" indent="0">
              <a:buNone/>
            </a:pPr>
            <a:endParaRPr lang="es-ES" dirty="0"/>
          </a:p>
          <a:p>
            <a:pPr marL="0" indent="0">
              <a:buNone/>
            </a:pPr>
            <a:r>
              <a:rPr lang="es-ES" dirty="0" smtClean="0"/>
              <a:t>                                                                                                  </a:t>
            </a:r>
            <a:endParaRPr lang="es-ES" sz="2200" dirty="0" smtClean="0"/>
          </a:p>
          <a:p>
            <a:pPr marL="0" indent="0">
              <a:buNone/>
            </a:pPr>
            <a:r>
              <a:rPr lang="es-ES" dirty="0" smtClean="0"/>
              <a:t> </a:t>
            </a:r>
            <a:endParaRPr lang="es-ES_tradnl" dirty="0"/>
          </a:p>
          <a:p>
            <a:pPr marL="0" indent="0">
              <a:buNone/>
            </a:pPr>
            <a:endParaRPr lang="es-ES_tradnl" sz="2000" dirty="0"/>
          </a:p>
        </p:txBody>
      </p:sp>
      <p:pic>
        <p:nvPicPr>
          <p:cNvPr id="6" name="Imagen 5"/>
          <p:cNvPicPr/>
          <p:nvPr/>
        </p:nvPicPr>
        <p:blipFill>
          <a:blip r:embed="rId2"/>
          <a:stretch>
            <a:fillRect/>
          </a:stretch>
        </p:blipFill>
        <p:spPr>
          <a:xfrm>
            <a:off x="3077983" y="2699748"/>
            <a:ext cx="6885413" cy="3736678"/>
          </a:xfrm>
          <a:prstGeom prst="rect">
            <a:avLst/>
          </a:prstGeom>
        </p:spPr>
      </p:pic>
    </p:spTree>
    <p:extLst>
      <p:ext uri="{BB962C8B-B14F-4D97-AF65-F5344CB8AC3E}">
        <p14:creationId xmlns:p14="http://schemas.microsoft.com/office/powerpoint/2010/main" val="1551161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dirty="0" smtClean="0"/>
              <a:t>OBJETIVO GENERAL</a:t>
            </a:r>
            <a:endParaRPr lang="es-ES_tradnl" dirty="0"/>
          </a:p>
        </p:txBody>
      </p:sp>
      <p:sp>
        <p:nvSpPr>
          <p:cNvPr id="3" name="Marcador de contenido 2"/>
          <p:cNvSpPr>
            <a:spLocks noGrp="1"/>
          </p:cNvSpPr>
          <p:nvPr>
            <p:ph idx="1"/>
          </p:nvPr>
        </p:nvSpPr>
        <p:spPr/>
        <p:txBody>
          <a:bodyPr/>
          <a:lstStyle/>
          <a:p>
            <a:pPr algn="just"/>
            <a:r>
              <a:rPr lang="es-EC" sz="2800" dirty="0"/>
              <a:t>Diseñar e implementar  un sistema automático de movimientos pasivos continuos para la rehabilitación de rodilla mediante una estructura mecatrónica de un grado de libertad, permitiendo al paciente realizar movimientos de flexión y extensión de acuerdo a la necesidad promoviendo una pronta recuperación.</a:t>
            </a:r>
            <a:endParaRPr lang="es-ES_tradnl" sz="2800" dirty="0"/>
          </a:p>
          <a:p>
            <a:endParaRPr lang="es-ES_tradnl" dirty="0"/>
          </a:p>
        </p:txBody>
      </p:sp>
    </p:spTree>
    <p:extLst>
      <p:ext uri="{BB962C8B-B14F-4D97-AF65-F5344CB8AC3E}">
        <p14:creationId xmlns:p14="http://schemas.microsoft.com/office/powerpoint/2010/main" val="1966435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943" y="0"/>
            <a:ext cx="10018713" cy="1752599"/>
          </a:xfrm>
        </p:spPr>
        <p:txBody>
          <a:bodyPr/>
          <a:lstStyle/>
          <a:p>
            <a:r>
              <a:rPr lang="es-ES" dirty="0" smtClean="0"/>
              <a:t>ÁNALISIS MEDIANTE CAD/CAM/CAE</a:t>
            </a:r>
            <a:endParaRPr lang="es-ES_tradnl" dirty="0"/>
          </a:p>
        </p:txBody>
      </p:sp>
      <p:sp>
        <p:nvSpPr>
          <p:cNvPr id="3" name="Marcador de contenido 2"/>
          <p:cNvSpPr>
            <a:spLocks noGrp="1"/>
          </p:cNvSpPr>
          <p:nvPr>
            <p:ph idx="1"/>
          </p:nvPr>
        </p:nvSpPr>
        <p:spPr>
          <a:xfrm>
            <a:off x="1460247" y="2065420"/>
            <a:ext cx="10018713" cy="3124201"/>
          </a:xfrm>
        </p:spPr>
        <p:txBody>
          <a:bodyPr/>
          <a:lstStyle/>
          <a:p>
            <a:r>
              <a:rPr lang="es-ES" dirty="0" smtClean="0"/>
              <a:t>Mediante un software se analiza el comportamiento de las partes del sistema ante la presencia de carga.</a:t>
            </a:r>
          </a:p>
          <a:p>
            <a:endParaRPr lang="es-ES" dirty="0" smtClean="0"/>
          </a:p>
          <a:p>
            <a:r>
              <a:rPr lang="es-ES" dirty="0" smtClean="0"/>
              <a:t>La barra de soporte del muslo es la que se someterá a análisis.</a:t>
            </a:r>
          </a:p>
          <a:p>
            <a:endParaRPr lang="es-ES" dirty="0" smtClean="0"/>
          </a:p>
          <a:p>
            <a:r>
              <a:rPr lang="es-ES" dirty="0" smtClean="0"/>
              <a:t>El husillo de bolas es analizado debido a la carga que soporta.</a:t>
            </a:r>
            <a:endParaRPr lang="es-ES_tradnl" dirty="0"/>
          </a:p>
        </p:txBody>
      </p:sp>
    </p:spTree>
    <p:extLst>
      <p:ext uri="{BB962C8B-B14F-4D97-AF65-F5344CB8AC3E}">
        <p14:creationId xmlns:p14="http://schemas.microsoft.com/office/powerpoint/2010/main" val="4030971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943" y="0"/>
            <a:ext cx="10018713" cy="1752599"/>
          </a:xfrm>
        </p:spPr>
        <p:txBody>
          <a:bodyPr/>
          <a:lstStyle/>
          <a:p>
            <a:r>
              <a:rPr lang="es-ES" dirty="0" smtClean="0"/>
              <a:t>ÁNALISIS MEDIANTE CAD/CAM/CAE</a:t>
            </a:r>
            <a:endParaRPr lang="es-ES_tradnl" dirty="0"/>
          </a:p>
        </p:txBody>
      </p:sp>
      <p:pic>
        <p:nvPicPr>
          <p:cNvPr id="5" name="Imagen 4"/>
          <p:cNvPicPr>
            <a:picLocks noChangeAspect="1"/>
          </p:cNvPicPr>
          <p:nvPr/>
        </p:nvPicPr>
        <p:blipFill>
          <a:blip r:embed="rId2"/>
          <a:stretch>
            <a:fillRect/>
          </a:stretch>
        </p:blipFill>
        <p:spPr>
          <a:xfrm>
            <a:off x="1692191" y="1432008"/>
            <a:ext cx="8639175" cy="5076825"/>
          </a:xfrm>
          <a:prstGeom prst="rect">
            <a:avLst/>
          </a:prstGeom>
        </p:spPr>
      </p:pic>
    </p:spTree>
    <p:extLst>
      <p:ext uri="{BB962C8B-B14F-4D97-AF65-F5344CB8AC3E}">
        <p14:creationId xmlns:p14="http://schemas.microsoft.com/office/powerpoint/2010/main" val="1103697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943" y="0"/>
            <a:ext cx="10018713" cy="1752599"/>
          </a:xfrm>
        </p:spPr>
        <p:txBody>
          <a:bodyPr/>
          <a:lstStyle/>
          <a:p>
            <a:r>
              <a:rPr lang="es-ES" dirty="0" smtClean="0"/>
              <a:t>ÁNALISIS MEDIANTE CAD/CAM/CAE</a:t>
            </a:r>
            <a:endParaRPr lang="es-ES_tradnl" dirty="0"/>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71735894"/>
                  </p:ext>
                </p:extLst>
              </p:nvPr>
            </p:nvGraphicFramePr>
            <p:xfrm>
              <a:off x="1876927" y="2009273"/>
              <a:ext cx="8987588" cy="2986078"/>
            </p:xfrm>
            <a:graphic>
              <a:graphicData uri="http://schemas.openxmlformats.org/drawingml/2006/table">
                <a:tbl>
                  <a:tblPr firstRow="1" firstCol="1" bandRow="1">
                    <a:tableStyleId>{5C22544A-7EE6-4342-B048-85BDC9FD1C3A}</a:tableStyleId>
                  </a:tblPr>
                  <a:tblGrid>
                    <a:gridCol w="4131524"/>
                    <a:gridCol w="2337306"/>
                    <a:gridCol w="2518758"/>
                  </a:tblGrid>
                  <a:tr h="807239">
                    <a:tc>
                      <a:txBody>
                        <a:bodyPr/>
                        <a:lstStyle/>
                        <a:p>
                          <a:pPr indent="252095" algn="ctr">
                            <a:lnSpc>
                              <a:spcPct val="150000"/>
                            </a:lnSpc>
                            <a:spcAft>
                              <a:spcPts val="0"/>
                            </a:spcAft>
                          </a:pPr>
                          <a:r>
                            <a:rPr lang="es-EC" sz="2000" dirty="0">
                              <a:effectLst/>
                            </a:rPr>
                            <a:t>PARÁMETRO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OBTENIDO</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DEL MATERIAL</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7239">
                    <a:tc>
                      <a:txBody>
                        <a:bodyPr/>
                        <a:lstStyle/>
                        <a:p>
                          <a:pPr indent="252095" algn="just">
                            <a:lnSpc>
                              <a:spcPct val="150000"/>
                            </a:lnSpc>
                            <a:spcAft>
                              <a:spcPts val="0"/>
                            </a:spcAft>
                          </a:pPr>
                          <a:r>
                            <a:rPr lang="es-EC" sz="2000" dirty="0">
                              <a:effectLst/>
                            </a:rPr>
                            <a:t>Esfuerzo de vonMises (MPa)</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33.8</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180</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7239">
                    <a:tc>
                      <a:txBody>
                        <a:bodyPr/>
                        <a:lstStyle/>
                        <a:p>
                          <a:pPr indent="252095" algn="just">
                            <a:lnSpc>
                              <a:spcPct val="150000"/>
                            </a:lnSpc>
                            <a:spcAft>
                              <a:spcPts val="0"/>
                            </a:spcAft>
                          </a:pPr>
                          <a:r>
                            <a:rPr lang="es-EC" sz="2000">
                              <a:effectLst/>
                            </a:rPr>
                            <a:t>Desplazamiento máximo (mm)</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5.17</a:t>
                          </a:r>
                          <a14:m>
                            <m:oMath xmlns:m="http://schemas.openxmlformats.org/officeDocument/2006/math">
                              <m:r>
                                <a:rPr lang="es-EC" sz="2000">
                                  <a:effectLst/>
                                  <a:latin typeface="Cambria Math" panose="02040503050406030204" pitchFamily="18" charset="0"/>
                                </a:rPr>
                                <m:t>𝑥</m:t>
                              </m:r>
                              <m:sSup>
                                <m:sSupPr>
                                  <m:ctrlPr>
                                    <a:rPr lang="es-ES_tradnl" sz="2000" i="1">
                                      <a:effectLst/>
                                      <a:latin typeface="Cambria Math" panose="02040503050406030204" pitchFamily="18" charset="0"/>
                                    </a:rPr>
                                  </m:ctrlPr>
                                </m:sSupPr>
                                <m:e>
                                  <m:r>
                                    <a:rPr lang="es-EC" sz="2000">
                                      <a:effectLst/>
                                      <a:latin typeface="Cambria Math" panose="02040503050406030204" pitchFamily="18" charset="0"/>
                                    </a:rPr>
                                    <m:t>10</m:t>
                                  </m:r>
                                </m:e>
                                <m:sup>
                                  <m:r>
                                    <a:rPr lang="es-EC" sz="2000">
                                      <a:effectLst/>
                                      <a:latin typeface="Cambria Math" panose="02040503050406030204" pitchFamily="18" charset="0"/>
                                    </a:rPr>
                                    <m:t>−2</m:t>
                                  </m:r>
                                </m:sup>
                              </m:sSup>
                            </m:oMath>
                          </a14:m>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1641">
                    <a:tc>
                      <a:txBody>
                        <a:bodyPr/>
                        <a:lstStyle/>
                        <a:p>
                          <a:pPr indent="252095" algn="just">
                            <a:lnSpc>
                              <a:spcPct val="150000"/>
                            </a:lnSpc>
                            <a:spcAft>
                              <a:spcPts val="0"/>
                            </a:spcAft>
                          </a:pPr>
                          <a:r>
                            <a:rPr lang="es-EC" sz="2000">
                              <a:effectLst/>
                            </a:rPr>
                            <a:t>Factor de seguridad </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5.3</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71735894"/>
                  </p:ext>
                </p:extLst>
              </p:nvPr>
            </p:nvGraphicFramePr>
            <p:xfrm>
              <a:off x="1876927" y="2009273"/>
              <a:ext cx="8987588" cy="2891590"/>
            </p:xfrm>
            <a:graphic>
              <a:graphicData uri="http://schemas.openxmlformats.org/drawingml/2006/table">
                <a:tbl>
                  <a:tblPr firstRow="1" firstCol="1" bandRow="1">
                    <a:tableStyleId>{5C22544A-7EE6-4342-B048-85BDC9FD1C3A}</a:tableStyleId>
                  </a:tblPr>
                  <a:tblGrid>
                    <a:gridCol w="4131524"/>
                    <a:gridCol w="2337306"/>
                    <a:gridCol w="2518758"/>
                  </a:tblGrid>
                  <a:tr h="867156">
                    <a:tc>
                      <a:txBody>
                        <a:bodyPr/>
                        <a:lstStyle/>
                        <a:p>
                          <a:pPr indent="252095" algn="ctr">
                            <a:lnSpc>
                              <a:spcPct val="150000"/>
                            </a:lnSpc>
                            <a:spcAft>
                              <a:spcPts val="0"/>
                            </a:spcAft>
                          </a:pPr>
                          <a:r>
                            <a:rPr lang="es-EC" sz="2000" dirty="0">
                              <a:effectLst/>
                            </a:rPr>
                            <a:t>PARÁMETRO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OBTENIDO</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DEL MATERIAL</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7239">
                    <a:tc>
                      <a:txBody>
                        <a:bodyPr/>
                        <a:lstStyle/>
                        <a:p>
                          <a:pPr indent="252095" algn="just">
                            <a:lnSpc>
                              <a:spcPct val="150000"/>
                            </a:lnSpc>
                            <a:spcAft>
                              <a:spcPts val="0"/>
                            </a:spcAft>
                          </a:pPr>
                          <a:r>
                            <a:rPr lang="es-EC" sz="2000" dirty="0">
                              <a:effectLst/>
                            </a:rPr>
                            <a:t>Esfuerzo de vonMises (MPa)</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33.8</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180</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7239">
                    <a:tc>
                      <a:txBody>
                        <a:bodyPr/>
                        <a:lstStyle/>
                        <a:p>
                          <a:pPr indent="252095" algn="just">
                            <a:lnSpc>
                              <a:spcPct val="150000"/>
                            </a:lnSpc>
                            <a:spcAft>
                              <a:spcPts val="0"/>
                            </a:spcAft>
                          </a:pPr>
                          <a:r>
                            <a:rPr lang="es-EC" sz="2000">
                              <a:effectLst/>
                            </a:rPr>
                            <a:t>Desplazamiento máximo (mm)</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_tradnl"/>
                        </a:p>
                      </a:txBody>
                      <a:tcPr marL="68580" marR="68580" marT="0" marB="0">
                        <a:blipFill rotWithShape="0">
                          <a:blip r:embed="rId2"/>
                          <a:stretch>
                            <a:fillRect l="-177546" t="-207519" r="-109138" b="-69173"/>
                          </a:stretch>
                        </a:blipFill>
                      </a:tcPr>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9956">
                    <a:tc>
                      <a:txBody>
                        <a:bodyPr/>
                        <a:lstStyle/>
                        <a:p>
                          <a:pPr indent="252095" algn="just">
                            <a:lnSpc>
                              <a:spcPct val="150000"/>
                            </a:lnSpc>
                            <a:spcAft>
                              <a:spcPts val="0"/>
                            </a:spcAft>
                          </a:pPr>
                          <a:r>
                            <a:rPr lang="es-EC" sz="2000">
                              <a:effectLst/>
                            </a:rPr>
                            <a:t>Factor de seguridad </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5.3</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2661375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943" y="0"/>
            <a:ext cx="10018713" cy="1752599"/>
          </a:xfrm>
        </p:spPr>
        <p:txBody>
          <a:bodyPr/>
          <a:lstStyle/>
          <a:p>
            <a:r>
              <a:rPr lang="es-ES" dirty="0" smtClean="0"/>
              <a:t>ÁNALISIS MEDIANTE CAD/CAM/CAE</a:t>
            </a:r>
            <a:endParaRPr lang="es-ES_tradnl" dirty="0"/>
          </a:p>
        </p:txBody>
      </p:sp>
      <p:pic>
        <p:nvPicPr>
          <p:cNvPr id="3" name="Imagen 2"/>
          <p:cNvPicPr>
            <a:picLocks noChangeAspect="1"/>
          </p:cNvPicPr>
          <p:nvPr/>
        </p:nvPicPr>
        <p:blipFill>
          <a:blip r:embed="rId2"/>
          <a:stretch>
            <a:fillRect/>
          </a:stretch>
        </p:blipFill>
        <p:spPr>
          <a:xfrm>
            <a:off x="2276475" y="1407945"/>
            <a:ext cx="9010650" cy="5076825"/>
          </a:xfrm>
          <a:prstGeom prst="rect">
            <a:avLst/>
          </a:prstGeom>
        </p:spPr>
      </p:pic>
    </p:spTree>
    <p:extLst>
      <p:ext uri="{BB962C8B-B14F-4D97-AF65-F5344CB8AC3E}">
        <p14:creationId xmlns:p14="http://schemas.microsoft.com/office/powerpoint/2010/main" val="12870600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943" y="0"/>
            <a:ext cx="10018713" cy="1752599"/>
          </a:xfrm>
        </p:spPr>
        <p:txBody>
          <a:bodyPr/>
          <a:lstStyle/>
          <a:p>
            <a:r>
              <a:rPr lang="es-ES" dirty="0" smtClean="0"/>
              <a:t>ÁNALISIS MEDIANTE CAD/CAM/CAE</a:t>
            </a:r>
            <a:endParaRPr lang="es-ES_tradnl" dirty="0"/>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3668694279"/>
                  </p:ext>
                </p:extLst>
              </p:nvPr>
            </p:nvGraphicFramePr>
            <p:xfrm>
              <a:off x="1708483" y="2189747"/>
              <a:ext cx="9420727" cy="3013794"/>
            </p:xfrm>
            <a:graphic>
              <a:graphicData uri="http://schemas.openxmlformats.org/drawingml/2006/table">
                <a:tbl>
                  <a:tblPr firstRow="1" firstCol="1" bandRow="1">
                    <a:tableStyleId>{5C22544A-7EE6-4342-B048-85BDC9FD1C3A}</a:tableStyleId>
                  </a:tblPr>
                  <a:tblGrid>
                    <a:gridCol w="4330634"/>
                    <a:gridCol w="2449948"/>
                    <a:gridCol w="2640145"/>
                  </a:tblGrid>
                  <a:tr h="821097">
                    <a:tc>
                      <a:txBody>
                        <a:bodyPr/>
                        <a:lstStyle/>
                        <a:p>
                          <a:pPr indent="252095" algn="ctr">
                            <a:lnSpc>
                              <a:spcPct val="150000"/>
                            </a:lnSpc>
                            <a:spcAft>
                              <a:spcPts val="0"/>
                            </a:spcAft>
                          </a:pPr>
                          <a:r>
                            <a:rPr lang="es-EC" sz="2000" dirty="0">
                              <a:effectLst/>
                            </a:rPr>
                            <a:t>PARÁMETRO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dirty="0">
                              <a:effectLst/>
                            </a:rPr>
                            <a:t>VALOR OBTENIDO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DEL MATERIAL</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1097">
                    <a:tc>
                      <a:txBody>
                        <a:bodyPr/>
                        <a:lstStyle/>
                        <a:p>
                          <a:pPr indent="252095" algn="just">
                            <a:lnSpc>
                              <a:spcPct val="150000"/>
                            </a:lnSpc>
                            <a:spcAft>
                              <a:spcPts val="0"/>
                            </a:spcAft>
                          </a:pPr>
                          <a:r>
                            <a:rPr lang="es-EC" sz="2000" dirty="0">
                              <a:effectLst/>
                            </a:rPr>
                            <a:t>Esfuerzo de vonMises (MPa)</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41.4</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250</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1097">
                    <a:tc>
                      <a:txBody>
                        <a:bodyPr/>
                        <a:lstStyle/>
                        <a:p>
                          <a:pPr indent="252095" algn="just">
                            <a:lnSpc>
                              <a:spcPct val="150000"/>
                            </a:lnSpc>
                            <a:spcAft>
                              <a:spcPts val="0"/>
                            </a:spcAft>
                          </a:pPr>
                          <a:r>
                            <a:rPr lang="es-EC" sz="2000">
                              <a:effectLst/>
                            </a:rPr>
                            <a:t>Desplazamiento máximo (mm)</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2.5</a:t>
                          </a:r>
                          <a14:m>
                            <m:oMath xmlns:m="http://schemas.openxmlformats.org/officeDocument/2006/math">
                              <m:r>
                                <a:rPr lang="es-EC" sz="2000">
                                  <a:effectLst/>
                                  <a:latin typeface="Cambria Math" panose="02040503050406030204" pitchFamily="18" charset="0"/>
                                </a:rPr>
                                <m:t>𝑥</m:t>
                              </m:r>
                              <m:sSup>
                                <m:sSupPr>
                                  <m:ctrlPr>
                                    <a:rPr lang="es-ES_tradnl" sz="2000" i="1">
                                      <a:effectLst/>
                                      <a:latin typeface="Cambria Math" panose="02040503050406030204" pitchFamily="18" charset="0"/>
                                    </a:rPr>
                                  </m:ctrlPr>
                                </m:sSupPr>
                                <m:e>
                                  <m:r>
                                    <a:rPr lang="es-EC" sz="2000">
                                      <a:effectLst/>
                                      <a:latin typeface="Cambria Math" panose="02040503050406030204" pitchFamily="18" charset="0"/>
                                    </a:rPr>
                                    <m:t>10</m:t>
                                  </m:r>
                                </m:e>
                                <m:sup>
                                  <m:r>
                                    <a:rPr lang="es-EC" sz="2000">
                                      <a:effectLst/>
                                      <a:latin typeface="Cambria Math" panose="02040503050406030204" pitchFamily="18" charset="0"/>
                                    </a:rPr>
                                    <m:t>−1</m:t>
                                  </m:r>
                                </m:sup>
                              </m:sSup>
                            </m:oMath>
                          </a14:m>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193">
                    <a:tc>
                      <a:txBody>
                        <a:bodyPr/>
                        <a:lstStyle/>
                        <a:p>
                          <a:pPr indent="252095" algn="just">
                            <a:lnSpc>
                              <a:spcPct val="150000"/>
                            </a:lnSpc>
                            <a:spcAft>
                              <a:spcPts val="0"/>
                            </a:spcAft>
                          </a:pPr>
                          <a:r>
                            <a:rPr lang="es-EC" sz="2000" dirty="0">
                              <a:effectLst/>
                            </a:rPr>
                            <a:t>Factor de seguridad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6</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3668694279"/>
                  </p:ext>
                </p:extLst>
              </p:nvPr>
            </p:nvGraphicFramePr>
            <p:xfrm>
              <a:off x="1708483" y="2189747"/>
              <a:ext cx="9420727" cy="3013794"/>
            </p:xfrm>
            <a:graphic>
              <a:graphicData uri="http://schemas.openxmlformats.org/drawingml/2006/table">
                <a:tbl>
                  <a:tblPr firstRow="1" firstCol="1" bandRow="1">
                    <a:tableStyleId>{5C22544A-7EE6-4342-B048-85BDC9FD1C3A}</a:tableStyleId>
                  </a:tblPr>
                  <a:tblGrid>
                    <a:gridCol w="4330634"/>
                    <a:gridCol w="2449948"/>
                    <a:gridCol w="2640145"/>
                  </a:tblGrid>
                  <a:tr h="914400">
                    <a:tc>
                      <a:txBody>
                        <a:bodyPr/>
                        <a:lstStyle/>
                        <a:p>
                          <a:pPr indent="252095" algn="ctr">
                            <a:lnSpc>
                              <a:spcPct val="150000"/>
                            </a:lnSpc>
                            <a:spcAft>
                              <a:spcPts val="0"/>
                            </a:spcAft>
                          </a:pPr>
                          <a:r>
                            <a:rPr lang="es-EC" sz="2000" dirty="0">
                              <a:effectLst/>
                            </a:rPr>
                            <a:t>PARÁMETRO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dirty="0">
                              <a:effectLst/>
                            </a:rPr>
                            <a:t>VALOR OBTENIDO</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2000">
                              <a:effectLst/>
                            </a:rPr>
                            <a:t>VALOR DEL MATERIAL</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1097">
                    <a:tc>
                      <a:txBody>
                        <a:bodyPr/>
                        <a:lstStyle/>
                        <a:p>
                          <a:pPr indent="252095" algn="just">
                            <a:lnSpc>
                              <a:spcPct val="150000"/>
                            </a:lnSpc>
                            <a:spcAft>
                              <a:spcPts val="0"/>
                            </a:spcAft>
                          </a:pPr>
                          <a:r>
                            <a:rPr lang="es-EC" sz="2000" dirty="0">
                              <a:effectLst/>
                            </a:rPr>
                            <a:t>Esfuerzo de vonMises (MPa)</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41.4</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250</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1097">
                    <a:tc>
                      <a:txBody>
                        <a:bodyPr/>
                        <a:lstStyle/>
                        <a:p>
                          <a:pPr indent="252095" algn="just">
                            <a:lnSpc>
                              <a:spcPct val="150000"/>
                            </a:lnSpc>
                            <a:spcAft>
                              <a:spcPts val="0"/>
                            </a:spcAft>
                          </a:pPr>
                          <a:r>
                            <a:rPr lang="es-EC" sz="2000">
                              <a:effectLst/>
                            </a:rPr>
                            <a:t>Desplazamiento máximo (mm)</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_tradnl"/>
                        </a:p>
                      </a:txBody>
                      <a:tcPr marL="68580" marR="68580" marT="0" marB="0">
                        <a:blipFill rotWithShape="0">
                          <a:blip r:embed="rId2"/>
                          <a:stretch>
                            <a:fillRect l="-177114" t="-211852" r="-108706" b="-68148"/>
                          </a:stretch>
                        </a:blipFill>
                      </a:tcPr>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indent="252095" algn="just">
                            <a:lnSpc>
                              <a:spcPct val="150000"/>
                            </a:lnSpc>
                            <a:spcAft>
                              <a:spcPts val="0"/>
                            </a:spcAft>
                          </a:pPr>
                          <a:r>
                            <a:rPr lang="es-EC" sz="2000" dirty="0">
                              <a:effectLst/>
                            </a:rPr>
                            <a:t>Factor de seguridad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a:effectLst/>
                            </a:rPr>
                            <a:t>6</a:t>
                          </a:r>
                          <a:endParaRPr lang="es-ES_trad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2000" dirty="0">
                              <a:effectLst/>
                            </a:rPr>
                            <a:t> </a:t>
                          </a:r>
                          <a:endParaRPr lang="es-ES_trad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4119388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p:sp>
        <p:nvSpPr>
          <p:cNvPr id="3" name="Marcador de contenido 2"/>
          <p:cNvSpPr>
            <a:spLocks noGrp="1"/>
          </p:cNvSpPr>
          <p:nvPr>
            <p:ph idx="1"/>
          </p:nvPr>
        </p:nvSpPr>
        <p:spPr>
          <a:xfrm>
            <a:off x="1484310" y="1377863"/>
            <a:ext cx="10018713" cy="4910203"/>
          </a:xfrm>
        </p:spPr>
        <p:txBody>
          <a:bodyPr>
            <a:normAutofit/>
          </a:bodyPr>
          <a:lstStyle/>
          <a:p>
            <a:r>
              <a:rPr lang="es-ES" dirty="0" smtClean="0"/>
              <a:t>El actuador presente en el equipo y el encargado de generar el movimiento de la estructura en su único grado de libertad es un motor.</a:t>
            </a:r>
          </a:p>
          <a:p>
            <a:endParaRPr lang="es-ES" dirty="0"/>
          </a:p>
          <a:p>
            <a:endParaRPr lang="es-ES" dirty="0" smtClean="0"/>
          </a:p>
          <a:p>
            <a:endParaRPr lang="es-ES" dirty="0"/>
          </a:p>
          <a:p>
            <a:endParaRPr lang="es-ES" dirty="0" smtClean="0"/>
          </a:p>
          <a:p>
            <a:endParaRPr lang="es-ES" dirty="0" smtClean="0"/>
          </a:p>
          <a:p>
            <a:endParaRPr lang="es-ES" dirty="0"/>
          </a:p>
          <a:p>
            <a:pPr marL="0" indent="0">
              <a:buNone/>
            </a:pPr>
            <a:r>
              <a:rPr lang="es-ES" dirty="0" smtClean="0"/>
              <a:t>        SERVOMOTOR                 MOTOR A PASOS                MOTOREDUCTOR     </a:t>
            </a:r>
            <a:endParaRPr lang="es-ES_tradnl" dirty="0"/>
          </a:p>
        </p:txBody>
      </p:sp>
      <p:pic>
        <p:nvPicPr>
          <p:cNvPr id="4" name="Imagen 3"/>
          <p:cNvPicPr>
            <a:picLocks noChangeAspect="1"/>
          </p:cNvPicPr>
          <p:nvPr/>
        </p:nvPicPr>
        <p:blipFill>
          <a:blip r:embed="rId2"/>
          <a:stretch>
            <a:fillRect/>
          </a:stretch>
        </p:blipFill>
        <p:spPr>
          <a:xfrm>
            <a:off x="1834241" y="2820617"/>
            <a:ext cx="2428549" cy="2399430"/>
          </a:xfrm>
          <a:prstGeom prst="rect">
            <a:avLst/>
          </a:prstGeom>
        </p:spPr>
      </p:pic>
      <p:pic>
        <p:nvPicPr>
          <p:cNvPr id="5" name="Imagen 4"/>
          <p:cNvPicPr>
            <a:picLocks noChangeAspect="1"/>
          </p:cNvPicPr>
          <p:nvPr/>
        </p:nvPicPr>
        <p:blipFill>
          <a:blip r:embed="rId3"/>
          <a:stretch>
            <a:fillRect/>
          </a:stretch>
        </p:blipFill>
        <p:spPr>
          <a:xfrm>
            <a:off x="4851748" y="2820617"/>
            <a:ext cx="2475978" cy="2404130"/>
          </a:xfrm>
          <a:prstGeom prst="rect">
            <a:avLst/>
          </a:prstGeom>
        </p:spPr>
      </p:pic>
      <p:pic>
        <p:nvPicPr>
          <p:cNvPr id="7" name="Imagen 6"/>
          <p:cNvPicPr>
            <a:picLocks noChangeAspect="1"/>
          </p:cNvPicPr>
          <p:nvPr/>
        </p:nvPicPr>
        <p:blipFill>
          <a:blip r:embed="rId4"/>
          <a:stretch>
            <a:fillRect/>
          </a:stretch>
        </p:blipFill>
        <p:spPr>
          <a:xfrm>
            <a:off x="8074834" y="2820617"/>
            <a:ext cx="2620330" cy="2399430"/>
          </a:xfrm>
          <a:prstGeom prst="rect">
            <a:avLst/>
          </a:prstGeom>
        </p:spPr>
      </p:pic>
    </p:spTree>
    <p:extLst>
      <p:ext uri="{BB962C8B-B14F-4D97-AF65-F5344CB8AC3E}">
        <p14:creationId xmlns:p14="http://schemas.microsoft.com/office/powerpoint/2010/main" val="172242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p:sp>
        <p:nvSpPr>
          <p:cNvPr id="3" name="Marcador de contenido 2"/>
          <p:cNvSpPr>
            <a:spLocks noGrp="1"/>
          </p:cNvSpPr>
          <p:nvPr>
            <p:ph idx="1"/>
          </p:nvPr>
        </p:nvSpPr>
        <p:spPr>
          <a:xfrm>
            <a:off x="1484310" y="1377863"/>
            <a:ext cx="10018713" cy="4910203"/>
          </a:xfrm>
        </p:spPr>
        <p:txBody>
          <a:bodyPr>
            <a:normAutofit/>
          </a:bodyPr>
          <a:lstStyle/>
          <a:p>
            <a:r>
              <a:rPr lang="es-ES" dirty="0" smtClean="0"/>
              <a:t>Para el dimensionamiento del motoreductor a implementar el en equipo se debe conocer las fuerzas a las que está sometida la estructura.</a:t>
            </a:r>
          </a:p>
          <a:p>
            <a:pPr marL="0" indent="0">
              <a:buNone/>
            </a:pPr>
            <a:endParaRPr lang="es-ES" dirty="0"/>
          </a:p>
          <a:p>
            <a:endParaRPr lang="es-ES" dirty="0" smtClean="0"/>
          </a:p>
          <a:p>
            <a:endParaRPr lang="es-ES" dirty="0"/>
          </a:p>
          <a:p>
            <a:endParaRPr lang="es-ES" dirty="0" smtClean="0"/>
          </a:p>
          <a:p>
            <a:endParaRPr lang="es-ES" dirty="0" smtClean="0"/>
          </a:p>
          <a:p>
            <a:endParaRPr lang="es-ES" dirty="0"/>
          </a:p>
          <a:p>
            <a:pPr marL="0" indent="0">
              <a:buNone/>
            </a:pPr>
            <a:r>
              <a:rPr lang="es-ES" dirty="0" smtClean="0"/>
              <a:t>        </a:t>
            </a:r>
            <a:endParaRPr lang="es-ES_tradnl"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2869790" y="3130462"/>
            <a:ext cx="6963141" cy="2928120"/>
          </a:xfrm>
          <a:prstGeom prst="rect">
            <a:avLst/>
          </a:prstGeom>
          <a:noFill/>
          <a:ln>
            <a:noFill/>
          </a:ln>
        </p:spPr>
      </p:pic>
    </p:spTree>
    <p:extLst>
      <p:ext uri="{BB962C8B-B14F-4D97-AF65-F5344CB8AC3E}">
        <p14:creationId xmlns:p14="http://schemas.microsoft.com/office/powerpoint/2010/main" val="3945458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p:sp>
        <p:nvSpPr>
          <p:cNvPr id="3" name="Marcador de contenido 2"/>
          <p:cNvSpPr>
            <a:spLocks noGrp="1"/>
          </p:cNvSpPr>
          <p:nvPr>
            <p:ph idx="1"/>
          </p:nvPr>
        </p:nvSpPr>
        <p:spPr>
          <a:xfrm>
            <a:off x="1484310" y="1377863"/>
            <a:ext cx="10018713" cy="4910203"/>
          </a:xfrm>
        </p:spPr>
        <p:txBody>
          <a:bodyPr>
            <a:normAutofit/>
          </a:bodyPr>
          <a:lstStyle/>
          <a:p>
            <a:r>
              <a:rPr lang="es-ES" dirty="0" smtClean="0"/>
              <a:t>Diagramas de cuerpo libre de las barras. </a:t>
            </a:r>
            <a:endParaRPr lang="es-ES" dirty="0"/>
          </a:p>
          <a:p>
            <a:endParaRPr lang="es-ES" dirty="0" smtClean="0"/>
          </a:p>
          <a:p>
            <a:pPr marL="0" indent="0">
              <a:buNone/>
            </a:pPr>
            <a:endParaRPr lang="es-ES" dirty="0"/>
          </a:p>
          <a:p>
            <a:pPr marL="0" indent="0">
              <a:buNone/>
            </a:pPr>
            <a:endParaRPr lang="es-ES" dirty="0" smtClean="0"/>
          </a:p>
          <a:p>
            <a:pPr marL="0" indent="0">
              <a:buNone/>
            </a:pPr>
            <a:endParaRPr lang="es-ES" dirty="0"/>
          </a:p>
          <a:p>
            <a:pPr marL="0" indent="0">
              <a:buNone/>
            </a:pPr>
            <a:endParaRPr lang="es-ES" dirty="0" smtClean="0"/>
          </a:p>
          <a:p>
            <a:endParaRPr lang="es-ES" dirty="0" smtClean="0"/>
          </a:p>
          <a:p>
            <a:pPr marL="0" indent="0">
              <a:buNone/>
            </a:pPr>
            <a:r>
              <a:rPr lang="es-ES" dirty="0" smtClean="0"/>
              <a:t>              DCL DE LA BARRA 1                                    DCL DE LA BARRA 2</a:t>
            </a:r>
            <a:endParaRPr lang="es-ES" dirty="0"/>
          </a:p>
          <a:p>
            <a:pPr marL="0" indent="0">
              <a:buNone/>
            </a:pPr>
            <a:r>
              <a:rPr lang="es-ES" dirty="0" smtClean="0"/>
              <a:t>        </a:t>
            </a:r>
            <a:endParaRPr lang="es-ES_tradnl"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802705" y="2339105"/>
            <a:ext cx="4084528" cy="2646254"/>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7249358" y="2339105"/>
            <a:ext cx="2324657" cy="2646254"/>
          </a:xfrm>
          <a:prstGeom prst="rect">
            <a:avLst/>
          </a:prstGeom>
          <a:noFill/>
          <a:ln>
            <a:noFill/>
          </a:ln>
        </p:spPr>
      </p:pic>
    </p:spTree>
    <p:extLst>
      <p:ext uri="{BB962C8B-B14F-4D97-AF65-F5344CB8AC3E}">
        <p14:creationId xmlns:p14="http://schemas.microsoft.com/office/powerpoint/2010/main" val="3207573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484310" y="1377863"/>
                <a:ext cx="10018713" cy="4910203"/>
              </a:xfrm>
            </p:spPr>
            <p:txBody>
              <a:bodyPr>
                <a:normAutofit lnSpcReduction="10000"/>
              </a:bodyPr>
              <a:lstStyle/>
              <a:p>
                <a:r>
                  <a:rPr lang="es-ES" dirty="0" smtClean="0"/>
                  <a:t>La principal fuerza que determinará el torque que requiere el motor para poder realizar los movimientos de flexión y extensión es la fuerza axial</a:t>
                </a:r>
              </a:p>
              <a:p>
                <a:pPr marL="0" indent="0">
                  <a:buNone/>
                </a:pPr>
                <a:r>
                  <a:rPr lang="es-ES" dirty="0" smtClean="0"/>
                  <a:t> </a:t>
                </a:r>
                <a:endParaRPr lang="es-ES" dirty="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𝑎𝑥𝑖𝑎𝑙</m:t>
                          </m:r>
                        </m:sub>
                      </m:sSub>
                      <m:r>
                        <a:rPr lang="es-EC" i="1">
                          <a:latin typeface="Cambria Math" panose="02040503050406030204" pitchFamily="18" charset="0"/>
                        </a:rPr>
                        <m:t>=</m:t>
                      </m:r>
                      <m:r>
                        <a:rPr lang="es-EC" i="1">
                          <a:latin typeface="Cambria Math" panose="02040503050406030204" pitchFamily="18" charset="0"/>
                        </a:rPr>
                        <m:t>𝑄</m:t>
                      </m:r>
                      <m:r>
                        <a:rPr lang="es-EC" i="1">
                          <a:latin typeface="Cambria Math" panose="02040503050406030204" pitchFamily="18" charset="0"/>
                        </a:rPr>
                        <m:t>+</m:t>
                      </m:r>
                      <m:r>
                        <a:rPr lang="es-EC" i="1">
                          <a:latin typeface="Cambria Math" panose="02040503050406030204" pitchFamily="18" charset="0"/>
                        </a:rPr>
                        <m:t>𝜇</m:t>
                      </m:r>
                      <m:r>
                        <a:rPr lang="es-EC" i="1">
                          <a:latin typeface="Cambria Math" panose="02040503050406030204" pitchFamily="18" charset="0"/>
                        </a:rPr>
                        <m:t>∗</m:t>
                      </m:r>
                      <m:r>
                        <a:rPr lang="es-EC" i="1">
                          <a:latin typeface="Cambria Math" panose="02040503050406030204" pitchFamily="18" charset="0"/>
                        </a:rPr>
                        <m:t>𝑉</m:t>
                      </m:r>
                    </m:oMath>
                  </m:oMathPara>
                </a14:m>
                <a:endParaRPr lang="es-ES" dirty="0" smtClean="0"/>
              </a:p>
              <a:p>
                <a:pPr marL="0" indent="0">
                  <a:buNone/>
                </a:pPr>
                <a:endParaRPr lang="es-ES" dirty="0"/>
              </a:p>
              <a:p>
                <a:r>
                  <a:rPr lang="es-ES" dirty="0" smtClean="0"/>
                  <a:t>El torque está dado por: </a:t>
                </a:r>
              </a:p>
              <a:p>
                <a:pPr marL="0" indent="0">
                  <a:buNone/>
                </a:pPr>
                <a:endParaRPr lang="es-ES" dirty="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𝑎</m:t>
                          </m:r>
                        </m:sub>
                      </m:sSub>
                      <m:r>
                        <a:rPr lang="es-EC" i="1">
                          <a:latin typeface="Cambria Math" panose="02040503050406030204" pitchFamily="18" charset="0"/>
                        </a:rPr>
                        <m:t>=</m:t>
                      </m:r>
                      <m:f>
                        <m:fPr>
                          <m:ctrlPr>
                            <a:rPr lang="es-ES_tradnl" i="1">
                              <a:latin typeface="Cambria Math" panose="02040503050406030204" pitchFamily="18" charset="0"/>
                            </a:rPr>
                          </m:ctrlPr>
                        </m:fPr>
                        <m:num>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𝑎𝑥𝑖𝑎𝑙</m:t>
                              </m:r>
                            </m:sub>
                          </m:sSub>
                          <m:r>
                            <a:rPr lang="es-EC" i="1">
                              <a:latin typeface="Cambria Math" panose="02040503050406030204" pitchFamily="18" charset="0"/>
                            </a:rPr>
                            <m:t>∗</m:t>
                          </m:r>
                          <m:r>
                            <a:rPr lang="es-EC" i="1">
                              <a:latin typeface="Cambria Math" panose="02040503050406030204" pitchFamily="18" charset="0"/>
                            </a:rPr>
                            <m:t>𝑃</m:t>
                          </m:r>
                          <m:r>
                            <a:rPr lang="es-EC" i="1">
                              <a:latin typeface="Cambria Math" panose="02040503050406030204" pitchFamily="18" charset="0"/>
                            </a:rPr>
                            <m:t>∗</m:t>
                          </m:r>
                          <m:r>
                            <a:rPr lang="es-EC" i="1">
                              <a:latin typeface="Cambria Math" panose="02040503050406030204" pitchFamily="18" charset="0"/>
                            </a:rPr>
                            <m:t>𝑆</m:t>
                          </m:r>
                        </m:num>
                        <m:den>
                          <m:r>
                            <a:rPr lang="es-EC" i="1">
                              <a:latin typeface="Cambria Math" panose="02040503050406030204" pitchFamily="18" charset="0"/>
                            </a:rPr>
                            <m:t>2000∗</m:t>
                          </m:r>
                          <m:r>
                            <a:rPr lang="es-EC" i="1">
                              <a:latin typeface="Cambria Math" panose="02040503050406030204" pitchFamily="18" charset="0"/>
                            </a:rPr>
                            <m:t>𝜋</m:t>
                          </m:r>
                          <m:r>
                            <a:rPr lang="es-EC" i="1">
                              <a:latin typeface="Cambria Math" panose="02040503050406030204" pitchFamily="18" charset="0"/>
                            </a:rPr>
                            <m:t>∗</m:t>
                          </m:r>
                          <m:r>
                            <a:rPr lang="es-EC" i="1">
                              <a:latin typeface="Cambria Math" panose="02040503050406030204" pitchFamily="18" charset="0"/>
                            </a:rPr>
                            <m:t>𝜂</m:t>
                          </m:r>
                        </m:den>
                      </m:f>
                    </m:oMath>
                  </m:oMathPara>
                </a14:m>
                <a:endParaRPr lang="es-ES" dirty="0" smtClean="0"/>
              </a:p>
              <a:p>
                <a:endParaRPr lang="es-ES" dirty="0" smtClean="0"/>
              </a:p>
              <a:p>
                <a:pPr marL="0" indent="0">
                  <a:buNone/>
                </a:pPr>
                <a:r>
                  <a:rPr lang="es-ES" dirty="0" smtClean="0"/>
                  <a:t>                      </a:t>
                </a:r>
                <a:endParaRPr lang="es-ES_tradnl"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484310" y="1377863"/>
                <a:ext cx="10018713" cy="4910203"/>
              </a:xfrm>
              <a:blipFill rotWithShape="0">
                <a:blip r:embed="rId2"/>
                <a:stretch>
                  <a:fillRect l="-1521" t="-4342"/>
                </a:stretch>
              </a:blipFill>
            </p:spPr>
            <p:txBody>
              <a:bodyPr/>
              <a:lstStyle/>
              <a:p>
                <a:r>
                  <a:rPr lang="es-ES_tradnl">
                    <a:noFill/>
                  </a:rPr>
                  <a:t> </a:t>
                </a:r>
              </a:p>
            </p:txBody>
          </p:sp>
        </mc:Fallback>
      </mc:AlternateContent>
    </p:spTree>
    <p:extLst>
      <p:ext uri="{BB962C8B-B14F-4D97-AF65-F5344CB8AC3E}">
        <p14:creationId xmlns:p14="http://schemas.microsoft.com/office/powerpoint/2010/main" val="28806669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484310" y="1377863"/>
                <a:ext cx="10018713" cy="4910203"/>
              </a:xfrm>
            </p:spPr>
            <p:txBody>
              <a:bodyPr>
                <a:normAutofit/>
              </a:bodyPr>
              <a:lstStyle/>
              <a:p>
                <a:r>
                  <a:rPr lang="es-ES" dirty="0" smtClean="0"/>
                  <a:t>Se analizan las fuerzas en los casos de flexión y extensión del equipo.</a:t>
                </a:r>
              </a:p>
              <a:p>
                <a:pPr marL="0" indent="0">
                  <a:buNone/>
                </a:pPr>
                <a:endParaRPr lang="es-ES_tradnl" i="1" dirty="0" smtClean="0"/>
              </a:p>
              <a:p>
                <a:pPr marL="0" indent="0">
                  <a:buNone/>
                </a:pPr>
                <a:r>
                  <a:rPr lang="es-ES_tradnl" dirty="0" smtClean="0"/>
                  <a:t>            </a:t>
                </a:r>
                <a14:m>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𝑎𝑥𝑖𝑎𝑙</m:t>
                        </m:r>
                      </m:sub>
                    </m:sSub>
                    <m:r>
                      <a:rPr lang="es-EC" i="1">
                        <a:latin typeface="Cambria Math" panose="02040503050406030204" pitchFamily="18" charset="0"/>
                      </a:rPr>
                      <m:t>=383.95 </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r>
                      <a:rPr lang="es-ES" b="0" i="1">
                        <a:latin typeface="Cambria Math" panose="02040503050406030204" pitchFamily="18" charset="0"/>
                      </a:rPr>
                      <m:t>                                            </m:t>
                    </m:r>
                    <m:r>
                      <a:rPr lang="es-EC" i="1">
                        <a:latin typeface="Cambria Math" panose="02040503050406030204" pitchFamily="18" charset="0"/>
                      </a:rPr>
                      <m:t> </m:t>
                    </m:r>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𝑎𝑥𝑖𝑎𝑙</m:t>
                        </m:r>
                      </m:sub>
                    </m:sSub>
                    <m:r>
                      <a:rPr lang="es-EC" i="1">
                        <a:latin typeface="Cambria Math" panose="02040503050406030204" pitchFamily="18" charset="0"/>
                      </a:rPr>
                      <m:t>=1.69 [</m:t>
                    </m:r>
                    <m:r>
                      <a:rPr lang="es-EC" i="1">
                        <a:latin typeface="Cambria Math" panose="02040503050406030204" pitchFamily="18" charset="0"/>
                      </a:rPr>
                      <m:t>𝑁</m:t>
                    </m:r>
                    <m:r>
                      <a:rPr lang="es-EC" i="1">
                        <a:latin typeface="Cambria Math" panose="02040503050406030204" pitchFamily="18" charset="0"/>
                      </a:rPr>
                      <m:t>] </m:t>
                    </m:r>
                  </m:oMath>
                </a14:m>
                <a:endParaRPr lang="es-ES_tradnl" dirty="0"/>
              </a:p>
              <a:p>
                <a:pPr marL="0" indent="0">
                  <a:buNone/>
                </a:pPr>
                <a:endParaRPr lang="es-ES" dirty="0"/>
              </a:p>
              <a:p>
                <a:pPr marL="0" indent="0">
                  <a:buNone/>
                </a:pPr>
                <a:r>
                  <a:rPr lang="es-ES_tradnl" dirty="0" smtClean="0"/>
                  <a:t>               </a:t>
                </a:r>
                <a14:m>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𝑎</m:t>
                        </m:r>
                      </m:sub>
                    </m:sSub>
                    <m:r>
                      <a:rPr lang="es-EC" i="1">
                        <a:latin typeface="Cambria Math" panose="02040503050406030204" pitchFamily="18" charset="0"/>
                      </a:rPr>
                      <m:t>=2.44 [</m:t>
                    </m:r>
                    <m:r>
                      <a:rPr lang="es-EC" i="1">
                        <a:latin typeface="Cambria Math" panose="02040503050406030204" pitchFamily="18" charset="0"/>
                      </a:rPr>
                      <m:t>𝑁𝑚</m:t>
                    </m:r>
                    <m:r>
                      <a:rPr lang="es-EC" i="1">
                        <a:latin typeface="Cambria Math" panose="02040503050406030204" pitchFamily="18" charset="0"/>
                      </a:rPr>
                      <m:t>]</m:t>
                    </m:r>
                  </m:oMath>
                </a14:m>
                <a:r>
                  <a:rPr lang="es-ES" dirty="0" smtClean="0"/>
                  <a:t>                                                       </a:t>
                </a:r>
                <a14:m>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𝑎</m:t>
                        </m:r>
                      </m:sub>
                    </m:sSub>
                    <m:r>
                      <a:rPr lang="es-EC" i="1">
                        <a:latin typeface="Cambria Math" panose="02040503050406030204" pitchFamily="18" charset="0"/>
                      </a:rPr>
                      <m:t>=0.01 [</m:t>
                    </m:r>
                    <m:r>
                      <a:rPr lang="es-EC" i="1">
                        <a:latin typeface="Cambria Math" panose="02040503050406030204" pitchFamily="18" charset="0"/>
                      </a:rPr>
                      <m:t>𝑁𝑚</m:t>
                    </m:r>
                    <m:r>
                      <a:rPr lang="es-EC" i="1">
                        <a:latin typeface="Cambria Math" panose="02040503050406030204" pitchFamily="18" charset="0"/>
                      </a:rPr>
                      <m:t>]</m:t>
                    </m:r>
                  </m:oMath>
                </a14:m>
                <a:endParaRPr lang="es-ES" dirty="0" smtClean="0"/>
              </a:p>
              <a:p>
                <a:pPr marL="0" indent="0">
                  <a:buNone/>
                </a:pPr>
                <a:r>
                  <a:rPr lang="es-ES" dirty="0" smtClean="0"/>
                  <a:t>                   EXTENSIÓN                                                                   FLEXIÓN</a:t>
                </a:r>
              </a:p>
              <a:p>
                <a:pPr marL="0" indent="0">
                  <a:buNone/>
                </a:pPr>
                <a:r>
                  <a:rPr lang="es-ES" dirty="0" smtClean="0"/>
                  <a:t>                      </a:t>
                </a:r>
                <a:endParaRPr lang="es-ES_tradnl"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484310" y="1377863"/>
                <a:ext cx="10018713" cy="4910203"/>
              </a:xfrm>
              <a:blipFill rotWithShape="0">
                <a:blip r:embed="rId2"/>
                <a:stretch>
                  <a:fillRect l="-1521"/>
                </a:stretch>
              </a:blipFill>
            </p:spPr>
            <p:txBody>
              <a:bodyPr/>
              <a:lstStyle/>
              <a:p>
                <a:r>
                  <a:rPr lang="es-ES_tradnl">
                    <a:noFill/>
                  </a:rPr>
                  <a:t> </a:t>
                </a:r>
              </a:p>
            </p:txBody>
          </p:sp>
        </mc:Fallback>
      </mc:AlternateContent>
    </p:spTree>
    <p:extLst>
      <p:ext uri="{BB962C8B-B14F-4D97-AF65-F5344CB8AC3E}">
        <p14:creationId xmlns:p14="http://schemas.microsoft.com/office/powerpoint/2010/main" val="3200806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OBJETIVOS ESPECÍFICOS</a:t>
            </a:r>
            <a:endParaRPr lang="es-ES_tradnl" dirty="0"/>
          </a:p>
        </p:txBody>
      </p:sp>
      <p:sp>
        <p:nvSpPr>
          <p:cNvPr id="3" name="Marcador de contenido 2"/>
          <p:cNvSpPr>
            <a:spLocks noGrp="1"/>
          </p:cNvSpPr>
          <p:nvPr>
            <p:ph idx="1"/>
          </p:nvPr>
        </p:nvSpPr>
        <p:spPr>
          <a:xfrm>
            <a:off x="1484309" y="1835726"/>
            <a:ext cx="10018713" cy="4042560"/>
          </a:xfrm>
        </p:spPr>
        <p:txBody>
          <a:bodyPr>
            <a:normAutofit fontScale="77500" lnSpcReduction="20000"/>
          </a:bodyPr>
          <a:lstStyle/>
          <a:p>
            <a:pPr lvl="0" algn="just"/>
            <a:r>
              <a:rPr lang="es-EC" sz="3600" dirty="0"/>
              <a:t>Diseñar e implementar una estructura mecánica que permita el movimiento de flexión y extensión requerida por el paciente.</a:t>
            </a:r>
            <a:endParaRPr lang="es-ES_tradnl" sz="3600" dirty="0"/>
          </a:p>
          <a:p>
            <a:pPr lvl="0" algn="just"/>
            <a:r>
              <a:rPr lang="es-EC" sz="3600" dirty="0"/>
              <a:t>Realizar el diseño eléctrico y electrónico que permita generar movimiento de la estructura mecánica.</a:t>
            </a:r>
            <a:endParaRPr lang="es-ES_tradnl" sz="3600" dirty="0"/>
          </a:p>
          <a:p>
            <a:pPr lvl="0" algn="just"/>
            <a:r>
              <a:rPr lang="es-EC" sz="3600" dirty="0"/>
              <a:t>Ensamblar las partes integrantes del sistema rehabilitador según las especificaciones mencionadas.</a:t>
            </a:r>
            <a:endParaRPr lang="es-ES_tradnl" sz="3600" dirty="0"/>
          </a:p>
          <a:p>
            <a:pPr lvl="0" algn="just"/>
            <a:r>
              <a:rPr lang="es-EC" sz="3600" dirty="0"/>
              <a:t>Integrar la parte mecánica, eléctrica/electrónica, control y visualización para su posterior prueba</a:t>
            </a:r>
            <a:r>
              <a:rPr lang="es-EC" dirty="0"/>
              <a:t>.</a:t>
            </a:r>
            <a:endParaRPr lang="es-ES_tradnl" dirty="0"/>
          </a:p>
          <a:p>
            <a:endParaRPr lang="es-ES_tradnl" dirty="0"/>
          </a:p>
        </p:txBody>
      </p:sp>
    </p:spTree>
    <p:extLst>
      <p:ext uri="{BB962C8B-B14F-4D97-AF65-F5344CB8AC3E}">
        <p14:creationId xmlns:p14="http://schemas.microsoft.com/office/powerpoint/2010/main" val="37683224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1257" y="0"/>
            <a:ext cx="10018713" cy="1752599"/>
          </a:xfrm>
        </p:spPr>
        <p:txBody>
          <a:bodyPr/>
          <a:lstStyle/>
          <a:p>
            <a:r>
              <a:rPr lang="es-ES" dirty="0" smtClean="0"/>
              <a:t>	ACTUADOR</a:t>
            </a:r>
            <a:endParaRPr lang="es-ES_tradnl" dirty="0"/>
          </a:p>
        </p:txBody>
      </p:sp>
      <p:sp>
        <p:nvSpPr>
          <p:cNvPr id="3" name="Marcador de contenido 2"/>
          <p:cNvSpPr>
            <a:spLocks noGrp="1"/>
          </p:cNvSpPr>
          <p:nvPr>
            <p:ph idx="1"/>
          </p:nvPr>
        </p:nvSpPr>
        <p:spPr>
          <a:xfrm>
            <a:off x="1484310" y="1377863"/>
            <a:ext cx="10018713" cy="4910203"/>
          </a:xfrm>
        </p:spPr>
        <p:txBody>
          <a:bodyPr>
            <a:normAutofit/>
          </a:bodyPr>
          <a:lstStyle/>
          <a:p>
            <a:pPr marL="0" indent="0">
              <a:buNone/>
            </a:pPr>
            <a:endParaRPr lang="es-ES" dirty="0" smtClean="0"/>
          </a:p>
          <a:p>
            <a:pPr marL="0" indent="0">
              <a:buNone/>
            </a:pPr>
            <a:endParaRPr lang="es-ES_tradnl" i="1" dirty="0" smtClean="0"/>
          </a:p>
        </p:txBody>
      </p:sp>
      <p:pic>
        <p:nvPicPr>
          <p:cNvPr id="4" name="Imagen 3"/>
          <p:cNvPicPr>
            <a:picLocks noChangeAspect="1"/>
          </p:cNvPicPr>
          <p:nvPr/>
        </p:nvPicPr>
        <p:blipFill>
          <a:blip r:embed="rId2"/>
          <a:stretch>
            <a:fillRect/>
          </a:stretch>
        </p:blipFill>
        <p:spPr>
          <a:xfrm>
            <a:off x="2562287" y="2066796"/>
            <a:ext cx="3040484" cy="2784164"/>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139939894"/>
              </p:ext>
            </p:extLst>
          </p:nvPr>
        </p:nvGraphicFramePr>
        <p:xfrm>
          <a:off x="6680748" y="2066796"/>
          <a:ext cx="4183692" cy="3444817"/>
        </p:xfrm>
        <a:graphic>
          <a:graphicData uri="http://schemas.openxmlformats.org/drawingml/2006/table">
            <a:tbl>
              <a:tblPr firstRow="1" firstCol="1" bandRow="1">
                <a:tableStyleId>{5C22544A-7EE6-4342-B048-85BDC9FD1C3A}</a:tableStyleId>
              </a:tblPr>
              <a:tblGrid>
                <a:gridCol w="2764885"/>
                <a:gridCol w="1418807"/>
              </a:tblGrid>
              <a:tr h="375236">
                <a:tc>
                  <a:txBody>
                    <a:bodyPr/>
                    <a:lstStyle/>
                    <a:p>
                      <a:pPr indent="252095" algn="ctr">
                        <a:lnSpc>
                          <a:spcPct val="150000"/>
                        </a:lnSpc>
                        <a:spcAft>
                          <a:spcPts val="0"/>
                        </a:spcAft>
                      </a:pPr>
                      <a:r>
                        <a:rPr lang="es-EC" sz="1800" dirty="0">
                          <a:effectLst/>
                        </a:rPr>
                        <a:t>PARÁMETRO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VALOR</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5236">
                <a:tc>
                  <a:txBody>
                    <a:bodyPr/>
                    <a:lstStyle/>
                    <a:p>
                      <a:pPr indent="252095" algn="ctr">
                        <a:lnSpc>
                          <a:spcPct val="150000"/>
                        </a:lnSpc>
                        <a:spcAft>
                          <a:spcPts val="0"/>
                        </a:spcAft>
                      </a:pPr>
                      <a:r>
                        <a:rPr lang="es-EC" sz="1800" dirty="0">
                          <a:effectLst/>
                        </a:rPr>
                        <a:t>Marca</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King Right</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5236">
                <a:tc>
                  <a:txBody>
                    <a:bodyPr/>
                    <a:lstStyle/>
                    <a:p>
                      <a:pPr indent="252095" algn="ctr">
                        <a:lnSpc>
                          <a:spcPct val="150000"/>
                        </a:lnSpc>
                        <a:spcAft>
                          <a:spcPts val="0"/>
                        </a:spcAft>
                      </a:pPr>
                      <a:r>
                        <a:rPr lang="es-EC" sz="1800" dirty="0">
                          <a:effectLst/>
                        </a:rPr>
                        <a:t>Modelo</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SF7152</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64457">
                <a:tc>
                  <a:txBody>
                    <a:bodyPr/>
                    <a:lstStyle/>
                    <a:p>
                      <a:pPr indent="252095" algn="ctr">
                        <a:lnSpc>
                          <a:spcPct val="150000"/>
                        </a:lnSpc>
                        <a:spcAft>
                          <a:spcPts val="0"/>
                        </a:spcAft>
                      </a:pPr>
                      <a:r>
                        <a:rPr lang="es-EC" sz="1800" dirty="0">
                          <a:effectLst/>
                        </a:rPr>
                        <a:t>Tensión Nominal</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24 V</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5236">
                <a:tc>
                  <a:txBody>
                    <a:bodyPr/>
                    <a:lstStyle/>
                    <a:p>
                      <a:pPr indent="252095" algn="ctr">
                        <a:lnSpc>
                          <a:spcPct val="150000"/>
                        </a:lnSpc>
                        <a:spcAft>
                          <a:spcPts val="0"/>
                        </a:spcAft>
                      </a:pPr>
                      <a:r>
                        <a:rPr lang="es-EC" sz="1800">
                          <a:effectLst/>
                        </a:rPr>
                        <a:t>Potencia</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300 W</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50471">
                <a:tc>
                  <a:txBody>
                    <a:bodyPr/>
                    <a:lstStyle/>
                    <a:p>
                      <a:pPr indent="252095" algn="ctr">
                        <a:lnSpc>
                          <a:spcPct val="150000"/>
                        </a:lnSpc>
                        <a:spcAft>
                          <a:spcPts val="0"/>
                        </a:spcAft>
                      </a:pPr>
                      <a:r>
                        <a:rPr lang="es-EC" sz="1800">
                          <a:effectLst/>
                        </a:rPr>
                        <a:t>Torque original</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26-36 </a:t>
                      </a:r>
                      <a:r>
                        <a:rPr lang="es-EC" sz="1800" dirty="0" err="1">
                          <a:effectLst/>
                        </a:rPr>
                        <a:t>Ncm</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5236">
                <a:tc>
                  <a:txBody>
                    <a:bodyPr/>
                    <a:lstStyle/>
                    <a:p>
                      <a:pPr indent="252095" algn="ctr">
                        <a:lnSpc>
                          <a:spcPct val="150000"/>
                        </a:lnSpc>
                        <a:spcAft>
                          <a:spcPts val="0"/>
                        </a:spcAft>
                      </a:pPr>
                      <a:r>
                        <a:rPr lang="es-EC" sz="1800">
                          <a:effectLst/>
                        </a:rPr>
                        <a:t>Reducción</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1/15</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17200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076" y="0"/>
            <a:ext cx="10018713" cy="1752599"/>
          </a:xfrm>
        </p:spPr>
        <p:txBody>
          <a:bodyPr/>
          <a:lstStyle/>
          <a:p>
            <a:r>
              <a:rPr lang="es-ES" dirty="0" smtClean="0"/>
              <a:t>ESTUDIO CINEMÁTICO</a:t>
            </a:r>
            <a:endParaRPr lang="es-ES_tradnl" dirty="0"/>
          </a:p>
        </p:txBody>
      </p:sp>
      <p:sp>
        <p:nvSpPr>
          <p:cNvPr id="7" name="Marcador de contenido 6"/>
          <p:cNvSpPr>
            <a:spLocks noGrp="1"/>
          </p:cNvSpPr>
          <p:nvPr>
            <p:ph idx="1"/>
          </p:nvPr>
        </p:nvSpPr>
        <p:spPr>
          <a:xfrm>
            <a:off x="1556500" y="1495674"/>
            <a:ext cx="10018713" cy="3124201"/>
          </a:xfrm>
        </p:spPr>
        <p:txBody>
          <a:bodyPr/>
          <a:lstStyle/>
          <a:p>
            <a:endParaRPr lang="es-ES" dirty="0" smtClean="0"/>
          </a:p>
          <a:p>
            <a:r>
              <a:rPr lang="es-ES" dirty="0" smtClean="0"/>
              <a:t>Mediante el estudio de la cinemática del prototipo se podrá conocer estados del mismo como la posición y velocidad angular de las barras de soporte. </a:t>
            </a:r>
          </a:p>
          <a:p>
            <a:endParaRPr lang="es-ES" dirty="0"/>
          </a:p>
          <a:p>
            <a:endParaRPr lang="es-ES" dirty="0" smtClean="0"/>
          </a:p>
          <a:p>
            <a:endParaRPr lang="es-ES" dirty="0"/>
          </a:p>
          <a:p>
            <a:endParaRPr lang="es-ES" dirty="0" smtClean="0"/>
          </a:p>
          <a:p>
            <a:endParaRPr lang="es-ES" dirty="0"/>
          </a:p>
          <a:p>
            <a:endParaRPr lang="es-ES_tradnl" dirty="0"/>
          </a:p>
        </p:txBody>
      </p:sp>
      <p:pic>
        <p:nvPicPr>
          <p:cNvPr id="5" name="Imagen 4"/>
          <p:cNvPicPr>
            <a:picLocks noChangeAspect="1"/>
          </p:cNvPicPr>
          <p:nvPr/>
        </p:nvPicPr>
        <p:blipFill>
          <a:blip r:embed="rId2"/>
          <a:stretch>
            <a:fillRect/>
          </a:stretch>
        </p:blipFill>
        <p:spPr>
          <a:xfrm>
            <a:off x="1368793" y="2620287"/>
            <a:ext cx="5422973" cy="2452221"/>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7158789" y="2803358"/>
            <a:ext cx="4800599" cy="2269150"/>
          </a:xfrm>
          <a:prstGeom prst="rect">
            <a:avLst/>
          </a:prstGeom>
          <a:noFill/>
          <a:ln>
            <a:noFill/>
          </a:ln>
        </p:spPr>
      </p:pic>
    </p:spTree>
    <p:extLst>
      <p:ext uri="{BB962C8B-B14F-4D97-AF65-F5344CB8AC3E}">
        <p14:creationId xmlns:p14="http://schemas.microsoft.com/office/powerpoint/2010/main" val="1518103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076" y="0"/>
            <a:ext cx="10018713" cy="1752599"/>
          </a:xfrm>
        </p:spPr>
        <p:txBody>
          <a:bodyPr/>
          <a:lstStyle/>
          <a:p>
            <a:r>
              <a:rPr lang="es-ES" dirty="0" smtClean="0"/>
              <a:t>ESTUDIO CINEMÁTICO</a:t>
            </a:r>
            <a:endParaRPr lang="es-ES_tradnl" dirty="0"/>
          </a:p>
        </p:txBody>
      </p:sp>
      <p:sp>
        <p:nvSpPr>
          <p:cNvPr id="7" name="Marcador de contenido 6"/>
          <p:cNvSpPr>
            <a:spLocks noGrp="1"/>
          </p:cNvSpPr>
          <p:nvPr>
            <p:ph idx="1"/>
          </p:nvPr>
        </p:nvSpPr>
        <p:spPr>
          <a:xfrm>
            <a:off x="1556500" y="1495674"/>
            <a:ext cx="10018713" cy="3124201"/>
          </a:xfrm>
        </p:spPr>
        <p:txBody>
          <a:bodyPr/>
          <a:lstStyle/>
          <a:p>
            <a:endParaRPr lang="es-ES" dirty="0" smtClean="0"/>
          </a:p>
          <a:p>
            <a:pPr marL="0" indent="0">
              <a:buNone/>
            </a:pPr>
            <a:endParaRPr lang="es-ES" dirty="0"/>
          </a:p>
          <a:p>
            <a:endParaRPr lang="es-ES" dirty="0" smtClean="0"/>
          </a:p>
          <a:p>
            <a:endParaRPr lang="es-ES" dirty="0"/>
          </a:p>
          <a:p>
            <a:endParaRPr lang="es-ES" dirty="0" smtClean="0"/>
          </a:p>
          <a:p>
            <a:endParaRPr lang="es-ES" dirty="0"/>
          </a:p>
          <a:p>
            <a:endParaRPr lang="es-ES_tradnl" dirty="0"/>
          </a:p>
        </p:txBody>
      </p:sp>
      <p:pic>
        <p:nvPicPr>
          <p:cNvPr id="6" name="Imagen 5"/>
          <p:cNvPicPr/>
          <p:nvPr/>
        </p:nvPicPr>
        <p:blipFill>
          <a:blip r:embed="rId2"/>
          <a:stretch>
            <a:fillRect/>
          </a:stretch>
        </p:blipFill>
        <p:spPr>
          <a:xfrm>
            <a:off x="1556500" y="2517950"/>
            <a:ext cx="4789506" cy="3437682"/>
          </a:xfrm>
          <a:prstGeom prst="rect">
            <a:avLst/>
          </a:prstGeom>
        </p:spPr>
      </p:pic>
      <p:pic>
        <p:nvPicPr>
          <p:cNvPr id="8" name="Imagen 7"/>
          <p:cNvPicPr/>
          <p:nvPr/>
        </p:nvPicPr>
        <p:blipFill>
          <a:blip r:embed="rId3"/>
          <a:stretch>
            <a:fillRect/>
          </a:stretch>
        </p:blipFill>
        <p:spPr>
          <a:xfrm>
            <a:off x="6942221" y="2517950"/>
            <a:ext cx="4535781" cy="3437682"/>
          </a:xfrm>
          <a:prstGeom prst="rect">
            <a:avLst/>
          </a:prstGeom>
        </p:spPr>
      </p:pic>
      <p:sp>
        <p:nvSpPr>
          <p:cNvPr id="3" name="CuadroTexto 2"/>
          <p:cNvSpPr txBox="1"/>
          <p:nvPr/>
        </p:nvSpPr>
        <p:spPr>
          <a:xfrm>
            <a:off x="1708484" y="1495674"/>
            <a:ext cx="9300411" cy="830997"/>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t>Las posiciones de las barras de soporte están en función de la longitud que existe entre el inicio del tornillo y la tuerca de potencia.</a:t>
            </a:r>
            <a:endParaRPr lang="es-ES_tradnl" sz="2400" dirty="0"/>
          </a:p>
        </p:txBody>
      </p:sp>
    </p:spTree>
    <p:extLst>
      <p:ext uri="{BB962C8B-B14F-4D97-AF65-F5344CB8AC3E}">
        <p14:creationId xmlns:p14="http://schemas.microsoft.com/office/powerpoint/2010/main" val="132866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076" y="0"/>
            <a:ext cx="10018713" cy="1752599"/>
          </a:xfrm>
        </p:spPr>
        <p:txBody>
          <a:bodyPr/>
          <a:lstStyle/>
          <a:p>
            <a:r>
              <a:rPr lang="es-ES" dirty="0" smtClean="0"/>
              <a:t>ESTUDIO CINEMÁTICO</a:t>
            </a:r>
            <a:endParaRPr lang="es-ES_tradnl" dirty="0"/>
          </a:p>
        </p:txBody>
      </p:sp>
      <p:sp>
        <p:nvSpPr>
          <p:cNvPr id="7" name="Marcador de contenido 6"/>
          <p:cNvSpPr>
            <a:spLocks noGrp="1"/>
          </p:cNvSpPr>
          <p:nvPr>
            <p:ph idx="1"/>
          </p:nvPr>
        </p:nvSpPr>
        <p:spPr>
          <a:xfrm>
            <a:off x="1556500" y="1495674"/>
            <a:ext cx="10018713" cy="3124201"/>
          </a:xfrm>
        </p:spPr>
        <p:txBody>
          <a:bodyPr/>
          <a:lstStyle/>
          <a:p>
            <a:endParaRPr lang="es-ES" dirty="0" smtClean="0"/>
          </a:p>
          <a:p>
            <a:pPr marL="0" indent="0">
              <a:buNone/>
            </a:pPr>
            <a:endParaRPr lang="es-ES" dirty="0"/>
          </a:p>
          <a:p>
            <a:endParaRPr lang="es-ES" dirty="0" smtClean="0"/>
          </a:p>
          <a:p>
            <a:endParaRPr lang="es-ES" dirty="0"/>
          </a:p>
          <a:p>
            <a:endParaRPr lang="es-ES" dirty="0" smtClean="0"/>
          </a:p>
          <a:p>
            <a:endParaRPr lang="es-ES" dirty="0"/>
          </a:p>
          <a:p>
            <a:endParaRPr lang="es-ES_tradnl" dirty="0"/>
          </a:p>
        </p:txBody>
      </p:sp>
      <p:sp>
        <p:nvSpPr>
          <p:cNvPr id="3" name="CuadroTexto 2"/>
          <p:cNvSpPr txBox="1"/>
          <p:nvPr/>
        </p:nvSpPr>
        <p:spPr>
          <a:xfrm>
            <a:off x="1708484" y="1495674"/>
            <a:ext cx="9300411" cy="830997"/>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t>Las velocidades de las barras de soporte están en función de la longitud que existe entre el inicio del tornillo y la tuerca de potencia.</a:t>
            </a:r>
            <a:endParaRPr lang="es-ES_tradnl" sz="2400" dirty="0"/>
          </a:p>
        </p:txBody>
      </p:sp>
      <p:pic>
        <p:nvPicPr>
          <p:cNvPr id="9" name="Imagen 8"/>
          <p:cNvPicPr/>
          <p:nvPr/>
        </p:nvPicPr>
        <p:blipFill>
          <a:blip r:embed="rId2"/>
          <a:stretch>
            <a:fillRect/>
          </a:stretch>
        </p:blipFill>
        <p:spPr>
          <a:xfrm>
            <a:off x="1708484" y="2517950"/>
            <a:ext cx="4707522" cy="3597599"/>
          </a:xfrm>
          <a:prstGeom prst="rect">
            <a:avLst/>
          </a:prstGeom>
        </p:spPr>
      </p:pic>
      <p:pic>
        <p:nvPicPr>
          <p:cNvPr id="10" name="Imagen 9"/>
          <p:cNvPicPr/>
          <p:nvPr/>
        </p:nvPicPr>
        <p:blipFill>
          <a:blip r:embed="rId3"/>
          <a:stretch>
            <a:fillRect/>
          </a:stretch>
        </p:blipFill>
        <p:spPr>
          <a:xfrm>
            <a:off x="6845817" y="2517950"/>
            <a:ext cx="4499962" cy="3597599"/>
          </a:xfrm>
          <a:prstGeom prst="rect">
            <a:avLst/>
          </a:prstGeom>
        </p:spPr>
      </p:pic>
    </p:spTree>
    <p:extLst>
      <p:ext uri="{BB962C8B-B14F-4D97-AF65-F5344CB8AC3E}">
        <p14:creationId xmlns:p14="http://schemas.microsoft.com/office/powerpoint/2010/main" val="1453624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076" y="0"/>
            <a:ext cx="10018713" cy="1752599"/>
          </a:xfrm>
        </p:spPr>
        <p:txBody>
          <a:bodyPr/>
          <a:lstStyle/>
          <a:p>
            <a:r>
              <a:rPr lang="es-ES" dirty="0" smtClean="0"/>
              <a:t>ESTUDIO CINEMÁTICO</a:t>
            </a:r>
            <a:endParaRPr lang="es-ES_tradnl" dirty="0"/>
          </a:p>
        </p:txBody>
      </p:sp>
      <mc:AlternateContent xmlns:mc="http://schemas.openxmlformats.org/markup-compatibility/2006" xmlns:a14="http://schemas.microsoft.com/office/drawing/2010/main">
        <mc:Choice Requires="a14">
          <p:sp>
            <p:nvSpPr>
              <p:cNvPr id="7" name="Marcador de contenido 6"/>
              <p:cNvSpPr>
                <a:spLocks noGrp="1"/>
              </p:cNvSpPr>
              <p:nvPr>
                <p:ph idx="1"/>
              </p:nvPr>
            </p:nvSpPr>
            <p:spPr>
              <a:xfrm>
                <a:off x="1556500" y="1495674"/>
                <a:ext cx="10018713" cy="4724652"/>
              </a:xfrm>
            </p:spPr>
            <p:txBody>
              <a:bodyPr>
                <a:normAutofit fontScale="92500"/>
              </a:bodyPr>
              <a:lstStyle/>
              <a:p>
                <a:endParaRPr lang="es-ES" dirty="0" smtClean="0"/>
              </a:p>
              <a:p>
                <a:pPr algn="just"/>
                <a:r>
                  <a:rPr lang="es-ES" dirty="0" smtClean="0"/>
                  <a:t>La ventaja mecánica se define por la relación entre las fuerzas de entrada y de salida existentes en la estructura, suponiendo que al no existir pérdida de energía las potencias de entrada y salida son iguales.</a:t>
                </a:r>
              </a:p>
              <a:p>
                <a:endParaRPr lang="es-ES" dirty="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𝑜𝑢𝑡</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𝑜𝑢𝑡</m:t>
                          </m:r>
                        </m:sub>
                      </m:sSub>
                    </m:oMath>
                  </m:oMathPara>
                </a14:m>
                <a:endParaRPr lang="es-ES" dirty="0" smtClean="0"/>
              </a:p>
              <a:p>
                <a:endParaRPr lang="es-ES" dirty="0"/>
              </a:p>
              <a:p>
                <a:pPr marL="0" indent="0">
                  <a:buNone/>
                </a:pPr>
                <a14:m>
                  <m:oMathPara xmlns:m="http://schemas.openxmlformats.org/officeDocument/2006/math">
                    <m:oMathParaPr>
                      <m:jc m:val="centerGroup"/>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𝑜𝑢𝑡</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𝑜𝑢𝑡</m:t>
                          </m:r>
                        </m:sub>
                      </m:sSub>
                      <m:r>
                        <a:rPr lang="es-EC" i="1">
                          <a:latin typeface="Cambria Math" panose="02040503050406030204" pitchFamily="18" charset="0"/>
                        </a:rPr>
                        <m:t> </m:t>
                      </m:r>
                    </m:oMath>
                  </m:oMathPara>
                </a14:m>
                <a:endParaRPr lang="es-ES" dirty="0" smtClean="0"/>
              </a:p>
              <a:p>
                <a:endParaRPr lang="es-ES"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𝑉𝑀</m:t>
                      </m:r>
                      <m:r>
                        <a:rPr lang="es-EC" i="1">
                          <a:latin typeface="Cambria Math" panose="02040503050406030204" pitchFamily="18" charset="0"/>
                        </a:rPr>
                        <m:t>=</m:t>
                      </m:r>
                      <m:f>
                        <m:fPr>
                          <m:ctrlPr>
                            <a:rPr lang="es-ES_tradnl" i="1">
                              <a:latin typeface="Cambria Math" panose="02040503050406030204" pitchFamily="18" charset="0"/>
                            </a:rPr>
                          </m:ctrlPr>
                        </m:fPr>
                        <m:num>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𝑜𝑢𝑡</m:t>
                              </m:r>
                            </m:sub>
                          </m:sSub>
                        </m:num>
                        <m:den>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𝑖𝑛</m:t>
                              </m:r>
                            </m:sub>
                          </m:sSub>
                        </m:den>
                      </m:f>
                    </m:oMath>
                  </m:oMathPara>
                </a14:m>
                <a:endParaRPr lang="es-ES_tradnl" dirty="0"/>
              </a:p>
            </p:txBody>
          </p:sp>
        </mc:Choice>
        <mc:Fallback xmlns="">
          <p:sp>
            <p:nvSpPr>
              <p:cNvPr id="7" name="Marcador de contenido 6"/>
              <p:cNvSpPr>
                <a:spLocks noGrp="1" noRot="1" noChangeAspect="1" noMove="1" noResize="1" noEditPoints="1" noAdjustHandles="1" noChangeArrowheads="1" noChangeShapeType="1" noTextEdit="1"/>
              </p:cNvSpPr>
              <p:nvPr>
                <p:ph idx="1"/>
              </p:nvPr>
            </p:nvSpPr>
            <p:spPr>
              <a:xfrm>
                <a:off x="1556500" y="1495674"/>
                <a:ext cx="10018713" cy="4724652"/>
              </a:xfrm>
              <a:blipFill rotWithShape="0">
                <a:blip r:embed="rId2"/>
                <a:stretch>
                  <a:fillRect l="-1338" r="-730"/>
                </a:stretch>
              </a:blipFill>
            </p:spPr>
            <p:txBody>
              <a:bodyPr/>
              <a:lstStyle/>
              <a:p>
                <a:r>
                  <a:rPr lang="es-ES_tradnl">
                    <a:noFill/>
                  </a:rPr>
                  <a:t> </a:t>
                </a:r>
              </a:p>
            </p:txBody>
          </p:sp>
        </mc:Fallback>
      </mc:AlternateContent>
    </p:spTree>
    <p:extLst>
      <p:ext uri="{BB962C8B-B14F-4D97-AF65-F5344CB8AC3E}">
        <p14:creationId xmlns:p14="http://schemas.microsoft.com/office/powerpoint/2010/main" val="2264076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076" y="0"/>
            <a:ext cx="10018713" cy="1752599"/>
          </a:xfrm>
        </p:spPr>
        <p:txBody>
          <a:bodyPr/>
          <a:lstStyle/>
          <a:p>
            <a:r>
              <a:rPr lang="es-ES" dirty="0" smtClean="0"/>
              <a:t>ESTUDIO CINEMÁTICO</a:t>
            </a:r>
            <a:endParaRPr lang="es-ES_tradnl" dirty="0"/>
          </a:p>
        </p:txBody>
      </p:sp>
      <mc:AlternateContent xmlns:mc="http://schemas.openxmlformats.org/markup-compatibility/2006" xmlns:a14="http://schemas.microsoft.com/office/drawing/2010/main">
        <mc:Choice Requires="a14">
          <p:sp>
            <p:nvSpPr>
              <p:cNvPr id="7" name="Marcador de contenido 6"/>
              <p:cNvSpPr>
                <a:spLocks noGrp="1"/>
              </p:cNvSpPr>
              <p:nvPr>
                <p:ph idx="1"/>
              </p:nvPr>
            </p:nvSpPr>
            <p:spPr>
              <a:xfrm>
                <a:off x="1327900" y="876299"/>
                <a:ext cx="10018713" cy="3399172"/>
              </a:xfrm>
            </p:spPr>
            <p:txBody>
              <a:bodyPr>
                <a:normAutofit/>
              </a:bodyPr>
              <a:lstStyle/>
              <a:p>
                <a:endParaRPr lang="es-ES" dirty="0" smtClean="0"/>
              </a:p>
              <a:p>
                <a:r>
                  <a:rPr lang="es-ES" dirty="0" smtClean="0"/>
                  <a:t>Manejando las ecuaciones se obtiene que:</a:t>
                </a:r>
              </a:p>
              <a:p>
                <a:pPr marL="0" indent="0">
                  <a:buNone/>
                </a:pPr>
                <a:endParaRPr lang="es-ES" dirty="0"/>
              </a:p>
              <a:p>
                <a:pPr marL="0" indent="0">
                  <a:buNone/>
                </a:pPr>
                <a14:m>
                  <m:oMathPara xmlns:m="http://schemas.openxmlformats.org/officeDocument/2006/math">
                    <m:oMathParaPr>
                      <m:jc m:val="left"/>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𝑜𝑢𝑡</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𝑜𝑢𝑡</m:t>
                          </m:r>
                        </m:sub>
                      </m:sSub>
                    </m:oMath>
                  </m:oMathPara>
                </a14:m>
                <a:endParaRPr lang="es-ES" dirty="0" smtClean="0"/>
              </a:p>
              <a:p>
                <a:pPr marL="0" indent="0">
                  <a:buNone/>
                </a:pPr>
                <a:endParaRPr lang="es-ES" dirty="0"/>
              </a:p>
              <a:p>
                <a:pPr marL="0" indent="0">
                  <a:buNone/>
                </a:pPr>
                <a14:m>
                  <m:oMathPara xmlns:m="http://schemas.openxmlformats.org/officeDocument/2006/math">
                    <m:oMathParaPr>
                      <m:jc m:val="left"/>
                    </m:oMathParaPr>
                    <m:oMath xmlns:m="http://schemas.openxmlformats.org/officeDocument/2006/math">
                      <m:sSub>
                        <m:sSubPr>
                          <m:ctrlPr>
                            <a:rPr lang="es-ES_tradnl" i="1">
                              <a:latin typeface="Cambria Math" panose="02040503050406030204" pitchFamily="18" charset="0"/>
                            </a:rPr>
                          </m:ctrlPr>
                        </m:sSubPr>
                        <m:e>
                          <m:r>
                            <a:rPr lang="es-EC" i="1">
                              <a:latin typeface="Cambria Math" panose="02040503050406030204" pitchFamily="18" charset="0"/>
                            </a:rPr>
                            <m:t> </m:t>
                          </m:r>
                          <m:r>
                            <a:rPr lang="es-EC" i="1">
                              <a:latin typeface="Cambria Math" panose="02040503050406030204" pitchFamily="18" charset="0"/>
                            </a:rPr>
                            <m:t>𝐹</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𝑜𝑢𝑡</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𝑜𝑢𝑡</m:t>
                          </m:r>
                        </m:sub>
                      </m:sSub>
                      <m:r>
                        <a:rPr lang="es-EC" i="1">
                          <a:latin typeface="Cambria Math" panose="02040503050406030204" pitchFamily="18" charset="0"/>
                        </a:rPr>
                        <m:t>∗</m:t>
                      </m:r>
                      <m:sSub>
                        <m:sSubPr>
                          <m:ctrlPr>
                            <a:rPr lang="es-ES_tradnl"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𝑜𝑢𝑡</m:t>
                          </m:r>
                        </m:sub>
                      </m:sSub>
                    </m:oMath>
                  </m:oMathPara>
                </a14:m>
                <a:endParaRPr lang="es-ES_tradnl" dirty="0"/>
              </a:p>
            </p:txBody>
          </p:sp>
        </mc:Choice>
        <mc:Fallback xmlns="">
          <p:sp>
            <p:nvSpPr>
              <p:cNvPr id="7" name="Marcador de contenido 6"/>
              <p:cNvSpPr>
                <a:spLocks noGrp="1" noRot="1" noChangeAspect="1" noMove="1" noResize="1" noEditPoints="1" noAdjustHandles="1" noChangeArrowheads="1" noChangeShapeType="1" noTextEdit="1"/>
              </p:cNvSpPr>
              <p:nvPr>
                <p:ph idx="1"/>
              </p:nvPr>
            </p:nvSpPr>
            <p:spPr>
              <a:xfrm>
                <a:off x="1327900" y="876299"/>
                <a:ext cx="10018713" cy="3399172"/>
              </a:xfrm>
              <a:blipFill rotWithShape="0">
                <a:blip r:embed="rId2"/>
                <a:stretch>
                  <a:fillRect l="-1582"/>
                </a:stretch>
              </a:blipFill>
            </p:spPr>
            <p:txBody>
              <a:bodyPr/>
              <a:lstStyle/>
              <a:p>
                <a:r>
                  <a:rPr lang="es-ES_tradnl">
                    <a:noFill/>
                  </a:rPr>
                  <a:t> </a:t>
                </a:r>
              </a:p>
            </p:txBody>
          </p:sp>
        </mc:Fallback>
      </mc:AlternateContent>
      <p:pic>
        <p:nvPicPr>
          <p:cNvPr id="4" name="Imagen 3"/>
          <p:cNvPicPr/>
          <p:nvPr/>
        </p:nvPicPr>
        <p:blipFill>
          <a:blip r:embed="rId3"/>
          <a:stretch>
            <a:fillRect/>
          </a:stretch>
        </p:blipFill>
        <p:spPr>
          <a:xfrm>
            <a:off x="6062493" y="2229525"/>
            <a:ext cx="5284120" cy="4091892"/>
          </a:xfrm>
          <a:prstGeom prst="rect">
            <a:avLst/>
          </a:prstGeom>
        </p:spPr>
      </p:pic>
    </p:spTree>
    <p:extLst>
      <p:ext uri="{BB962C8B-B14F-4D97-AF65-F5344CB8AC3E}">
        <p14:creationId xmlns:p14="http://schemas.microsoft.com/office/powerpoint/2010/main" val="4161551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1802" y="2395847"/>
            <a:ext cx="10018713" cy="1752599"/>
          </a:xfrm>
        </p:spPr>
        <p:txBody>
          <a:bodyPr/>
          <a:lstStyle/>
          <a:p>
            <a:r>
              <a:rPr lang="es-ES" dirty="0" smtClean="0"/>
              <a:t>DISEÑO ELECTRÓNICO Y DE CONTROL</a:t>
            </a:r>
            <a:endParaRPr lang="es-ES_tradnl" dirty="0"/>
          </a:p>
        </p:txBody>
      </p:sp>
    </p:spTree>
    <p:extLst>
      <p:ext uri="{BB962C8B-B14F-4D97-AF65-F5344CB8AC3E}">
        <p14:creationId xmlns:p14="http://schemas.microsoft.com/office/powerpoint/2010/main" val="332869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911" y="0"/>
            <a:ext cx="10018713" cy="1752599"/>
          </a:xfrm>
        </p:spPr>
        <p:txBody>
          <a:bodyPr/>
          <a:lstStyle/>
          <a:p>
            <a:r>
              <a:rPr lang="es-ES" dirty="0" smtClean="0"/>
              <a:t>SENSOR DE MEDICIÓN DE ÁNGULO</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Este sensor es el más importante dentro del prototipo ya que es el encargado de dimensionar el ángulo presente entre las barras de soporte, por ende el ángulo presente en la extremidad del paciente. </a:t>
            </a:r>
            <a:endParaRPr lang="es-ES_tradnl"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019926" y="3520238"/>
            <a:ext cx="6978316" cy="2483519"/>
          </a:xfrm>
          <a:prstGeom prst="rect">
            <a:avLst/>
          </a:prstGeom>
          <a:noFill/>
          <a:ln>
            <a:noFill/>
          </a:ln>
        </p:spPr>
      </p:pic>
    </p:spTree>
    <p:extLst>
      <p:ext uri="{BB962C8B-B14F-4D97-AF65-F5344CB8AC3E}">
        <p14:creationId xmlns:p14="http://schemas.microsoft.com/office/powerpoint/2010/main" val="13152755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911" y="0"/>
            <a:ext cx="10018713" cy="1752599"/>
          </a:xfrm>
        </p:spPr>
        <p:txBody>
          <a:bodyPr/>
          <a:lstStyle/>
          <a:p>
            <a:r>
              <a:rPr lang="es-ES" dirty="0" smtClean="0"/>
              <a:t>SENSOR DE MEDICIÓN DE ÁNGULO</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El </a:t>
            </a:r>
            <a:r>
              <a:rPr lang="es-ES" dirty="0" err="1" smtClean="0"/>
              <a:t>encoder</a:t>
            </a:r>
            <a:r>
              <a:rPr lang="es-ES" dirty="0" smtClean="0"/>
              <a:t> rotativo incremental de cuadratura mide el ángulo presente mediante un conteo de pulsos.</a:t>
            </a:r>
            <a:endParaRPr lang="es-ES_tradnl" dirty="0"/>
          </a:p>
        </p:txBody>
      </p:sp>
      <p:pic>
        <p:nvPicPr>
          <p:cNvPr id="5" name="Imagen 4"/>
          <p:cNvPicPr/>
          <p:nvPr/>
        </p:nvPicPr>
        <p:blipFill>
          <a:blip r:embed="rId2"/>
          <a:stretch>
            <a:fillRect/>
          </a:stretch>
        </p:blipFill>
        <p:spPr>
          <a:xfrm>
            <a:off x="2499559" y="3113738"/>
            <a:ext cx="2216819" cy="2276409"/>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216918458"/>
              </p:ext>
            </p:extLst>
          </p:nvPr>
        </p:nvGraphicFramePr>
        <p:xfrm>
          <a:off x="5642809" y="3002867"/>
          <a:ext cx="3354998" cy="3657600"/>
        </p:xfrm>
        <a:graphic>
          <a:graphicData uri="http://schemas.openxmlformats.org/drawingml/2006/table">
            <a:tbl>
              <a:tblPr firstRow="1" firstCol="1" bandRow="1">
                <a:tableStyleId>{5C22544A-7EE6-4342-B048-85BDC9FD1C3A}</a:tableStyleId>
              </a:tblPr>
              <a:tblGrid>
                <a:gridCol w="1571244"/>
                <a:gridCol w="1783754"/>
              </a:tblGrid>
              <a:tr h="294017">
                <a:tc>
                  <a:txBody>
                    <a:bodyPr/>
                    <a:lstStyle/>
                    <a:p>
                      <a:pPr indent="252095" algn="ctr">
                        <a:lnSpc>
                          <a:spcPct val="150000"/>
                        </a:lnSpc>
                        <a:spcAft>
                          <a:spcPts val="0"/>
                        </a:spcAft>
                      </a:pPr>
                      <a:r>
                        <a:rPr lang="es-EC" sz="1600" dirty="0">
                          <a:effectLst/>
                        </a:rPr>
                        <a:t>PARÁMETRO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VALOR</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4017">
                <a:tc>
                  <a:txBody>
                    <a:bodyPr/>
                    <a:lstStyle/>
                    <a:p>
                      <a:pPr indent="252095" algn="ctr">
                        <a:lnSpc>
                          <a:spcPct val="150000"/>
                        </a:lnSpc>
                        <a:spcAft>
                          <a:spcPts val="0"/>
                        </a:spcAft>
                      </a:pPr>
                      <a:r>
                        <a:rPr lang="es-EC" sz="1600" dirty="0">
                          <a:effectLst/>
                        </a:rPr>
                        <a:t>Modelo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ZSP-3806</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1897">
                <a:tc>
                  <a:txBody>
                    <a:bodyPr/>
                    <a:lstStyle/>
                    <a:p>
                      <a:pPr indent="252095" algn="ctr">
                        <a:lnSpc>
                          <a:spcPct val="150000"/>
                        </a:lnSpc>
                        <a:spcAft>
                          <a:spcPts val="0"/>
                        </a:spcAft>
                      </a:pPr>
                      <a:r>
                        <a:rPr lang="es-EC" sz="1600">
                          <a:effectLst/>
                        </a:rPr>
                        <a:t>Diámetro exterior</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38 </a:t>
                      </a:r>
                      <a:r>
                        <a:rPr lang="es-EC" sz="1600" dirty="0" err="1">
                          <a:effectLst/>
                        </a:rPr>
                        <a:t>mm.</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4017">
                <a:tc>
                  <a:txBody>
                    <a:bodyPr/>
                    <a:lstStyle/>
                    <a:p>
                      <a:pPr indent="252095" algn="ctr">
                        <a:lnSpc>
                          <a:spcPct val="150000"/>
                        </a:lnSpc>
                        <a:spcAft>
                          <a:spcPts val="0"/>
                        </a:spcAft>
                      </a:pPr>
                      <a:r>
                        <a:rPr lang="es-EC" sz="1600">
                          <a:effectLst/>
                        </a:rPr>
                        <a:t>Alimentación</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5-24 V</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1897">
                <a:tc>
                  <a:txBody>
                    <a:bodyPr/>
                    <a:lstStyle/>
                    <a:p>
                      <a:pPr indent="252095" algn="ctr">
                        <a:lnSpc>
                          <a:spcPct val="150000"/>
                        </a:lnSpc>
                        <a:spcAft>
                          <a:spcPts val="0"/>
                        </a:spcAft>
                      </a:pPr>
                      <a:r>
                        <a:rPr lang="es-EC" sz="1600">
                          <a:effectLst/>
                        </a:rPr>
                        <a:t>Tipo de salida</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Colector abierto NPN</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4017">
                <a:tc>
                  <a:txBody>
                    <a:bodyPr/>
                    <a:lstStyle/>
                    <a:p>
                      <a:pPr indent="252095" algn="ctr">
                        <a:lnSpc>
                          <a:spcPct val="150000"/>
                        </a:lnSpc>
                        <a:spcAft>
                          <a:spcPts val="0"/>
                        </a:spcAft>
                      </a:pPr>
                      <a:r>
                        <a:rPr lang="es-EC" sz="1600">
                          <a:effectLst/>
                        </a:rPr>
                        <a:t>Corriente</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&lt; 120 </a:t>
                      </a:r>
                      <a:r>
                        <a:rPr lang="es-EC" sz="1600" dirty="0" err="1">
                          <a:effectLst/>
                        </a:rPr>
                        <a:t>mA</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4017">
                <a:tc>
                  <a:txBody>
                    <a:bodyPr/>
                    <a:lstStyle/>
                    <a:p>
                      <a:pPr indent="252095" algn="ctr">
                        <a:lnSpc>
                          <a:spcPct val="150000"/>
                        </a:lnSpc>
                        <a:spcAft>
                          <a:spcPts val="0"/>
                        </a:spcAft>
                      </a:pPr>
                      <a:r>
                        <a:rPr lang="es-EC" sz="1600">
                          <a:effectLst/>
                        </a:rPr>
                        <a:t>Resolución</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600 PPR</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4017">
                <a:tc>
                  <a:txBody>
                    <a:bodyPr/>
                    <a:lstStyle/>
                    <a:p>
                      <a:pPr indent="252095" algn="ctr">
                        <a:lnSpc>
                          <a:spcPct val="150000"/>
                        </a:lnSpc>
                        <a:spcAft>
                          <a:spcPts val="0"/>
                        </a:spcAft>
                      </a:pPr>
                      <a:r>
                        <a:rPr lang="es-EC" sz="1600">
                          <a:effectLst/>
                        </a:rPr>
                        <a:t>Canales</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A-B</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9466914" y="4036979"/>
                <a:ext cx="1584023" cy="6649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_tradnl" i="1">
                              <a:latin typeface="Cambria Math" panose="02040503050406030204" pitchFamily="18" charset="0"/>
                            </a:rPr>
                          </m:ctrlPr>
                        </m:fPr>
                        <m:num>
                          <m:r>
                            <a:rPr lang="es-ES_tradnl" i="1">
                              <a:latin typeface="Cambria Math" panose="02040503050406030204" pitchFamily="18" charset="0"/>
                            </a:rPr>
                            <m:t>𝑔𝑟𝑎𝑑𝑜𝑠</m:t>
                          </m:r>
                        </m:num>
                        <m:den>
                          <m:r>
                            <a:rPr lang="es-ES_tradnl" i="1">
                              <a:latin typeface="Cambria Math" panose="02040503050406030204" pitchFamily="18" charset="0"/>
                            </a:rPr>
                            <m:t>𝑝𝑢𝑙𝑠𝑜</m:t>
                          </m:r>
                        </m:den>
                      </m:f>
                      <m:r>
                        <a:rPr lang="es-ES_tradnl" i="0">
                          <a:latin typeface="Cambria Math" panose="02040503050406030204" pitchFamily="18" charset="0"/>
                        </a:rPr>
                        <m:t>=0.6</m:t>
                      </m:r>
                    </m:oMath>
                  </m:oMathPara>
                </a14:m>
                <a:endParaRPr lang="es-ES_tradnl" dirty="0"/>
              </a:p>
            </p:txBody>
          </p:sp>
        </mc:Choice>
        <mc:Fallback xmlns="">
          <p:sp>
            <p:nvSpPr>
              <p:cNvPr id="7" name="Rectángulo 6"/>
              <p:cNvSpPr>
                <a:spLocks noRot="1" noChangeAspect="1" noMove="1" noResize="1" noEditPoints="1" noAdjustHandles="1" noChangeArrowheads="1" noChangeShapeType="1" noTextEdit="1"/>
              </p:cNvSpPr>
              <p:nvPr/>
            </p:nvSpPr>
            <p:spPr>
              <a:xfrm>
                <a:off x="9466914" y="4036979"/>
                <a:ext cx="1584023" cy="664926"/>
              </a:xfrm>
              <a:prstGeom prst="rect">
                <a:avLst/>
              </a:prstGeom>
              <a:blipFill rotWithShape="0">
                <a:blip r:embed="rId3"/>
                <a:stretch>
                  <a:fillRect/>
                </a:stretch>
              </a:blipFill>
            </p:spPr>
            <p:txBody>
              <a:bodyPr/>
              <a:lstStyle/>
              <a:p>
                <a:r>
                  <a:rPr lang="es-ES_tradnl">
                    <a:noFill/>
                  </a:rPr>
                  <a:t> </a:t>
                </a:r>
              </a:p>
            </p:txBody>
          </p:sp>
        </mc:Fallback>
      </mc:AlternateContent>
    </p:spTree>
    <p:extLst>
      <p:ext uri="{BB962C8B-B14F-4D97-AF65-F5344CB8AC3E}">
        <p14:creationId xmlns:p14="http://schemas.microsoft.com/office/powerpoint/2010/main" val="526842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911" y="0"/>
            <a:ext cx="10018713" cy="1752599"/>
          </a:xfrm>
        </p:spPr>
        <p:txBody>
          <a:bodyPr/>
          <a:lstStyle/>
          <a:p>
            <a:r>
              <a:rPr lang="es-ES" dirty="0" smtClean="0"/>
              <a:t>SENSOR DE MEDICIÓN DE ÁNGULO</a:t>
            </a:r>
            <a:endParaRPr lang="es-ES_tradnl" dirty="0"/>
          </a:p>
        </p:txBody>
      </p:sp>
      <p:pic>
        <p:nvPicPr>
          <p:cNvPr id="8" name="Marcador de contenido 7" descr="C:\Users\LUIS\Documents\Luis\información tesis\imagenes fritzzing\encode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9223" y="1752599"/>
            <a:ext cx="4963829" cy="3986464"/>
          </a:xfrm>
          <a:prstGeom prst="rect">
            <a:avLst/>
          </a:prstGeom>
          <a:noFill/>
          <a:ln>
            <a:noFill/>
          </a:ln>
        </p:spPr>
      </p:pic>
    </p:spTree>
    <p:extLst>
      <p:ext uri="{BB962C8B-B14F-4D97-AF65-F5344CB8AC3E}">
        <p14:creationId xmlns:p14="http://schemas.microsoft.com/office/powerpoint/2010/main" val="169225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JUSTIFICACIÓN</a:t>
            </a:r>
            <a:endParaRPr lang="es-ES_tradnl" dirty="0"/>
          </a:p>
        </p:txBody>
      </p:sp>
      <p:sp>
        <p:nvSpPr>
          <p:cNvPr id="3" name="Marcador de contenido 2"/>
          <p:cNvSpPr>
            <a:spLocks noGrp="1"/>
          </p:cNvSpPr>
          <p:nvPr>
            <p:ph idx="1"/>
          </p:nvPr>
        </p:nvSpPr>
        <p:spPr>
          <a:xfrm>
            <a:off x="1484310" y="1562100"/>
            <a:ext cx="10018713" cy="4229101"/>
          </a:xfrm>
        </p:spPr>
        <p:txBody>
          <a:bodyPr>
            <a:noAutofit/>
          </a:bodyPr>
          <a:lstStyle/>
          <a:p>
            <a:r>
              <a:rPr lang="es-ES" sz="2800" dirty="0" smtClean="0"/>
              <a:t>Demanda de procesos de rehabilitación temprana.</a:t>
            </a:r>
          </a:p>
          <a:p>
            <a:r>
              <a:rPr lang="es-ES" sz="2800" dirty="0" smtClean="0"/>
              <a:t>Actualmente se presentan procedimientos manuales o netamente mecánicos.</a:t>
            </a:r>
          </a:p>
          <a:p>
            <a:r>
              <a:rPr lang="es-ES" sz="2800" dirty="0" smtClean="0"/>
              <a:t>Producción nacional minorando costos de fabricación y mantenimiento.</a:t>
            </a:r>
          </a:p>
          <a:p>
            <a:r>
              <a:rPr lang="es-ES" sz="2800" dirty="0" smtClean="0"/>
              <a:t>Promover la recuperación integral del paciente, reduciendo el tiempo de tratamiento y el nivel de dolor.    </a:t>
            </a:r>
            <a:endParaRPr lang="es-ES_tradnl" sz="2800" dirty="0"/>
          </a:p>
        </p:txBody>
      </p:sp>
    </p:spTree>
    <p:extLst>
      <p:ext uri="{BB962C8B-B14F-4D97-AF65-F5344CB8AC3E}">
        <p14:creationId xmlns:p14="http://schemas.microsoft.com/office/powerpoint/2010/main" val="788231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SENSOR DE FIN DE CARRERA</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El interruptor óptico será el que limite el movimiento de la tuerca de potencia en el rango de flexión máxima</a:t>
            </a:r>
            <a:endParaRPr lang="es-ES_tradnl" dirty="0"/>
          </a:p>
        </p:txBody>
      </p:sp>
      <p:pic>
        <p:nvPicPr>
          <p:cNvPr id="8" name="Imagen 7"/>
          <p:cNvPicPr/>
          <p:nvPr/>
        </p:nvPicPr>
        <p:blipFill>
          <a:blip r:embed="rId2"/>
          <a:stretch>
            <a:fillRect/>
          </a:stretch>
        </p:blipFill>
        <p:spPr>
          <a:xfrm>
            <a:off x="2151312" y="3131217"/>
            <a:ext cx="2312403" cy="2319087"/>
          </a:xfrm>
          <a:prstGeom prst="rect">
            <a:avLst/>
          </a:prstGeom>
        </p:spPr>
      </p:pic>
      <p:pic>
        <p:nvPicPr>
          <p:cNvPr id="9" name="Imagen 8"/>
          <p:cNvPicPr/>
          <p:nvPr/>
        </p:nvPicPr>
        <p:blipFill>
          <a:blip r:embed="rId3"/>
          <a:stretch>
            <a:fillRect/>
          </a:stretch>
        </p:blipFill>
        <p:spPr>
          <a:xfrm>
            <a:off x="4761987" y="3657347"/>
            <a:ext cx="1743710" cy="126682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999617818"/>
              </p:ext>
            </p:extLst>
          </p:nvPr>
        </p:nvGraphicFramePr>
        <p:xfrm>
          <a:off x="7108154" y="2652987"/>
          <a:ext cx="4406900" cy="3520440"/>
        </p:xfrm>
        <a:graphic>
          <a:graphicData uri="http://schemas.openxmlformats.org/drawingml/2006/table">
            <a:tbl>
              <a:tblPr firstRow="1" firstCol="1" bandRow="1">
                <a:tableStyleId>{5C22544A-7EE6-4342-B048-85BDC9FD1C3A}</a:tableStyleId>
              </a:tblPr>
              <a:tblGrid>
                <a:gridCol w="1590678"/>
                <a:gridCol w="1286507"/>
                <a:gridCol w="1529715"/>
              </a:tblGrid>
              <a:tr h="0">
                <a:tc>
                  <a:txBody>
                    <a:bodyPr/>
                    <a:lstStyle/>
                    <a:p>
                      <a:pPr indent="252095" algn="ctr">
                        <a:lnSpc>
                          <a:spcPct val="150000"/>
                        </a:lnSpc>
                        <a:spcAft>
                          <a:spcPts val="0"/>
                        </a:spcAft>
                      </a:pPr>
                      <a:r>
                        <a:rPr lang="es-EC" sz="1400" dirty="0">
                          <a:effectLst/>
                        </a:rPr>
                        <a:t>PARÁMETRO</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H2010</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H21A1</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dirty="0">
                          <a:effectLst/>
                        </a:rPr>
                        <a:t>Alimentación</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5 V</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5 V</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dirty="0">
                          <a:effectLst/>
                        </a:rPr>
                        <a:t>Voltaje a la salida</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3.5 V</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5 V</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Ancho de ranura</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10 mm</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3 mm</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Tarjeta integrada</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Si</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No</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Disponibilidad en el mercado local</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Si</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400" dirty="0">
                          <a:effectLst/>
                        </a:rPr>
                        <a:t>Si</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559502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SENSOR DE FIN DE CARRERA</a:t>
            </a:r>
            <a:endParaRPr lang="es-ES_tradnl" dirty="0"/>
          </a:p>
        </p:txBody>
      </p:sp>
      <p:pic>
        <p:nvPicPr>
          <p:cNvPr id="7" name="Marcador de contenido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67930" y="1752599"/>
            <a:ext cx="4669954" cy="4005643"/>
          </a:xfrm>
          <a:prstGeom prst="rect">
            <a:avLst/>
          </a:prstGeom>
          <a:noFill/>
          <a:ln>
            <a:noFill/>
          </a:ln>
        </p:spPr>
      </p:pic>
    </p:spTree>
    <p:extLst>
      <p:ext uri="{BB962C8B-B14F-4D97-AF65-F5344CB8AC3E}">
        <p14:creationId xmlns:p14="http://schemas.microsoft.com/office/powerpoint/2010/main" val="15782199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PUENTE H EN BASE A MOSFETS</a:t>
            </a:r>
            <a:endParaRPr lang="es-ES_tradnl"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496340" y="1104899"/>
                <a:ext cx="10018713" cy="5043238"/>
              </a:xfrm>
            </p:spPr>
            <p:txBody>
              <a:bodyPr>
                <a:normAutofit/>
              </a:bodyPr>
              <a:lstStyle/>
              <a:p>
                <a:pPr algn="just"/>
                <a:r>
                  <a:rPr lang="es-ES" dirty="0" smtClean="0"/>
                  <a:t>El parámetro que define al tipo de puente H a usar es la corriente máxima que soportará en operación.</a:t>
                </a:r>
              </a:p>
              <a:p>
                <a:pPr algn="just"/>
                <a:endParaRPr lang="es-ES" dirty="0" smtClean="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1">
                          <a:latin typeface="Cambria Math" panose="02040503050406030204" pitchFamily="18" charset="0"/>
                        </a:rPr>
                        <m:t>=</m:t>
                      </m:r>
                      <m:r>
                        <a:rPr lang="es-EC" i="1">
                          <a:latin typeface="Cambria Math" panose="02040503050406030204" pitchFamily="18" charset="0"/>
                        </a:rPr>
                        <m:t>𝑉</m:t>
                      </m:r>
                      <m:r>
                        <a:rPr lang="es-EC" i="1">
                          <a:latin typeface="Cambria Math" panose="02040503050406030204" pitchFamily="18" charset="0"/>
                        </a:rPr>
                        <m:t>∗</m:t>
                      </m:r>
                      <m:r>
                        <a:rPr lang="es-EC" i="1">
                          <a:latin typeface="Cambria Math" panose="02040503050406030204" pitchFamily="18" charset="0"/>
                        </a:rPr>
                        <m:t>𝐼</m:t>
                      </m:r>
                    </m:oMath>
                  </m:oMathPara>
                </a14:m>
                <a:endParaRPr lang="es-ES_tradnl" dirty="0" smtClean="0"/>
              </a:p>
              <a:p>
                <a:pPr marL="0" indent="0" algn="just">
                  <a:buNone/>
                </a:pPr>
                <a:endParaRPr lang="es-ES_tradnl" dirty="0" smtClean="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m:t>
                      </m:r>
                      <m:r>
                        <a:rPr lang="es-EC">
                          <a:latin typeface="Cambria Math" panose="02040503050406030204" pitchFamily="18" charset="0"/>
                        </a:rPr>
                        <m:t>=</m:t>
                      </m:r>
                      <m:f>
                        <m:fPr>
                          <m:ctrlPr>
                            <a:rPr lang="es-ES_tradnl" i="1">
                              <a:latin typeface="Cambria Math" panose="02040503050406030204" pitchFamily="18" charset="0"/>
                            </a:rPr>
                          </m:ctrlPr>
                        </m:fPr>
                        <m:num>
                          <m:r>
                            <a:rPr lang="es-EC" i="1">
                              <a:latin typeface="Cambria Math" panose="02040503050406030204" pitchFamily="18" charset="0"/>
                            </a:rPr>
                            <m:t>𝑃</m:t>
                          </m:r>
                        </m:num>
                        <m:den>
                          <m:r>
                            <a:rPr lang="es-EC" i="1">
                              <a:latin typeface="Cambria Math" panose="02040503050406030204" pitchFamily="18" charset="0"/>
                            </a:rPr>
                            <m:t>𝑉</m:t>
                          </m:r>
                        </m:den>
                      </m:f>
                    </m:oMath>
                  </m:oMathPara>
                </a14:m>
                <a:endParaRPr lang="es-ES_tradnl" dirty="0" smtClean="0"/>
              </a:p>
              <a:p>
                <a:pPr marL="0" indent="0" algn="just">
                  <a:buNone/>
                </a:pPr>
                <a:endParaRPr lang="es-ES_tradnl" dirty="0" smtClean="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m:t>
                      </m:r>
                      <m:r>
                        <a:rPr lang="es-EC">
                          <a:latin typeface="Cambria Math" panose="02040503050406030204" pitchFamily="18" charset="0"/>
                        </a:rPr>
                        <m:t>=</m:t>
                      </m:r>
                      <m:f>
                        <m:fPr>
                          <m:ctrlPr>
                            <a:rPr lang="es-ES_tradnl" i="1">
                              <a:latin typeface="Cambria Math" panose="02040503050406030204" pitchFamily="18" charset="0"/>
                            </a:rPr>
                          </m:ctrlPr>
                        </m:fPr>
                        <m:num>
                          <m:r>
                            <a:rPr lang="es-EC">
                              <a:latin typeface="Cambria Math" panose="02040503050406030204" pitchFamily="18" charset="0"/>
                            </a:rPr>
                            <m:t>150 </m:t>
                          </m:r>
                          <m:r>
                            <a:rPr lang="es-EC" i="1">
                              <a:latin typeface="Cambria Math" panose="02040503050406030204" pitchFamily="18" charset="0"/>
                            </a:rPr>
                            <m:t>𝑊</m:t>
                          </m:r>
                        </m:num>
                        <m:den>
                          <m:r>
                            <a:rPr lang="es-EC">
                              <a:latin typeface="Cambria Math" panose="02040503050406030204" pitchFamily="18" charset="0"/>
                            </a:rPr>
                            <m:t>12 </m:t>
                          </m:r>
                          <m:r>
                            <a:rPr lang="es-EC" i="1">
                              <a:latin typeface="Cambria Math" panose="02040503050406030204" pitchFamily="18" charset="0"/>
                            </a:rPr>
                            <m:t>𝑉</m:t>
                          </m:r>
                        </m:den>
                      </m:f>
                      <m:r>
                        <a:rPr lang="es-EC">
                          <a:latin typeface="Cambria Math" panose="02040503050406030204" pitchFamily="18" charset="0"/>
                        </a:rPr>
                        <m:t>=12.5 </m:t>
                      </m:r>
                      <m:r>
                        <a:rPr lang="es-EC" i="1">
                          <a:latin typeface="Cambria Math" panose="02040503050406030204" pitchFamily="18" charset="0"/>
                        </a:rPr>
                        <m:t>𝐴</m:t>
                      </m:r>
                    </m:oMath>
                  </m:oMathPara>
                </a14:m>
                <a:endParaRPr lang="es-ES_tradnl"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496340" y="1104899"/>
                <a:ext cx="10018713" cy="5043238"/>
              </a:xfrm>
              <a:blipFill rotWithShape="0">
                <a:blip r:embed="rId2"/>
                <a:stretch>
                  <a:fillRect l="-1521" r="-912"/>
                </a:stretch>
              </a:blipFill>
            </p:spPr>
            <p:txBody>
              <a:bodyPr/>
              <a:lstStyle/>
              <a:p>
                <a:r>
                  <a:rPr lang="es-ES_tradnl">
                    <a:noFill/>
                  </a:rPr>
                  <a:t> </a:t>
                </a:r>
              </a:p>
            </p:txBody>
          </p:sp>
        </mc:Fallback>
      </mc:AlternateContent>
    </p:spTree>
    <p:extLst>
      <p:ext uri="{BB962C8B-B14F-4D97-AF65-F5344CB8AC3E}">
        <p14:creationId xmlns:p14="http://schemas.microsoft.com/office/powerpoint/2010/main" val="1318116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PUENTE H EN BASE A MOSFETS</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Este dispositivo será el encargado del control del giro y de la velocidad del equipo, soportando una corriente de 43 A. máximo</a:t>
            </a:r>
            <a:endParaRPr lang="es-ES_tradnl" dirty="0"/>
          </a:p>
        </p:txBody>
      </p:sp>
      <p:pic>
        <p:nvPicPr>
          <p:cNvPr id="7" name="Imagen 6"/>
          <p:cNvPicPr/>
          <p:nvPr/>
        </p:nvPicPr>
        <p:blipFill>
          <a:blip r:embed="rId2"/>
          <a:stretch>
            <a:fillRect/>
          </a:stretch>
        </p:blipFill>
        <p:spPr>
          <a:xfrm>
            <a:off x="2214061" y="3184341"/>
            <a:ext cx="2093244" cy="2121585"/>
          </a:xfrm>
          <a:prstGeom prst="rect">
            <a:avLst/>
          </a:prstGeom>
        </p:spPr>
      </p:pic>
      <p:pic>
        <p:nvPicPr>
          <p:cNvPr id="10" name="Imagen 9"/>
          <p:cNvPicPr/>
          <p:nvPr/>
        </p:nvPicPr>
        <p:blipFill>
          <a:blip r:embed="rId3"/>
          <a:stretch>
            <a:fillRect/>
          </a:stretch>
        </p:blipFill>
        <p:spPr>
          <a:xfrm>
            <a:off x="4930909" y="3430745"/>
            <a:ext cx="1776730" cy="162877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447089947"/>
              </p:ext>
            </p:extLst>
          </p:nvPr>
        </p:nvGraphicFramePr>
        <p:xfrm>
          <a:off x="7402613" y="3010487"/>
          <a:ext cx="3524131" cy="3566160"/>
        </p:xfrm>
        <a:graphic>
          <a:graphicData uri="http://schemas.openxmlformats.org/drawingml/2006/table">
            <a:tbl>
              <a:tblPr firstRow="1" firstCol="1" bandRow="1">
                <a:tableStyleId>{5C22544A-7EE6-4342-B048-85BDC9FD1C3A}</a:tableStyleId>
              </a:tblPr>
              <a:tblGrid>
                <a:gridCol w="1803637"/>
                <a:gridCol w="774374"/>
                <a:gridCol w="946120"/>
              </a:tblGrid>
              <a:tr h="480646">
                <a:tc>
                  <a:txBody>
                    <a:bodyPr/>
                    <a:lstStyle/>
                    <a:p>
                      <a:pPr indent="252095" algn="ctr">
                        <a:lnSpc>
                          <a:spcPct val="150000"/>
                        </a:lnSpc>
                        <a:spcAft>
                          <a:spcPts val="0"/>
                        </a:spcAft>
                      </a:pPr>
                      <a:r>
                        <a:rPr lang="es-EC" sz="1200" dirty="0">
                          <a:effectLst/>
                        </a:rPr>
                        <a:t>PARÁMETRO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dirty="0">
                          <a:effectLst/>
                        </a:rPr>
                        <a:t>IBT_2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IRF7862PBF</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r>
              <a:tr h="480646">
                <a:tc>
                  <a:txBody>
                    <a:bodyPr/>
                    <a:lstStyle/>
                    <a:p>
                      <a:pPr indent="252095" algn="ctr">
                        <a:lnSpc>
                          <a:spcPct val="150000"/>
                        </a:lnSpc>
                        <a:spcAft>
                          <a:spcPts val="0"/>
                        </a:spcAft>
                      </a:pPr>
                      <a:r>
                        <a:rPr lang="es-EC" sz="1200">
                          <a:effectLst/>
                        </a:rPr>
                        <a:t>Alimentación</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dirty="0">
                          <a:effectLst/>
                        </a:rPr>
                        <a:t>5 - 24V</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5 - 24 V</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r>
              <a:tr h="240323">
                <a:tc>
                  <a:txBody>
                    <a:bodyPr/>
                    <a:lstStyle/>
                    <a:p>
                      <a:pPr indent="252095" algn="ctr">
                        <a:lnSpc>
                          <a:spcPct val="150000"/>
                        </a:lnSpc>
                        <a:spcAft>
                          <a:spcPts val="0"/>
                        </a:spcAft>
                      </a:pPr>
                      <a:r>
                        <a:rPr lang="es-EC" sz="1200">
                          <a:effectLst/>
                        </a:rPr>
                        <a:t>Corriente máxima</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dirty="0">
                          <a:effectLst/>
                        </a:rPr>
                        <a:t>43 A</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21 A</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r>
              <a:tr h="240323">
                <a:tc>
                  <a:txBody>
                    <a:bodyPr/>
                    <a:lstStyle/>
                    <a:p>
                      <a:pPr indent="252095" algn="ctr">
                        <a:lnSpc>
                          <a:spcPct val="150000"/>
                        </a:lnSpc>
                        <a:spcAft>
                          <a:spcPts val="0"/>
                        </a:spcAft>
                      </a:pPr>
                      <a:r>
                        <a:rPr lang="es-EC" sz="1200">
                          <a:effectLst/>
                        </a:rPr>
                        <a:t>Control por PWM</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dirty="0">
                          <a:effectLst/>
                        </a:rPr>
                        <a:t>Si</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Si</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r>
              <a:tr h="480646">
                <a:tc>
                  <a:txBody>
                    <a:bodyPr/>
                    <a:lstStyle/>
                    <a:p>
                      <a:pPr indent="252095" algn="ctr">
                        <a:lnSpc>
                          <a:spcPct val="150000"/>
                        </a:lnSpc>
                        <a:spcAft>
                          <a:spcPts val="0"/>
                        </a:spcAft>
                      </a:pPr>
                      <a:r>
                        <a:rPr lang="es-EC" sz="1200">
                          <a:effectLst/>
                        </a:rPr>
                        <a:t>Tarjeta integrada (armada)</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dirty="0">
                          <a:effectLst/>
                        </a:rPr>
                        <a:t>Si</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c>
                  <a:txBody>
                    <a:bodyPr/>
                    <a:lstStyle/>
                    <a:p>
                      <a:pPr indent="252095" algn="ctr">
                        <a:lnSpc>
                          <a:spcPct val="150000"/>
                        </a:lnSpc>
                        <a:spcAft>
                          <a:spcPts val="0"/>
                        </a:spcAft>
                      </a:pPr>
                      <a:r>
                        <a:rPr lang="es-EC" sz="1200" dirty="0">
                          <a:effectLst/>
                        </a:rPr>
                        <a:t>No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r>
              <a:tr h="480646">
                <a:tc>
                  <a:txBody>
                    <a:bodyPr/>
                    <a:lstStyle/>
                    <a:p>
                      <a:pPr indent="252095" algn="ctr">
                        <a:lnSpc>
                          <a:spcPct val="150000"/>
                        </a:lnSpc>
                        <a:spcAft>
                          <a:spcPts val="0"/>
                        </a:spcAft>
                      </a:pPr>
                      <a:r>
                        <a:rPr lang="es-EC" sz="1200">
                          <a:effectLst/>
                        </a:rPr>
                        <a:t>No. de motores a controlar</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r>
              <a:tr h="240323">
                <a:tc>
                  <a:txBody>
                    <a:bodyPr/>
                    <a:lstStyle/>
                    <a:p>
                      <a:pPr indent="252095" algn="ctr">
                        <a:lnSpc>
                          <a:spcPct val="150000"/>
                        </a:lnSpc>
                        <a:spcAft>
                          <a:spcPts val="0"/>
                        </a:spcAft>
                      </a:pPr>
                      <a:r>
                        <a:rPr lang="es-EC" sz="1200">
                          <a:effectLst/>
                        </a:rPr>
                        <a:t>Dificultad de control</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Baja</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c>
                  <a:txBody>
                    <a:bodyPr/>
                    <a:lstStyle/>
                    <a:p>
                      <a:pPr indent="252095" algn="ctr">
                        <a:lnSpc>
                          <a:spcPct val="150000"/>
                        </a:lnSpc>
                        <a:spcAft>
                          <a:spcPts val="0"/>
                        </a:spcAft>
                      </a:pPr>
                      <a:r>
                        <a:rPr lang="es-EC" sz="1200" dirty="0">
                          <a:effectLst/>
                        </a:rPr>
                        <a:t>Media</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r>
              <a:tr h="480646">
                <a:tc>
                  <a:txBody>
                    <a:bodyPr/>
                    <a:lstStyle/>
                    <a:p>
                      <a:pPr indent="252095" algn="ctr">
                        <a:lnSpc>
                          <a:spcPct val="150000"/>
                        </a:lnSpc>
                        <a:spcAft>
                          <a:spcPts val="0"/>
                        </a:spcAft>
                      </a:pPr>
                      <a:r>
                        <a:rPr lang="es-EC" sz="1200">
                          <a:effectLst/>
                        </a:rPr>
                        <a:t>Disponibilidad en el mercado local</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tc>
                <a:tc>
                  <a:txBody>
                    <a:bodyPr/>
                    <a:lstStyle/>
                    <a:p>
                      <a:pPr indent="252095" algn="ctr">
                        <a:lnSpc>
                          <a:spcPct val="150000"/>
                        </a:lnSpc>
                        <a:spcAft>
                          <a:spcPts val="0"/>
                        </a:spcAft>
                      </a:pPr>
                      <a:r>
                        <a:rPr lang="es-EC" sz="1200">
                          <a:effectLst/>
                        </a:rPr>
                        <a:t>Si</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c>
                  <a:txBody>
                    <a:bodyPr/>
                    <a:lstStyle/>
                    <a:p>
                      <a:pPr indent="252095" algn="ctr">
                        <a:lnSpc>
                          <a:spcPct val="150000"/>
                        </a:lnSpc>
                        <a:spcAft>
                          <a:spcPts val="0"/>
                        </a:spcAft>
                      </a:pPr>
                      <a:r>
                        <a:rPr lang="es-EC" sz="1200" dirty="0">
                          <a:effectLst/>
                        </a:rPr>
                        <a:t>No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43" marR="65543" marT="0" marB="0" anchor="ctr"/>
                </a:tc>
              </a:tr>
            </a:tbl>
          </a:graphicData>
        </a:graphic>
      </p:graphicFrame>
    </p:spTree>
    <p:extLst>
      <p:ext uri="{BB962C8B-B14F-4D97-AF65-F5344CB8AC3E}">
        <p14:creationId xmlns:p14="http://schemas.microsoft.com/office/powerpoint/2010/main" val="2532475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PUENTE H EN BASE A MOSFETS</a:t>
            </a:r>
            <a:endParaRPr lang="es-ES_tradnl" dirty="0"/>
          </a:p>
        </p:txBody>
      </p:sp>
      <p:pic>
        <p:nvPicPr>
          <p:cNvPr id="8" name="Imagen 7" descr="C:\Users\LUIS\Documents\Luis\información tesis\imagenes fritzzing\moto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0191" y="2061627"/>
            <a:ext cx="7342271" cy="3508994"/>
          </a:xfrm>
          <a:prstGeom prst="rect">
            <a:avLst/>
          </a:prstGeom>
          <a:noFill/>
          <a:ln>
            <a:noFill/>
          </a:ln>
        </p:spPr>
      </p:pic>
    </p:spTree>
    <p:extLst>
      <p:ext uri="{BB962C8B-B14F-4D97-AF65-F5344CB8AC3E}">
        <p14:creationId xmlns:p14="http://schemas.microsoft.com/office/powerpoint/2010/main" val="27401268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INTERFAZ</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Para la interfaz del sistema se optó por una pantalla táctil TFT LCD </a:t>
            </a:r>
            <a:r>
              <a:rPr lang="es-ES" dirty="0" err="1" smtClean="0"/>
              <a:t>Touch</a:t>
            </a:r>
            <a:r>
              <a:rPr lang="es-ES" dirty="0" smtClean="0"/>
              <a:t> </a:t>
            </a:r>
            <a:r>
              <a:rPr lang="es-ES" dirty="0" err="1" smtClean="0"/>
              <a:t>Screen</a:t>
            </a:r>
            <a:r>
              <a:rPr lang="es-ES" dirty="0" smtClean="0"/>
              <a:t> de 3.2 pulgadas </a:t>
            </a:r>
            <a:endParaRPr lang="es-ES_tradnl"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96341" y="3379370"/>
            <a:ext cx="5210175" cy="1543050"/>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3780213637"/>
              </p:ext>
            </p:extLst>
          </p:nvPr>
        </p:nvGraphicFramePr>
        <p:xfrm>
          <a:off x="7288907" y="2812131"/>
          <a:ext cx="3643756" cy="3200400"/>
        </p:xfrm>
        <a:graphic>
          <a:graphicData uri="http://schemas.openxmlformats.org/drawingml/2006/table">
            <a:tbl>
              <a:tblPr firstRow="1" firstCol="1" bandRow="1">
                <a:tableStyleId>{5C22544A-7EE6-4342-B048-85BDC9FD1C3A}</a:tableStyleId>
              </a:tblPr>
              <a:tblGrid>
                <a:gridCol w="2019493"/>
                <a:gridCol w="1624263"/>
              </a:tblGrid>
              <a:tr h="0">
                <a:tc>
                  <a:txBody>
                    <a:bodyPr/>
                    <a:lstStyle/>
                    <a:p>
                      <a:pPr indent="252095" algn="ctr">
                        <a:lnSpc>
                          <a:spcPct val="150000"/>
                        </a:lnSpc>
                        <a:spcAft>
                          <a:spcPts val="0"/>
                        </a:spcAft>
                      </a:pPr>
                      <a:r>
                        <a:rPr lang="es-EC" sz="1400" dirty="0">
                          <a:effectLst/>
                        </a:rPr>
                        <a:t>PARÁMETRO</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VALOR</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dirty="0">
                          <a:effectLst/>
                        </a:rPr>
                        <a:t>Modelo</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TFT01-3.2</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dirty="0">
                          <a:effectLst/>
                        </a:rPr>
                        <a:t>Tamaño</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3.2 </a:t>
                      </a:r>
                      <a:r>
                        <a:rPr lang="es-EC" sz="1400" dirty="0" err="1">
                          <a:effectLst/>
                        </a:rPr>
                        <a:t>inch</a:t>
                      </a:r>
                      <a:r>
                        <a:rPr lang="es-EC" sz="1400" dirty="0">
                          <a:effectLst/>
                        </a:rPr>
                        <a:t>.</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Resolución</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320x240 pixeles</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Alimentación</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3.3 V</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Slot para SD</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Si</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No. de pines</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40</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Compatibilidad con arduino</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Arduino Mega</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252095" algn="ctr">
                        <a:lnSpc>
                          <a:spcPct val="150000"/>
                        </a:lnSpc>
                        <a:spcAft>
                          <a:spcPts val="0"/>
                        </a:spcAft>
                      </a:pPr>
                      <a:r>
                        <a:rPr lang="es-EC" sz="1400">
                          <a:effectLst/>
                        </a:rPr>
                        <a:t>Comunicación</a:t>
                      </a:r>
                      <a:endParaRPr lang="es-ES_trad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SPI</a:t>
                      </a:r>
                      <a:endParaRPr lang="es-ES_trad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60627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INTERFAZ</a:t>
            </a:r>
            <a:endParaRPr lang="es-ES_tradnl" dirty="0"/>
          </a:p>
        </p:txBody>
      </p:sp>
      <p:sp>
        <p:nvSpPr>
          <p:cNvPr id="3" name="Marcador de contenido 2"/>
          <p:cNvSpPr>
            <a:spLocks noGrp="1"/>
          </p:cNvSpPr>
          <p:nvPr>
            <p:ph idx="1"/>
          </p:nvPr>
        </p:nvSpPr>
        <p:spPr>
          <a:xfrm>
            <a:off x="1496342" y="778041"/>
            <a:ext cx="10018713" cy="3124201"/>
          </a:xfrm>
        </p:spPr>
        <p:txBody>
          <a:bodyPr/>
          <a:lstStyle/>
          <a:p>
            <a:pPr algn="just"/>
            <a:r>
              <a:rPr lang="es-ES" dirty="0" smtClean="0"/>
              <a:t>Para su conexión con el microcontrolador es necesario un adaptador denominado </a:t>
            </a:r>
            <a:r>
              <a:rPr lang="es-ES" i="1" dirty="0" err="1" smtClean="0"/>
              <a:t>Shield</a:t>
            </a:r>
            <a:endParaRPr lang="es-ES_tradnl" dirty="0"/>
          </a:p>
        </p:txBody>
      </p:sp>
      <p:pic>
        <p:nvPicPr>
          <p:cNvPr id="6" name="Imagen 5"/>
          <p:cNvPicPr/>
          <p:nvPr/>
        </p:nvPicPr>
        <p:blipFill>
          <a:blip r:embed="rId2"/>
          <a:stretch>
            <a:fillRect/>
          </a:stretch>
        </p:blipFill>
        <p:spPr>
          <a:xfrm>
            <a:off x="2128587" y="3275381"/>
            <a:ext cx="3995488" cy="2331336"/>
          </a:xfrm>
          <a:prstGeom prst="rect">
            <a:avLst/>
          </a:prstGeom>
        </p:spPr>
      </p:pic>
      <p:pic>
        <p:nvPicPr>
          <p:cNvPr id="8" name="Imagen 7"/>
          <p:cNvPicPr/>
          <p:nvPr/>
        </p:nvPicPr>
        <p:blipFill>
          <a:blip r:embed="rId3"/>
          <a:stretch>
            <a:fillRect/>
          </a:stretch>
        </p:blipFill>
        <p:spPr>
          <a:xfrm>
            <a:off x="6855243" y="3275381"/>
            <a:ext cx="3792704" cy="2331336"/>
          </a:xfrm>
          <a:prstGeom prst="rect">
            <a:avLst/>
          </a:prstGeom>
        </p:spPr>
      </p:pic>
    </p:spTree>
    <p:extLst>
      <p:ext uri="{BB962C8B-B14F-4D97-AF65-F5344CB8AC3E}">
        <p14:creationId xmlns:p14="http://schemas.microsoft.com/office/powerpoint/2010/main" val="306340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6341" y="0"/>
            <a:ext cx="10018713" cy="1752599"/>
          </a:xfrm>
        </p:spPr>
        <p:txBody>
          <a:bodyPr/>
          <a:lstStyle/>
          <a:p>
            <a:pPr algn="l"/>
            <a:r>
              <a:rPr lang="es-ES" dirty="0" smtClean="0"/>
              <a:t>MICROCONTROLADOR</a:t>
            </a:r>
            <a:endParaRPr lang="es-ES_tradnl" dirty="0"/>
          </a:p>
        </p:txBody>
      </p:sp>
      <p:sp>
        <p:nvSpPr>
          <p:cNvPr id="3" name="Marcador de contenido 2"/>
          <p:cNvSpPr>
            <a:spLocks noGrp="1"/>
          </p:cNvSpPr>
          <p:nvPr>
            <p:ph idx="1"/>
          </p:nvPr>
        </p:nvSpPr>
        <p:spPr>
          <a:xfrm>
            <a:off x="1388058" y="332872"/>
            <a:ext cx="10018713" cy="3124201"/>
          </a:xfrm>
        </p:spPr>
        <p:txBody>
          <a:bodyPr/>
          <a:lstStyle/>
          <a:p>
            <a:pPr algn="just"/>
            <a:r>
              <a:rPr lang="es-ES" dirty="0" smtClean="0"/>
              <a:t>El microcontrolador implementado en el prototipo es un Arduino Mega2560, es el encargado de procesar los datos y tomar las decisiones en función a la información de los sensores.</a:t>
            </a:r>
            <a:endParaRPr lang="es-ES_tradnl" dirty="0"/>
          </a:p>
        </p:txBody>
      </p:sp>
      <p:pic>
        <p:nvPicPr>
          <p:cNvPr id="7" name="Imagen 6"/>
          <p:cNvPicPr/>
          <p:nvPr/>
        </p:nvPicPr>
        <p:blipFill>
          <a:blip r:embed="rId2"/>
          <a:stretch>
            <a:fillRect/>
          </a:stretch>
        </p:blipFill>
        <p:spPr>
          <a:xfrm>
            <a:off x="1731279" y="3176337"/>
            <a:ext cx="4898121" cy="261085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573499731"/>
              </p:ext>
            </p:extLst>
          </p:nvPr>
        </p:nvGraphicFramePr>
        <p:xfrm>
          <a:off x="7049555" y="2225815"/>
          <a:ext cx="4465499" cy="4663140"/>
        </p:xfrm>
        <a:graphic>
          <a:graphicData uri="http://schemas.openxmlformats.org/drawingml/2006/table">
            <a:tbl>
              <a:tblPr firstRow="1" firstCol="1" bandRow="1">
                <a:tableStyleId>{5C22544A-7EE6-4342-B048-85BDC9FD1C3A}</a:tableStyleId>
              </a:tblPr>
              <a:tblGrid>
                <a:gridCol w="2342712"/>
                <a:gridCol w="2122787"/>
              </a:tblGrid>
              <a:tr h="191994">
                <a:tc>
                  <a:txBody>
                    <a:bodyPr/>
                    <a:lstStyle/>
                    <a:p>
                      <a:pPr indent="252095" algn="ctr">
                        <a:lnSpc>
                          <a:spcPct val="150000"/>
                        </a:lnSpc>
                        <a:spcAft>
                          <a:spcPts val="0"/>
                        </a:spcAft>
                      </a:pPr>
                      <a:r>
                        <a:rPr lang="es-EC" sz="1200" dirty="0">
                          <a:effectLst/>
                        </a:rPr>
                        <a:t>PARÁMETRO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tc>
                <a:tc>
                  <a:txBody>
                    <a:bodyPr/>
                    <a:lstStyle/>
                    <a:p>
                      <a:pPr indent="252095" algn="ctr">
                        <a:lnSpc>
                          <a:spcPct val="150000"/>
                        </a:lnSpc>
                        <a:spcAft>
                          <a:spcPts val="0"/>
                        </a:spcAft>
                      </a:pPr>
                      <a:r>
                        <a:rPr lang="es-EC" sz="1200">
                          <a:effectLst/>
                        </a:rPr>
                        <a:t>VALOR</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tc>
              </a:tr>
              <a:tr h="191994">
                <a:tc>
                  <a:txBody>
                    <a:bodyPr/>
                    <a:lstStyle/>
                    <a:p>
                      <a:pPr indent="252095" algn="ctr">
                        <a:lnSpc>
                          <a:spcPct val="150000"/>
                        </a:lnSpc>
                        <a:spcAft>
                          <a:spcPts val="0"/>
                        </a:spcAft>
                      </a:pPr>
                      <a:r>
                        <a:rPr lang="es-EC" sz="1200" dirty="0">
                          <a:effectLst/>
                        </a:rPr>
                        <a:t>Microcontrolador</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a:effectLst/>
                        </a:rPr>
                        <a:t>ATmega2560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dirty="0">
                          <a:effectLst/>
                        </a:rPr>
                        <a:t>Tensión de funcionamiento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5 V</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Voltaje de entrada (recomendado)</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7-12 V</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Voltaje de entrada (límites)</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6-20 V</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Pines digitales I/O</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54 (15 entregan PWM)</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Pines de entrada analógica</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16</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Corriente DC por pin I/O</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40 </a:t>
                      </a:r>
                      <a:r>
                        <a:rPr lang="es-EC" sz="1200" dirty="0" err="1">
                          <a:effectLst/>
                        </a:rPr>
                        <a:t>mA</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191994">
                <a:tc>
                  <a:txBody>
                    <a:bodyPr/>
                    <a:lstStyle/>
                    <a:p>
                      <a:pPr indent="252095" algn="ctr">
                        <a:lnSpc>
                          <a:spcPct val="150000"/>
                        </a:lnSpc>
                        <a:spcAft>
                          <a:spcPts val="0"/>
                        </a:spcAft>
                      </a:pPr>
                      <a:r>
                        <a:rPr lang="es-EC" sz="1200">
                          <a:effectLst/>
                        </a:rPr>
                        <a:t>Corriente DC de 3.3 V</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50 </a:t>
                      </a:r>
                      <a:r>
                        <a:rPr lang="es-EC" sz="1200" dirty="0" err="1">
                          <a:effectLst/>
                        </a:rPr>
                        <a:t>mA</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383988">
                <a:tc>
                  <a:txBody>
                    <a:bodyPr/>
                    <a:lstStyle/>
                    <a:p>
                      <a:pPr indent="252095" algn="ctr">
                        <a:lnSpc>
                          <a:spcPct val="150000"/>
                        </a:lnSpc>
                        <a:spcAft>
                          <a:spcPts val="0"/>
                        </a:spcAft>
                      </a:pPr>
                      <a:r>
                        <a:rPr lang="es-EC" sz="1200">
                          <a:effectLst/>
                        </a:rPr>
                        <a:t>Memoria Flash</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256 KB/8 KB gestor de arranque</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191994">
                <a:tc>
                  <a:txBody>
                    <a:bodyPr/>
                    <a:lstStyle/>
                    <a:p>
                      <a:pPr indent="252095" algn="ctr">
                        <a:lnSpc>
                          <a:spcPct val="150000"/>
                        </a:lnSpc>
                        <a:spcAft>
                          <a:spcPts val="0"/>
                        </a:spcAft>
                      </a:pPr>
                      <a:r>
                        <a:rPr lang="es-EC" sz="1200">
                          <a:effectLst/>
                        </a:rPr>
                        <a:t>SRAM</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8 KB</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191994">
                <a:tc>
                  <a:txBody>
                    <a:bodyPr/>
                    <a:lstStyle/>
                    <a:p>
                      <a:pPr indent="252095" algn="ctr">
                        <a:lnSpc>
                          <a:spcPct val="150000"/>
                        </a:lnSpc>
                        <a:spcAft>
                          <a:spcPts val="0"/>
                        </a:spcAft>
                      </a:pPr>
                      <a:r>
                        <a:rPr lang="es-EC" sz="1200">
                          <a:effectLst/>
                        </a:rPr>
                        <a:t>EEPROM</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4 KB</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r h="191994">
                <a:tc>
                  <a:txBody>
                    <a:bodyPr/>
                    <a:lstStyle/>
                    <a:p>
                      <a:pPr indent="252095" algn="ctr">
                        <a:lnSpc>
                          <a:spcPct val="150000"/>
                        </a:lnSpc>
                        <a:spcAft>
                          <a:spcPts val="0"/>
                        </a:spcAft>
                      </a:pPr>
                      <a:r>
                        <a:rPr lang="es-EC" sz="1200">
                          <a:effectLst/>
                        </a:rPr>
                        <a:t>Velocidad de reloj</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c>
                  <a:txBody>
                    <a:bodyPr/>
                    <a:lstStyle/>
                    <a:p>
                      <a:pPr indent="252095" algn="ctr">
                        <a:lnSpc>
                          <a:spcPct val="150000"/>
                        </a:lnSpc>
                        <a:spcAft>
                          <a:spcPts val="0"/>
                        </a:spcAft>
                      </a:pPr>
                      <a:r>
                        <a:rPr lang="es-EC" sz="1200" dirty="0">
                          <a:effectLst/>
                        </a:rPr>
                        <a:t>16 MHz</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603" marR="42603" marT="0" marB="0" anchor="ctr"/>
                </a:tc>
              </a:tr>
            </a:tbl>
          </a:graphicData>
        </a:graphic>
      </p:graphicFrame>
    </p:spTree>
    <p:extLst>
      <p:ext uri="{BB962C8B-B14F-4D97-AF65-F5344CB8AC3E}">
        <p14:creationId xmlns:p14="http://schemas.microsoft.com/office/powerpoint/2010/main" val="16847725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p:txBody>
          <a:bodyPr/>
          <a:lstStyle/>
          <a:p>
            <a:r>
              <a:rPr lang="es-ES" dirty="0" smtClean="0"/>
              <a:t>El equipo está comandado mediante la pantalla táctil en la que se presenta la interfaz del usuario.</a:t>
            </a:r>
          </a:p>
          <a:p>
            <a:endParaRPr lang="es-ES" dirty="0"/>
          </a:p>
          <a:p>
            <a:pPr marL="0" indent="0">
              <a:buNone/>
            </a:pPr>
            <a:endParaRPr lang="es-ES" dirty="0" smtClean="0"/>
          </a:p>
          <a:p>
            <a:r>
              <a:rPr lang="es-ES" dirty="0" smtClean="0"/>
              <a:t>En cada pantalla se desplegarán los íconos que realizan las acciones establecidas en el programa de control.</a:t>
            </a:r>
          </a:p>
          <a:p>
            <a:pPr marL="0" indent="0">
              <a:buNone/>
            </a:pPr>
            <a:endParaRPr lang="es-ES_tradnl" dirty="0"/>
          </a:p>
        </p:txBody>
      </p:sp>
    </p:spTree>
    <p:extLst>
      <p:ext uri="{BB962C8B-B14F-4D97-AF65-F5344CB8AC3E}">
        <p14:creationId xmlns:p14="http://schemas.microsoft.com/office/powerpoint/2010/main" val="24768471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a:xfrm>
            <a:off x="1520404" y="1102893"/>
            <a:ext cx="10018713" cy="3124201"/>
          </a:xfrm>
        </p:spPr>
        <p:txBody>
          <a:bodyPr/>
          <a:lstStyle/>
          <a:p>
            <a:r>
              <a:rPr lang="es-ES" dirty="0" smtClean="0"/>
              <a:t>La pantalla inicial del sistema nos muestra 3 opciones principales. </a:t>
            </a:r>
          </a:p>
          <a:p>
            <a:endParaRPr lang="es-ES" dirty="0"/>
          </a:p>
          <a:p>
            <a:pPr marL="0" indent="0">
              <a:buNone/>
            </a:pPr>
            <a:endParaRPr lang="es-ES" dirty="0" smtClean="0"/>
          </a:p>
          <a:p>
            <a:pPr marL="0" indent="0">
              <a:buNone/>
            </a:pPr>
            <a:endParaRPr lang="es-ES_tradnl" dirty="0"/>
          </a:p>
        </p:txBody>
      </p:sp>
      <p:pic>
        <p:nvPicPr>
          <p:cNvPr id="5" name="Imagen 4" descr="C:\Users\LUIS\Desktop\tft tesis\pantallas\pantalla inicio.bmp"/>
          <p:cNvPicPr/>
          <p:nvPr/>
        </p:nvPicPr>
        <p:blipFill>
          <a:blip r:embed="rId2">
            <a:extLst>
              <a:ext uri="{28A0092B-C50C-407E-A947-70E740481C1C}">
                <a14:useLocalDpi xmlns:a14="http://schemas.microsoft.com/office/drawing/2010/main" val="0"/>
              </a:ext>
            </a:extLst>
          </a:blip>
          <a:srcRect/>
          <a:stretch>
            <a:fillRect/>
          </a:stretch>
        </p:blipFill>
        <p:spPr bwMode="auto">
          <a:xfrm>
            <a:off x="1950786" y="2679973"/>
            <a:ext cx="4173288" cy="2650014"/>
          </a:xfrm>
          <a:prstGeom prst="rect">
            <a:avLst/>
          </a:prstGeom>
          <a:noFill/>
          <a:ln>
            <a:solidFill>
              <a:schemeClr val="tx1"/>
            </a:solidFill>
          </a:ln>
          <a:effectLst>
            <a:softEdge rad="63500"/>
          </a:effectLst>
        </p:spPr>
      </p:pic>
      <p:pic>
        <p:nvPicPr>
          <p:cNvPr id="6" name="Imagen 5"/>
          <p:cNvPicPr/>
          <p:nvPr/>
        </p:nvPicPr>
        <p:blipFill>
          <a:blip r:embed="rId3"/>
          <a:stretch>
            <a:fillRect/>
          </a:stretch>
        </p:blipFill>
        <p:spPr>
          <a:xfrm>
            <a:off x="7170821" y="2679973"/>
            <a:ext cx="3958390" cy="2650014"/>
          </a:xfrm>
          <a:prstGeom prst="rect">
            <a:avLst/>
          </a:prstGeom>
        </p:spPr>
      </p:pic>
    </p:spTree>
    <p:extLst>
      <p:ext uri="{BB962C8B-B14F-4D97-AF65-F5344CB8AC3E}">
        <p14:creationId xmlns:p14="http://schemas.microsoft.com/office/powerpoint/2010/main" val="4224669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7427" y="2213811"/>
            <a:ext cx="10426952" cy="2009274"/>
          </a:xfrm>
        </p:spPr>
        <p:txBody>
          <a:bodyPr/>
          <a:lstStyle/>
          <a:p>
            <a:r>
              <a:rPr lang="es-ES" dirty="0" smtClean="0"/>
              <a:t>REHABILITACIÓN </a:t>
            </a:r>
            <a:r>
              <a:rPr lang="es-ES" dirty="0"/>
              <a:t>DE RODILLA</a:t>
            </a:r>
            <a:endParaRPr lang="es-ES_tradnl" dirty="0"/>
          </a:p>
        </p:txBody>
      </p:sp>
    </p:spTree>
    <p:extLst>
      <p:ext uri="{BB962C8B-B14F-4D97-AF65-F5344CB8AC3E}">
        <p14:creationId xmlns:p14="http://schemas.microsoft.com/office/powerpoint/2010/main" val="3654508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a:xfrm>
            <a:off x="1520404" y="1102893"/>
            <a:ext cx="10018713" cy="3124201"/>
          </a:xfrm>
        </p:spPr>
        <p:txBody>
          <a:bodyPr/>
          <a:lstStyle/>
          <a:p>
            <a:r>
              <a:rPr lang="es-ES" dirty="0" smtClean="0"/>
              <a:t>La pantalla de modo manual permite el control de los movimientos y la selección de la velocidad a gusto del paciente.</a:t>
            </a:r>
          </a:p>
          <a:p>
            <a:endParaRPr lang="es-ES" dirty="0"/>
          </a:p>
          <a:p>
            <a:pPr marL="0" indent="0">
              <a:buNone/>
            </a:pPr>
            <a:endParaRPr lang="es-ES" dirty="0" smtClean="0"/>
          </a:p>
          <a:p>
            <a:pPr marL="0" indent="0">
              <a:buNone/>
            </a:pPr>
            <a:endParaRPr lang="es-ES_tradnl" dirty="0"/>
          </a:p>
        </p:txBody>
      </p:sp>
      <p:pic>
        <p:nvPicPr>
          <p:cNvPr id="7" name="Imagen 6"/>
          <p:cNvPicPr/>
          <p:nvPr/>
        </p:nvPicPr>
        <p:blipFill>
          <a:blip r:embed="rId2"/>
          <a:stretch>
            <a:fillRect/>
          </a:stretch>
        </p:blipFill>
        <p:spPr>
          <a:xfrm>
            <a:off x="6636167" y="2855492"/>
            <a:ext cx="3975686" cy="2691066"/>
          </a:xfrm>
          <a:prstGeom prst="rect">
            <a:avLst/>
          </a:prstGeom>
        </p:spPr>
      </p:pic>
      <p:pic>
        <p:nvPicPr>
          <p:cNvPr id="8" name="Imagen 7" descr="C:\Users\LUIS\Desktop\tft tesis\tft\manu.bmp"/>
          <p:cNvPicPr/>
          <p:nvPr/>
        </p:nvPicPr>
        <p:blipFill>
          <a:blip r:embed="rId3">
            <a:extLst>
              <a:ext uri="{28A0092B-C50C-407E-A947-70E740481C1C}">
                <a14:useLocalDpi xmlns:a14="http://schemas.microsoft.com/office/drawing/2010/main" val="0"/>
              </a:ext>
            </a:extLst>
          </a:blip>
          <a:srcRect/>
          <a:stretch>
            <a:fillRect/>
          </a:stretch>
        </p:blipFill>
        <p:spPr bwMode="auto">
          <a:xfrm>
            <a:off x="2064669" y="2855492"/>
            <a:ext cx="3530015" cy="2691066"/>
          </a:xfrm>
          <a:prstGeom prst="rect">
            <a:avLst/>
          </a:prstGeom>
          <a:noFill/>
          <a:ln>
            <a:noFill/>
          </a:ln>
        </p:spPr>
      </p:pic>
    </p:spTree>
    <p:extLst>
      <p:ext uri="{BB962C8B-B14F-4D97-AF65-F5344CB8AC3E}">
        <p14:creationId xmlns:p14="http://schemas.microsoft.com/office/powerpoint/2010/main" val="41685819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a:xfrm>
            <a:off x="1520404" y="1102893"/>
            <a:ext cx="10018713" cy="3124201"/>
          </a:xfrm>
        </p:spPr>
        <p:txBody>
          <a:bodyPr/>
          <a:lstStyle/>
          <a:p>
            <a:r>
              <a:rPr lang="es-ES" dirty="0" smtClean="0"/>
              <a:t>Para acceder al modo automático del sistema se presiona el ícono </a:t>
            </a:r>
            <a:r>
              <a:rPr lang="es-ES" i="1" dirty="0" smtClean="0"/>
              <a:t>ENTRAR</a:t>
            </a:r>
            <a:endParaRPr lang="es-ES" dirty="0"/>
          </a:p>
          <a:p>
            <a:pPr marL="0" indent="0">
              <a:buNone/>
            </a:pPr>
            <a:endParaRPr lang="es-ES" dirty="0" smtClean="0"/>
          </a:p>
          <a:p>
            <a:pPr marL="0" indent="0">
              <a:buNone/>
            </a:pPr>
            <a:endParaRPr lang="es-ES_tradnl" dirty="0"/>
          </a:p>
        </p:txBody>
      </p:sp>
      <p:pic>
        <p:nvPicPr>
          <p:cNvPr id="6" name="Imagen 5" descr="C:\Users\LUIS\Desktop\tft tesis\tft\dato.bmp"/>
          <p:cNvPicPr/>
          <p:nvPr/>
        </p:nvPicPr>
        <p:blipFill>
          <a:blip r:embed="rId2">
            <a:extLst>
              <a:ext uri="{28A0092B-C50C-407E-A947-70E740481C1C}">
                <a14:useLocalDpi xmlns:a14="http://schemas.microsoft.com/office/drawing/2010/main" val="0"/>
              </a:ext>
            </a:extLst>
          </a:blip>
          <a:srcRect/>
          <a:stretch>
            <a:fillRect/>
          </a:stretch>
        </p:blipFill>
        <p:spPr bwMode="auto">
          <a:xfrm>
            <a:off x="2103270" y="2855492"/>
            <a:ext cx="3876425" cy="2630908"/>
          </a:xfrm>
          <a:prstGeom prst="rect">
            <a:avLst/>
          </a:prstGeom>
          <a:noFill/>
          <a:ln>
            <a:noFill/>
          </a:ln>
        </p:spPr>
      </p:pic>
      <p:pic>
        <p:nvPicPr>
          <p:cNvPr id="9" name="Imagen 8"/>
          <p:cNvPicPr/>
          <p:nvPr/>
        </p:nvPicPr>
        <p:blipFill>
          <a:blip r:embed="rId3"/>
          <a:stretch>
            <a:fillRect/>
          </a:stretch>
        </p:blipFill>
        <p:spPr>
          <a:xfrm>
            <a:off x="6562561" y="2855492"/>
            <a:ext cx="4310062" cy="2630908"/>
          </a:xfrm>
          <a:prstGeom prst="rect">
            <a:avLst/>
          </a:prstGeom>
        </p:spPr>
      </p:pic>
    </p:spTree>
    <p:extLst>
      <p:ext uri="{BB962C8B-B14F-4D97-AF65-F5344CB8AC3E}">
        <p14:creationId xmlns:p14="http://schemas.microsoft.com/office/powerpoint/2010/main" val="1092275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a:xfrm>
            <a:off x="1484309" y="717882"/>
            <a:ext cx="10018713" cy="3124201"/>
          </a:xfrm>
        </p:spPr>
        <p:txBody>
          <a:bodyPr/>
          <a:lstStyle/>
          <a:p>
            <a:r>
              <a:rPr lang="es-ES" dirty="0" smtClean="0"/>
              <a:t>Dependiendo la veracidad del código se desplegarán las pantallas correspondientes.</a:t>
            </a:r>
            <a:endParaRPr lang="es-ES" dirty="0"/>
          </a:p>
          <a:p>
            <a:pPr marL="0" indent="0">
              <a:buNone/>
            </a:pPr>
            <a:endParaRPr lang="es-ES" dirty="0" smtClean="0"/>
          </a:p>
          <a:p>
            <a:pPr marL="0" indent="0">
              <a:buNone/>
            </a:pPr>
            <a:endParaRPr lang="es-ES_tradnl" dirty="0"/>
          </a:p>
        </p:txBody>
      </p:sp>
      <p:pic>
        <p:nvPicPr>
          <p:cNvPr id="7" name="Imagen 6" descr="C:\Users\LUIS\Desktop\tft tesis\tft\auto.bmp"/>
          <p:cNvPicPr/>
          <p:nvPr/>
        </p:nvPicPr>
        <p:blipFill>
          <a:blip r:embed="rId2">
            <a:extLst>
              <a:ext uri="{28A0092B-C50C-407E-A947-70E740481C1C}">
                <a14:useLocalDpi xmlns:a14="http://schemas.microsoft.com/office/drawing/2010/main" val="0"/>
              </a:ext>
            </a:extLst>
          </a:blip>
          <a:srcRect/>
          <a:stretch>
            <a:fillRect/>
          </a:stretch>
        </p:blipFill>
        <p:spPr bwMode="auto">
          <a:xfrm>
            <a:off x="2553702" y="2470481"/>
            <a:ext cx="3053014" cy="1824793"/>
          </a:xfrm>
          <a:prstGeom prst="rect">
            <a:avLst/>
          </a:prstGeom>
          <a:noFill/>
          <a:ln>
            <a:noFill/>
          </a:ln>
        </p:spPr>
      </p:pic>
      <p:pic>
        <p:nvPicPr>
          <p:cNvPr id="8" name="Imagen 7"/>
          <p:cNvPicPr/>
          <p:nvPr/>
        </p:nvPicPr>
        <p:blipFill>
          <a:blip r:embed="rId3"/>
          <a:stretch>
            <a:fillRect/>
          </a:stretch>
        </p:blipFill>
        <p:spPr>
          <a:xfrm>
            <a:off x="7026442" y="2470481"/>
            <a:ext cx="3082758" cy="1824793"/>
          </a:xfrm>
          <a:prstGeom prst="rect">
            <a:avLst/>
          </a:prstGeom>
        </p:spPr>
      </p:pic>
      <p:pic>
        <p:nvPicPr>
          <p:cNvPr id="10" name="Imagen 9" descr="C:\Users\LUIS\Desktop\tft tesis\tft\inco.bmp"/>
          <p:cNvPicPr/>
          <p:nvPr/>
        </p:nvPicPr>
        <p:blipFill>
          <a:blip r:embed="rId4">
            <a:extLst>
              <a:ext uri="{28A0092B-C50C-407E-A947-70E740481C1C}">
                <a14:useLocalDpi xmlns:a14="http://schemas.microsoft.com/office/drawing/2010/main" val="0"/>
              </a:ext>
            </a:extLst>
          </a:blip>
          <a:srcRect/>
          <a:stretch>
            <a:fillRect/>
          </a:stretch>
        </p:blipFill>
        <p:spPr bwMode="auto">
          <a:xfrm>
            <a:off x="2553702" y="4598063"/>
            <a:ext cx="3053014" cy="1950085"/>
          </a:xfrm>
          <a:prstGeom prst="rect">
            <a:avLst/>
          </a:prstGeom>
          <a:noFill/>
          <a:ln>
            <a:noFill/>
          </a:ln>
        </p:spPr>
      </p:pic>
      <p:pic>
        <p:nvPicPr>
          <p:cNvPr id="11" name="Imagen 10"/>
          <p:cNvPicPr/>
          <p:nvPr/>
        </p:nvPicPr>
        <p:blipFill>
          <a:blip r:embed="rId5"/>
          <a:stretch>
            <a:fillRect/>
          </a:stretch>
        </p:blipFill>
        <p:spPr>
          <a:xfrm>
            <a:off x="7026442" y="4598063"/>
            <a:ext cx="3082758" cy="1950085"/>
          </a:xfrm>
          <a:prstGeom prst="rect">
            <a:avLst/>
          </a:prstGeom>
        </p:spPr>
      </p:pic>
    </p:spTree>
    <p:extLst>
      <p:ext uri="{BB962C8B-B14F-4D97-AF65-F5344CB8AC3E}">
        <p14:creationId xmlns:p14="http://schemas.microsoft.com/office/powerpoint/2010/main" val="12671041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68" y="0"/>
            <a:ext cx="10018713" cy="1752599"/>
          </a:xfrm>
        </p:spPr>
        <p:txBody>
          <a:bodyPr/>
          <a:lstStyle/>
          <a:p>
            <a:r>
              <a:rPr lang="es-ES" dirty="0" smtClean="0"/>
              <a:t>MÉTODO DE CONTROL</a:t>
            </a:r>
            <a:endParaRPr lang="es-ES_tradnl" dirty="0"/>
          </a:p>
        </p:txBody>
      </p:sp>
      <p:sp>
        <p:nvSpPr>
          <p:cNvPr id="3" name="Marcador de contenido 2"/>
          <p:cNvSpPr>
            <a:spLocks noGrp="1"/>
          </p:cNvSpPr>
          <p:nvPr>
            <p:ph idx="1"/>
          </p:nvPr>
        </p:nvSpPr>
        <p:spPr>
          <a:xfrm>
            <a:off x="1472278" y="1187114"/>
            <a:ext cx="10018713" cy="3124201"/>
          </a:xfrm>
        </p:spPr>
        <p:txBody>
          <a:bodyPr/>
          <a:lstStyle/>
          <a:p>
            <a:r>
              <a:rPr lang="es-ES" dirty="0" smtClean="0"/>
              <a:t>En la opción de </a:t>
            </a:r>
            <a:r>
              <a:rPr lang="es-ES" i="1" dirty="0" smtClean="0"/>
              <a:t>REGISTRARSE, </a:t>
            </a:r>
            <a:r>
              <a:rPr lang="es-ES" dirty="0" smtClean="0"/>
              <a:t>el paciente programará sus sesiones de rehabilitación con los parámetros requeridos.</a:t>
            </a:r>
            <a:endParaRPr lang="es-ES" dirty="0"/>
          </a:p>
          <a:p>
            <a:pPr marL="0" indent="0">
              <a:buNone/>
            </a:pPr>
            <a:endParaRPr lang="es-ES" dirty="0" smtClean="0"/>
          </a:p>
          <a:p>
            <a:pPr marL="0" indent="0">
              <a:buNone/>
            </a:pPr>
            <a:endParaRPr lang="es-ES_tradnl" dirty="0"/>
          </a:p>
        </p:txBody>
      </p:sp>
      <p:pic>
        <p:nvPicPr>
          <p:cNvPr id="9" name="Imagen 8" descr="C:\Users\LUIS\Desktop\tft tesis\tft\opci.bmp"/>
          <p:cNvPicPr/>
          <p:nvPr/>
        </p:nvPicPr>
        <p:blipFill>
          <a:blip r:embed="rId2">
            <a:extLst>
              <a:ext uri="{28A0092B-C50C-407E-A947-70E740481C1C}">
                <a14:useLocalDpi xmlns:a14="http://schemas.microsoft.com/office/drawing/2010/main" val="0"/>
              </a:ext>
            </a:extLst>
          </a:blip>
          <a:srcRect/>
          <a:stretch>
            <a:fillRect/>
          </a:stretch>
        </p:blipFill>
        <p:spPr bwMode="auto">
          <a:xfrm>
            <a:off x="1989220" y="2939713"/>
            <a:ext cx="3665621" cy="2558716"/>
          </a:xfrm>
          <a:prstGeom prst="rect">
            <a:avLst/>
          </a:prstGeom>
          <a:noFill/>
          <a:ln>
            <a:noFill/>
          </a:ln>
        </p:spPr>
      </p:pic>
      <p:pic>
        <p:nvPicPr>
          <p:cNvPr id="12" name="Imagen 11"/>
          <p:cNvPicPr/>
          <p:nvPr/>
        </p:nvPicPr>
        <p:blipFill>
          <a:blip r:embed="rId3"/>
          <a:stretch>
            <a:fillRect/>
          </a:stretch>
        </p:blipFill>
        <p:spPr>
          <a:xfrm>
            <a:off x="6311062" y="2939713"/>
            <a:ext cx="3867654" cy="2558716"/>
          </a:xfrm>
          <a:prstGeom prst="rect">
            <a:avLst/>
          </a:prstGeom>
        </p:spPr>
      </p:pic>
    </p:spTree>
    <p:extLst>
      <p:ext uri="{BB962C8B-B14F-4D97-AF65-F5344CB8AC3E}">
        <p14:creationId xmlns:p14="http://schemas.microsoft.com/office/powerpoint/2010/main" val="39902519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1648" y="2009274"/>
            <a:ext cx="10018713" cy="2707104"/>
          </a:xfrm>
        </p:spPr>
        <p:txBody>
          <a:bodyPr/>
          <a:lstStyle/>
          <a:p>
            <a:r>
              <a:rPr lang="es-ES" dirty="0" smtClean="0"/>
              <a:t>PRUEBAS DE FUNCIONAMIENTO</a:t>
            </a:r>
            <a:endParaRPr lang="es-ES_tradnl" dirty="0"/>
          </a:p>
        </p:txBody>
      </p:sp>
    </p:spTree>
    <p:extLst>
      <p:ext uri="{BB962C8B-B14F-4D97-AF65-F5344CB8AC3E}">
        <p14:creationId xmlns:p14="http://schemas.microsoft.com/office/powerpoint/2010/main" val="22479602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097880" y="347479"/>
            <a:ext cx="6743952" cy="2684480"/>
          </a:xfrm>
          <a:prstGeom prst="rect">
            <a:avLst/>
          </a:prstGeom>
          <a:noFill/>
          <a:ln>
            <a:noFill/>
          </a:ln>
        </p:spPr>
      </p:pic>
      <p:pic>
        <p:nvPicPr>
          <p:cNvPr id="5" name="Imagen 4"/>
          <p:cNvPicPr/>
          <p:nvPr/>
        </p:nvPicPr>
        <p:blipFill>
          <a:blip r:embed="rId3"/>
          <a:stretch>
            <a:fillRect/>
          </a:stretch>
        </p:blipFill>
        <p:spPr>
          <a:xfrm>
            <a:off x="3288364" y="3224463"/>
            <a:ext cx="6553468" cy="3176337"/>
          </a:xfrm>
          <a:prstGeom prst="rect">
            <a:avLst/>
          </a:prstGeom>
        </p:spPr>
      </p:pic>
    </p:spTree>
    <p:extLst>
      <p:ext uri="{BB962C8B-B14F-4D97-AF65-F5344CB8AC3E}">
        <p14:creationId xmlns:p14="http://schemas.microsoft.com/office/powerpoint/2010/main" val="3145938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058" y="-192504"/>
            <a:ext cx="10018713" cy="1203158"/>
          </a:xfrm>
        </p:spPr>
        <p:txBody>
          <a:bodyPr/>
          <a:lstStyle/>
          <a:p>
            <a:r>
              <a:rPr lang="es-ES" dirty="0" smtClean="0"/>
              <a:t>PRUEBAS SIN PACIENTE</a:t>
            </a:r>
            <a:endParaRPr lang="es-ES_tradnl" dirty="0"/>
          </a:p>
        </p:txBody>
      </p:sp>
      <p:graphicFrame>
        <p:nvGraphicFramePr>
          <p:cNvPr id="4" name="Tabla 3"/>
          <p:cNvGraphicFramePr>
            <a:graphicFrameLocks noGrp="1"/>
          </p:cNvGraphicFramePr>
          <p:nvPr>
            <p:extLst>
              <p:ext uri="{D42A27DB-BD31-4B8C-83A1-F6EECF244321}">
                <p14:modId xmlns:p14="http://schemas.microsoft.com/office/powerpoint/2010/main" val="1859771689"/>
              </p:ext>
            </p:extLst>
          </p:nvPr>
        </p:nvGraphicFramePr>
        <p:xfrm>
          <a:off x="2658979" y="733087"/>
          <a:ext cx="3738460" cy="6035565"/>
        </p:xfrm>
        <a:graphic>
          <a:graphicData uri="http://schemas.openxmlformats.org/drawingml/2006/table">
            <a:tbl>
              <a:tblPr firstRow="1" firstCol="1" bandRow="1">
                <a:tableStyleId>{5C22544A-7EE6-4342-B048-85BDC9FD1C3A}</a:tableStyleId>
              </a:tblPr>
              <a:tblGrid>
                <a:gridCol w="1222004"/>
                <a:gridCol w="1360182"/>
                <a:gridCol w="1156274"/>
              </a:tblGrid>
              <a:tr h="501386">
                <a:tc>
                  <a:txBody>
                    <a:bodyPr/>
                    <a:lstStyle/>
                    <a:p>
                      <a:pPr indent="252095" algn="ctr">
                        <a:lnSpc>
                          <a:spcPct val="150000"/>
                        </a:lnSpc>
                        <a:spcAft>
                          <a:spcPts val="0"/>
                        </a:spcAft>
                      </a:pPr>
                      <a:r>
                        <a:rPr lang="es-EC" sz="1200" dirty="0">
                          <a:effectLst/>
                        </a:rPr>
                        <a:t>ÁNGULO ESPERADO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ÁNGULO ALCANZADO</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ERROR EN GRADOS</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dirty="0">
                          <a:effectLst/>
                        </a:rPr>
                        <a:t>120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120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dirty="0">
                          <a:effectLst/>
                        </a:rPr>
                        <a:t>115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115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110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110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105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105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100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100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95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95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90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90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85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84</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80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80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75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74</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70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69</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65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60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55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55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50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51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45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46</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40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39</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35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33</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30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28</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25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24</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20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18</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50693">
                <a:tc>
                  <a:txBody>
                    <a:bodyPr/>
                    <a:lstStyle/>
                    <a:p>
                      <a:pPr indent="252095" algn="ctr">
                        <a:lnSpc>
                          <a:spcPct val="150000"/>
                        </a:lnSpc>
                        <a:spcAft>
                          <a:spcPts val="0"/>
                        </a:spcAft>
                      </a:pPr>
                      <a:r>
                        <a:rPr lang="es-EC" sz="1200">
                          <a:effectLst/>
                        </a:rPr>
                        <a:t>15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13</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bl>
          </a:graphicData>
        </a:graphic>
      </p:graphicFrame>
      <p:graphicFrame>
        <p:nvGraphicFramePr>
          <p:cNvPr id="5" name="Gráfico 4"/>
          <p:cNvGraphicFramePr/>
          <p:nvPr>
            <p:extLst>
              <p:ext uri="{D42A27DB-BD31-4B8C-83A1-F6EECF244321}">
                <p14:modId xmlns:p14="http://schemas.microsoft.com/office/powerpoint/2010/main" val="3244628730"/>
              </p:ext>
            </p:extLst>
          </p:nvPr>
        </p:nvGraphicFramePr>
        <p:xfrm>
          <a:off x="6689808" y="1395663"/>
          <a:ext cx="5317708" cy="4090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92828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058" y="-192504"/>
            <a:ext cx="10018713" cy="1203158"/>
          </a:xfrm>
        </p:spPr>
        <p:txBody>
          <a:bodyPr/>
          <a:lstStyle/>
          <a:p>
            <a:r>
              <a:rPr lang="es-ES" dirty="0" smtClean="0"/>
              <a:t>PRUEBAS CON PACIENTE</a:t>
            </a:r>
            <a:endParaRPr lang="es-ES_tradnl" dirty="0"/>
          </a:p>
        </p:txBody>
      </p:sp>
      <p:graphicFrame>
        <p:nvGraphicFramePr>
          <p:cNvPr id="3" name="Tabla 2"/>
          <p:cNvGraphicFramePr>
            <a:graphicFrameLocks noGrp="1"/>
          </p:cNvGraphicFramePr>
          <p:nvPr>
            <p:extLst>
              <p:ext uri="{D42A27DB-BD31-4B8C-83A1-F6EECF244321}">
                <p14:modId xmlns:p14="http://schemas.microsoft.com/office/powerpoint/2010/main" val="1493537817"/>
              </p:ext>
            </p:extLst>
          </p:nvPr>
        </p:nvGraphicFramePr>
        <p:xfrm>
          <a:off x="2406265" y="745961"/>
          <a:ext cx="3741871" cy="5968619"/>
        </p:xfrm>
        <a:graphic>
          <a:graphicData uri="http://schemas.openxmlformats.org/drawingml/2006/table">
            <a:tbl>
              <a:tblPr firstRow="1" firstCol="1" bandRow="1">
                <a:tableStyleId>{5C22544A-7EE6-4342-B048-85BDC9FD1C3A}</a:tableStyleId>
              </a:tblPr>
              <a:tblGrid>
                <a:gridCol w="1223119"/>
                <a:gridCol w="1361423"/>
                <a:gridCol w="1157329"/>
              </a:tblGrid>
              <a:tr h="495300">
                <a:tc>
                  <a:txBody>
                    <a:bodyPr/>
                    <a:lstStyle/>
                    <a:p>
                      <a:pPr indent="252095" algn="ctr">
                        <a:lnSpc>
                          <a:spcPct val="150000"/>
                        </a:lnSpc>
                        <a:spcAft>
                          <a:spcPts val="0"/>
                        </a:spcAft>
                      </a:pPr>
                      <a:r>
                        <a:rPr lang="es-EC" sz="1200" dirty="0">
                          <a:effectLst/>
                        </a:rPr>
                        <a:t>ÁNGULO ESPERADO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ÁNGULO ALCANZADO</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ERROR EN GRADOS</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120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120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115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115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110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110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105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105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100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100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95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96</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90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90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85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85</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80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80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75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74</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70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69</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65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64</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60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60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55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55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0</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50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51</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45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46</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40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39</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35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33</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30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29</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25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24</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1</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20</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18</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r h="247650">
                <a:tc>
                  <a:txBody>
                    <a:bodyPr/>
                    <a:lstStyle/>
                    <a:p>
                      <a:pPr indent="252095" algn="ctr">
                        <a:lnSpc>
                          <a:spcPct val="150000"/>
                        </a:lnSpc>
                        <a:spcAft>
                          <a:spcPts val="0"/>
                        </a:spcAft>
                      </a:pPr>
                      <a:r>
                        <a:rPr lang="es-EC" sz="1200">
                          <a:effectLst/>
                        </a:rPr>
                        <a:t>15</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a:effectLst/>
                        </a:rPr>
                        <a:t>13</a:t>
                      </a:r>
                      <a:endParaRPr lang="es-ES_tradnl" sz="120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c>
                  <a:txBody>
                    <a:bodyPr/>
                    <a:lstStyle/>
                    <a:p>
                      <a:pPr indent="252095" algn="ctr">
                        <a:lnSpc>
                          <a:spcPct val="150000"/>
                        </a:lnSpc>
                        <a:spcAft>
                          <a:spcPts val="0"/>
                        </a:spcAft>
                      </a:pPr>
                      <a:r>
                        <a:rPr lang="es-EC" sz="1200" dirty="0">
                          <a:effectLst/>
                        </a:rPr>
                        <a:t>2</a:t>
                      </a:r>
                      <a:endParaRPr lang="es-ES_trad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594" marR="33594" marT="0" marB="0"/>
                </a:tc>
              </a:tr>
            </a:tbl>
          </a:graphicData>
        </a:graphic>
      </p:graphicFrame>
      <p:graphicFrame>
        <p:nvGraphicFramePr>
          <p:cNvPr id="6" name="Gráfico 5"/>
          <p:cNvGraphicFramePr/>
          <p:nvPr>
            <p:extLst>
              <p:ext uri="{D42A27DB-BD31-4B8C-83A1-F6EECF244321}">
                <p14:modId xmlns:p14="http://schemas.microsoft.com/office/powerpoint/2010/main" val="2989698606"/>
              </p:ext>
            </p:extLst>
          </p:nvPr>
        </p:nvGraphicFramePr>
        <p:xfrm>
          <a:off x="6446419" y="1671887"/>
          <a:ext cx="5416717" cy="41393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31439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836" y="0"/>
            <a:ext cx="10018713" cy="1752599"/>
          </a:xfrm>
        </p:spPr>
        <p:txBody>
          <a:bodyPr/>
          <a:lstStyle/>
          <a:p>
            <a:r>
              <a:rPr lang="es-ES" dirty="0" smtClean="0"/>
              <a:t>PRUEBAS DE VELOCIDAD</a:t>
            </a:r>
            <a:endParaRPr lang="es-ES_tradnl" dirty="0"/>
          </a:p>
        </p:txBody>
      </p:sp>
      <p:graphicFrame>
        <p:nvGraphicFramePr>
          <p:cNvPr id="4" name="Tabla 3"/>
          <p:cNvGraphicFramePr>
            <a:graphicFrameLocks noGrp="1"/>
          </p:cNvGraphicFramePr>
          <p:nvPr>
            <p:extLst>
              <p:ext uri="{D42A27DB-BD31-4B8C-83A1-F6EECF244321}">
                <p14:modId xmlns:p14="http://schemas.microsoft.com/office/powerpoint/2010/main" val="3994037441"/>
              </p:ext>
            </p:extLst>
          </p:nvPr>
        </p:nvGraphicFramePr>
        <p:xfrm>
          <a:off x="4399872" y="1900990"/>
          <a:ext cx="4335053" cy="4114800"/>
        </p:xfrm>
        <a:graphic>
          <a:graphicData uri="http://schemas.openxmlformats.org/drawingml/2006/table">
            <a:tbl>
              <a:tblPr firstRow="1" firstCol="1" bandRow="1">
                <a:tableStyleId>{5C22544A-7EE6-4342-B048-85BDC9FD1C3A}</a:tableStyleId>
              </a:tblPr>
              <a:tblGrid>
                <a:gridCol w="2165916"/>
                <a:gridCol w="2169137"/>
              </a:tblGrid>
              <a:tr h="641558">
                <a:tc>
                  <a:txBody>
                    <a:bodyPr/>
                    <a:lstStyle/>
                    <a:p>
                      <a:pPr indent="252095" algn="ctr">
                        <a:lnSpc>
                          <a:spcPct val="150000"/>
                        </a:lnSpc>
                        <a:spcAft>
                          <a:spcPts val="0"/>
                        </a:spcAft>
                      </a:pPr>
                      <a:r>
                        <a:rPr lang="es-EC" sz="1800" dirty="0">
                          <a:effectLst/>
                        </a:rPr>
                        <a:t>NIVEL DE VELOCIDAD</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VELOCIDAD EN cm/s</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3312">
                <a:tc>
                  <a:txBody>
                    <a:bodyPr/>
                    <a:lstStyle/>
                    <a:p>
                      <a:pPr indent="252095" algn="ctr">
                        <a:lnSpc>
                          <a:spcPct val="150000"/>
                        </a:lnSpc>
                        <a:spcAft>
                          <a:spcPts val="0"/>
                        </a:spcAft>
                      </a:pPr>
                      <a:r>
                        <a:rPr lang="es-EC" sz="1800">
                          <a:effectLst/>
                        </a:rPr>
                        <a:t>1</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0.8</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2</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1.1</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3</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1.4</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4</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1.7</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5</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2.2</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6</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2.5</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7</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2.8</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3312">
                <a:tc>
                  <a:txBody>
                    <a:bodyPr/>
                    <a:lstStyle/>
                    <a:p>
                      <a:pPr indent="252095" algn="ctr">
                        <a:lnSpc>
                          <a:spcPct val="150000"/>
                        </a:lnSpc>
                        <a:spcAft>
                          <a:spcPts val="0"/>
                        </a:spcAft>
                      </a:pPr>
                      <a:r>
                        <a:rPr lang="es-EC" sz="1800">
                          <a:effectLst/>
                        </a:rPr>
                        <a:t>8</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800" dirty="0">
                          <a:effectLst/>
                        </a:rPr>
                        <a:t>3</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766860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CONCLUSIONES</a:t>
            </a:r>
            <a:endParaRPr lang="es-ES_tradnl" dirty="0"/>
          </a:p>
        </p:txBody>
      </p:sp>
      <p:sp>
        <p:nvSpPr>
          <p:cNvPr id="3" name="Marcador de contenido 2"/>
          <p:cNvSpPr>
            <a:spLocks noGrp="1"/>
          </p:cNvSpPr>
          <p:nvPr>
            <p:ph idx="1"/>
          </p:nvPr>
        </p:nvSpPr>
        <p:spPr>
          <a:xfrm>
            <a:off x="1484309" y="1752599"/>
            <a:ext cx="10018713" cy="4684295"/>
          </a:xfrm>
        </p:spPr>
        <p:txBody>
          <a:bodyPr>
            <a:normAutofit/>
          </a:bodyPr>
          <a:lstStyle/>
          <a:p>
            <a:pPr lvl="0" algn="just"/>
            <a:r>
              <a:rPr lang="es-ES" dirty="0" smtClean="0"/>
              <a:t>El prototipo cumple con los movimientos de flexo-extensión establecidos en el rango de movimiento propuesto.</a:t>
            </a:r>
          </a:p>
          <a:p>
            <a:pPr lvl="0" algn="just"/>
            <a:r>
              <a:rPr lang="es-ES" dirty="0" smtClean="0"/>
              <a:t>El equipo alcanza un rango de movimiento entre los 120 grados en flexión máxima y 10-15 grados en extensión máxima.</a:t>
            </a:r>
          </a:p>
          <a:p>
            <a:pPr lvl="0" algn="just"/>
            <a:r>
              <a:rPr lang="es-ES" dirty="0" smtClean="0"/>
              <a:t>El equipo puede operar con pacientes que tengan un peso máximo de aproximadamente 150 Kg.</a:t>
            </a:r>
          </a:p>
          <a:p>
            <a:pPr lvl="0" algn="just"/>
            <a:r>
              <a:rPr lang="es-ES" dirty="0" smtClean="0"/>
              <a:t>Los dispositivos electrónicos empleados en el equipo son </a:t>
            </a:r>
            <a:r>
              <a:rPr lang="es-ES" dirty="0" err="1" smtClean="0"/>
              <a:t>plug</a:t>
            </a:r>
            <a:r>
              <a:rPr lang="es-ES" dirty="0" smtClean="0"/>
              <a:t> and </a:t>
            </a:r>
            <a:r>
              <a:rPr lang="es-ES" dirty="0" err="1" smtClean="0"/>
              <a:t>play</a:t>
            </a:r>
            <a:r>
              <a:rPr lang="es-ES" dirty="0" smtClean="0"/>
              <a:t> evitando la elaboración de tarjetas electrónicas adicionales.</a:t>
            </a:r>
          </a:p>
          <a:p>
            <a:pPr lvl="0" algn="just"/>
            <a:r>
              <a:rPr lang="es-ES" dirty="0" smtClean="0"/>
              <a:t>Para satisfacer los requerimientos de voltaje de alimentación se implementó un fuente de poder externa mini ATX</a:t>
            </a:r>
            <a:endParaRPr lang="es-ES_tradnl" dirty="0"/>
          </a:p>
          <a:p>
            <a:endParaRPr lang="es-ES_tradnl" dirty="0"/>
          </a:p>
        </p:txBody>
      </p:sp>
    </p:spTree>
    <p:extLst>
      <p:ext uri="{BB962C8B-B14F-4D97-AF65-F5344CB8AC3E}">
        <p14:creationId xmlns:p14="http://schemas.microsoft.com/office/powerpoint/2010/main" val="3223571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normAutofit/>
          </a:bodyPr>
          <a:lstStyle/>
          <a:p>
            <a:pPr algn="l"/>
            <a:r>
              <a:rPr lang="es-ES" dirty="0" smtClean="0"/>
              <a:t>TIPOS DE MOVIMIENTO </a:t>
            </a:r>
            <a:endParaRPr lang="es-ES_tradnl" dirty="0"/>
          </a:p>
        </p:txBody>
      </p:sp>
      <p:sp>
        <p:nvSpPr>
          <p:cNvPr id="3" name="Marcador de contenido 2"/>
          <p:cNvSpPr>
            <a:spLocks noGrp="1"/>
          </p:cNvSpPr>
          <p:nvPr>
            <p:ph idx="1"/>
          </p:nvPr>
        </p:nvSpPr>
        <p:spPr>
          <a:xfrm>
            <a:off x="1484309" y="1360713"/>
            <a:ext cx="10018713" cy="4945084"/>
          </a:xfrm>
        </p:spPr>
        <p:txBody>
          <a:bodyPr/>
          <a:lstStyle/>
          <a:p>
            <a:endParaRPr lang="es-ES" dirty="0" smtClean="0"/>
          </a:p>
          <a:p>
            <a:r>
              <a:rPr lang="es-ES" dirty="0" smtClean="0"/>
              <a:t>La cinesiterapia es el conjunto de procedimientos terapéuticos que tienen como fin el tratamiento a través del movimiento.</a:t>
            </a:r>
          </a:p>
          <a:p>
            <a:pPr marL="0" indent="0">
              <a:buNone/>
            </a:pPr>
            <a:endParaRPr lang="es-ES" dirty="0" smtClean="0"/>
          </a:p>
          <a:p>
            <a:pPr marL="0" indent="0">
              <a:buNone/>
            </a:pPr>
            <a:r>
              <a:rPr lang="es-ES" dirty="0"/>
              <a:t> </a:t>
            </a:r>
            <a:r>
              <a:rPr lang="es-ES" dirty="0" smtClean="0"/>
              <a:t>                            ACTIVA                                                              PASIVA </a:t>
            </a:r>
          </a:p>
          <a:p>
            <a:pPr marL="0" indent="0">
              <a:buNone/>
            </a:pPr>
            <a:endParaRPr lang="es-ES" dirty="0"/>
          </a:p>
          <a:p>
            <a:pPr marL="0" indent="0">
              <a:buNone/>
            </a:pPr>
            <a:endParaRPr lang="es-ES" dirty="0" smtClean="0"/>
          </a:p>
          <a:p>
            <a:pPr marL="0" indent="0">
              <a:buNone/>
            </a:pPr>
            <a:endParaRPr lang="es-ES" dirty="0"/>
          </a:p>
          <a:p>
            <a:pPr marL="0" indent="0">
              <a:buNone/>
            </a:pPr>
            <a:endParaRPr lang="es-ES" dirty="0" smtClean="0"/>
          </a:p>
          <a:p>
            <a:pPr marL="0" indent="0">
              <a:buNone/>
            </a:pPr>
            <a:endParaRPr lang="es-ES" dirty="0"/>
          </a:p>
          <a:p>
            <a:pPr marL="0" indent="0">
              <a:buNone/>
            </a:pPr>
            <a:endParaRPr lang="es-ES_tradnl" dirty="0"/>
          </a:p>
        </p:txBody>
      </p:sp>
      <p:pic>
        <p:nvPicPr>
          <p:cNvPr id="4" name="Imagen 3"/>
          <p:cNvPicPr>
            <a:picLocks noChangeAspect="1"/>
          </p:cNvPicPr>
          <p:nvPr/>
        </p:nvPicPr>
        <p:blipFill>
          <a:blip r:embed="rId2"/>
          <a:stretch>
            <a:fillRect/>
          </a:stretch>
        </p:blipFill>
        <p:spPr>
          <a:xfrm>
            <a:off x="1484308" y="3469572"/>
            <a:ext cx="4726684" cy="2254334"/>
          </a:xfrm>
          <a:prstGeom prst="rect">
            <a:avLst/>
          </a:prstGeom>
        </p:spPr>
      </p:pic>
      <p:pic>
        <p:nvPicPr>
          <p:cNvPr id="5" name="Imagen 4"/>
          <p:cNvPicPr/>
          <p:nvPr/>
        </p:nvPicPr>
        <p:blipFill>
          <a:blip r:embed="rId3"/>
          <a:stretch>
            <a:fillRect/>
          </a:stretch>
        </p:blipFill>
        <p:spPr>
          <a:xfrm>
            <a:off x="6874380" y="3469572"/>
            <a:ext cx="3466490" cy="2642859"/>
          </a:xfrm>
          <a:prstGeom prst="rect">
            <a:avLst/>
          </a:prstGeom>
        </p:spPr>
      </p:pic>
    </p:spTree>
    <p:extLst>
      <p:ext uri="{BB962C8B-B14F-4D97-AF65-F5344CB8AC3E}">
        <p14:creationId xmlns:p14="http://schemas.microsoft.com/office/powerpoint/2010/main" val="15152264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CONCLUSIONES</a:t>
            </a:r>
            <a:endParaRPr lang="es-ES_tradnl" dirty="0"/>
          </a:p>
        </p:txBody>
      </p:sp>
      <p:sp>
        <p:nvSpPr>
          <p:cNvPr id="3" name="Marcador de contenido 2"/>
          <p:cNvSpPr>
            <a:spLocks noGrp="1"/>
          </p:cNvSpPr>
          <p:nvPr>
            <p:ph idx="1"/>
          </p:nvPr>
        </p:nvSpPr>
        <p:spPr>
          <a:xfrm>
            <a:off x="1484309" y="1752599"/>
            <a:ext cx="10018713" cy="4684295"/>
          </a:xfrm>
        </p:spPr>
        <p:txBody>
          <a:bodyPr>
            <a:normAutofit/>
          </a:bodyPr>
          <a:lstStyle/>
          <a:p>
            <a:pPr lvl="0" algn="just"/>
            <a:r>
              <a:rPr lang="es-ES" dirty="0" smtClean="0"/>
              <a:t>La implementación de una pantalla táctil como interfaz de usuario optimizó el espacio requerido además de brindar un entorno amigable con el usurario para su control. </a:t>
            </a:r>
          </a:p>
          <a:p>
            <a:pPr lvl="0" algn="just"/>
            <a:r>
              <a:rPr lang="es-ES" dirty="0" smtClean="0"/>
              <a:t>La implementación de un husillo de bolas reduce significativamente la pérdida de energía por fricción prolongando la vida útil del equipo. </a:t>
            </a:r>
          </a:p>
          <a:p>
            <a:r>
              <a:rPr lang="es-ES" dirty="0" smtClean="0"/>
              <a:t>Gracias a la característica delas barras de soporte deslizables, el equipo puede ser usado por pacientes de distintas características físicas.</a:t>
            </a:r>
          </a:p>
          <a:p>
            <a:pPr marL="0" indent="0">
              <a:buNone/>
            </a:pPr>
            <a:endParaRPr lang="es-ES" dirty="0" smtClean="0"/>
          </a:p>
        </p:txBody>
      </p:sp>
    </p:spTree>
    <p:extLst>
      <p:ext uri="{BB962C8B-B14F-4D97-AF65-F5344CB8AC3E}">
        <p14:creationId xmlns:p14="http://schemas.microsoft.com/office/powerpoint/2010/main" val="18005843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RECOMENDACIONES</a:t>
            </a:r>
            <a:endParaRPr lang="es-ES_tradnl" dirty="0"/>
          </a:p>
        </p:txBody>
      </p:sp>
      <p:sp>
        <p:nvSpPr>
          <p:cNvPr id="3" name="Marcador de contenido 2"/>
          <p:cNvSpPr>
            <a:spLocks noGrp="1"/>
          </p:cNvSpPr>
          <p:nvPr>
            <p:ph idx="1"/>
          </p:nvPr>
        </p:nvSpPr>
        <p:spPr>
          <a:xfrm>
            <a:off x="1484309" y="1427746"/>
            <a:ext cx="10018713" cy="4684295"/>
          </a:xfrm>
        </p:spPr>
        <p:txBody>
          <a:bodyPr>
            <a:normAutofit fontScale="92500" lnSpcReduction="10000"/>
          </a:bodyPr>
          <a:lstStyle/>
          <a:p>
            <a:pPr lvl="0" algn="just"/>
            <a:r>
              <a:rPr lang="es-ES" dirty="0" smtClean="0"/>
              <a:t>Para el uso del prototipo es muy importante que un profesional supervise el uso del mismo las primeras sesiones de rehabilitación.</a:t>
            </a:r>
          </a:p>
          <a:p>
            <a:pPr lvl="0" algn="just"/>
            <a:r>
              <a:rPr lang="es-ES" dirty="0" smtClean="0"/>
              <a:t>Antes de hacer uso del equipo el personal a cargo debe conocer a fondo su funcionamiento, por lo que es imperativo leer el manual de usuario.</a:t>
            </a:r>
          </a:p>
          <a:p>
            <a:pPr lvl="0" algn="just"/>
            <a:r>
              <a:rPr lang="es-ES" dirty="0" smtClean="0"/>
              <a:t>Es muy recomendable que para la manufactura de la estructura del equipo se utilice un acero del tipo inoxidable.</a:t>
            </a:r>
          </a:p>
          <a:p>
            <a:pPr lvl="0" algn="just"/>
            <a:r>
              <a:rPr lang="es-ES" dirty="0" smtClean="0"/>
              <a:t>Para reducir el peso total del prototipo se recomienda implementar un tipo de motor distinto el cual presente la potencia adecuada con un peso menor.</a:t>
            </a:r>
          </a:p>
          <a:p>
            <a:r>
              <a:rPr lang="es-ES" dirty="0" smtClean="0"/>
              <a:t>Se recomienda utilizar niveles de velocidad bajos al estar accionando el equipo en modo manual y se encuentre cerca de los extremos. </a:t>
            </a:r>
          </a:p>
          <a:p>
            <a:r>
              <a:rPr lang="es-ES" dirty="0" smtClean="0"/>
              <a:t>Para evitar el problema del bloqueo se </a:t>
            </a:r>
            <a:r>
              <a:rPr lang="es-ES" smtClean="0"/>
              <a:t>puede implementar </a:t>
            </a:r>
            <a:r>
              <a:rPr lang="es-ES" dirty="0" smtClean="0"/>
              <a:t>una estructura de doble articulación.</a:t>
            </a:r>
            <a:endParaRPr lang="es-ES_tradnl" dirty="0"/>
          </a:p>
        </p:txBody>
      </p:sp>
    </p:spTree>
    <p:extLst>
      <p:ext uri="{BB962C8B-B14F-4D97-AF65-F5344CB8AC3E}">
        <p14:creationId xmlns:p14="http://schemas.microsoft.com/office/powerpoint/2010/main" val="368169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pPr algn="l"/>
            <a:r>
              <a:rPr lang="es-ES" dirty="0" smtClean="0"/>
              <a:t>MOVILIDAD PASIVA CONTINUA (MPC)</a:t>
            </a:r>
            <a:endParaRPr lang="es-ES_tradnl" dirty="0"/>
          </a:p>
        </p:txBody>
      </p:sp>
      <p:sp>
        <p:nvSpPr>
          <p:cNvPr id="3" name="Marcador de contenido 2"/>
          <p:cNvSpPr>
            <a:spLocks noGrp="1"/>
          </p:cNvSpPr>
          <p:nvPr>
            <p:ph idx="1"/>
          </p:nvPr>
        </p:nvSpPr>
        <p:spPr>
          <a:xfrm>
            <a:off x="1484310" y="2666999"/>
            <a:ext cx="10018713" cy="3995058"/>
          </a:xfrm>
        </p:spPr>
        <p:txBody>
          <a:bodyPr/>
          <a:lstStyle/>
          <a:p>
            <a:r>
              <a:rPr lang="es-ES" dirty="0" smtClean="0"/>
              <a:t>Hace referencia a la movilización controlada y pasiva realizada con la ayuda de un dispositivo que moviliza una articulación lentamente y de forma continua.</a:t>
            </a:r>
          </a:p>
          <a:p>
            <a:r>
              <a:rPr lang="es-ES" dirty="0" smtClean="0"/>
              <a:t>Presenta efectos beneficiosos sobre las articulaciones y tejidos blandos lesionados o con alguna afección.</a:t>
            </a:r>
          </a:p>
          <a:p>
            <a:r>
              <a:rPr lang="es-ES" dirty="0" smtClean="0"/>
              <a:t>Acelera el proceso de recuperación del rango de movimiento con niveles de dolor inferiores a los presentados en procesos habituales. </a:t>
            </a:r>
          </a:p>
          <a:p>
            <a:endParaRPr lang="es-ES" dirty="0"/>
          </a:p>
          <a:p>
            <a:pPr marL="0" indent="0">
              <a:buNone/>
            </a:pPr>
            <a:endParaRPr lang="es-ES" dirty="0" smtClean="0"/>
          </a:p>
          <a:p>
            <a:endParaRPr lang="es-ES" dirty="0"/>
          </a:p>
          <a:p>
            <a:endParaRPr lang="es-ES" dirty="0" smtClean="0"/>
          </a:p>
          <a:p>
            <a:pPr marL="0" indent="0">
              <a:buNone/>
            </a:pPr>
            <a:endParaRPr lang="es-ES_tradnl" dirty="0"/>
          </a:p>
        </p:txBody>
      </p:sp>
      <p:pic>
        <p:nvPicPr>
          <p:cNvPr id="4" name="Imagen 3"/>
          <p:cNvPicPr/>
          <p:nvPr/>
        </p:nvPicPr>
        <p:blipFill>
          <a:blip r:embed="rId2"/>
          <a:stretch>
            <a:fillRect/>
          </a:stretch>
        </p:blipFill>
        <p:spPr>
          <a:xfrm>
            <a:off x="5505940" y="4904508"/>
            <a:ext cx="1975449" cy="1587863"/>
          </a:xfrm>
          <a:prstGeom prst="rect">
            <a:avLst/>
          </a:prstGeom>
        </p:spPr>
      </p:pic>
    </p:spTree>
    <p:extLst>
      <p:ext uri="{BB962C8B-B14F-4D97-AF65-F5344CB8AC3E}">
        <p14:creationId xmlns:p14="http://schemas.microsoft.com/office/powerpoint/2010/main" val="361876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1802" y="2395847"/>
            <a:ext cx="10018713" cy="1752599"/>
          </a:xfrm>
        </p:spPr>
        <p:txBody>
          <a:bodyPr/>
          <a:lstStyle/>
          <a:p>
            <a:r>
              <a:rPr lang="es-ES" dirty="0" smtClean="0"/>
              <a:t>DISEÑO MECÁNICO</a:t>
            </a:r>
            <a:endParaRPr lang="es-ES_tradnl" dirty="0"/>
          </a:p>
        </p:txBody>
      </p:sp>
    </p:spTree>
    <p:extLst>
      <p:ext uri="{BB962C8B-B14F-4D97-AF65-F5344CB8AC3E}">
        <p14:creationId xmlns:p14="http://schemas.microsoft.com/office/powerpoint/2010/main" val="3238957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docProps/app.xml><?xml version="1.0" encoding="utf-8"?>
<Properties xmlns="http://schemas.openxmlformats.org/officeDocument/2006/extended-properties" xmlns:vt="http://schemas.openxmlformats.org/officeDocument/2006/docPropsVTypes">
  <Template>TM03457496[[fn=Parallax]]</Template>
  <TotalTime>2644</TotalTime>
  <Words>2576</Words>
  <Application>Microsoft Office PowerPoint</Application>
  <PresentationFormat>Panorámica</PresentationFormat>
  <Paragraphs>763</Paragraphs>
  <Slides>71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71</vt:i4>
      </vt:variant>
    </vt:vector>
  </HeadingPairs>
  <TitlesOfParts>
    <vt:vector size="77" baseType="lpstr">
      <vt:lpstr>Arial</vt:lpstr>
      <vt:lpstr>Calibri</vt:lpstr>
      <vt:lpstr>Cambria Math</vt:lpstr>
      <vt:lpstr>Corbel</vt:lpstr>
      <vt:lpstr>Times New Roman</vt:lpstr>
      <vt:lpstr>Parallax</vt:lpstr>
      <vt:lpstr>Presentación de PowerPoint</vt:lpstr>
      <vt:lpstr>RESUMEN</vt:lpstr>
      <vt:lpstr>OBJETIVO GENERAL</vt:lpstr>
      <vt:lpstr>OBJETIVOS ESPECÍFICOS</vt:lpstr>
      <vt:lpstr>JUSTIFICACIÓN</vt:lpstr>
      <vt:lpstr>REHABILITACIÓN DE RODILLA</vt:lpstr>
      <vt:lpstr>TIPOS DE MOVIMIENTO </vt:lpstr>
      <vt:lpstr>MOVILIDAD PASIVA CONTINUA (MPC)</vt:lpstr>
      <vt:lpstr>DISEÑO MECÁNICO</vt:lpstr>
      <vt:lpstr>PARTES DEL EQUIPO</vt:lpstr>
      <vt:lpstr>CRITERIOS ANTROPOMÉTRICOS</vt:lpstr>
      <vt:lpstr>CRITERIOS ANTROPOMÉTRICOS</vt:lpstr>
      <vt:lpstr>BARRAS DE SOPORTE DEL MUSLO</vt:lpstr>
      <vt:lpstr>BARRAS DE SOPORTE DEL MUSLO</vt:lpstr>
      <vt:lpstr>BARRAS DE SOPORTE DEL MUSLO</vt:lpstr>
      <vt:lpstr>BARRAS DE SOPORTE DEL MUSLO</vt:lpstr>
      <vt:lpstr>BARRAS DE SOPORTE DEL MUSLO</vt:lpstr>
      <vt:lpstr>BARRAS DE SOPORTE DE LA PIERNA Y PIE</vt:lpstr>
      <vt:lpstr>BARRAS DE SOPORTE DE LA PIERNA Y PIE</vt:lpstr>
      <vt:lpstr>BARRAS DE SOPORTE DE LA PIERNA Y PIE</vt:lpstr>
      <vt:lpstr>BARRAS DE SOPORTE DE LA PIERNA Y PIE</vt:lpstr>
      <vt:lpstr>APOYO DEL PIE</vt:lpstr>
      <vt:lpstr>ACOPLE</vt:lpstr>
      <vt:lpstr>SISTEMA DE MOVIMIENTO </vt:lpstr>
      <vt:lpstr>SISTEMA DE MOVIMIENTO </vt:lpstr>
      <vt:lpstr>SISTEMA DE MOVIMIENTO </vt:lpstr>
      <vt:lpstr>SISTEMA DE MOVIMIENTO </vt:lpstr>
      <vt:lpstr>SISTEMA DE MOVIMIENTO </vt:lpstr>
      <vt:lpstr>BASE </vt:lpstr>
      <vt:lpstr>ÁNALISIS MEDIANTE CAD/CAM/CAE</vt:lpstr>
      <vt:lpstr>ÁNALISIS MEDIANTE CAD/CAM/CAE</vt:lpstr>
      <vt:lpstr>ÁNALISIS MEDIANTE CAD/CAM/CAE</vt:lpstr>
      <vt:lpstr>ÁNALISIS MEDIANTE CAD/CAM/CAE</vt:lpstr>
      <vt:lpstr>ÁNALISIS MEDIANTE CAD/CAM/CAE</vt:lpstr>
      <vt:lpstr> ACTUADOR</vt:lpstr>
      <vt:lpstr> ACTUADOR</vt:lpstr>
      <vt:lpstr> ACTUADOR</vt:lpstr>
      <vt:lpstr> ACTUADOR</vt:lpstr>
      <vt:lpstr> ACTUADOR</vt:lpstr>
      <vt:lpstr> ACTUADOR</vt:lpstr>
      <vt:lpstr>ESTUDIO CINEMÁTICO</vt:lpstr>
      <vt:lpstr>ESTUDIO CINEMÁTICO</vt:lpstr>
      <vt:lpstr>ESTUDIO CINEMÁTICO</vt:lpstr>
      <vt:lpstr>ESTUDIO CINEMÁTICO</vt:lpstr>
      <vt:lpstr>ESTUDIO CINEMÁTICO</vt:lpstr>
      <vt:lpstr>DISEÑO ELECTRÓNICO Y DE CONTROL</vt:lpstr>
      <vt:lpstr>SENSOR DE MEDICIÓN DE ÁNGULO</vt:lpstr>
      <vt:lpstr>SENSOR DE MEDICIÓN DE ÁNGULO</vt:lpstr>
      <vt:lpstr>SENSOR DE MEDICIÓN DE ÁNGULO</vt:lpstr>
      <vt:lpstr>SENSOR DE FIN DE CARRERA</vt:lpstr>
      <vt:lpstr>SENSOR DE FIN DE CARRERA</vt:lpstr>
      <vt:lpstr>PUENTE H EN BASE A MOSFETS</vt:lpstr>
      <vt:lpstr>PUENTE H EN BASE A MOSFETS</vt:lpstr>
      <vt:lpstr>PUENTE H EN BASE A MOSFETS</vt:lpstr>
      <vt:lpstr>INTERFAZ</vt:lpstr>
      <vt:lpstr>INTERFAZ</vt:lpstr>
      <vt:lpstr>MICROCONTROLADOR</vt:lpstr>
      <vt:lpstr>MÉTODO DE CONTROL</vt:lpstr>
      <vt:lpstr>MÉTODO DE CONTROL</vt:lpstr>
      <vt:lpstr>MÉTODO DE CONTROL</vt:lpstr>
      <vt:lpstr>MÉTODO DE CONTROL</vt:lpstr>
      <vt:lpstr>MÉTODO DE CONTROL</vt:lpstr>
      <vt:lpstr>MÉTODO DE CONTROL</vt:lpstr>
      <vt:lpstr>PRUEBAS DE FUNCIONAMIENTO</vt:lpstr>
      <vt:lpstr>Presentación de PowerPoint</vt:lpstr>
      <vt:lpstr>PRUEBAS SIN PACIENTE</vt:lpstr>
      <vt:lpstr>PRUEBAS CON PACIENTE</vt:lpstr>
      <vt:lpstr>PRUEBAS DE VELOCIDAD</vt:lpstr>
      <vt:lpstr>CONCLUSIONES</vt:lpstr>
      <vt:lpstr>CONCLUSIONES</vt:lpstr>
      <vt:lpstr>RECOMENDACIONES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Urgilés</dc:creator>
  <cp:lastModifiedBy>Luis Urgilés</cp:lastModifiedBy>
  <cp:revision>83</cp:revision>
  <dcterms:created xsi:type="dcterms:W3CDTF">2015-07-20T00:16:01Z</dcterms:created>
  <dcterms:modified xsi:type="dcterms:W3CDTF">2015-07-24T14:13:40Z</dcterms:modified>
</cp:coreProperties>
</file>