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62"/>
  </p:notesMasterIdLst>
  <p:sldIdLst>
    <p:sldId id="256" r:id="rId3"/>
    <p:sldId id="296" r:id="rId4"/>
    <p:sldId id="257" r:id="rId5"/>
    <p:sldId id="258" r:id="rId6"/>
    <p:sldId id="303" r:id="rId7"/>
    <p:sldId id="304" r:id="rId8"/>
    <p:sldId id="305" r:id="rId9"/>
    <p:sldId id="306" r:id="rId10"/>
    <p:sldId id="308" r:id="rId11"/>
    <p:sldId id="309" r:id="rId12"/>
    <p:sldId id="314" r:id="rId13"/>
    <p:sldId id="315" r:id="rId14"/>
    <p:sldId id="316" r:id="rId15"/>
    <p:sldId id="317" r:id="rId16"/>
    <p:sldId id="318" r:id="rId17"/>
    <p:sldId id="319" r:id="rId18"/>
    <p:sldId id="320" r:id="rId19"/>
    <p:sldId id="321" r:id="rId20"/>
    <p:sldId id="322" r:id="rId21"/>
    <p:sldId id="324" r:id="rId22"/>
    <p:sldId id="325" r:id="rId23"/>
    <p:sldId id="328" r:id="rId24"/>
    <p:sldId id="329" r:id="rId25"/>
    <p:sldId id="330" r:id="rId26"/>
    <p:sldId id="331" r:id="rId27"/>
    <p:sldId id="332" r:id="rId28"/>
    <p:sldId id="337" r:id="rId29"/>
    <p:sldId id="338" r:id="rId30"/>
    <p:sldId id="339" r:id="rId31"/>
    <p:sldId id="340" r:id="rId32"/>
    <p:sldId id="342" r:id="rId33"/>
    <p:sldId id="343" r:id="rId34"/>
    <p:sldId id="345" r:id="rId35"/>
    <p:sldId id="346" r:id="rId36"/>
    <p:sldId id="347" r:id="rId37"/>
    <p:sldId id="348" r:id="rId38"/>
    <p:sldId id="349" r:id="rId39"/>
    <p:sldId id="351" r:id="rId40"/>
    <p:sldId id="352" r:id="rId41"/>
    <p:sldId id="353" r:id="rId42"/>
    <p:sldId id="354" r:id="rId43"/>
    <p:sldId id="356" r:id="rId44"/>
    <p:sldId id="359" r:id="rId45"/>
    <p:sldId id="362" r:id="rId46"/>
    <p:sldId id="363" r:id="rId47"/>
    <p:sldId id="364" r:id="rId48"/>
    <p:sldId id="311" r:id="rId49"/>
    <p:sldId id="377" r:id="rId50"/>
    <p:sldId id="395" r:id="rId51"/>
    <p:sldId id="393" r:id="rId52"/>
    <p:sldId id="380" r:id="rId53"/>
    <p:sldId id="385" r:id="rId54"/>
    <p:sldId id="386" r:id="rId55"/>
    <p:sldId id="387" r:id="rId56"/>
    <p:sldId id="388" r:id="rId57"/>
    <p:sldId id="389" r:id="rId58"/>
    <p:sldId id="390" r:id="rId59"/>
    <p:sldId id="391" r:id="rId60"/>
    <p:sldId id="397" r:id="rId6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4C8B152-557B-4B9D-9F7D-32A72B3D2B08}">
          <p14:sldIdLst>
            <p14:sldId id="256"/>
            <p14:sldId id="296"/>
            <p14:sldId id="257"/>
            <p14:sldId id="258"/>
            <p14:sldId id="303"/>
            <p14:sldId id="304"/>
            <p14:sldId id="305"/>
            <p14:sldId id="306"/>
            <p14:sldId id="308"/>
            <p14:sldId id="309"/>
            <p14:sldId id="314"/>
            <p14:sldId id="315"/>
            <p14:sldId id="316"/>
            <p14:sldId id="317"/>
            <p14:sldId id="318"/>
            <p14:sldId id="319"/>
            <p14:sldId id="320"/>
            <p14:sldId id="321"/>
            <p14:sldId id="322"/>
            <p14:sldId id="324"/>
            <p14:sldId id="325"/>
            <p14:sldId id="328"/>
            <p14:sldId id="329"/>
            <p14:sldId id="330"/>
            <p14:sldId id="331"/>
            <p14:sldId id="332"/>
            <p14:sldId id="337"/>
            <p14:sldId id="338"/>
            <p14:sldId id="339"/>
            <p14:sldId id="340"/>
            <p14:sldId id="342"/>
            <p14:sldId id="343"/>
            <p14:sldId id="345"/>
            <p14:sldId id="346"/>
            <p14:sldId id="347"/>
            <p14:sldId id="348"/>
            <p14:sldId id="349"/>
            <p14:sldId id="351"/>
            <p14:sldId id="352"/>
            <p14:sldId id="353"/>
            <p14:sldId id="354"/>
            <p14:sldId id="356"/>
            <p14:sldId id="359"/>
            <p14:sldId id="362"/>
            <p14:sldId id="363"/>
            <p14:sldId id="364"/>
          </p14:sldIdLst>
        </p14:section>
        <p14:section name="CAPITULO 4" id="{877045C9-4BA4-47C3-91D7-AFA3CF737910}">
          <p14:sldIdLst>
            <p14:sldId id="311"/>
            <p14:sldId id="377"/>
            <p14:sldId id="395"/>
            <p14:sldId id="393"/>
          </p14:sldIdLst>
        </p14:section>
        <p14:section name="CAPITULO 5" id="{D5DCFC4C-B2DD-45B3-B47D-C7CF7DA179CA}">
          <p14:sldIdLst>
            <p14:sldId id="380"/>
            <p14:sldId id="385"/>
            <p14:sldId id="386"/>
          </p14:sldIdLst>
        </p14:section>
        <p14:section name="CONCLUSIONES" id="{E43B779B-E358-4D0F-B5CE-FB3C54DC4203}">
          <p14:sldIdLst>
            <p14:sldId id="387"/>
            <p14:sldId id="388"/>
            <p14:sldId id="389"/>
            <p14:sldId id="390"/>
            <p14:sldId id="391"/>
            <p14:sldId id="397"/>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16" autoAdjust="0"/>
    <p:restoredTop sz="94660"/>
  </p:normalViewPr>
  <p:slideViewPr>
    <p:cSldViewPr snapToGrid="0">
      <p:cViewPr varScale="1">
        <p:scale>
          <a:sx n="75" d="100"/>
          <a:sy n="75" d="100"/>
        </p:scale>
        <p:origin x="-35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42E4B-6A8E-4A63-AF4B-016383C7D929}" type="datetimeFigureOut">
              <a:rPr lang="es-EC" smtClean="0"/>
              <a:t>30/07/2015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B493C-FCA0-4E5A-B204-4F0201B4F18D}" type="slidenum">
              <a:rPr lang="es-EC" smtClean="0"/>
              <a:t>‹Nº›</a:t>
            </a:fld>
            <a:endParaRPr lang="es-EC"/>
          </a:p>
        </p:txBody>
      </p:sp>
    </p:spTree>
    <p:extLst>
      <p:ext uri="{BB962C8B-B14F-4D97-AF65-F5344CB8AC3E}">
        <p14:creationId xmlns:p14="http://schemas.microsoft.com/office/powerpoint/2010/main" val="378232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FFCBEC-1CEF-41F4-A95C-8330322BEC9C}" type="datetimeFigureOut">
              <a:rPr lang="es-EC" smtClean="0"/>
              <a:t>30/07/2015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290065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FFCBEC-1CEF-41F4-A95C-8330322BEC9C}" type="datetimeFigureOut">
              <a:rPr lang="es-EC" smtClean="0"/>
              <a:t>30/07/2015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46275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FFCBEC-1CEF-41F4-A95C-8330322BEC9C}" type="datetimeFigureOut">
              <a:rPr lang="es-EC" smtClean="0"/>
              <a:t>30/07/2015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FA32C6-11FD-45C7-9B82-BA4DA840894D}"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98974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FFCBEC-1CEF-41F4-A95C-8330322BEC9C}" type="datetimeFigureOut">
              <a:rPr lang="es-EC" smtClean="0"/>
              <a:t>30/07/2015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3865774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FFCBEC-1CEF-41F4-A95C-8330322BEC9C}" type="datetimeFigureOut">
              <a:rPr lang="es-EC" smtClean="0"/>
              <a:t>30/07/2015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FA32C6-11FD-45C7-9B82-BA4DA840894D}"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1847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FFCBEC-1CEF-41F4-A95C-8330322BEC9C}" type="datetimeFigureOut">
              <a:rPr lang="es-EC" smtClean="0"/>
              <a:t>30/07/2015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3407473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FFCBEC-1CEF-41F4-A95C-8330322BEC9C}" type="datetimeFigureOut">
              <a:rPr lang="es-EC" smtClean="0"/>
              <a:t>30/07/2015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544738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FFCBEC-1CEF-41F4-A95C-8330322BEC9C}" type="datetimeFigureOut">
              <a:rPr lang="es-EC" smtClean="0"/>
              <a:t>30/07/2015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2538380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544747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2226690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71790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FFCBEC-1CEF-41F4-A95C-8330322BEC9C}" type="datetimeFigureOut">
              <a:rPr lang="es-EC" smtClean="0"/>
              <a:t>30/07/2015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1899642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159366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8" name="Footer Placeholder 7"/>
          <p:cNvSpPr>
            <a:spLocks noGrp="1"/>
          </p:cNvSpPr>
          <p:nvPr>
            <p:ph type="ftr" sz="quarter" idx="11"/>
          </p:nvPr>
        </p:nvSpPr>
        <p:spPr/>
        <p:txBody>
          <a:bodyPr/>
          <a:lstStyle/>
          <a:p>
            <a:endParaRPr lang="es-EC">
              <a:solidFill>
                <a:prstClr val="black">
                  <a:tint val="75000"/>
                </a:prstClr>
              </a:solidFill>
            </a:endParaRPr>
          </a:p>
        </p:txBody>
      </p:sp>
      <p:sp>
        <p:nvSpPr>
          <p:cNvPr id="9" name="Slide Number Placeholder 8"/>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762597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4" name="Footer Placeholder 3"/>
          <p:cNvSpPr>
            <a:spLocks noGrp="1"/>
          </p:cNvSpPr>
          <p:nvPr>
            <p:ph type="ftr" sz="quarter" idx="11"/>
          </p:nvPr>
        </p:nvSpPr>
        <p:spPr/>
        <p:txBody>
          <a:bodyPr/>
          <a:lstStyle/>
          <a:p>
            <a:endParaRPr lang="es-EC">
              <a:solidFill>
                <a:prstClr val="black">
                  <a:tint val="75000"/>
                </a:prstClr>
              </a:solidFill>
            </a:endParaRPr>
          </a:p>
        </p:txBody>
      </p:sp>
      <p:sp>
        <p:nvSpPr>
          <p:cNvPr id="5" name="Slide Number Placeholder 4"/>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4172607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3" name="Footer Placeholder 2"/>
          <p:cNvSpPr>
            <a:spLocks noGrp="1"/>
          </p:cNvSpPr>
          <p:nvPr>
            <p:ph type="ftr" sz="quarter" idx="11"/>
          </p:nvPr>
        </p:nvSpPr>
        <p:spPr/>
        <p:txBody>
          <a:bodyPr/>
          <a:lstStyle/>
          <a:p>
            <a:endParaRPr lang="es-EC">
              <a:solidFill>
                <a:prstClr val="black">
                  <a:tint val="75000"/>
                </a:prstClr>
              </a:solidFill>
            </a:endParaRPr>
          </a:p>
        </p:txBody>
      </p:sp>
      <p:sp>
        <p:nvSpPr>
          <p:cNvPr id="4" name="Slide Number Placeholder 3"/>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420166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238848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753271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3642464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1495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540197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8527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FFCBEC-1CEF-41F4-A95C-8330322BEC9C}" type="datetimeFigureOut">
              <a:rPr lang="es-EC" smtClean="0"/>
              <a:t>30/07/2015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1651043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779238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523569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91120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6FFCBEC-1CEF-41F4-A95C-8330322BEC9C}" type="datetimeFigureOut">
              <a:rPr lang="es-EC" smtClean="0"/>
              <a:t>30/07/2015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265013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6FFCBEC-1CEF-41F4-A95C-8330322BEC9C}" type="datetimeFigureOut">
              <a:rPr lang="es-EC" smtClean="0"/>
              <a:t>30/07/2015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85148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6FFCBEC-1CEF-41F4-A95C-8330322BEC9C}" type="datetimeFigureOut">
              <a:rPr lang="es-EC" smtClean="0"/>
              <a:t>30/07/2015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72202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FCBEC-1CEF-41F4-A95C-8330322BEC9C}" type="datetimeFigureOut">
              <a:rPr lang="es-EC" smtClean="0"/>
              <a:t>30/07/2015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187108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FFCBEC-1CEF-41F4-A95C-8330322BEC9C}" type="datetimeFigureOut">
              <a:rPr lang="es-EC" smtClean="0"/>
              <a:t>30/07/2015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413432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FFCBEC-1CEF-41F4-A95C-8330322BEC9C}" type="datetimeFigureOut">
              <a:rPr lang="es-EC" smtClean="0"/>
              <a:t>30/07/2015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8FA32C6-11FD-45C7-9B82-BA4DA840894D}" type="slidenum">
              <a:rPr lang="es-EC" smtClean="0"/>
              <a:t>‹Nº›</a:t>
            </a:fld>
            <a:endParaRPr lang="es-EC"/>
          </a:p>
        </p:txBody>
      </p:sp>
    </p:spTree>
    <p:extLst>
      <p:ext uri="{BB962C8B-B14F-4D97-AF65-F5344CB8AC3E}">
        <p14:creationId xmlns:p14="http://schemas.microsoft.com/office/powerpoint/2010/main" val="60991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FFCBEC-1CEF-41F4-A95C-8330322BEC9C}" type="datetimeFigureOut">
              <a:rPr lang="es-EC" smtClean="0"/>
              <a:t>30/07/2015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FA32C6-11FD-45C7-9B82-BA4DA840894D}" type="slidenum">
              <a:rPr lang="es-EC" smtClean="0"/>
              <a:t>‹Nº›</a:t>
            </a:fld>
            <a:endParaRPr lang="es-EC"/>
          </a:p>
        </p:txBody>
      </p:sp>
    </p:spTree>
    <p:extLst>
      <p:ext uri="{BB962C8B-B14F-4D97-AF65-F5344CB8AC3E}">
        <p14:creationId xmlns:p14="http://schemas.microsoft.com/office/powerpoint/2010/main" val="2221078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FFCBEC-1CEF-41F4-A95C-8330322BEC9C}" type="datetimeFigureOut">
              <a:rPr lang="es-EC" smtClean="0">
                <a:solidFill>
                  <a:prstClr val="black">
                    <a:tint val="75000"/>
                  </a:prstClr>
                </a:solidFill>
              </a:rPr>
              <a:pPr/>
              <a:t>30/07/2015</a:t>
            </a:fld>
            <a:endParaRPr lang="es-EC">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FA32C6-11FD-45C7-9B82-BA4DA840894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38883533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 Id="rId4" Type="http://schemas.openxmlformats.org/officeDocument/2006/relationships/image" Target="../media/image51.emf"/></Relationships>
</file>

<file path=ppt/slides/_rels/slide3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8.xml"/><Relationship Id="rId4" Type="http://schemas.openxmlformats.org/officeDocument/2006/relationships/image" Target="../media/image55.emf"/></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emf"/><Relationship Id="rId1" Type="http://schemas.openxmlformats.org/officeDocument/2006/relationships/slideLayout" Target="../slideLayouts/slideLayout18.xml"/><Relationship Id="rId5" Type="http://schemas.openxmlformats.org/officeDocument/2006/relationships/image" Target="../media/image60.emf"/><Relationship Id="rId4" Type="http://schemas.openxmlformats.org/officeDocument/2006/relationships/image" Target="../media/image59.emf"/></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PARA%20EL%20CD%20DE%20LA%20BIBLIO/TESIS%20MANIQUI%20PUBLICITARIO%20AUTONOMO.mp4" TargetMode="External"/><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060" y="804042"/>
            <a:ext cx="8512934" cy="2015338"/>
          </a:xfrm>
          <a:prstGeom prst="rect">
            <a:avLst/>
          </a:prstGeom>
          <a:noFill/>
          <a:ln>
            <a:noFill/>
          </a:ln>
        </p:spPr>
      </p:pic>
      <p:sp>
        <p:nvSpPr>
          <p:cNvPr id="6" name="Subtítulo 5"/>
          <p:cNvSpPr>
            <a:spLocks noGrp="1"/>
          </p:cNvSpPr>
          <p:nvPr>
            <p:ph type="subTitle" idx="1"/>
          </p:nvPr>
        </p:nvSpPr>
        <p:spPr>
          <a:xfrm>
            <a:off x="1835058" y="3852173"/>
            <a:ext cx="7766936" cy="1096899"/>
          </a:xfrm>
        </p:spPr>
        <p:txBody>
          <a:bodyPr>
            <a:normAutofit fontScale="85000" lnSpcReduction="20000"/>
          </a:bodyPr>
          <a:lstStyle/>
          <a:p>
            <a:pPr algn="ctr"/>
            <a:r>
              <a:rPr lang="es-EC" sz="2900" b="1" dirty="0" smtClean="0">
                <a:solidFill>
                  <a:schemeClr val="tx1"/>
                </a:solidFill>
              </a:rPr>
              <a:t>DISEÑO </a:t>
            </a:r>
            <a:r>
              <a:rPr lang="es-EC" sz="2900" b="1" dirty="0">
                <a:solidFill>
                  <a:schemeClr val="tx1"/>
                </a:solidFill>
              </a:rPr>
              <a:t>Y CONSTRUCCIÓN Y PRUEBAS DE UN MANIQUÍ PUBLICITARIO AUTÓNOMO BASADO EN SISTEMAS DE </a:t>
            </a:r>
            <a:r>
              <a:rPr lang="es-EC" sz="2900" b="1" dirty="0" smtClean="0">
                <a:solidFill>
                  <a:schemeClr val="tx1"/>
                </a:solidFill>
              </a:rPr>
              <a:t>RAZONAMIENTO-APRENDIZAJE</a:t>
            </a:r>
            <a:endParaRPr lang="es-EC" sz="2900" b="1" dirty="0">
              <a:solidFill>
                <a:schemeClr val="tx1"/>
              </a:solidFill>
            </a:endParaRPr>
          </a:p>
        </p:txBody>
      </p:sp>
    </p:spTree>
    <p:extLst>
      <p:ext uri="{BB962C8B-B14F-4D97-AF65-F5344CB8AC3E}">
        <p14:creationId xmlns:p14="http://schemas.microsoft.com/office/powerpoint/2010/main" val="1670597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0182" y="286602"/>
            <a:ext cx="8596668" cy="947761"/>
          </a:xfrm>
        </p:spPr>
        <p:txBody>
          <a:bodyPr>
            <a:normAutofit fontScale="90000"/>
          </a:bodyPr>
          <a:lstStyle/>
          <a:p>
            <a:r>
              <a:rPr lang="es-EC" b="1" dirty="0" smtClean="0"/>
              <a:t>Especificaciones </a:t>
            </a:r>
            <a:r>
              <a:rPr lang="es-EC" b="1" dirty="0"/>
              <a:t>Del Maniquí Autónomo </a:t>
            </a:r>
            <a:r>
              <a:rPr lang="es-EC" dirty="0"/>
              <a:t/>
            </a:r>
            <a:br>
              <a:rPr lang="es-EC" dirty="0"/>
            </a:br>
            <a:endParaRPr lang="es-EC" dirty="0"/>
          </a:p>
        </p:txBody>
      </p:sp>
      <p:sp>
        <p:nvSpPr>
          <p:cNvPr id="3" name="2 Marcador de contenido"/>
          <p:cNvSpPr>
            <a:spLocks noGrp="1"/>
          </p:cNvSpPr>
          <p:nvPr>
            <p:ph idx="1"/>
          </p:nvPr>
        </p:nvSpPr>
        <p:spPr>
          <a:xfrm>
            <a:off x="677334" y="1234152"/>
            <a:ext cx="8596668" cy="3037598"/>
          </a:xfrm>
        </p:spPr>
        <p:txBody>
          <a:bodyPr/>
          <a:lstStyle/>
          <a:p>
            <a:pPr algn="just"/>
            <a:r>
              <a:rPr lang="es-EC" dirty="0"/>
              <a:t>Los resultados que se obtuvieron en la matriz </a:t>
            </a:r>
            <a:r>
              <a:rPr lang="es-EC" dirty="0" err="1"/>
              <a:t>QFD</a:t>
            </a:r>
            <a:r>
              <a:rPr lang="es-EC" dirty="0"/>
              <a:t> serán el punto de partida de diseño del </a:t>
            </a:r>
            <a:r>
              <a:rPr lang="es-EC" dirty="0" smtClean="0"/>
              <a:t>maniquí</a:t>
            </a:r>
          </a:p>
          <a:p>
            <a:pPr algn="just"/>
            <a:r>
              <a:rPr lang="es-EC" dirty="0"/>
              <a:t>La propuesta de esta tesis es realizar un maniquí autónomo que realice publicidad, de manera que la primera especificación es que el maniquí se encontrará sentado y tendrá la fisionomía de una persona de sexo </a:t>
            </a:r>
            <a:r>
              <a:rPr lang="es-EC" dirty="0" smtClean="0"/>
              <a:t>masculino</a:t>
            </a:r>
          </a:p>
          <a:p>
            <a:pPr algn="just"/>
            <a:r>
              <a:rPr lang="es-EC" dirty="0" smtClean="0"/>
              <a:t>Cuando </a:t>
            </a:r>
            <a:r>
              <a:rPr lang="es-EC" dirty="0"/>
              <a:t>una persona se acerque en un radio de 70 cm aproximadamente, el maniquí será capaz de realizar el reconocimiento para dar un saludo personalizado conforme el cliente sea niño o adulto, basado en la estatura de la persona.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728" y="4375655"/>
            <a:ext cx="7272337" cy="147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2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462" y="446315"/>
            <a:ext cx="9495366" cy="827314"/>
          </a:xfrm>
        </p:spPr>
        <p:txBody>
          <a:bodyPr>
            <a:normAutofit fontScale="90000"/>
          </a:bodyPr>
          <a:lstStyle/>
          <a:p>
            <a:r>
              <a:rPr lang="es-EC" dirty="0" smtClean="0"/>
              <a:t>CARACTERIZACIÓN </a:t>
            </a:r>
            <a:r>
              <a:rPr lang="es-EC" dirty="0"/>
              <a:t>DE LOS ELEMENTOS PRINCIPALES DEL DISEÑO</a:t>
            </a:r>
            <a:br>
              <a:rPr lang="es-EC" dirty="0"/>
            </a:br>
            <a:r>
              <a:rPr lang="es-EC" dirty="0" smtClean="0"/>
              <a:t> </a:t>
            </a:r>
            <a:br>
              <a:rPr lang="es-EC" dirty="0" smtClean="0"/>
            </a:br>
            <a:endParaRPr lang="es-EC" dirty="0"/>
          </a:p>
        </p:txBody>
      </p:sp>
      <p:sp>
        <p:nvSpPr>
          <p:cNvPr id="3" name="Marcador de contenido 2"/>
          <p:cNvSpPr>
            <a:spLocks noGrp="1"/>
          </p:cNvSpPr>
          <p:nvPr>
            <p:ph idx="1"/>
          </p:nvPr>
        </p:nvSpPr>
        <p:spPr>
          <a:xfrm>
            <a:off x="391887" y="1453243"/>
            <a:ext cx="9470570" cy="4960436"/>
          </a:xfrm>
        </p:spPr>
        <p:txBody>
          <a:bodyPr>
            <a:normAutofit/>
          </a:bodyPr>
          <a:lstStyle/>
          <a:p>
            <a:pPr marL="457200" lvl="1" indent="0" algn="just">
              <a:buNone/>
            </a:pPr>
            <a:r>
              <a:rPr lang="es-EC" sz="2400" dirty="0"/>
              <a:t>De acuerdo </a:t>
            </a:r>
            <a:r>
              <a:rPr lang="es-EC" sz="2400" dirty="0" smtClean="0"/>
              <a:t>los resultados de la matriz </a:t>
            </a:r>
            <a:r>
              <a:rPr lang="es-EC" sz="2400" dirty="0" err="1" smtClean="0"/>
              <a:t>QFD</a:t>
            </a:r>
            <a:r>
              <a:rPr lang="es-EC" sz="2400" dirty="0" smtClean="0"/>
              <a:t>, </a:t>
            </a:r>
            <a:r>
              <a:rPr lang="es-EC" sz="2400" dirty="0"/>
              <a:t>el elemento principal es el tipo de material por lo que se inicia el diseño con la caracterización del mismo. </a:t>
            </a:r>
            <a:endParaRPr lang="es-EC" sz="2400" dirty="0" smtClean="0"/>
          </a:p>
          <a:p>
            <a:pPr marL="457200" lvl="1" indent="0" algn="just">
              <a:buNone/>
            </a:pPr>
            <a:r>
              <a:rPr lang="es-EC" sz="2400" dirty="0" smtClean="0"/>
              <a:t>Cabe </a:t>
            </a:r>
            <a:r>
              <a:rPr lang="es-EC" sz="2400" dirty="0"/>
              <a:t>recalcar que al ser la selección del motor el segundo elemento importante también se va a considerar su selección.</a:t>
            </a:r>
          </a:p>
          <a:p>
            <a:pPr marL="0" indent="0" algn="just">
              <a:buNone/>
            </a:pPr>
            <a:endParaRPr lang="es-EC" sz="2400" dirty="0" smtClean="0"/>
          </a:p>
          <a:p>
            <a:pPr marL="0" indent="0" algn="just">
              <a:buNone/>
            </a:pPr>
            <a:r>
              <a:rPr lang="es-EC" sz="2400" dirty="0" smtClean="0"/>
              <a:t>Para </a:t>
            </a:r>
            <a:r>
              <a:rPr lang="es-EC" sz="2400" dirty="0"/>
              <a:t>la selección del tipo de material se subdivide en: </a:t>
            </a:r>
          </a:p>
          <a:p>
            <a:pPr lvl="0" algn="just"/>
            <a:r>
              <a:rPr lang="es-EC" sz="2400" dirty="0"/>
              <a:t>Tipo de material para la estructura interna (esqueleto)</a:t>
            </a:r>
          </a:p>
          <a:p>
            <a:pPr lvl="0" algn="just"/>
            <a:r>
              <a:rPr lang="es-EC" sz="2400" dirty="0"/>
              <a:t>Tipo de material para la estructura externa (cuerpo)</a:t>
            </a:r>
          </a:p>
          <a:p>
            <a:pPr lvl="0" algn="just"/>
            <a:endParaRPr lang="es-EC" sz="1900" dirty="0"/>
          </a:p>
        </p:txBody>
      </p:sp>
    </p:spTree>
    <p:extLst>
      <p:ext uri="{BB962C8B-B14F-4D97-AF65-F5344CB8AC3E}">
        <p14:creationId xmlns:p14="http://schemas.microsoft.com/office/powerpoint/2010/main" val="4217089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476" y="332015"/>
            <a:ext cx="9495366" cy="827314"/>
          </a:xfrm>
        </p:spPr>
        <p:txBody>
          <a:bodyPr>
            <a:normAutofit fontScale="90000"/>
          </a:bodyPr>
          <a:lstStyle/>
          <a:p>
            <a:r>
              <a:rPr lang="es-EC" dirty="0" smtClean="0"/>
              <a:t>TIPO DE MATERIAL PARA LA ESTRUCTURA INTERNA </a:t>
            </a:r>
            <a:br>
              <a:rPr lang="es-EC" dirty="0" smtClean="0"/>
            </a:br>
            <a:r>
              <a:rPr lang="es-EC" dirty="0" smtClean="0"/>
              <a:t>ESQUELETO</a:t>
            </a:r>
            <a:r>
              <a:rPr lang="es-EC" dirty="0"/>
              <a:t/>
            </a:r>
            <a:br>
              <a:rPr lang="es-EC" dirty="0"/>
            </a:br>
            <a:r>
              <a:rPr lang="es-EC" dirty="0" smtClean="0"/>
              <a:t> </a:t>
            </a:r>
            <a:br>
              <a:rPr lang="es-EC" dirty="0" smtClean="0"/>
            </a:br>
            <a:endParaRPr lang="es-EC" dirty="0"/>
          </a:p>
        </p:txBody>
      </p:sp>
      <p:sp>
        <p:nvSpPr>
          <p:cNvPr id="7" name="Marcador de contenido 2"/>
          <p:cNvSpPr txBox="1">
            <a:spLocks/>
          </p:cNvSpPr>
          <p:nvPr/>
        </p:nvSpPr>
        <p:spPr>
          <a:xfrm>
            <a:off x="1191988" y="1260907"/>
            <a:ext cx="9470570" cy="5189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Clr>
                <a:srgbClr val="90C226"/>
              </a:buClr>
              <a:buFont typeface="Wingdings 3" charset="2"/>
              <a:buNone/>
            </a:pPr>
            <a:r>
              <a:rPr lang="es-EC" sz="2400" dirty="0" smtClean="0">
                <a:solidFill>
                  <a:prstClr val="black">
                    <a:lumMod val="75000"/>
                    <a:lumOff val="25000"/>
                  </a:prstClr>
                </a:solidFill>
              </a:rPr>
              <a:t>Propiedades acero – aluminio                      Tabla comparativa</a:t>
            </a:r>
            <a:endParaRPr lang="es-EC" sz="1900" dirty="0">
              <a:solidFill>
                <a:prstClr val="black">
                  <a:lumMod val="75000"/>
                  <a:lumOff val="25000"/>
                </a:prstClr>
              </a:solidFill>
            </a:endParaRPr>
          </a:p>
        </p:txBody>
      </p:sp>
      <p:sp>
        <p:nvSpPr>
          <p:cNvPr id="8" name="7 Rectángulo"/>
          <p:cNvSpPr/>
          <p:nvPr/>
        </p:nvSpPr>
        <p:spPr>
          <a:xfrm>
            <a:off x="0" y="5136812"/>
            <a:ext cx="12192000" cy="769441"/>
          </a:xfrm>
          <a:prstGeom prst="rect">
            <a:avLst/>
          </a:prstGeom>
        </p:spPr>
        <p:txBody>
          <a:bodyPr wrap="square">
            <a:spAutoFit/>
          </a:bodyPr>
          <a:lstStyle/>
          <a:p>
            <a:r>
              <a:rPr lang="es-EC" sz="2200" dirty="0">
                <a:solidFill>
                  <a:prstClr val="black"/>
                </a:solidFill>
              </a:rPr>
              <a:t>Se concluye que el material más óptimo para utilizar es el acero ya que tiene una resistencia elevada,  facilidad de maquinado y soldadura, un bajo costo y amplio stock en el mercado.</a:t>
            </a:r>
          </a:p>
        </p:txBody>
      </p:sp>
      <p:pic>
        <p:nvPicPr>
          <p:cNvPr id="3" name="Imagen 2"/>
          <p:cNvPicPr>
            <a:picLocks noChangeAspect="1"/>
          </p:cNvPicPr>
          <p:nvPr/>
        </p:nvPicPr>
        <p:blipFill>
          <a:blip r:embed="rId2"/>
          <a:stretch>
            <a:fillRect/>
          </a:stretch>
        </p:blipFill>
        <p:spPr>
          <a:xfrm>
            <a:off x="187477" y="1922084"/>
            <a:ext cx="5739796" cy="2836694"/>
          </a:xfrm>
          <a:prstGeom prst="rect">
            <a:avLst/>
          </a:prstGeom>
        </p:spPr>
      </p:pic>
      <p:pic>
        <p:nvPicPr>
          <p:cNvPr id="10" name="Imagen 9"/>
          <p:cNvPicPr>
            <a:picLocks noChangeAspect="1"/>
          </p:cNvPicPr>
          <p:nvPr/>
        </p:nvPicPr>
        <p:blipFill>
          <a:blip r:embed="rId3"/>
          <a:stretch>
            <a:fillRect/>
          </a:stretch>
        </p:blipFill>
        <p:spPr>
          <a:xfrm>
            <a:off x="5927273" y="1881391"/>
            <a:ext cx="5504808" cy="3116277"/>
          </a:xfrm>
          <a:prstGeom prst="rect">
            <a:avLst/>
          </a:prstGeom>
        </p:spPr>
      </p:pic>
    </p:spTree>
    <p:extLst>
      <p:ext uri="{BB962C8B-B14F-4D97-AF65-F5344CB8AC3E}">
        <p14:creationId xmlns:p14="http://schemas.microsoft.com/office/powerpoint/2010/main" val="1163642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462" y="446315"/>
            <a:ext cx="9495366" cy="827314"/>
          </a:xfrm>
        </p:spPr>
        <p:txBody>
          <a:bodyPr>
            <a:normAutofit fontScale="90000"/>
          </a:bodyPr>
          <a:lstStyle/>
          <a:p>
            <a:r>
              <a:rPr lang="es-EC" dirty="0"/>
              <a:t>TIPO DE MATERIAL PARA LA ESTRUCTURA </a:t>
            </a:r>
            <a:r>
              <a:rPr lang="es-EC" dirty="0" smtClean="0"/>
              <a:t>EXTERNA </a:t>
            </a:r>
            <a:r>
              <a:rPr lang="es-EC" dirty="0"/>
              <a:t/>
            </a:r>
            <a:br>
              <a:rPr lang="es-EC" dirty="0"/>
            </a:br>
            <a:r>
              <a:rPr lang="es-EC" dirty="0" smtClean="0"/>
              <a:t>CUERPO</a:t>
            </a:r>
            <a:r>
              <a:rPr lang="es-EC" dirty="0"/>
              <a:t/>
            </a:r>
            <a:br>
              <a:rPr lang="es-EC" dirty="0"/>
            </a:br>
            <a:r>
              <a:rPr lang="es-EC" dirty="0" smtClean="0"/>
              <a:t> </a:t>
            </a:r>
            <a:br>
              <a:rPr lang="es-EC" dirty="0" smtClean="0"/>
            </a:br>
            <a:endParaRPr lang="es-EC" dirty="0"/>
          </a:p>
        </p:txBody>
      </p:sp>
      <p:sp>
        <p:nvSpPr>
          <p:cNvPr id="3" name="Marcador de contenido 2"/>
          <p:cNvSpPr>
            <a:spLocks noGrp="1"/>
          </p:cNvSpPr>
          <p:nvPr>
            <p:ph idx="1"/>
          </p:nvPr>
        </p:nvSpPr>
        <p:spPr>
          <a:xfrm>
            <a:off x="391887" y="1453243"/>
            <a:ext cx="9470570" cy="4960436"/>
          </a:xfrm>
        </p:spPr>
        <p:txBody>
          <a:bodyPr>
            <a:normAutofit/>
          </a:bodyPr>
          <a:lstStyle/>
          <a:p>
            <a:pPr marL="457200" lvl="1" indent="0">
              <a:buNone/>
            </a:pPr>
            <a:r>
              <a:rPr lang="es-EC" sz="2400" dirty="0" smtClean="0"/>
              <a:t>Considerando </a:t>
            </a:r>
            <a:r>
              <a:rPr lang="es-EC" sz="2400" dirty="0"/>
              <a:t>que debe tener la apariencia de una persona normal para este caso no se hace una selección por valoración ya que la única alternativa para el cuerpo es usar las partes de un maniquí. </a:t>
            </a:r>
          </a:p>
          <a:p>
            <a:pPr lvl="0" algn="just"/>
            <a:endParaRPr lang="es-EC" sz="1900" dirty="0"/>
          </a:p>
        </p:txBody>
      </p:sp>
      <p:pic>
        <p:nvPicPr>
          <p:cNvPr id="6" name="Imagen 5"/>
          <p:cNvPicPr>
            <a:picLocks noChangeAspect="1"/>
          </p:cNvPicPr>
          <p:nvPr/>
        </p:nvPicPr>
        <p:blipFill>
          <a:blip r:embed="rId2"/>
          <a:stretch>
            <a:fillRect/>
          </a:stretch>
        </p:blipFill>
        <p:spPr>
          <a:xfrm>
            <a:off x="252228" y="3207794"/>
            <a:ext cx="5899606" cy="2294361"/>
          </a:xfrm>
          <a:prstGeom prst="rect">
            <a:avLst/>
          </a:prstGeom>
        </p:spPr>
      </p:pic>
      <p:pic>
        <p:nvPicPr>
          <p:cNvPr id="7" name="Imagen 6"/>
          <p:cNvPicPr>
            <a:picLocks noChangeAspect="1"/>
          </p:cNvPicPr>
          <p:nvPr/>
        </p:nvPicPr>
        <p:blipFill>
          <a:blip r:embed="rId3"/>
          <a:stretch>
            <a:fillRect/>
          </a:stretch>
        </p:blipFill>
        <p:spPr>
          <a:xfrm>
            <a:off x="6225548" y="3206606"/>
            <a:ext cx="5538984" cy="2736993"/>
          </a:xfrm>
          <a:prstGeom prst="rect">
            <a:avLst/>
          </a:prstGeom>
        </p:spPr>
      </p:pic>
    </p:spTree>
    <p:extLst>
      <p:ext uri="{BB962C8B-B14F-4D97-AF65-F5344CB8AC3E}">
        <p14:creationId xmlns:p14="http://schemas.microsoft.com/office/powerpoint/2010/main" val="3106808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476" y="185058"/>
            <a:ext cx="9495366" cy="827314"/>
          </a:xfrm>
        </p:spPr>
        <p:txBody>
          <a:bodyPr>
            <a:normAutofit fontScale="90000"/>
          </a:bodyPr>
          <a:lstStyle/>
          <a:p>
            <a:r>
              <a:rPr lang="es-EC" dirty="0" smtClean="0"/>
              <a:t>ALTERNATIVA PARA LA SELECCIÓN DE MOTORES</a:t>
            </a:r>
            <a:endParaRPr lang="es-EC" dirty="0"/>
          </a:p>
        </p:txBody>
      </p:sp>
      <p:sp>
        <p:nvSpPr>
          <p:cNvPr id="3" name="Marcador de contenido 2"/>
          <p:cNvSpPr>
            <a:spLocks noGrp="1"/>
          </p:cNvSpPr>
          <p:nvPr>
            <p:ph idx="1"/>
          </p:nvPr>
        </p:nvSpPr>
        <p:spPr>
          <a:xfrm>
            <a:off x="326571" y="789568"/>
            <a:ext cx="9470570" cy="4960436"/>
          </a:xfrm>
        </p:spPr>
        <p:txBody>
          <a:bodyPr>
            <a:normAutofit/>
          </a:bodyPr>
          <a:lstStyle/>
          <a:p>
            <a:r>
              <a:rPr lang="es-EC" sz="2200" dirty="0"/>
              <a:t>S</a:t>
            </a:r>
            <a:r>
              <a:rPr lang="es-EC" sz="2200" dirty="0" smtClean="0"/>
              <a:t>e </a:t>
            </a:r>
            <a:r>
              <a:rPr lang="es-EC" sz="2200" dirty="0"/>
              <a:t>irá seleccionando y descartando ciertos tipos de motores dependiendo de las características que necesite el maniquí.</a:t>
            </a:r>
          </a:p>
          <a:p>
            <a:pPr lvl="0" algn="just"/>
            <a:endParaRPr lang="es-EC" sz="1900" dirty="0"/>
          </a:p>
        </p:txBody>
      </p:sp>
      <p:sp>
        <p:nvSpPr>
          <p:cNvPr id="7" name="6 Rectángulo"/>
          <p:cNvSpPr/>
          <p:nvPr/>
        </p:nvSpPr>
        <p:spPr>
          <a:xfrm>
            <a:off x="326572" y="5619375"/>
            <a:ext cx="11056132" cy="1107996"/>
          </a:xfrm>
          <a:prstGeom prst="rect">
            <a:avLst/>
          </a:prstGeom>
        </p:spPr>
        <p:txBody>
          <a:bodyPr wrap="square">
            <a:spAutoFit/>
          </a:bodyPr>
          <a:lstStyle/>
          <a:p>
            <a:pPr algn="just"/>
            <a:r>
              <a:rPr lang="es-EC" sz="2200" dirty="0" smtClean="0">
                <a:solidFill>
                  <a:prstClr val="black">
                    <a:lumMod val="75000"/>
                    <a:lumOff val="25000"/>
                  </a:prstClr>
                </a:solidFill>
              </a:rPr>
              <a:t>Se </a:t>
            </a:r>
            <a:r>
              <a:rPr lang="es-EC" sz="2200" dirty="0">
                <a:solidFill>
                  <a:prstClr val="black">
                    <a:lumMod val="75000"/>
                    <a:lumOff val="25000"/>
                  </a:prstClr>
                </a:solidFill>
              </a:rPr>
              <a:t>descarta al motor AC,  ya que este no cumple con dos requerimientos, el ajuste </a:t>
            </a:r>
            <a:r>
              <a:rPr lang="es-EC" sz="2200" dirty="0" smtClean="0">
                <a:solidFill>
                  <a:prstClr val="black">
                    <a:lumMod val="75000"/>
                    <a:lumOff val="25000"/>
                  </a:prstClr>
                </a:solidFill>
              </a:rPr>
              <a:t>de</a:t>
            </a:r>
          </a:p>
          <a:p>
            <a:pPr algn="just"/>
            <a:r>
              <a:rPr lang="es-EC" sz="2200" dirty="0" smtClean="0">
                <a:solidFill>
                  <a:prstClr val="black">
                    <a:lumMod val="75000"/>
                    <a:lumOff val="25000"/>
                  </a:prstClr>
                </a:solidFill>
              </a:rPr>
              <a:t>velocidad </a:t>
            </a:r>
            <a:r>
              <a:rPr lang="es-EC" sz="2200" dirty="0">
                <a:solidFill>
                  <a:prstClr val="black">
                    <a:lumMod val="75000"/>
                    <a:lumOff val="25000"/>
                  </a:prstClr>
                </a:solidFill>
              </a:rPr>
              <a:t>y la posibilidad de trabajar a baja velocidad, ya que el proceso de </a:t>
            </a:r>
            <a:endParaRPr lang="es-EC" sz="2200" dirty="0" smtClean="0">
              <a:solidFill>
                <a:prstClr val="black">
                  <a:lumMod val="75000"/>
                  <a:lumOff val="25000"/>
                </a:prstClr>
              </a:solidFill>
            </a:endParaRPr>
          </a:p>
          <a:p>
            <a:pPr algn="just"/>
            <a:r>
              <a:rPr lang="es-EC" sz="2200" dirty="0" smtClean="0">
                <a:solidFill>
                  <a:prstClr val="black">
                    <a:lumMod val="75000"/>
                    <a:lumOff val="25000"/>
                  </a:prstClr>
                </a:solidFill>
              </a:rPr>
              <a:t>movimiento </a:t>
            </a:r>
            <a:r>
              <a:rPr lang="es-EC" sz="2200" dirty="0">
                <a:solidFill>
                  <a:prstClr val="black">
                    <a:lumMod val="75000"/>
                    <a:lumOff val="25000"/>
                  </a:prstClr>
                </a:solidFill>
              </a:rPr>
              <a:t>del brazo y el giro de la cabeza se la realiza con movimientos lentos.</a:t>
            </a:r>
          </a:p>
        </p:txBody>
      </p:sp>
      <p:pic>
        <p:nvPicPr>
          <p:cNvPr id="4" name="Imagen 3"/>
          <p:cNvPicPr>
            <a:picLocks noChangeAspect="1"/>
          </p:cNvPicPr>
          <p:nvPr/>
        </p:nvPicPr>
        <p:blipFill>
          <a:blip r:embed="rId2"/>
          <a:stretch>
            <a:fillRect/>
          </a:stretch>
        </p:blipFill>
        <p:spPr>
          <a:xfrm>
            <a:off x="2175642" y="1497896"/>
            <a:ext cx="6747641" cy="4121479"/>
          </a:xfrm>
          <a:prstGeom prst="rect">
            <a:avLst/>
          </a:prstGeom>
        </p:spPr>
      </p:pic>
    </p:spTree>
    <p:extLst>
      <p:ext uri="{BB962C8B-B14F-4D97-AF65-F5344CB8AC3E}">
        <p14:creationId xmlns:p14="http://schemas.microsoft.com/office/powerpoint/2010/main" val="2103350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476" y="185058"/>
            <a:ext cx="9495366" cy="827314"/>
          </a:xfrm>
        </p:spPr>
        <p:txBody>
          <a:bodyPr>
            <a:normAutofit/>
          </a:bodyPr>
          <a:lstStyle/>
          <a:p>
            <a:r>
              <a:rPr lang="es-EC" dirty="0" smtClean="0"/>
              <a:t>ALTERNATIVAS</a:t>
            </a:r>
            <a:endParaRPr lang="es-EC" dirty="0"/>
          </a:p>
        </p:txBody>
      </p:sp>
      <p:sp>
        <p:nvSpPr>
          <p:cNvPr id="7" name="6 Rectángulo"/>
          <p:cNvSpPr/>
          <p:nvPr/>
        </p:nvSpPr>
        <p:spPr>
          <a:xfrm>
            <a:off x="187476" y="4888625"/>
            <a:ext cx="8988055" cy="1200329"/>
          </a:xfrm>
          <a:prstGeom prst="rect">
            <a:avLst/>
          </a:prstGeom>
        </p:spPr>
        <p:txBody>
          <a:bodyPr wrap="square">
            <a:spAutoFit/>
          </a:bodyPr>
          <a:lstStyle/>
          <a:p>
            <a:pPr algn="just"/>
            <a:r>
              <a:rPr lang="es-ES" sz="2400" dirty="0"/>
              <a:t>Analizando los resultados obtenidos del c</a:t>
            </a:r>
            <a:r>
              <a:rPr lang="es-ES" sz="2400" dirty="0" smtClean="0"/>
              <a:t>uadro </a:t>
            </a:r>
            <a:r>
              <a:rPr lang="es-ES" sz="2400" dirty="0"/>
              <a:t>el motor </a:t>
            </a:r>
            <a:r>
              <a:rPr lang="es-ES" sz="2400" dirty="0" smtClean="0"/>
              <a:t>cuyas</a:t>
            </a:r>
          </a:p>
          <a:p>
            <a:pPr algn="just"/>
            <a:r>
              <a:rPr lang="es-ES" sz="2400" dirty="0" smtClean="0"/>
              <a:t>características </a:t>
            </a:r>
            <a:r>
              <a:rPr lang="es-ES" sz="2400" dirty="0"/>
              <a:t>se adaptan a la necesidad del prototipo es un </a:t>
            </a:r>
            <a:endParaRPr lang="es-ES" sz="2400" dirty="0" smtClean="0"/>
          </a:p>
          <a:p>
            <a:pPr algn="just"/>
            <a:r>
              <a:rPr lang="es-ES" sz="2400" i="1" dirty="0" smtClean="0"/>
              <a:t>servomotor</a:t>
            </a:r>
            <a:r>
              <a:rPr lang="es-ES" sz="2400" dirty="0"/>
              <a:t>. </a:t>
            </a:r>
            <a:endParaRPr lang="es-EC" sz="2200" dirty="0">
              <a:solidFill>
                <a:prstClr val="black">
                  <a:lumMod val="75000"/>
                  <a:lumOff val="25000"/>
                </a:prstClr>
              </a:solidFill>
            </a:endParaRPr>
          </a:p>
        </p:txBody>
      </p:sp>
      <p:pic>
        <p:nvPicPr>
          <p:cNvPr id="3" name="Imagen 2"/>
          <p:cNvPicPr>
            <a:picLocks noChangeAspect="1"/>
          </p:cNvPicPr>
          <p:nvPr/>
        </p:nvPicPr>
        <p:blipFill>
          <a:blip r:embed="rId2"/>
          <a:stretch>
            <a:fillRect/>
          </a:stretch>
        </p:blipFill>
        <p:spPr>
          <a:xfrm>
            <a:off x="733663" y="740979"/>
            <a:ext cx="6198065" cy="3877831"/>
          </a:xfrm>
          <a:prstGeom prst="rect">
            <a:avLst/>
          </a:prstGeom>
        </p:spPr>
      </p:pic>
    </p:spTree>
    <p:extLst>
      <p:ext uri="{BB962C8B-B14F-4D97-AF65-F5344CB8AC3E}">
        <p14:creationId xmlns:p14="http://schemas.microsoft.com/office/powerpoint/2010/main" val="542485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361" y="348344"/>
            <a:ext cx="9495366" cy="827314"/>
          </a:xfrm>
        </p:spPr>
        <p:txBody>
          <a:bodyPr>
            <a:normAutofit/>
          </a:bodyPr>
          <a:lstStyle/>
          <a:p>
            <a:r>
              <a:rPr lang="es-EC" dirty="0" smtClean="0"/>
              <a:t>SISTEMAS QUE CONFORMAN EL MANIQUÍ</a:t>
            </a:r>
            <a:endParaRPr lang="es-EC" dirty="0"/>
          </a:p>
        </p:txBody>
      </p:sp>
      <p:sp>
        <p:nvSpPr>
          <p:cNvPr id="5" name="Marcador de contenido 2"/>
          <p:cNvSpPr>
            <a:spLocks noGrp="1"/>
          </p:cNvSpPr>
          <p:nvPr>
            <p:ph idx="1"/>
          </p:nvPr>
        </p:nvSpPr>
        <p:spPr>
          <a:xfrm>
            <a:off x="1284516" y="1539579"/>
            <a:ext cx="10907484" cy="4788542"/>
          </a:xfrm>
        </p:spPr>
        <p:txBody>
          <a:bodyPr>
            <a:normAutofit/>
          </a:bodyPr>
          <a:lstStyle/>
          <a:p>
            <a:pPr marL="457200" lvl="1" indent="0">
              <a:buNone/>
            </a:pPr>
            <a:r>
              <a:rPr lang="es-ES" sz="3200" dirty="0"/>
              <a:t>Se dividió en </a:t>
            </a:r>
            <a:r>
              <a:rPr lang="es-ES" sz="3200" dirty="0" smtClean="0"/>
              <a:t>3 </a:t>
            </a:r>
            <a:r>
              <a:rPr lang="es-ES" sz="3200" dirty="0"/>
              <a:t>sistemas principales</a:t>
            </a:r>
            <a:r>
              <a:rPr lang="es-EC" sz="3200" dirty="0"/>
              <a:t>:</a:t>
            </a:r>
          </a:p>
          <a:p>
            <a:pPr marL="457200" lvl="1" indent="0">
              <a:buNone/>
            </a:pPr>
            <a:endParaRPr lang="es-EC" sz="3200" dirty="0" smtClean="0"/>
          </a:p>
          <a:p>
            <a:r>
              <a:rPr lang="es-EC" sz="3200" dirty="0" smtClean="0"/>
              <a:t>Sistema </a:t>
            </a:r>
            <a:r>
              <a:rPr lang="es-EC" sz="3200" dirty="0"/>
              <a:t>Motriz y Estructura.</a:t>
            </a:r>
          </a:p>
          <a:p>
            <a:r>
              <a:rPr lang="es-EC" sz="3200" dirty="0"/>
              <a:t>Sistema de Detección.</a:t>
            </a:r>
          </a:p>
          <a:p>
            <a:pPr lvl="0"/>
            <a:r>
              <a:rPr lang="es-EC" sz="3200" dirty="0" smtClean="0"/>
              <a:t>Sistema </a:t>
            </a:r>
            <a:r>
              <a:rPr lang="es-EC" sz="3200" dirty="0"/>
              <a:t>de Alimentación</a:t>
            </a:r>
            <a:r>
              <a:rPr lang="es-EC" sz="3200" dirty="0" smtClean="0"/>
              <a:t>.</a:t>
            </a:r>
          </a:p>
          <a:p>
            <a:pPr marL="0" lvl="0" indent="0">
              <a:buNone/>
            </a:pPr>
            <a:endParaRPr lang="es-EC" sz="2400" dirty="0"/>
          </a:p>
          <a:p>
            <a:pPr marL="0" indent="0">
              <a:buNone/>
            </a:pPr>
            <a:endParaRPr lang="es-EC" sz="1900" dirty="0"/>
          </a:p>
        </p:txBody>
      </p:sp>
    </p:spTree>
    <p:extLst>
      <p:ext uri="{BB962C8B-B14F-4D97-AF65-F5344CB8AC3E}">
        <p14:creationId xmlns:p14="http://schemas.microsoft.com/office/powerpoint/2010/main" val="2121485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361" y="348344"/>
            <a:ext cx="9495366" cy="827314"/>
          </a:xfrm>
        </p:spPr>
        <p:txBody>
          <a:bodyPr>
            <a:normAutofit/>
          </a:bodyPr>
          <a:lstStyle/>
          <a:p>
            <a:r>
              <a:rPr lang="es-EC" dirty="0" smtClean="0"/>
              <a:t>SISTEMA MOTRIZ Y DE ESTRUCTURA</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849586" y="1747158"/>
            <a:ext cx="4604658" cy="2971800"/>
          </a:xfrm>
          <a:prstGeom prst="rect">
            <a:avLst/>
          </a:prstGeom>
          <a:noFill/>
          <a:ln>
            <a:noFill/>
          </a:ln>
        </p:spPr>
      </p:pic>
      <p:sp>
        <p:nvSpPr>
          <p:cNvPr id="6" name="Marcador de contenido 2"/>
          <p:cNvSpPr txBox="1">
            <a:spLocks/>
          </p:cNvSpPr>
          <p:nvPr/>
        </p:nvSpPr>
        <p:spPr>
          <a:xfrm>
            <a:off x="677333" y="1338943"/>
            <a:ext cx="9185123"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s-EC" sz="2200" dirty="0" smtClean="0">
                <a:solidFill>
                  <a:prstClr val="black">
                    <a:lumMod val="75000"/>
                    <a:lumOff val="25000"/>
                  </a:prstClr>
                </a:solidFill>
              </a:rPr>
              <a:t>Diseño </a:t>
            </a:r>
            <a:r>
              <a:rPr lang="es-EC" sz="2200" dirty="0">
                <a:solidFill>
                  <a:prstClr val="black">
                    <a:lumMod val="75000"/>
                    <a:lumOff val="25000"/>
                  </a:prstClr>
                </a:solidFill>
              </a:rPr>
              <a:t>eléctrico.</a:t>
            </a:r>
          </a:p>
          <a:p>
            <a:pPr marL="400050" lvl="1" indent="0">
              <a:buClr>
                <a:srgbClr val="90C226"/>
              </a:buClr>
              <a:buFont typeface="Wingdings 3" charset="2"/>
              <a:buNone/>
            </a:pPr>
            <a:r>
              <a:rPr lang="es-EC" sz="2200" dirty="0">
                <a:solidFill>
                  <a:prstClr val="black">
                    <a:lumMod val="75000"/>
                    <a:lumOff val="25000"/>
                  </a:prstClr>
                </a:solidFill>
              </a:rPr>
              <a:t>Motores.</a:t>
            </a:r>
          </a:p>
          <a:p>
            <a:pPr>
              <a:buClr>
                <a:srgbClr val="90C226"/>
              </a:buClr>
            </a:pPr>
            <a:r>
              <a:rPr lang="es-EC" sz="2200" dirty="0">
                <a:solidFill>
                  <a:prstClr val="black">
                    <a:lumMod val="75000"/>
                    <a:lumOff val="25000"/>
                  </a:prstClr>
                </a:solidFill>
              </a:rPr>
              <a:t>Diseño electrónico.</a:t>
            </a:r>
          </a:p>
          <a:p>
            <a:pPr marL="400050" lvl="1" indent="0">
              <a:buClr>
                <a:srgbClr val="90C226"/>
              </a:buClr>
              <a:buFont typeface="Wingdings 3" charset="2"/>
              <a:buNone/>
            </a:pPr>
            <a:r>
              <a:rPr lang="es-EC" sz="2200" dirty="0">
                <a:solidFill>
                  <a:prstClr val="black">
                    <a:lumMod val="75000"/>
                    <a:lumOff val="25000"/>
                  </a:prstClr>
                </a:solidFill>
              </a:rPr>
              <a:t>Controlador de motores.</a:t>
            </a:r>
          </a:p>
          <a:p>
            <a:pPr>
              <a:buClr>
                <a:srgbClr val="90C226"/>
              </a:buClr>
            </a:pPr>
            <a:r>
              <a:rPr lang="es-EC" sz="2200" dirty="0">
                <a:solidFill>
                  <a:prstClr val="black">
                    <a:lumMod val="75000"/>
                    <a:lumOff val="25000"/>
                  </a:prstClr>
                </a:solidFill>
              </a:rPr>
              <a:t>Diseño mecánico.</a:t>
            </a:r>
          </a:p>
          <a:p>
            <a:pPr marL="0" indent="0">
              <a:buClr>
                <a:srgbClr val="90C226"/>
              </a:buClr>
              <a:buFont typeface="Wingdings 3" charset="2"/>
              <a:buNone/>
            </a:pPr>
            <a:r>
              <a:rPr lang="es-EC" sz="2200" dirty="0" smtClean="0">
                <a:solidFill>
                  <a:prstClr val="black">
                    <a:lumMod val="75000"/>
                    <a:lumOff val="25000"/>
                  </a:prstClr>
                </a:solidFill>
              </a:rPr>
              <a:t>	Estructura </a:t>
            </a:r>
            <a:r>
              <a:rPr lang="es-EC" sz="2200" dirty="0">
                <a:solidFill>
                  <a:prstClr val="black">
                    <a:lumMod val="75000"/>
                    <a:lumOff val="25000"/>
                  </a:prstClr>
                </a:solidFill>
              </a:rPr>
              <a:t>principal.</a:t>
            </a:r>
          </a:p>
          <a:p>
            <a:pPr marL="400050" lvl="1" indent="0">
              <a:buClr>
                <a:srgbClr val="90C226"/>
              </a:buClr>
              <a:buFont typeface="Wingdings 3" charset="2"/>
              <a:buNone/>
            </a:pPr>
            <a:r>
              <a:rPr lang="es-EC" sz="2200" dirty="0">
                <a:solidFill>
                  <a:prstClr val="black">
                    <a:lumMod val="75000"/>
                    <a:lumOff val="25000"/>
                  </a:prstClr>
                </a:solidFill>
              </a:rPr>
              <a:t>Plataforma.</a:t>
            </a:r>
          </a:p>
          <a:p>
            <a:pPr marL="400050" lvl="1" indent="0">
              <a:buClr>
                <a:srgbClr val="90C226"/>
              </a:buClr>
              <a:buFont typeface="Wingdings 3" charset="2"/>
              <a:buNone/>
            </a:pPr>
            <a:r>
              <a:rPr lang="es-EC" sz="2200" dirty="0">
                <a:solidFill>
                  <a:prstClr val="black">
                    <a:lumMod val="75000"/>
                    <a:lumOff val="25000"/>
                  </a:prstClr>
                </a:solidFill>
              </a:rPr>
              <a:t>Estructura de la silla de apoyo.</a:t>
            </a:r>
          </a:p>
          <a:p>
            <a:pPr marL="0" indent="0">
              <a:buClr>
                <a:srgbClr val="90C226"/>
              </a:buClr>
              <a:buFont typeface="Wingdings 3" charset="2"/>
              <a:buNone/>
            </a:pPr>
            <a:r>
              <a:rPr lang="es-EC" sz="2200" dirty="0" smtClean="0">
                <a:solidFill>
                  <a:prstClr val="black">
                    <a:lumMod val="75000"/>
                    <a:lumOff val="25000"/>
                  </a:prstClr>
                </a:solidFill>
              </a:rPr>
              <a:t>	Sujeción </a:t>
            </a:r>
            <a:r>
              <a:rPr lang="es-EC" sz="2200" dirty="0">
                <a:solidFill>
                  <a:prstClr val="black">
                    <a:lumMod val="75000"/>
                    <a:lumOff val="25000"/>
                  </a:prstClr>
                </a:solidFill>
              </a:rPr>
              <a:t>de motores.</a:t>
            </a:r>
          </a:p>
          <a:p>
            <a:pPr algn="just">
              <a:buClr>
                <a:srgbClr val="90C226"/>
              </a:buClr>
            </a:pPr>
            <a:endParaRPr lang="es-EC" sz="1900" dirty="0">
              <a:solidFill>
                <a:prstClr val="black">
                  <a:lumMod val="75000"/>
                  <a:lumOff val="25000"/>
                </a:prstClr>
              </a:solidFill>
            </a:endParaRPr>
          </a:p>
        </p:txBody>
      </p:sp>
    </p:spTree>
    <p:extLst>
      <p:ext uri="{BB962C8B-B14F-4D97-AF65-F5344CB8AC3E}">
        <p14:creationId xmlns:p14="http://schemas.microsoft.com/office/powerpoint/2010/main" val="1203955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361" y="348344"/>
            <a:ext cx="9495366" cy="827314"/>
          </a:xfrm>
        </p:spPr>
        <p:txBody>
          <a:bodyPr>
            <a:normAutofit/>
          </a:bodyPr>
          <a:lstStyle/>
          <a:p>
            <a:r>
              <a:rPr lang="es-EC" dirty="0" smtClean="0"/>
              <a:t>SISTEMA DE DETECCIÓN</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a:p>
        </p:txBody>
      </p:sp>
      <p:sp>
        <p:nvSpPr>
          <p:cNvPr id="6" name="Marcador de contenido 2"/>
          <p:cNvSpPr txBox="1">
            <a:spLocks/>
          </p:cNvSpPr>
          <p:nvPr/>
        </p:nvSpPr>
        <p:spPr>
          <a:xfrm>
            <a:off x="677333" y="1338943"/>
            <a:ext cx="9185123"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s-EC" sz="2400" dirty="0" smtClean="0">
                <a:solidFill>
                  <a:prstClr val="black">
                    <a:lumMod val="75000"/>
                    <a:lumOff val="25000"/>
                  </a:prstClr>
                </a:solidFill>
              </a:rPr>
              <a:t>Diseño </a:t>
            </a:r>
            <a:r>
              <a:rPr lang="es-EC" sz="2400" dirty="0">
                <a:solidFill>
                  <a:prstClr val="black">
                    <a:lumMod val="75000"/>
                    <a:lumOff val="25000"/>
                  </a:prstClr>
                </a:solidFill>
              </a:rPr>
              <a:t>electrónico.</a:t>
            </a:r>
          </a:p>
          <a:p>
            <a:pPr marL="0" indent="0">
              <a:buClr>
                <a:srgbClr val="90C226"/>
              </a:buClr>
              <a:buFont typeface="Wingdings 3" charset="2"/>
              <a:buNone/>
            </a:pPr>
            <a:r>
              <a:rPr lang="es-EC" sz="2400" dirty="0" smtClean="0">
                <a:solidFill>
                  <a:prstClr val="black">
                    <a:lumMod val="75000"/>
                    <a:lumOff val="25000"/>
                  </a:prstClr>
                </a:solidFill>
              </a:rPr>
              <a:t>	Sensor</a:t>
            </a:r>
            <a:r>
              <a:rPr lang="es-EC" sz="2400" dirty="0">
                <a:solidFill>
                  <a:prstClr val="black">
                    <a:lumMod val="75000"/>
                    <a:lumOff val="25000"/>
                  </a:prstClr>
                </a:solidFill>
              </a:rPr>
              <a:t>.</a:t>
            </a:r>
          </a:p>
          <a:p>
            <a:pPr>
              <a:buClr>
                <a:srgbClr val="90C226"/>
              </a:buClr>
            </a:pPr>
            <a:r>
              <a:rPr lang="es-EC" sz="2400" dirty="0">
                <a:solidFill>
                  <a:prstClr val="black">
                    <a:lumMod val="75000"/>
                    <a:lumOff val="25000"/>
                  </a:prstClr>
                </a:solidFill>
              </a:rPr>
              <a:t>Diseño mecánico.</a:t>
            </a:r>
          </a:p>
          <a:p>
            <a:pPr marL="0" indent="0">
              <a:buClr>
                <a:srgbClr val="90C226"/>
              </a:buClr>
              <a:buFont typeface="Wingdings 3" charset="2"/>
              <a:buNone/>
            </a:pPr>
            <a:r>
              <a:rPr lang="es-EC" sz="2400" dirty="0" smtClean="0">
                <a:solidFill>
                  <a:prstClr val="black">
                    <a:lumMod val="75000"/>
                    <a:lumOff val="25000"/>
                  </a:prstClr>
                </a:solidFill>
              </a:rPr>
              <a:t>	Soporte </a:t>
            </a:r>
            <a:r>
              <a:rPr lang="es-EC" sz="2400" dirty="0">
                <a:solidFill>
                  <a:prstClr val="black">
                    <a:lumMod val="75000"/>
                    <a:lumOff val="25000"/>
                  </a:prstClr>
                </a:solidFill>
              </a:rPr>
              <a:t>/ Estructura del sensor, actuadores.</a:t>
            </a:r>
          </a:p>
          <a:p>
            <a:pPr algn="just">
              <a:buClr>
                <a:srgbClr val="90C226"/>
              </a:buClr>
            </a:pPr>
            <a:endParaRPr lang="es-EC" sz="1900" dirty="0">
              <a:solidFill>
                <a:prstClr val="black">
                  <a:lumMod val="75000"/>
                  <a:lumOff val="2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813" y="3556000"/>
            <a:ext cx="5830887" cy="2441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502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361" y="348344"/>
            <a:ext cx="9495366" cy="827314"/>
          </a:xfrm>
        </p:spPr>
        <p:txBody>
          <a:bodyPr>
            <a:normAutofit/>
          </a:bodyPr>
          <a:lstStyle/>
          <a:p>
            <a:r>
              <a:rPr lang="es-EC" dirty="0" smtClean="0"/>
              <a:t>SISTEMA DE ALIMENTACIÓN</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a:p>
        </p:txBody>
      </p:sp>
      <p:sp>
        <p:nvSpPr>
          <p:cNvPr id="6" name="Marcador de contenido 2"/>
          <p:cNvSpPr txBox="1">
            <a:spLocks/>
          </p:cNvSpPr>
          <p:nvPr/>
        </p:nvSpPr>
        <p:spPr>
          <a:xfrm>
            <a:off x="677333" y="1453243"/>
            <a:ext cx="9185123"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s-EC" sz="2400" dirty="0" smtClean="0">
                <a:solidFill>
                  <a:prstClr val="black">
                    <a:lumMod val="75000"/>
                    <a:lumOff val="25000"/>
                  </a:prstClr>
                </a:solidFill>
              </a:rPr>
              <a:t>Diseño </a:t>
            </a:r>
            <a:r>
              <a:rPr lang="es-EC" sz="2400" dirty="0">
                <a:solidFill>
                  <a:prstClr val="black">
                    <a:lumMod val="75000"/>
                    <a:lumOff val="25000"/>
                  </a:prstClr>
                </a:solidFill>
              </a:rPr>
              <a:t>eléctrico.</a:t>
            </a:r>
          </a:p>
          <a:p>
            <a:pPr marL="0" indent="0">
              <a:buClr>
                <a:srgbClr val="90C226"/>
              </a:buClr>
              <a:buFont typeface="Wingdings 3" charset="2"/>
              <a:buNone/>
            </a:pPr>
            <a:r>
              <a:rPr lang="es-EC" sz="2400" dirty="0" smtClean="0">
                <a:solidFill>
                  <a:prstClr val="black">
                    <a:lumMod val="75000"/>
                    <a:lumOff val="25000"/>
                  </a:prstClr>
                </a:solidFill>
              </a:rPr>
              <a:t>	Fuente </a:t>
            </a:r>
            <a:r>
              <a:rPr lang="es-EC" sz="2400" dirty="0">
                <a:solidFill>
                  <a:prstClr val="black">
                    <a:lumMod val="75000"/>
                    <a:lumOff val="25000"/>
                  </a:prstClr>
                </a:solidFill>
              </a:rPr>
              <a:t>de alimentación.</a:t>
            </a:r>
          </a:p>
          <a:p>
            <a:pPr>
              <a:buClr>
                <a:srgbClr val="90C226"/>
              </a:buClr>
            </a:pPr>
            <a:r>
              <a:rPr lang="es-EC" sz="2400" dirty="0">
                <a:solidFill>
                  <a:prstClr val="black">
                    <a:lumMod val="75000"/>
                    <a:lumOff val="25000"/>
                  </a:prstClr>
                </a:solidFill>
              </a:rPr>
              <a:t>Diseño electrónico.</a:t>
            </a:r>
          </a:p>
          <a:p>
            <a:pPr marL="0" indent="0">
              <a:buClr>
                <a:srgbClr val="90C226"/>
              </a:buClr>
              <a:buFont typeface="Wingdings 3" charset="2"/>
              <a:buNone/>
            </a:pPr>
            <a:r>
              <a:rPr lang="es-EC" sz="2400" dirty="0" smtClean="0">
                <a:solidFill>
                  <a:prstClr val="black">
                    <a:lumMod val="75000"/>
                    <a:lumOff val="25000"/>
                  </a:prstClr>
                </a:solidFill>
              </a:rPr>
              <a:t>	Placa electrónica </a:t>
            </a:r>
          </a:p>
          <a:p>
            <a:pPr marL="0" indent="0">
              <a:buClr>
                <a:srgbClr val="90C226"/>
              </a:buClr>
              <a:buFont typeface="Wingdings 3" charset="2"/>
              <a:buNone/>
            </a:pPr>
            <a:r>
              <a:rPr lang="es-EC" sz="2400" dirty="0" smtClean="0">
                <a:solidFill>
                  <a:prstClr val="black">
                    <a:lumMod val="75000"/>
                    <a:lumOff val="25000"/>
                  </a:prstClr>
                </a:solidFill>
              </a:rPr>
              <a:t>	para </a:t>
            </a:r>
            <a:r>
              <a:rPr lang="es-EC" sz="2400" dirty="0">
                <a:solidFill>
                  <a:prstClr val="black">
                    <a:lumMod val="75000"/>
                    <a:lumOff val="25000"/>
                  </a:prstClr>
                </a:solidFill>
              </a:rPr>
              <a:t>conexión </a:t>
            </a:r>
            <a:r>
              <a:rPr lang="es-EC" sz="2400" dirty="0" smtClean="0">
                <a:solidFill>
                  <a:prstClr val="black">
                    <a:lumMod val="75000"/>
                    <a:lumOff val="25000"/>
                  </a:prstClr>
                </a:solidFill>
              </a:rPr>
              <a:t>de</a:t>
            </a:r>
          </a:p>
          <a:p>
            <a:pPr marL="0" indent="0">
              <a:buClr>
                <a:srgbClr val="90C226"/>
              </a:buClr>
              <a:buFont typeface="Wingdings 3" charset="2"/>
              <a:buNone/>
            </a:pPr>
            <a:r>
              <a:rPr lang="es-EC" sz="2400" dirty="0">
                <a:solidFill>
                  <a:prstClr val="black">
                    <a:lumMod val="75000"/>
                    <a:lumOff val="25000"/>
                  </a:prstClr>
                </a:solidFill>
              </a:rPr>
              <a:t>	</a:t>
            </a:r>
            <a:r>
              <a:rPr lang="es-EC" sz="2400" dirty="0" smtClean="0">
                <a:solidFill>
                  <a:prstClr val="black">
                    <a:lumMod val="75000"/>
                    <a:lumOff val="25000"/>
                  </a:prstClr>
                </a:solidFill>
              </a:rPr>
              <a:t> </a:t>
            </a:r>
            <a:r>
              <a:rPr lang="es-EC" sz="2400" dirty="0">
                <a:solidFill>
                  <a:prstClr val="black">
                    <a:lumMod val="75000"/>
                    <a:lumOff val="25000"/>
                  </a:prstClr>
                </a:solidFill>
              </a:rPr>
              <a:t>elementos.</a:t>
            </a:r>
          </a:p>
          <a:p>
            <a:pPr marL="0" indent="0" algn="just">
              <a:buClr>
                <a:srgbClr val="90C226"/>
              </a:buClr>
              <a:buFont typeface="Wingdings 3" charset="2"/>
              <a:buNone/>
            </a:pPr>
            <a:endParaRPr lang="es-EC" sz="1900" dirty="0">
              <a:solidFill>
                <a:prstClr val="black">
                  <a:lumMod val="75000"/>
                  <a:lumOff val="25000"/>
                </a:prstClr>
              </a:solidFill>
            </a:endParaRPr>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5048295" y="1453243"/>
            <a:ext cx="4569234" cy="4212771"/>
          </a:xfrm>
          <a:prstGeom prst="rect">
            <a:avLst/>
          </a:prstGeom>
          <a:noFill/>
          <a:ln>
            <a:noFill/>
          </a:ln>
        </p:spPr>
      </p:pic>
    </p:spTree>
    <p:extLst>
      <p:ext uri="{BB962C8B-B14F-4D97-AF65-F5344CB8AC3E}">
        <p14:creationId xmlns:p14="http://schemas.microsoft.com/office/powerpoint/2010/main" val="789218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16924"/>
          </a:xfrm>
        </p:spPr>
        <p:txBody>
          <a:bodyPr/>
          <a:lstStyle/>
          <a:p>
            <a:r>
              <a:rPr lang="es-EC" dirty="0" smtClean="0"/>
              <a:t>ANTECEDENTES</a:t>
            </a:r>
            <a:endParaRPr lang="es-EC" dirty="0"/>
          </a:p>
        </p:txBody>
      </p:sp>
      <p:sp>
        <p:nvSpPr>
          <p:cNvPr id="3" name="Marcador de contenido 2"/>
          <p:cNvSpPr>
            <a:spLocks noGrp="1"/>
          </p:cNvSpPr>
          <p:nvPr>
            <p:ph idx="1"/>
          </p:nvPr>
        </p:nvSpPr>
        <p:spPr>
          <a:xfrm>
            <a:off x="677333" y="1326525"/>
            <a:ext cx="9136367" cy="4714838"/>
          </a:xfrm>
        </p:spPr>
        <p:txBody>
          <a:bodyPr>
            <a:normAutofit/>
          </a:bodyPr>
          <a:lstStyle/>
          <a:p>
            <a:pPr algn="just"/>
            <a:r>
              <a:rPr lang="es-EC" sz="2400" dirty="0" smtClean="0"/>
              <a:t>La </a:t>
            </a:r>
            <a:r>
              <a:rPr lang="es-EC" sz="2400" dirty="0"/>
              <a:t>publicidad es una forma de comunicación que ha sido utilizada desde hace varios  años y se ha convertido en un instrumento importante para dar a conocer un producto, marca y otros importantes </a:t>
            </a:r>
            <a:r>
              <a:rPr lang="es-EC" sz="2400" dirty="0" smtClean="0"/>
              <a:t>aspectos.</a:t>
            </a:r>
          </a:p>
          <a:p>
            <a:pPr algn="just"/>
            <a:r>
              <a:rPr lang="es-EC" sz="2400" dirty="0" smtClean="0"/>
              <a:t>Esta </a:t>
            </a:r>
            <a:r>
              <a:rPr lang="es-EC" sz="2400" dirty="0"/>
              <a:t>publicidad </a:t>
            </a:r>
            <a:r>
              <a:rPr lang="es-EC" sz="2400" dirty="0" err="1"/>
              <a:t>BTL</a:t>
            </a:r>
            <a:r>
              <a:rPr lang="es-EC" sz="2400" dirty="0"/>
              <a:t> se ha modernizado y esto gracias a la innovación tecnológica que se ha venido desarrollando en los últimos </a:t>
            </a:r>
            <a:r>
              <a:rPr lang="es-EC" sz="2400" dirty="0" smtClean="0"/>
              <a:t>años.</a:t>
            </a:r>
            <a:endParaRPr lang="es-EC" sz="2300" dirty="0" smtClean="0"/>
          </a:p>
          <a:p>
            <a:pPr algn="just"/>
            <a:endParaRPr lang="es-EC" sz="2300" dirty="0" smtClean="0"/>
          </a:p>
          <a:p>
            <a:pPr algn="just"/>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212359" y="4050979"/>
            <a:ext cx="4011930" cy="1795145"/>
          </a:xfrm>
          <a:prstGeom prst="rect">
            <a:avLst/>
          </a:prstGeom>
          <a:noFill/>
          <a:ln>
            <a:noFill/>
          </a:ln>
        </p:spPr>
      </p:pic>
      <p:sp>
        <p:nvSpPr>
          <p:cNvPr id="5" name="Marcador de contenido 2"/>
          <p:cNvSpPr txBox="1">
            <a:spLocks/>
          </p:cNvSpPr>
          <p:nvPr/>
        </p:nvSpPr>
        <p:spPr>
          <a:xfrm>
            <a:off x="2772834" y="5905498"/>
            <a:ext cx="4205181" cy="8382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sz="1600" b="1" dirty="0" smtClean="0"/>
              <a:t>Autómata mecánico de mesero en China</a:t>
            </a:r>
            <a:endParaRPr lang="es-EC" sz="1600" dirty="0" smtClean="0"/>
          </a:p>
          <a:p>
            <a:pPr marL="0" indent="0" algn="ctr">
              <a:buFont typeface="Wingdings 3" charset="2"/>
              <a:buNone/>
            </a:pPr>
            <a:r>
              <a:rPr lang="es-EC" sz="1600" dirty="0" smtClean="0"/>
              <a:t>Fuente: (</a:t>
            </a:r>
            <a:r>
              <a:rPr lang="es-EC" sz="1600" dirty="0" err="1" smtClean="0"/>
              <a:t>Electronilab</a:t>
            </a:r>
            <a:r>
              <a:rPr lang="es-EC" sz="1600" dirty="0" smtClean="0"/>
              <a:t>, 2013)</a:t>
            </a:r>
          </a:p>
          <a:p>
            <a:pPr algn="ctr"/>
            <a:endParaRPr lang="es-EC" sz="2000" dirty="0" smtClean="0"/>
          </a:p>
          <a:p>
            <a:pPr algn="ctr"/>
            <a:endParaRPr lang="es-EC" dirty="0"/>
          </a:p>
        </p:txBody>
      </p:sp>
    </p:spTree>
    <p:extLst>
      <p:ext uri="{BB962C8B-B14F-4D97-AF65-F5344CB8AC3E}">
        <p14:creationId xmlns:p14="http://schemas.microsoft.com/office/powerpoint/2010/main" val="2370963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361" y="348344"/>
            <a:ext cx="9495366" cy="827314"/>
          </a:xfrm>
        </p:spPr>
        <p:txBody>
          <a:bodyPr>
            <a:normAutofit/>
          </a:bodyPr>
          <a:lstStyle/>
          <a:p>
            <a:r>
              <a:rPr lang="es-EC" dirty="0" smtClean="0"/>
              <a:t>ESTRUCTURA ESQUELETO</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a:p>
        </p:txBody>
      </p:sp>
      <p:sp>
        <p:nvSpPr>
          <p:cNvPr id="6" name="Marcador de contenido 2"/>
          <p:cNvSpPr txBox="1">
            <a:spLocks/>
          </p:cNvSpPr>
          <p:nvPr/>
        </p:nvSpPr>
        <p:spPr>
          <a:xfrm>
            <a:off x="677333" y="1162778"/>
            <a:ext cx="4939696" cy="53033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r>
              <a:rPr lang="es-EC" sz="2400" dirty="0" smtClean="0">
                <a:solidFill>
                  <a:prstClr val="black">
                    <a:lumMod val="75000"/>
                    <a:lumOff val="25000"/>
                  </a:prstClr>
                </a:solidFill>
              </a:rPr>
              <a:t>El diseño de la estructura del esqueleto se divide en dos partes:</a:t>
            </a:r>
          </a:p>
          <a:p>
            <a:pPr>
              <a:buClr>
                <a:srgbClr val="90C226"/>
              </a:buClr>
            </a:pPr>
            <a:r>
              <a:rPr lang="es-EC" sz="2400" dirty="0" smtClean="0">
                <a:solidFill>
                  <a:prstClr val="black">
                    <a:lumMod val="75000"/>
                    <a:lumOff val="25000"/>
                  </a:prstClr>
                </a:solidFill>
              </a:rPr>
              <a:t>Estructura </a:t>
            </a:r>
            <a:r>
              <a:rPr lang="es-EC" sz="2400" dirty="0">
                <a:solidFill>
                  <a:prstClr val="black">
                    <a:lumMod val="75000"/>
                    <a:lumOff val="25000"/>
                  </a:prstClr>
                </a:solidFill>
              </a:rPr>
              <a:t>superior.</a:t>
            </a:r>
          </a:p>
          <a:p>
            <a:pPr>
              <a:buClr>
                <a:srgbClr val="90C226"/>
              </a:buClr>
            </a:pPr>
            <a:r>
              <a:rPr lang="es-EC" sz="2400" dirty="0">
                <a:solidFill>
                  <a:prstClr val="black">
                    <a:lumMod val="75000"/>
                    <a:lumOff val="25000"/>
                  </a:prstClr>
                </a:solidFill>
              </a:rPr>
              <a:t>Estructura inferior</a:t>
            </a:r>
            <a:r>
              <a:rPr lang="es-EC" sz="2400" dirty="0" smtClean="0">
                <a:solidFill>
                  <a:prstClr val="black">
                    <a:lumMod val="75000"/>
                    <a:lumOff val="25000"/>
                  </a:prstClr>
                </a:solidFill>
              </a:rPr>
              <a:t>.</a:t>
            </a:r>
          </a:p>
          <a:p>
            <a:pPr marL="0" indent="0" algn="just">
              <a:buClr>
                <a:srgbClr val="90C226"/>
              </a:buClr>
              <a:buFont typeface="Wingdings 3" charset="2"/>
              <a:buNone/>
            </a:pPr>
            <a:r>
              <a:rPr lang="es-EC" sz="2400" dirty="0">
                <a:solidFill>
                  <a:prstClr val="black">
                    <a:lumMod val="75000"/>
                    <a:lumOff val="25000"/>
                  </a:prstClr>
                </a:solidFill>
              </a:rPr>
              <a:t>El diseño mostrado en la figura se basa en la forma </a:t>
            </a:r>
            <a:r>
              <a:rPr lang="es-EC" sz="2400" dirty="0" err="1">
                <a:solidFill>
                  <a:prstClr val="black">
                    <a:lumMod val="75000"/>
                    <a:lumOff val="25000"/>
                  </a:prstClr>
                </a:solidFill>
              </a:rPr>
              <a:t>exo</a:t>
            </a:r>
            <a:r>
              <a:rPr lang="es-EC" sz="2400" dirty="0">
                <a:solidFill>
                  <a:prstClr val="black">
                    <a:lumMod val="75000"/>
                    <a:lumOff val="25000"/>
                  </a:prstClr>
                </a:solidFill>
              </a:rPr>
              <a:t>-esquelética de un hombre, con dimensiones adaptadas a la forma de un maniquí. Se tiene así la estructura inferior del cuerpo que consta las piernas y la estructura superior que forma parte del torso.</a:t>
            </a:r>
          </a:p>
          <a:p>
            <a:pPr marL="0" indent="0" algn="just">
              <a:buClr>
                <a:srgbClr val="90C226"/>
              </a:buClr>
              <a:buFont typeface="Wingdings 3" charset="2"/>
              <a:buNone/>
            </a:pPr>
            <a:endParaRPr lang="es-EC" sz="1900" dirty="0">
              <a:solidFill>
                <a:prstClr val="black">
                  <a:lumMod val="75000"/>
                  <a:lumOff val="25000"/>
                </a:prstClr>
              </a:solidFill>
            </a:endParaRPr>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6713990" y="1420586"/>
            <a:ext cx="2609624" cy="4816928"/>
          </a:xfrm>
          <a:prstGeom prst="rect">
            <a:avLst/>
          </a:prstGeom>
          <a:noFill/>
          <a:ln>
            <a:noFill/>
          </a:ln>
        </p:spPr>
      </p:pic>
    </p:spTree>
    <p:extLst>
      <p:ext uri="{BB962C8B-B14F-4D97-AF65-F5344CB8AC3E}">
        <p14:creationId xmlns:p14="http://schemas.microsoft.com/office/powerpoint/2010/main" val="3951477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361" y="348344"/>
            <a:ext cx="9495366" cy="827314"/>
          </a:xfrm>
        </p:spPr>
        <p:txBody>
          <a:bodyPr>
            <a:normAutofit/>
          </a:bodyPr>
          <a:lstStyle/>
          <a:p>
            <a:r>
              <a:rPr lang="es-EC" dirty="0" smtClean="0"/>
              <a:t>ESTRUCTURA SUPERIOR-CAJA TORÁCICA</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a:p>
        </p:txBody>
      </p:sp>
      <p:sp>
        <p:nvSpPr>
          <p:cNvPr id="6" name="Marcador de contenido 2"/>
          <p:cNvSpPr txBox="1">
            <a:spLocks/>
          </p:cNvSpPr>
          <p:nvPr/>
        </p:nvSpPr>
        <p:spPr>
          <a:xfrm>
            <a:off x="677333" y="1162778"/>
            <a:ext cx="4939696" cy="53033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pic>
        <p:nvPicPr>
          <p:cNvPr id="7" name="6 Imagen"/>
          <p:cNvPicPr/>
          <p:nvPr/>
        </p:nvPicPr>
        <p:blipFill>
          <a:blip r:embed="rId2">
            <a:extLst>
              <a:ext uri="{28A0092B-C50C-407E-A947-70E740481C1C}">
                <a14:useLocalDpi xmlns:a14="http://schemas.microsoft.com/office/drawing/2010/main" val="0"/>
              </a:ext>
            </a:extLst>
          </a:blip>
          <a:srcRect l="38727" t="27795" r="44287" b="15408"/>
          <a:stretch>
            <a:fillRect/>
          </a:stretch>
        </p:blipFill>
        <p:spPr bwMode="auto">
          <a:xfrm>
            <a:off x="976402" y="1183552"/>
            <a:ext cx="1400945" cy="2522310"/>
          </a:xfrm>
          <a:prstGeom prst="rect">
            <a:avLst/>
          </a:prstGeom>
          <a:noFill/>
          <a:ln>
            <a:noFill/>
          </a:ln>
        </p:spPr>
      </p:pic>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2828818" y="1592490"/>
            <a:ext cx="3302394" cy="1449070"/>
          </a:xfrm>
          <a:prstGeom prst="rect">
            <a:avLst/>
          </a:prstGeom>
          <a:noFill/>
          <a:ln>
            <a:noFill/>
          </a:ln>
        </p:spPr>
      </p:pic>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6662058" y="1587230"/>
            <a:ext cx="3268208" cy="1553665"/>
          </a:xfrm>
          <a:prstGeom prst="rect">
            <a:avLst/>
          </a:prstGeom>
          <a:noFill/>
          <a:ln>
            <a:noFill/>
          </a:ln>
        </p:spPr>
      </p:pic>
      <p:pic>
        <p:nvPicPr>
          <p:cNvPr id="11" name="10 Imagen"/>
          <p:cNvPicPr/>
          <p:nvPr/>
        </p:nvPicPr>
        <p:blipFill>
          <a:blip r:embed="rId5">
            <a:extLst>
              <a:ext uri="{28A0092B-C50C-407E-A947-70E740481C1C}">
                <a14:useLocalDpi xmlns:a14="http://schemas.microsoft.com/office/drawing/2010/main" val="0"/>
              </a:ext>
            </a:extLst>
          </a:blip>
          <a:srcRect/>
          <a:stretch>
            <a:fillRect/>
          </a:stretch>
        </p:blipFill>
        <p:spPr bwMode="auto">
          <a:xfrm>
            <a:off x="4196444" y="3461658"/>
            <a:ext cx="1934768" cy="3118758"/>
          </a:xfrm>
          <a:prstGeom prst="rect">
            <a:avLst/>
          </a:prstGeom>
          <a:noFill/>
          <a:ln>
            <a:noFill/>
          </a:ln>
        </p:spPr>
      </p:pic>
    </p:spTree>
    <p:extLst>
      <p:ext uri="{BB962C8B-B14F-4D97-AF65-F5344CB8AC3E}">
        <p14:creationId xmlns:p14="http://schemas.microsoft.com/office/powerpoint/2010/main" val="1075646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72922"/>
            <a:ext cx="4090610" cy="966834"/>
          </a:xfrm>
        </p:spPr>
        <p:txBody>
          <a:bodyPr>
            <a:normAutofit fontScale="90000"/>
          </a:bodyPr>
          <a:lstStyle/>
          <a:p>
            <a:r>
              <a:rPr lang="es-EC" dirty="0" smtClean="0"/>
              <a:t>ESTRUCTURA</a:t>
            </a:r>
            <a:br>
              <a:rPr lang="es-EC" dirty="0" smtClean="0"/>
            </a:br>
            <a:r>
              <a:rPr lang="es-EC" dirty="0" smtClean="0"/>
              <a:t>INFERIOR-PIERNA</a:t>
            </a:r>
            <a:endParaRPr lang="es-EC" dirty="0"/>
          </a:p>
        </p:txBody>
      </p:sp>
      <p:sp>
        <p:nvSpPr>
          <p:cNvPr id="5" name="Marcador de contenido 2"/>
          <p:cNvSpPr>
            <a:spLocks noGrp="1"/>
          </p:cNvSpPr>
          <p:nvPr>
            <p:ph idx="1"/>
          </p:nvPr>
        </p:nvSpPr>
        <p:spPr>
          <a:xfrm>
            <a:off x="677333" y="1510837"/>
            <a:ext cx="3176210" cy="4788542"/>
          </a:xfrm>
        </p:spPr>
        <p:txBody>
          <a:bodyPr>
            <a:normAutofit/>
          </a:bodyPr>
          <a:lstStyle/>
          <a:p>
            <a:pPr marL="0" lvl="0" indent="0">
              <a:buNone/>
            </a:pPr>
            <a:endParaRPr lang="es-EC" sz="2400" dirty="0"/>
          </a:p>
          <a:p>
            <a:pPr marL="0" indent="0">
              <a:buNone/>
            </a:pPr>
            <a:endParaRPr lang="es-EC" sz="1900" dirty="0"/>
          </a:p>
        </p:txBody>
      </p:sp>
      <p:sp>
        <p:nvSpPr>
          <p:cNvPr id="6" name="Marcador de contenido 2"/>
          <p:cNvSpPr txBox="1">
            <a:spLocks/>
          </p:cNvSpPr>
          <p:nvPr/>
        </p:nvSpPr>
        <p:spPr>
          <a:xfrm>
            <a:off x="677333" y="1162778"/>
            <a:ext cx="4939696" cy="53033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12" name="Marcador de contenido 2"/>
          <p:cNvSpPr txBox="1">
            <a:spLocks/>
          </p:cNvSpPr>
          <p:nvPr/>
        </p:nvSpPr>
        <p:spPr>
          <a:xfrm>
            <a:off x="731761" y="1315178"/>
            <a:ext cx="9000067" cy="17872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pic>
        <p:nvPicPr>
          <p:cNvPr id="8" name="7 Imagen"/>
          <p:cNvPicPr/>
          <p:nvPr/>
        </p:nvPicPr>
        <p:blipFill>
          <a:blip r:embed="rId2">
            <a:extLst>
              <a:ext uri="{28A0092B-C50C-407E-A947-70E740481C1C}">
                <a14:useLocalDpi xmlns:a14="http://schemas.microsoft.com/office/drawing/2010/main" val="0"/>
              </a:ext>
            </a:extLst>
          </a:blip>
          <a:srcRect l="39577" t="22357" r="46495" b="9366"/>
          <a:stretch>
            <a:fillRect/>
          </a:stretch>
        </p:blipFill>
        <p:spPr bwMode="auto">
          <a:xfrm>
            <a:off x="996043" y="2208803"/>
            <a:ext cx="2432957" cy="3363685"/>
          </a:xfrm>
          <a:prstGeom prst="rect">
            <a:avLst/>
          </a:prstGeom>
          <a:noFill/>
          <a:ln>
            <a:noFill/>
          </a:ln>
        </p:spPr>
      </p:pic>
      <p:sp>
        <p:nvSpPr>
          <p:cNvPr id="11" name="Título 1"/>
          <p:cNvSpPr txBox="1">
            <a:spLocks/>
          </p:cNvSpPr>
          <p:nvPr/>
        </p:nvSpPr>
        <p:spPr>
          <a:xfrm>
            <a:off x="5369075" y="831761"/>
            <a:ext cx="4090610" cy="966834"/>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solidFill>
                  <a:srgbClr val="90C226"/>
                </a:solidFill>
              </a:rPr>
              <a:t>ESTRUCTURA</a:t>
            </a:r>
            <a:br>
              <a:rPr lang="es-EC" dirty="0" smtClean="0">
                <a:solidFill>
                  <a:srgbClr val="90C226"/>
                </a:solidFill>
              </a:rPr>
            </a:br>
            <a:r>
              <a:rPr lang="es-EC" dirty="0" smtClean="0">
                <a:solidFill>
                  <a:srgbClr val="90C226"/>
                </a:solidFill>
              </a:rPr>
              <a:t>INFERIOR-MUSLO</a:t>
            </a:r>
            <a:endParaRPr lang="es-EC" dirty="0">
              <a:solidFill>
                <a:srgbClr val="90C226"/>
              </a:solidFill>
            </a:endParaRPr>
          </a:p>
        </p:txBody>
      </p:sp>
      <p:pic>
        <p:nvPicPr>
          <p:cNvPr id="13" name="Picture 7" descr="C:\Users\ecfarinangoa\Desktop\pierna.JPG"/>
          <p:cNvPicPr/>
          <p:nvPr/>
        </p:nvPicPr>
        <p:blipFill>
          <a:blip r:embed="rId3">
            <a:extLst>
              <a:ext uri="{28A0092B-C50C-407E-A947-70E740481C1C}">
                <a14:useLocalDpi xmlns:a14="http://schemas.microsoft.com/office/drawing/2010/main" val="0"/>
              </a:ext>
            </a:extLst>
          </a:blip>
          <a:srcRect/>
          <a:stretch>
            <a:fillRect/>
          </a:stretch>
        </p:blipFill>
        <p:spPr bwMode="auto">
          <a:xfrm>
            <a:off x="5369075" y="2723922"/>
            <a:ext cx="3962794" cy="1799092"/>
          </a:xfrm>
          <a:prstGeom prst="rect">
            <a:avLst/>
          </a:prstGeom>
          <a:noFill/>
          <a:ln>
            <a:noFill/>
          </a:ln>
        </p:spPr>
      </p:pic>
    </p:spTree>
    <p:extLst>
      <p:ext uri="{BB962C8B-B14F-4D97-AF65-F5344CB8AC3E}">
        <p14:creationId xmlns:p14="http://schemas.microsoft.com/office/powerpoint/2010/main" val="3544770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7924" y="679361"/>
            <a:ext cx="4090610" cy="966834"/>
          </a:xfrm>
        </p:spPr>
        <p:txBody>
          <a:bodyPr>
            <a:normAutofit/>
          </a:bodyPr>
          <a:lstStyle/>
          <a:p>
            <a:r>
              <a:rPr lang="es-EC" dirty="0" smtClean="0"/>
              <a:t>SILLA</a:t>
            </a:r>
            <a:endParaRPr lang="es-EC" dirty="0"/>
          </a:p>
        </p:txBody>
      </p:sp>
      <p:sp>
        <p:nvSpPr>
          <p:cNvPr id="5" name="Marcador de contenido 2"/>
          <p:cNvSpPr>
            <a:spLocks noGrp="1"/>
          </p:cNvSpPr>
          <p:nvPr>
            <p:ph idx="1"/>
          </p:nvPr>
        </p:nvSpPr>
        <p:spPr>
          <a:xfrm>
            <a:off x="677333" y="1510837"/>
            <a:ext cx="3176210" cy="4788542"/>
          </a:xfrm>
        </p:spPr>
        <p:txBody>
          <a:bodyPr>
            <a:normAutofit/>
          </a:bodyPr>
          <a:lstStyle/>
          <a:p>
            <a:pPr marL="0" lvl="0" indent="0">
              <a:buNone/>
            </a:pPr>
            <a:endParaRPr lang="es-EC" sz="2400" dirty="0"/>
          </a:p>
          <a:p>
            <a:pPr marL="0" indent="0">
              <a:buNone/>
            </a:pPr>
            <a:endParaRPr lang="es-EC" sz="1900" dirty="0"/>
          </a:p>
        </p:txBody>
      </p:sp>
      <p:sp>
        <p:nvSpPr>
          <p:cNvPr id="6" name="Marcador de contenido 2"/>
          <p:cNvSpPr txBox="1">
            <a:spLocks/>
          </p:cNvSpPr>
          <p:nvPr/>
        </p:nvSpPr>
        <p:spPr>
          <a:xfrm>
            <a:off x="677333" y="1162778"/>
            <a:ext cx="4939696" cy="53033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12" name="Marcador de contenido 2"/>
          <p:cNvSpPr txBox="1">
            <a:spLocks/>
          </p:cNvSpPr>
          <p:nvPr/>
        </p:nvSpPr>
        <p:spPr>
          <a:xfrm>
            <a:off x="731761" y="1315178"/>
            <a:ext cx="9000067" cy="17872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11" name="Título 1"/>
          <p:cNvSpPr txBox="1">
            <a:spLocks/>
          </p:cNvSpPr>
          <p:nvPr/>
        </p:nvSpPr>
        <p:spPr>
          <a:xfrm>
            <a:off x="5369075" y="831761"/>
            <a:ext cx="4090610" cy="96683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solidFill>
                  <a:srgbClr val="90C226"/>
                </a:solidFill>
              </a:rPr>
              <a:t>SOPORTE SENSOR</a:t>
            </a:r>
            <a:endParaRPr lang="es-EC" dirty="0">
              <a:solidFill>
                <a:srgbClr val="90C226"/>
              </a:solidFill>
            </a:endParaRPr>
          </a:p>
        </p:txBody>
      </p:sp>
      <p:pic>
        <p:nvPicPr>
          <p:cNvPr id="9" name="8 Imagen"/>
          <p:cNvPicPr/>
          <p:nvPr/>
        </p:nvPicPr>
        <p:blipFill>
          <a:blip r:embed="rId2">
            <a:extLst>
              <a:ext uri="{28A0092B-C50C-407E-A947-70E740481C1C}">
                <a14:useLocalDpi xmlns:a14="http://schemas.microsoft.com/office/drawing/2010/main" val="0"/>
              </a:ext>
            </a:extLst>
          </a:blip>
          <a:srcRect l="28368" t="25378" r="50061" b="10876"/>
          <a:stretch>
            <a:fillRect/>
          </a:stretch>
        </p:blipFill>
        <p:spPr bwMode="auto">
          <a:xfrm>
            <a:off x="731760" y="1798595"/>
            <a:ext cx="2080653" cy="3540848"/>
          </a:xfrm>
          <a:prstGeom prst="rect">
            <a:avLst/>
          </a:prstGeom>
          <a:noFill/>
          <a:ln>
            <a:noFill/>
          </a:ln>
        </p:spPr>
      </p:pic>
      <p:pic>
        <p:nvPicPr>
          <p:cNvPr id="10" name="9 Imagen"/>
          <p:cNvPicPr/>
          <p:nvPr/>
        </p:nvPicPr>
        <p:blipFill>
          <a:blip r:embed="rId3">
            <a:extLst>
              <a:ext uri="{28A0092B-C50C-407E-A947-70E740481C1C}">
                <a14:useLocalDpi xmlns:a14="http://schemas.microsoft.com/office/drawing/2010/main" val="0"/>
              </a:ext>
            </a:extLst>
          </a:blip>
          <a:srcRect l="40765" t="28400" r="47005" b="10876"/>
          <a:stretch>
            <a:fillRect/>
          </a:stretch>
        </p:blipFill>
        <p:spPr bwMode="auto">
          <a:xfrm>
            <a:off x="2812414" y="1798595"/>
            <a:ext cx="1530985" cy="3540848"/>
          </a:xfrm>
          <a:prstGeom prst="rect">
            <a:avLst/>
          </a:prstGeom>
          <a:noFill/>
          <a:ln>
            <a:noFill/>
          </a:ln>
        </p:spPr>
      </p:pic>
      <p:pic>
        <p:nvPicPr>
          <p:cNvPr id="14" name="13 Imagen"/>
          <p:cNvPicPr/>
          <p:nvPr/>
        </p:nvPicPr>
        <p:blipFill>
          <a:blip r:embed="rId4">
            <a:extLst>
              <a:ext uri="{28A0092B-C50C-407E-A947-70E740481C1C}">
                <a14:useLocalDpi xmlns:a14="http://schemas.microsoft.com/office/drawing/2010/main" val="0"/>
              </a:ext>
            </a:extLst>
          </a:blip>
          <a:srcRect/>
          <a:stretch>
            <a:fillRect/>
          </a:stretch>
        </p:blipFill>
        <p:spPr bwMode="auto">
          <a:xfrm>
            <a:off x="5617029" y="1905731"/>
            <a:ext cx="1616528" cy="3433712"/>
          </a:xfrm>
          <a:prstGeom prst="rect">
            <a:avLst/>
          </a:prstGeom>
          <a:noFill/>
          <a:ln>
            <a:noFill/>
          </a:ln>
        </p:spPr>
      </p:pic>
      <p:pic>
        <p:nvPicPr>
          <p:cNvPr id="15" name="14 Imagen"/>
          <p:cNvPicPr/>
          <p:nvPr/>
        </p:nvPicPr>
        <p:blipFill>
          <a:blip r:embed="rId5">
            <a:extLst>
              <a:ext uri="{28A0092B-C50C-407E-A947-70E740481C1C}">
                <a14:useLocalDpi xmlns:a14="http://schemas.microsoft.com/office/drawing/2010/main" val="0"/>
              </a:ext>
            </a:extLst>
          </a:blip>
          <a:srcRect/>
          <a:stretch>
            <a:fillRect/>
          </a:stretch>
        </p:blipFill>
        <p:spPr bwMode="auto">
          <a:xfrm>
            <a:off x="8011884" y="1905731"/>
            <a:ext cx="1447801" cy="3433712"/>
          </a:xfrm>
          <a:prstGeom prst="rect">
            <a:avLst/>
          </a:prstGeom>
          <a:noFill/>
          <a:ln>
            <a:noFill/>
          </a:ln>
        </p:spPr>
      </p:pic>
    </p:spTree>
    <p:extLst>
      <p:ext uri="{BB962C8B-B14F-4D97-AF65-F5344CB8AC3E}">
        <p14:creationId xmlns:p14="http://schemas.microsoft.com/office/powerpoint/2010/main" val="2469820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7924" y="679361"/>
            <a:ext cx="4090610" cy="966834"/>
          </a:xfrm>
        </p:spPr>
        <p:txBody>
          <a:bodyPr>
            <a:normAutofit/>
          </a:bodyPr>
          <a:lstStyle/>
          <a:p>
            <a:r>
              <a:rPr lang="es-EC" dirty="0" smtClean="0"/>
              <a:t>PLATAFORMA</a:t>
            </a:r>
            <a:endParaRPr lang="es-EC" dirty="0"/>
          </a:p>
        </p:txBody>
      </p:sp>
      <p:sp>
        <p:nvSpPr>
          <p:cNvPr id="5" name="Marcador de contenido 2"/>
          <p:cNvSpPr>
            <a:spLocks noGrp="1"/>
          </p:cNvSpPr>
          <p:nvPr>
            <p:ph idx="1"/>
          </p:nvPr>
        </p:nvSpPr>
        <p:spPr>
          <a:xfrm>
            <a:off x="677333" y="1510837"/>
            <a:ext cx="3176210" cy="4788542"/>
          </a:xfrm>
        </p:spPr>
        <p:txBody>
          <a:bodyPr>
            <a:normAutofit/>
          </a:bodyPr>
          <a:lstStyle/>
          <a:p>
            <a:pPr marL="0" lvl="0" indent="0">
              <a:buNone/>
            </a:pPr>
            <a:endParaRPr lang="es-EC" sz="2400" dirty="0"/>
          </a:p>
          <a:p>
            <a:pPr marL="0" indent="0">
              <a:buNone/>
            </a:pPr>
            <a:endParaRPr lang="es-EC" sz="1900" dirty="0"/>
          </a:p>
        </p:txBody>
      </p:sp>
      <p:sp>
        <p:nvSpPr>
          <p:cNvPr id="6" name="Marcador de contenido 2"/>
          <p:cNvSpPr txBox="1">
            <a:spLocks/>
          </p:cNvSpPr>
          <p:nvPr/>
        </p:nvSpPr>
        <p:spPr>
          <a:xfrm>
            <a:off x="677333" y="1162778"/>
            <a:ext cx="4939696" cy="53033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12" name="Marcador de contenido 2"/>
          <p:cNvSpPr txBox="1">
            <a:spLocks/>
          </p:cNvSpPr>
          <p:nvPr/>
        </p:nvSpPr>
        <p:spPr>
          <a:xfrm>
            <a:off x="731761" y="1315178"/>
            <a:ext cx="9000067" cy="17872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pic>
        <p:nvPicPr>
          <p:cNvPr id="13" name="12 Imagen"/>
          <p:cNvPicPr/>
          <p:nvPr/>
        </p:nvPicPr>
        <p:blipFill>
          <a:blip r:embed="rId2">
            <a:extLst>
              <a:ext uri="{28A0092B-C50C-407E-A947-70E740481C1C}">
                <a14:useLocalDpi xmlns:a14="http://schemas.microsoft.com/office/drawing/2010/main" val="0"/>
              </a:ext>
            </a:extLst>
          </a:blip>
          <a:srcRect l="30138" t="29640" r="32881" b="27534"/>
          <a:stretch>
            <a:fillRect/>
          </a:stretch>
        </p:blipFill>
        <p:spPr bwMode="auto">
          <a:xfrm>
            <a:off x="1328011" y="1661342"/>
            <a:ext cx="3265805" cy="2125980"/>
          </a:xfrm>
          <a:prstGeom prst="rect">
            <a:avLst/>
          </a:prstGeom>
          <a:noFill/>
          <a:ln>
            <a:noFill/>
          </a:ln>
        </p:spPr>
      </p:pic>
      <p:pic>
        <p:nvPicPr>
          <p:cNvPr id="16" name="15 Imagen"/>
          <p:cNvPicPr/>
          <p:nvPr/>
        </p:nvPicPr>
        <p:blipFill>
          <a:blip r:embed="rId3">
            <a:extLst>
              <a:ext uri="{28A0092B-C50C-407E-A947-70E740481C1C}">
                <a14:useLocalDpi xmlns:a14="http://schemas.microsoft.com/office/drawing/2010/main" val="0"/>
              </a:ext>
            </a:extLst>
          </a:blip>
          <a:srcRect l="31255" t="45015" r="25093" b="34743"/>
          <a:stretch>
            <a:fillRect/>
          </a:stretch>
        </p:blipFill>
        <p:spPr bwMode="auto">
          <a:xfrm>
            <a:off x="5778363" y="1908810"/>
            <a:ext cx="3574415" cy="937895"/>
          </a:xfrm>
          <a:prstGeom prst="rect">
            <a:avLst/>
          </a:prstGeom>
          <a:noFill/>
          <a:ln>
            <a:noFill/>
          </a:ln>
        </p:spPr>
      </p:pic>
      <p:pic>
        <p:nvPicPr>
          <p:cNvPr id="17" name="16 Imagen"/>
          <p:cNvPicPr/>
          <p:nvPr/>
        </p:nvPicPr>
        <p:blipFill>
          <a:blip r:embed="rId4">
            <a:extLst>
              <a:ext uri="{28A0092B-C50C-407E-A947-70E740481C1C}">
                <a14:useLocalDpi xmlns:a14="http://schemas.microsoft.com/office/drawing/2010/main" val="0"/>
              </a:ext>
            </a:extLst>
          </a:blip>
          <a:srcRect/>
          <a:stretch>
            <a:fillRect/>
          </a:stretch>
        </p:blipFill>
        <p:spPr bwMode="auto">
          <a:xfrm>
            <a:off x="1328011" y="4133667"/>
            <a:ext cx="3510642" cy="2528387"/>
          </a:xfrm>
          <a:prstGeom prst="rect">
            <a:avLst/>
          </a:prstGeom>
          <a:noFill/>
          <a:ln>
            <a:noFill/>
          </a:ln>
        </p:spPr>
      </p:pic>
      <p:pic>
        <p:nvPicPr>
          <p:cNvPr id="18" name="17 Imagen"/>
          <p:cNvPicPr/>
          <p:nvPr/>
        </p:nvPicPr>
        <p:blipFill>
          <a:blip r:embed="rId5">
            <a:extLst>
              <a:ext uri="{28A0092B-C50C-407E-A947-70E740481C1C}">
                <a14:useLocalDpi xmlns:a14="http://schemas.microsoft.com/office/drawing/2010/main" val="0"/>
              </a:ext>
            </a:extLst>
          </a:blip>
          <a:srcRect/>
          <a:stretch>
            <a:fillRect/>
          </a:stretch>
        </p:blipFill>
        <p:spPr bwMode="auto">
          <a:xfrm>
            <a:off x="5778363" y="3657601"/>
            <a:ext cx="5504680" cy="2423612"/>
          </a:xfrm>
          <a:prstGeom prst="rect">
            <a:avLst/>
          </a:prstGeom>
          <a:noFill/>
          <a:ln>
            <a:noFill/>
          </a:ln>
        </p:spPr>
      </p:pic>
    </p:spTree>
    <p:extLst>
      <p:ext uri="{BB962C8B-B14F-4D97-AF65-F5344CB8AC3E}">
        <p14:creationId xmlns:p14="http://schemas.microsoft.com/office/powerpoint/2010/main" val="3010107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361" y="348344"/>
            <a:ext cx="9495366" cy="827314"/>
          </a:xfrm>
        </p:spPr>
        <p:txBody>
          <a:bodyPr>
            <a:normAutofit fontScale="90000"/>
          </a:bodyPr>
          <a:lstStyle/>
          <a:p>
            <a:r>
              <a:rPr lang="es-EC" dirty="0" smtClean="0"/>
              <a:t>CÁLCULOS MECÁNICOS – TORQUE MOTOR BRAZO</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a:p>
        </p:txBody>
      </p:sp>
      <p:sp>
        <p:nvSpPr>
          <p:cNvPr id="6" name="Marcador de contenido 2"/>
          <p:cNvSpPr txBox="1">
            <a:spLocks/>
          </p:cNvSpPr>
          <p:nvPr/>
        </p:nvSpPr>
        <p:spPr>
          <a:xfrm>
            <a:off x="677333" y="1162778"/>
            <a:ext cx="4939696" cy="53033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61" y="2955471"/>
            <a:ext cx="5196438" cy="315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443" y="1162777"/>
            <a:ext cx="3460738" cy="166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p:cNvPicPr/>
          <p:nvPr/>
        </p:nvPicPr>
        <p:blipFill>
          <a:blip r:embed="rId4">
            <a:extLst>
              <a:ext uri="{28A0092B-C50C-407E-A947-70E740481C1C}">
                <a14:useLocalDpi xmlns:a14="http://schemas.microsoft.com/office/drawing/2010/main" val="0"/>
              </a:ext>
            </a:extLst>
          </a:blip>
          <a:srcRect/>
          <a:stretch>
            <a:fillRect/>
          </a:stretch>
        </p:blipFill>
        <p:spPr bwMode="auto">
          <a:xfrm>
            <a:off x="6740388" y="1779814"/>
            <a:ext cx="2909798" cy="2922815"/>
          </a:xfrm>
          <a:prstGeom prst="rect">
            <a:avLst/>
          </a:prstGeom>
          <a:noFill/>
          <a:ln>
            <a:noFill/>
          </a:ln>
        </p:spPr>
      </p:pic>
    </p:spTree>
    <p:extLst>
      <p:ext uri="{BB962C8B-B14F-4D97-AF65-F5344CB8AC3E}">
        <p14:creationId xmlns:p14="http://schemas.microsoft.com/office/powerpoint/2010/main" val="519852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361" y="348344"/>
            <a:ext cx="9495366" cy="827314"/>
          </a:xfrm>
        </p:spPr>
        <p:txBody>
          <a:bodyPr>
            <a:normAutofit fontScale="90000"/>
          </a:bodyPr>
          <a:lstStyle/>
          <a:p>
            <a:r>
              <a:rPr lang="es-EC" dirty="0" smtClean="0"/>
              <a:t>CÁLCULOS MECÁNICOS – TORQUE MOTOR CABEZA</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a:p>
        </p:txBody>
      </p:sp>
      <p:sp>
        <p:nvSpPr>
          <p:cNvPr id="6" name="Marcador de contenido 2"/>
          <p:cNvSpPr txBox="1">
            <a:spLocks/>
          </p:cNvSpPr>
          <p:nvPr/>
        </p:nvSpPr>
        <p:spPr>
          <a:xfrm>
            <a:off x="677333" y="1162778"/>
            <a:ext cx="4939696" cy="53033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934495"/>
            <a:ext cx="5860192" cy="187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3" y="3110593"/>
            <a:ext cx="6352221" cy="201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7813403" y="925558"/>
            <a:ext cx="1757680" cy="2185035"/>
          </a:xfrm>
          <a:prstGeom prst="rect">
            <a:avLst/>
          </a:prstGeom>
          <a:noFill/>
          <a:ln>
            <a:noFill/>
          </a:ln>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5858" y="5294540"/>
            <a:ext cx="5063696" cy="88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667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361" y="348344"/>
            <a:ext cx="9495366" cy="827314"/>
          </a:xfrm>
        </p:spPr>
        <p:txBody>
          <a:bodyPr>
            <a:normAutofit/>
          </a:bodyPr>
          <a:lstStyle/>
          <a:p>
            <a:r>
              <a:rPr lang="es-EC" dirty="0" smtClean="0"/>
              <a:t>DISEÑO DEL SISTEMA ELECTRÓNICO</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smtClean="0"/>
          </a:p>
          <a:p>
            <a:pPr marL="0" indent="0">
              <a:buNone/>
            </a:pPr>
            <a:endParaRPr lang="es-EC" sz="1900"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829734" y="1605643"/>
            <a:ext cx="8417298" cy="892858"/>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lvl="3" indent="-342900">
              <a:buClr>
                <a:srgbClr val="90C226"/>
              </a:buClr>
            </a:pPr>
            <a:r>
              <a:rPr lang="es-EC" sz="4800" dirty="0">
                <a:solidFill>
                  <a:prstClr val="black">
                    <a:lumMod val="75000"/>
                    <a:lumOff val="25000"/>
                  </a:prstClr>
                </a:solidFill>
              </a:rPr>
              <a:t> </a:t>
            </a:r>
            <a:r>
              <a:rPr lang="es-EC" sz="11200" dirty="0" smtClean="0">
                <a:solidFill>
                  <a:prstClr val="black">
                    <a:lumMod val="75000"/>
                    <a:lumOff val="25000"/>
                  </a:prstClr>
                </a:solidFill>
              </a:rPr>
              <a:t>Para </a:t>
            </a:r>
            <a:r>
              <a:rPr lang="es-EC" sz="11200" dirty="0">
                <a:solidFill>
                  <a:prstClr val="black">
                    <a:lumMod val="75000"/>
                    <a:lumOff val="25000"/>
                  </a:prstClr>
                </a:solidFill>
              </a:rPr>
              <a:t>el desarrollo del circuito electrónico se debe considerar los elementos como sensores, actuadores que se van a </a:t>
            </a:r>
            <a:r>
              <a:rPr lang="es-EC" sz="11200" dirty="0" smtClean="0">
                <a:solidFill>
                  <a:prstClr val="black">
                    <a:lumMod val="75000"/>
                    <a:lumOff val="25000"/>
                  </a:prstClr>
                </a:solidFill>
              </a:rPr>
              <a:t>usar.</a:t>
            </a:r>
            <a:endParaRPr lang="es-EC" sz="11200" dirty="0">
              <a:solidFill>
                <a:prstClr val="black">
                  <a:lumMod val="75000"/>
                  <a:lumOff val="25000"/>
                </a:prstClr>
              </a:solidFill>
            </a:endParaRPr>
          </a:p>
          <a:p>
            <a:pPr marL="0" indent="0" algn="just">
              <a:buClr>
                <a:srgbClr val="90C226"/>
              </a:buClr>
              <a:buFont typeface="Wingdings 3" charset="2"/>
              <a:buNone/>
            </a:pPr>
            <a:endParaRPr lang="es-EC" sz="1900" dirty="0">
              <a:solidFill>
                <a:prstClr val="black">
                  <a:lumMod val="75000"/>
                  <a:lumOff val="25000"/>
                </a:prstClr>
              </a:solidFill>
            </a:endParaRPr>
          </a:p>
        </p:txBody>
      </p:sp>
      <p:pic>
        <p:nvPicPr>
          <p:cNvPr id="4" name="Imagen 3"/>
          <p:cNvPicPr>
            <a:picLocks noChangeAspect="1"/>
          </p:cNvPicPr>
          <p:nvPr/>
        </p:nvPicPr>
        <p:blipFill>
          <a:blip r:embed="rId2"/>
          <a:stretch>
            <a:fillRect/>
          </a:stretch>
        </p:blipFill>
        <p:spPr>
          <a:xfrm>
            <a:off x="1457198" y="2776087"/>
            <a:ext cx="7789834" cy="3797356"/>
          </a:xfrm>
          <a:prstGeom prst="rect">
            <a:avLst/>
          </a:prstGeom>
        </p:spPr>
      </p:pic>
    </p:spTree>
    <p:extLst>
      <p:ext uri="{BB962C8B-B14F-4D97-AF65-F5344CB8AC3E}">
        <p14:creationId xmlns:p14="http://schemas.microsoft.com/office/powerpoint/2010/main" val="4206066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361" y="348344"/>
            <a:ext cx="9495366" cy="827314"/>
          </a:xfrm>
        </p:spPr>
        <p:txBody>
          <a:bodyPr>
            <a:normAutofit/>
          </a:bodyPr>
          <a:lstStyle/>
          <a:p>
            <a:r>
              <a:rPr lang="es-EC" dirty="0" smtClean="0"/>
              <a:t>ESQUEMA DEL SISTEMA ELECTRÓNICO</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smtClean="0"/>
          </a:p>
          <a:p>
            <a:pPr marL="0" indent="0">
              <a:buNone/>
            </a:pPr>
            <a:endParaRPr lang="es-EC" sz="1900"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829734" y="1605642"/>
            <a:ext cx="3832418" cy="43572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lvl="3" indent="-342900">
              <a:buClr>
                <a:srgbClr val="90C226"/>
              </a:buClr>
            </a:pPr>
            <a:r>
              <a:rPr lang="es-EC" sz="1900" dirty="0">
                <a:solidFill>
                  <a:prstClr val="black">
                    <a:lumMod val="75000"/>
                    <a:lumOff val="25000"/>
                  </a:prstClr>
                </a:solidFill>
              </a:rPr>
              <a:t> </a:t>
            </a:r>
            <a:r>
              <a:rPr lang="es-EC" sz="2400" dirty="0">
                <a:solidFill>
                  <a:prstClr val="black">
                    <a:lumMod val="75000"/>
                    <a:lumOff val="25000"/>
                  </a:prstClr>
                </a:solidFill>
              </a:rPr>
              <a:t>Para el desarrollo del circuito electrónico se debe considerar los elementos como sensores, actuadores que se van a usar.</a:t>
            </a:r>
          </a:p>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10" name="Marcador de contenido 2"/>
          <p:cNvSpPr txBox="1">
            <a:spLocks/>
          </p:cNvSpPr>
          <p:nvPr/>
        </p:nvSpPr>
        <p:spPr>
          <a:xfrm>
            <a:off x="5327044" y="1726470"/>
            <a:ext cx="3832418" cy="43572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s-EC" sz="2400" dirty="0">
                <a:solidFill>
                  <a:prstClr val="black">
                    <a:lumMod val="75000"/>
                    <a:lumOff val="25000"/>
                  </a:prstClr>
                </a:solidFill>
              </a:rPr>
              <a:t>Partiendo del esquema visualizado </a:t>
            </a:r>
            <a:r>
              <a:rPr lang="es-EC" sz="2400" dirty="0" smtClean="0">
                <a:solidFill>
                  <a:prstClr val="black">
                    <a:lumMod val="75000"/>
                    <a:lumOff val="25000"/>
                  </a:prstClr>
                </a:solidFill>
              </a:rPr>
              <a:t>el </a:t>
            </a:r>
            <a:r>
              <a:rPr lang="es-EC" sz="2400" dirty="0">
                <a:solidFill>
                  <a:prstClr val="black">
                    <a:lumMod val="75000"/>
                    <a:lumOff val="25000"/>
                  </a:prstClr>
                </a:solidFill>
              </a:rPr>
              <a:t>diseño del sistema electrónico se subdivide en dos partes:</a:t>
            </a:r>
          </a:p>
          <a:p>
            <a:pPr>
              <a:buClr>
                <a:srgbClr val="90C226"/>
              </a:buClr>
            </a:pPr>
            <a:r>
              <a:rPr lang="es-EC" sz="2400" dirty="0" err="1">
                <a:solidFill>
                  <a:prstClr val="black">
                    <a:lumMod val="75000"/>
                    <a:lumOff val="25000"/>
                  </a:prstClr>
                </a:solidFill>
              </a:rPr>
              <a:t>Mainboard</a:t>
            </a:r>
            <a:r>
              <a:rPr lang="es-EC" sz="2400" dirty="0">
                <a:solidFill>
                  <a:prstClr val="black">
                    <a:lumMod val="75000"/>
                    <a:lumOff val="25000"/>
                  </a:prstClr>
                </a:solidFill>
              </a:rPr>
              <a:t> </a:t>
            </a:r>
          </a:p>
          <a:p>
            <a:pPr>
              <a:buClr>
                <a:srgbClr val="90C226"/>
              </a:buClr>
            </a:pPr>
            <a:r>
              <a:rPr lang="es-EC" sz="2400" dirty="0">
                <a:solidFill>
                  <a:prstClr val="black">
                    <a:lumMod val="75000"/>
                    <a:lumOff val="25000"/>
                  </a:prstClr>
                </a:solidFill>
              </a:rPr>
              <a:t>Periféricos </a:t>
            </a:r>
            <a:endParaRPr lang="es-EC" sz="4000" dirty="0">
              <a:solidFill>
                <a:prstClr val="black">
                  <a:lumMod val="75000"/>
                  <a:lumOff val="2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53" y="4368800"/>
            <a:ext cx="4624014" cy="214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611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361" y="348344"/>
            <a:ext cx="9495366" cy="827314"/>
          </a:xfrm>
        </p:spPr>
        <p:txBody>
          <a:bodyPr>
            <a:normAutofit/>
          </a:bodyPr>
          <a:lstStyle/>
          <a:p>
            <a:r>
              <a:rPr lang="es-EC" dirty="0" smtClean="0"/>
              <a:t>MAINBOARD – TARJETA DE CONTROL</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smtClean="0"/>
          </a:p>
          <a:p>
            <a:pPr marL="0" indent="0">
              <a:buNone/>
            </a:pPr>
            <a:endParaRPr lang="es-EC" sz="1900"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829733" y="1391291"/>
            <a:ext cx="6498168" cy="502238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lvl="3" indent="-342900" algn="just">
              <a:buClr>
                <a:srgbClr val="90C226"/>
              </a:buClr>
            </a:pPr>
            <a:r>
              <a:rPr lang="es-EC" sz="2200" dirty="0">
                <a:solidFill>
                  <a:prstClr val="black">
                    <a:lumMod val="75000"/>
                    <a:lumOff val="25000"/>
                  </a:prstClr>
                </a:solidFill>
              </a:rPr>
              <a:t> </a:t>
            </a:r>
            <a:r>
              <a:rPr lang="es-EC" sz="2200" dirty="0" err="1">
                <a:solidFill>
                  <a:prstClr val="black">
                    <a:lumMod val="75000"/>
                    <a:lumOff val="25000"/>
                  </a:prstClr>
                </a:solidFill>
              </a:rPr>
              <a:t>Arduino</a:t>
            </a:r>
            <a:r>
              <a:rPr lang="es-EC" sz="2200" dirty="0">
                <a:solidFill>
                  <a:prstClr val="black">
                    <a:lumMod val="75000"/>
                    <a:lumOff val="25000"/>
                  </a:prstClr>
                </a:solidFill>
              </a:rPr>
              <a:t> es una plataforma de hardware libre, basada en una placa con un microcontrolador </a:t>
            </a:r>
            <a:r>
              <a:rPr lang="es-EC" sz="2200" dirty="0" err="1">
                <a:solidFill>
                  <a:prstClr val="black">
                    <a:lumMod val="75000"/>
                    <a:lumOff val="25000"/>
                  </a:prstClr>
                </a:solidFill>
              </a:rPr>
              <a:t>Atmel</a:t>
            </a:r>
            <a:r>
              <a:rPr lang="es-EC" sz="2200" dirty="0">
                <a:solidFill>
                  <a:prstClr val="black">
                    <a:lumMod val="75000"/>
                    <a:lumOff val="25000"/>
                  </a:prstClr>
                </a:solidFill>
              </a:rPr>
              <a:t> AVR, puertos de entrada/salida y un entorno de desarrollo que implementa el lenguaje de programación </a:t>
            </a:r>
            <a:r>
              <a:rPr lang="es-EC" sz="2200" dirty="0" err="1">
                <a:solidFill>
                  <a:prstClr val="black">
                    <a:lumMod val="75000"/>
                    <a:lumOff val="25000"/>
                  </a:prstClr>
                </a:solidFill>
              </a:rPr>
              <a:t>Processing</a:t>
            </a:r>
            <a:r>
              <a:rPr lang="es-EC" sz="2200" dirty="0">
                <a:solidFill>
                  <a:prstClr val="black">
                    <a:lumMod val="75000"/>
                    <a:lumOff val="25000"/>
                  </a:prstClr>
                </a:solidFill>
              </a:rPr>
              <a:t>/</a:t>
            </a:r>
            <a:r>
              <a:rPr lang="es-EC" sz="2200" dirty="0" err="1">
                <a:solidFill>
                  <a:prstClr val="black">
                    <a:lumMod val="75000"/>
                    <a:lumOff val="25000"/>
                  </a:prstClr>
                </a:solidFill>
              </a:rPr>
              <a:t>Wiring</a:t>
            </a:r>
            <a:r>
              <a:rPr lang="es-EC" sz="2200" dirty="0">
                <a:solidFill>
                  <a:prstClr val="black">
                    <a:lumMod val="75000"/>
                    <a:lumOff val="25000"/>
                  </a:prstClr>
                </a:solidFill>
              </a:rPr>
              <a:t>.</a:t>
            </a:r>
          </a:p>
          <a:p>
            <a:pPr marL="342900" lvl="3" indent="-342900" algn="just">
              <a:buClr>
                <a:srgbClr val="90C226"/>
              </a:buClr>
            </a:pPr>
            <a:r>
              <a:rPr lang="es-EC" sz="2200" dirty="0">
                <a:solidFill>
                  <a:prstClr val="black">
                    <a:lumMod val="75000"/>
                    <a:lumOff val="25000"/>
                  </a:prstClr>
                </a:solidFill>
              </a:rPr>
              <a:t>Por su facilidad de uso y bajo costo se seleccionó esta tarjeta para realizar el control del maniquí. </a:t>
            </a:r>
            <a:endParaRPr lang="es-EC" sz="2200" dirty="0" smtClean="0">
              <a:solidFill>
                <a:prstClr val="black">
                  <a:lumMod val="75000"/>
                  <a:lumOff val="25000"/>
                </a:prstClr>
              </a:solidFill>
            </a:endParaRPr>
          </a:p>
          <a:p>
            <a:pPr marL="342900" lvl="3" indent="-342900" algn="just">
              <a:buClr>
                <a:srgbClr val="90C226"/>
              </a:buClr>
            </a:pPr>
            <a:r>
              <a:rPr lang="es-EC" sz="2200" dirty="0" smtClean="0">
                <a:solidFill>
                  <a:prstClr val="black">
                    <a:lumMod val="75000"/>
                    <a:lumOff val="25000"/>
                  </a:prstClr>
                </a:solidFill>
              </a:rPr>
              <a:t>Es </a:t>
            </a:r>
            <a:r>
              <a:rPr lang="es-EC" sz="2200" dirty="0">
                <a:solidFill>
                  <a:prstClr val="black">
                    <a:lumMod val="75000"/>
                    <a:lumOff val="25000"/>
                  </a:prstClr>
                </a:solidFill>
              </a:rPr>
              <a:t>necesario resaltar que las librerías para diferentes dispositivos en </a:t>
            </a:r>
            <a:r>
              <a:rPr lang="es-EC" sz="2200" dirty="0" err="1">
                <a:solidFill>
                  <a:prstClr val="black">
                    <a:lumMod val="75000"/>
                    <a:lumOff val="25000"/>
                  </a:prstClr>
                </a:solidFill>
              </a:rPr>
              <a:t>Arduino</a:t>
            </a:r>
            <a:r>
              <a:rPr lang="es-EC" sz="2200" dirty="0">
                <a:solidFill>
                  <a:prstClr val="black">
                    <a:lumMod val="75000"/>
                    <a:lumOff val="25000"/>
                  </a:prstClr>
                </a:solidFill>
              </a:rPr>
              <a:t> ya están creadas por otros usuarios en una comunidad de código abierto, lo que facilita al resto de usuarios el uso de una gran variedad de sensores, actuadores, pantallas, audio, etc. </a:t>
            </a:r>
            <a:endParaRPr lang="es-EC" sz="2200" dirty="0">
              <a:solidFill>
                <a:prstClr val="black">
                  <a:lumMod val="95000"/>
                  <a:lumOff val="5000"/>
                </a:prstClr>
              </a:solidFill>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7750196" y="4536720"/>
            <a:ext cx="3354671" cy="1876959"/>
          </a:xfrm>
          <a:prstGeom prst="rect">
            <a:avLst/>
          </a:prstGeom>
          <a:noFill/>
          <a:ln>
            <a:noFill/>
          </a:ln>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60" t="11854" r="26153" b="3049"/>
          <a:stretch/>
        </p:blipFill>
        <p:spPr bwMode="auto">
          <a:xfrm>
            <a:off x="7604020" y="993057"/>
            <a:ext cx="3500847" cy="321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067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5144" y="216569"/>
            <a:ext cx="8596668" cy="1320800"/>
          </a:xfrm>
        </p:spPr>
        <p:txBody>
          <a:bodyPr/>
          <a:lstStyle/>
          <a:p>
            <a:r>
              <a:rPr lang="es-EC" dirty="0" smtClean="0"/>
              <a:t>JUSTIFICACIÓN</a:t>
            </a:r>
            <a:endParaRPr lang="es-EC" dirty="0"/>
          </a:p>
        </p:txBody>
      </p:sp>
      <p:sp>
        <p:nvSpPr>
          <p:cNvPr id="3" name="Marcador de contenido 2"/>
          <p:cNvSpPr>
            <a:spLocks noGrp="1"/>
          </p:cNvSpPr>
          <p:nvPr>
            <p:ph idx="1"/>
          </p:nvPr>
        </p:nvSpPr>
        <p:spPr>
          <a:xfrm>
            <a:off x="514907" y="926431"/>
            <a:ext cx="9808188" cy="5505450"/>
          </a:xfrm>
        </p:spPr>
        <p:txBody>
          <a:bodyPr>
            <a:noAutofit/>
          </a:bodyPr>
          <a:lstStyle/>
          <a:p>
            <a:pPr algn="just"/>
            <a:r>
              <a:rPr lang="es-EC" sz="2400" dirty="0" smtClean="0"/>
              <a:t>Este </a:t>
            </a:r>
            <a:r>
              <a:rPr lang="es-EC" sz="2400" dirty="0"/>
              <a:t>proyecto combina la industria textil, la publicidad </a:t>
            </a:r>
            <a:r>
              <a:rPr lang="es-EC" sz="2400" dirty="0" err="1"/>
              <a:t>BTL</a:t>
            </a:r>
            <a:r>
              <a:rPr lang="es-EC" sz="2400" dirty="0"/>
              <a:t> no convencional, y la innovación tecnológica, para crear diversos proyectos entre uno de ellos es un maniquí autómata. </a:t>
            </a:r>
            <a:endParaRPr lang="es-EC" sz="2400" dirty="0" smtClean="0"/>
          </a:p>
          <a:p>
            <a:pPr algn="just"/>
            <a:endParaRPr lang="es-EC" sz="2400" dirty="0" smtClean="0"/>
          </a:p>
          <a:p>
            <a:pPr algn="just"/>
            <a:r>
              <a:rPr lang="es-EC" sz="2400" dirty="0" smtClean="0"/>
              <a:t>Se usará </a:t>
            </a:r>
            <a:r>
              <a:rPr lang="es-EC" sz="2400" dirty="0"/>
              <a:t>para captar la atención del cliente gracias a sus diversos movimientos autónomos, además de ser un proyecto único el </a:t>
            </a:r>
            <a:r>
              <a:rPr lang="es-EC" sz="2400" dirty="0" smtClean="0"/>
              <a:t>mercado</a:t>
            </a:r>
            <a:r>
              <a:rPr lang="es-EC" sz="2000" dirty="0" smtClean="0"/>
              <a:t>.</a:t>
            </a:r>
          </a:p>
          <a:p>
            <a:pPr algn="just"/>
            <a:endParaRPr lang="es-EC" sz="2000" dirty="0" smtClean="0"/>
          </a:p>
          <a:p>
            <a:pPr algn="just"/>
            <a:r>
              <a:rPr lang="es-EC" sz="2400" dirty="0"/>
              <a:t>Cabe mencionar que durante el desarrollo de este proyecto por problemas de cambio de gerencia en la empresa auspiciante se retiró el auspicio económico y dado el avance del mismo se optó por continuar su elaboración con financiamiento propio. </a:t>
            </a:r>
          </a:p>
        </p:txBody>
      </p:sp>
    </p:spTree>
    <p:extLst>
      <p:ext uri="{BB962C8B-B14F-4D97-AF65-F5344CB8AC3E}">
        <p14:creationId xmlns:p14="http://schemas.microsoft.com/office/powerpoint/2010/main" val="3724329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361" y="348344"/>
            <a:ext cx="9495366" cy="827314"/>
          </a:xfrm>
        </p:spPr>
        <p:txBody>
          <a:bodyPr>
            <a:normAutofit/>
          </a:bodyPr>
          <a:lstStyle/>
          <a:p>
            <a:r>
              <a:rPr lang="es-EC" dirty="0" smtClean="0"/>
              <a:t>CARACTERÍSTICAS TÉCNICAS</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smtClean="0"/>
          </a:p>
          <a:p>
            <a:pPr marL="0" indent="0">
              <a:buNone/>
            </a:pPr>
            <a:endParaRPr lang="es-EC" sz="1900"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753532" y="1017804"/>
            <a:ext cx="8739269" cy="38591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buClr>
                <a:srgbClr val="90C226"/>
              </a:buClr>
            </a:pPr>
            <a:r>
              <a:rPr lang="es-EC" sz="2400" dirty="0">
                <a:solidFill>
                  <a:prstClr val="black">
                    <a:lumMod val="75000"/>
                    <a:lumOff val="25000"/>
                  </a:prstClr>
                </a:solidFill>
              </a:rPr>
              <a:t>Existen varios tipos de placas, de las cuales debido al número de entradas y salidas necesarias para el uso del prototipo se ha seleccionado la placa </a:t>
            </a:r>
            <a:r>
              <a:rPr lang="es-EC" sz="2400" dirty="0" err="1">
                <a:solidFill>
                  <a:prstClr val="black">
                    <a:lumMod val="75000"/>
                    <a:lumOff val="25000"/>
                  </a:prstClr>
                </a:solidFill>
              </a:rPr>
              <a:t>Arduino</a:t>
            </a:r>
            <a:r>
              <a:rPr lang="es-EC" sz="2400" dirty="0">
                <a:solidFill>
                  <a:prstClr val="black">
                    <a:lumMod val="75000"/>
                    <a:lumOff val="25000"/>
                  </a:prstClr>
                </a:solidFill>
              </a:rPr>
              <a:t> </a:t>
            </a:r>
            <a:r>
              <a:rPr lang="es-EC" sz="2400" dirty="0" err="1" smtClean="0">
                <a:solidFill>
                  <a:prstClr val="black">
                    <a:lumMod val="75000"/>
                    <a:lumOff val="25000"/>
                  </a:prstClr>
                </a:solidFill>
              </a:rPr>
              <a:t>Atmega</a:t>
            </a:r>
            <a:r>
              <a:rPr lang="es-EC" sz="2400" dirty="0" smtClean="0">
                <a:solidFill>
                  <a:prstClr val="black">
                    <a:lumMod val="75000"/>
                    <a:lumOff val="25000"/>
                  </a:prstClr>
                </a:solidFill>
              </a:rPr>
              <a:t> 2560, </a:t>
            </a:r>
            <a:r>
              <a:rPr lang="es-EC" sz="2400" dirty="0">
                <a:solidFill>
                  <a:prstClr val="black">
                    <a:lumMod val="75000"/>
                    <a:lumOff val="25000"/>
                  </a:prstClr>
                </a:solidFill>
              </a:rPr>
              <a:t>cuyas especificaciones se pueden observar en el </a:t>
            </a:r>
            <a:r>
              <a:rPr lang="es-EC" sz="2400" dirty="0" smtClean="0">
                <a:solidFill>
                  <a:prstClr val="black">
                    <a:lumMod val="75000"/>
                    <a:lumOff val="25000"/>
                  </a:prstClr>
                </a:solidFill>
              </a:rPr>
              <a:t>siguiente cuadro: </a:t>
            </a:r>
            <a:endParaRPr lang="es-EC" sz="2400" dirty="0">
              <a:solidFill>
                <a:prstClr val="black">
                  <a:lumMod val="75000"/>
                  <a:lumOff val="25000"/>
                </a:prstClr>
              </a:solidFill>
            </a:endParaRPr>
          </a:p>
        </p:txBody>
      </p:sp>
      <p:pic>
        <p:nvPicPr>
          <p:cNvPr id="4" name="Imagen 3"/>
          <p:cNvPicPr>
            <a:picLocks noChangeAspect="1"/>
          </p:cNvPicPr>
          <p:nvPr/>
        </p:nvPicPr>
        <p:blipFill>
          <a:blip r:embed="rId2"/>
          <a:stretch>
            <a:fillRect/>
          </a:stretch>
        </p:blipFill>
        <p:spPr>
          <a:xfrm>
            <a:off x="2627434" y="2684215"/>
            <a:ext cx="6500805" cy="4019116"/>
          </a:xfrm>
          <a:prstGeom prst="rect">
            <a:avLst/>
          </a:prstGeom>
        </p:spPr>
      </p:pic>
    </p:spTree>
    <p:extLst>
      <p:ext uri="{BB962C8B-B14F-4D97-AF65-F5344CB8AC3E}">
        <p14:creationId xmlns:p14="http://schemas.microsoft.com/office/powerpoint/2010/main" val="3090936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635" y="85017"/>
            <a:ext cx="9495366" cy="827314"/>
          </a:xfrm>
        </p:spPr>
        <p:txBody>
          <a:bodyPr>
            <a:normAutofit/>
          </a:bodyPr>
          <a:lstStyle/>
          <a:p>
            <a:r>
              <a:rPr lang="es-EC" dirty="0" smtClean="0"/>
              <a:t>TARJETA DE CONTROL – CONVERTIDOR DC-DC</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smtClean="0"/>
          </a:p>
          <a:p>
            <a:pPr marL="0" indent="0">
              <a:buNone/>
            </a:pPr>
            <a:endParaRPr lang="es-EC" sz="1900"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502088" y="772733"/>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r>
              <a:rPr lang="es-ES" sz="2400" dirty="0" smtClean="0">
                <a:solidFill>
                  <a:prstClr val="black">
                    <a:lumMod val="75000"/>
                    <a:lumOff val="25000"/>
                  </a:prstClr>
                </a:solidFill>
              </a:rPr>
              <a:t>Este </a:t>
            </a:r>
            <a:r>
              <a:rPr lang="es-ES" sz="2400" dirty="0">
                <a:solidFill>
                  <a:prstClr val="black">
                    <a:lumMod val="75000"/>
                    <a:lumOff val="25000"/>
                  </a:prstClr>
                </a:solidFill>
              </a:rPr>
              <a:t>circuito permite tener un voltaje regulado a partir de una fuente de alimentación con un voltaje mayor, </a:t>
            </a:r>
            <a:r>
              <a:rPr lang="es-ES" sz="2400" dirty="0" smtClean="0">
                <a:solidFill>
                  <a:prstClr val="black">
                    <a:lumMod val="75000"/>
                    <a:lumOff val="25000"/>
                  </a:prstClr>
                </a:solidFill>
              </a:rPr>
              <a:t>con una </a:t>
            </a:r>
            <a:r>
              <a:rPr lang="es-ES" sz="2400" dirty="0">
                <a:solidFill>
                  <a:prstClr val="black">
                    <a:lumMod val="75000"/>
                    <a:lumOff val="25000"/>
                  </a:prstClr>
                </a:solidFill>
              </a:rPr>
              <a:t>fuente de 12V se puede regular a 7V, 5V, 3.3V, 2.2V, </a:t>
            </a:r>
            <a:r>
              <a:rPr lang="es-ES" sz="2400" dirty="0" err="1">
                <a:solidFill>
                  <a:prstClr val="black">
                    <a:lumMod val="75000"/>
                    <a:lumOff val="25000"/>
                  </a:prstClr>
                </a:solidFill>
              </a:rPr>
              <a:t>etc</a:t>
            </a:r>
            <a:r>
              <a:rPr lang="es-ES" sz="2400" dirty="0">
                <a:solidFill>
                  <a:prstClr val="black">
                    <a:lumMod val="75000"/>
                    <a:lumOff val="25000"/>
                  </a:prstClr>
                </a:solidFill>
              </a:rPr>
              <a:t>, es decir con salida de voltaje regulable, voltajes ideales para el uso con microcontroladores, </a:t>
            </a:r>
            <a:r>
              <a:rPr lang="es-ES" sz="2400" dirty="0" err="1">
                <a:solidFill>
                  <a:prstClr val="black">
                    <a:lumMod val="75000"/>
                    <a:lumOff val="25000"/>
                  </a:prstClr>
                </a:solidFill>
              </a:rPr>
              <a:t>Arduino</a:t>
            </a:r>
            <a:r>
              <a:rPr lang="es-ES" sz="2400" dirty="0">
                <a:solidFill>
                  <a:prstClr val="black">
                    <a:lumMod val="75000"/>
                    <a:lumOff val="25000"/>
                  </a:prstClr>
                </a:solidFill>
              </a:rPr>
              <a:t>, </a:t>
            </a:r>
            <a:r>
              <a:rPr lang="es-ES" sz="2400" dirty="0" err="1">
                <a:solidFill>
                  <a:prstClr val="black">
                    <a:lumMod val="75000"/>
                    <a:lumOff val="25000"/>
                  </a:prstClr>
                </a:solidFill>
              </a:rPr>
              <a:t>PICs</a:t>
            </a:r>
            <a:r>
              <a:rPr lang="es-ES" sz="2400" dirty="0">
                <a:solidFill>
                  <a:prstClr val="black">
                    <a:lumMod val="75000"/>
                    <a:lumOff val="25000"/>
                  </a:prstClr>
                </a:solidFill>
              </a:rPr>
              <a:t>, fuentes variables, drivers para leds, etc.</a:t>
            </a:r>
            <a:endParaRPr lang="es-EC" sz="2400" dirty="0">
              <a:solidFill>
                <a:prstClr val="black">
                  <a:lumMod val="75000"/>
                  <a:lumOff val="25000"/>
                </a:prstClr>
              </a:solidFill>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7380141" y="3532493"/>
            <a:ext cx="4728210" cy="2824480"/>
          </a:xfrm>
          <a:prstGeom prst="rect">
            <a:avLst/>
          </a:prstGeom>
          <a:noFill/>
          <a:ln>
            <a:noFill/>
          </a:ln>
        </p:spPr>
      </p:pic>
      <p:pic>
        <p:nvPicPr>
          <p:cNvPr id="4" name="Imagen 3"/>
          <p:cNvPicPr>
            <a:picLocks noChangeAspect="1"/>
          </p:cNvPicPr>
          <p:nvPr/>
        </p:nvPicPr>
        <p:blipFill>
          <a:blip r:embed="rId3"/>
          <a:stretch>
            <a:fillRect/>
          </a:stretch>
        </p:blipFill>
        <p:spPr>
          <a:xfrm>
            <a:off x="628804" y="3248873"/>
            <a:ext cx="6385728" cy="3155397"/>
          </a:xfrm>
          <a:prstGeom prst="rect">
            <a:avLst/>
          </a:prstGeom>
        </p:spPr>
      </p:pic>
    </p:spTree>
    <p:extLst>
      <p:ext uri="{BB962C8B-B14F-4D97-AF65-F5344CB8AC3E}">
        <p14:creationId xmlns:p14="http://schemas.microsoft.com/office/powerpoint/2010/main" val="1794598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997" y="174567"/>
            <a:ext cx="9453093" cy="1196332"/>
          </a:xfrm>
        </p:spPr>
        <p:txBody>
          <a:bodyPr>
            <a:normAutofit/>
          </a:bodyPr>
          <a:lstStyle/>
          <a:p>
            <a:r>
              <a:rPr lang="es-EC" dirty="0" smtClean="0"/>
              <a:t>TARJETA DE CONTROL – MÓDULO MP3 PARA ARDUINO</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smtClean="0"/>
          </a:p>
          <a:p>
            <a:pPr marL="0" indent="0">
              <a:buNone/>
            </a:pPr>
            <a:endParaRPr lang="es-EC" sz="1900"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510837"/>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r>
              <a:rPr lang="es-EC" sz="2400" dirty="0">
                <a:solidFill>
                  <a:prstClr val="black">
                    <a:lumMod val="75000"/>
                    <a:lumOff val="25000"/>
                  </a:prstClr>
                </a:solidFill>
              </a:rPr>
              <a:t>Para reproducir la voz del maniquí se optó por usar un módulo mp3 para </a:t>
            </a:r>
            <a:r>
              <a:rPr lang="es-EC" sz="2400" dirty="0" err="1">
                <a:solidFill>
                  <a:prstClr val="black">
                    <a:lumMod val="75000"/>
                    <a:lumOff val="25000"/>
                  </a:prstClr>
                </a:solidFill>
              </a:rPr>
              <a:t>arduino</a:t>
            </a:r>
            <a:r>
              <a:rPr lang="es-EC" sz="2400" dirty="0">
                <a:solidFill>
                  <a:prstClr val="black">
                    <a:lumMod val="75000"/>
                    <a:lumOff val="25000"/>
                  </a:prstClr>
                </a:solidFill>
              </a:rPr>
              <a:t>, el modelo a usarse es el WT-5001.</a:t>
            </a: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6946004" y="5153554"/>
            <a:ext cx="2622998" cy="1358721"/>
          </a:xfrm>
          <a:prstGeom prst="rect">
            <a:avLst/>
          </a:prstGeom>
          <a:noFill/>
          <a:ln>
            <a:noFill/>
          </a:ln>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6464844" y="2611413"/>
            <a:ext cx="3407749" cy="2189187"/>
          </a:xfrm>
          <a:prstGeom prst="rect">
            <a:avLst/>
          </a:prstGeom>
          <a:noFill/>
          <a:ln>
            <a:noFill/>
          </a:ln>
        </p:spPr>
      </p:pic>
      <p:pic>
        <p:nvPicPr>
          <p:cNvPr id="3" name="Imagen 2"/>
          <p:cNvPicPr>
            <a:picLocks noChangeAspect="1"/>
          </p:cNvPicPr>
          <p:nvPr/>
        </p:nvPicPr>
        <p:blipFill>
          <a:blip r:embed="rId4"/>
          <a:stretch>
            <a:fillRect/>
          </a:stretch>
        </p:blipFill>
        <p:spPr>
          <a:xfrm>
            <a:off x="513423" y="2925085"/>
            <a:ext cx="5702449" cy="3286533"/>
          </a:xfrm>
          <a:prstGeom prst="rect">
            <a:avLst/>
          </a:prstGeom>
        </p:spPr>
      </p:pic>
    </p:spTree>
    <p:extLst>
      <p:ext uri="{BB962C8B-B14F-4D97-AF65-F5344CB8AC3E}">
        <p14:creationId xmlns:p14="http://schemas.microsoft.com/office/powerpoint/2010/main" val="931907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997" y="174567"/>
            <a:ext cx="9453093" cy="1196332"/>
          </a:xfrm>
        </p:spPr>
        <p:txBody>
          <a:bodyPr>
            <a:normAutofit/>
          </a:bodyPr>
          <a:lstStyle/>
          <a:p>
            <a:r>
              <a:rPr lang="es-EC" dirty="0" smtClean="0"/>
              <a:t>PERIFÉRICOS - SENSORES</a:t>
            </a:r>
            <a:endParaRPr lang="es-EC"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51" y="866619"/>
            <a:ext cx="9414551" cy="28271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2400" dirty="0">
              <a:solidFill>
                <a:prstClr val="black">
                  <a:lumMod val="75000"/>
                  <a:lumOff val="25000"/>
                </a:prstClr>
              </a:solidFill>
              <a:latin typeface="Arial" panose="020B0604020202020204" pitchFamily="34" charset="0"/>
            </a:endParaRPr>
          </a:p>
          <a:p>
            <a:pPr marL="0" indent="0" algn="just">
              <a:buClr>
                <a:srgbClr val="90C226"/>
              </a:buClr>
              <a:buNone/>
            </a:pPr>
            <a:r>
              <a:rPr lang="es-ES" sz="2400" dirty="0"/>
              <a:t>Lo que se busca es detección de obstáculos a través de distancia o presencia. Solo se toman en cuenta sensores que detecten materiales tanto metálicos como no metálicos </a:t>
            </a:r>
            <a:endParaRPr lang="es-EC" sz="2400" dirty="0">
              <a:solidFill>
                <a:prstClr val="black">
                  <a:lumMod val="75000"/>
                  <a:lumOff val="25000"/>
                </a:prstClr>
              </a:solidFill>
            </a:endParaRPr>
          </a:p>
        </p:txBody>
      </p:sp>
      <p:pic>
        <p:nvPicPr>
          <p:cNvPr id="4" name="Imagen 3"/>
          <p:cNvPicPr>
            <a:picLocks noChangeAspect="1"/>
          </p:cNvPicPr>
          <p:nvPr/>
        </p:nvPicPr>
        <p:blipFill>
          <a:blip r:embed="rId2"/>
          <a:stretch>
            <a:fillRect/>
          </a:stretch>
        </p:blipFill>
        <p:spPr>
          <a:xfrm>
            <a:off x="1263525" y="3053386"/>
            <a:ext cx="7099893" cy="2719958"/>
          </a:xfrm>
          <a:prstGeom prst="rect">
            <a:avLst/>
          </a:prstGeom>
        </p:spPr>
      </p:pic>
    </p:spTree>
    <p:extLst>
      <p:ext uri="{BB962C8B-B14F-4D97-AF65-F5344CB8AC3E}">
        <p14:creationId xmlns:p14="http://schemas.microsoft.com/office/powerpoint/2010/main" val="2884195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997" y="174567"/>
            <a:ext cx="9453093" cy="1196332"/>
          </a:xfrm>
        </p:spPr>
        <p:txBody>
          <a:bodyPr>
            <a:normAutofit/>
          </a:bodyPr>
          <a:lstStyle/>
          <a:p>
            <a:r>
              <a:rPr lang="es-EC" dirty="0" smtClean="0"/>
              <a:t>PERIFÉRICOS – SENSOR ULTRASÓNICO</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smtClean="0"/>
          </a:p>
          <a:p>
            <a:pPr marL="0" indent="0">
              <a:buNone/>
            </a:pPr>
            <a:endParaRPr lang="es-EC" sz="1900"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51" y="866619"/>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2400" dirty="0">
              <a:solidFill>
                <a:prstClr val="black">
                  <a:lumMod val="75000"/>
                  <a:lumOff val="25000"/>
                </a:prstClr>
              </a:solidFill>
            </a:endParaRPr>
          </a:p>
        </p:txBody>
      </p:sp>
      <p:pic>
        <p:nvPicPr>
          <p:cNvPr id="11" name="Imagen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3724" y="3852930"/>
            <a:ext cx="2528879" cy="2359363"/>
          </a:xfrm>
          <a:prstGeom prst="rect">
            <a:avLst/>
          </a:prstGeom>
          <a:noFill/>
          <a:ln>
            <a:noFill/>
          </a:ln>
        </p:spPr>
      </p:pic>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4743294" y="3577798"/>
            <a:ext cx="3460548" cy="3165270"/>
          </a:xfrm>
          <a:prstGeom prst="rect">
            <a:avLst/>
          </a:prstGeom>
          <a:noFill/>
          <a:ln>
            <a:noFill/>
          </a:ln>
        </p:spPr>
      </p:pic>
      <p:pic>
        <p:nvPicPr>
          <p:cNvPr id="3" name="Imagen 2"/>
          <p:cNvPicPr>
            <a:picLocks noChangeAspect="1"/>
          </p:cNvPicPr>
          <p:nvPr/>
        </p:nvPicPr>
        <p:blipFill>
          <a:blip r:embed="rId4"/>
          <a:stretch>
            <a:fillRect/>
          </a:stretch>
        </p:blipFill>
        <p:spPr>
          <a:xfrm>
            <a:off x="1553724" y="893024"/>
            <a:ext cx="6810992" cy="2570473"/>
          </a:xfrm>
          <a:prstGeom prst="rect">
            <a:avLst/>
          </a:prstGeom>
        </p:spPr>
      </p:pic>
    </p:spTree>
    <p:extLst>
      <p:ext uri="{BB962C8B-B14F-4D97-AF65-F5344CB8AC3E}">
        <p14:creationId xmlns:p14="http://schemas.microsoft.com/office/powerpoint/2010/main" val="58601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997" y="174567"/>
            <a:ext cx="9453093" cy="1196332"/>
          </a:xfrm>
        </p:spPr>
        <p:txBody>
          <a:bodyPr>
            <a:normAutofit/>
          </a:bodyPr>
          <a:lstStyle/>
          <a:p>
            <a:r>
              <a:rPr lang="es-EC" dirty="0" smtClean="0"/>
              <a:t>PERIFÉRICOS – ACTUADORES</a:t>
            </a:r>
            <a:endParaRPr lang="es-EC"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51" y="866619"/>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2400" dirty="0">
              <a:solidFill>
                <a:prstClr val="black">
                  <a:lumMod val="75000"/>
                  <a:lumOff val="25000"/>
                </a:prstClr>
              </a:solidFill>
            </a:endParaRPr>
          </a:p>
        </p:txBody>
      </p:sp>
      <mc:AlternateContent xmlns:mc="http://schemas.openxmlformats.org/markup-compatibility/2006" xmlns:a14="http://schemas.microsoft.com/office/drawing/2010/main">
        <mc:Choice Requires="a14">
          <p:sp>
            <p:nvSpPr>
              <p:cNvPr id="13" name="Marcador de contenido 2"/>
              <p:cNvSpPr txBox="1">
                <a:spLocks/>
              </p:cNvSpPr>
              <p:nvPr/>
            </p:nvSpPr>
            <p:spPr>
              <a:xfrm>
                <a:off x="429865" y="989128"/>
                <a:ext cx="9066913" cy="510003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252095" algn="just">
                  <a:lnSpc>
                    <a:spcPct val="150000"/>
                  </a:lnSpc>
                  <a:spcAft>
                    <a:spcPts val="800"/>
                  </a:spcAft>
                  <a:buClr>
                    <a:srgbClr val="90C226"/>
                  </a:buClr>
                </a:pPr>
                <a:r>
                  <a:rPr lang="es-EC" sz="3600" dirty="0">
                    <a:solidFill>
                      <a:prstClr val="black">
                        <a:lumMod val="75000"/>
                        <a:lumOff val="25000"/>
                      </a:prstClr>
                    </a:solidFill>
                    <a:latin typeface="Arial" panose="020B0604020202020204" pitchFamily="34" charset="0"/>
                    <a:ea typeface="Calibri" panose="020F0502020204030204" pitchFamily="34" charset="0"/>
                  </a:rPr>
                  <a:t>Analizando los resultados de los cálculos de momento, el servomotor a seleccionar debe superar un torque de 1.5 </a:t>
                </a:r>
                <a14:m>
                  <m:oMath xmlns:m="http://schemas.openxmlformats.org/officeDocument/2006/math">
                    <m:r>
                      <a:rPr lang="es-EC" sz="3600" i="1">
                        <a:solidFill>
                          <a:prstClr val="black">
                            <a:lumMod val="75000"/>
                            <a:lumOff val="25000"/>
                          </a:prstClr>
                        </a:solidFill>
                        <a:latin typeface="Cambria Math" panose="02040503050406030204" pitchFamily="18" charset="0"/>
                        <a:ea typeface="Calibri" panose="020F0502020204030204" pitchFamily="34" charset="0"/>
                      </a:rPr>
                      <m:t>𝑁𝑚</m:t>
                    </m:r>
                  </m:oMath>
                </a14:m>
                <a:r>
                  <a:rPr lang="es-EC" sz="3600" dirty="0">
                    <a:solidFill>
                      <a:prstClr val="black">
                        <a:lumMod val="75000"/>
                        <a:lumOff val="25000"/>
                      </a:prstClr>
                    </a:solidFill>
                    <a:latin typeface="Arial" panose="020B0604020202020204" pitchFamily="34" charset="0"/>
                    <a:ea typeface="Calibri" panose="020F0502020204030204" pitchFamily="34" charset="0"/>
                  </a:rPr>
                  <a:t>, ya que el torque para el motor del brazo es de 1.35 </a:t>
                </a:r>
                <a14:m>
                  <m:oMath xmlns:m="http://schemas.openxmlformats.org/officeDocument/2006/math">
                    <m:r>
                      <a:rPr lang="es-EC" sz="3600" i="1">
                        <a:solidFill>
                          <a:prstClr val="black">
                            <a:lumMod val="75000"/>
                            <a:lumOff val="25000"/>
                          </a:prstClr>
                        </a:solidFill>
                        <a:latin typeface="Cambria Math" panose="02040503050406030204" pitchFamily="18" charset="0"/>
                        <a:ea typeface="Calibri" panose="020F0502020204030204" pitchFamily="34" charset="0"/>
                      </a:rPr>
                      <m:t>𝑁𝑚</m:t>
                    </m:r>
                  </m:oMath>
                </a14:m>
                <a:r>
                  <a:rPr lang="es-EC" sz="3600" dirty="0">
                    <a:solidFill>
                      <a:prstClr val="black">
                        <a:lumMod val="75000"/>
                        <a:lumOff val="25000"/>
                      </a:prstClr>
                    </a:solidFill>
                    <a:latin typeface="Arial" panose="020B0604020202020204" pitchFamily="34" charset="0"/>
                    <a:ea typeface="Calibri" panose="020F0502020204030204" pitchFamily="34" charset="0"/>
                  </a:rPr>
                  <a:t> y para el motor de la cabeza es de 1.15 </a:t>
                </a:r>
                <a14:m>
                  <m:oMath xmlns:m="http://schemas.openxmlformats.org/officeDocument/2006/math">
                    <m:r>
                      <a:rPr lang="es-EC" sz="3600" i="1">
                        <a:solidFill>
                          <a:prstClr val="black">
                            <a:lumMod val="75000"/>
                            <a:lumOff val="25000"/>
                          </a:prstClr>
                        </a:solidFill>
                        <a:latin typeface="Cambria Math" panose="02040503050406030204" pitchFamily="18" charset="0"/>
                        <a:ea typeface="Calibri" panose="020F0502020204030204" pitchFamily="34" charset="0"/>
                      </a:rPr>
                      <m:t>𝑁𝑚</m:t>
                    </m:r>
                    <m:r>
                      <a:rPr lang="es-EC" sz="3600" i="1">
                        <a:solidFill>
                          <a:prstClr val="black">
                            <a:lumMod val="75000"/>
                            <a:lumOff val="25000"/>
                          </a:prstClr>
                        </a:solidFill>
                        <a:latin typeface="Cambria Math" panose="02040503050406030204" pitchFamily="18" charset="0"/>
                        <a:ea typeface="Calibri" panose="020F0502020204030204" pitchFamily="34" charset="0"/>
                      </a:rPr>
                      <m:t>.</m:t>
                    </m:r>
                  </m:oMath>
                </a14:m>
                <a:r>
                  <a:rPr lang="es-EC" sz="3600" dirty="0">
                    <a:solidFill>
                      <a:prstClr val="black">
                        <a:lumMod val="75000"/>
                        <a:lumOff val="25000"/>
                      </a:prstClr>
                    </a:solidFill>
                    <a:latin typeface="Arial" panose="020B0604020202020204" pitchFamily="34" charset="0"/>
                    <a:ea typeface="Calibri" panose="020F0502020204030204" pitchFamily="34" charset="0"/>
                  </a:rPr>
                  <a:t> No obstante el motor debe tener un torque mayor para que su trabajo no sea forzado.</a:t>
                </a:r>
              </a:p>
              <a:p>
                <a:pPr indent="252095" algn="just">
                  <a:lnSpc>
                    <a:spcPct val="150000"/>
                  </a:lnSpc>
                  <a:spcAft>
                    <a:spcPts val="800"/>
                  </a:spcAft>
                  <a:buClr>
                    <a:srgbClr val="90C226"/>
                  </a:buClr>
                </a:pPr>
                <a:r>
                  <a:rPr lang="es-EC" sz="3600" dirty="0">
                    <a:solidFill>
                      <a:prstClr val="black">
                        <a:lumMod val="75000"/>
                        <a:lumOff val="25000"/>
                      </a:prstClr>
                    </a:solidFill>
                    <a:latin typeface="Arial" panose="020B0604020202020204" pitchFamily="34" charset="0"/>
                    <a:ea typeface="Calibri" panose="020F0502020204030204" pitchFamily="34" charset="0"/>
                  </a:rPr>
                  <a:t>En tiendas electrónicas del mercado ecuatoriano se buscó un servomotor que cumpla con las especificaciones en cuanto al torque y se optó por usar el servomotor </a:t>
                </a:r>
                <a:r>
                  <a:rPr lang="es-EC" sz="3600" dirty="0" smtClean="0">
                    <a:solidFill>
                      <a:prstClr val="black">
                        <a:lumMod val="75000"/>
                        <a:lumOff val="25000"/>
                      </a:prstClr>
                    </a:solidFill>
                    <a:latin typeface="Arial" panose="020B0604020202020204" pitchFamily="34" charset="0"/>
                    <a:ea typeface="Calibri" panose="020F0502020204030204" pitchFamily="34" charset="0"/>
                  </a:rPr>
                  <a:t>VIGOR</a:t>
                </a:r>
                <a:r>
                  <a:rPr lang="es-EC" sz="3600" dirty="0">
                    <a:solidFill>
                      <a:prstClr val="black">
                        <a:lumMod val="75000"/>
                        <a:lumOff val="25000"/>
                      </a:prstClr>
                    </a:solidFill>
                    <a:latin typeface="Arial" panose="020B0604020202020204" pitchFamily="34" charset="0"/>
                    <a:ea typeface="Calibri" panose="020F0502020204030204" pitchFamily="34" charset="0"/>
                  </a:rPr>
                  <a:t>.</a:t>
                </a:r>
                <a:endParaRPr lang="es-EC" sz="3600" dirty="0" smtClean="0">
                  <a:solidFill>
                    <a:prstClr val="black">
                      <a:lumMod val="75000"/>
                      <a:lumOff val="25000"/>
                    </a:prstClr>
                  </a:solidFill>
                  <a:latin typeface="Arial" panose="020B0604020202020204" pitchFamily="34" charset="0"/>
                  <a:ea typeface="Calibri" panose="020F0502020204030204" pitchFamily="34" charset="0"/>
                </a:endParaRPr>
              </a:p>
              <a:p>
                <a:pPr indent="252095" algn="just">
                  <a:lnSpc>
                    <a:spcPct val="150000"/>
                  </a:lnSpc>
                  <a:spcAft>
                    <a:spcPts val="800"/>
                  </a:spcAft>
                  <a:buClr>
                    <a:srgbClr val="90C226"/>
                  </a:buClr>
                </a:pPr>
                <a:r>
                  <a:rPr lang="es-EC" sz="3600" dirty="0" smtClean="0">
                    <a:solidFill>
                      <a:prstClr val="black">
                        <a:lumMod val="75000"/>
                        <a:lumOff val="25000"/>
                      </a:prstClr>
                    </a:solidFill>
                    <a:latin typeface="Arial" panose="020B0604020202020204" pitchFamily="34" charset="0"/>
                    <a:ea typeface="Calibri" panose="020F0502020204030204" pitchFamily="34" charset="0"/>
                  </a:rPr>
                  <a:t>Por </a:t>
                </a:r>
                <a:r>
                  <a:rPr lang="es-EC" sz="3600" dirty="0">
                    <a:solidFill>
                      <a:prstClr val="black">
                        <a:lumMod val="75000"/>
                        <a:lumOff val="25000"/>
                      </a:prstClr>
                    </a:solidFill>
                    <a:latin typeface="Arial" panose="020B0604020202020204" pitchFamily="34" charset="0"/>
                    <a:ea typeface="Calibri" panose="020F0502020204030204" pitchFamily="34" charset="0"/>
                  </a:rPr>
                  <a:t>seguridad al momento de poner el acople en el brazo se eligió un motor que tenga mayor ángulo de giro.</a:t>
                </a:r>
              </a:p>
            </p:txBody>
          </p:sp>
        </mc:Choice>
        <mc:Fallback xmlns="">
          <p:sp>
            <p:nvSpPr>
              <p:cNvPr id="13" name="Marcador de contenido 2"/>
              <p:cNvSpPr txBox="1">
                <a:spLocks noRot="1" noChangeAspect="1" noMove="1" noResize="1" noEditPoints="1" noAdjustHandles="1" noChangeArrowheads="1" noChangeShapeType="1" noTextEdit="1"/>
              </p:cNvSpPr>
              <p:nvPr/>
            </p:nvSpPr>
            <p:spPr>
              <a:xfrm>
                <a:off x="429865" y="989128"/>
                <a:ext cx="9066913" cy="5100034"/>
              </a:xfrm>
              <a:prstGeom prst="rect">
                <a:avLst/>
              </a:prstGeom>
              <a:blipFill rotWithShape="1">
                <a:blip r:embed="rId2"/>
                <a:stretch>
                  <a:fillRect r="-672"/>
                </a:stretch>
              </a:blipFill>
            </p:spPr>
            <p:txBody>
              <a:bodyPr/>
              <a:lstStyle/>
              <a:p>
                <a:r>
                  <a:rPr lang="es-EC">
                    <a:noFill/>
                  </a:rPr>
                  <a:t> </a:t>
                </a:r>
              </a:p>
            </p:txBody>
          </p:sp>
        </mc:Fallback>
      </mc:AlternateContent>
    </p:spTree>
    <p:extLst>
      <p:ext uri="{BB962C8B-B14F-4D97-AF65-F5344CB8AC3E}">
        <p14:creationId xmlns:p14="http://schemas.microsoft.com/office/powerpoint/2010/main" val="3690702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stretch>
            <a:fillRect/>
          </a:stretch>
        </p:blipFill>
        <p:spPr>
          <a:xfrm>
            <a:off x="2266407" y="4068726"/>
            <a:ext cx="5048606" cy="1041445"/>
          </a:xfrm>
          <a:prstGeom prst="rect">
            <a:avLst/>
          </a:prstGeom>
        </p:spPr>
      </p:pic>
      <p:sp>
        <p:nvSpPr>
          <p:cNvPr id="2" name="Título 1"/>
          <p:cNvSpPr>
            <a:spLocks noGrp="1"/>
          </p:cNvSpPr>
          <p:nvPr>
            <p:ph type="title"/>
          </p:nvPr>
        </p:nvSpPr>
        <p:spPr>
          <a:xfrm>
            <a:off x="308997" y="13105"/>
            <a:ext cx="9453093" cy="1196332"/>
          </a:xfrm>
        </p:spPr>
        <p:txBody>
          <a:bodyPr>
            <a:normAutofit/>
          </a:bodyPr>
          <a:lstStyle/>
          <a:p>
            <a:r>
              <a:rPr lang="es-EC" dirty="0" smtClean="0"/>
              <a:t>PERIFÉRICOS – SERVOMOTOR VIGOR </a:t>
            </a:r>
            <a:endParaRPr lang="es-EC"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51" y="611271"/>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s-EC" sz="2400" dirty="0" smtClean="0">
                <a:solidFill>
                  <a:prstClr val="black">
                    <a:lumMod val="75000"/>
                    <a:lumOff val="25000"/>
                  </a:prstClr>
                </a:solidFill>
              </a:rPr>
              <a:t>Servomotor Brazo</a:t>
            </a:r>
            <a:endParaRPr lang="es-EC" sz="2400" dirty="0">
              <a:solidFill>
                <a:prstClr val="black">
                  <a:lumMod val="75000"/>
                  <a:lumOff val="25000"/>
                </a:prstClr>
              </a:solidFill>
            </a:endParaRPr>
          </a:p>
        </p:txBody>
      </p:sp>
      <p:sp>
        <p:nvSpPr>
          <p:cNvPr id="10" name="Marcador de contenido 2"/>
          <p:cNvSpPr txBox="1">
            <a:spLocks/>
          </p:cNvSpPr>
          <p:nvPr/>
        </p:nvSpPr>
        <p:spPr>
          <a:xfrm>
            <a:off x="0" y="3749362"/>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s-EC" sz="2400" dirty="0" smtClean="0">
                <a:solidFill>
                  <a:prstClr val="black">
                    <a:lumMod val="75000"/>
                    <a:lumOff val="25000"/>
                  </a:prstClr>
                </a:solidFill>
              </a:rPr>
              <a:t>Servomotor Cabeza</a:t>
            </a:r>
            <a:endParaRPr lang="es-EC" sz="2400" dirty="0">
              <a:solidFill>
                <a:prstClr val="black">
                  <a:lumMod val="75000"/>
                  <a:lumOff val="25000"/>
                </a:prstClr>
              </a:solidFill>
            </a:endParaRPr>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7670120" y="1984453"/>
            <a:ext cx="3294864" cy="3738429"/>
          </a:xfrm>
          <a:prstGeom prst="rect">
            <a:avLst/>
          </a:prstGeom>
          <a:noFill/>
          <a:ln>
            <a:noFill/>
          </a:ln>
        </p:spPr>
      </p:pic>
      <p:pic>
        <p:nvPicPr>
          <p:cNvPr id="7" name="Imagen 6"/>
          <p:cNvPicPr>
            <a:picLocks noChangeAspect="1"/>
          </p:cNvPicPr>
          <p:nvPr/>
        </p:nvPicPr>
        <p:blipFill>
          <a:blip r:embed="rId4"/>
          <a:stretch>
            <a:fillRect/>
          </a:stretch>
        </p:blipFill>
        <p:spPr>
          <a:xfrm>
            <a:off x="2266407" y="1095777"/>
            <a:ext cx="5048606" cy="2686381"/>
          </a:xfrm>
          <a:prstGeom prst="rect">
            <a:avLst/>
          </a:prstGeom>
        </p:spPr>
      </p:pic>
      <p:pic>
        <p:nvPicPr>
          <p:cNvPr id="13" name="Imagen 12"/>
          <p:cNvPicPr>
            <a:picLocks noChangeAspect="1"/>
          </p:cNvPicPr>
          <p:nvPr/>
        </p:nvPicPr>
        <p:blipFill>
          <a:blip r:embed="rId5"/>
          <a:stretch>
            <a:fillRect/>
          </a:stretch>
        </p:blipFill>
        <p:spPr>
          <a:xfrm>
            <a:off x="2266407" y="4995912"/>
            <a:ext cx="5048606" cy="1813264"/>
          </a:xfrm>
          <a:prstGeom prst="rect">
            <a:avLst/>
          </a:prstGeom>
        </p:spPr>
      </p:pic>
    </p:spTree>
    <p:extLst>
      <p:ext uri="{BB962C8B-B14F-4D97-AF65-F5344CB8AC3E}">
        <p14:creationId xmlns:p14="http://schemas.microsoft.com/office/powerpoint/2010/main" val="168081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997" y="174567"/>
            <a:ext cx="9453093" cy="1196332"/>
          </a:xfrm>
        </p:spPr>
        <p:txBody>
          <a:bodyPr>
            <a:normAutofit/>
          </a:bodyPr>
          <a:lstStyle/>
          <a:p>
            <a:r>
              <a:rPr lang="es-EC" dirty="0" smtClean="0"/>
              <a:t>PERIFÉRICOS – PARLANTES</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smtClean="0"/>
          </a:p>
          <a:p>
            <a:pPr marL="0" indent="0">
              <a:buNone/>
            </a:pPr>
            <a:endParaRPr lang="es-EC" sz="1900"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51" y="866619"/>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2400" dirty="0">
              <a:solidFill>
                <a:prstClr val="black">
                  <a:lumMod val="75000"/>
                  <a:lumOff val="25000"/>
                </a:prstClr>
              </a:solidFill>
            </a:endParaRPr>
          </a:p>
        </p:txBody>
      </p:sp>
      <p:sp>
        <p:nvSpPr>
          <p:cNvPr id="13" name="Marcador de contenido 2"/>
          <p:cNvSpPr txBox="1">
            <a:spLocks/>
          </p:cNvSpPr>
          <p:nvPr/>
        </p:nvSpPr>
        <p:spPr>
          <a:xfrm>
            <a:off x="463543" y="1052531"/>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r>
              <a:rPr lang="es-EC" sz="2000" dirty="0">
                <a:solidFill>
                  <a:prstClr val="black">
                    <a:lumMod val="75000"/>
                    <a:lumOff val="25000"/>
                  </a:prstClr>
                </a:solidFill>
              </a:rPr>
              <a:t>Para la salida de audio para la voz del maniquí se optó por usar  parlantes de computador cuya función principal es proporcionar un mayor audio. </a:t>
            </a:r>
            <a:endParaRPr lang="es-EC" sz="2000" dirty="0" smtClean="0">
              <a:solidFill>
                <a:prstClr val="black">
                  <a:lumMod val="75000"/>
                  <a:lumOff val="25000"/>
                </a:prstClr>
              </a:solidFill>
            </a:endParaRPr>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3544887" y="2841958"/>
            <a:ext cx="2904223" cy="2789907"/>
          </a:xfrm>
          <a:prstGeom prst="rect">
            <a:avLst/>
          </a:prstGeom>
          <a:noFill/>
          <a:ln>
            <a:noFill/>
          </a:ln>
        </p:spPr>
      </p:pic>
    </p:spTree>
    <p:extLst>
      <p:ext uri="{BB962C8B-B14F-4D97-AF65-F5344CB8AC3E}">
        <p14:creationId xmlns:p14="http://schemas.microsoft.com/office/powerpoint/2010/main" val="7268272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997" y="174567"/>
            <a:ext cx="9453093" cy="1196332"/>
          </a:xfrm>
        </p:spPr>
        <p:txBody>
          <a:bodyPr>
            <a:normAutofit/>
          </a:bodyPr>
          <a:lstStyle/>
          <a:p>
            <a:r>
              <a:rPr lang="es-EC" dirty="0" smtClean="0"/>
              <a:t>FLUJOGRAMA GENERAL DEL SOFTWARE</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smtClean="0"/>
          </a:p>
          <a:p>
            <a:pPr marL="0" indent="0">
              <a:buNone/>
            </a:pPr>
            <a:endParaRPr lang="es-EC" sz="1900"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51" y="866619"/>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2400" dirty="0">
              <a:solidFill>
                <a:prstClr val="black">
                  <a:lumMod val="75000"/>
                  <a:lumOff val="25000"/>
                </a:prstClr>
              </a:solidFill>
            </a:endParaRPr>
          </a:p>
        </p:txBody>
      </p:sp>
      <p:sp>
        <p:nvSpPr>
          <p:cNvPr id="13" name="Marcador de contenido 2"/>
          <p:cNvSpPr txBox="1">
            <a:spLocks/>
          </p:cNvSpPr>
          <p:nvPr/>
        </p:nvSpPr>
        <p:spPr>
          <a:xfrm>
            <a:off x="463543" y="1052531"/>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dirty="0">
              <a:solidFill>
                <a:prstClr val="black">
                  <a:lumMod val="75000"/>
                  <a:lumOff val="25000"/>
                </a:prstClr>
              </a:solidFill>
            </a:endParaRPr>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3904481" y="1453243"/>
            <a:ext cx="2792533" cy="4928480"/>
          </a:xfrm>
          <a:prstGeom prst="rect">
            <a:avLst/>
          </a:prstGeom>
          <a:noFill/>
          <a:ln>
            <a:noFill/>
          </a:ln>
        </p:spPr>
      </p:pic>
    </p:spTree>
    <p:extLst>
      <p:ext uri="{BB962C8B-B14F-4D97-AF65-F5344CB8AC3E}">
        <p14:creationId xmlns:p14="http://schemas.microsoft.com/office/powerpoint/2010/main" val="21482136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997" y="174567"/>
            <a:ext cx="9453093" cy="1196332"/>
          </a:xfrm>
        </p:spPr>
        <p:txBody>
          <a:bodyPr>
            <a:normAutofit/>
          </a:bodyPr>
          <a:lstStyle/>
          <a:p>
            <a:r>
              <a:rPr lang="es-EC" dirty="0" smtClean="0"/>
              <a:t>PROGRAMACIÓN</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smtClean="0"/>
          </a:p>
          <a:p>
            <a:pPr marL="0" indent="0">
              <a:buNone/>
            </a:pPr>
            <a:endParaRPr lang="es-EC" sz="1900"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51" y="866619"/>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2400" dirty="0">
              <a:solidFill>
                <a:prstClr val="black">
                  <a:lumMod val="75000"/>
                  <a:lumOff val="25000"/>
                </a:prstClr>
              </a:solidFill>
            </a:endParaRPr>
          </a:p>
        </p:txBody>
      </p:sp>
      <p:sp>
        <p:nvSpPr>
          <p:cNvPr id="13" name="Marcador de contenido 2"/>
          <p:cNvSpPr txBox="1">
            <a:spLocks/>
          </p:cNvSpPr>
          <p:nvPr/>
        </p:nvSpPr>
        <p:spPr>
          <a:xfrm>
            <a:off x="463543" y="1052531"/>
            <a:ext cx="9066913" cy="510003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buClr>
                <a:srgbClr val="90C226"/>
              </a:buClr>
            </a:pPr>
            <a:r>
              <a:rPr lang="es-EC" sz="2600" dirty="0" smtClean="0">
                <a:solidFill>
                  <a:prstClr val="black">
                    <a:lumMod val="75000"/>
                    <a:lumOff val="25000"/>
                  </a:prstClr>
                </a:solidFill>
              </a:rPr>
              <a:t>Pantalla de inicio</a:t>
            </a:r>
          </a:p>
          <a:p>
            <a:pPr marL="0" lvl="4" indent="0" algn="just">
              <a:buClr>
                <a:srgbClr val="90C226"/>
              </a:buClr>
              <a:buFont typeface="Wingdings 3" charset="2"/>
              <a:buNone/>
            </a:pPr>
            <a:r>
              <a:rPr lang="es-EC" sz="2600" dirty="0">
                <a:solidFill>
                  <a:prstClr val="black">
                    <a:lumMod val="75000"/>
                    <a:lumOff val="25000"/>
                  </a:prstClr>
                </a:solidFill>
              </a:rPr>
              <a:t>El software muestra una pantalla de presentación al usuario donde se indica una imagen del maniquí; es decir un prototipo, los botones y todo lo necesario para que la pantalla de presentación o interfaz sea amigable con el usuario.</a:t>
            </a:r>
          </a:p>
          <a:p>
            <a:pPr marL="0" indent="0" algn="just">
              <a:buClr>
                <a:srgbClr val="90C226"/>
              </a:buClr>
              <a:buFont typeface="Wingdings 3" charset="2"/>
              <a:buNone/>
            </a:pPr>
            <a:endParaRPr lang="es-EC" sz="2600" dirty="0" smtClean="0">
              <a:solidFill>
                <a:prstClr val="black">
                  <a:lumMod val="75000"/>
                  <a:lumOff val="25000"/>
                </a:prstClr>
              </a:solidFill>
            </a:endParaRPr>
          </a:p>
          <a:p>
            <a:pPr algn="just">
              <a:buClr>
                <a:srgbClr val="90C226"/>
              </a:buClr>
            </a:pPr>
            <a:r>
              <a:rPr lang="es-EC" sz="2600" dirty="0" smtClean="0">
                <a:solidFill>
                  <a:prstClr val="black">
                    <a:lumMod val="75000"/>
                    <a:lumOff val="25000"/>
                  </a:prstClr>
                </a:solidFill>
              </a:rPr>
              <a:t>Detección</a:t>
            </a:r>
            <a:endParaRPr lang="es-EC" sz="2600" dirty="0">
              <a:solidFill>
                <a:prstClr val="black">
                  <a:lumMod val="75000"/>
                  <a:lumOff val="25000"/>
                </a:prstClr>
              </a:solidFill>
            </a:endParaRPr>
          </a:p>
          <a:p>
            <a:pPr marL="0" indent="0" algn="just">
              <a:buClr>
                <a:srgbClr val="90C226"/>
              </a:buClr>
              <a:buFont typeface="Wingdings 3" charset="2"/>
              <a:buNone/>
            </a:pPr>
            <a:r>
              <a:rPr lang="es-EC" sz="2600" dirty="0">
                <a:solidFill>
                  <a:prstClr val="black">
                    <a:lumMod val="75000"/>
                    <a:lumOff val="25000"/>
                  </a:prstClr>
                </a:solidFill>
              </a:rPr>
              <a:t>En esta parte del programa el maniquí es capaz de reconocer si la persona que se acerca es adulto o niño, para posteriormente mandar la señal y hacer el respectivo saludo dependiendo del caso.</a:t>
            </a:r>
          </a:p>
        </p:txBody>
      </p:sp>
    </p:spTree>
    <p:extLst>
      <p:ext uri="{BB962C8B-B14F-4D97-AF65-F5344CB8AC3E}">
        <p14:creationId xmlns:p14="http://schemas.microsoft.com/office/powerpoint/2010/main" val="1650594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sp>
        <p:nvSpPr>
          <p:cNvPr id="3" name="Marcador de contenido 2"/>
          <p:cNvSpPr>
            <a:spLocks noGrp="1"/>
          </p:cNvSpPr>
          <p:nvPr>
            <p:ph idx="1"/>
          </p:nvPr>
        </p:nvSpPr>
        <p:spPr>
          <a:xfrm>
            <a:off x="639234" y="1289050"/>
            <a:ext cx="9175004" cy="5568950"/>
          </a:xfrm>
        </p:spPr>
        <p:txBody>
          <a:bodyPr>
            <a:normAutofit/>
          </a:bodyPr>
          <a:lstStyle/>
          <a:p>
            <a:pPr marL="914400" lvl="2" indent="0" algn="just">
              <a:buNone/>
            </a:pPr>
            <a:r>
              <a:rPr lang="es-EC" sz="2000" b="1" dirty="0"/>
              <a:t>OBJETIVO GENERAL</a:t>
            </a:r>
          </a:p>
          <a:p>
            <a:pPr algn="just"/>
            <a:r>
              <a:rPr lang="es-EC" sz="2000" dirty="0" smtClean="0"/>
              <a:t>Diseñar</a:t>
            </a:r>
            <a:r>
              <a:rPr lang="es-EC" sz="2000" dirty="0"/>
              <a:t>, construir y validar un maniquí publicitario autónomo basado en sistemas de razonamiento-aprendizaje.</a:t>
            </a:r>
          </a:p>
          <a:p>
            <a:pPr algn="just"/>
            <a:endParaRPr lang="es-EC" sz="2000" dirty="0"/>
          </a:p>
          <a:p>
            <a:pPr marL="914400" lvl="2" indent="0" algn="just">
              <a:buNone/>
            </a:pPr>
            <a:r>
              <a:rPr lang="es-EC" sz="2000" b="1" dirty="0" smtClean="0"/>
              <a:t>OBJETIVOS </a:t>
            </a:r>
            <a:r>
              <a:rPr lang="es-EC" sz="2000" b="1" dirty="0"/>
              <a:t>ESPECÍFICOS</a:t>
            </a:r>
          </a:p>
          <a:p>
            <a:pPr lvl="0"/>
            <a:r>
              <a:rPr lang="es-EC" sz="2000" dirty="0"/>
              <a:t>Realizar una publicidad de tipo </a:t>
            </a:r>
            <a:r>
              <a:rPr lang="es-EC" sz="2000" dirty="0" err="1"/>
              <a:t>BTL</a:t>
            </a:r>
            <a:r>
              <a:rPr lang="es-EC" sz="2000" dirty="0"/>
              <a:t> única en el Ecuador orientada al área comercial.</a:t>
            </a:r>
          </a:p>
          <a:p>
            <a:pPr lvl="0"/>
            <a:r>
              <a:rPr lang="es-EC" sz="2000" dirty="0"/>
              <a:t>Realizar un ejemplar de maniquí autónomo.</a:t>
            </a:r>
          </a:p>
          <a:p>
            <a:pPr lvl="0"/>
            <a:r>
              <a:rPr lang="es-EC" sz="2000" dirty="0"/>
              <a:t>Diseñar un sistema estructural que sirva de soporte y movimiento.</a:t>
            </a:r>
          </a:p>
          <a:p>
            <a:pPr lvl="0"/>
            <a:r>
              <a:rPr lang="es-EC" sz="2000" dirty="0"/>
              <a:t>Realizar un  modelo de programación que permitirá el control del maniquí.</a:t>
            </a:r>
          </a:p>
          <a:p>
            <a:pPr lvl="0"/>
            <a:r>
              <a:rPr lang="es-EC" sz="2000" dirty="0"/>
              <a:t>Diseñar un sistema de detección y medición de distancias confiable.</a:t>
            </a:r>
          </a:p>
          <a:p>
            <a:pPr lvl="0"/>
            <a:r>
              <a:rPr lang="es-EC" sz="2000" dirty="0"/>
              <a:t>Realizar un análisis y evaluación económico-financiera.</a:t>
            </a:r>
          </a:p>
          <a:p>
            <a:pPr lvl="0" algn="just"/>
            <a:endParaRPr lang="es-EC" sz="1600" dirty="0"/>
          </a:p>
          <a:p>
            <a:endParaRPr lang="es-EC" dirty="0"/>
          </a:p>
        </p:txBody>
      </p:sp>
    </p:spTree>
    <p:extLst>
      <p:ext uri="{BB962C8B-B14F-4D97-AF65-F5344CB8AC3E}">
        <p14:creationId xmlns:p14="http://schemas.microsoft.com/office/powerpoint/2010/main" val="2413137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906" y="121639"/>
            <a:ext cx="9453093" cy="1196332"/>
          </a:xfrm>
        </p:spPr>
        <p:txBody>
          <a:bodyPr>
            <a:normAutofit/>
          </a:bodyPr>
          <a:lstStyle/>
          <a:p>
            <a:r>
              <a:rPr lang="es-EC" dirty="0" smtClean="0"/>
              <a:t>PROCESO DE ACUERDO A LA PERSONA DETECTADA</a:t>
            </a:r>
            <a:endParaRPr lang="es-EC" dirty="0"/>
          </a:p>
        </p:txBody>
      </p:sp>
      <p:sp>
        <p:nvSpPr>
          <p:cNvPr id="5" name="Marcador de contenido 2"/>
          <p:cNvSpPr>
            <a:spLocks noGrp="1"/>
          </p:cNvSpPr>
          <p:nvPr>
            <p:ph idx="1"/>
          </p:nvPr>
        </p:nvSpPr>
        <p:spPr>
          <a:xfrm>
            <a:off x="677333" y="1510837"/>
            <a:ext cx="10907484" cy="4788542"/>
          </a:xfrm>
        </p:spPr>
        <p:txBody>
          <a:bodyPr>
            <a:normAutofit/>
          </a:bodyPr>
          <a:lstStyle/>
          <a:p>
            <a:pPr marL="0" lvl="0" indent="0">
              <a:buNone/>
            </a:pPr>
            <a:endParaRPr lang="es-EC" sz="2400" dirty="0"/>
          </a:p>
          <a:p>
            <a:pPr marL="0" indent="0">
              <a:buNone/>
            </a:pPr>
            <a:endParaRPr lang="es-EC" sz="1900" dirty="0" smtClean="0"/>
          </a:p>
          <a:p>
            <a:pPr marL="0" indent="0">
              <a:buNone/>
            </a:pPr>
            <a:endParaRPr lang="es-EC" sz="1900"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51" y="866619"/>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2400" dirty="0">
              <a:solidFill>
                <a:prstClr val="black">
                  <a:lumMod val="75000"/>
                  <a:lumOff val="25000"/>
                </a:prstClr>
              </a:solidFill>
            </a:endParaRPr>
          </a:p>
        </p:txBody>
      </p:sp>
      <p:sp>
        <p:nvSpPr>
          <p:cNvPr id="13" name="Marcador de contenido 2"/>
          <p:cNvSpPr txBox="1">
            <a:spLocks/>
          </p:cNvSpPr>
          <p:nvPr/>
        </p:nvSpPr>
        <p:spPr>
          <a:xfrm>
            <a:off x="155687" y="1317971"/>
            <a:ext cx="9781648" cy="17185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r>
              <a:rPr lang="es-EC" sz="2800" dirty="0">
                <a:solidFill>
                  <a:prstClr val="black">
                    <a:lumMod val="75000"/>
                    <a:lumOff val="25000"/>
                  </a:prstClr>
                </a:solidFill>
              </a:rPr>
              <a:t>Una vez que el maniquí haya reconocido el tipo de persona que se le acerca (adulto o niño), realiza un saludo personalizado dependiendo </a:t>
            </a:r>
            <a:r>
              <a:rPr lang="es-EC" sz="2800" dirty="0" smtClean="0">
                <a:solidFill>
                  <a:prstClr val="black">
                    <a:lumMod val="75000"/>
                    <a:lumOff val="25000"/>
                  </a:prstClr>
                </a:solidFill>
              </a:rPr>
              <a:t>del caso, también se vera reflejado </a:t>
            </a:r>
            <a:r>
              <a:rPr lang="es-EC" sz="2800" dirty="0">
                <a:solidFill>
                  <a:prstClr val="black">
                    <a:lumMod val="75000"/>
                    <a:lumOff val="25000"/>
                  </a:prstClr>
                </a:solidFill>
              </a:rPr>
              <a:t>en la interfaz en el dispositivo móvil.</a:t>
            </a:r>
          </a:p>
          <a:p>
            <a:pPr marL="0" indent="0">
              <a:buClr>
                <a:srgbClr val="90C226"/>
              </a:buClr>
              <a:buFont typeface="Wingdings 3" charset="2"/>
              <a:buNone/>
            </a:pPr>
            <a:endParaRPr lang="es-EC" sz="2800" dirty="0">
              <a:solidFill>
                <a:prstClr val="black">
                  <a:lumMod val="75000"/>
                  <a:lumOff val="25000"/>
                </a:prstClr>
              </a:solidFill>
            </a:endParaRPr>
          </a:p>
        </p:txBody>
      </p:sp>
      <p:sp>
        <p:nvSpPr>
          <p:cNvPr id="10" name="Marcador de contenido 2"/>
          <p:cNvSpPr txBox="1">
            <a:spLocks/>
          </p:cNvSpPr>
          <p:nvPr/>
        </p:nvSpPr>
        <p:spPr>
          <a:xfrm>
            <a:off x="397761" y="3387454"/>
            <a:ext cx="4648750" cy="20843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r>
              <a:rPr lang="es-EC" sz="2200" b="1" dirty="0">
                <a:solidFill>
                  <a:prstClr val="black">
                    <a:lumMod val="75000"/>
                    <a:lumOff val="25000"/>
                  </a:prstClr>
                </a:solidFill>
              </a:rPr>
              <a:t>Para Adulto</a:t>
            </a:r>
            <a:endParaRPr lang="es-EC" sz="2200" dirty="0">
              <a:solidFill>
                <a:prstClr val="black">
                  <a:lumMod val="75000"/>
                  <a:lumOff val="25000"/>
                </a:prstClr>
              </a:solidFill>
            </a:endParaRPr>
          </a:p>
          <a:p>
            <a:pPr>
              <a:buClr>
                <a:srgbClr val="90C226"/>
              </a:buClr>
            </a:pPr>
            <a:r>
              <a:rPr lang="es-EC" sz="2200" dirty="0">
                <a:solidFill>
                  <a:prstClr val="black">
                    <a:lumMod val="75000"/>
                    <a:lumOff val="25000"/>
                  </a:prstClr>
                </a:solidFill>
              </a:rPr>
              <a:t>Mueve la cabeza</a:t>
            </a:r>
          </a:p>
          <a:p>
            <a:pPr>
              <a:buClr>
                <a:srgbClr val="90C226"/>
              </a:buClr>
            </a:pPr>
            <a:r>
              <a:rPr lang="es-EC" sz="2200" dirty="0">
                <a:solidFill>
                  <a:prstClr val="black">
                    <a:lumMod val="75000"/>
                    <a:lumOff val="25000"/>
                  </a:prstClr>
                </a:solidFill>
              </a:rPr>
              <a:t>Destello de luz en los ojos</a:t>
            </a:r>
          </a:p>
          <a:p>
            <a:pPr>
              <a:buClr>
                <a:srgbClr val="90C226"/>
              </a:buClr>
            </a:pPr>
            <a:r>
              <a:rPr lang="es-EC" sz="2200" dirty="0">
                <a:solidFill>
                  <a:prstClr val="black">
                    <a:lumMod val="75000"/>
                    <a:lumOff val="25000"/>
                  </a:prstClr>
                </a:solidFill>
              </a:rPr>
              <a:t>Levanta el brazo para saludar</a:t>
            </a:r>
          </a:p>
          <a:p>
            <a:pPr>
              <a:buClr>
                <a:srgbClr val="90C226"/>
              </a:buClr>
            </a:pPr>
            <a:r>
              <a:rPr lang="es-EC" sz="2200" dirty="0">
                <a:solidFill>
                  <a:prstClr val="black">
                    <a:lumMod val="75000"/>
                    <a:lumOff val="25000"/>
                  </a:prstClr>
                </a:solidFill>
              </a:rPr>
              <a:t>Saluda diciendo lo siguiente: “Hola cómo estás, es un gusto”</a:t>
            </a:r>
          </a:p>
          <a:p>
            <a:pPr>
              <a:buClr>
                <a:srgbClr val="90C226"/>
              </a:buClr>
            </a:pPr>
            <a:r>
              <a:rPr lang="es-EC" sz="2200" dirty="0">
                <a:solidFill>
                  <a:prstClr val="black">
                    <a:lumMod val="75000"/>
                    <a:lumOff val="25000"/>
                  </a:prstClr>
                </a:solidFill>
              </a:rPr>
              <a:t>Baja el brazo</a:t>
            </a:r>
          </a:p>
        </p:txBody>
      </p:sp>
      <p:sp>
        <p:nvSpPr>
          <p:cNvPr id="11" name="Marcador de contenido 2"/>
          <p:cNvSpPr txBox="1">
            <a:spLocks/>
          </p:cNvSpPr>
          <p:nvPr/>
        </p:nvSpPr>
        <p:spPr>
          <a:xfrm>
            <a:off x="5414847" y="3406325"/>
            <a:ext cx="4648750" cy="20843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None/>
            </a:pPr>
            <a:r>
              <a:rPr lang="es-EC" sz="2200" b="1" dirty="0">
                <a:solidFill>
                  <a:prstClr val="black">
                    <a:lumMod val="75000"/>
                    <a:lumOff val="25000"/>
                  </a:prstClr>
                </a:solidFill>
              </a:rPr>
              <a:t>Para niño</a:t>
            </a:r>
            <a:endParaRPr lang="es-EC" sz="2200" dirty="0">
              <a:solidFill>
                <a:prstClr val="black">
                  <a:lumMod val="75000"/>
                  <a:lumOff val="25000"/>
                </a:prstClr>
              </a:solidFill>
            </a:endParaRPr>
          </a:p>
          <a:p>
            <a:pPr>
              <a:buClr>
                <a:srgbClr val="90C226"/>
              </a:buClr>
            </a:pPr>
            <a:r>
              <a:rPr lang="es-EC" sz="2200" dirty="0">
                <a:solidFill>
                  <a:prstClr val="black">
                    <a:lumMod val="75000"/>
                    <a:lumOff val="25000"/>
                  </a:prstClr>
                </a:solidFill>
              </a:rPr>
              <a:t>Mueve la cabeza</a:t>
            </a:r>
          </a:p>
          <a:p>
            <a:pPr>
              <a:buClr>
                <a:srgbClr val="90C226"/>
              </a:buClr>
            </a:pPr>
            <a:r>
              <a:rPr lang="es-EC" sz="2200" dirty="0">
                <a:solidFill>
                  <a:prstClr val="black">
                    <a:lumMod val="75000"/>
                    <a:lumOff val="25000"/>
                  </a:prstClr>
                </a:solidFill>
              </a:rPr>
              <a:t>Destello doble de luz en los ojos </a:t>
            </a:r>
          </a:p>
          <a:p>
            <a:pPr>
              <a:buClr>
                <a:srgbClr val="90C226"/>
              </a:buClr>
            </a:pPr>
            <a:r>
              <a:rPr lang="es-EC" sz="2200" dirty="0">
                <a:solidFill>
                  <a:prstClr val="black">
                    <a:lumMod val="75000"/>
                    <a:lumOff val="25000"/>
                  </a:prstClr>
                </a:solidFill>
              </a:rPr>
              <a:t>Levanta el brazo para saludar</a:t>
            </a:r>
          </a:p>
          <a:p>
            <a:pPr>
              <a:buClr>
                <a:srgbClr val="90C226"/>
              </a:buClr>
            </a:pPr>
            <a:r>
              <a:rPr lang="es-EC" sz="2200" dirty="0">
                <a:solidFill>
                  <a:prstClr val="black">
                    <a:lumMod val="75000"/>
                    <a:lumOff val="25000"/>
                  </a:prstClr>
                </a:solidFill>
              </a:rPr>
              <a:t>Saluda diciendo lo siguiente: “Qué tal pequeño como estás”</a:t>
            </a:r>
          </a:p>
          <a:p>
            <a:pPr>
              <a:buClr>
                <a:srgbClr val="90C226"/>
              </a:buClr>
            </a:pPr>
            <a:r>
              <a:rPr lang="es-EC" sz="2200" dirty="0">
                <a:solidFill>
                  <a:prstClr val="black">
                    <a:lumMod val="75000"/>
                    <a:lumOff val="25000"/>
                  </a:prstClr>
                </a:solidFill>
              </a:rPr>
              <a:t>Baja el brazo</a:t>
            </a:r>
          </a:p>
        </p:txBody>
      </p:sp>
    </p:spTree>
    <p:extLst>
      <p:ext uri="{BB962C8B-B14F-4D97-AF65-F5344CB8AC3E}">
        <p14:creationId xmlns:p14="http://schemas.microsoft.com/office/powerpoint/2010/main" val="25717684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906" y="121639"/>
            <a:ext cx="9453093" cy="1196332"/>
          </a:xfrm>
        </p:spPr>
        <p:txBody>
          <a:bodyPr>
            <a:normAutofit/>
          </a:bodyPr>
          <a:lstStyle/>
          <a:p>
            <a:r>
              <a:rPr lang="es-EC" dirty="0" smtClean="0"/>
              <a:t>COMUNICACIÓN CON LA TARJETA ARDUINO Y APP INVENTOR</a:t>
            </a:r>
            <a:endParaRPr lang="es-EC" dirty="0"/>
          </a:p>
        </p:txBody>
      </p:sp>
      <p:sp>
        <p:nvSpPr>
          <p:cNvPr id="5" name="Marcador de contenido 2"/>
          <p:cNvSpPr>
            <a:spLocks noGrp="1"/>
          </p:cNvSpPr>
          <p:nvPr>
            <p:ph idx="1"/>
          </p:nvPr>
        </p:nvSpPr>
        <p:spPr>
          <a:xfrm>
            <a:off x="250464" y="1650697"/>
            <a:ext cx="10911522" cy="1013675"/>
          </a:xfrm>
        </p:spPr>
        <p:txBody>
          <a:bodyPr>
            <a:normAutofit/>
          </a:bodyPr>
          <a:lstStyle/>
          <a:p>
            <a:pPr marL="0" indent="0">
              <a:buNone/>
            </a:pPr>
            <a:r>
              <a:rPr lang="es-EC" sz="2000" dirty="0" smtClean="0"/>
              <a:t>Para </a:t>
            </a:r>
            <a:r>
              <a:rPr lang="es-EC" sz="2000" dirty="0"/>
              <a:t>poder realizar la comunicación se necesita un módulo </a:t>
            </a:r>
            <a:r>
              <a:rPr lang="es-EC" sz="2000" dirty="0" err="1"/>
              <a:t>bluetooth</a:t>
            </a:r>
            <a:r>
              <a:rPr lang="es-EC" sz="2000" dirty="0"/>
              <a:t> para </a:t>
            </a:r>
            <a:r>
              <a:rPr lang="es-EC" sz="2000" dirty="0" err="1"/>
              <a:t>Arduino</a:t>
            </a:r>
            <a:r>
              <a:rPr lang="es-EC" sz="2000" dirty="0"/>
              <a:t>. Se escogió el módulo </a:t>
            </a:r>
            <a:r>
              <a:rPr lang="es-EC" sz="2000" dirty="0" err="1"/>
              <a:t>bluetooth</a:t>
            </a:r>
            <a:r>
              <a:rPr lang="es-EC" sz="2000" dirty="0"/>
              <a:t> marca  HC-06 como se muestra en la </a:t>
            </a:r>
            <a:endParaRPr lang="es-EC" sz="1900" dirty="0"/>
          </a:p>
        </p:txBody>
      </p:sp>
      <p:sp>
        <p:nvSpPr>
          <p:cNvPr id="6" name="Marcador de contenido 2"/>
          <p:cNvSpPr txBox="1">
            <a:spLocks/>
          </p:cNvSpPr>
          <p:nvPr/>
        </p:nvSpPr>
        <p:spPr>
          <a:xfrm>
            <a:off x="677333" y="1453243"/>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51" y="866619"/>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2400" dirty="0">
              <a:solidFill>
                <a:prstClr val="black">
                  <a:lumMod val="75000"/>
                  <a:lumOff val="25000"/>
                </a:prstClr>
              </a:solidFill>
            </a:endParaRPr>
          </a:p>
        </p:txBody>
      </p:sp>
      <p:pic>
        <p:nvPicPr>
          <p:cNvPr id="14" name="Imagen 13"/>
          <p:cNvPicPr/>
          <p:nvPr/>
        </p:nvPicPr>
        <p:blipFill>
          <a:blip r:embed="rId2">
            <a:extLst>
              <a:ext uri="{28A0092B-C50C-407E-A947-70E740481C1C}">
                <a14:useLocalDpi xmlns:a14="http://schemas.microsoft.com/office/drawing/2010/main" val="0"/>
              </a:ext>
            </a:extLst>
          </a:blip>
          <a:srcRect/>
          <a:stretch>
            <a:fillRect/>
          </a:stretch>
        </p:blipFill>
        <p:spPr bwMode="auto">
          <a:xfrm>
            <a:off x="3184077" y="5409128"/>
            <a:ext cx="3049298" cy="1193800"/>
          </a:xfrm>
          <a:prstGeom prst="rect">
            <a:avLst/>
          </a:prstGeom>
          <a:noFill/>
          <a:ln>
            <a:noFill/>
          </a:ln>
        </p:spPr>
      </p:pic>
      <p:pic>
        <p:nvPicPr>
          <p:cNvPr id="3" name="Imagen 2"/>
          <p:cNvPicPr>
            <a:picLocks noChangeAspect="1"/>
          </p:cNvPicPr>
          <p:nvPr/>
        </p:nvPicPr>
        <p:blipFill>
          <a:blip r:embed="rId3"/>
          <a:stretch>
            <a:fillRect/>
          </a:stretch>
        </p:blipFill>
        <p:spPr>
          <a:xfrm>
            <a:off x="1602671" y="2521744"/>
            <a:ext cx="7544819" cy="2428627"/>
          </a:xfrm>
          <a:prstGeom prst="rect">
            <a:avLst/>
          </a:prstGeom>
        </p:spPr>
      </p:pic>
    </p:spTree>
    <p:extLst>
      <p:ext uri="{BB962C8B-B14F-4D97-AF65-F5344CB8AC3E}">
        <p14:creationId xmlns:p14="http://schemas.microsoft.com/office/powerpoint/2010/main" val="2982357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906" y="121639"/>
            <a:ext cx="9453093" cy="1196332"/>
          </a:xfrm>
        </p:spPr>
        <p:txBody>
          <a:bodyPr>
            <a:normAutofit/>
          </a:bodyPr>
          <a:lstStyle/>
          <a:p>
            <a:r>
              <a:rPr lang="es-EC" dirty="0" smtClean="0"/>
              <a:t>Proceso de detección de la persona</a:t>
            </a:r>
            <a:endParaRPr lang="es-EC" dirty="0"/>
          </a:p>
        </p:txBody>
      </p:sp>
      <p:sp>
        <p:nvSpPr>
          <p:cNvPr id="6" name="Marcador de contenido 2"/>
          <p:cNvSpPr txBox="1">
            <a:spLocks/>
          </p:cNvSpPr>
          <p:nvPr/>
        </p:nvSpPr>
        <p:spPr>
          <a:xfrm>
            <a:off x="715878" y="1466122"/>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51" y="866619"/>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2400" dirty="0">
              <a:solidFill>
                <a:prstClr val="black">
                  <a:lumMod val="75000"/>
                  <a:lumOff val="25000"/>
                </a:prstClr>
              </a:solidFill>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4119638" y="930454"/>
            <a:ext cx="1997828" cy="5650650"/>
          </a:xfrm>
          <a:prstGeom prst="rect">
            <a:avLst/>
          </a:prstGeom>
          <a:noFill/>
          <a:ln>
            <a:noFill/>
          </a:ln>
        </p:spPr>
      </p:pic>
    </p:spTree>
    <p:extLst>
      <p:ext uri="{BB962C8B-B14F-4D97-AF65-F5344CB8AC3E}">
        <p14:creationId xmlns:p14="http://schemas.microsoft.com/office/powerpoint/2010/main" val="14824453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906" y="121639"/>
            <a:ext cx="9453093" cy="1196332"/>
          </a:xfrm>
        </p:spPr>
        <p:txBody>
          <a:bodyPr>
            <a:normAutofit/>
          </a:bodyPr>
          <a:lstStyle/>
          <a:p>
            <a:r>
              <a:rPr lang="es-EC" dirty="0" smtClean="0"/>
              <a:t>ENVÍO Y RECEPCIÓN DE SEÑALES</a:t>
            </a:r>
            <a:endParaRPr lang="es-EC" dirty="0"/>
          </a:p>
        </p:txBody>
      </p:sp>
      <p:sp>
        <p:nvSpPr>
          <p:cNvPr id="6" name="Marcador de contenido 2"/>
          <p:cNvSpPr txBox="1">
            <a:spLocks/>
          </p:cNvSpPr>
          <p:nvPr/>
        </p:nvSpPr>
        <p:spPr>
          <a:xfrm>
            <a:off x="715878" y="1466122"/>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51" y="866619"/>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2400" dirty="0">
              <a:solidFill>
                <a:prstClr val="black">
                  <a:lumMod val="75000"/>
                  <a:lumOff val="25000"/>
                </a:prstClr>
              </a:solidFill>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4489869" y="1043189"/>
            <a:ext cx="2464723" cy="5628067"/>
          </a:xfrm>
          <a:prstGeom prst="rect">
            <a:avLst/>
          </a:prstGeom>
          <a:noFill/>
          <a:ln>
            <a:noFill/>
          </a:ln>
        </p:spPr>
      </p:pic>
    </p:spTree>
    <p:extLst>
      <p:ext uri="{BB962C8B-B14F-4D97-AF65-F5344CB8AC3E}">
        <p14:creationId xmlns:p14="http://schemas.microsoft.com/office/powerpoint/2010/main" val="2646235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266" y="216205"/>
            <a:ext cx="9453093" cy="1196332"/>
          </a:xfrm>
        </p:spPr>
        <p:txBody>
          <a:bodyPr>
            <a:normAutofit/>
          </a:bodyPr>
          <a:lstStyle/>
          <a:p>
            <a:r>
              <a:rPr lang="es-EC" dirty="0" smtClean="0"/>
              <a:t>INTERFAZ GRÁFICA EN EL CELULAR</a:t>
            </a:r>
            <a:endParaRPr lang="es-EC" dirty="0"/>
          </a:p>
        </p:txBody>
      </p:sp>
      <p:sp>
        <p:nvSpPr>
          <p:cNvPr id="6" name="Marcador de contenido 2"/>
          <p:cNvSpPr txBox="1">
            <a:spLocks/>
          </p:cNvSpPr>
          <p:nvPr/>
        </p:nvSpPr>
        <p:spPr>
          <a:xfrm>
            <a:off x="715878" y="1466122"/>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48" y="-254627"/>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2400" dirty="0">
              <a:solidFill>
                <a:prstClr val="black">
                  <a:lumMod val="75000"/>
                  <a:lumOff val="25000"/>
                </a:prstClr>
              </a:solidFill>
            </a:endParaRPr>
          </a:p>
        </p:txBody>
      </p:sp>
      <p:sp>
        <p:nvSpPr>
          <p:cNvPr id="10" name="Marcador de contenido 2"/>
          <p:cNvSpPr txBox="1">
            <a:spLocks/>
          </p:cNvSpPr>
          <p:nvPr/>
        </p:nvSpPr>
        <p:spPr>
          <a:xfrm>
            <a:off x="328266" y="926647"/>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r>
              <a:rPr lang="es-EC" sz="2400" dirty="0">
                <a:solidFill>
                  <a:prstClr val="black">
                    <a:lumMod val="75000"/>
                    <a:lumOff val="25000"/>
                  </a:prstClr>
                </a:solidFill>
              </a:rPr>
              <a:t>Para desarrollar aplicaciones con App Inventor sólo se  necesita un navegador web y un teléfono o Tablet Android. Al construir las aplicaciones para Android se trabaja con dos herramientas: </a:t>
            </a:r>
          </a:p>
          <a:p>
            <a:pPr>
              <a:buClr>
                <a:srgbClr val="90C226"/>
              </a:buClr>
            </a:pPr>
            <a:r>
              <a:rPr lang="es-EC" sz="2400" dirty="0">
                <a:solidFill>
                  <a:prstClr val="black">
                    <a:lumMod val="75000"/>
                    <a:lumOff val="25000"/>
                  </a:prstClr>
                </a:solidFill>
              </a:rPr>
              <a:t>App Inventor </a:t>
            </a:r>
            <a:r>
              <a:rPr lang="es-EC" sz="2400" dirty="0" err="1">
                <a:solidFill>
                  <a:prstClr val="black">
                    <a:lumMod val="75000"/>
                    <a:lumOff val="25000"/>
                  </a:prstClr>
                </a:solidFill>
              </a:rPr>
              <a:t>Designer</a:t>
            </a:r>
            <a:endParaRPr lang="es-EC" sz="2400" dirty="0">
              <a:solidFill>
                <a:prstClr val="black">
                  <a:lumMod val="75000"/>
                  <a:lumOff val="25000"/>
                </a:prstClr>
              </a:solidFill>
            </a:endParaRPr>
          </a:p>
          <a:p>
            <a:pPr>
              <a:buClr>
                <a:srgbClr val="90C226"/>
              </a:buClr>
            </a:pPr>
            <a:r>
              <a:rPr lang="es-EC" sz="2400" dirty="0">
                <a:solidFill>
                  <a:prstClr val="black">
                    <a:lumMod val="75000"/>
                    <a:lumOff val="25000"/>
                  </a:prstClr>
                </a:solidFill>
              </a:rPr>
              <a:t>App Inventor Blocks Editor</a:t>
            </a:r>
          </a:p>
          <a:p>
            <a:pPr marL="0" indent="0">
              <a:buClr>
                <a:srgbClr val="90C226"/>
              </a:buClr>
              <a:buFont typeface="Wingdings 3" charset="2"/>
              <a:buNone/>
            </a:pPr>
            <a:endParaRPr lang="es-EC" dirty="0">
              <a:solidFill>
                <a:prstClr val="black">
                  <a:lumMod val="75000"/>
                  <a:lumOff val="25000"/>
                </a:prstClr>
              </a:solidFill>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2556289" y="3109400"/>
            <a:ext cx="5660432" cy="3627723"/>
          </a:xfrm>
          <a:prstGeom prst="rect">
            <a:avLst/>
          </a:prstGeom>
          <a:noFill/>
          <a:ln>
            <a:noFill/>
          </a:ln>
        </p:spPr>
      </p:pic>
    </p:spTree>
    <p:extLst>
      <p:ext uri="{BB962C8B-B14F-4D97-AF65-F5344CB8AC3E}">
        <p14:creationId xmlns:p14="http://schemas.microsoft.com/office/powerpoint/2010/main" val="50527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266" y="216205"/>
            <a:ext cx="9453093" cy="1196332"/>
          </a:xfrm>
        </p:spPr>
        <p:txBody>
          <a:bodyPr>
            <a:normAutofit/>
          </a:bodyPr>
          <a:lstStyle/>
          <a:p>
            <a:r>
              <a:rPr lang="es-EC" dirty="0" smtClean="0"/>
              <a:t>APP INVENTOR DESIGNER</a:t>
            </a:r>
            <a:endParaRPr lang="es-EC" dirty="0"/>
          </a:p>
        </p:txBody>
      </p:sp>
      <p:sp>
        <p:nvSpPr>
          <p:cNvPr id="6" name="Marcador de contenido 2"/>
          <p:cNvSpPr txBox="1">
            <a:spLocks/>
          </p:cNvSpPr>
          <p:nvPr/>
        </p:nvSpPr>
        <p:spPr>
          <a:xfrm>
            <a:off x="715878" y="1466122"/>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48" y="-254627"/>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2400" dirty="0">
              <a:solidFill>
                <a:prstClr val="black">
                  <a:lumMod val="75000"/>
                  <a:lumOff val="25000"/>
                </a:prstClr>
              </a:solidFill>
            </a:endParaRPr>
          </a:p>
        </p:txBody>
      </p:sp>
      <p:sp>
        <p:nvSpPr>
          <p:cNvPr id="10" name="Marcador de contenido 2"/>
          <p:cNvSpPr txBox="1">
            <a:spLocks/>
          </p:cNvSpPr>
          <p:nvPr/>
        </p:nvSpPr>
        <p:spPr>
          <a:xfrm>
            <a:off x="328266" y="926647"/>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252413" algn="just" defTabSz="914400" eaLnBrk="0" fontAlgn="base" hangingPunct="0">
              <a:spcBef>
                <a:spcPct val="0"/>
              </a:spcBef>
              <a:spcAft>
                <a:spcPct val="0"/>
              </a:spcAft>
              <a:buClrTx/>
              <a:buSzTx/>
              <a:buFont typeface="Wingdings 3" charset="2"/>
              <a:buNone/>
            </a:pPr>
            <a:r>
              <a:rPr lang="es-EC" altLang="es-EC" sz="2400" dirty="0">
                <a:solidFill>
                  <a:prstClr val="black">
                    <a:lumMod val="75000"/>
                    <a:lumOff val="25000"/>
                  </a:prstClr>
                </a:solidFill>
              </a:rPr>
              <a:t>En la ventana de diseño o llamada módulo web se guardan proyectos en línea, contiene diferentes componentes como se muestra en la Figura distribuidos en 4 módulos</a:t>
            </a:r>
            <a:r>
              <a:rPr lang="es-EC" altLang="es-EC" sz="2400" dirty="0" smtClean="0">
                <a:solidFill>
                  <a:prstClr val="black">
                    <a:lumMod val="75000"/>
                    <a:lumOff val="25000"/>
                  </a:prstClr>
                </a:solidFill>
              </a:rPr>
              <a:t>:</a:t>
            </a:r>
            <a:endParaRPr lang="es-EC" sz="2400" b="1" dirty="0" smtClean="0">
              <a:solidFill>
                <a:prstClr val="black">
                  <a:lumMod val="75000"/>
                  <a:lumOff val="25000"/>
                </a:prstClr>
              </a:solidFill>
            </a:endParaRPr>
          </a:p>
          <a:p>
            <a:pPr algn="just">
              <a:buClr>
                <a:srgbClr val="90C226"/>
              </a:buClr>
            </a:pPr>
            <a:r>
              <a:rPr lang="es-EC" sz="2400" b="1" dirty="0" smtClean="0">
                <a:solidFill>
                  <a:prstClr val="black">
                    <a:lumMod val="75000"/>
                    <a:lumOff val="25000"/>
                  </a:prstClr>
                </a:solidFill>
              </a:rPr>
              <a:t>A: </a:t>
            </a:r>
            <a:r>
              <a:rPr lang="es-EC" sz="2400" dirty="0" smtClean="0">
                <a:solidFill>
                  <a:prstClr val="black">
                    <a:lumMod val="75000"/>
                    <a:lumOff val="25000"/>
                  </a:prstClr>
                </a:solidFill>
              </a:rPr>
              <a:t>Paleta de herramientas</a:t>
            </a:r>
          </a:p>
          <a:p>
            <a:pPr algn="just">
              <a:buClr>
                <a:srgbClr val="90C226"/>
              </a:buClr>
            </a:pPr>
            <a:r>
              <a:rPr lang="es-EC" sz="2400" dirty="0" smtClean="0">
                <a:solidFill>
                  <a:prstClr val="black">
                    <a:lumMod val="75000"/>
                    <a:lumOff val="25000"/>
                  </a:prstClr>
                </a:solidFill>
              </a:rPr>
              <a:t>B: Lienzo de trabajo</a:t>
            </a:r>
          </a:p>
          <a:p>
            <a:pPr algn="just">
              <a:buClr>
                <a:srgbClr val="90C226"/>
              </a:buClr>
            </a:pPr>
            <a:r>
              <a:rPr lang="es-EC" sz="2400" b="1" dirty="0" smtClean="0">
                <a:solidFill>
                  <a:prstClr val="black">
                    <a:lumMod val="75000"/>
                    <a:lumOff val="25000"/>
                  </a:prstClr>
                </a:solidFill>
              </a:rPr>
              <a:t>C</a:t>
            </a:r>
            <a:r>
              <a:rPr lang="es-EC" sz="2400" b="1" dirty="0">
                <a:solidFill>
                  <a:prstClr val="black">
                    <a:lumMod val="75000"/>
                    <a:lumOff val="25000"/>
                  </a:prstClr>
                </a:solidFill>
              </a:rPr>
              <a:t>: </a:t>
            </a:r>
            <a:r>
              <a:rPr lang="es-EC" sz="2400" dirty="0">
                <a:solidFill>
                  <a:prstClr val="black">
                    <a:lumMod val="75000"/>
                    <a:lumOff val="25000"/>
                  </a:prstClr>
                </a:solidFill>
              </a:rPr>
              <a:t>Jerarquía de </a:t>
            </a:r>
            <a:r>
              <a:rPr lang="es-EC" sz="2400" dirty="0" smtClean="0">
                <a:solidFill>
                  <a:prstClr val="black">
                    <a:lumMod val="75000"/>
                    <a:lumOff val="25000"/>
                  </a:prstClr>
                </a:solidFill>
              </a:rPr>
              <a:t>componentes</a:t>
            </a:r>
            <a:endParaRPr lang="es-EC" sz="2400" dirty="0">
              <a:solidFill>
                <a:prstClr val="black">
                  <a:lumMod val="75000"/>
                  <a:lumOff val="25000"/>
                </a:prstClr>
              </a:solidFill>
            </a:endParaRPr>
          </a:p>
          <a:p>
            <a:pPr algn="just">
              <a:buClr>
                <a:srgbClr val="90C226"/>
              </a:buClr>
            </a:pPr>
            <a:r>
              <a:rPr lang="es-EC" sz="2400" b="1" dirty="0">
                <a:solidFill>
                  <a:prstClr val="black">
                    <a:lumMod val="75000"/>
                    <a:lumOff val="25000"/>
                  </a:prstClr>
                </a:solidFill>
              </a:rPr>
              <a:t>D: </a:t>
            </a:r>
            <a:r>
              <a:rPr lang="es-EC" sz="2400" dirty="0">
                <a:solidFill>
                  <a:prstClr val="black">
                    <a:lumMod val="75000"/>
                    <a:lumOff val="25000"/>
                  </a:prstClr>
                </a:solidFill>
              </a:rPr>
              <a:t>Propiedades de los componente </a:t>
            </a:r>
          </a:p>
          <a:p>
            <a:pPr marL="0" indent="0" algn="just">
              <a:buClr>
                <a:srgbClr val="90C226"/>
              </a:buClr>
              <a:buFont typeface="Wingdings 3" charset="2"/>
              <a:buNone/>
            </a:pPr>
            <a:endParaRPr lang="es-EC" dirty="0">
              <a:solidFill>
                <a:prstClr val="black">
                  <a:lumMod val="75000"/>
                  <a:lumOff val="25000"/>
                </a:prstClr>
              </a:solidFill>
            </a:endParaRP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6302585" y="2222923"/>
            <a:ext cx="5300841" cy="4349153"/>
          </a:xfrm>
          <a:prstGeom prst="rect">
            <a:avLst/>
          </a:prstGeom>
          <a:noFill/>
          <a:ln>
            <a:noFill/>
          </a:ln>
        </p:spPr>
      </p:pic>
    </p:spTree>
    <p:extLst>
      <p:ext uri="{BB962C8B-B14F-4D97-AF65-F5344CB8AC3E}">
        <p14:creationId xmlns:p14="http://schemas.microsoft.com/office/powerpoint/2010/main" val="788446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266" y="216205"/>
            <a:ext cx="9453093" cy="1196332"/>
          </a:xfrm>
        </p:spPr>
        <p:txBody>
          <a:bodyPr>
            <a:normAutofit/>
          </a:bodyPr>
          <a:lstStyle/>
          <a:p>
            <a:r>
              <a:rPr lang="es-EC" dirty="0" smtClean="0"/>
              <a:t>APP INVENTOR BLOCKS EDITOR</a:t>
            </a:r>
            <a:endParaRPr lang="es-EC" dirty="0"/>
          </a:p>
        </p:txBody>
      </p:sp>
      <p:sp>
        <p:nvSpPr>
          <p:cNvPr id="6" name="Marcador de contenido 2"/>
          <p:cNvSpPr txBox="1">
            <a:spLocks/>
          </p:cNvSpPr>
          <p:nvPr/>
        </p:nvSpPr>
        <p:spPr>
          <a:xfrm>
            <a:off x="715878" y="1466122"/>
            <a:ext cx="8891669" cy="49604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90C226"/>
              </a:buClr>
              <a:buFont typeface="Wingdings 3" charset="2"/>
              <a:buNone/>
            </a:pPr>
            <a:endParaRPr lang="es-EC" sz="1900" dirty="0">
              <a:solidFill>
                <a:prstClr val="black">
                  <a:lumMod val="75000"/>
                  <a:lumOff val="25000"/>
                </a:prstClr>
              </a:solidFill>
            </a:endParaRPr>
          </a:p>
        </p:txBody>
      </p:sp>
      <p:sp>
        <p:nvSpPr>
          <p:cNvPr id="8" name="Marcador de contenido 2"/>
          <p:cNvSpPr txBox="1">
            <a:spLocks/>
          </p:cNvSpPr>
          <p:nvPr/>
        </p:nvSpPr>
        <p:spPr>
          <a:xfrm>
            <a:off x="308997" y="1199345"/>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3600" dirty="0">
              <a:solidFill>
                <a:prstClr val="black">
                  <a:lumMod val="75000"/>
                  <a:lumOff val="25000"/>
                </a:prstClr>
              </a:solidFill>
            </a:endParaRPr>
          </a:p>
        </p:txBody>
      </p:sp>
      <p:sp>
        <p:nvSpPr>
          <p:cNvPr id="9" name="Marcador de contenido 2"/>
          <p:cNvSpPr txBox="1">
            <a:spLocks/>
          </p:cNvSpPr>
          <p:nvPr/>
        </p:nvSpPr>
        <p:spPr>
          <a:xfrm>
            <a:off x="154448" y="-254627"/>
            <a:ext cx="9414551" cy="2653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90C226"/>
              </a:buClr>
              <a:buFont typeface="Wingdings 3" charset="2"/>
              <a:buNone/>
            </a:pPr>
            <a:endParaRPr lang="es-EC" sz="2400" dirty="0">
              <a:solidFill>
                <a:prstClr val="black">
                  <a:lumMod val="75000"/>
                  <a:lumOff val="25000"/>
                </a:prstClr>
              </a:solidFill>
            </a:endParaRPr>
          </a:p>
        </p:txBody>
      </p:sp>
      <p:sp>
        <p:nvSpPr>
          <p:cNvPr id="10" name="Marcador de contenido 2"/>
          <p:cNvSpPr txBox="1">
            <a:spLocks/>
          </p:cNvSpPr>
          <p:nvPr/>
        </p:nvSpPr>
        <p:spPr>
          <a:xfrm>
            <a:off x="463546" y="1016799"/>
            <a:ext cx="9066913" cy="5100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252413" algn="just" defTabSz="914400" eaLnBrk="0" fontAlgn="base" hangingPunct="0">
              <a:spcBef>
                <a:spcPct val="0"/>
              </a:spcBef>
              <a:spcAft>
                <a:spcPct val="0"/>
              </a:spcAft>
              <a:buClrTx/>
              <a:buSzTx/>
              <a:buFont typeface="Wingdings 3" charset="2"/>
              <a:buNone/>
            </a:pPr>
            <a:r>
              <a:rPr lang="es-EC" sz="2400" dirty="0">
                <a:solidFill>
                  <a:prstClr val="black">
                    <a:lumMod val="75000"/>
                    <a:lumOff val="25000"/>
                  </a:prstClr>
                </a:solidFill>
              </a:rPr>
              <a:t>S</a:t>
            </a:r>
            <a:r>
              <a:rPr lang="es-EC" sz="2400" dirty="0" smtClean="0">
                <a:solidFill>
                  <a:prstClr val="black">
                    <a:lumMod val="75000"/>
                    <a:lumOff val="25000"/>
                  </a:prstClr>
                </a:solidFill>
              </a:rPr>
              <a:t>e </a:t>
            </a:r>
            <a:r>
              <a:rPr lang="es-EC" sz="2400" dirty="0">
                <a:solidFill>
                  <a:prstClr val="black">
                    <a:lumMod val="75000"/>
                    <a:lumOff val="25000"/>
                  </a:prstClr>
                </a:solidFill>
              </a:rPr>
              <a:t>define el comportamiento de los componentes de la aplicación, en esta etapa se le da funcionalidad a la aplicación por medio de elementos que van conectados a la ventana de diseño, contiene 3 módulos: </a:t>
            </a:r>
            <a:r>
              <a:rPr lang="es-EC" altLang="es-EC" sz="2400" dirty="0" smtClean="0">
                <a:solidFill>
                  <a:prstClr val="black">
                    <a:lumMod val="75000"/>
                    <a:lumOff val="25000"/>
                  </a:prstClr>
                </a:solidFill>
              </a:rPr>
              <a:t>:</a:t>
            </a:r>
            <a:endParaRPr lang="es-EC" sz="2400" b="1" dirty="0" smtClean="0">
              <a:solidFill>
                <a:prstClr val="black">
                  <a:lumMod val="75000"/>
                  <a:lumOff val="25000"/>
                </a:prstClr>
              </a:solidFill>
            </a:endParaRPr>
          </a:p>
          <a:p>
            <a:pPr>
              <a:buClr>
                <a:srgbClr val="90C226"/>
              </a:buClr>
            </a:pPr>
            <a:r>
              <a:rPr lang="es-EC" sz="2400" b="1" dirty="0">
                <a:solidFill>
                  <a:prstClr val="black">
                    <a:lumMod val="75000"/>
                    <a:lumOff val="25000"/>
                  </a:prstClr>
                </a:solidFill>
              </a:rPr>
              <a:t>E: </a:t>
            </a:r>
            <a:r>
              <a:rPr lang="es-EC" sz="2400" dirty="0" err="1">
                <a:solidFill>
                  <a:prstClr val="black">
                    <a:lumMod val="75000"/>
                    <a:lumOff val="25000"/>
                  </a:prstClr>
                </a:solidFill>
              </a:rPr>
              <a:t>Built</a:t>
            </a:r>
            <a:r>
              <a:rPr lang="es-EC" sz="2400" dirty="0">
                <a:solidFill>
                  <a:prstClr val="black">
                    <a:lumMod val="75000"/>
                    <a:lumOff val="25000"/>
                  </a:prstClr>
                </a:solidFill>
              </a:rPr>
              <a:t> – In</a:t>
            </a:r>
          </a:p>
          <a:p>
            <a:pPr>
              <a:buClr>
                <a:srgbClr val="90C226"/>
              </a:buClr>
            </a:pPr>
            <a:r>
              <a:rPr lang="es-EC" sz="2400" b="1" dirty="0">
                <a:solidFill>
                  <a:prstClr val="black">
                    <a:lumMod val="75000"/>
                    <a:lumOff val="25000"/>
                  </a:prstClr>
                </a:solidFill>
              </a:rPr>
              <a:t>F: </a:t>
            </a:r>
            <a:r>
              <a:rPr lang="es-EC" sz="2400" dirty="0" err="1">
                <a:solidFill>
                  <a:prstClr val="black">
                    <a:lumMod val="75000"/>
                    <a:lumOff val="25000"/>
                  </a:prstClr>
                </a:solidFill>
              </a:rPr>
              <a:t>My</a:t>
            </a:r>
            <a:r>
              <a:rPr lang="es-EC" sz="2400" dirty="0">
                <a:solidFill>
                  <a:prstClr val="black">
                    <a:lumMod val="75000"/>
                    <a:lumOff val="25000"/>
                  </a:prstClr>
                </a:solidFill>
              </a:rPr>
              <a:t> blocks</a:t>
            </a:r>
          </a:p>
          <a:p>
            <a:pPr>
              <a:buClr>
                <a:srgbClr val="90C226"/>
              </a:buClr>
            </a:pPr>
            <a:r>
              <a:rPr lang="es-EC" sz="2400" b="1" dirty="0">
                <a:solidFill>
                  <a:prstClr val="black">
                    <a:lumMod val="75000"/>
                    <a:lumOff val="25000"/>
                  </a:prstClr>
                </a:solidFill>
              </a:rPr>
              <a:t>G: </a:t>
            </a:r>
            <a:r>
              <a:rPr lang="es-EC" sz="2400" dirty="0" err="1">
                <a:solidFill>
                  <a:prstClr val="black">
                    <a:lumMod val="75000"/>
                    <a:lumOff val="25000"/>
                  </a:prstClr>
                </a:solidFill>
              </a:rPr>
              <a:t>Advanced</a:t>
            </a:r>
            <a:endParaRPr lang="es-EC" sz="2400" dirty="0">
              <a:solidFill>
                <a:prstClr val="black">
                  <a:lumMod val="75000"/>
                  <a:lumOff val="25000"/>
                </a:prstClr>
              </a:solidFill>
            </a:endParaRPr>
          </a:p>
          <a:p>
            <a:pPr marL="0" indent="0">
              <a:buClr>
                <a:srgbClr val="90C226"/>
              </a:buClr>
              <a:buFont typeface="Wingdings 3" charset="2"/>
              <a:buNone/>
            </a:pPr>
            <a:endParaRPr lang="es-EC" dirty="0">
              <a:solidFill>
                <a:prstClr val="black">
                  <a:lumMod val="75000"/>
                  <a:lumOff val="25000"/>
                </a:prstClr>
              </a:solidFill>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4616490" y="2993782"/>
            <a:ext cx="6406931" cy="3305597"/>
          </a:xfrm>
          <a:prstGeom prst="rect">
            <a:avLst/>
          </a:prstGeom>
          <a:noFill/>
          <a:ln>
            <a:noFill/>
          </a:ln>
        </p:spPr>
      </p:pic>
    </p:spTree>
    <p:extLst>
      <p:ext uri="{BB962C8B-B14F-4D97-AF65-F5344CB8AC3E}">
        <p14:creationId xmlns:p14="http://schemas.microsoft.com/office/powerpoint/2010/main" val="27616591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Interfaz de Operación </a:t>
            </a:r>
            <a:endParaRPr lang="es-EC" dirty="0"/>
          </a:p>
        </p:txBody>
      </p:sp>
      <p:sp>
        <p:nvSpPr>
          <p:cNvPr id="4" name="3 Marcador de contenido"/>
          <p:cNvSpPr>
            <a:spLocks noGrp="1"/>
          </p:cNvSpPr>
          <p:nvPr>
            <p:ph idx="1"/>
          </p:nvPr>
        </p:nvSpPr>
        <p:spPr>
          <a:xfrm>
            <a:off x="162984" y="1265239"/>
            <a:ext cx="4351866" cy="3192461"/>
          </a:xfrm>
        </p:spPr>
        <p:txBody>
          <a:bodyPr>
            <a:noAutofit/>
          </a:bodyPr>
          <a:lstStyle/>
          <a:p>
            <a:pPr algn="just"/>
            <a:r>
              <a:rPr lang="es-EC" sz="2000" dirty="0" smtClean="0"/>
              <a:t>Existen </a:t>
            </a:r>
            <a:r>
              <a:rPr lang="es-EC" sz="2000" dirty="0"/>
              <a:t>dos botones los cuales realizaran diferentes actividades, además de un área de gráficos y texto</a:t>
            </a:r>
            <a:r>
              <a:rPr lang="es-EC" sz="2000" dirty="0" smtClean="0"/>
              <a:t>.</a:t>
            </a:r>
          </a:p>
          <a:p>
            <a:pPr algn="just"/>
            <a:r>
              <a:rPr lang="es-EC" sz="2000" dirty="0" smtClean="0"/>
              <a:t>El </a:t>
            </a:r>
            <a:r>
              <a:rPr lang="es-EC" sz="2000" dirty="0"/>
              <a:t>botón de PARADA se encuentra </a:t>
            </a:r>
            <a:r>
              <a:rPr lang="es-EC" sz="2000" dirty="0" smtClean="0"/>
              <a:t>accionado por default, </a:t>
            </a:r>
            <a:r>
              <a:rPr lang="es-EC" sz="2000" dirty="0"/>
              <a:t>se muestra un gráfico de incógnita y un texto de “</a:t>
            </a:r>
            <a:r>
              <a:rPr lang="es-EC" sz="2000" dirty="0" smtClean="0"/>
              <a:t>Detectando</a:t>
            </a:r>
            <a:endParaRPr lang="es-EC" sz="2000" dirty="0"/>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6212"/>
            <a:ext cx="3657600" cy="650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485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EC" sz="3600" dirty="0">
              <a:solidFill>
                <a:schemeClr val="accent1"/>
              </a:solidFill>
              <a:latin typeface="+mj-lt"/>
              <a:ea typeface="+mj-ea"/>
              <a:cs typeface="+mj-cs"/>
            </a:endParaRP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1528763"/>
            <a:ext cx="9539287" cy="392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Título"/>
          <p:cNvSpPr>
            <a:spLocks noGrp="1"/>
          </p:cNvSpPr>
          <p:nvPr>
            <p:ph type="title"/>
          </p:nvPr>
        </p:nvSpPr>
        <p:spPr/>
        <p:txBody>
          <a:bodyPr/>
          <a:lstStyle/>
          <a:p>
            <a:r>
              <a:rPr lang="es-EC" b="1" dirty="0"/>
              <a:t>Protocolo de Pruebas</a:t>
            </a:r>
            <a:endParaRPr lang="es-EC" dirty="0"/>
          </a:p>
        </p:txBody>
      </p:sp>
    </p:spTree>
    <p:extLst>
      <p:ext uri="{BB962C8B-B14F-4D97-AF65-F5344CB8AC3E}">
        <p14:creationId xmlns:p14="http://schemas.microsoft.com/office/powerpoint/2010/main" val="2838493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915150" y="1150939"/>
            <a:ext cx="2739852" cy="3880773"/>
          </a:xfrm>
        </p:spPr>
        <p:txBody>
          <a:bodyPr/>
          <a:lstStyle/>
          <a:p>
            <a:r>
              <a:rPr lang="es-EC" dirty="0"/>
              <a:t>Como se puede apreciar en el Cuadro pasado la </a:t>
            </a:r>
            <a:r>
              <a:rPr lang="es-EC" dirty="0" smtClean="0"/>
              <a:t>séptima </a:t>
            </a:r>
            <a:r>
              <a:rPr lang="es-EC" dirty="0"/>
              <a:t>prueba todos los componentes funcionaron perfectamente.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2425"/>
            <a:ext cx="6610350" cy="633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304800" y="5031712"/>
            <a:ext cx="6610350" cy="1325545"/>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226420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609600"/>
            <a:ext cx="8596668" cy="666750"/>
          </a:xfrm>
        </p:spPr>
        <p:txBody>
          <a:bodyPr>
            <a:noAutofit/>
          </a:bodyPr>
          <a:lstStyle/>
          <a:p>
            <a:pPr lvl="1" algn="l" defTabSz="457200" rtl="0">
              <a:spcBef>
                <a:spcPct val="0"/>
              </a:spcBef>
            </a:pPr>
            <a:r>
              <a:rPr lang="es-EC" sz="3600" kern="1200" dirty="0">
                <a:solidFill>
                  <a:schemeClr val="accent1"/>
                </a:solidFill>
                <a:latin typeface="+mj-lt"/>
                <a:ea typeface="+mj-ea"/>
                <a:cs typeface="+mj-cs"/>
              </a:rPr>
              <a:t>CARACTERÍSTICAS</a:t>
            </a:r>
            <a:r>
              <a:rPr lang="es-EC" sz="2400" dirty="0"/>
              <a:t/>
            </a:r>
            <a:br>
              <a:rPr lang="es-EC" sz="2400" dirty="0"/>
            </a:br>
            <a:endParaRPr lang="es-EC" sz="2400" dirty="0"/>
          </a:p>
        </p:txBody>
      </p:sp>
      <p:sp>
        <p:nvSpPr>
          <p:cNvPr id="3" name="2 Marcador de contenido"/>
          <p:cNvSpPr>
            <a:spLocks noGrp="1"/>
          </p:cNvSpPr>
          <p:nvPr>
            <p:ph idx="1"/>
          </p:nvPr>
        </p:nvSpPr>
        <p:spPr>
          <a:xfrm>
            <a:off x="1991976" y="6381750"/>
            <a:ext cx="5856624" cy="476250"/>
          </a:xfrm>
        </p:spPr>
        <p:txBody>
          <a:bodyPr/>
          <a:lstStyle/>
          <a:p>
            <a:pPr marL="0" indent="0" algn="ctr">
              <a:buNone/>
            </a:pPr>
            <a:r>
              <a:rPr lang="es-EC" b="1" dirty="0"/>
              <a:t>Esquema inicial para la implementación del maniquí</a:t>
            </a:r>
            <a:endParaRPr lang="es-EC" dirty="0"/>
          </a:p>
          <a:p>
            <a:pPr algn="ct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684020" y="1181100"/>
            <a:ext cx="6983730" cy="5124450"/>
          </a:xfrm>
          <a:prstGeom prst="rect">
            <a:avLst/>
          </a:prstGeom>
          <a:noFill/>
          <a:ln>
            <a:noFill/>
          </a:ln>
        </p:spPr>
      </p:pic>
    </p:spTree>
    <p:extLst>
      <p:ext uri="{BB962C8B-B14F-4D97-AF65-F5344CB8AC3E}">
        <p14:creationId xmlns:p14="http://schemas.microsoft.com/office/powerpoint/2010/main" val="7364299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Análisis de Resultados </a:t>
            </a:r>
            <a:r>
              <a:rPr lang="es-EC" dirty="0"/>
              <a:t/>
            </a:r>
            <a:br>
              <a:rPr lang="es-EC" dirty="0"/>
            </a:br>
            <a:endParaRPr lang="es-EC" dirty="0"/>
          </a:p>
        </p:txBody>
      </p:sp>
      <p:sp>
        <p:nvSpPr>
          <p:cNvPr id="3" name="2 Marcador de contenido"/>
          <p:cNvSpPr>
            <a:spLocks noGrp="1"/>
          </p:cNvSpPr>
          <p:nvPr>
            <p:ph idx="1"/>
          </p:nvPr>
        </p:nvSpPr>
        <p:spPr>
          <a:xfrm>
            <a:off x="468929" y="1398590"/>
            <a:ext cx="8596668" cy="2723468"/>
          </a:xfrm>
        </p:spPr>
        <p:txBody>
          <a:bodyPr/>
          <a:lstStyle/>
          <a:p>
            <a:pPr algn="just"/>
            <a:r>
              <a:rPr lang="es-EC" dirty="0" smtClean="0"/>
              <a:t>Los </a:t>
            </a:r>
            <a:r>
              <a:rPr lang="es-EC" dirty="0"/>
              <a:t>análisis de resultados para este proyecto serán tomados de las tablas de valoración que se realizaron en la ejecución final del maniquí autónomo. </a:t>
            </a:r>
            <a:endParaRPr lang="es-EC" dirty="0" smtClean="0"/>
          </a:p>
          <a:p>
            <a:pPr algn="just"/>
            <a:r>
              <a:rPr lang="es-EC" dirty="0" smtClean="0"/>
              <a:t>En </a:t>
            </a:r>
            <a:r>
              <a:rPr lang="es-EC" dirty="0"/>
              <a:t>estas tablas se puede constatar que el maniquí obtendrá movimientos correctos para generar el saludo pertinente.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153228"/>
            <a:ext cx="4944030" cy="273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722" y="3240317"/>
            <a:ext cx="5285210" cy="2612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194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267" y="1678675"/>
            <a:ext cx="5887148" cy="3548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03" y="211539"/>
            <a:ext cx="5528664" cy="6591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Título"/>
          <p:cNvSpPr>
            <a:spLocks noGrp="1"/>
          </p:cNvSpPr>
          <p:nvPr>
            <p:ph type="title"/>
          </p:nvPr>
        </p:nvSpPr>
        <p:spPr>
          <a:xfrm>
            <a:off x="6100234" y="211539"/>
            <a:ext cx="4961466" cy="1320800"/>
          </a:xfrm>
        </p:spPr>
        <p:txBody>
          <a:bodyPr/>
          <a:lstStyle/>
          <a:p>
            <a:r>
              <a:rPr lang="es-EC" b="1" dirty="0" smtClean="0"/>
              <a:t>ANÁLISIS FINANCIERO</a:t>
            </a:r>
            <a:endParaRPr lang="es-EC" dirty="0"/>
          </a:p>
        </p:txBody>
      </p:sp>
    </p:spTree>
    <p:extLst>
      <p:ext uri="{BB962C8B-B14F-4D97-AF65-F5344CB8AC3E}">
        <p14:creationId xmlns:p14="http://schemas.microsoft.com/office/powerpoint/2010/main" val="2163653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77334" y="609600"/>
            <a:ext cx="8596668" cy="714233"/>
          </a:xfrm>
        </p:spPr>
        <p:txBody>
          <a:bodyPr/>
          <a:lstStyle/>
          <a:p>
            <a:pPr marL="0" indent="0"/>
            <a:r>
              <a:rPr lang="es-EC" b="1" dirty="0"/>
              <a:t>Retorno por Arriendo</a:t>
            </a:r>
            <a:endParaRPr lang="es-EC" dirty="0"/>
          </a:p>
        </p:txBody>
      </p:sp>
      <p:sp>
        <p:nvSpPr>
          <p:cNvPr id="8" name="7 Marcador de contenido"/>
          <p:cNvSpPr>
            <a:spLocks noGrp="1"/>
          </p:cNvSpPr>
          <p:nvPr>
            <p:ph idx="1"/>
          </p:nvPr>
        </p:nvSpPr>
        <p:spPr>
          <a:xfrm>
            <a:off x="639234" y="1570039"/>
            <a:ext cx="8596668" cy="1145865"/>
          </a:xfrm>
        </p:spPr>
        <p:txBody>
          <a:bodyPr/>
          <a:lstStyle/>
          <a:p>
            <a:r>
              <a:rPr lang="es-EC" dirty="0" smtClean="0"/>
              <a:t>Se </a:t>
            </a:r>
            <a:r>
              <a:rPr lang="es-EC" dirty="0"/>
              <a:t>pretende obtener un retorno de inversión a través del arriendo mensual del Maniquí, en el siguiente cuadro se puede verificar el costo del maniquí y el arriendo mensual </a:t>
            </a:r>
            <a:r>
              <a:rPr lang="es-EC" dirty="0" smtClean="0"/>
              <a:t>propuesto.</a:t>
            </a:r>
            <a:endParaRPr lang="es-EC" dirty="0"/>
          </a:p>
          <a:p>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825" y="2586891"/>
            <a:ext cx="7281911" cy="403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883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774" y="1834200"/>
            <a:ext cx="6533376" cy="385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Título"/>
          <p:cNvSpPr>
            <a:spLocks noGrp="1"/>
          </p:cNvSpPr>
          <p:nvPr>
            <p:ph type="title"/>
          </p:nvPr>
        </p:nvSpPr>
        <p:spPr/>
        <p:txBody>
          <a:bodyPr/>
          <a:lstStyle/>
          <a:p>
            <a:r>
              <a:rPr lang="es-EC" b="1" dirty="0"/>
              <a:t>Retorno por Venta</a:t>
            </a:r>
            <a:endParaRPr lang="es-EC" dirty="0"/>
          </a:p>
        </p:txBody>
      </p:sp>
    </p:spTree>
    <p:extLst>
      <p:ext uri="{BB962C8B-B14F-4D97-AF65-F5344CB8AC3E}">
        <p14:creationId xmlns:p14="http://schemas.microsoft.com/office/powerpoint/2010/main" val="2773359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609600"/>
            <a:ext cx="8596668" cy="971550"/>
          </a:xfrm>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a:bodyPr>
          <a:lstStyle/>
          <a:p>
            <a:pPr lvl="0"/>
            <a:r>
              <a:rPr lang="es-EC" dirty="0"/>
              <a:t>Debido a que el cuerpo del maniquí no se levanta, se replanteo los objetivos respecto a los movimientos del mismo, puesto que ahora es capaz de generar los movimientos planteados como; movimiento de la cabeza y el brazo, esto con el fin de generar un saludo para el sistema de reconocimiento</a:t>
            </a:r>
            <a:endParaRPr lang="es-EC" dirty="0" smtClean="0"/>
          </a:p>
          <a:p>
            <a:pPr lvl="0"/>
            <a:r>
              <a:rPr lang="es-EC" dirty="0" smtClean="0"/>
              <a:t>Se </a:t>
            </a:r>
            <a:r>
              <a:rPr lang="es-EC" dirty="0"/>
              <a:t>logró generar que el sistema responda ante la presencia de un niño o de un adulto mediante la ayuda del sensor ultrasónico y el software implementado. Esto  permitió que el sistema de reconocimiento funcionara  con perfecta normalidad, ejecutando un saludo específico para un niño como para un adulto. </a:t>
            </a:r>
          </a:p>
        </p:txBody>
      </p:sp>
    </p:spTree>
    <p:extLst>
      <p:ext uri="{BB962C8B-B14F-4D97-AF65-F5344CB8AC3E}">
        <p14:creationId xmlns:p14="http://schemas.microsoft.com/office/powerpoint/2010/main" val="2235154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lnSpcReduction="10000"/>
          </a:bodyPr>
          <a:lstStyle/>
          <a:p>
            <a:pPr lvl="0"/>
            <a:r>
              <a:rPr lang="es-EC" dirty="0"/>
              <a:t>El software de diseño, </a:t>
            </a:r>
            <a:r>
              <a:rPr lang="es-EC" dirty="0" err="1"/>
              <a:t>SolidWorks</a:t>
            </a:r>
            <a:r>
              <a:rPr lang="es-EC" dirty="0"/>
              <a:t>, permitió elaborar el conjunto de piezas que conforman el exoesqueleto del maniquí. Sus vistas tridimensionales como los planos generados de los mismo, ayudó a  verificar que no existan conflictos con dimensiones en las piezas. Además su uso se extendió para realizar el análisis de esfuerzo y deformación, con el que se pudo validar; mediante una simulación, que los cálculos realizados en el capítulo 3 son correctos.</a:t>
            </a:r>
          </a:p>
          <a:p>
            <a:pPr lvl="0"/>
            <a:r>
              <a:rPr lang="es-EC" dirty="0"/>
              <a:t>Con la finalidad de que el maniquí fuera de carácter publicitario, se optó por materiales de bajo costo de adquisición, alta calidad,  disponibilidad nacional, lo que permite que cualquier tipo de cambio que se realice en el exoesqueleto sea de manera rápida y sencilla.</a:t>
            </a:r>
          </a:p>
          <a:p>
            <a:r>
              <a:rPr lang="es-EC" dirty="0"/>
              <a:t>La comunicación entre el </a:t>
            </a:r>
            <a:r>
              <a:rPr lang="es-EC" dirty="0" err="1"/>
              <a:t>Arduino</a:t>
            </a:r>
            <a:r>
              <a:rPr lang="es-EC" dirty="0"/>
              <a:t> y el dispositivo Android tiene un alcance máximo de 10 metros, debido a las características de hardware inherentes al módulo </a:t>
            </a:r>
            <a:r>
              <a:rPr lang="es-EC" dirty="0" err="1"/>
              <a:t>bluetooth</a:t>
            </a:r>
            <a:r>
              <a:rPr lang="es-EC" dirty="0"/>
              <a:t>.</a:t>
            </a:r>
          </a:p>
          <a:p>
            <a:endParaRPr lang="es-EC" dirty="0"/>
          </a:p>
        </p:txBody>
      </p:sp>
    </p:spTree>
    <p:extLst>
      <p:ext uri="{BB962C8B-B14F-4D97-AF65-F5344CB8AC3E}">
        <p14:creationId xmlns:p14="http://schemas.microsoft.com/office/powerpoint/2010/main" val="2729380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lstStyle/>
          <a:p>
            <a:pPr lvl="0"/>
            <a:r>
              <a:rPr lang="es-EC" dirty="0"/>
              <a:t>App Inventor ha sido el programa escogido para el desarrollo de la interfaz, ya que posee una interfaz gráfica en forma de bloques, la cual facilita el proceso de implementación y desarrollo del </a:t>
            </a:r>
            <a:r>
              <a:rPr lang="es-EC" dirty="0" err="1"/>
              <a:t>HMI</a:t>
            </a:r>
            <a:endParaRPr lang="es-EC" dirty="0"/>
          </a:p>
          <a:p>
            <a:pPr lvl="0"/>
            <a:r>
              <a:rPr lang="es-EC" dirty="0"/>
              <a:t>El servomotor del brazo genera un ruido molesto al oído humano, éste ruido se genera debido a que el servo desacelera a medida a que se acerca a la posición deseada. La gravedad actúa sobre el sistema y dificulta el movimiento de ascenso del servo durante el saludo, evitando que éste llegue a la posición deseada. En este momento, el servo realiza un mayor esfuerzo que deriva en el mencionado ruido.</a:t>
            </a:r>
          </a:p>
          <a:p>
            <a:r>
              <a:rPr lang="es-EC" dirty="0"/>
              <a:t>El módulo MP3 le otorga gran flexibilidad al sistema, debido a que el maniquí puede reproducir cualquier saludo que sea previamente grabado.</a:t>
            </a:r>
          </a:p>
        </p:txBody>
      </p:sp>
    </p:spTree>
    <p:extLst>
      <p:ext uri="{BB962C8B-B14F-4D97-AF65-F5344CB8AC3E}">
        <p14:creationId xmlns:p14="http://schemas.microsoft.com/office/powerpoint/2010/main" val="8286358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lstStyle/>
          <a:p>
            <a:pPr lvl="0"/>
            <a:r>
              <a:rPr lang="es-EC" dirty="0"/>
              <a:t>El estudio financiero se desvinculó financieramente de la empresa auspiciante, por lo que se presenta un análisis financiero únicamente detallando los valores involucrados en la construcción e implementación del maniquí, es decir se detallan costos directos, indirectos, presupuesto utilizado, entre otros.</a:t>
            </a:r>
          </a:p>
          <a:p>
            <a:pPr lvl="0"/>
            <a:r>
              <a:rPr lang="es-EC" dirty="0"/>
              <a:t>Para la relación costo/beneficio, es necesario desarrollar una investigación de comportamiento de consumidores e inteligencia de mercados de manera que se pueda determinar el retorno de la inversión de este proyecto, conociendo el segmento, la demanda esperada, etc.</a:t>
            </a:r>
          </a:p>
          <a:p>
            <a:pPr lvl="0"/>
            <a:r>
              <a:rPr lang="es-EC" dirty="0"/>
              <a:t>Al retirar el auspicio económico la empresa y dado el avance del proyecto, la construcción total fue realizada con financiamiento propio.</a:t>
            </a:r>
          </a:p>
          <a:p>
            <a:endParaRPr lang="es-EC" dirty="0"/>
          </a:p>
        </p:txBody>
      </p:sp>
    </p:spTree>
    <p:extLst>
      <p:ext uri="{BB962C8B-B14F-4D97-AF65-F5344CB8AC3E}">
        <p14:creationId xmlns:p14="http://schemas.microsoft.com/office/powerpoint/2010/main" val="3574120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lstStyle/>
          <a:p>
            <a:pPr lvl="0"/>
            <a:r>
              <a:rPr lang="es-EC" dirty="0"/>
              <a:t>La Interfaz </a:t>
            </a:r>
            <a:r>
              <a:rPr lang="es-EC" dirty="0" err="1"/>
              <a:t>HMI</a:t>
            </a:r>
            <a:r>
              <a:rPr lang="es-EC" dirty="0"/>
              <a:t> ha sido desarrollada para celulares y </a:t>
            </a:r>
            <a:r>
              <a:rPr lang="es-EC" dirty="0" err="1"/>
              <a:t>tablets</a:t>
            </a:r>
            <a:r>
              <a:rPr lang="es-EC" dirty="0"/>
              <a:t> y se recomienda usarlo con sistema operativo Android 4.2.2 en adelante. El comportamiento en dispositivos de gama inferior no es garantizado.</a:t>
            </a:r>
          </a:p>
          <a:p>
            <a:pPr lvl="0"/>
            <a:r>
              <a:rPr lang="es-EC" dirty="0"/>
              <a:t>Para el desarrollo de este sistema no se recomienda aplicar la ingeniería a la inversa puesto que puede existir un sobredimensionamiento de elementos sobre todo los estructurales.</a:t>
            </a:r>
          </a:p>
          <a:p>
            <a:r>
              <a:rPr lang="es-EC" dirty="0"/>
              <a:t>Se recomienda hacer uso público de este proyecto para la factibilidad del Maniquí en el incremento de ventas de las empresas Nacionales.</a:t>
            </a:r>
          </a:p>
        </p:txBody>
      </p:sp>
    </p:spTree>
    <p:extLst>
      <p:ext uri="{BB962C8B-B14F-4D97-AF65-F5344CB8AC3E}">
        <p14:creationId xmlns:p14="http://schemas.microsoft.com/office/powerpoint/2010/main" val="6016554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22" y="63500"/>
            <a:ext cx="3779043" cy="671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19365" y="3036839"/>
            <a:ext cx="5920035" cy="771621"/>
          </a:xfrm>
        </p:spPr>
        <p:txBody>
          <a:bodyPr>
            <a:normAutofit/>
          </a:bodyPr>
          <a:lstStyle/>
          <a:p>
            <a:r>
              <a:rPr lang="es-EC" dirty="0">
                <a:hlinkClick r:id="rId3" action="ppaction://hlinkfile"/>
              </a:rPr>
              <a:t>VIDEO MANIQUÍ AUTÓNOMO</a:t>
            </a:r>
            <a:endParaRPr lang="es-EC" dirty="0"/>
          </a:p>
        </p:txBody>
      </p:sp>
      <p:sp>
        <p:nvSpPr>
          <p:cNvPr id="4" name="1 Título"/>
          <p:cNvSpPr txBox="1">
            <a:spLocks/>
          </p:cNvSpPr>
          <p:nvPr/>
        </p:nvSpPr>
        <p:spPr>
          <a:xfrm>
            <a:off x="6290734" y="4317562"/>
            <a:ext cx="197127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GRACIAS</a:t>
            </a:r>
            <a:endParaRPr lang="es-EC" dirty="0"/>
          </a:p>
        </p:txBody>
      </p:sp>
    </p:spTree>
    <p:extLst>
      <p:ext uri="{BB962C8B-B14F-4D97-AF65-F5344CB8AC3E}">
        <p14:creationId xmlns:p14="http://schemas.microsoft.com/office/powerpoint/2010/main" val="853475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077326" y="697831"/>
            <a:ext cx="4840431" cy="5014162"/>
          </a:xfrm>
          <a:prstGeom prst="rect">
            <a:avLst/>
          </a:prstGeom>
          <a:noFill/>
          <a:ln>
            <a:noFill/>
          </a:ln>
        </p:spPr>
      </p:pic>
      <p:sp>
        <p:nvSpPr>
          <p:cNvPr id="6" name="5 Marcador de contenido"/>
          <p:cNvSpPr>
            <a:spLocks noGrp="1"/>
          </p:cNvSpPr>
          <p:nvPr>
            <p:ph idx="1"/>
          </p:nvPr>
        </p:nvSpPr>
        <p:spPr>
          <a:xfrm>
            <a:off x="412639" y="1523344"/>
            <a:ext cx="4664687" cy="4477407"/>
          </a:xfrm>
        </p:spPr>
        <p:txBody>
          <a:bodyPr>
            <a:normAutofit lnSpcReduction="10000"/>
          </a:bodyPr>
          <a:lstStyle/>
          <a:p>
            <a:pPr marL="0" indent="0" algn="just">
              <a:buNone/>
            </a:pPr>
            <a:r>
              <a:rPr lang="es-EC" sz="2400" dirty="0" smtClean="0"/>
              <a:t>Etapas </a:t>
            </a:r>
            <a:r>
              <a:rPr lang="es-EC" sz="2400" dirty="0"/>
              <a:t>a cumplirse en el </a:t>
            </a:r>
            <a:r>
              <a:rPr lang="es-EC" sz="2400" dirty="0" smtClean="0"/>
              <a:t>desarrollo: </a:t>
            </a:r>
          </a:p>
          <a:p>
            <a:pPr algn="just"/>
            <a:r>
              <a:rPr lang="es-EC" sz="2400" dirty="0" smtClean="0"/>
              <a:t>Determinar  </a:t>
            </a:r>
            <a:r>
              <a:rPr lang="es-EC" sz="2400" dirty="0"/>
              <a:t>la dimensión de los segmentos corporales y la estatura de un individuo </a:t>
            </a:r>
            <a:endParaRPr lang="es-EC" sz="2400" dirty="0" smtClean="0"/>
          </a:p>
          <a:p>
            <a:pPr algn="just"/>
            <a:r>
              <a:rPr lang="es-EC" sz="2400" dirty="0" smtClean="0"/>
              <a:t>El </a:t>
            </a:r>
            <a:r>
              <a:rPr lang="es-EC" sz="2400" dirty="0"/>
              <a:t>maniquí realizará el reconocimiento de la persona que se le acerque </a:t>
            </a:r>
            <a:endParaRPr lang="es-EC" sz="2400" dirty="0" smtClean="0"/>
          </a:p>
          <a:p>
            <a:pPr algn="just"/>
            <a:r>
              <a:rPr lang="es-EC" sz="2400" dirty="0" smtClean="0"/>
              <a:t>El </a:t>
            </a:r>
            <a:r>
              <a:rPr lang="es-EC" sz="2400" dirty="0"/>
              <a:t>desarrollo de la programación y de la interfaz amigable con el cliente.</a:t>
            </a:r>
          </a:p>
          <a:p>
            <a:pPr algn="just"/>
            <a:endParaRPr lang="es-EC" dirty="0"/>
          </a:p>
        </p:txBody>
      </p:sp>
      <p:sp>
        <p:nvSpPr>
          <p:cNvPr id="7" name="5 Marcador de contenido"/>
          <p:cNvSpPr txBox="1">
            <a:spLocks/>
          </p:cNvSpPr>
          <p:nvPr/>
        </p:nvSpPr>
        <p:spPr>
          <a:xfrm>
            <a:off x="5077326" y="6000751"/>
            <a:ext cx="5654842" cy="12001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C" sz="1600" b="1" dirty="0"/>
              <a:t>Datos obtenidos tabulados a 400 deportistas brasileños.</a:t>
            </a:r>
            <a:endParaRPr lang="es-EC" sz="1600" dirty="0"/>
          </a:p>
          <a:p>
            <a:pPr marL="0" indent="0">
              <a:buNone/>
            </a:pPr>
            <a:r>
              <a:rPr lang="es-EC" sz="1600" dirty="0"/>
              <a:t>Fuente: (</a:t>
            </a:r>
            <a:r>
              <a:rPr lang="es-EC" sz="1600" dirty="0" err="1"/>
              <a:t>Efdeportes</a:t>
            </a:r>
            <a:r>
              <a:rPr lang="es-EC" sz="1600" dirty="0"/>
              <a:t>, </a:t>
            </a:r>
            <a:r>
              <a:rPr lang="es-EC" sz="1600" dirty="0" smtClean="0"/>
              <a:t>2013</a:t>
            </a:r>
            <a:r>
              <a:rPr lang="es-EC" sz="1600" dirty="0"/>
              <a:t>)</a:t>
            </a:r>
          </a:p>
          <a:p>
            <a:endParaRPr lang="es-EC" dirty="0"/>
          </a:p>
        </p:txBody>
      </p:sp>
    </p:spTree>
    <p:extLst>
      <p:ext uri="{BB962C8B-B14F-4D97-AF65-F5344CB8AC3E}">
        <p14:creationId xmlns:p14="http://schemas.microsoft.com/office/powerpoint/2010/main" val="2965184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538" y="1269711"/>
            <a:ext cx="7815492" cy="5323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566360" y="272716"/>
            <a:ext cx="8596669" cy="1320800"/>
          </a:xfrm>
        </p:spPr>
        <p:txBody>
          <a:bodyPr>
            <a:normAutofit/>
          </a:bodyPr>
          <a:lstStyle/>
          <a:p>
            <a:r>
              <a:rPr lang="es-EC" sz="2800" b="1" dirty="0"/>
              <a:t>Método de despliegue de la Función de Calidad (</a:t>
            </a:r>
            <a:r>
              <a:rPr lang="es-EC" sz="2800" b="1" dirty="0" err="1"/>
              <a:t>QFD</a:t>
            </a:r>
            <a:r>
              <a:rPr lang="es-EC" sz="2800" b="1" dirty="0"/>
              <a:t>) </a:t>
            </a:r>
            <a:endParaRPr lang="es-EC" sz="2800" dirty="0"/>
          </a:p>
        </p:txBody>
      </p:sp>
    </p:spTree>
    <p:extLst>
      <p:ext uri="{BB962C8B-B14F-4D97-AF65-F5344CB8AC3E}">
        <p14:creationId xmlns:p14="http://schemas.microsoft.com/office/powerpoint/2010/main" val="3036965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609600"/>
            <a:ext cx="3750287" cy="704850"/>
          </a:xfrm>
        </p:spPr>
        <p:txBody>
          <a:bodyPr/>
          <a:lstStyle/>
          <a:p>
            <a:r>
              <a:rPr lang="es-EC" b="1" dirty="0"/>
              <a:t>Requerimientos </a:t>
            </a:r>
            <a:endParaRPr lang="es-EC" dirty="0"/>
          </a:p>
        </p:txBody>
      </p:sp>
      <p:sp>
        <p:nvSpPr>
          <p:cNvPr id="4" name="1 Título"/>
          <p:cNvSpPr txBox="1">
            <a:spLocks/>
          </p:cNvSpPr>
          <p:nvPr/>
        </p:nvSpPr>
        <p:spPr>
          <a:xfrm>
            <a:off x="6366040" y="513348"/>
            <a:ext cx="375028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t>Características técnicas </a:t>
            </a:r>
            <a:r>
              <a:rPr lang="es-EC" b="1" dirty="0" smtClean="0"/>
              <a:t> </a:t>
            </a:r>
            <a:endParaRPr lang="es-EC"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834148"/>
            <a:ext cx="5876115" cy="483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466"/>
          <a:stretch/>
        </p:blipFill>
        <p:spPr bwMode="auto">
          <a:xfrm>
            <a:off x="220077" y="1834148"/>
            <a:ext cx="5875922" cy="483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889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Resultados </a:t>
            </a:r>
            <a:r>
              <a:rPr lang="es-EC" b="1" dirty="0"/>
              <a:t>de la matriz </a:t>
            </a:r>
            <a:r>
              <a:rPr lang="es-EC" b="1" dirty="0" err="1"/>
              <a:t>QDF</a:t>
            </a:r>
            <a:r>
              <a:rPr lang="es-EC" b="1" dirty="0"/>
              <a:t> </a:t>
            </a:r>
            <a:endParaRPr lang="es-EC"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216" y="1463639"/>
            <a:ext cx="5154633" cy="5108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931" y="2667000"/>
            <a:ext cx="6370069"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6373504" y="3070746"/>
            <a:ext cx="5076968" cy="641445"/>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826355875"/>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1252</TotalTime>
  <Words>2380</Words>
  <Application>Microsoft Office PowerPoint</Application>
  <PresentationFormat>Personalizado</PresentationFormat>
  <Paragraphs>215</Paragraphs>
  <Slides>59</Slides>
  <Notes>0</Notes>
  <HiddenSlides>0</HiddenSlides>
  <MMClips>0</MMClips>
  <ScaleCrop>false</ScaleCrop>
  <HeadingPairs>
    <vt:vector size="4" baseType="variant">
      <vt:variant>
        <vt:lpstr>Tema</vt:lpstr>
      </vt:variant>
      <vt:variant>
        <vt:i4>2</vt:i4>
      </vt:variant>
      <vt:variant>
        <vt:lpstr>Títulos de diapositiva</vt:lpstr>
      </vt:variant>
      <vt:variant>
        <vt:i4>59</vt:i4>
      </vt:variant>
    </vt:vector>
  </HeadingPairs>
  <TitlesOfParts>
    <vt:vector size="61" baseType="lpstr">
      <vt:lpstr>Faceta</vt:lpstr>
      <vt:lpstr>1_Faceta</vt:lpstr>
      <vt:lpstr>Presentación de PowerPoint</vt:lpstr>
      <vt:lpstr>ANTECEDENTES</vt:lpstr>
      <vt:lpstr>JUSTIFICACIÓN</vt:lpstr>
      <vt:lpstr>OBJETIVOS</vt:lpstr>
      <vt:lpstr>CARACTERÍSTICAS </vt:lpstr>
      <vt:lpstr>Presentación de PowerPoint</vt:lpstr>
      <vt:lpstr>Método de despliegue de la Función de Calidad (QFD) </vt:lpstr>
      <vt:lpstr>Requerimientos </vt:lpstr>
      <vt:lpstr>Resultados de la matriz QDF </vt:lpstr>
      <vt:lpstr>Especificaciones Del Maniquí Autónomo  </vt:lpstr>
      <vt:lpstr>CARACTERIZACIÓN DE LOS ELEMENTOS PRINCIPALES DEL DISEÑO   </vt:lpstr>
      <vt:lpstr>TIPO DE MATERIAL PARA LA ESTRUCTURA INTERNA  ESQUELETO   </vt:lpstr>
      <vt:lpstr>TIPO DE MATERIAL PARA LA ESTRUCTURA EXTERNA  CUERPO   </vt:lpstr>
      <vt:lpstr>ALTERNATIVA PARA LA SELECCIÓN DE MOTORES</vt:lpstr>
      <vt:lpstr>ALTERNATIVAS</vt:lpstr>
      <vt:lpstr>SISTEMAS QUE CONFORMAN EL MANIQUÍ</vt:lpstr>
      <vt:lpstr>SISTEMA MOTRIZ Y DE ESTRUCTURA</vt:lpstr>
      <vt:lpstr>SISTEMA DE DETECCIÓN</vt:lpstr>
      <vt:lpstr>SISTEMA DE ALIMENTACIÓN</vt:lpstr>
      <vt:lpstr>ESTRUCTURA ESQUELETO</vt:lpstr>
      <vt:lpstr>ESTRUCTURA SUPERIOR-CAJA TORÁCICA</vt:lpstr>
      <vt:lpstr>ESTRUCTURA INFERIOR-PIERNA</vt:lpstr>
      <vt:lpstr>SILLA</vt:lpstr>
      <vt:lpstr>PLATAFORMA</vt:lpstr>
      <vt:lpstr>CÁLCULOS MECÁNICOS – TORQUE MOTOR BRAZO</vt:lpstr>
      <vt:lpstr>CÁLCULOS MECÁNICOS – TORQUE MOTOR CABEZA</vt:lpstr>
      <vt:lpstr>DISEÑO DEL SISTEMA ELECTRÓNICO</vt:lpstr>
      <vt:lpstr>ESQUEMA DEL SISTEMA ELECTRÓNICO</vt:lpstr>
      <vt:lpstr>MAINBOARD – TARJETA DE CONTROL</vt:lpstr>
      <vt:lpstr>CARACTERÍSTICAS TÉCNICAS</vt:lpstr>
      <vt:lpstr>TARJETA DE CONTROL – CONVERTIDOR DC-DC</vt:lpstr>
      <vt:lpstr>TARJETA DE CONTROL – MÓDULO MP3 PARA ARDUINO</vt:lpstr>
      <vt:lpstr>PERIFÉRICOS - SENSORES</vt:lpstr>
      <vt:lpstr>PERIFÉRICOS – SENSOR ULTRASÓNICO</vt:lpstr>
      <vt:lpstr>PERIFÉRICOS – ACTUADORES</vt:lpstr>
      <vt:lpstr>PERIFÉRICOS – SERVOMOTOR VIGOR </vt:lpstr>
      <vt:lpstr>PERIFÉRICOS – PARLANTES</vt:lpstr>
      <vt:lpstr>FLUJOGRAMA GENERAL DEL SOFTWARE</vt:lpstr>
      <vt:lpstr>PROGRAMACIÓN</vt:lpstr>
      <vt:lpstr>PROCESO DE ACUERDO A LA PERSONA DETECTADA</vt:lpstr>
      <vt:lpstr>COMUNICACIÓN CON LA TARJETA ARDUINO Y APP INVENTOR</vt:lpstr>
      <vt:lpstr>Proceso de detección de la persona</vt:lpstr>
      <vt:lpstr>ENVÍO Y RECEPCIÓN DE SEÑALES</vt:lpstr>
      <vt:lpstr>INTERFAZ GRÁFICA EN EL CELULAR</vt:lpstr>
      <vt:lpstr>APP INVENTOR DESIGNER</vt:lpstr>
      <vt:lpstr>APP INVENTOR BLOCKS EDITOR</vt:lpstr>
      <vt:lpstr>Interfaz de Operación </vt:lpstr>
      <vt:lpstr>Protocolo de Pruebas</vt:lpstr>
      <vt:lpstr>Presentación de PowerPoint</vt:lpstr>
      <vt:lpstr>Análisis de Resultados  </vt:lpstr>
      <vt:lpstr>ANÁLISIS FINANCIERO</vt:lpstr>
      <vt:lpstr>Retorno por Arriendo</vt:lpstr>
      <vt:lpstr>Retorno por Venta</vt:lpstr>
      <vt:lpstr>CONCLUSIONES</vt:lpstr>
      <vt:lpstr>CONCLUSIONES</vt:lpstr>
      <vt:lpstr>CONCLUSIONES</vt:lpstr>
      <vt:lpstr>CONCLUSIONES</vt:lpstr>
      <vt:lpstr>RECOMENDACIONES</vt:lpstr>
      <vt:lpstr>VIDEO MANIQUÍ AUTÓNOMO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 Guerra M</dc:creator>
  <cp:lastModifiedBy>Alejo</cp:lastModifiedBy>
  <cp:revision>87</cp:revision>
  <dcterms:created xsi:type="dcterms:W3CDTF">2015-06-29T03:00:37Z</dcterms:created>
  <dcterms:modified xsi:type="dcterms:W3CDTF">2015-07-31T04:28:41Z</dcterms:modified>
</cp:coreProperties>
</file>