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lvl1pPr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8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9B1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A43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1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2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3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4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Nivel de texto 1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Nivel de texto 2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Nivel de texto 3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Nivel de texto 4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Texto del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1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2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3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4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Nivel de texto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57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914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71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828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860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7432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2004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6576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114800" indent="-4572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2E3B7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 Espe.png"/>
          <p:cNvPicPr/>
          <p:nvPr/>
        </p:nvPicPr>
        <p:blipFill>
          <a:blip r:embed="rId2">
            <a:extLst/>
          </a:blip>
          <a:srcRect l="0" t="4861" r="0" b="0"/>
          <a:stretch>
            <a:fillRect/>
          </a:stretch>
        </p:blipFill>
        <p:spPr>
          <a:xfrm>
            <a:off x="-319407" y="247650"/>
            <a:ext cx="13643614" cy="373835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1270000" y="4954909"/>
            <a:ext cx="10464800" cy="2218682"/>
          </a:xfrm>
          <a:prstGeom prst="rect">
            <a:avLst/>
          </a:prstGeom>
        </p:spPr>
        <p:txBody>
          <a:bodyPr/>
          <a:lstStyle>
            <a:lvl1pPr defTabSz="315468">
              <a:spcBef>
                <a:spcPts val="800"/>
              </a:spcBef>
              <a:defRPr b="1" sz="2760">
                <a:solidFill>
                  <a:srgbClr val="DCDEE0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760">
                <a:solidFill>
                  <a:srgbClr val="DCDEE0"/>
                </a:solidFill>
              </a:rPr>
              <a:t>AMPLIACIÓN DE LA COBERTURA DE SERVICIOS DE LA EMPRESA I2A MEDIANTE LA IMPLEMENTACIÓN DE SERVICIOS DOBLE PACK PARA EL CANTÓN PUERTO QUITO. </a:t>
            </a:r>
            <a:endParaRPr b="1" sz="2760">
              <a:solidFill>
                <a:srgbClr val="DCDEE0"/>
              </a:solidFill>
            </a:endParaRP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270000" y="7874000"/>
            <a:ext cx="10464800" cy="1219200"/>
          </a:xfrm>
          <a:prstGeom prst="rect">
            <a:avLst/>
          </a:prstGeom>
        </p:spPr>
        <p:txBody>
          <a:bodyPr/>
          <a:lstStyle>
            <a:lvl1pPr>
              <a:defRPr sz="3100">
                <a:solidFill>
                  <a:srgbClr val="DCDEE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00">
                <a:solidFill>
                  <a:srgbClr val="DCDEE0"/>
                </a:solidFill>
              </a:rPr>
              <a:t>DENNYS AUCANCELA</a:t>
            </a:r>
          </a:p>
        </p:txBody>
      </p:sp>
      <p:sp>
        <p:nvSpPr>
          <p:cNvPr id="35" name="Shape 35"/>
          <p:cNvSpPr/>
          <p:nvPr/>
        </p:nvSpPr>
        <p:spPr>
          <a:xfrm>
            <a:off x="1270000" y="3263900"/>
            <a:ext cx="10464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3500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500">
                <a:solidFill>
                  <a:srgbClr val="DCDEE0"/>
                </a:solidFill>
              </a:rPr>
              <a:t>DEPARTAMENTO DE ELÉCTRICA Y ELECTRÓNICA</a:t>
            </a:r>
          </a:p>
        </p:txBody>
      </p:sp>
      <p:sp>
        <p:nvSpPr>
          <p:cNvPr id="36" name="Shape 36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xfrm>
            <a:off x="952500" y="7125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Situación del Mercado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xfrm>
            <a:off x="501042" y="2028031"/>
            <a:ext cx="12002716" cy="1165801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Puerto Quito es un cantón que representa 5,39% de la superficie total de toda la provincia.</a:t>
            </a:r>
          </a:p>
        </p:txBody>
      </p:sp>
      <p:sp>
        <p:nvSpPr>
          <p:cNvPr id="98" name="Shape 98"/>
          <p:cNvSpPr/>
          <p:nvPr/>
        </p:nvSpPr>
        <p:spPr>
          <a:xfrm>
            <a:off x="501042" y="3295613"/>
            <a:ext cx="12002716" cy="82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25195" indent="-425195" algn="just" defTabSz="543305">
              <a:spcBef>
                <a:spcPts val="3900"/>
              </a:spcBef>
              <a:buSzPct val="75000"/>
              <a:buChar char="•"/>
              <a:defRPr sz="316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62">
                <a:solidFill>
                  <a:srgbClr val="FFFFFF"/>
                </a:solidFill>
              </a:rPr>
              <a:t>Puerto Quito es la única parroquia urbana y cabecera cantonal.</a:t>
            </a:r>
          </a:p>
        </p:txBody>
      </p:sp>
      <p:sp>
        <p:nvSpPr>
          <p:cNvPr id="99" name="Shape 99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00" name="PuertoQuit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6000" y="4223984"/>
            <a:ext cx="6352800" cy="4986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2"/>
      <p:bldP build="whole" bldLvl="1" animBg="1" rev="0" advAuto="0" spid="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xfrm>
            <a:off x="127075" y="3274868"/>
            <a:ext cx="4260249" cy="1846003"/>
          </a:xfrm>
          <a:prstGeom prst="rect">
            <a:avLst/>
          </a:prstGeom>
        </p:spPr>
        <p:txBody>
          <a:bodyPr/>
          <a:lstStyle>
            <a:lvl1pPr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800">
                <a:solidFill>
                  <a:srgbClr val="FFFFFF"/>
                </a:solidFill>
              </a:rPr>
              <a:t>Segmentación de Mercado</a:t>
            </a:r>
          </a:p>
        </p:txBody>
      </p:sp>
      <p:sp>
        <p:nvSpPr>
          <p:cNvPr id="103" name="Shape 103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04" name="Shape 104"/>
          <p:cNvSpPr/>
          <p:nvPr/>
        </p:nvSpPr>
        <p:spPr>
          <a:xfrm>
            <a:off x="6682071" y="429199"/>
            <a:ext cx="5858660" cy="2088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Sector Comercial: Hoteles, hosterías, negocios comerciales.</a:t>
            </a:r>
          </a:p>
        </p:txBody>
      </p:sp>
      <p:sp>
        <p:nvSpPr>
          <p:cNvPr id="105" name="Shape 105"/>
          <p:cNvSpPr/>
          <p:nvPr/>
        </p:nvSpPr>
        <p:spPr>
          <a:xfrm flipV="1">
            <a:off x="4528217" y="1459657"/>
            <a:ext cx="1" cy="6834286"/>
          </a:xfrm>
          <a:prstGeom prst="line">
            <a:avLst/>
          </a:prstGeom>
          <a:ln w="25400">
            <a:solidFill>
              <a:srgbClr val="189B1A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06" name="Shape 106"/>
          <p:cNvSpPr/>
          <p:nvPr/>
        </p:nvSpPr>
        <p:spPr>
          <a:xfrm flipV="1">
            <a:off x="4524932" y="1473199"/>
            <a:ext cx="2198525" cy="2"/>
          </a:xfrm>
          <a:prstGeom prst="line">
            <a:avLst/>
          </a:prstGeom>
          <a:ln w="25400">
            <a:solidFill>
              <a:srgbClr val="189B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07" name="Shape 107"/>
          <p:cNvSpPr/>
          <p:nvPr/>
        </p:nvSpPr>
        <p:spPr>
          <a:xfrm>
            <a:off x="4524932" y="8311188"/>
            <a:ext cx="2198525" cy="1"/>
          </a:xfrm>
          <a:prstGeom prst="line">
            <a:avLst/>
          </a:prstGeom>
          <a:ln w="25400">
            <a:solidFill>
              <a:srgbClr val="189B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sp>
        <p:nvSpPr>
          <p:cNvPr id="108" name="Shape 108"/>
          <p:cNvSpPr/>
          <p:nvPr/>
        </p:nvSpPr>
        <p:spPr>
          <a:xfrm>
            <a:off x="6795015" y="7267187"/>
            <a:ext cx="5858659" cy="20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Sector Residencial: Menores requerimientos de Banda Ancha.</a:t>
            </a:r>
          </a:p>
        </p:txBody>
      </p:sp>
      <p:sp>
        <p:nvSpPr>
          <p:cNvPr id="109" name="Shape 109"/>
          <p:cNvSpPr/>
          <p:nvPr/>
        </p:nvSpPr>
        <p:spPr>
          <a:xfrm>
            <a:off x="4179584" y="4520563"/>
            <a:ext cx="368504" cy="1"/>
          </a:xfrm>
          <a:prstGeom prst="line">
            <a:avLst/>
          </a:prstGeom>
          <a:ln w="25400">
            <a:solidFill>
              <a:srgbClr val="189B1A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</a:defRPr>
            </a:pPr>
          </a:p>
        </p:txBody>
      </p:sp>
      <p:graphicFrame>
        <p:nvGraphicFramePr>
          <p:cNvPr id="110" name="Table 110"/>
          <p:cNvGraphicFramePr/>
          <p:nvPr/>
        </p:nvGraphicFramePr>
        <p:xfrm>
          <a:off x="5153145" y="2618270"/>
          <a:ext cx="6905680" cy="451706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2091482"/>
                <a:gridCol w="1431850"/>
                <a:gridCol w="1438377"/>
                <a:gridCol w="1943969"/>
              </a:tblGrid>
              <a:tr h="14287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Tipo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Down Link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Up Link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1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Compartición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1724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Hogar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 Mbps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6:1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16116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Premium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 Mbps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6:1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14046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Empresarial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 Mbps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6:1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3"/>
      <p:bldP build="whole" bldLvl="1" animBg="1" rev="0" advAuto="0" spid="104" grpId="1"/>
      <p:bldP build="whole" bldLvl="1" animBg="1" rev="0" advAuto="0" spid="10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952500" y="470797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Proyección de la Demanda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501042" y="1540947"/>
            <a:ext cx="12002716" cy="931090"/>
          </a:xfrm>
          <a:prstGeom prst="rect">
            <a:avLst/>
          </a:prstGeom>
        </p:spPr>
        <p:txBody>
          <a:bodyPr/>
          <a:lstStyle>
            <a:lvl1pPr marL="397764" indent="-397764" algn="just" defTabSz="508254">
              <a:spcBef>
                <a:spcPts val="3600"/>
              </a:spcBef>
              <a:defRPr sz="304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45">
                <a:solidFill>
                  <a:srgbClr val="FFFFFF"/>
                </a:solidFill>
              </a:rPr>
              <a:t>Es calculada de acuerdo a los datos históricos que se dispongan. </a:t>
            </a:r>
          </a:p>
        </p:txBody>
      </p:sp>
      <p:sp>
        <p:nvSpPr>
          <p:cNvPr id="114" name="Shape 114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graphicFrame>
        <p:nvGraphicFramePr>
          <p:cNvPr id="115" name="Table 115"/>
          <p:cNvGraphicFramePr/>
          <p:nvPr/>
        </p:nvGraphicFramePr>
        <p:xfrm>
          <a:off x="3578424" y="2905790"/>
          <a:ext cx="5847952" cy="6140767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1705411"/>
                <a:gridCol w="4142539"/>
              </a:tblGrid>
              <a:tr h="902016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Año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Porcentaje de Penetración Internet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2,83%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3,21%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2005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4,26%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6,14%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7,73%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8,77%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9,7%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2010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11,8%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16,9%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2012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22,5%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2013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28,3%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6" name="Shape 116"/>
          <p:cNvSpPr/>
          <p:nvPr/>
        </p:nvSpPr>
        <p:spPr>
          <a:xfrm>
            <a:off x="515099" y="3200747"/>
            <a:ext cx="2464756" cy="931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algn="l" defTabSz="344677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b="1" sz="206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Tasa de Crecimiento </a:t>
            </a:r>
            <a:r>
              <a:rPr sz="2065">
                <a:solidFill>
                  <a:srgbClr val="FFFFFF"/>
                </a:solidFill>
              </a:rPr>
              <a:t>= 26%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19" name="Shape 119"/>
          <p:cNvSpPr/>
          <p:nvPr>
            <p:ph type="title"/>
          </p:nvPr>
        </p:nvSpPr>
        <p:spPr>
          <a:xfrm>
            <a:off x="952500" y="470797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Factibilidad Financiera</a:t>
            </a:r>
          </a:p>
        </p:txBody>
      </p:sp>
      <p:pic>
        <p:nvPicPr>
          <p:cNvPr id="120" name="Flujo de Fondo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659" y="2159346"/>
            <a:ext cx="11935482" cy="5434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Criterios de Evaluación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397764" indent="-397764" algn="just" defTabSz="508254">
              <a:spcBef>
                <a:spcPts val="3600"/>
              </a:spcBef>
              <a:defRPr sz="304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45">
                <a:solidFill>
                  <a:srgbClr val="FFFFFF"/>
                </a:solidFill>
              </a:rPr>
              <a:t>Son instrumentos mediante los cuales se determina la rentabilidad de la inversión en base a los flujos de fondos proyectados.</a:t>
            </a:r>
          </a:p>
        </p:txBody>
      </p:sp>
      <p:sp>
        <p:nvSpPr>
          <p:cNvPr id="124" name="Shape 124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graphicFrame>
        <p:nvGraphicFramePr>
          <p:cNvPr id="125" name="Table 125"/>
          <p:cNvGraphicFramePr/>
          <p:nvPr/>
        </p:nvGraphicFramePr>
        <p:xfrm>
          <a:off x="3578424" y="3567314"/>
          <a:ext cx="5847952" cy="5014991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1705411"/>
                <a:gridCol w="4142539"/>
              </a:tblGrid>
              <a:tr h="847519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Criterio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Resultado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4186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VAN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$28.489,86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4186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TIR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34,26%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4186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PRI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6to año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1041867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Costo/Beneficio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3,17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Diseño del Sistema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501042" y="2390631"/>
            <a:ext cx="12002716" cy="1165800"/>
          </a:xfrm>
          <a:prstGeom prst="rect">
            <a:avLst/>
          </a:prstGeom>
        </p:spPr>
        <p:txBody>
          <a:bodyPr/>
          <a:lstStyle/>
          <a:p>
            <a:pPr lvl="0" marL="448056" indent="-448056" algn="just" defTabSz="572516">
              <a:spcBef>
                <a:spcPts val="4100"/>
              </a:spcBef>
              <a:defRPr sz="1800">
                <a:solidFill>
                  <a:srgbClr val="000000"/>
                </a:solidFill>
              </a:defRPr>
            </a:pPr>
            <a:r>
              <a:rPr b="1" sz="343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Núcleo: </a:t>
            </a:r>
            <a:r>
              <a:rPr sz="3430">
                <a:solidFill>
                  <a:srgbClr val="FFFFFF"/>
                </a:solidFill>
              </a:rPr>
              <a:t>Módulo principal encargado de conmutar los paquetes a la mayor velocidad posible.</a:t>
            </a:r>
          </a:p>
        </p:txBody>
      </p:sp>
      <p:sp>
        <p:nvSpPr>
          <p:cNvPr id="129" name="Shape 129"/>
          <p:cNvSpPr/>
          <p:nvPr/>
        </p:nvSpPr>
        <p:spPr>
          <a:xfrm>
            <a:off x="501042" y="3624262"/>
            <a:ext cx="12002716" cy="116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48056" indent="-448056" algn="just" defTabSz="572516">
              <a:spcBef>
                <a:spcPts val="41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343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Capa de Distribución:</a:t>
            </a:r>
            <a:r>
              <a:rPr sz="3430">
                <a:solidFill>
                  <a:srgbClr val="FFFFFF"/>
                </a:solidFill>
              </a:rPr>
              <a:t> Realiza la marcación de paquetes para proveer políticas de conectividad.</a:t>
            </a:r>
          </a:p>
        </p:txBody>
      </p:sp>
      <p:sp>
        <p:nvSpPr>
          <p:cNvPr id="130" name="Shape 130"/>
          <p:cNvSpPr/>
          <p:nvPr/>
        </p:nvSpPr>
        <p:spPr>
          <a:xfrm>
            <a:off x="501042" y="4857894"/>
            <a:ext cx="12002716" cy="116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43484" indent="-443484" algn="just" defTabSz="566674">
              <a:spcBef>
                <a:spcPts val="4000"/>
              </a:spcBef>
              <a:buSzPct val="75000"/>
              <a:buChar char="•"/>
              <a:defRPr sz="1800">
                <a:solidFill>
                  <a:srgbClr val="000000"/>
                </a:solidFill>
              </a:defRPr>
            </a:pPr>
            <a:r>
              <a:rPr b="1" sz="320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Capa de Acceso: </a:t>
            </a:r>
            <a:r>
              <a:rPr sz="3201">
                <a:solidFill>
                  <a:srgbClr val="FFFFFF"/>
                </a:solidFill>
              </a:rPr>
              <a:t>Los usuarios finales se conectan y acceden a los servicios que brinda la red corporativa del WISP.</a:t>
            </a:r>
          </a:p>
        </p:txBody>
      </p:sp>
      <p:sp>
        <p:nvSpPr>
          <p:cNvPr id="131" name="Shape 131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32" name="Shape 132"/>
          <p:cNvSpPr/>
          <p:nvPr/>
        </p:nvSpPr>
        <p:spPr>
          <a:xfrm>
            <a:off x="321482" y="6568281"/>
            <a:ext cx="12002716" cy="116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just">
              <a:spcBef>
                <a:spcPts val="4200"/>
              </a:spcBef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Cada capa cumple con funcionalidades específicas, pero estas pueden ser configuradas en un solo equipo o en varios.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3"/>
      <p:bldP build="whole" bldLvl="1" animBg="1" rev="0" advAuto="0" spid="132" grpId="4"/>
      <p:bldP build="whole" bldLvl="1" animBg="1" rev="0" advAuto="0" spid="128" grpId="1"/>
      <p:bldP build="whole" bldLvl="1" animBg="1" rev="0" advAuto="0" spid="12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Balance del Sistema</a:t>
            </a:r>
          </a:p>
        </p:txBody>
      </p:sp>
      <p:sp>
        <p:nvSpPr>
          <p:cNvPr id="135" name="Shape 135"/>
          <p:cNvSpPr/>
          <p:nvPr>
            <p:ph type="body" idx="1"/>
          </p:nvPr>
        </p:nvSpPr>
        <p:spPr>
          <a:xfrm>
            <a:off x="501042" y="2107796"/>
            <a:ext cx="12002716" cy="1165801"/>
          </a:xfrm>
          <a:prstGeom prst="rect">
            <a:avLst/>
          </a:prstGeom>
        </p:spPr>
        <p:txBody>
          <a:bodyPr/>
          <a:lstStyle>
            <a:lvl1pPr marL="425196" indent="-425196" algn="just" defTabSz="543305">
              <a:spcBef>
                <a:spcPts val="3900"/>
              </a:spcBef>
              <a:defRPr sz="325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</a:rPr>
              <a:t>Se utiliza para identificar la distancia máxima que garantiza la comunicación entre la estación base y el cliente en DL y UL</a:t>
            </a:r>
          </a:p>
        </p:txBody>
      </p:sp>
      <p:sp>
        <p:nvSpPr>
          <p:cNvPr id="136" name="Shape 136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37" name="Balanc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350" y="3723899"/>
            <a:ext cx="8928100" cy="477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/>
          <a:p>
            <a:pPr lvl="0" marL="457200" indent="-457200" algn="just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La P</a:t>
            </a:r>
            <a:r>
              <a:rPr>
                <a:solidFill>
                  <a:srgbClr val="FFFFFF"/>
                </a:solidFill>
              </a:rPr>
              <a:t>RX</a:t>
            </a:r>
            <a:r>
              <a:rPr sz="3500">
                <a:solidFill>
                  <a:srgbClr val="FFFFFF"/>
                </a:solidFill>
              </a:rPr>
              <a:t> en el espacio libre se calcula a través de la ecuación de Friis y relaciona la P</a:t>
            </a:r>
            <a:r>
              <a:rPr>
                <a:solidFill>
                  <a:srgbClr val="FFFFFF"/>
                </a:solidFill>
              </a:rPr>
              <a:t>RX</a:t>
            </a:r>
            <a:r>
              <a:rPr sz="3500">
                <a:solidFill>
                  <a:srgbClr val="FFFFFF"/>
                </a:solidFill>
              </a:rPr>
              <a:t> con la P</a:t>
            </a:r>
            <a:r>
              <a:rPr>
                <a:solidFill>
                  <a:srgbClr val="FFFFFF"/>
                </a:solidFill>
              </a:rPr>
              <a:t>TX</a:t>
            </a:r>
          </a:p>
        </p:txBody>
      </p:sp>
      <p:sp>
        <p:nvSpPr>
          <p:cNvPr id="140" name="Shape 140"/>
          <p:cNvSpPr/>
          <p:nvPr/>
        </p:nvSpPr>
        <p:spPr>
          <a:xfrm>
            <a:off x="176270" y="5401477"/>
            <a:ext cx="2028424" cy="1004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1" indent="194310" defTabSz="496570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FFFFFF"/>
                </a:solidFill>
              </a:rPr>
              <a:t>Enlace de Bajada</a:t>
            </a:r>
          </a:p>
        </p:txBody>
      </p:sp>
      <p:sp>
        <p:nvSpPr>
          <p:cNvPr id="141" name="Shape 141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42" name="Shape 142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Balance del Sistema</a:t>
            </a:r>
          </a:p>
        </p:txBody>
      </p:sp>
      <p:pic>
        <p:nvPicPr>
          <p:cNvPr id="143" name="Frii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450" y="4014517"/>
            <a:ext cx="8955900" cy="66217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44" name="Table 144"/>
          <p:cNvGraphicFramePr/>
          <p:nvPr/>
        </p:nvGraphicFramePr>
        <p:xfrm>
          <a:off x="2652261" y="5834199"/>
          <a:ext cx="3142814" cy="343833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1320435"/>
                <a:gridCol w="1822377"/>
              </a:tblGrid>
              <a:tr h="707831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27 dBm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-86 dBm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RX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13 dBi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18,6 dBi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0 dB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 dB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5" name="Shape 145"/>
          <p:cNvSpPr/>
          <p:nvPr/>
        </p:nvSpPr>
        <p:spPr>
          <a:xfrm>
            <a:off x="6904166" y="5401477"/>
            <a:ext cx="2028425" cy="1004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1" indent="194310" defTabSz="496570">
              <a:spcBef>
                <a:spcPts val="3500"/>
              </a:spcBef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FFFFFF"/>
                </a:solidFill>
              </a:rPr>
              <a:t>Enlace de Subida</a:t>
            </a:r>
          </a:p>
        </p:txBody>
      </p:sp>
      <p:graphicFrame>
        <p:nvGraphicFramePr>
          <p:cNvPr id="146" name="Table 146"/>
          <p:cNvGraphicFramePr/>
          <p:nvPr/>
        </p:nvGraphicFramePr>
        <p:xfrm>
          <a:off x="9380157" y="5834199"/>
          <a:ext cx="3142814" cy="3438333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1320435"/>
                <a:gridCol w="1822377"/>
              </a:tblGrid>
              <a:tr h="707831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24 dBm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-86 dBm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RX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18,6 dBi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</a:t>
                      </a:r>
                      <a:r>
                        <a:rPr>
                          <a:solidFill>
                            <a:srgbClr val="FFFFFF"/>
                          </a:solidFill>
                        </a:rPr>
                        <a:t>TX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13 dBi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MD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0 dB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 dB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7" name="Shape 147"/>
          <p:cNvSpPr/>
          <p:nvPr/>
        </p:nvSpPr>
        <p:spPr>
          <a:xfrm>
            <a:off x="6242642" y="7130653"/>
            <a:ext cx="2451898" cy="845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1" indent="187452" algn="l" defTabSz="479044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b="1" sz="2788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d = 37,15 km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4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531622">
              <a:defRPr b="1" sz="500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005">
                <a:solidFill>
                  <a:srgbClr val="FFFFFF"/>
                </a:solidFill>
              </a:rPr>
              <a:t>Requerimientos de Ancho de Banda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501042" y="2123931"/>
            <a:ext cx="12002716" cy="898821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Número de clientes iniciales = 21</a:t>
            </a:r>
          </a:p>
        </p:txBody>
      </p:sp>
      <p:sp>
        <p:nvSpPr>
          <p:cNvPr id="151" name="Shape 151"/>
          <p:cNvSpPr/>
          <p:nvPr/>
        </p:nvSpPr>
        <p:spPr>
          <a:xfrm>
            <a:off x="501042" y="3003541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Hora Cargada = 70%</a:t>
            </a:r>
          </a:p>
        </p:txBody>
      </p:sp>
      <p:sp>
        <p:nvSpPr>
          <p:cNvPr id="152" name="Shape 152"/>
          <p:cNvSpPr/>
          <p:nvPr/>
        </p:nvSpPr>
        <p:spPr>
          <a:xfrm>
            <a:off x="501042" y="3893468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Compartición = 6:1</a:t>
            </a:r>
          </a:p>
        </p:txBody>
      </p:sp>
      <p:sp>
        <p:nvSpPr>
          <p:cNvPr id="153" name="Shape 153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54" name="Shape 154"/>
          <p:cNvSpPr/>
          <p:nvPr/>
        </p:nvSpPr>
        <p:spPr>
          <a:xfrm>
            <a:off x="501042" y="4849803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AB Ofrecido = 2 Mbps, 3 Mbps, 4 Mbps</a:t>
            </a:r>
          </a:p>
        </p:txBody>
      </p:sp>
      <p:sp>
        <p:nvSpPr>
          <p:cNvPr id="155" name="Shape 155"/>
          <p:cNvSpPr/>
          <p:nvPr/>
        </p:nvSpPr>
        <p:spPr>
          <a:xfrm>
            <a:off x="501042" y="6124570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spcBef>
                <a:spcPts val="4200"/>
              </a:spcBef>
              <a:defRPr b="1" sz="33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300">
                <a:solidFill>
                  <a:srgbClr val="FFFFFF"/>
                </a:solidFill>
              </a:rPr>
              <a:t>Clientes_conectados = Clientes_iniciales * Hora_cargada</a:t>
            </a:r>
          </a:p>
        </p:txBody>
      </p:sp>
      <p:sp>
        <p:nvSpPr>
          <p:cNvPr id="156" name="Shape 156"/>
          <p:cNvSpPr/>
          <p:nvPr/>
        </p:nvSpPr>
        <p:spPr>
          <a:xfrm>
            <a:off x="501042" y="7047701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14095">
              <a:spcBef>
                <a:spcPts val="3600"/>
              </a:spcBef>
              <a:defRPr b="1" sz="2904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904">
                <a:solidFill>
                  <a:srgbClr val="FFFFFF"/>
                </a:solidFill>
              </a:rPr>
              <a:t>AB_requerido = Clientes_conectados * AB_ofrecido * Compartición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whole" bldLvl="1" animBg="1" rev="0" advAuto="0" spid="155" grpId="5"/>
      <p:bldP build="whole" bldLvl="1" animBg="1" rev="0" advAuto="0" spid="154" grpId="4"/>
      <p:bldP build="whole" bldLvl="1" animBg="1" rev="0" advAuto="0" spid="156" grpId="6"/>
      <p:bldP build="whole" bldLvl="1" animBg="1" rev="0" advAuto="0" spid="150" grpId="1"/>
      <p:bldP build="whole" bldLvl="1" animBg="1" rev="0" advAuto="0" spid="152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Direccionamiento de la Red</a:t>
            </a:r>
          </a:p>
        </p:txBody>
      </p:sp>
      <p:sp>
        <p:nvSpPr>
          <p:cNvPr id="159" name="Shape 159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60" name="Direccionamient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358" y="2776709"/>
            <a:ext cx="12368084" cy="48828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270000" y="784972"/>
            <a:ext cx="10464800" cy="1127275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xfrm>
            <a:off x="1122709" y="2839520"/>
            <a:ext cx="11342820" cy="1398342"/>
          </a:xfrm>
          <a:prstGeom prst="rect">
            <a:avLst/>
          </a:prstGeom>
        </p:spPr>
        <p:txBody>
          <a:bodyPr/>
          <a:lstStyle>
            <a:lvl1pPr marL="336884" indent="-336884" algn="just" defTabSz="467359">
              <a:buSzPct val="75000"/>
              <a:buChar char="•"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Diseñar e Implementar un sistema eficiente para proveer servicios de Internet de Banda Ancha en la empresa I2A TV para el Cantón Puerto Quito. </a:t>
            </a:r>
          </a:p>
        </p:txBody>
      </p:sp>
      <p:sp>
        <p:nvSpPr>
          <p:cNvPr id="40" name="Shape 40"/>
          <p:cNvSpPr/>
          <p:nvPr/>
        </p:nvSpPr>
        <p:spPr>
          <a:xfrm>
            <a:off x="1270000" y="2002835"/>
            <a:ext cx="11342820" cy="705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b="1"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500">
                <a:solidFill>
                  <a:srgbClr val="FFFFFF"/>
                </a:solidFill>
              </a:rPr>
              <a:t>Objetivo General</a:t>
            </a:r>
          </a:p>
        </p:txBody>
      </p:sp>
      <p:sp>
        <p:nvSpPr>
          <p:cNvPr id="41" name="Shape 41"/>
          <p:cNvSpPr/>
          <p:nvPr/>
        </p:nvSpPr>
        <p:spPr>
          <a:xfrm>
            <a:off x="1122709" y="5165135"/>
            <a:ext cx="11342820" cy="1127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07406" indent="-307406" algn="just" defTabSz="426466">
              <a:buSzPct val="75000"/>
              <a:buChar char="•"/>
              <a:defRPr sz="255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55">
                <a:solidFill>
                  <a:srgbClr val="FFFFFF"/>
                </a:solidFill>
              </a:rPr>
              <a:t>Elegir la tecnología adecuada para el diseño e implementación del sistema en función de la calidad de servicio y el costo de implementación.</a:t>
            </a:r>
          </a:p>
        </p:txBody>
      </p:sp>
      <p:sp>
        <p:nvSpPr>
          <p:cNvPr id="42" name="Shape 42"/>
          <p:cNvSpPr/>
          <p:nvPr/>
        </p:nvSpPr>
        <p:spPr>
          <a:xfrm>
            <a:off x="1122709" y="4451318"/>
            <a:ext cx="11342820" cy="705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b="1" sz="3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500">
                <a:solidFill>
                  <a:srgbClr val="FFFFFF"/>
                </a:solidFill>
              </a:rPr>
              <a:t>Objetivos Específicos</a:t>
            </a:r>
          </a:p>
        </p:txBody>
      </p:sp>
      <p:sp>
        <p:nvSpPr>
          <p:cNvPr id="43" name="Shape 43"/>
          <p:cNvSpPr/>
          <p:nvPr/>
        </p:nvSpPr>
        <p:spPr>
          <a:xfrm>
            <a:off x="1122709" y="6178093"/>
            <a:ext cx="11342820" cy="1127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421105" indent="-421105" algn="just">
              <a:buSzPct val="75000"/>
              <a:buChar char="•"/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Identificar el equipamiento apropiado que permita conseguir un sistema escalable y gestionable de manera eficaz. </a:t>
            </a:r>
          </a:p>
        </p:txBody>
      </p:sp>
      <p:sp>
        <p:nvSpPr>
          <p:cNvPr id="44" name="Shape 44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45" name="Shape 45"/>
          <p:cNvSpPr/>
          <p:nvPr/>
        </p:nvSpPr>
        <p:spPr>
          <a:xfrm>
            <a:off x="1122709" y="7219683"/>
            <a:ext cx="11342820" cy="1238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marL="378994" indent="-378994" algn="just" defTabSz="525779">
              <a:buSzPct val="75000"/>
              <a:buChar char="•"/>
              <a:defRPr sz="25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FFFFFF"/>
                </a:solidFill>
              </a:rPr>
              <a:t>Desarrollar el estudio de ingeniería para el diseño y despliegue de la red física y lógica de los módulos de acceso, distribución y núcleo del sistema WISP.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5"/>
      <p:bldP build="whole" bldLvl="1" animBg="1" rev="0" advAuto="0" spid="42" grpId="3"/>
      <p:bldP build="whole" bldLvl="1" animBg="1" rev="0" advAuto="0" spid="39" grpId="2"/>
      <p:bldP build="whole" bldLvl="1" animBg="1" rev="0" advAuto="0" spid="40" grpId="1"/>
      <p:bldP build="whole" bldLvl="1" animBg="1" rev="0" advAuto="0" spid="41" grpId="4"/>
      <p:bldP build="whole" bldLvl="1" animBg="1" rev="0" advAuto="0" spid="45" grpId="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432308">
              <a:defRPr b="1" sz="407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70">
                <a:solidFill>
                  <a:srgbClr val="FFFFFF"/>
                </a:solidFill>
              </a:rPr>
              <a:t>Despliegue de Infraestructura Estación Base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Antenas Sectoriales AM-5G19-120: Maximizan la cobertura de la red. </a:t>
            </a:r>
          </a:p>
        </p:txBody>
      </p:sp>
      <p:sp>
        <p:nvSpPr>
          <p:cNvPr id="164" name="Shape 164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65" name="Antenas Sec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87229" y="3468006"/>
            <a:ext cx="4630342" cy="546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734062" y="4347470"/>
            <a:ext cx="3404770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Antenas Sectoriales del Sistema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432308">
              <a:defRPr b="1" sz="407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70">
                <a:solidFill>
                  <a:srgbClr val="FFFFFF"/>
                </a:solidFill>
              </a:rPr>
              <a:t>Despliegue de Infraestructura Estación Base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RocketM5: Punto de acceso en modo inalámbrico y puente en modo de red.</a:t>
            </a:r>
          </a:p>
        </p:txBody>
      </p:sp>
      <p:sp>
        <p:nvSpPr>
          <p:cNvPr id="170" name="Shape 170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71" name="Rocke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2353" y="3629616"/>
            <a:ext cx="2260094" cy="5722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432308">
              <a:defRPr b="1" sz="407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70">
                <a:solidFill>
                  <a:srgbClr val="FFFFFF"/>
                </a:solidFill>
              </a:rPr>
              <a:t>Despliegue de Infraestructura Estación Base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501042" y="2136631"/>
            <a:ext cx="4283947" cy="6506902"/>
          </a:xfrm>
          <a:prstGeom prst="rect">
            <a:avLst/>
          </a:prstGeom>
        </p:spPr>
        <p:txBody>
          <a:bodyPr/>
          <a:lstStyle/>
          <a:p>
            <a:pPr lvl="0" marL="370332" indent="-370332" algn="just" defTabSz="473201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2835">
                <a:solidFill>
                  <a:srgbClr val="FFFFFF"/>
                </a:solidFill>
              </a:rPr>
              <a:t>Router Board Mikrotik RB2011: Realiza la conexión internacional de Internet con el Sistema. </a:t>
            </a:r>
            <a:endParaRPr sz="2835">
              <a:solidFill>
                <a:srgbClr val="FFFFFF"/>
              </a:solidFill>
            </a:endParaRPr>
          </a:p>
          <a:p>
            <a:pPr lvl="0" marL="370332" indent="-370332" algn="just" defTabSz="473201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2835">
                <a:solidFill>
                  <a:srgbClr val="FFFFFF"/>
                </a:solidFill>
              </a:rPr>
              <a:t>Se encarga de la gestión de la Red y de la seguridad del sistema.</a:t>
            </a:r>
            <a:endParaRPr sz="2835">
              <a:solidFill>
                <a:srgbClr val="FFFFFF"/>
              </a:solidFill>
            </a:endParaRPr>
          </a:p>
          <a:p>
            <a:pPr lvl="0" marL="370332" indent="-370332" algn="just" defTabSz="473201">
              <a:spcBef>
                <a:spcPts val="3400"/>
              </a:spcBef>
              <a:defRPr sz="1800">
                <a:solidFill>
                  <a:srgbClr val="000000"/>
                </a:solidFill>
              </a:defRPr>
            </a:pPr>
            <a:r>
              <a:rPr sz="2835">
                <a:solidFill>
                  <a:srgbClr val="FFFFFF"/>
                </a:solidFill>
              </a:rPr>
              <a:t>Gestión y Administración a través de software Winbox.</a:t>
            </a:r>
          </a:p>
        </p:txBody>
      </p:sp>
      <p:sp>
        <p:nvSpPr>
          <p:cNvPr id="175" name="Shape 175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76" name="Rout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3403" y="2246330"/>
            <a:ext cx="5200019" cy="6506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952500" y="551470"/>
            <a:ext cx="11099800" cy="1165801"/>
          </a:xfrm>
          <a:prstGeom prst="rect">
            <a:avLst/>
          </a:prstGeom>
        </p:spPr>
        <p:txBody>
          <a:bodyPr/>
          <a:lstStyle>
            <a:lvl1pPr algn="l" defTabSz="432308">
              <a:defRPr b="1" sz="407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70">
                <a:solidFill>
                  <a:srgbClr val="FFFFFF"/>
                </a:solidFill>
              </a:rPr>
              <a:t>Despliegue de Infraestructura Estación Base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501042" y="1693335"/>
            <a:ext cx="12002716" cy="951007"/>
          </a:xfrm>
          <a:prstGeom prst="rect">
            <a:avLst/>
          </a:prstGeom>
        </p:spPr>
        <p:txBody>
          <a:bodyPr/>
          <a:lstStyle>
            <a:lvl1pPr algn="just"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La QoS se implementa bajo la plataforma Winbox.</a:t>
            </a: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181" name="Shape 181"/>
          <p:cNvSpPr/>
          <p:nvPr/>
        </p:nvSpPr>
        <p:spPr>
          <a:xfrm>
            <a:off x="501042" y="2712173"/>
            <a:ext cx="12002716" cy="1085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88620" indent="-388620" algn="just" defTabSz="496570">
              <a:spcBef>
                <a:spcPts val="3500"/>
              </a:spcBef>
              <a:buSzPct val="75000"/>
              <a:buChar char="•"/>
              <a:defRPr sz="323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30">
                <a:solidFill>
                  <a:srgbClr val="FFFFFF"/>
                </a:solidFill>
              </a:rPr>
              <a:t>Implementación de QoS diferenciada: Distinguir el tráfico del sistema.</a:t>
            </a:r>
          </a:p>
        </p:txBody>
      </p:sp>
      <p:sp>
        <p:nvSpPr>
          <p:cNvPr id="182" name="Shape 182"/>
          <p:cNvSpPr/>
          <p:nvPr/>
        </p:nvSpPr>
        <p:spPr>
          <a:xfrm>
            <a:off x="501042" y="3755907"/>
            <a:ext cx="12002716" cy="951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Marcación de paquetes y listado de colas.</a:t>
            </a:r>
          </a:p>
        </p:txBody>
      </p:sp>
      <p:pic>
        <p:nvPicPr>
          <p:cNvPr id="183" name="Mang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027" y="1543391"/>
            <a:ext cx="12066746" cy="7521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1"/>
      <p:bldP build="whole" bldLvl="1" animBg="1" rev="0" advAuto="0" spid="181" grpId="2"/>
      <p:bldP build="whole" bldLvl="1" animBg="1" rev="0" advAuto="0" spid="182" grpId="3"/>
      <p:bldP build="whole" bldLvl="1" animBg="1" rev="0" advAuto="0" spid="183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432308">
              <a:defRPr b="1" sz="407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070">
                <a:solidFill>
                  <a:srgbClr val="FFFFFF"/>
                </a:solidFill>
              </a:rPr>
              <a:t>Despliegue de Infraestructura Estación Base</a:t>
            </a:r>
          </a:p>
        </p:txBody>
      </p:sp>
      <p:sp>
        <p:nvSpPr>
          <p:cNvPr id="186" name="Shape 186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87" name="Cola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2452665"/>
            <a:ext cx="11099800" cy="5807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554990">
              <a:defRPr b="1" sz="522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225">
                <a:solidFill>
                  <a:srgbClr val="FFFFFF"/>
                </a:solidFill>
              </a:rPr>
              <a:t>Despliegue de Infraestructura CPE</a:t>
            </a:r>
          </a:p>
        </p:txBody>
      </p:sp>
      <p:sp>
        <p:nvSpPr>
          <p:cNvPr id="190" name="Shape 190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438912" indent="-438912" algn="just" defTabSz="560831">
              <a:spcBef>
                <a:spcPts val="4000"/>
              </a:spcBef>
              <a:defRPr sz="3359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59">
                <a:solidFill>
                  <a:srgbClr val="FFFFFF"/>
                </a:solidFill>
              </a:rPr>
              <a:t>CPE NanoM5 o AirGrid: Se conectará a la antena del sector con mejor cobertura, manteniendo la calidad del enlace.</a:t>
            </a:r>
          </a:p>
        </p:txBody>
      </p:sp>
      <p:sp>
        <p:nvSpPr>
          <p:cNvPr id="191" name="Shape 191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92" name="Direccionamient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3861015"/>
            <a:ext cx="12192000" cy="481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 defTabSz="379729">
              <a:defRPr b="1" sz="3575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575">
                <a:solidFill>
                  <a:srgbClr val="FFFFFF"/>
                </a:solidFill>
              </a:rPr>
              <a:t>Despliegue de Infraestructura Enlace Punto-Punto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384048" indent="-384048" algn="just" defTabSz="490727">
              <a:spcBef>
                <a:spcPts val="3500"/>
              </a:spcBef>
              <a:defRPr sz="29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FFFFFF"/>
                </a:solidFill>
              </a:rPr>
              <a:t>Antenas Direccionales NanoBeam ac: Conectan la red LAN privada del WISP con el acceso a Internet a través de la empresa portadora.</a:t>
            </a:r>
          </a:p>
        </p:txBody>
      </p:sp>
      <p:sp>
        <p:nvSpPr>
          <p:cNvPr id="196" name="Shape 196"/>
          <p:cNvSpPr/>
          <p:nvPr>
            <p:ph type="sldNum" sz="quarter" idx="4294967295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197" name="PtoPt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780542"/>
            <a:ext cx="11099800" cy="4974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8000">
                <a:solidFill>
                  <a:srgbClr val="FFFFFF"/>
                </a:solidFill>
              </a:rPr>
              <a:t>GRACIAS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856210" y="590331"/>
            <a:ext cx="11099801" cy="1132964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Antecedentes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355514" y="1976005"/>
            <a:ext cx="12293773" cy="1132964"/>
          </a:xfrm>
          <a:prstGeom prst="rect">
            <a:avLst/>
          </a:prstGeom>
        </p:spPr>
        <p:txBody>
          <a:bodyPr/>
          <a:lstStyle>
            <a:lvl1pPr marL="429768" indent="-429768" defTabSz="549148">
              <a:spcBef>
                <a:spcPts val="3900"/>
              </a:spcBef>
              <a:defRPr sz="32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90">
                <a:solidFill>
                  <a:srgbClr val="FFFFFF"/>
                </a:solidFill>
              </a:rPr>
              <a:t>Empresa Ecuanex despliega el primer nodo de un Proveedor de Servicios de Internet en 1991.</a:t>
            </a:r>
          </a:p>
        </p:txBody>
      </p:sp>
      <p:sp>
        <p:nvSpPr>
          <p:cNvPr id="49" name="Shape 49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sp>
        <p:nvSpPr>
          <p:cNvPr id="50" name="Shape 50"/>
          <p:cNvSpPr/>
          <p:nvPr/>
        </p:nvSpPr>
        <p:spPr>
          <a:xfrm>
            <a:off x="259224" y="3361679"/>
            <a:ext cx="1229377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Altos costos de acceso al servicio en enlaces de hasta 64 kbps.</a:t>
            </a:r>
          </a:p>
        </p:txBody>
      </p:sp>
      <p:sp>
        <p:nvSpPr>
          <p:cNvPr id="51" name="Shape 51"/>
          <p:cNvSpPr/>
          <p:nvPr/>
        </p:nvSpPr>
        <p:spPr>
          <a:xfrm>
            <a:off x="259224" y="4658943"/>
            <a:ext cx="1229377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39 ISP’s se registraron a nivel nacional en el año 2000.</a:t>
            </a:r>
          </a:p>
        </p:txBody>
      </p:sp>
      <p:sp>
        <p:nvSpPr>
          <p:cNvPr id="52" name="Shape 52"/>
          <p:cNvSpPr/>
          <p:nvPr/>
        </p:nvSpPr>
        <p:spPr>
          <a:xfrm>
            <a:off x="259224" y="5593084"/>
            <a:ext cx="1229377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En el año 2004 se registraron 126 ISP’s, alcanzando para el siguiente año una tasa de penetración del 8,7%</a:t>
            </a:r>
          </a:p>
        </p:txBody>
      </p:sp>
      <p:sp>
        <p:nvSpPr>
          <p:cNvPr id="53" name="Shape 53"/>
          <p:cNvSpPr/>
          <p:nvPr/>
        </p:nvSpPr>
        <p:spPr>
          <a:xfrm>
            <a:off x="259224" y="6843920"/>
            <a:ext cx="12293773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2004-2006 reducción de 126 a 79 ISP’s.</a:t>
            </a:r>
          </a:p>
        </p:txBody>
      </p:sp>
      <p:sp>
        <p:nvSpPr>
          <p:cNvPr id="54" name="Shape 54"/>
          <p:cNvSpPr/>
          <p:nvPr/>
        </p:nvSpPr>
        <p:spPr>
          <a:xfrm>
            <a:off x="233824" y="7663760"/>
            <a:ext cx="1229377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350 permisionarios hasta Marzo del 2014 concentrados en Quito y Guayaquil.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2"/>
      <p:bldP build="whole" bldLvl="1" animBg="1" rev="0" advAuto="0" spid="52" grpId="4"/>
      <p:bldP build="whole" bldLvl="1" animBg="1" rev="0" advAuto="0" spid="51" grpId="3"/>
      <p:bldP build="whole" bldLvl="1" animBg="1" rev="0" advAuto="0" spid="53" grpId="5"/>
      <p:bldP build="whole" bldLvl="1" animBg="1" rev="0" advAuto="0" spid="54" grpId="6"/>
      <p:bldP build="whole" bldLvl="1" animBg="1" rev="0" advAuto="0" spid="4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Justificación e Importancia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Vincular a la población de Puerto Quito con el acceso eficiente a los servicios de Internet.</a:t>
            </a:r>
          </a:p>
        </p:txBody>
      </p:sp>
      <p:sp>
        <p:nvSpPr>
          <p:cNvPr id="58" name="Shape 58"/>
          <p:cNvSpPr/>
          <p:nvPr/>
        </p:nvSpPr>
        <p:spPr>
          <a:xfrm>
            <a:off x="501042" y="3357562"/>
            <a:ext cx="12002716" cy="116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Expansión de la cobertura de internet de Banda Ancha en el Ecuador.</a:t>
            </a:r>
          </a:p>
        </p:txBody>
      </p:sp>
      <p:sp>
        <p:nvSpPr>
          <p:cNvPr id="59" name="Shape 59"/>
          <p:cNvSpPr/>
          <p:nvPr/>
        </p:nvSpPr>
        <p:spPr>
          <a:xfrm>
            <a:off x="772940" y="4591194"/>
            <a:ext cx="11099801" cy="116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Alcance del Proyecto</a:t>
            </a:r>
          </a:p>
        </p:txBody>
      </p:sp>
      <p:sp>
        <p:nvSpPr>
          <p:cNvPr id="60" name="Shape 60"/>
          <p:cNvSpPr/>
          <p:nvPr/>
        </p:nvSpPr>
        <p:spPr>
          <a:xfrm>
            <a:off x="501042" y="5710525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Diseñar la red física y lógica del sistema.</a:t>
            </a:r>
          </a:p>
        </p:txBody>
      </p:sp>
      <p:sp>
        <p:nvSpPr>
          <p:cNvPr id="61" name="Shape 61"/>
          <p:cNvSpPr/>
          <p:nvPr/>
        </p:nvSpPr>
        <p:spPr>
          <a:xfrm>
            <a:off x="501042" y="6635108"/>
            <a:ext cx="12002716" cy="1004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79476" indent="-379476" algn="just" defTabSz="484886">
              <a:spcBef>
                <a:spcPts val="3400"/>
              </a:spcBef>
              <a:buSzPct val="75000"/>
              <a:buChar char="•"/>
              <a:defRPr sz="290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905">
                <a:solidFill>
                  <a:srgbClr val="FFFFFF"/>
                </a:solidFill>
              </a:rPr>
              <a:t>Detallar de los equipos y recursos necesarios para el despliegue del sistema.</a:t>
            </a:r>
          </a:p>
        </p:txBody>
      </p:sp>
      <p:sp>
        <p:nvSpPr>
          <p:cNvPr id="62" name="Shape 62"/>
          <p:cNvSpPr/>
          <p:nvPr/>
        </p:nvSpPr>
        <p:spPr>
          <a:xfrm>
            <a:off x="501042" y="7601115"/>
            <a:ext cx="12002716" cy="1004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88620" indent="-388620" algn="just" defTabSz="496570">
              <a:spcBef>
                <a:spcPts val="3500"/>
              </a:spcBef>
              <a:buSzPct val="75000"/>
              <a:buChar char="•"/>
              <a:defRPr sz="289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FFFFFF"/>
                </a:solidFill>
              </a:rPr>
              <a:t>Puesta en marcha del proyecto en el cantón Puerto Quito y funcionamiento completo.</a:t>
            </a:r>
          </a:p>
        </p:txBody>
      </p:sp>
      <p:sp>
        <p:nvSpPr>
          <p:cNvPr id="63" name="Shape 63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3"/>
      <p:bldP build="whole" bldLvl="1" animBg="1" rev="0" advAuto="0" spid="57" grpId="1"/>
      <p:bldP build="whole" bldLvl="1" animBg="1" rev="0" advAuto="0" spid="60" grpId="4"/>
      <p:bldP build="whole" bldLvl="1" animBg="1" rev="0" advAuto="0" spid="61" grpId="5"/>
      <p:bldP build="whole" bldLvl="1" animBg="1" rev="0" advAuto="0" spid="58" grpId="2"/>
      <p:bldP build="whole" bldLvl="1" animBg="1" rev="0" advAuto="0" spid="62" grpId="6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algn="l">
              <a:defRPr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WISP </a:t>
            </a:r>
            <a:r>
              <a:rPr sz="5500">
                <a:solidFill>
                  <a:srgbClr val="FFFFFF"/>
                </a:solidFill>
              </a:rPr>
              <a:t>(Proveedor de Servicios de Internet Inalámbrico)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712495" y="2542713"/>
            <a:ext cx="11579810" cy="1363264"/>
          </a:xfrm>
          <a:prstGeom prst="rect">
            <a:avLst/>
          </a:prstGeom>
        </p:spPr>
        <p:txBody>
          <a:bodyPr/>
          <a:lstStyle>
            <a:lvl1pPr marL="402336" indent="-402336" defTabSz="514095">
              <a:spcBef>
                <a:spcPts val="3600"/>
              </a:spcBef>
              <a:defRPr sz="30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80">
                <a:solidFill>
                  <a:srgbClr val="FFFFFF"/>
                </a:solidFill>
              </a:rPr>
              <a:t>Conecta sus clientes a Internet mediante enlaces inalámbricos de alta velocidad punto-punto y punto-multipunto</a:t>
            </a:r>
          </a:p>
        </p:txBody>
      </p:sp>
      <p:sp>
        <p:nvSpPr>
          <p:cNvPr id="67" name="Shape 67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68" name="WISP2.jpg"/>
          <p:cNvPicPr/>
          <p:nvPr/>
        </p:nvPicPr>
        <p:blipFill>
          <a:blip r:embed="rId2">
            <a:extLst/>
          </a:blip>
          <a:srcRect l="1322" t="0" r="0" b="666"/>
          <a:stretch>
            <a:fillRect/>
          </a:stretch>
        </p:blipFill>
        <p:spPr>
          <a:xfrm>
            <a:off x="2660650" y="3801304"/>
            <a:ext cx="7683521" cy="5431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¿Por qué Inalámbrico?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501042" y="2123931"/>
            <a:ext cx="12002716" cy="1165800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Rápida Instalación de la estación Base y de los clientes.</a:t>
            </a:r>
          </a:p>
        </p:txBody>
      </p:sp>
      <p:sp>
        <p:nvSpPr>
          <p:cNvPr id="72" name="Shape 72"/>
          <p:cNvSpPr/>
          <p:nvPr/>
        </p:nvSpPr>
        <p:spPr>
          <a:xfrm>
            <a:off x="501042" y="3368749"/>
            <a:ext cx="12002716" cy="116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3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Incremento de la cobertura con usuarios remotos o dispersos de forma más rápida y más barata.</a:t>
            </a:r>
          </a:p>
        </p:txBody>
      </p:sp>
      <p:sp>
        <p:nvSpPr>
          <p:cNvPr id="73" name="Shape 73"/>
          <p:cNvSpPr/>
          <p:nvPr/>
        </p:nvSpPr>
        <p:spPr>
          <a:xfrm>
            <a:off x="501042" y="4547355"/>
            <a:ext cx="12002716" cy="898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Enlaces de alta velocidad.</a:t>
            </a:r>
          </a:p>
        </p:txBody>
      </p:sp>
      <p:sp>
        <p:nvSpPr>
          <p:cNvPr id="74" name="Shape 74"/>
          <p:cNvSpPr/>
          <p:nvPr/>
        </p:nvSpPr>
        <p:spPr>
          <a:xfrm>
            <a:off x="501042" y="5551683"/>
            <a:ext cx="12002716" cy="1101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25196" indent="-425196" algn="just" defTabSz="543305">
              <a:spcBef>
                <a:spcPts val="3900"/>
              </a:spcBef>
              <a:buSzPct val="75000"/>
              <a:buChar char="•"/>
              <a:defRPr sz="3255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55">
                <a:solidFill>
                  <a:srgbClr val="FFFFFF"/>
                </a:solidFill>
              </a:rPr>
              <a:t>Efectividad en costos para acceso prolongado y usuarios múltiples.</a:t>
            </a:r>
          </a:p>
        </p:txBody>
      </p:sp>
      <p:sp>
        <p:nvSpPr>
          <p:cNvPr id="75" name="Shape 75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76" name="inalambrico2.jpg"/>
          <p:cNvPicPr/>
          <p:nvPr/>
        </p:nvPicPr>
        <p:blipFill>
          <a:blip r:embed="rId2">
            <a:extLst/>
          </a:blip>
          <a:srcRect l="14348" t="13171" r="23292" b="0"/>
          <a:stretch>
            <a:fillRect/>
          </a:stretch>
        </p:blipFill>
        <p:spPr>
          <a:xfrm>
            <a:off x="9210282" y="464145"/>
            <a:ext cx="2177898" cy="20179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" grpId="3"/>
      <p:bldP build="whole" bldLvl="1" animBg="1" rev="0" advAuto="0" spid="71" grpId="2"/>
      <p:bldP build="whole" bldLvl="1" animBg="1" rev="0" advAuto="0" spid="73" grpId="4"/>
      <p:bldP build="whole" bldLvl="1" animBg="1" rev="0" advAuto="0" spid="74" grpId="5"/>
      <p:bldP build="whole" bldLvl="1" animBg="1" rev="0" advAuto="0" spid="7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952500" y="775772"/>
            <a:ext cx="11099800" cy="1165801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Estándar IEEE 802.11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501042" y="1980102"/>
            <a:ext cx="4313506" cy="3910424"/>
          </a:xfrm>
          <a:prstGeom prst="rect">
            <a:avLst/>
          </a:prstGeom>
        </p:spPr>
        <p:txBody>
          <a:bodyPr/>
          <a:lstStyle>
            <a:lvl1pPr marL="411480" indent="-411480" algn="just" defTabSz="525779">
              <a:spcBef>
                <a:spcPts val="3700"/>
              </a:spcBef>
              <a:defRPr sz="315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50">
                <a:solidFill>
                  <a:srgbClr val="FFFFFF"/>
                </a:solidFill>
              </a:rPr>
              <a:t>Define las características de red de área local inalámbrica o WLAN y especifica los niveles inferiores en referencia al modelo OSI.</a:t>
            </a:r>
          </a:p>
        </p:txBody>
      </p:sp>
      <p:sp>
        <p:nvSpPr>
          <p:cNvPr id="80" name="Shape 80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81" name="Captura de pantalla 2015-08-03 a las 19.05.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73729" y="1980102"/>
            <a:ext cx="7072230" cy="5939241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501042" y="5929055"/>
            <a:ext cx="4313506" cy="22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301752" indent="-301752" algn="just" defTabSz="385572">
              <a:spcBef>
                <a:spcPts val="2700"/>
              </a:spcBef>
              <a:buSzPct val="75000"/>
              <a:buChar char="•"/>
              <a:defRPr sz="303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36">
                <a:solidFill>
                  <a:srgbClr val="FFFFFF"/>
                </a:solidFill>
              </a:rPr>
              <a:t>Despliegue menos costoso, interoperable y con capacidades extendidas.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2"/>
      <p:bldP build="whole" bldLvl="1" animBg="1" rev="0" advAuto="0" spid="81" grpId="1"/>
      <p:bldP build="whole" bldLvl="1" animBg="1" rev="0" advAuto="0" spid="8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Arquitectura de Red</a:t>
            </a:r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xfrm>
            <a:off x="323560" y="2123931"/>
            <a:ext cx="3906230" cy="758524"/>
          </a:xfrm>
          <a:prstGeom prst="rect">
            <a:avLst/>
          </a:prstGeom>
        </p:spPr>
        <p:txBody>
          <a:bodyPr/>
          <a:lstStyle>
            <a:lvl1pPr marL="457200" indent="-457200" algn="just"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STA o Estación.</a:t>
            </a:r>
          </a:p>
        </p:txBody>
      </p:sp>
      <p:sp>
        <p:nvSpPr>
          <p:cNvPr id="86" name="Shape 86"/>
          <p:cNvSpPr/>
          <p:nvPr/>
        </p:nvSpPr>
        <p:spPr>
          <a:xfrm>
            <a:off x="5793235" y="2123931"/>
            <a:ext cx="6970254" cy="758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BSS o Set de Servicios Básicos.</a:t>
            </a:r>
          </a:p>
        </p:txBody>
      </p:sp>
      <p:sp>
        <p:nvSpPr>
          <p:cNvPr id="87" name="Shape 87"/>
          <p:cNvSpPr/>
          <p:nvPr/>
        </p:nvSpPr>
        <p:spPr>
          <a:xfrm>
            <a:off x="259021" y="3067520"/>
            <a:ext cx="5308503" cy="75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2627" indent="-452627" algn="l" defTabSz="578358">
              <a:spcBef>
                <a:spcPts val="4100"/>
              </a:spcBef>
              <a:buSzPct val="75000"/>
              <a:buChar char="•"/>
              <a:defRPr sz="3267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67">
                <a:solidFill>
                  <a:srgbClr val="FFFFFF"/>
                </a:solidFill>
              </a:rPr>
              <a:t>DS o Sistema Distribuído.</a:t>
            </a:r>
          </a:p>
        </p:txBody>
      </p:sp>
      <p:sp>
        <p:nvSpPr>
          <p:cNvPr id="88" name="Shape 88"/>
          <p:cNvSpPr/>
          <p:nvPr/>
        </p:nvSpPr>
        <p:spPr>
          <a:xfrm>
            <a:off x="5719337" y="3067520"/>
            <a:ext cx="7118051" cy="758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marL="457200" indent="-457200" algn="just">
              <a:spcBef>
                <a:spcPts val="4200"/>
              </a:spcBef>
              <a:buSzPct val="75000"/>
              <a:buChar char="•"/>
              <a:defRPr sz="35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500">
                <a:solidFill>
                  <a:srgbClr val="FFFFFF"/>
                </a:solidFill>
              </a:rPr>
              <a:t>ESS o Set de Servicio Extendido.</a:t>
            </a:r>
          </a:p>
        </p:txBody>
      </p:sp>
      <p:sp>
        <p:nvSpPr>
          <p:cNvPr id="89" name="Shape 89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pic>
        <p:nvPicPr>
          <p:cNvPr id="90" name="Arq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9514" y="4067560"/>
            <a:ext cx="9544692" cy="49160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3"/>
      <p:bldP build="whole" bldLvl="1" animBg="1" rev="0" advAuto="0" spid="90" grpId="1"/>
      <p:bldP build="whole" bldLvl="1" animBg="1" rev="0" advAuto="0" spid="87" grpId="4"/>
      <p:bldP build="whole" bldLvl="1" animBg="1" rev="0" advAuto="0" spid="88" grpId="5"/>
      <p:bldP build="whole" bldLvl="1" animBg="1" rev="0" advAuto="0" spid="85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xfrm>
            <a:off x="952500" y="890300"/>
            <a:ext cx="11099800" cy="1165800"/>
          </a:xfrm>
          <a:prstGeom prst="rect">
            <a:avLst/>
          </a:prstGeom>
        </p:spPr>
        <p:txBody>
          <a:bodyPr/>
          <a:lstStyle>
            <a:lvl1pPr algn="l">
              <a:defRPr b="1" sz="55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5500">
                <a:solidFill>
                  <a:srgbClr val="FFFFFF"/>
                </a:solidFill>
              </a:rPr>
              <a:t>Evolución IEEE 802.11</a:t>
            </a:r>
          </a:p>
        </p:txBody>
      </p:sp>
      <p:sp>
        <p:nvSpPr>
          <p:cNvPr id="93" name="Shape 93"/>
          <p:cNvSpPr/>
          <p:nvPr>
            <p:ph type="sldNum" sz="quarter" idx="4294967295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</a:fld>
          </a:p>
        </p:txBody>
      </p:sp>
      <p:graphicFrame>
        <p:nvGraphicFramePr>
          <p:cNvPr id="94" name="Table 94"/>
          <p:cNvGraphicFramePr/>
          <p:nvPr/>
        </p:nvGraphicFramePr>
        <p:xfrm>
          <a:off x="1566665" y="2245706"/>
          <a:ext cx="9884169" cy="6544684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{33BA23B1-9221-436E-865A-0063620EA4FD}</a:tableStyleId>
              </a:tblPr>
              <a:tblGrid>
                <a:gridCol w="1910159"/>
                <a:gridCol w="1248957"/>
                <a:gridCol w="2653024"/>
                <a:gridCol w="2234310"/>
                <a:gridCol w="1825017"/>
              </a:tblGrid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Estándar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Año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Frecuencia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Velocidad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Rango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802.11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1997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2,4 - 2,5 GHz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 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802.11b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1999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2,4 - 2,5 GHz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11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300 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802.11a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1999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5 GHz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54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 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802.11g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2003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2,4 - 2,5 GHz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54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100 m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802.11n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2008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2,4 - 2,5 GHz o 5 GHz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540 Mbps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Largas Distancias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33140"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802.11ac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2014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5 GHz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1 Gbps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Largas Distancias</a:t>
                      </a:r>
                    </a:p>
                  </a:txBody>
                  <a:tcPr marL="50800" marR="50800" marT="50800" marB="50800" anchor="ctr" anchorCtr="0" horzOverflow="overflow"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0066C1"/>
            </a:gs>
            <a:gs pos="100000">
              <a:srgbClr val="094593"/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