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1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28" r:id="rId2"/>
    <p:sldId id="483" r:id="rId3"/>
    <p:sldId id="501" r:id="rId4"/>
    <p:sldId id="530" r:id="rId5"/>
    <p:sldId id="504" r:id="rId6"/>
    <p:sldId id="506" r:id="rId7"/>
    <p:sldId id="511" r:id="rId8"/>
    <p:sldId id="508" r:id="rId9"/>
    <p:sldId id="510" r:id="rId10"/>
    <p:sldId id="514" r:id="rId11"/>
    <p:sldId id="532" r:id="rId12"/>
    <p:sldId id="533" r:id="rId13"/>
    <p:sldId id="534" r:id="rId14"/>
    <p:sldId id="536" r:id="rId15"/>
    <p:sldId id="515" r:id="rId16"/>
    <p:sldId id="535" r:id="rId17"/>
    <p:sldId id="526" r:id="rId18"/>
    <p:sldId id="485" r:id="rId19"/>
    <p:sldId id="499" r:id="rId20"/>
    <p:sldId id="529" r:id="rId21"/>
    <p:sldId id="500" r:id="rId2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548">
          <p15:clr>
            <a:srgbClr val="A4A3A4"/>
          </p15:clr>
        </p15:guide>
        <p15:guide id="3" orient="horz" pos="4170">
          <p15:clr>
            <a:srgbClr val="A4A3A4"/>
          </p15:clr>
        </p15:guide>
        <p15:guide id="4" orient="horz" pos="2391">
          <p15:clr>
            <a:srgbClr val="A4A3A4"/>
          </p15:clr>
        </p15:guide>
        <p15:guide id="5" orient="horz" pos="1060">
          <p15:clr>
            <a:srgbClr val="A4A3A4"/>
          </p15:clr>
        </p15:guide>
        <p15:guide id="6" orient="horz" pos="2556">
          <p15:clr>
            <a:srgbClr val="A4A3A4"/>
          </p15:clr>
        </p15:guide>
        <p15:guide id="7" orient="horz" pos="3962">
          <p15:clr>
            <a:srgbClr val="A4A3A4"/>
          </p15:clr>
        </p15:guide>
        <p15:guide id="8" orient="horz" pos="4098">
          <p15:clr>
            <a:srgbClr val="A4A3A4"/>
          </p15:clr>
        </p15:guide>
        <p15:guide id="9" pos="2880">
          <p15:clr>
            <a:srgbClr val="A4A3A4"/>
          </p15:clr>
        </p15:guide>
        <p15:guide id="10" pos="5534">
          <p15:clr>
            <a:srgbClr val="A4A3A4"/>
          </p15:clr>
        </p15:guide>
        <p15:guide id="11" pos="22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mosqug" initials="" lastIdx="3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3"/>
    <a:srgbClr val="FBB034"/>
    <a:srgbClr val="FFDD00"/>
    <a:srgbClr val="E2C5FF"/>
    <a:srgbClr val="3366CC"/>
    <a:srgbClr val="5DAEFF"/>
    <a:srgbClr val="93C9FF"/>
    <a:srgbClr val="272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4" autoAdjust="0"/>
    <p:restoredTop sz="61312" autoAdjust="0"/>
  </p:normalViewPr>
  <p:slideViewPr>
    <p:cSldViewPr snapToGrid="0">
      <p:cViewPr varScale="1">
        <p:scale>
          <a:sx n="71" d="100"/>
          <a:sy n="71" d="100"/>
        </p:scale>
        <p:origin x="-2772" y="-96"/>
      </p:cViewPr>
      <p:guideLst>
        <p:guide orient="horz" pos="2160"/>
        <p:guide orient="horz" pos="548"/>
        <p:guide orient="horz" pos="4170"/>
        <p:guide orient="horz" pos="2391"/>
        <p:guide orient="horz" pos="1060"/>
        <p:guide orient="horz" pos="2556"/>
        <p:guide orient="horz" pos="3962"/>
        <p:guide orient="horz" pos="4098"/>
        <p:guide pos="2880"/>
        <p:guide pos="5534"/>
        <p:guide pos="221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CD40A0-A93C-4F23-B2C2-6450ACC38F5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0141D33A-7F67-48FC-9625-F8B1BCC46977}">
      <dgm:prSet phldrT="[Text]"/>
      <dgm:spPr/>
      <dgm:t>
        <a:bodyPr/>
        <a:lstStyle/>
        <a:p>
          <a:r>
            <a:rPr lang="es-EC" dirty="0" smtClean="0"/>
            <a:t>Realizar una investigación </a:t>
          </a:r>
          <a:endParaRPr lang="es-EC" dirty="0"/>
        </a:p>
      </dgm:t>
    </dgm:pt>
    <dgm:pt modelId="{113740EF-636F-421E-8B18-EF3772C00C3A}" type="parTrans" cxnId="{E0190C3B-76FE-4DDA-8862-D48A2EE1A860}">
      <dgm:prSet/>
      <dgm:spPr/>
      <dgm:t>
        <a:bodyPr/>
        <a:lstStyle/>
        <a:p>
          <a:endParaRPr lang="es-EC"/>
        </a:p>
      </dgm:t>
    </dgm:pt>
    <dgm:pt modelId="{0AB71F39-658F-479A-80DC-6066020DEADC}" type="sibTrans" cxnId="{E0190C3B-76FE-4DDA-8862-D48A2EE1A860}">
      <dgm:prSet/>
      <dgm:spPr/>
      <dgm:t>
        <a:bodyPr/>
        <a:lstStyle/>
        <a:p>
          <a:endParaRPr lang="es-EC"/>
        </a:p>
      </dgm:t>
    </dgm:pt>
    <dgm:pt modelId="{21B5252B-484F-48AD-8CB4-B9B0D9DD54AC}">
      <dgm:prSet phldrT="[Text]"/>
      <dgm:spPr/>
      <dgm:t>
        <a:bodyPr/>
        <a:lstStyle/>
        <a:p>
          <a:r>
            <a:rPr lang="es-EC" dirty="0" smtClean="0"/>
            <a:t>Simular un proceso certificación digital</a:t>
          </a:r>
          <a:endParaRPr lang="es-EC" dirty="0"/>
        </a:p>
      </dgm:t>
    </dgm:pt>
    <dgm:pt modelId="{1B736B9A-25F2-4E10-9E1A-5313E5DE279E}" type="parTrans" cxnId="{C46F4C55-364D-40B2-87FF-3FBDBDD915D9}">
      <dgm:prSet/>
      <dgm:spPr/>
      <dgm:t>
        <a:bodyPr/>
        <a:lstStyle/>
        <a:p>
          <a:endParaRPr lang="es-EC"/>
        </a:p>
      </dgm:t>
    </dgm:pt>
    <dgm:pt modelId="{4C36C737-2F07-438C-81CE-5DAAC698E710}" type="sibTrans" cxnId="{C46F4C55-364D-40B2-87FF-3FBDBDD915D9}">
      <dgm:prSet/>
      <dgm:spPr/>
      <dgm:t>
        <a:bodyPr/>
        <a:lstStyle/>
        <a:p>
          <a:endParaRPr lang="es-EC"/>
        </a:p>
      </dgm:t>
    </dgm:pt>
    <dgm:pt modelId="{A6A0E4A0-4D05-43EC-B2BF-343A4A797D4D}">
      <dgm:prSet phldrT="[Text]"/>
      <dgm:spPr/>
      <dgm:t>
        <a:bodyPr/>
        <a:lstStyle/>
        <a:p>
          <a:r>
            <a:rPr lang="es-EC" dirty="0" smtClean="0"/>
            <a:t>Middleware</a:t>
          </a:r>
          <a:endParaRPr lang="es-EC" dirty="0"/>
        </a:p>
      </dgm:t>
    </dgm:pt>
    <dgm:pt modelId="{2DD4CC76-9D46-41C9-A2DC-54EFE349E0AB}" type="parTrans" cxnId="{B4FF32F4-7215-4FCB-9CC8-8A5C094A9A79}">
      <dgm:prSet/>
      <dgm:spPr/>
      <dgm:t>
        <a:bodyPr/>
        <a:lstStyle/>
        <a:p>
          <a:endParaRPr lang="es-EC"/>
        </a:p>
      </dgm:t>
    </dgm:pt>
    <dgm:pt modelId="{8FA47670-925F-4404-BE7E-602108AFB1E9}" type="sibTrans" cxnId="{B4FF32F4-7215-4FCB-9CC8-8A5C094A9A79}">
      <dgm:prSet/>
      <dgm:spPr/>
      <dgm:t>
        <a:bodyPr/>
        <a:lstStyle/>
        <a:p>
          <a:endParaRPr lang="es-EC"/>
        </a:p>
      </dgm:t>
    </dgm:pt>
    <dgm:pt modelId="{798B7A42-5BDC-4326-A23F-DDBE59FB504C}" type="pres">
      <dgm:prSet presAssocID="{2ACD40A0-A93C-4F23-B2C2-6450ACC38F5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786DC90-CFD5-4D65-B35D-098E2FF6EFE3}" type="pres">
      <dgm:prSet presAssocID="{0141D33A-7F67-48FC-9625-F8B1BCC4697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5AA6DD-3A77-408E-B75F-104B2FA7319A}" type="pres">
      <dgm:prSet presAssocID="{0AB71F39-658F-479A-80DC-6066020DEADC}" presName="sibTrans" presStyleCnt="0"/>
      <dgm:spPr/>
    </dgm:pt>
    <dgm:pt modelId="{CBCA2445-7B37-4155-BCE5-96D2250A9353}" type="pres">
      <dgm:prSet presAssocID="{21B5252B-484F-48AD-8CB4-B9B0D9DD54AC}" presName="node" presStyleLbl="node1" presStyleIdx="1" presStyleCnt="3" custLinFactNeighborX="-1269" custLinFactNeighborY="-21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55C36A-165C-49BB-9F0D-B363C2F20666}" type="pres">
      <dgm:prSet presAssocID="{4C36C737-2F07-438C-81CE-5DAAC698E710}" presName="sibTrans" presStyleCnt="0"/>
      <dgm:spPr/>
    </dgm:pt>
    <dgm:pt modelId="{3EA98B98-3A10-40F8-8EA6-C29022983749}" type="pres">
      <dgm:prSet presAssocID="{A6A0E4A0-4D05-43EC-B2BF-343A4A797D4D}" presName="node" presStyleLbl="node1" presStyleIdx="2" presStyleCnt="3" custLinFactNeighborX="56309" custLinFactNeighborY="7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4FF32F4-7215-4FCB-9CC8-8A5C094A9A79}" srcId="{2ACD40A0-A93C-4F23-B2C2-6450ACC38F50}" destId="{A6A0E4A0-4D05-43EC-B2BF-343A4A797D4D}" srcOrd="2" destOrd="0" parTransId="{2DD4CC76-9D46-41C9-A2DC-54EFE349E0AB}" sibTransId="{8FA47670-925F-4404-BE7E-602108AFB1E9}"/>
    <dgm:cxn modelId="{4AF529AA-8579-41D2-A2BA-3C819EDD1C1E}" type="presOf" srcId="{0141D33A-7F67-48FC-9625-F8B1BCC46977}" destId="{2786DC90-CFD5-4D65-B35D-098E2FF6EFE3}" srcOrd="0" destOrd="0" presId="urn:microsoft.com/office/officeart/2005/8/layout/default"/>
    <dgm:cxn modelId="{C46F4C55-364D-40B2-87FF-3FBDBDD915D9}" srcId="{2ACD40A0-A93C-4F23-B2C2-6450ACC38F50}" destId="{21B5252B-484F-48AD-8CB4-B9B0D9DD54AC}" srcOrd="1" destOrd="0" parTransId="{1B736B9A-25F2-4E10-9E1A-5313E5DE279E}" sibTransId="{4C36C737-2F07-438C-81CE-5DAAC698E710}"/>
    <dgm:cxn modelId="{E0190C3B-76FE-4DDA-8862-D48A2EE1A860}" srcId="{2ACD40A0-A93C-4F23-B2C2-6450ACC38F50}" destId="{0141D33A-7F67-48FC-9625-F8B1BCC46977}" srcOrd="0" destOrd="0" parTransId="{113740EF-636F-421E-8B18-EF3772C00C3A}" sibTransId="{0AB71F39-658F-479A-80DC-6066020DEADC}"/>
    <dgm:cxn modelId="{67AA95E7-1052-4862-ACD8-B30E9E053DEB}" type="presOf" srcId="{21B5252B-484F-48AD-8CB4-B9B0D9DD54AC}" destId="{CBCA2445-7B37-4155-BCE5-96D2250A9353}" srcOrd="0" destOrd="0" presId="urn:microsoft.com/office/officeart/2005/8/layout/default"/>
    <dgm:cxn modelId="{7D3F8272-D502-481D-BC62-4CE580D4551E}" type="presOf" srcId="{2ACD40A0-A93C-4F23-B2C2-6450ACC38F50}" destId="{798B7A42-5BDC-4326-A23F-DDBE59FB504C}" srcOrd="0" destOrd="0" presId="urn:microsoft.com/office/officeart/2005/8/layout/default"/>
    <dgm:cxn modelId="{A7A1FA9B-4714-4471-ABC7-B9FED7C2FBF2}" type="presOf" srcId="{A6A0E4A0-4D05-43EC-B2BF-343A4A797D4D}" destId="{3EA98B98-3A10-40F8-8EA6-C29022983749}" srcOrd="0" destOrd="0" presId="urn:microsoft.com/office/officeart/2005/8/layout/default"/>
    <dgm:cxn modelId="{32764BC9-464B-4A33-995E-D5EC080490C1}" type="presParOf" srcId="{798B7A42-5BDC-4326-A23F-DDBE59FB504C}" destId="{2786DC90-CFD5-4D65-B35D-098E2FF6EFE3}" srcOrd="0" destOrd="0" presId="urn:microsoft.com/office/officeart/2005/8/layout/default"/>
    <dgm:cxn modelId="{0B91797B-1098-4CC3-9FA4-A82785947C8A}" type="presParOf" srcId="{798B7A42-5BDC-4326-A23F-DDBE59FB504C}" destId="{5F5AA6DD-3A77-408E-B75F-104B2FA7319A}" srcOrd="1" destOrd="0" presId="urn:microsoft.com/office/officeart/2005/8/layout/default"/>
    <dgm:cxn modelId="{8A121A9D-98AE-4343-8EC5-6FFA1CC56814}" type="presParOf" srcId="{798B7A42-5BDC-4326-A23F-DDBE59FB504C}" destId="{CBCA2445-7B37-4155-BCE5-96D2250A9353}" srcOrd="2" destOrd="0" presId="urn:microsoft.com/office/officeart/2005/8/layout/default"/>
    <dgm:cxn modelId="{C5DCD94A-4BF6-4DE8-8143-109FBA411E9C}" type="presParOf" srcId="{798B7A42-5BDC-4326-A23F-DDBE59FB504C}" destId="{6B55C36A-165C-49BB-9F0D-B363C2F20666}" srcOrd="3" destOrd="0" presId="urn:microsoft.com/office/officeart/2005/8/layout/default"/>
    <dgm:cxn modelId="{0673CEA5-30AD-4307-9E81-F727C6EF6412}" type="presParOf" srcId="{798B7A42-5BDC-4326-A23F-DDBE59FB504C}" destId="{3EA98B98-3A10-40F8-8EA6-C2902298374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6DC90-CFD5-4D65-B35D-098E2FF6EFE3}">
      <dsp:nvSpPr>
        <dsp:cNvPr id="0" name=""/>
        <dsp:cNvSpPr/>
      </dsp:nvSpPr>
      <dsp:spPr>
        <a:xfrm>
          <a:off x="822530" y="1092"/>
          <a:ext cx="2141037" cy="12846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Realizar una investigación </a:t>
          </a:r>
          <a:endParaRPr lang="es-EC" sz="2100" kern="1200" dirty="0"/>
        </a:p>
      </dsp:txBody>
      <dsp:txXfrm>
        <a:off x="822530" y="1092"/>
        <a:ext cx="2141037" cy="1284622"/>
      </dsp:txXfrm>
    </dsp:sp>
    <dsp:sp modelId="{CBCA2445-7B37-4155-BCE5-96D2250A9353}">
      <dsp:nvSpPr>
        <dsp:cNvPr id="0" name=""/>
        <dsp:cNvSpPr/>
      </dsp:nvSpPr>
      <dsp:spPr>
        <a:xfrm>
          <a:off x="3150502" y="0"/>
          <a:ext cx="2141037" cy="12846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Simular un proceso certificación digital</a:t>
          </a:r>
          <a:endParaRPr lang="es-EC" sz="2100" kern="1200" dirty="0"/>
        </a:p>
      </dsp:txBody>
      <dsp:txXfrm>
        <a:off x="3150502" y="0"/>
        <a:ext cx="2141037" cy="1284622"/>
      </dsp:txXfrm>
    </dsp:sp>
    <dsp:sp modelId="{3EA98B98-3A10-40F8-8EA6-C29022983749}">
      <dsp:nvSpPr>
        <dsp:cNvPr id="0" name=""/>
        <dsp:cNvSpPr/>
      </dsp:nvSpPr>
      <dsp:spPr>
        <a:xfrm>
          <a:off x="3205698" y="1500911"/>
          <a:ext cx="2141037" cy="12846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Middleware</a:t>
          </a:r>
          <a:endParaRPr lang="es-EC" sz="2100" kern="1200" dirty="0"/>
        </a:p>
      </dsp:txBody>
      <dsp:txXfrm>
        <a:off x="3205698" y="1500911"/>
        <a:ext cx="2141037" cy="1284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5.wmf"/><Relationship Id="rId4" Type="http://schemas.openxmlformats.org/officeDocument/2006/relationships/image" Target="../media/image5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A2F7B-8F7E-4BEB-B1BF-AD3097CA3932}" type="datetimeFigureOut">
              <a:rPr lang="es-ES" smtClean="0"/>
              <a:t>31/07/2015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E07B1-E84B-4451-AADA-D06515CB3A5E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50400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2AFDE13A-FB7F-492E-AD68-BAB4DB3537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4258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/index.php?title=Global_Access_to_Secondary_Storage&amp;action=edit&amp;redlink=1" TargetMode="External"/><Relationship Id="rId3" Type="http://schemas.openxmlformats.org/officeDocument/2006/relationships/hyperlink" Target="https://en.wikipedia.org/wiki/Protocol_(computing)" TargetMode="External"/><Relationship Id="rId7" Type="http://schemas.openxmlformats.org/officeDocument/2006/relationships/hyperlink" Target="https://en.wikipedia.org/wiki/Grid_Security_Infrastructure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/index.php?title=Monitoring_and_Discovery_Service&amp;action=edit&amp;redlink=1" TargetMode="External"/><Relationship Id="rId5" Type="http://schemas.openxmlformats.org/officeDocument/2006/relationships/hyperlink" Target="https://en.wikipedia.org/wiki/Grid_Resource_Allocation_%26_Management_Protocol" TargetMode="External"/><Relationship Id="rId10" Type="http://schemas.openxmlformats.org/officeDocument/2006/relationships/hyperlink" Target="https://en.wikipedia.org/wiki/SAGA_C%2B%2B_Reference_Implementation" TargetMode="External"/><Relationship Id="rId4" Type="http://schemas.openxmlformats.org/officeDocument/2006/relationships/hyperlink" Target="https://en.wikipedia.org/wiki/Resource_management" TargetMode="External"/><Relationship Id="rId9" Type="http://schemas.openxmlformats.org/officeDocument/2006/relationships/hyperlink" Target="https://en.wikipedia.org/wiki/GridFTP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36AD4-0453-42C6-A1E4-AD2245537974}" type="slidenum">
              <a:rPr lang="en-US" smtClean="0"/>
              <a:pPr/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872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C" dirty="0" smtClean="0"/>
          </a:p>
        </p:txBody>
      </p:sp>
      <p:sp>
        <p:nvSpPr>
          <p:cNvPr id="19459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6990F0E-B786-4D7C-BAE3-A545C40BFD23}" type="slidenum">
              <a:rPr lang="en-US" sz="1200"/>
              <a:pPr algn="r"/>
              <a:t>10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46696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DE13A-FB7F-492E-AD68-BAB4DB35373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55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 computación </a:t>
            </a:r>
            <a:r>
              <a:rPr lang="es-EC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grid</a:t>
            </a: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es una tecnología innovadora que permite utilizar de forma coordinada todo tipo de recursos (entre ellos cómputo, almacenamiento y aplicaciones específicas) que no están sujetos a un control centralizado</a:t>
            </a:r>
            <a:endParaRPr lang="es-EC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s-EC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s-EC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Las tecnologías </a:t>
            </a:r>
            <a:r>
              <a:rPr lang="es-EC" sz="1200" b="1" i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grid</a:t>
            </a:r>
            <a:r>
              <a:rPr lang="es-EC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permiten que los ordenadores compartan a través de Internet u otras redes de no sólo información, sino también poder de cálculo y capacidad de almacenamiento</a:t>
            </a:r>
          </a:p>
          <a:p>
            <a:endParaRPr lang="es-EC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s-EC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Flexibilidad: </a:t>
            </a: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Las redes inteligentes son flexibles y se adaptan fácilmente a las necesidades cambiantes del sistema, además, de ser bidireccional,</a:t>
            </a:r>
            <a:endParaRPr lang="es-EC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Inteligente y segura: </a:t>
            </a: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Una Smart </a:t>
            </a:r>
            <a:r>
              <a:rPr lang="es-EC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grid</a:t>
            </a: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es capaz de operarse y protegerse con seguridad y simplicidad, ofreciendo una disponibilidad de la información necesaria en tiempo real.</a:t>
            </a:r>
          </a:p>
          <a:p>
            <a:pPr fontAlgn="base"/>
            <a:r>
              <a:rPr lang="es-EC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Eficiente: </a:t>
            </a: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Permite satisfacer las necesidades usuarios</a:t>
            </a:r>
            <a:r>
              <a:rPr lang="es-EC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minimizando las exigencias de nuevas infraestructuras.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Abierta:</a:t>
            </a: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Permite integrarse de forma segura y crear nuevas oportunidades de negocio.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C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s-EC" dirty="0" smtClean="0"/>
              <a:t/>
            </a:r>
            <a:br>
              <a:rPr lang="es-EC" dirty="0" smtClean="0"/>
            </a:br>
            <a:endParaRPr lang="es-EC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s-EC" dirty="0" smtClean="0"/>
          </a:p>
        </p:txBody>
      </p:sp>
      <p:sp>
        <p:nvSpPr>
          <p:cNvPr id="19459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6990F0E-B786-4D7C-BAE3-A545C40BFD23}" type="slidenum">
              <a:rPr lang="en-US" sz="1200"/>
              <a:pPr algn="r"/>
              <a:t>14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20719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C" smtClean="0"/>
          </a:p>
        </p:txBody>
      </p:sp>
      <p:sp>
        <p:nvSpPr>
          <p:cNvPr id="19459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6990F0E-B786-4D7C-BAE3-A545C40BFD23}" type="slidenum">
              <a:rPr lang="en-US" sz="1200"/>
              <a:pPr algn="r"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00159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Globus Toolkit has implementations of the OGF-defined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 tooltip="Protocol (computing)"/>
              </a:rPr>
              <a:t>protocols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to provide: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4" tooltip="Resource management"/>
              </a:rPr>
              <a:t>Resource management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5" tooltip="Grid Resource Allocation &amp; Management Protocol"/>
              </a:rPr>
              <a:t>Grid Resource Allocation &amp; Management Protocol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(GRAM)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Information Services: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6" tooltip="Monitoring and Discovery Service (page does not exist)"/>
              </a:rPr>
              <a:t>Monitoring and Discovery Service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(MDS)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Security Services: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7" tooltip="Grid Security Infrastructure"/>
              </a:rPr>
              <a:t>Grid Security Infrastructure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(GSI)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Data Movement and Management: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8" tooltip="Global Access to Secondary Storage (page does not exist)"/>
              </a:rPr>
              <a:t>Global Access to Secondary Storage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(GASS) and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9" tooltip="GridFTP"/>
              </a:rPr>
              <a:t>GridFTP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following Globus Toolkit components are supported by the OGF-defined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10" tooltip="SAGA C++ Reference Implementation"/>
              </a:rPr>
              <a:t>SAGA C++/Python API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DE13A-FB7F-492E-AD68-BAB4DB35373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919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C" smtClean="0"/>
          </a:p>
        </p:txBody>
      </p:sp>
      <p:sp>
        <p:nvSpPr>
          <p:cNvPr id="19459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6990F0E-B786-4D7C-BAE3-A545C40BFD23}" type="slidenum">
              <a:rPr lang="en-US" sz="1200"/>
              <a:pPr algn="r"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2208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C" dirty="0" smtClean="0"/>
          </a:p>
        </p:txBody>
      </p:sp>
      <p:sp>
        <p:nvSpPr>
          <p:cNvPr id="21507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E083C28-0AA9-402A-BC5F-BE6DC095E50A}" type="slidenum">
              <a:rPr lang="en-US" sz="1200"/>
              <a:pPr algn="r"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5841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C" dirty="0" smtClean="0"/>
          </a:p>
        </p:txBody>
      </p:sp>
      <p:sp>
        <p:nvSpPr>
          <p:cNvPr id="46083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4DB1C61-BDB6-458E-817D-E2F46E9A7CCA}" type="slidenum">
              <a:rPr lang="en-US" sz="1200"/>
              <a:pPr algn="r"/>
              <a:t>19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16655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C" dirty="0" smtClean="0"/>
          </a:p>
        </p:txBody>
      </p:sp>
      <p:sp>
        <p:nvSpPr>
          <p:cNvPr id="46083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4DB1C61-BDB6-458E-817D-E2F46E9A7CCA}" type="slidenum">
              <a:rPr lang="en-US" sz="1200"/>
              <a:pPr algn="r"/>
              <a:t>20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51005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C" dirty="0" smtClean="0"/>
          </a:p>
        </p:txBody>
      </p:sp>
      <p:sp>
        <p:nvSpPr>
          <p:cNvPr id="48131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905D1D0-8F01-47E7-999B-68F22394012D}" type="slidenum">
              <a:rPr lang="en-US" sz="1200"/>
              <a:pPr algn="r"/>
              <a:t>21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38168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C" dirty="0" smtClean="0"/>
          </a:p>
        </p:txBody>
      </p:sp>
      <p:sp>
        <p:nvSpPr>
          <p:cNvPr id="19459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6990F0E-B786-4D7C-BAE3-A545C40BFD23}" type="slidenum">
              <a:rPr lang="en-US" sz="1200"/>
              <a:pPr algn="r"/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70668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/>
              <a:t>Se ha evaluado e identificado la necesidad que tienen las instituciones públicas y privadas de implementar técnicas de seguridad informática que permitan garantizar la integridad, confidencialidad y disponibilidad de la información.</a:t>
            </a:r>
          </a:p>
          <a:p>
            <a:endParaRPr lang="es-EC" dirty="0" smtClean="0"/>
          </a:p>
        </p:txBody>
      </p:sp>
      <p:sp>
        <p:nvSpPr>
          <p:cNvPr id="19459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6990F0E-B786-4D7C-BAE3-A545C40BFD23}" type="slidenum">
              <a:rPr lang="en-US" sz="1200"/>
              <a:pPr algn="r"/>
              <a:t>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94645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Bajo este escenario, las organizaciones deben identificar arquitecturas que faciliten la interacción basadas en ambientes de “SmartGrid”, así como plantear investigaciones y proyectos que promuevan las nuevas tecnologías que cada día aparecen en el mercado mundial.</a:t>
            </a:r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DE13A-FB7F-492E-AD68-BAB4DB35373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377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>
              <a:lnSpc>
                <a:spcPct val="200000"/>
              </a:lnSpc>
              <a:buNone/>
            </a:pPr>
            <a:r>
              <a:rPr lang="es-EC" sz="1600" dirty="0" smtClean="0"/>
              <a:t>Actualmente</a:t>
            </a:r>
            <a:r>
              <a:rPr lang="es-EC" sz="1600" baseline="0" dirty="0" smtClean="0"/>
              <a:t> se tiene realizados estudios e inicios de implementaciones con el uso de certificados digitales, pero</a:t>
            </a:r>
            <a:endParaRPr lang="es-EC" sz="1600" dirty="0" smtClean="0"/>
          </a:p>
          <a:p>
            <a:pPr algn="just">
              <a:lnSpc>
                <a:spcPct val="200000"/>
              </a:lnSpc>
              <a:buNone/>
            </a:pPr>
            <a:r>
              <a:rPr lang="es-EC" sz="1600" dirty="0" smtClean="0"/>
              <a:t>No se ha realizado estudios sobre</a:t>
            </a:r>
            <a:r>
              <a:rPr lang="es-EC" sz="1600" baseline="0" dirty="0" smtClean="0"/>
              <a:t> certificación digital en ambientes Grid.</a:t>
            </a:r>
          </a:p>
          <a:p>
            <a:pPr algn="just">
              <a:lnSpc>
                <a:spcPct val="200000"/>
              </a:lnSpc>
              <a:buNone/>
            </a:pPr>
            <a:r>
              <a:rPr lang="es-EC" sz="1600" baseline="0" dirty="0" smtClean="0"/>
              <a:t> </a:t>
            </a:r>
          </a:p>
          <a:p>
            <a:pPr marL="0" marR="0" indent="0" algn="just" defTabSz="914400" rtl="0" eaLnBrk="0" fontAlgn="base" latinLnBrk="0" hangingPunct="0">
              <a:lnSpc>
                <a:spcPct val="2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/>
              <a:t>Esto debido al temor que genera las dudas de factibilidad, y problemáticas que se podrían generar en procesos de migración </a:t>
            </a:r>
          </a:p>
          <a:p>
            <a:pPr marL="0" marR="0" indent="0" algn="just" defTabSz="914400" rtl="0" eaLnBrk="0" fontAlgn="base" latinLnBrk="0" hangingPunct="0">
              <a:lnSpc>
                <a:spcPct val="2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/>
              <a:t>hacia nuevas tecnologías y modelos informáticos.</a:t>
            </a:r>
          </a:p>
          <a:p>
            <a:pPr algn="just">
              <a:lnSpc>
                <a:spcPct val="200000"/>
              </a:lnSpc>
              <a:buNone/>
            </a:pPr>
            <a:endParaRPr lang="es-EC" dirty="0" smtClean="0"/>
          </a:p>
        </p:txBody>
      </p:sp>
      <p:sp>
        <p:nvSpPr>
          <p:cNvPr id="19459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6990F0E-B786-4D7C-BAE3-A545C40BFD23}" type="slidenum">
              <a:rPr lang="en-US" sz="1200"/>
              <a:pPr algn="r"/>
              <a:t>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8675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s-ES" b="1" dirty="0" smtClean="0"/>
              <a:t>General:</a:t>
            </a:r>
          </a:p>
          <a:p>
            <a:pPr algn="just">
              <a:spcBef>
                <a:spcPct val="50000"/>
              </a:spcBef>
              <a:buNone/>
            </a:pPr>
            <a:r>
              <a:rPr lang="es-ES" dirty="0" smtClean="0"/>
              <a:t> </a:t>
            </a:r>
            <a:r>
              <a:rPr lang="es-EC" dirty="0" smtClean="0"/>
              <a:t>Representar en un ambiente de simulación una infraestructura SmartGrid, he implementar un esquema GSI que permita establecer un modelo de terceras partes de confianza.</a:t>
            </a:r>
          </a:p>
          <a:p>
            <a:pPr algn="just">
              <a:spcBef>
                <a:spcPct val="50000"/>
              </a:spcBef>
              <a:buNone/>
            </a:pPr>
            <a:endParaRPr lang="es-ES" dirty="0" smtClean="0"/>
          </a:p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s-ES" b="1" dirty="0" smtClean="0"/>
              <a:t>Específicos:</a:t>
            </a:r>
          </a:p>
          <a:p>
            <a:pPr lvl="0"/>
            <a:r>
              <a:rPr lang="es-EC" dirty="0" smtClean="0"/>
              <a:t>Implementar una infraestructura Grid, mediante el simulador Globus </a:t>
            </a:r>
            <a:r>
              <a:rPr lang="es-EC" dirty="0" err="1" smtClean="0"/>
              <a:t>ToolKit</a:t>
            </a:r>
            <a:r>
              <a:rPr lang="es-EC" dirty="0" smtClean="0"/>
              <a:t> bajo un sistema operativo Unix.</a:t>
            </a:r>
          </a:p>
          <a:p>
            <a:pPr lvl="0"/>
            <a:endParaRPr lang="es-EC" dirty="0" smtClean="0"/>
          </a:p>
          <a:p>
            <a:pPr lvl="0"/>
            <a:r>
              <a:rPr lang="es-EC" dirty="0" smtClean="0"/>
              <a:t>Obtener una SmartGrid segura, basada en un modelo de terceras partes confianza.</a:t>
            </a:r>
          </a:p>
          <a:p>
            <a:pPr lvl="0"/>
            <a:endParaRPr lang="es-EC" dirty="0" smtClean="0"/>
          </a:p>
          <a:p>
            <a:pPr lvl="0"/>
            <a:r>
              <a:rPr lang="es-EC" dirty="0" smtClean="0"/>
              <a:t>Implementar una arquitectura Single </a:t>
            </a:r>
            <a:r>
              <a:rPr lang="es-EC" dirty="0" err="1" smtClean="0"/>
              <a:t>Sign-On</a:t>
            </a:r>
            <a:r>
              <a:rPr lang="es-EC" dirty="0" smtClean="0"/>
              <a:t> utilizando una entidad certificadora y certificados digitales verificados.</a:t>
            </a:r>
          </a:p>
          <a:p>
            <a:endParaRPr lang="es-EC" dirty="0" smtClean="0"/>
          </a:p>
        </p:txBody>
      </p:sp>
      <p:sp>
        <p:nvSpPr>
          <p:cNvPr id="19459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6990F0E-B786-4D7C-BAE3-A545C40BFD23}" type="slidenum">
              <a:rPr lang="en-US" sz="1200"/>
              <a:pPr algn="r"/>
              <a:t>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4615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 el desarrollo de este trabajo de grado se pretende realizar una investigación que nos indique los requisitos de la infraestructura y arquitectura tecnológica para simular un ambiente PKI viable en SmartGrid y así implementar una aplicación Single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Sing-On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en una SmartGrid, bajo la herramienta Globus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ToolKit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Todo esto debe ser implementado en un sistema operativo Unix, el cual por comodidades didácticas se ha establecido como Ubuntu 12.02.</a:t>
            </a:r>
          </a:p>
          <a:p>
            <a:endParaRPr lang="es-EC" dirty="0" smtClean="0"/>
          </a:p>
        </p:txBody>
      </p:sp>
      <p:sp>
        <p:nvSpPr>
          <p:cNvPr id="19459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6990F0E-B786-4D7C-BAE3-A545C40BFD23}" type="slidenum">
              <a:rPr lang="en-US" sz="1200"/>
              <a:pPr algn="r"/>
              <a:t>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48322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C" dirty="0" smtClean="0"/>
          </a:p>
        </p:txBody>
      </p:sp>
      <p:sp>
        <p:nvSpPr>
          <p:cNvPr id="19459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6990F0E-B786-4D7C-BAE3-A545C40BFD23}" type="slidenum">
              <a:rPr lang="en-US" sz="1200"/>
              <a:pPr algn="r"/>
              <a:t>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93432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/>
              <a:t>Un </a:t>
            </a:r>
            <a:r>
              <a:rPr lang="es-EC" b="1" dirty="0" smtClean="0"/>
              <a:t>certificado digital</a:t>
            </a:r>
            <a:r>
              <a:rPr lang="es-EC" dirty="0" smtClean="0"/>
              <a:t>  es un fichero informático generado por una entidad de servicios de certificación que asocia unos datos de identidad a una persona física, organismo o empresa confirmando de esta manera su identidad digital en Internet.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CR" sz="1200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R" sz="12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Si una de estas llaves se utiliza para </a:t>
            </a:r>
            <a:r>
              <a:rPr lang="es-CR" sz="1200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cerrar un candado</a:t>
            </a:r>
            <a:r>
              <a:rPr lang="es-CR" sz="12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solamente la llave correspondiente puede ser usada para abrirlo.</a:t>
            </a:r>
          </a:p>
          <a:p>
            <a:endParaRPr lang="es-EC" dirty="0" smtClean="0"/>
          </a:p>
        </p:txBody>
      </p:sp>
      <p:sp>
        <p:nvSpPr>
          <p:cNvPr id="19459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6990F0E-B786-4D7C-BAE3-A545C40BFD23}" type="slidenum">
              <a:rPr lang="en-US" sz="1200"/>
              <a:pPr algn="r"/>
              <a:t>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2071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hcruz\Mis documentos\Mis imágenes\franja copi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3" y="402286"/>
            <a:ext cx="9144000" cy="1721002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5666" y="3178505"/>
            <a:ext cx="7772400" cy="541338"/>
          </a:xfrm>
        </p:spPr>
        <p:txBody>
          <a:bodyPr/>
          <a:lstStyle>
            <a:lvl1pPr algn="ctr">
              <a:defRPr sz="32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s-EC" noProof="0" dirty="0" err="1" smtClean="0"/>
              <a:t>Presentation</a:t>
            </a:r>
            <a:r>
              <a:rPr lang="es-EC" noProof="0" dirty="0" smtClean="0"/>
              <a:t> </a:t>
            </a:r>
            <a:r>
              <a:rPr lang="es-EC" noProof="0" dirty="0" err="1" smtClean="0"/>
              <a:t>Title</a:t>
            </a:r>
            <a:endParaRPr lang="es-EC" noProof="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944418" y="4230977"/>
            <a:ext cx="7620000" cy="558800"/>
          </a:xfr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C" noProof="0" dirty="0" smtClean="0"/>
              <a:t>Directores de la Tesis:</a:t>
            </a:r>
            <a:endParaRPr lang="es-EC" noProof="0" dirty="0"/>
          </a:p>
        </p:txBody>
      </p:sp>
      <p:pic>
        <p:nvPicPr>
          <p:cNvPr id="1027" name="Picture 3" descr="C:\Documents and Settings\hcruz\Mis documentos\Mis imágenes\Sello Esp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6691" y="417779"/>
            <a:ext cx="1167823" cy="1225658"/>
          </a:xfrm>
          <a:prstGeom prst="rect">
            <a:avLst/>
          </a:prstGeom>
          <a:noFill/>
        </p:spPr>
      </p:pic>
      <p:pic>
        <p:nvPicPr>
          <p:cNvPr id="1028" name="Picture 4" descr="C:\Documents and Settings\hcruz\Mis documentos\Mis imágenes\Leyenda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3849" y="1802415"/>
            <a:ext cx="1674813" cy="58591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98A7E-5707-4150-A60C-F437DD5E1E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75438" y="274638"/>
            <a:ext cx="2109787" cy="5207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274638"/>
            <a:ext cx="6180138" cy="5207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050C7-E385-42B0-931E-E58F6D38C3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274638"/>
            <a:ext cx="8442325" cy="59531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955675"/>
            <a:ext cx="8442325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3294063"/>
            <a:ext cx="8442325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0FA34-92CB-4B3D-A3BA-6021E2C46D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-1"/>
            <a:ext cx="9144000" cy="938151"/>
          </a:xfrm>
          <a:prstGeom prst="rect">
            <a:avLst/>
          </a:prstGeom>
          <a:gradFill>
            <a:gsLst>
              <a:gs pos="76000">
                <a:schemeClr val="bg2">
                  <a:lumMod val="9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rPr>
              <a:t>  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274638"/>
            <a:ext cx="8442325" cy="595312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C" dirty="0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342900" y="955675"/>
            <a:ext cx="8442325" cy="4525963"/>
          </a:xfrm>
        </p:spPr>
        <p:txBody>
          <a:bodyPr/>
          <a:lstStyle/>
          <a:p>
            <a:pPr lvl="0"/>
            <a:endParaRPr lang="es-EC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9A07B-1420-452A-ABE7-5B4B03FEA8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0" y="-1"/>
            <a:ext cx="9144000" cy="938151"/>
          </a:xfrm>
          <a:prstGeom prst="rect">
            <a:avLst/>
          </a:prstGeom>
          <a:gradFill>
            <a:gsLst>
              <a:gs pos="76000">
                <a:schemeClr val="bg2">
                  <a:lumMod val="9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Myriad Pro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effectLst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C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D0A90-6A87-4F51-B798-EF53CD3178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1" name="Picture 3" descr="C:\Documents and Settings\hcruz\Mis documentos\Mis imágenes\ESPETAG 2 copi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17257"/>
            <a:ext cx="5189517" cy="583540"/>
          </a:xfrm>
          <a:prstGeom prst="rect">
            <a:avLst/>
          </a:prstGeom>
          <a:noFill/>
        </p:spPr>
      </p:pic>
      <p:pic>
        <p:nvPicPr>
          <p:cNvPr id="7" name="Picture 3" descr="C:\Documents and Settings\hcruz\Mis documentos\Mis imágenes\ESPETAG 2 copia.png"/>
          <p:cNvPicPr>
            <a:picLocks noChangeAspect="1" noChangeArrowheads="1"/>
          </p:cNvPicPr>
          <p:nvPr userDrawn="1"/>
        </p:nvPicPr>
        <p:blipFill>
          <a:blip r:embed="rId2" cstate="print"/>
          <a:srcRect r="8886"/>
          <a:stretch>
            <a:fillRect/>
          </a:stretch>
        </p:blipFill>
        <p:spPr bwMode="auto">
          <a:xfrm>
            <a:off x="4415645" y="5815278"/>
            <a:ext cx="4728355" cy="58354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71A84-927C-4F38-B82E-5EF36D6A85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-1"/>
            <a:ext cx="9144000" cy="938151"/>
          </a:xfrm>
          <a:prstGeom prst="rect">
            <a:avLst/>
          </a:prstGeom>
          <a:gradFill>
            <a:gsLst>
              <a:gs pos="76000">
                <a:schemeClr val="bg2">
                  <a:lumMod val="9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Myriad Pro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42900" y="274638"/>
            <a:ext cx="8442325" cy="595312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effectLst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C" dirty="0"/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1"/>
          </p:nvPr>
        </p:nvSpPr>
        <p:spPr>
          <a:xfrm>
            <a:off x="355600" y="1079500"/>
            <a:ext cx="8432800" cy="47371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0" y="-1"/>
            <a:ext cx="9144000" cy="938151"/>
          </a:xfrm>
          <a:prstGeom prst="rect">
            <a:avLst/>
          </a:prstGeom>
          <a:gradFill>
            <a:gsLst>
              <a:gs pos="76000">
                <a:schemeClr val="bg2">
                  <a:lumMod val="9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rPr>
              <a:t>  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955675"/>
            <a:ext cx="41449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0263" y="955675"/>
            <a:ext cx="41449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3882D-B5F7-4BAB-8678-2AFAC426F0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0" y="-1"/>
            <a:ext cx="9144000" cy="938151"/>
          </a:xfrm>
          <a:prstGeom prst="rect">
            <a:avLst/>
          </a:prstGeom>
          <a:gradFill>
            <a:gsLst>
              <a:gs pos="76000">
                <a:schemeClr val="bg2">
                  <a:lumMod val="9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rPr>
              <a:t>  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C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AB21B-4129-41EA-8193-5285A5C431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-1"/>
            <a:ext cx="9144000" cy="938151"/>
          </a:xfrm>
          <a:prstGeom prst="rect">
            <a:avLst/>
          </a:prstGeom>
          <a:gradFill>
            <a:gsLst>
              <a:gs pos="76000">
                <a:schemeClr val="bg2">
                  <a:lumMod val="9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rPr>
              <a:t>  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C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828FF-EC65-4ABF-91AE-0E56E79C2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4561-8AF8-4F95-9B4B-F2995689C3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C7FEA-E3A0-427A-968A-83B6682F23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01F2D-711E-4556-8CEC-1A56F5DD1A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74638"/>
            <a:ext cx="84423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955675"/>
            <a:ext cx="8442325" cy="506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5979" y="6619346"/>
            <a:ext cx="498021" cy="14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buClrTx/>
              <a:buFontTx/>
              <a:buNone/>
              <a:defRPr sz="900" b="1">
                <a:solidFill>
                  <a:srgbClr val="C00000"/>
                </a:solidFill>
                <a:latin typeface="+mj-lt"/>
              </a:defRPr>
            </a:lvl1pPr>
          </a:lstStyle>
          <a:p>
            <a:pPr>
              <a:defRPr/>
            </a:pPr>
            <a:fld id="{3CC93027-8507-41DD-99CF-8F20970F1EA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3" descr="C:\Documents and Settings\hcruz\Mis documentos\Mis imágenes\ESPETAG 2 copia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025803"/>
            <a:ext cx="5189517" cy="583540"/>
          </a:xfrm>
          <a:prstGeom prst="rect">
            <a:avLst/>
          </a:prstGeom>
          <a:noFill/>
        </p:spPr>
      </p:pic>
      <p:pic>
        <p:nvPicPr>
          <p:cNvPr id="9" name="Picture 3" descr="C:\Documents and Settings\hcruz\Mis documentos\Mis imágenes\ESPETAG 2 copia.png"/>
          <p:cNvPicPr>
            <a:picLocks noChangeAspect="1" noChangeArrowheads="1"/>
          </p:cNvPicPr>
          <p:nvPr userDrawn="1"/>
        </p:nvPicPr>
        <p:blipFill>
          <a:blip r:embed="rId15" cstate="print"/>
          <a:srcRect r="8886"/>
          <a:stretch>
            <a:fillRect/>
          </a:stretch>
        </p:blipFill>
        <p:spPr bwMode="auto">
          <a:xfrm>
            <a:off x="4415645" y="6023824"/>
            <a:ext cx="4728355" cy="58354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E84C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E84C4"/>
          </a:solidFill>
          <a:latin typeface="Myriad Pr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E84C4"/>
          </a:solidFill>
          <a:latin typeface="Myriad Pr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E84C4"/>
          </a:solidFill>
          <a:latin typeface="Myriad Pr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E84C4"/>
          </a:solidFill>
          <a:latin typeface="Myriad Pro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4E84C4"/>
          </a:solidFill>
          <a:latin typeface="Myriad Pro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4E84C4"/>
          </a:solidFill>
          <a:latin typeface="Myriad Pro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4E84C4"/>
          </a:solidFill>
          <a:latin typeface="Myriad Pro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4E84C4"/>
          </a:solidFill>
          <a:latin typeface="Myriad Pro" pitchFamily="34" charset="0"/>
        </a:defRPr>
      </a:lvl9pPr>
    </p:titleStyle>
    <p:bodyStyle>
      <a:lvl1pPr marL="122238" indent="-122238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–"/>
        <a:defRPr sz="1600">
          <a:solidFill>
            <a:schemeClr val="tx1"/>
          </a:solidFill>
          <a:latin typeface="+mn-lt"/>
        </a:defRPr>
      </a:lvl2pPr>
      <a:lvl3pPr marL="808038" indent="-122238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•"/>
        <a:defRPr sz="16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–"/>
        <a:defRPr sz="1600">
          <a:solidFill>
            <a:schemeClr val="tx1"/>
          </a:solidFill>
          <a:latin typeface="+mn-lt"/>
        </a:defRPr>
      </a:lvl4pPr>
      <a:lvl5pPr marL="1493838" indent="-122238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»"/>
        <a:defRPr sz="1600">
          <a:solidFill>
            <a:schemeClr val="tx1"/>
          </a:solidFill>
          <a:latin typeface="+mn-lt"/>
        </a:defRPr>
      </a:lvl5pPr>
      <a:lvl6pPr marL="1951038" indent="-122238" algn="l" rtl="0" fontAlgn="base">
        <a:spcBef>
          <a:spcPct val="20000"/>
        </a:spcBef>
        <a:spcAft>
          <a:spcPct val="0"/>
        </a:spcAft>
        <a:buClr>
          <a:srgbClr val="4E84C4"/>
        </a:buClr>
        <a:buChar char="»"/>
        <a:defRPr sz="1600">
          <a:solidFill>
            <a:schemeClr val="tx1"/>
          </a:solidFill>
          <a:latin typeface="+mn-lt"/>
        </a:defRPr>
      </a:lvl6pPr>
      <a:lvl7pPr marL="2408238" indent="-122238" algn="l" rtl="0" fontAlgn="base">
        <a:spcBef>
          <a:spcPct val="20000"/>
        </a:spcBef>
        <a:spcAft>
          <a:spcPct val="0"/>
        </a:spcAft>
        <a:buClr>
          <a:srgbClr val="4E84C4"/>
        </a:buClr>
        <a:buChar char="»"/>
        <a:defRPr sz="1600">
          <a:solidFill>
            <a:schemeClr val="tx1"/>
          </a:solidFill>
          <a:latin typeface="+mn-lt"/>
        </a:defRPr>
      </a:lvl7pPr>
      <a:lvl8pPr marL="2865438" indent="-122238" algn="l" rtl="0" fontAlgn="base">
        <a:spcBef>
          <a:spcPct val="20000"/>
        </a:spcBef>
        <a:spcAft>
          <a:spcPct val="0"/>
        </a:spcAft>
        <a:buClr>
          <a:srgbClr val="4E84C4"/>
        </a:buClr>
        <a:buChar char="»"/>
        <a:defRPr sz="1600">
          <a:solidFill>
            <a:schemeClr val="tx1"/>
          </a:solidFill>
          <a:latin typeface="+mn-lt"/>
        </a:defRPr>
      </a:lvl8pPr>
      <a:lvl9pPr marL="3322638" indent="-122238" algn="l" rtl="0" fontAlgn="base">
        <a:spcBef>
          <a:spcPct val="20000"/>
        </a:spcBef>
        <a:spcAft>
          <a:spcPct val="0"/>
        </a:spcAft>
        <a:buClr>
          <a:srgbClr val="4E84C4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4.png"/><Relationship Id="rId3" Type="http://schemas.openxmlformats.org/officeDocument/2006/relationships/image" Target="../media/image19.jpeg"/><Relationship Id="rId7" Type="http://schemas.openxmlformats.org/officeDocument/2006/relationships/image" Target="../media/image12.pn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image" Target="../media/image20.wmf"/><Relationship Id="rId9" Type="http://schemas.openxmlformats.org/officeDocument/2006/relationships/image" Target="../media/image24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7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5.png"/><Relationship Id="rId18" Type="http://schemas.openxmlformats.org/officeDocument/2006/relationships/image" Target="../media/image48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8.png"/><Relationship Id="rId12" Type="http://schemas.openxmlformats.org/officeDocument/2006/relationships/image" Target="../media/image44.png"/><Relationship Id="rId1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png"/><Relationship Id="rId11" Type="http://schemas.openxmlformats.org/officeDocument/2006/relationships/image" Target="../media/image39.png"/><Relationship Id="rId5" Type="http://schemas.openxmlformats.org/officeDocument/2006/relationships/image" Target="../media/image41.png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35.png"/><Relationship Id="rId4" Type="http://schemas.openxmlformats.org/officeDocument/2006/relationships/image" Target="../media/image40.png"/><Relationship Id="rId9" Type="http://schemas.openxmlformats.org/officeDocument/2006/relationships/image" Target="../media/image43.png"/><Relationship Id="rId1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54.wmf"/><Relationship Id="rId18" Type="http://schemas.openxmlformats.org/officeDocument/2006/relationships/oleObject" Target="../embeddings/oleObject12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0.emf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52.emf"/><Relationship Id="rId5" Type="http://schemas.openxmlformats.org/officeDocument/2006/relationships/image" Target="../media/image5.wmf"/><Relationship Id="rId15" Type="http://schemas.openxmlformats.org/officeDocument/2006/relationships/image" Target="../media/image56.jpeg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51.emf"/><Relationship Id="rId14" Type="http://schemas.openxmlformats.org/officeDocument/2006/relationships/image" Target="../media/image5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image" Target="../media/image62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.wmf"/><Relationship Id="rId12" Type="http://schemas.openxmlformats.org/officeDocument/2006/relationships/image" Target="../media/image61.jpeg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60.png"/><Relationship Id="rId5" Type="http://schemas.openxmlformats.org/officeDocument/2006/relationships/image" Target="../media/image6.jpeg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22.jpeg"/><Relationship Id="rId4" Type="http://schemas.openxmlformats.org/officeDocument/2006/relationships/image" Target="../media/image58.png"/><Relationship Id="rId9" Type="http://schemas.openxmlformats.org/officeDocument/2006/relationships/image" Target="../media/image7.png"/><Relationship Id="rId1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7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png"/><Relationship Id="rId4" Type="http://schemas.openxmlformats.org/officeDocument/2006/relationships/diagramData" Target="../diagrams/data1.xm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1800" dirty="0" smtClean="0"/>
              <a:t>TEMA: </a:t>
            </a:r>
            <a:r>
              <a:rPr lang="es-EC" sz="1800" dirty="0"/>
              <a:t>INFRAESTRUCTURA DE SERVICIOS DE CERTIFICACIÓN DIGITAL EN UN AMBIENTE SMARTGRID</a:t>
            </a:r>
            <a:r>
              <a:rPr lang="es-ES" sz="1800" dirty="0" smtClean="0"/>
              <a:t>.</a:t>
            </a:r>
            <a:endParaRPr lang="es-ES" sz="1800" dirty="0"/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z="1600" dirty="0" smtClean="0"/>
              <a:t>Director: 	   	</a:t>
            </a:r>
            <a:r>
              <a:rPr lang="es-ES" sz="1600" dirty="0" err="1" smtClean="0"/>
              <a:t>Msc</a:t>
            </a:r>
            <a:r>
              <a:rPr lang="es-ES" sz="1600" dirty="0" smtClean="0"/>
              <a:t>. Ing. Fernando Galárraga</a:t>
            </a:r>
          </a:p>
          <a:p>
            <a:r>
              <a:rPr lang="es-ES" sz="1600" dirty="0" smtClean="0"/>
              <a:t>Codirector: 	Ing. Arturo de la torre</a:t>
            </a:r>
          </a:p>
          <a:p>
            <a:endParaRPr lang="es-ES" sz="1800" dirty="0" smtClean="0"/>
          </a:p>
          <a:p>
            <a:pPr lvl="0"/>
            <a:r>
              <a:rPr lang="es-EC" sz="1800" dirty="0" smtClean="0"/>
              <a:t>Elaborado por: 	Cando Esteban y Vela Darío</a:t>
            </a:r>
          </a:p>
          <a:p>
            <a:pPr lvl="0"/>
            <a:endParaRPr lang="es-EC" sz="1800" dirty="0" smtClean="0"/>
          </a:p>
          <a:p>
            <a:endParaRPr lang="es-ES" sz="1800" dirty="0" smtClean="0"/>
          </a:p>
          <a:p>
            <a:r>
              <a:rPr lang="es-ES" dirty="0" smtClean="0"/>
              <a:t>			</a:t>
            </a:r>
          </a:p>
          <a:p>
            <a:r>
              <a:rPr lang="es-ES" dirty="0" smtClean="0"/>
              <a:t>			</a:t>
            </a:r>
            <a:endParaRPr lang="es-E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47638" y="3455988"/>
            <a:ext cx="88646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857481" y="6565612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C" dirty="0" smtClean="0"/>
              <a:t>Sangolquí, Julio 2015</a:t>
            </a:r>
          </a:p>
          <a:p>
            <a:endParaRPr lang="es-EC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s-EC" b="1" dirty="0"/>
              <a:t>Modelo </a:t>
            </a:r>
            <a:r>
              <a:rPr lang="es-EC" b="1" dirty="0" smtClean="0"/>
              <a:t>Terceras partes de Confianza</a:t>
            </a:r>
            <a:endParaRPr lang="es-EC" b="1" dirty="0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pic>
        <p:nvPicPr>
          <p:cNvPr id="61" name="Picture 9" descr="tarjetaFinal-con-triangul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71975"/>
            <a:ext cx="1163638" cy="7334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00400"/>
            <a:ext cx="1270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" name="Group 4"/>
          <p:cNvGrpSpPr>
            <a:grpSpLocks/>
          </p:cNvGrpSpPr>
          <p:nvPr/>
        </p:nvGrpSpPr>
        <p:grpSpPr bwMode="auto">
          <a:xfrm>
            <a:off x="2603500" y="4394200"/>
            <a:ext cx="800100" cy="711200"/>
            <a:chOff x="4008" y="3080"/>
            <a:chExt cx="1080" cy="873"/>
          </a:xfrm>
        </p:grpSpPr>
        <p:pic>
          <p:nvPicPr>
            <p:cNvPr id="64" name="Picture 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080" y="3216"/>
              <a:ext cx="19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5" descr="Certificad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8" y="3080"/>
              <a:ext cx="1080" cy="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6" name="19 Imagen" descr="persona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3024188"/>
            <a:ext cx="26098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3"/>
          <p:cNvSpPr>
            <a:spLocks noChangeArrowheads="1"/>
          </p:cNvSpPr>
          <p:nvPr/>
        </p:nvSpPr>
        <p:spPr bwMode="auto">
          <a:xfrm>
            <a:off x="4953000" y="5334000"/>
            <a:ext cx="381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s-CR" sz="2400" b="0" dirty="0" smtClean="0">
                <a:latin typeface="+mn-lt"/>
              </a:rPr>
              <a:t>Verificación</a:t>
            </a:r>
            <a:endParaRPr lang="es-CR" sz="2400" b="0" dirty="0">
              <a:latin typeface="+mn-lt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s-CR" sz="1800" dirty="0">
                <a:solidFill>
                  <a:schemeClr val="tx2"/>
                </a:solidFill>
                <a:latin typeface="+mn-lt"/>
              </a:rPr>
              <a:t>(Certificado Digital)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s-CR" sz="2400" dirty="0">
              <a:latin typeface="+mn-lt"/>
            </a:endParaRPr>
          </a:p>
        </p:txBody>
      </p:sp>
      <p:pic>
        <p:nvPicPr>
          <p:cNvPr id="68" name="Picture 30" descr="C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49425"/>
            <a:ext cx="145097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3886200" y="14224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s-CR" sz="1600" dirty="0" smtClean="0">
                <a:solidFill>
                  <a:schemeClr val="tx2"/>
                </a:solidFill>
                <a:latin typeface="+mn-lt"/>
              </a:rPr>
              <a:t>Tercero de confianza</a:t>
            </a:r>
            <a:endParaRPr lang="es-CR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5943600" y="1447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s-CR" sz="1800" dirty="0">
                <a:solidFill>
                  <a:srgbClr val="C00000"/>
                </a:solidFill>
                <a:latin typeface="+mn-lt"/>
              </a:rPr>
              <a:t>Certificado Digital</a:t>
            </a:r>
            <a:endParaRPr lang="es-CR" sz="1000" dirty="0">
              <a:solidFill>
                <a:srgbClr val="C00000"/>
              </a:solidFill>
            </a:endParaRPr>
          </a:p>
        </p:txBody>
      </p:sp>
      <p:grpSp>
        <p:nvGrpSpPr>
          <p:cNvPr id="71" name="88 Grupo"/>
          <p:cNvGrpSpPr>
            <a:grpSpLocks/>
          </p:cNvGrpSpPr>
          <p:nvPr/>
        </p:nvGrpSpPr>
        <p:grpSpPr bwMode="auto">
          <a:xfrm>
            <a:off x="1295400" y="4495800"/>
            <a:ext cx="234950" cy="304800"/>
            <a:chOff x="5105400" y="3680012"/>
            <a:chExt cx="844550" cy="1111250"/>
          </a:xfrm>
        </p:grpSpPr>
        <p:grpSp>
          <p:nvGrpSpPr>
            <p:cNvPr id="72" name="Group 6"/>
            <p:cNvGrpSpPr>
              <a:grpSpLocks/>
            </p:cNvGrpSpPr>
            <p:nvPr/>
          </p:nvGrpSpPr>
          <p:grpSpPr bwMode="auto">
            <a:xfrm>
              <a:off x="5105400" y="3680012"/>
              <a:ext cx="844550" cy="1111250"/>
              <a:chOff x="624" y="1796"/>
              <a:chExt cx="964" cy="1132"/>
            </a:xfrm>
          </p:grpSpPr>
          <p:pic>
            <p:nvPicPr>
              <p:cNvPr id="79" name="Picture 7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1796"/>
                <a:ext cx="964" cy="1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" name="Line 9"/>
              <p:cNvSpPr>
                <a:spLocks noChangeShapeType="1"/>
              </p:cNvSpPr>
              <p:nvPr/>
            </p:nvSpPr>
            <p:spPr bwMode="auto">
              <a:xfrm>
                <a:off x="843" y="225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1" name="Line 10"/>
              <p:cNvSpPr>
                <a:spLocks noChangeShapeType="1"/>
              </p:cNvSpPr>
              <p:nvPr/>
            </p:nvSpPr>
            <p:spPr bwMode="auto">
              <a:xfrm>
                <a:off x="843" y="235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2" name="Line 13"/>
              <p:cNvSpPr>
                <a:spLocks noChangeShapeType="1"/>
              </p:cNvSpPr>
              <p:nvPr/>
            </p:nvSpPr>
            <p:spPr bwMode="auto">
              <a:xfrm>
                <a:off x="843" y="249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3" name="Line 15"/>
              <p:cNvSpPr>
                <a:spLocks noChangeShapeType="1"/>
              </p:cNvSpPr>
              <p:nvPr/>
            </p:nvSpPr>
            <p:spPr bwMode="auto">
              <a:xfrm>
                <a:off x="843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</p:grpSp>
        <p:grpSp>
          <p:nvGrpSpPr>
            <p:cNvPr id="73" name="Group 20"/>
            <p:cNvGrpSpPr>
              <a:grpSpLocks/>
            </p:cNvGrpSpPr>
            <p:nvPr/>
          </p:nvGrpSpPr>
          <p:grpSpPr bwMode="auto">
            <a:xfrm>
              <a:off x="5264150" y="4244785"/>
              <a:ext cx="685800" cy="533400"/>
              <a:chOff x="1447572" y="1372222"/>
              <a:chExt cx="3200628" cy="3048228"/>
            </a:xfrm>
          </p:grpSpPr>
          <p:pic>
            <p:nvPicPr>
              <p:cNvPr id="74" name="Picture 6" descr="C:\Documents and Settings\migcar000\Local Settings\Temporary Internet Files\Content.IE5\67OYK35P\MCj04315990000[1].pn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572" y="1372222"/>
                <a:ext cx="3200628" cy="3048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" name="Rectangle 22"/>
              <p:cNvSpPr>
                <a:spLocks noChangeArrowheads="1"/>
              </p:cNvSpPr>
              <p:nvPr/>
            </p:nvSpPr>
            <p:spPr bwMode="auto">
              <a:xfrm>
                <a:off x="2997021" y="3106018"/>
                <a:ext cx="133168" cy="463055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R">
                  <a:latin typeface="+mn-lt"/>
                </a:endParaRPr>
              </a:p>
            </p:txBody>
          </p:sp>
          <p:sp>
            <p:nvSpPr>
              <p:cNvPr id="76" name="Oval 23"/>
              <p:cNvSpPr>
                <a:spLocks noChangeArrowheads="1"/>
              </p:cNvSpPr>
              <p:nvPr/>
            </p:nvSpPr>
            <p:spPr bwMode="auto">
              <a:xfrm>
                <a:off x="2890493" y="2907566"/>
                <a:ext cx="346223" cy="330754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R">
                  <a:latin typeface="+mn-lt"/>
                </a:endParaRPr>
              </a:p>
            </p:txBody>
          </p:sp>
          <p:sp>
            <p:nvSpPr>
              <p:cNvPr id="77" name="Oval 26"/>
              <p:cNvSpPr>
                <a:spLocks noChangeArrowheads="1"/>
              </p:cNvSpPr>
              <p:nvPr/>
            </p:nvSpPr>
            <p:spPr bwMode="auto">
              <a:xfrm>
                <a:off x="2943757" y="2973717"/>
                <a:ext cx="239696" cy="231538"/>
              </a:xfrm>
              <a:prstGeom prst="ellipse">
                <a:avLst/>
              </a:prstGeom>
              <a:solidFill>
                <a:srgbClr val="C7958D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R">
                  <a:latin typeface="+mn-lt"/>
                </a:endParaRPr>
              </a:p>
            </p:txBody>
          </p:sp>
          <p:sp>
            <p:nvSpPr>
              <p:cNvPr id="78" name="Rectangle 27"/>
              <p:cNvSpPr>
                <a:spLocks noChangeArrowheads="1"/>
              </p:cNvSpPr>
              <p:nvPr/>
            </p:nvSpPr>
            <p:spPr bwMode="auto">
              <a:xfrm>
                <a:off x="3023661" y="3072953"/>
                <a:ext cx="79887" cy="396905"/>
              </a:xfrm>
              <a:prstGeom prst="rect">
                <a:avLst/>
              </a:prstGeom>
              <a:solidFill>
                <a:srgbClr val="C7958D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R">
                  <a:latin typeface="+mn-lt"/>
                </a:endParaRPr>
              </a:p>
            </p:txBody>
          </p:sp>
        </p:grpSp>
      </p:grpSp>
      <p:sp>
        <p:nvSpPr>
          <p:cNvPr id="84" name="Rectangle 3"/>
          <p:cNvSpPr>
            <a:spLocks noChangeArrowheads="1"/>
          </p:cNvSpPr>
          <p:nvPr/>
        </p:nvSpPr>
        <p:spPr bwMode="auto">
          <a:xfrm>
            <a:off x="457200" y="13716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s-CR" sz="1800" dirty="0">
                <a:solidFill>
                  <a:srgbClr val="C00000"/>
                </a:solidFill>
                <a:latin typeface="+mn-lt"/>
              </a:rPr>
              <a:t>Llave Maestra</a:t>
            </a:r>
          </a:p>
        </p:txBody>
      </p:sp>
      <p:pic>
        <p:nvPicPr>
          <p:cNvPr id="85" name="8 Imagen" descr="persona1-256.png"/>
          <p:cNvPicPr>
            <a:picLocks noChangeAspect="1"/>
          </p:cNvPicPr>
          <p:nvPr/>
        </p:nvPicPr>
        <p:blipFill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67038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113" descr="lectortarjetas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2158">
            <a:off x="1273175" y="3467100"/>
            <a:ext cx="852488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4100" y="3276600"/>
            <a:ext cx="12430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9" name="83 Conector recto"/>
          <p:cNvCxnSpPr/>
          <p:nvPr/>
        </p:nvCxnSpPr>
        <p:spPr>
          <a:xfrm>
            <a:off x="3429000" y="3657600"/>
            <a:ext cx="25146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86 Grupo"/>
          <p:cNvGrpSpPr>
            <a:grpSpLocks/>
          </p:cNvGrpSpPr>
          <p:nvPr/>
        </p:nvGrpSpPr>
        <p:grpSpPr bwMode="auto">
          <a:xfrm>
            <a:off x="2590800" y="3276600"/>
            <a:ext cx="844550" cy="1111250"/>
            <a:chOff x="5105400" y="3680012"/>
            <a:chExt cx="844550" cy="1111250"/>
          </a:xfrm>
        </p:grpSpPr>
        <p:grpSp>
          <p:nvGrpSpPr>
            <p:cNvPr id="91" name="Group 6"/>
            <p:cNvGrpSpPr>
              <a:grpSpLocks/>
            </p:cNvGrpSpPr>
            <p:nvPr/>
          </p:nvGrpSpPr>
          <p:grpSpPr bwMode="auto">
            <a:xfrm>
              <a:off x="5105400" y="3680012"/>
              <a:ext cx="844550" cy="1111250"/>
              <a:chOff x="624" y="1796"/>
              <a:chExt cx="964" cy="1132"/>
            </a:xfrm>
          </p:grpSpPr>
          <p:pic>
            <p:nvPicPr>
              <p:cNvPr id="98" name="Picture 7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1796"/>
                <a:ext cx="964" cy="1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" name="Line 9"/>
              <p:cNvSpPr>
                <a:spLocks noChangeShapeType="1"/>
              </p:cNvSpPr>
              <p:nvPr/>
            </p:nvSpPr>
            <p:spPr bwMode="auto">
              <a:xfrm>
                <a:off x="843" y="225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00" name="Line 10"/>
              <p:cNvSpPr>
                <a:spLocks noChangeShapeType="1"/>
              </p:cNvSpPr>
              <p:nvPr/>
            </p:nvSpPr>
            <p:spPr bwMode="auto">
              <a:xfrm>
                <a:off x="843" y="235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01" name="Line 11"/>
              <p:cNvSpPr>
                <a:spLocks noChangeShapeType="1"/>
              </p:cNvSpPr>
              <p:nvPr/>
            </p:nvSpPr>
            <p:spPr bwMode="auto">
              <a:xfrm>
                <a:off x="843" y="230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02" name="Line 12"/>
              <p:cNvSpPr>
                <a:spLocks noChangeShapeType="1"/>
              </p:cNvSpPr>
              <p:nvPr/>
            </p:nvSpPr>
            <p:spPr bwMode="auto">
              <a:xfrm>
                <a:off x="843" y="240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03" name="Line 13"/>
              <p:cNvSpPr>
                <a:spLocks noChangeShapeType="1"/>
              </p:cNvSpPr>
              <p:nvPr/>
            </p:nvSpPr>
            <p:spPr bwMode="auto">
              <a:xfrm>
                <a:off x="843" y="249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04" name="Line 14"/>
              <p:cNvSpPr>
                <a:spLocks noChangeShapeType="1"/>
              </p:cNvSpPr>
              <p:nvPr/>
            </p:nvSpPr>
            <p:spPr bwMode="auto">
              <a:xfrm>
                <a:off x="843" y="244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05" name="Line 15"/>
              <p:cNvSpPr>
                <a:spLocks noChangeShapeType="1"/>
              </p:cNvSpPr>
              <p:nvPr/>
            </p:nvSpPr>
            <p:spPr bwMode="auto">
              <a:xfrm>
                <a:off x="843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06" name="Line 16"/>
              <p:cNvSpPr>
                <a:spLocks noChangeShapeType="1"/>
              </p:cNvSpPr>
              <p:nvPr/>
            </p:nvSpPr>
            <p:spPr bwMode="auto">
              <a:xfrm>
                <a:off x="843" y="201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</p:grpSp>
        <p:grpSp>
          <p:nvGrpSpPr>
            <p:cNvPr id="92" name="Group 20"/>
            <p:cNvGrpSpPr>
              <a:grpSpLocks/>
            </p:cNvGrpSpPr>
            <p:nvPr/>
          </p:nvGrpSpPr>
          <p:grpSpPr bwMode="auto">
            <a:xfrm>
              <a:off x="5264150" y="4231341"/>
              <a:ext cx="685800" cy="533400"/>
              <a:chOff x="1447572" y="1295400"/>
              <a:chExt cx="3200628" cy="3048228"/>
            </a:xfrm>
          </p:grpSpPr>
          <p:pic>
            <p:nvPicPr>
              <p:cNvPr id="93" name="Picture 6" descr="C:\Documents and Settings\migcar000\Local Settings\Temporary Internet Files\Content.IE5\67OYK35P\MCj04315990000[1].png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572" y="1295400"/>
                <a:ext cx="3200628" cy="3048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" name="Rectangle 22"/>
              <p:cNvSpPr>
                <a:spLocks noChangeArrowheads="1"/>
              </p:cNvSpPr>
              <p:nvPr/>
            </p:nvSpPr>
            <p:spPr bwMode="auto">
              <a:xfrm>
                <a:off x="2988615" y="3079939"/>
                <a:ext cx="133360" cy="462680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R">
                  <a:latin typeface="+mn-lt"/>
                </a:endParaRPr>
              </a:p>
            </p:txBody>
          </p:sp>
          <p:sp>
            <p:nvSpPr>
              <p:cNvPr id="95" name="Oval 23"/>
              <p:cNvSpPr>
                <a:spLocks noChangeArrowheads="1"/>
              </p:cNvSpPr>
              <p:nvPr/>
            </p:nvSpPr>
            <p:spPr bwMode="auto">
              <a:xfrm>
                <a:off x="2877485" y="2907572"/>
                <a:ext cx="355625" cy="335665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R">
                  <a:latin typeface="+mn-lt"/>
                </a:endParaRPr>
              </a:p>
            </p:txBody>
          </p:sp>
          <p:sp>
            <p:nvSpPr>
              <p:cNvPr id="96" name="Oval 26"/>
              <p:cNvSpPr>
                <a:spLocks noChangeArrowheads="1"/>
              </p:cNvSpPr>
              <p:nvPr/>
            </p:nvSpPr>
            <p:spPr bwMode="auto">
              <a:xfrm>
                <a:off x="2936755" y="2971074"/>
                <a:ext cx="237084" cy="226806"/>
              </a:xfrm>
              <a:prstGeom prst="ellipse">
                <a:avLst/>
              </a:prstGeom>
              <a:solidFill>
                <a:srgbClr val="C7958D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R">
                  <a:latin typeface="+mn-lt"/>
                </a:endParaRPr>
              </a:p>
            </p:txBody>
          </p:sp>
          <p:sp>
            <p:nvSpPr>
              <p:cNvPr id="97" name="Rectangle 27"/>
              <p:cNvSpPr>
                <a:spLocks noChangeArrowheads="1"/>
              </p:cNvSpPr>
              <p:nvPr/>
            </p:nvSpPr>
            <p:spPr bwMode="auto">
              <a:xfrm>
                <a:off x="3025662" y="3070870"/>
                <a:ext cx="66677" cy="390098"/>
              </a:xfrm>
              <a:prstGeom prst="rect">
                <a:avLst/>
              </a:prstGeom>
              <a:solidFill>
                <a:srgbClr val="C7958D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R">
                  <a:latin typeface="+mn-lt"/>
                </a:endParaRPr>
              </a:p>
            </p:txBody>
          </p:sp>
        </p:grpSp>
      </p:grpSp>
      <p:grpSp>
        <p:nvGrpSpPr>
          <p:cNvPr id="107" name="Group 6"/>
          <p:cNvGrpSpPr>
            <a:grpSpLocks/>
          </p:cNvGrpSpPr>
          <p:nvPr/>
        </p:nvGrpSpPr>
        <p:grpSpPr bwMode="auto">
          <a:xfrm>
            <a:off x="2590800" y="3276600"/>
            <a:ext cx="762000" cy="914400"/>
            <a:chOff x="624" y="1796"/>
            <a:chExt cx="964" cy="1132"/>
          </a:xfrm>
        </p:grpSpPr>
        <p:pic>
          <p:nvPicPr>
            <p:cNvPr id="108" name="Picture 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796"/>
              <a:ext cx="964" cy="1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" name="Line 9"/>
            <p:cNvSpPr>
              <a:spLocks noChangeShapeType="1"/>
            </p:cNvSpPr>
            <p:nvPr/>
          </p:nvSpPr>
          <p:spPr bwMode="auto">
            <a:xfrm>
              <a:off x="843" y="225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110" name="Line 10"/>
            <p:cNvSpPr>
              <a:spLocks noChangeShapeType="1"/>
            </p:cNvSpPr>
            <p:nvPr/>
          </p:nvSpPr>
          <p:spPr bwMode="auto">
            <a:xfrm>
              <a:off x="843" y="235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111" name="Line 11"/>
            <p:cNvSpPr>
              <a:spLocks noChangeShapeType="1"/>
            </p:cNvSpPr>
            <p:nvPr/>
          </p:nvSpPr>
          <p:spPr bwMode="auto">
            <a:xfrm>
              <a:off x="843" y="230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112" name="Line 12"/>
            <p:cNvSpPr>
              <a:spLocks noChangeShapeType="1"/>
            </p:cNvSpPr>
            <p:nvPr/>
          </p:nvSpPr>
          <p:spPr bwMode="auto">
            <a:xfrm>
              <a:off x="843" y="240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113" name="Line 13"/>
            <p:cNvSpPr>
              <a:spLocks noChangeShapeType="1"/>
            </p:cNvSpPr>
            <p:nvPr/>
          </p:nvSpPr>
          <p:spPr bwMode="auto">
            <a:xfrm>
              <a:off x="843" y="249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114" name="Line 14"/>
            <p:cNvSpPr>
              <a:spLocks noChangeShapeType="1"/>
            </p:cNvSpPr>
            <p:nvPr/>
          </p:nvSpPr>
          <p:spPr bwMode="auto">
            <a:xfrm>
              <a:off x="843" y="2448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115" name="Line 15"/>
            <p:cNvSpPr>
              <a:spLocks noChangeShapeType="1"/>
            </p:cNvSpPr>
            <p:nvPr/>
          </p:nvSpPr>
          <p:spPr bwMode="auto">
            <a:xfrm>
              <a:off x="843" y="20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116" name="Line 16"/>
            <p:cNvSpPr>
              <a:spLocks noChangeShapeType="1"/>
            </p:cNvSpPr>
            <p:nvPr/>
          </p:nvSpPr>
          <p:spPr bwMode="auto">
            <a:xfrm>
              <a:off x="843" y="201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</p:grpSp>
      <p:grpSp>
        <p:nvGrpSpPr>
          <p:cNvPr id="117" name="Group 4"/>
          <p:cNvGrpSpPr>
            <a:grpSpLocks/>
          </p:cNvGrpSpPr>
          <p:nvPr/>
        </p:nvGrpSpPr>
        <p:grpSpPr bwMode="auto">
          <a:xfrm>
            <a:off x="6019800" y="1752600"/>
            <a:ext cx="762000" cy="623888"/>
            <a:chOff x="4008" y="3080"/>
            <a:chExt cx="1080" cy="873"/>
          </a:xfrm>
        </p:grpSpPr>
        <p:pic>
          <p:nvPicPr>
            <p:cNvPr id="118" name="Picture 6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080" y="3216"/>
              <a:ext cx="19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" name="Picture 5" descr="Certificad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8" y="3080"/>
              <a:ext cx="1080" cy="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0" name="Picture 42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6200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42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97375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" name="Rectangle 3"/>
          <p:cNvSpPr>
            <a:spLocks noChangeArrowheads="1"/>
          </p:cNvSpPr>
          <p:nvPr/>
        </p:nvSpPr>
        <p:spPr bwMode="auto">
          <a:xfrm>
            <a:off x="533400" y="533400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s-CR" sz="2400" b="0" dirty="0">
                <a:latin typeface="+mn-lt"/>
              </a:rPr>
              <a:t>Capacidad de Firma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s-CR" sz="2400" dirty="0">
              <a:latin typeface="+mn-lt"/>
            </a:endParaRPr>
          </a:p>
        </p:txBody>
      </p:sp>
      <p:sp>
        <p:nvSpPr>
          <p:cNvPr id="123" name="Rectangle 3"/>
          <p:cNvSpPr>
            <a:spLocks noChangeArrowheads="1"/>
          </p:cNvSpPr>
          <p:nvPr/>
        </p:nvSpPr>
        <p:spPr bwMode="auto">
          <a:xfrm>
            <a:off x="457200" y="1371600"/>
            <a:ext cx="3581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s-CR" sz="1800" dirty="0">
                <a:solidFill>
                  <a:srgbClr val="C00000"/>
                </a:solidFill>
                <a:latin typeface="+mn-lt"/>
              </a:rPr>
              <a:t>Llave Maestra</a:t>
            </a:r>
          </a:p>
          <a:p>
            <a:pPr marL="0" lvl="1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s-CR" sz="1100" dirty="0">
                <a:solidFill>
                  <a:schemeClr val="accent1"/>
                </a:solidFill>
              </a:rPr>
              <a:t>30 81 89 02 81 81 00 9a 44 13 55 b1 ab </a:t>
            </a:r>
            <a:r>
              <a:rPr lang="es-CR" sz="1100" dirty="0" err="1">
                <a:solidFill>
                  <a:schemeClr val="accent1"/>
                </a:solidFill>
              </a:rPr>
              <a:t>fb</a:t>
            </a:r>
            <a:r>
              <a:rPr lang="es-CR" sz="1100" dirty="0">
                <a:solidFill>
                  <a:schemeClr val="accent1"/>
                </a:solidFill>
              </a:rPr>
              <a:t> 16 e8 6b f5 5c f8 88 7c b2 c2 67 d8 8d </a:t>
            </a:r>
            <a:r>
              <a:rPr lang="es-CR" sz="1100" dirty="0" err="1">
                <a:solidFill>
                  <a:schemeClr val="accent1"/>
                </a:solidFill>
              </a:rPr>
              <a:t>ba</a:t>
            </a:r>
            <a:r>
              <a:rPr lang="es-CR" sz="1100" dirty="0">
                <a:solidFill>
                  <a:schemeClr val="accent1"/>
                </a:solidFill>
              </a:rPr>
              <a:t> c8 27 6d 26 1b c8 </a:t>
            </a:r>
            <a:r>
              <a:rPr lang="es-CR" sz="1100" dirty="0" err="1">
                <a:solidFill>
                  <a:schemeClr val="accent1"/>
                </a:solidFill>
              </a:rPr>
              <a:t>fd</a:t>
            </a:r>
            <a:r>
              <a:rPr lang="es-CR" sz="1100" dirty="0">
                <a:solidFill>
                  <a:schemeClr val="accent1"/>
                </a:solidFill>
              </a:rPr>
              <a:t> 0d e7 56 48 a0 1a 2a </a:t>
            </a:r>
            <a:r>
              <a:rPr lang="es-CR" sz="1100" dirty="0" err="1">
                <a:solidFill>
                  <a:schemeClr val="accent1"/>
                </a:solidFill>
              </a:rPr>
              <a:t>cc</a:t>
            </a:r>
            <a:r>
              <a:rPr lang="es-CR" sz="1100" dirty="0">
                <a:solidFill>
                  <a:schemeClr val="accent1"/>
                </a:solidFill>
              </a:rPr>
              <a:t> 7a 71 a0 59 6d 72 5b 58 84 7a 4b c3 87 48 50 57 </a:t>
            </a:r>
            <a:r>
              <a:rPr lang="es-CR" sz="1100" dirty="0" err="1">
                <a:solidFill>
                  <a:schemeClr val="accent1"/>
                </a:solidFill>
              </a:rPr>
              <a:t>bc</a:t>
            </a:r>
            <a:r>
              <a:rPr lang="es-CR" sz="1100" dirty="0">
                <a:solidFill>
                  <a:schemeClr val="accent1"/>
                </a:solidFill>
              </a:rPr>
              <a:t> 06 de 31 54 b9 b1 fa </a:t>
            </a:r>
            <a:r>
              <a:rPr lang="es-CR" sz="1100" dirty="0" err="1">
                <a:solidFill>
                  <a:schemeClr val="accent1"/>
                </a:solidFill>
              </a:rPr>
              <a:t>cc</a:t>
            </a:r>
            <a:r>
              <a:rPr lang="es-CR" sz="1100" dirty="0">
                <a:solidFill>
                  <a:schemeClr val="accent1"/>
                </a:solidFill>
              </a:rPr>
              <a:t> 0a 53 d2 </a:t>
            </a:r>
            <a:r>
              <a:rPr lang="es-CR" sz="1100" dirty="0" err="1">
                <a:solidFill>
                  <a:schemeClr val="accent1"/>
                </a:solidFill>
              </a:rPr>
              <a:t>cd</a:t>
            </a:r>
            <a:r>
              <a:rPr lang="es-CR" sz="1100" dirty="0">
                <a:solidFill>
                  <a:schemeClr val="accent1"/>
                </a:solidFill>
              </a:rPr>
              <a:t> 37 b7 3a </a:t>
            </a:r>
            <a:r>
              <a:rPr lang="es-CR" sz="1100" dirty="0" err="1">
                <a:solidFill>
                  <a:schemeClr val="accent1"/>
                </a:solidFill>
              </a:rPr>
              <a:t>cb</a:t>
            </a:r>
            <a:r>
              <a:rPr lang="es-CR" sz="1100" dirty="0">
                <a:solidFill>
                  <a:schemeClr val="accent1"/>
                </a:solidFill>
              </a:rPr>
              <a:t> 0b c0 1a 25 6b 87 b0 f9 6d f5 99 e6 65 3e 97 83 11 5f 7e 54 b3 d5 a0 d9 7b 14 d3 88 </a:t>
            </a:r>
            <a:r>
              <a:rPr lang="es-CR" sz="1100" dirty="0" err="1">
                <a:solidFill>
                  <a:schemeClr val="accent1"/>
                </a:solidFill>
              </a:rPr>
              <a:t>ff</a:t>
            </a:r>
            <a:r>
              <a:rPr lang="es-CR" sz="1100" dirty="0">
                <a:solidFill>
                  <a:schemeClr val="accent1"/>
                </a:solidFill>
              </a:rPr>
              <a:t> </a:t>
            </a:r>
            <a:r>
              <a:rPr lang="es-CR" sz="1100" dirty="0" err="1">
                <a:solidFill>
                  <a:schemeClr val="accent1"/>
                </a:solidFill>
              </a:rPr>
              <a:t>eb</a:t>
            </a:r>
            <a:r>
              <a:rPr lang="es-CR" sz="1100" dirty="0">
                <a:solidFill>
                  <a:schemeClr val="accent1"/>
                </a:solidFill>
              </a:rPr>
              <a:t> 9a d8 2e a2 8b f6 1b 33 </a:t>
            </a:r>
            <a:r>
              <a:rPr lang="es-CR" sz="1100" dirty="0" err="1">
                <a:solidFill>
                  <a:schemeClr val="accent1"/>
                </a:solidFill>
              </a:rPr>
              <a:t>dc</a:t>
            </a:r>
            <a:r>
              <a:rPr lang="es-CR" sz="1100" dirty="0">
                <a:solidFill>
                  <a:schemeClr val="accent1"/>
                </a:solidFill>
              </a:rPr>
              <a:t> 56 c7 </a:t>
            </a:r>
            <a:r>
              <a:rPr lang="es-CR" sz="1100" dirty="0" err="1">
                <a:solidFill>
                  <a:schemeClr val="accent1"/>
                </a:solidFill>
              </a:rPr>
              <a:t>be</a:t>
            </a:r>
            <a:r>
              <a:rPr lang="es-CR" sz="1100" dirty="0">
                <a:solidFill>
                  <a:schemeClr val="accent1"/>
                </a:solidFill>
              </a:rPr>
              <a:t> 03 98 </a:t>
            </a:r>
            <a:r>
              <a:rPr lang="es-CR" sz="1100" dirty="0" err="1">
                <a:solidFill>
                  <a:schemeClr val="accent1"/>
                </a:solidFill>
              </a:rPr>
              <a:t>bd</a:t>
            </a:r>
            <a:r>
              <a:rPr lang="es-CR" sz="1100" dirty="0">
                <a:solidFill>
                  <a:schemeClr val="accent1"/>
                </a:solidFill>
              </a:rPr>
              <a:t> 72 81 </a:t>
            </a:r>
            <a:r>
              <a:rPr lang="es-CR" sz="1100" dirty="0" err="1">
                <a:solidFill>
                  <a:schemeClr val="accent1"/>
                </a:solidFill>
              </a:rPr>
              <a:t>aa</a:t>
            </a:r>
            <a:r>
              <a:rPr lang="es-CR" sz="1100" dirty="0">
                <a:solidFill>
                  <a:schemeClr val="accent1"/>
                </a:solidFill>
              </a:rPr>
              <a:t> 1a ab 04 6b 65 2e 74 12 e5 2c </a:t>
            </a:r>
            <a:r>
              <a:rPr lang="es-CR" sz="1100" dirty="0" err="1">
                <a:solidFill>
                  <a:schemeClr val="accent1"/>
                </a:solidFill>
              </a:rPr>
              <a:t>cd</a:t>
            </a:r>
            <a:r>
              <a:rPr lang="es-CR" sz="1100" dirty="0">
                <a:solidFill>
                  <a:schemeClr val="accent1"/>
                </a:solidFill>
              </a:rPr>
              <a:t> 02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4.44444E-6 L -0.09132 0.3833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19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23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44444E-6 L -0.16667 0.1333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67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107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16667 -0.12222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-61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</p:cBhvr>
                                      <p:by x="350000" y="3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-0.55 0.37685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0" y="188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3.7037E-6 L 0.3191 -0.0032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-2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32153 -0.003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0" grpId="0"/>
      <p:bldP spid="84" grpId="0"/>
      <p:bldP spid="123" grpId="0"/>
      <p:bldP spid="123" grpId="1"/>
      <p:bldP spid="123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9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54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R" sz="4000" dirty="0"/>
              <a:t>¿Cómo </a:t>
            </a:r>
            <a:r>
              <a:rPr lang="es-CR" sz="4000" dirty="0" smtClean="0"/>
              <a:t>garantizar la </a:t>
            </a:r>
            <a:r>
              <a:rPr lang="es-CR" sz="4000" dirty="0"/>
              <a:t>autenticidad?</a:t>
            </a:r>
            <a:endParaRPr lang="en-US" sz="4000" dirty="0"/>
          </a:p>
        </p:txBody>
      </p:sp>
      <p:grpSp>
        <p:nvGrpSpPr>
          <p:cNvPr id="13368" name="Group 56"/>
          <p:cNvGrpSpPr>
            <a:grpSpLocks/>
          </p:cNvGrpSpPr>
          <p:nvPr/>
        </p:nvGrpSpPr>
        <p:grpSpPr bwMode="auto">
          <a:xfrm>
            <a:off x="5365750" y="1826553"/>
            <a:ext cx="1295400" cy="1387475"/>
            <a:chOff x="3408" y="1344"/>
            <a:chExt cx="816" cy="874"/>
          </a:xfrm>
        </p:grpSpPr>
        <p:pic>
          <p:nvPicPr>
            <p:cNvPr id="13330" name="Picture 18" descr="020401_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344"/>
              <a:ext cx="592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36" name="Text Box 24"/>
            <p:cNvSpPr txBox="1">
              <a:spLocks noChangeArrowheads="1"/>
            </p:cNvSpPr>
            <p:nvPr/>
          </p:nvSpPr>
          <p:spPr bwMode="auto">
            <a:xfrm>
              <a:off x="3408" y="1968"/>
              <a:ext cx="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R" sz="1000">
                  <a:latin typeface="Arial Black" panose="020B0A04020102020204" pitchFamily="34" charset="0"/>
                </a:rPr>
                <a:t>Emite un certificado</a:t>
              </a:r>
              <a:endParaRPr lang="en-US" sz="1000">
                <a:latin typeface="Arial Black" panose="020B0A04020102020204" pitchFamily="34" charset="0"/>
              </a:endParaRPr>
            </a:p>
          </p:txBody>
        </p:sp>
      </p:grpSp>
      <p:grpSp>
        <p:nvGrpSpPr>
          <p:cNvPr id="13357" name="Group 45"/>
          <p:cNvGrpSpPr>
            <a:grpSpLocks/>
          </p:cNvGrpSpPr>
          <p:nvPr/>
        </p:nvGrpSpPr>
        <p:grpSpPr bwMode="auto">
          <a:xfrm>
            <a:off x="5486400" y="4495800"/>
            <a:ext cx="2971800" cy="1082675"/>
            <a:chOff x="3456" y="2832"/>
            <a:chExt cx="1872" cy="682"/>
          </a:xfrm>
        </p:grpSpPr>
        <p:sp>
          <p:nvSpPr>
            <p:cNvPr id="13341" name="Text Box 29"/>
            <p:cNvSpPr txBox="1">
              <a:spLocks noChangeArrowheads="1"/>
            </p:cNvSpPr>
            <p:nvPr/>
          </p:nvSpPr>
          <p:spPr bwMode="auto">
            <a:xfrm>
              <a:off x="3456" y="3264"/>
              <a:ext cx="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R" sz="1000">
                  <a:latin typeface="Arial Black" panose="020B0A04020102020204" pitchFamily="34" charset="0"/>
                </a:rPr>
                <a:t>Emite una cédula</a:t>
              </a:r>
              <a:endParaRPr lang="en-US" sz="1000">
                <a:latin typeface="Arial Black" panose="020B0A04020102020204" pitchFamily="34" charset="0"/>
              </a:endParaRPr>
            </a:p>
          </p:txBody>
        </p:sp>
        <p:sp>
          <p:nvSpPr>
            <p:cNvPr id="13342" name="Text Box 30"/>
            <p:cNvSpPr txBox="1">
              <a:spLocks noChangeArrowheads="1"/>
            </p:cNvSpPr>
            <p:nvPr/>
          </p:nvSpPr>
          <p:spPr bwMode="auto">
            <a:xfrm>
              <a:off x="4272" y="2832"/>
              <a:ext cx="105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R" sz="1000">
                  <a:latin typeface="Arial Black" panose="020B0A04020102020204" pitchFamily="34" charset="0"/>
                </a:rPr>
                <a:t>Que liga una persona a una determinada  información  (Identificación)</a:t>
              </a:r>
              <a:endParaRPr lang="en-US" sz="1000">
                <a:latin typeface="Arial Black" panose="020B0A04020102020204" pitchFamily="34" charset="0"/>
              </a:endParaRPr>
            </a:p>
          </p:txBody>
        </p:sp>
        <p:pic>
          <p:nvPicPr>
            <p:cNvPr id="13346" name="Picture 34" descr="Lic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832"/>
              <a:ext cx="612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3348" name="Object 36"/>
          <p:cNvGraphicFramePr>
            <a:graphicFrameLocks noGrp="1" noChangeAspect="1"/>
          </p:cNvGraphicFramePr>
          <p:nvPr>
            <p:ph idx="1"/>
          </p:nvPr>
        </p:nvGraphicFramePr>
        <p:xfrm>
          <a:off x="533400" y="3440113"/>
          <a:ext cx="995363" cy="143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3" name="Visio" r:id="rId5" imgW="995553" imgH="1435894" progId="Visio.Drawing.11">
                  <p:embed/>
                </p:oleObj>
              </mc:Choice>
              <mc:Fallback>
                <p:oleObj name="Visio" r:id="rId5" imgW="995553" imgH="1435894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440113"/>
                        <a:ext cx="995363" cy="1436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50" name="AutoShape 38"/>
          <p:cNvSpPr>
            <a:spLocks noChangeArrowheads="1"/>
          </p:cNvSpPr>
          <p:nvPr/>
        </p:nvSpPr>
        <p:spPr bwMode="auto">
          <a:xfrm>
            <a:off x="869950" y="1978953"/>
            <a:ext cx="762000" cy="103822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CR"/>
          </a:p>
        </p:txBody>
      </p:sp>
      <p:sp>
        <p:nvSpPr>
          <p:cNvPr id="13351" name="AutoShape 39"/>
          <p:cNvSpPr>
            <a:spLocks noChangeArrowheads="1"/>
          </p:cNvSpPr>
          <p:nvPr/>
        </p:nvSpPr>
        <p:spPr bwMode="auto">
          <a:xfrm rot="10708880" flipH="1">
            <a:off x="914400" y="4648200"/>
            <a:ext cx="914400" cy="7620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C"/>
          </a:p>
        </p:txBody>
      </p:sp>
      <p:sp>
        <p:nvSpPr>
          <p:cNvPr id="13352" name="Rectangle 40"/>
          <p:cNvSpPr>
            <a:spLocks noChangeArrowheads="1"/>
          </p:cNvSpPr>
          <p:nvPr/>
        </p:nvSpPr>
        <p:spPr bwMode="auto">
          <a:xfrm>
            <a:off x="107950" y="1831316"/>
            <a:ext cx="882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s-CR"/>
              <a:t>Mundo</a:t>
            </a:r>
          </a:p>
          <a:p>
            <a:r>
              <a:rPr lang="es-CR"/>
              <a:t> Digital</a:t>
            </a:r>
            <a:endParaRPr lang="en-US"/>
          </a:p>
        </p:txBody>
      </p:sp>
      <p:sp>
        <p:nvSpPr>
          <p:cNvPr id="13353" name="Rectangle 41"/>
          <p:cNvSpPr>
            <a:spLocks noChangeArrowheads="1"/>
          </p:cNvSpPr>
          <p:nvPr/>
        </p:nvSpPr>
        <p:spPr bwMode="auto">
          <a:xfrm>
            <a:off x="107950" y="4921250"/>
            <a:ext cx="882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s-CR"/>
              <a:t>Mundo</a:t>
            </a:r>
          </a:p>
          <a:p>
            <a:r>
              <a:rPr lang="es-CR"/>
              <a:t>Físico</a:t>
            </a:r>
            <a:endParaRPr lang="en-US"/>
          </a:p>
        </p:txBody>
      </p:sp>
      <p:grpSp>
        <p:nvGrpSpPr>
          <p:cNvPr id="13363" name="Group 51"/>
          <p:cNvGrpSpPr>
            <a:grpSpLocks/>
          </p:cNvGrpSpPr>
          <p:nvPr/>
        </p:nvGrpSpPr>
        <p:grpSpPr bwMode="auto">
          <a:xfrm>
            <a:off x="2286000" y="4495800"/>
            <a:ext cx="1676400" cy="1082675"/>
            <a:chOff x="1440" y="2832"/>
            <a:chExt cx="1056" cy="682"/>
          </a:xfrm>
        </p:grpSpPr>
        <p:grpSp>
          <p:nvGrpSpPr>
            <p:cNvPr id="13354" name="Group 42"/>
            <p:cNvGrpSpPr>
              <a:grpSpLocks/>
            </p:cNvGrpSpPr>
            <p:nvPr/>
          </p:nvGrpSpPr>
          <p:grpSpPr bwMode="auto">
            <a:xfrm>
              <a:off x="1440" y="2832"/>
              <a:ext cx="816" cy="682"/>
              <a:chOff x="1440" y="2832"/>
              <a:chExt cx="816" cy="682"/>
            </a:xfrm>
          </p:grpSpPr>
          <p:sp>
            <p:nvSpPr>
              <p:cNvPr id="13339" name="Text Box 27"/>
              <p:cNvSpPr txBox="1">
                <a:spLocks noChangeArrowheads="1"/>
              </p:cNvSpPr>
              <p:nvPr/>
            </p:nvSpPr>
            <p:spPr bwMode="auto">
              <a:xfrm>
                <a:off x="1440" y="3264"/>
                <a:ext cx="8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CR" sz="1000">
                    <a:latin typeface="Arial Black" panose="020B0A04020102020204" pitchFamily="34" charset="0"/>
                  </a:rPr>
                  <a:t>Tercero de confianza</a:t>
                </a:r>
                <a:endParaRPr lang="en-US" sz="1000">
                  <a:latin typeface="Arial Black" panose="020B0A04020102020204" pitchFamily="34" charset="0"/>
                </a:endParaRPr>
              </a:p>
            </p:txBody>
          </p:sp>
          <p:pic>
            <p:nvPicPr>
              <p:cNvPr id="13345" name="Picture 33" descr="logix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8" y="2832"/>
                <a:ext cx="720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359" name="AutoShape 47"/>
            <p:cNvSpPr>
              <a:spLocks noChangeArrowheads="1"/>
            </p:cNvSpPr>
            <p:nvPr/>
          </p:nvSpPr>
          <p:spPr bwMode="auto">
            <a:xfrm>
              <a:off x="2256" y="2928"/>
              <a:ext cx="240" cy="240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C"/>
            </a:p>
          </p:txBody>
        </p:sp>
      </p:grpSp>
      <p:grpSp>
        <p:nvGrpSpPr>
          <p:cNvPr id="13364" name="Group 52"/>
          <p:cNvGrpSpPr>
            <a:grpSpLocks/>
          </p:cNvGrpSpPr>
          <p:nvPr/>
        </p:nvGrpSpPr>
        <p:grpSpPr bwMode="auto">
          <a:xfrm>
            <a:off x="3886200" y="4403725"/>
            <a:ext cx="1600200" cy="1311275"/>
            <a:chOff x="2448" y="2774"/>
            <a:chExt cx="1008" cy="826"/>
          </a:xfrm>
        </p:grpSpPr>
        <p:grpSp>
          <p:nvGrpSpPr>
            <p:cNvPr id="13356" name="Group 44"/>
            <p:cNvGrpSpPr>
              <a:grpSpLocks/>
            </p:cNvGrpSpPr>
            <p:nvPr/>
          </p:nvGrpSpPr>
          <p:grpSpPr bwMode="auto">
            <a:xfrm>
              <a:off x="2448" y="2774"/>
              <a:ext cx="816" cy="826"/>
              <a:chOff x="2448" y="2688"/>
              <a:chExt cx="816" cy="826"/>
            </a:xfrm>
          </p:grpSpPr>
          <p:sp>
            <p:nvSpPr>
              <p:cNvPr id="13340" name="Text Box 28"/>
              <p:cNvSpPr txBox="1">
                <a:spLocks noChangeArrowheads="1"/>
              </p:cNvSpPr>
              <p:nvPr/>
            </p:nvSpPr>
            <p:spPr bwMode="auto">
              <a:xfrm>
                <a:off x="2448" y="3264"/>
                <a:ext cx="8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CR" sz="1000">
                    <a:latin typeface="Arial Black" panose="020B0A04020102020204" pitchFamily="34" charset="0"/>
                  </a:rPr>
                  <a:t>Proceso de Registro</a:t>
                </a:r>
                <a:endParaRPr lang="en-US" sz="1000">
                  <a:latin typeface="Arial Black" panose="020B0A04020102020204" pitchFamily="34" charset="0"/>
                </a:endParaRPr>
              </a:p>
            </p:txBody>
          </p:sp>
          <p:sp>
            <p:nvSpPr>
              <p:cNvPr id="13343" name="AutoShape 31"/>
              <p:cNvSpPr>
                <a:spLocks noChangeArrowheads="1"/>
              </p:cNvSpPr>
              <p:nvPr/>
            </p:nvSpPr>
            <p:spPr bwMode="auto">
              <a:xfrm>
                <a:off x="2592" y="2688"/>
                <a:ext cx="528" cy="528"/>
              </a:xfrm>
              <a:prstGeom prst="flowChartOr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s-EC"/>
              </a:p>
            </p:txBody>
          </p:sp>
        </p:grpSp>
        <p:sp>
          <p:nvSpPr>
            <p:cNvPr id="13360" name="AutoShape 48"/>
            <p:cNvSpPr>
              <a:spLocks noChangeArrowheads="1"/>
            </p:cNvSpPr>
            <p:nvPr/>
          </p:nvSpPr>
          <p:spPr bwMode="auto">
            <a:xfrm>
              <a:off x="3216" y="2880"/>
              <a:ext cx="240" cy="240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C"/>
            </a:p>
          </p:txBody>
        </p:sp>
      </p:grpSp>
      <p:grpSp>
        <p:nvGrpSpPr>
          <p:cNvPr id="13366" name="Group 54"/>
          <p:cNvGrpSpPr>
            <a:grpSpLocks/>
          </p:cNvGrpSpPr>
          <p:nvPr/>
        </p:nvGrpSpPr>
        <p:grpSpPr bwMode="auto">
          <a:xfrm>
            <a:off x="2241550" y="1750354"/>
            <a:ext cx="1752600" cy="1312863"/>
            <a:chOff x="1440" y="1296"/>
            <a:chExt cx="1104" cy="827"/>
          </a:xfrm>
        </p:grpSpPr>
        <p:grpSp>
          <p:nvGrpSpPr>
            <p:cNvPr id="13365" name="Group 53"/>
            <p:cNvGrpSpPr>
              <a:grpSpLocks/>
            </p:cNvGrpSpPr>
            <p:nvPr/>
          </p:nvGrpSpPr>
          <p:grpSpPr bwMode="auto">
            <a:xfrm>
              <a:off x="1440" y="1296"/>
              <a:ext cx="864" cy="827"/>
              <a:chOff x="1440" y="1296"/>
              <a:chExt cx="864" cy="827"/>
            </a:xfrm>
          </p:grpSpPr>
          <p:pic>
            <p:nvPicPr>
              <p:cNvPr id="13331" name="Picture 19" descr="020505_1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8" y="1296"/>
                <a:ext cx="816" cy="6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334" name="Text Box 22"/>
              <p:cNvSpPr txBox="1">
                <a:spLocks noChangeArrowheads="1"/>
              </p:cNvSpPr>
              <p:nvPr/>
            </p:nvSpPr>
            <p:spPr bwMode="auto">
              <a:xfrm>
                <a:off x="1440" y="1968"/>
                <a:ext cx="816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CR" sz="1000" dirty="0" smtClean="0">
                    <a:latin typeface="Arial Black" panose="020B0A04020102020204" pitchFamily="34" charset="0"/>
                  </a:rPr>
                  <a:t>Simple CA</a:t>
                </a:r>
                <a:endParaRPr lang="en-US" sz="1000" dirty="0"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13361" name="AutoShape 49"/>
            <p:cNvSpPr>
              <a:spLocks noChangeArrowheads="1"/>
            </p:cNvSpPr>
            <p:nvPr/>
          </p:nvSpPr>
          <p:spPr bwMode="auto">
            <a:xfrm>
              <a:off x="2304" y="1488"/>
              <a:ext cx="240" cy="240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C"/>
            </a:p>
          </p:txBody>
        </p:sp>
      </p:grpSp>
      <p:grpSp>
        <p:nvGrpSpPr>
          <p:cNvPr id="13367" name="Group 55"/>
          <p:cNvGrpSpPr>
            <a:grpSpLocks/>
          </p:cNvGrpSpPr>
          <p:nvPr/>
        </p:nvGrpSpPr>
        <p:grpSpPr bwMode="auto">
          <a:xfrm>
            <a:off x="3917950" y="1826553"/>
            <a:ext cx="1524000" cy="1387475"/>
            <a:chOff x="2496" y="1344"/>
            <a:chExt cx="960" cy="874"/>
          </a:xfrm>
        </p:grpSpPr>
        <p:sp>
          <p:nvSpPr>
            <p:cNvPr id="13333" name="AutoShape 21"/>
            <p:cNvSpPr>
              <a:spLocks noChangeArrowheads="1"/>
            </p:cNvSpPr>
            <p:nvPr/>
          </p:nvSpPr>
          <p:spPr bwMode="auto">
            <a:xfrm>
              <a:off x="2640" y="1344"/>
              <a:ext cx="528" cy="528"/>
            </a:xfrm>
            <a:prstGeom prst="flowChar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C"/>
            </a:p>
          </p:txBody>
        </p:sp>
        <p:sp>
          <p:nvSpPr>
            <p:cNvPr id="13335" name="Text Box 23"/>
            <p:cNvSpPr txBox="1">
              <a:spLocks noChangeArrowheads="1"/>
            </p:cNvSpPr>
            <p:nvPr/>
          </p:nvSpPr>
          <p:spPr bwMode="auto">
            <a:xfrm>
              <a:off x="2496" y="1968"/>
              <a:ext cx="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R" sz="1000">
                  <a:latin typeface="Arial Black" panose="020B0A04020102020204" pitchFamily="34" charset="0"/>
                </a:rPr>
                <a:t>Proceso de Registro</a:t>
              </a:r>
              <a:endParaRPr lang="en-US" sz="1000">
                <a:latin typeface="Arial Black" panose="020B0A04020102020204" pitchFamily="34" charset="0"/>
              </a:endParaRPr>
            </a:p>
          </p:txBody>
        </p:sp>
        <p:sp>
          <p:nvSpPr>
            <p:cNvPr id="13362" name="AutoShape 50"/>
            <p:cNvSpPr>
              <a:spLocks noChangeArrowheads="1"/>
            </p:cNvSpPr>
            <p:nvPr/>
          </p:nvSpPr>
          <p:spPr bwMode="auto">
            <a:xfrm>
              <a:off x="3216" y="1488"/>
              <a:ext cx="240" cy="240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C"/>
            </a:p>
          </p:txBody>
        </p:sp>
      </p:grpSp>
      <p:grpSp>
        <p:nvGrpSpPr>
          <p:cNvPr id="13371" name="Group 59"/>
          <p:cNvGrpSpPr>
            <a:grpSpLocks/>
          </p:cNvGrpSpPr>
          <p:nvPr/>
        </p:nvGrpSpPr>
        <p:grpSpPr bwMode="auto">
          <a:xfrm>
            <a:off x="6457950" y="1981200"/>
            <a:ext cx="2203450" cy="1920875"/>
            <a:chOff x="4084" y="1248"/>
            <a:chExt cx="1388" cy="1210"/>
          </a:xfrm>
        </p:grpSpPr>
        <p:pic>
          <p:nvPicPr>
            <p:cNvPr id="13320" name="Picture 8" descr="llave azul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" y="1632"/>
              <a:ext cx="349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1" name="Picture 9" descr="llave verd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1248"/>
              <a:ext cx="350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2" name="Text Box 10"/>
            <p:cNvSpPr txBox="1">
              <a:spLocks noChangeArrowheads="1"/>
            </p:cNvSpPr>
            <p:nvPr/>
          </p:nvSpPr>
          <p:spPr bwMode="auto">
            <a:xfrm>
              <a:off x="4500" y="1728"/>
              <a:ext cx="9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s-CR"/>
                <a:t>Llave privada</a:t>
              </a:r>
              <a:endParaRPr lang="en-US"/>
            </a:p>
          </p:txBody>
        </p:sp>
        <p:sp>
          <p:nvSpPr>
            <p:cNvPr id="13323" name="Text Box 11"/>
            <p:cNvSpPr txBox="1">
              <a:spLocks noChangeArrowheads="1"/>
            </p:cNvSpPr>
            <p:nvPr/>
          </p:nvSpPr>
          <p:spPr bwMode="auto">
            <a:xfrm>
              <a:off x="4452" y="1344"/>
              <a:ext cx="9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s-CR"/>
                <a:t>Llave pública</a:t>
              </a:r>
              <a:endParaRPr lang="en-US"/>
            </a:p>
          </p:txBody>
        </p:sp>
        <p:sp>
          <p:nvSpPr>
            <p:cNvPr id="13337" name="Text Box 25"/>
            <p:cNvSpPr txBox="1">
              <a:spLocks noChangeArrowheads="1"/>
            </p:cNvSpPr>
            <p:nvPr/>
          </p:nvSpPr>
          <p:spPr bwMode="auto">
            <a:xfrm>
              <a:off x="4320" y="2016"/>
              <a:ext cx="105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R" sz="1000">
                  <a:latin typeface="Arial Black" panose="020B0A04020102020204" pitchFamily="34" charset="0"/>
                </a:rPr>
                <a:t>Que liga la información de un usuario con un juego de llaves</a:t>
              </a:r>
              <a:endParaRPr lang="en-US" sz="1000">
                <a:latin typeface="Arial Black" panose="020B0A04020102020204" pitchFamily="34" charset="0"/>
              </a:endParaRPr>
            </a:p>
          </p:txBody>
        </p:sp>
        <p:cxnSp>
          <p:nvCxnSpPr>
            <p:cNvPr id="13369" name="AutoShape 57"/>
            <p:cNvCxnSpPr>
              <a:cxnSpLocks noChangeShapeType="1"/>
              <a:stCxn id="13321" idx="1"/>
              <a:endCxn id="13330" idx="3"/>
            </p:cNvCxnSpPr>
            <p:nvPr/>
          </p:nvCxnSpPr>
          <p:spPr bwMode="auto">
            <a:xfrm rot="10800000" flipV="1">
              <a:off x="4084" y="1440"/>
              <a:ext cx="66" cy="23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70" name="AutoShape 58"/>
            <p:cNvCxnSpPr>
              <a:cxnSpLocks noChangeShapeType="1"/>
              <a:stCxn id="13320" idx="1"/>
              <a:endCxn id="13330" idx="3"/>
            </p:cNvCxnSpPr>
            <p:nvPr/>
          </p:nvCxnSpPr>
          <p:spPr bwMode="auto">
            <a:xfrm rot="10800000">
              <a:off x="4084" y="1463"/>
              <a:ext cx="80" cy="361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374" name="Group 62"/>
          <p:cNvGrpSpPr>
            <a:grpSpLocks/>
          </p:cNvGrpSpPr>
          <p:nvPr/>
        </p:nvGrpSpPr>
        <p:grpSpPr bwMode="auto">
          <a:xfrm>
            <a:off x="1828800" y="3581400"/>
            <a:ext cx="4648200" cy="517525"/>
            <a:chOff x="1152" y="2256"/>
            <a:chExt cx="2928" cy="326"/>
          </a:xfrm>
        </p:grpSpPr>
        <p:sp>
          <p:nvSpPr>
            <p:cNvPr id="13372" name="Text Box 60"/>
            <p:cNvSpPr txBox="1">
              <a:spLocks noChangeArrowheads="1"/>
            </p:cNvSpPr>
            <p:nvPr/>
          </p:nvSpPr>
          <p:spPr bwMode="auto">
            <a:xfrm>
              <a:off x="1152" y="2256"/>
              <a:ext cx="139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R" sz="1400"/>
                <a:t>“Certificador” o Autoridad Certificadora (CA)</a:t>
              </a:r>
              <a:endParaRPr lang="en-US" sz="1400"/>
            </a:p>
          </p:txBody>
        </p:sp>
        <p:cxnSp>
          <p:nvCxnSpPr>
            <p:cNvPr id="13373" name="AutoShape 61"/>
            <p:cNvCxnSpPr>
              <a:cxnSpLocks noChangeShapeType="1"/>
              <a:endCxn id="13372" idx="3"/>
            </p:cNvCxnSpPr>
            <p:nvPr/>
          </p:nvCxnSpPr>
          <p:spPr bwMode="auto">
            <a:xfrm rot="10800000">
              <a:off x="2544" y="2419"/>
              <a:ext cx="1536" cy="29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7920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R" sz="3600" dirty="0"/>
              <a:t>¿</a:t>
            </a:r>
            <a:r>
              <a:rPr lang="es-CR" sz="3600" dirty="0" smtClean="0"/>
              <a:t>Cómo garantizar </a:t>
            </a:r>
            <a:r>
              <a:rPr lang="es-CR" sz="3600" dirty="0"/>
              <a:t>integridad?</a:t>
            </a:r>
            <a:endParaRPr lang="en-US" sz="3600" dirty="0"/>
          </a:p>
        </p:txBody>
      </p:sp>
      <p:pic>
        <p:nvPicPr>
          <p:cNvPr id="11284" name="Picture 20" descr="020104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19600"/>
            <a:ext cx="1524000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5" name="Picture 21" descr="documen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95800"/>
            <a:ext cx="9620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90" name="Group 26"/>
          <p:cNvGrpSpPr>
            <a:grpSpLocks/>
          </p:cNvGrpSpPr>
          <p:nvPr/>
        </p:nvGrpSpPr>
        <p:grpSpPr bwMode="auto">
          <a:xfrm>
            <a:off x="2390775" y="1476375"/>
            <a:ext cx="1190625" cy="2714625"/>
            <a:chOff x="498" y="834"/>
            <a:chExt cx="750" cy="1710"/>
          </a:xfrm>
        </p:grpSpPr>
        <p:pic>
          <p:nvPicPr>
            <p:cNvPr id="11286" name="Picture 22" descr="has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" y="834"/>
              <a:ext cx="750" cy="1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87" name="Picture 23" descr="hash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" y="2202"/>
              <a:ext cx="492" cy="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294" name="Group 30"/>
          <p:cNvGrpSpPr>
            <a:grpSpLocks/>
          </p:cNvGrpSpPr>
          <p:nvPr/>
        </p:nvGrpSpPr>
        <p:grpSpPr bwMode="auto">
          <a:xfrm>
            <a:off x="304800" y="1981200"/>
            <a:ext cx="2063750" cy="2074863"/>
            <a:chOff x="192" y="1248"/>
            <a:chExt cx="1300" cy="1307"/>
          </a:xfrm>
        </p:grpSpPr>
        <p:sp>
          <p:nvSpPr>
            <p:cNvPr id="11270" name="Text Box 6"/>
            <p:cNvSpPr txBox="1">
              <a:spLocks noChangeArrowheads="1"/>
            </p:cNvSpPr>
            <p:nvPr/>
          </p:nvSpPr>
          <p:spPr bwMode="auto">
            <a:xfrm>
              <a:off x="240" y="2400"/>
              <a:ext cx="105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R" sz="1000" dirty="0" smtClean="0">
                  <a:latin typeface="Arial Black" panose="020B0A04020102020204" pitchFamily="34" charset="0"/>
                </a:rPr>
                <a:t>Genera un código</a:t>
              </a:r>
              <a:endParaRPr lang="en-US" sz="1000" dirty="0">
                <a:latin typeface="Arial Black" panose="020B0A04020102020204" pitchFamily="34" charset="0"/>
              </a:endParaRPr>
            </a:p>
          </p:txBody>
        </p:sp>
        <p:sp>
          <p:nvSpPr>
            <p:cNvPr id="11288" name="Text Box 24"/>
            <p:cNvSpPr txBox="1">
              <a:spLocks noChangeArrowheads="1"/>
            </p:cNvSpPr>
            <p:nvPr/>
          </p:nvSpPr>
          <p:spPr bwMode="auto">
            <a:xfrm>
              <a:off x="192" y="1824"/>
              <a:ext cx="13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CR"/>
                <a:t>Algoritmo de Hash</a:t>
              </a:r>
            </a:p>
            <a:p>
              <a:r>
                <a:rPr lang="es-CR"/>
                <a:t>(MD5, SHA-1)</a:t>
              </a:r>
              <a:endParaRPr lang="en-US"/>
            </a:p>
          </p:txBody>
        </p:sp>
        <p:sp>
          <p:nvSpPr>
            <p:cNvPr id="11289" name="Text Box 25"/>
            <p:cNvSpPr txBox="1">
              <a:spLocks noChangeArrowheads="1"/>
            </p:cNvSpPr>
            <p:nvPr/>
          </p:nvSpPr>
          <p:spPr bwMode="auto">
            <a:xfrm>
              <a:off x="240" y="1248"/>
              <a:ext cx="120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R" sz="1000" dirty="0" smtClean="0">
                  <a:latin typeface="Arial Black" panose="020B0A04020102020204" pitchFamily="34" charset="0"/>
                </a:rPr>
                <a:t>Documento</a:t>
              </a:r>
              <a:endParaRPr lang="en-US" sz="10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1295" name="Group 31"/>
          <p:cNvGrpSpPr>
            <a:grpSpLocks/>
          </p:cNvGrpSpPr>
          <p:nvPr/>
        </p:nvGrpSpPr>
        <p:grpSpPr bwMode="auto">
          <a:xfrm>
            <a:off x="6934200" y="1981200"/>
            <a:ext cx="2063750" cy="2073275"/>
            <a:chOff x="192" y="1248"/>
            <a:chExt cx="1300" cy="1306"/>
          </a:xfrm>
        </p:grpSpPr>
        <p:sp>
          <p:nvSpPr>
            <p:cNvPr id="11296" name="Text Box 32"/>
            <p:cNvSpPr txBox="1">
              <a:spLocks noChangeArrowheads="1"/>
            </p:cNvSpPr>
            <p:nvPr/>
          </p:nvSpPr>
          <p:spPr bwMode="auto">
            <a:xfrm>
              <a:off x="240" y="2400"/>
              <a:ext cx="105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R" sz="1000" dirty="0">
                  <a:latin typeface="Arial Black" panose="020B0A04020102020204" pitchFamily="34" charset="0"/>
                </a:rPr>
                <a:t>Código Generado</a:t>
              </a:r>
              <a:endParaRPr lang="en-US" sz="1000" dirty="0">
                <a:latin typeface="Arial Black" panose="020B0A04020102020204" pitchFamily="34" charset="0"/>
              </a:endParaRPr>
            </a:p>
          </p:txBody>
        </p:sp>
        <p:sp>
          <p:nvSpPr>
            <p:cNvPr id="11297" name="Text Box 33"/>
            <p:cNvSpPr txBox="1">
              <a:spLocks noChangeArrowheads="1"/>
            </p:cNvSpPr>
            <p:nvPr/>
          </p:nvSpPr>
          <p:spPr bwMode="auto">
            <a:xfrm>
              <a:off x="192" y="1824"/>
              <a:ext cx="13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CR"/>
                <a:t>Algoritmo de Hash</a:t>
              </a:r>
            </a:p>
            <a:p>
              <a:r>
                <a:rPr lang="es-CR"/>
                <a:t>(MD5, SHA-1)</a:t>
              </a:r>
              <a:endParaRPr lang="en-US"/>
            </a:p>
          </p:txBody>
        </p:sp>
        <p:sp>
          <p:nvSpPr>
            <p:cNvPr id="11298" name="Text Box 34"/>
            <p:cNvSpPr txBox="1">
              <a:spLocks noChangeArrowheads="1"/>
            </p:cNvSpPr>
            <p:nvPr/>
          </p:nvSpPr>
          <p:spPr bwMode="auto">
            <a:xfrm>
              <a:off x="240" y="1248"/>
              <a:ext cx="120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R" sz="1000" dirty="0" smtClean="0">
                  <a:latin typeface="Arial Black" panose="020B0A04020102020204" pitchFamily="34" charset="0"/>
                </a:rPr>
                <a:t>Documento</a:t>
              </a:r>
              <a:endParaRPr lang="en-US" sz="10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1676400" y="4953000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CR"/>
              <a:t>Si</a:t>
            </a:r>
            <a:endParaRPr lang="en-US"/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3657600" y="4953000"/>
            <a:ext cx="159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CR"/>
              <a:t>Implica que el</a:t>
            </a:r>
            <a:endParaRPr lang="en-US"/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6445250" y="4953000"/>
            <a:ext cx="216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CR"/>
              <a:t>No ha sido alterado</a:t>
            </a:r>
            <a:endParaRPr lang="en-US"/>
          </a:p>
        </p:txBody>
      </p:sp>
      <p:grpSp>
        <p:nvGrpSpPr>
          <p:cNvPr id="11302" name="Group 38"/>
          <p:cNvGrpSpPr>
            <a:grpSpLocks/>
          </p:cNvGrpSpPr>
          <p:nvPr/>
        </p:nvGrpSpPr>
        <p:grpSpPr bwMode="auto">
          <a:xfrm>
            <a:off x="2362200" y="1476375"/>
            <a:ext cx="1190625" cy="2714625"/>
            <a:chOff x="498" y="834"/>
            <a:chExt cx="750" cy="1710"/>
          </a:xfrm>
        </p:grpSpPr>
        <p:pic>
          <p:nvPicPr>
            <p:cNvPr id="11303" name="Picture 39" descr="has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" y="834"/>
              <a:ext cx="750" cy="1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04" name="Picture 40" descr="hash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" y="2202"/>
              <a:ext cx="492" cy="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1307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07471"/>
              </p:ext>
            </p:extLst>
          </p:nvPr>
        </p:nvGraphicFramePr>
        <p:xfrm>
          <a:off x="3733800" y="2063799"/>
          <a:ext cx="1847570" cy="1394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8" name="Visio" r:id="rId7" imgW="2890778" imgH="2181939" progId="Visio.Drawing.11">
                  <p:embed/>
                </p:oleObj>
              </mc:Choice>
              <mc:Fallback>
                <p:oleObj name="Visio" r:id="rId7" imgW="2890778" imgH="218193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063799"/>
                        <a:ext cx="1847570" cy="13946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4069533" y="2633246"/>
            <a:ext cx="12644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CR" b="1" dirty="0" smtClean="0">
                <a:solidFill>
                  <a:schemeClr val="bg1"/>
                </a:solidFill>
              </a:rPr>
              <a:t>SmartGrid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50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1 2.29702E-6 L 0.37188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3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9" grpId="0"/>
      <p:bldP spid="11300" grpId="0"/>
      <p:bldP spid="113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7" name="Text Box 51"/>
          <p:cNvSpPr txBox="1">
            <a:spLocks noChangeArrowheads="1"/>
          </p:cNvSpPr>
          <p:nvPr/>
        </p:nvSpPr>
        <p:spPr bwMode="auto">
          <a:xfrm>
            <a:off x="304800" y="451008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R"/>
              <a:t>Encripto</a:t>
            </a:r>
            <a:endParaRPr lang="en-US"/>
          </a:p>
        </p:txBody>
      </p:sp>
      <p:pic>
        <p:nvPicPr>
          <p:cNvPr id="14381" name="Picture 45" descr="hash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276600"/>
            <a:ext cx="7810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CR" sz="3600" dirty="0"/>
              <a:t>¿Cómo garantizo </a:t>
            </a:r>
            <a:r>
              <a:rPr lang="es-CR" sz="3600" dirty="0" smtClean="0"/>
              <a:t>autenticidad?</a:t>
            </a:r>
            <a:endParaRPr lang="en-US" sz="3600" dirty="0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155408" y="5519324"/>
            <a:ext cx="15055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CR" dirty="0" smtClean="0"/>
              <a:t>Privada(</a:t>
            </a:r>
            <a:r>
              <a:rPr lang="es-CR" dirty="0" err="1" smtClean="0"/>
              <a:t>Dario</a:t>
            </a:r>
            <a:r>
              <a:rPr lang="es-CR" dirty="0" smtClean="0"/>
              <a:t>)</a:t>
            </a:r>
            <a:endParaRPr lang="en-US" dirty="0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664298" y="5505245"/>
            <a:ext cx="20633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CR" dirty="0"/>
              <a:t>Llave pública </a:t>
            </a:r>
            <a:r>
              <a:rPr lang="es-CR" dirty="0" smtClean="0"/>
              <a:t>(</a:t>
            </a:r>
            <a:r>
              <a:rPr lang="es-CR" dirty="0" err="1" smtClean="0"/>
              <a:t>Dario</a:t>
            </a:r>
            <a:r>
              <a:rPr lang="es-CR" dirty="0" smtClean="0"/>
              <a:t>)</a:t>
            </a:r>
            <a:endParaRPr lang="en-US" dirty="0"/>
          </a:p>
        </p:txBody>
      </p:sp>
      <p:pic>
        <p:nvPicPr>
          <p:cNvPr id="14351" name="Picture 15" descr="020401_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5" y="2667000"/>
            <a:ext cx="6508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5" name="Picture 19" descr="encriptad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40163"/>
            <a:ext cx="914400" cy="73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8" name="Picture 22" descr="document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9620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 descr="llave azu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86200"/>
            <a:ext cx="55403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0" name="Picture 24" descr="llave azu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48" y="5358781"/>
            <a:ext cx="4159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1" name="Picture 25" descr="llave verd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5" y="2133600"/>
            <a:ext cx="5556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2" name="Picture 26" descr="encriptad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762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82" name="Group 46"/>
          <p:cNvGrpSpPr>
            <a:grpSpLocks/>
          </p:cNvGrpSpPr>
          <p:nvPr/>
        </p:nvGrpSpPr>
        <p:grpSpPr bwMode="auto">
          <a:xfrm>
            <a:off x="82550" y="1066800"/>
            <a:ext cx="1441450" cy="2247900"/>
            <a:chOff x="52" y="672"/>
            <a:chExt cx="908" cy="1416"/>
          </a:xfrm>
        </p:grpSpPr>
        <p:pic>
          <p:nvPicPr>
            <p:cNvPr id="14359" name="Picture 23" descr="hash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672"/>
              <a:ext cx="750" cy="1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57" name="Text Box 21"/>
            <p:cNvSpPr txBox="1">
              <a:spLocks noChangeArrowheads="1"/>
            </p:cNvSpPr>
            <p:nvPr/>
          </p:nvSpPr>
          <p:spPr bwMode="auto">
            <a:xfrm>
              <a:off x="52" y="1872"/>
              <a:ext cx="4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CR" sz="1400"/>
                <a:t>HASH</a:t>
              </a:r>
              <a:endParaRPr lang="en-US" sz="1400"/>
            </a:p>
          </p:txBody>
        </p:sp>
      </p:grpSp>
      <p:sp>
        <p:nvSpPr>
          <p:cNvPr id="14364" name="AutoShape 28"/>
          <p:cNvSpPr>
            <a:spLocks noChangeArrowheads="1"/>
          </p:cNvSpPr>
          <p:nvPr/>
        </p:nvSpPr>
        <p:spPr bwMode="auto">
          <a:xfrm>
            <a:off x="1981200" y="3581400"/>
            <a:ext cx="1066800" cy="7620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C"/>
          </a:p>
        </p:txBody>
      </p:sp>
      <p:pic>
        <p:nvPicPr>
          <p:cNvPr id="14365" name="Picture 29" descr="020401_0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98" y="4971845"/>
            <a:ext cx="43338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740498" y="5048045"/>
            <a:ext cx="18485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CR" dirty="0"/>
              <a:t>Certificado </a:t>
            </a:r>
            <a:r>
              <a:rPr lang="es-CR" dirty="0" smtClean="0"/>
              <a:t>(</a:t>
            </a:r>
            <a:r>
              <a:rPr lang="es-CR" dirty="0" err="1" smtClean="0"/>
              <a:t>Dario</a:t>
            </a:r>
            <a:r>
              <a:rPr lang="es-CR" dirty="0" smtClean="0"/>
              <a:t>)</a:t>
            </a:r>
            <a:endParaRPr lang="en-US" dirty="0"/>
          </a:p>
        </p:txBody>
      </p:sp>
      <p:sp>
        <p:nvSpPr>
          <p:cNvPr id="14368" name="Rectangle 32"/>
          <p:cNvSpPr>
            <a:spLocks noChangeArrowheads="1"/>
          </p:cNvSpPr>
          <p:nvPr/>
        </p:nvSpPr>
        <p:spPr bwMode="auto">
          <a:xfrm>
            <a:off x="1905000" y="1219200"/>
            <a:ext cx="1676400" cy="2209800"/>
          </a:xfrm>
          <a:prstGeom prst="rect">
            <a:avLst/>
          </a:prstGeom>
          <a:noFill/>
          <a:ln w="1905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C"/>
          </a:p>
        </p:txBody>
      </p:sp>
      <p:pic>
        <p:nvPicPr>
          <p:cNvPr id="14371" name="Picture 35" descr="llave verd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98" y="5429045"/>
            <a:ext cx="4175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402" name="Group 66"/>
          <p:cNvGrpSpPr>
            <a:grpSpLocks/>
          </p:cNvGrpSpPr>
          <p:nvPr/>
        </p:nvGrpSpPr>
        <p:grpSpPr bwMode="auto">
          <a:xfrm>
            <a:off x="7239000" y="3962400"/>
            <a:ext cx="1200150" cy="1052513"/>
            <a:chOff x="4560" y="2496"/>
            <a:chExt cx="756" cy="663"/>
          </a:xfrm>
        </p:grpSpPr>
        <p:pic>
          <p:nvPicPr>
            <p:cNvPr id="14373" name="Picture 37" descr="020104_0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496"/>
              <a:ext cx="480" cy="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77" name="Text Box 41"/>
            <p:cNvSpPr txBox="1">
              <a:spLocks noChangeArrowheads="1"/>
            </p:cNvSpPr>
            <p:nvPr/>
          </p:nvSpPr>
          <p:spPr bwMode="auto">
            <a:xfrm>
              <a:off x="4560" y="2928"/>
              <a:ext cx="7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CR"/>
                <a:t>Integridad</a:t>
              </a:r>
              <a:endParaRPr lang="en-US"/>
            </a:p>
          </p:txBody>
        </p:sp>
      </p:grpSp>
      <p:grpSp>
        <p:nvGrpSpPr>
          <p:cNvPr id="14386" name="Group 50"/>
          <p:cNvGrpSpPr>
            <a:grpSpLocks/>
          </p:cNvGrpSpPr>
          <p:nvPr/>
        </p:nvGrpSpPr>
        <p:grpSpPr bwMode="auto">
          <a:xfrm>
            <a:off x="228600" y="3276600"/>
            <a:ext cx="1752600" cy="1600200"/>
            <a:chOff x="144" y="2064"/>
            <a:chExt cx="1104" cy="864"/>
          </a:xfrm>
        </p:grpSpPr>
        <p:sp>
          <p:nvSpPr>
            <p:cNvPr id="14383" name="Rectangle 47"/>
            <p:cNvSpPr>
              <a:spLocks noChangeArrowheads="1"/>
            </p:cNvSpPr>
            <p:nvPr/>
          </p:nvSpPr>
          <p:spPr bwMode="auto">
            <a:xfrm>
              <a:off x="288" y="2064"/>
              <a:ext cx="576" cy="3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C"/>
            </a:p>
          </p:txBody>
        </p:sp>
        <p:sp>
          <p:nvSpPr>
            <p:cNvPr id="14384" name="Rectangle 48"/>
            <p:cNvSpPr>
              <a:spLocks noChangeArrowheads="1"/>
            </p:cNvSpPr>
            <p:nvPr/>
          </p:nvSpPr>
          <p:spPr bwMode="auto">
            <a:xfrm>
              <a:off x="144" y="2400"/>
              <a:ext cx="1104" cy="5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C"/>
            </a:p>
          </p:txBody>
        </p:sp>
      </p:grpSp>
      <p:graphicFrame>
        <p:nvGraphicFramePr>
          <p:cNvPr id="14388" name="Object 5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555893"/>
              </p:ext>
            </p:extLst>
          </p:nvPr>
        </p:nvGraphicFramePr>
        <p:xfrm>
          <a:off x="4068763" y="1489955"/>
          <a:ext cx="2130425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0" name="Visio" r:id="rId15" imgW="2890778" imgH="2181939" progId="Visio.Drawing.11">
                  <p:embed/>
                </p:oleObj>
              </mc:Choice>
              <mc:Fallback>
                <p:oleObj name="Visio" r:id="rId15" imgW="2890778" imgH="2181939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8763" y="1489955"/>
                        <a:ext cx="2130425" cy="160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90" name="Text Box 54"/>
          <p:cNvSpPr txBox="1">
            <a:spLocks noChangeArrowheads="1"/>
          </p:cNvSpPr>
          <p:nvPr/>
        </p:nvSpPr>
        <p:spPr bwMode="auto">
          <a:xfrm>
            <a:off x="4514850" y="2177842"/>
            <a:ext cx="12382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CR" b="1" dirty="0" smtClean="0">
                <a:solidFill>
                  <a:schemeClr val="bg1"/>
                </a:solidFill>
              </a:rPr>
              <a:t>SmartGrid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391" name="Text Box 55"/>
          <p:cNvSpPr txBox="1">
            <a:spLocks noChangeArrowheads="1"/>
          </p:cNvSpPr>
          <p:nvPr/>
        </p:nvSpPr>
        <p:spPr bwMode="auto">
          <a:xfrm>
            <a:off x="2000250" y="914400"/>
            <a:ext cx="150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CR"/>
              <a:t>¿Qué envío?</a:t>
            </a:r>
            <a:endParaRPr lang="en-US"/>
          </a:p>
        </p:txBody>
      </p:sp>
      <p:sp>
        <p:nvSpPr>
          <p:cNvPr id="14392" name="AutoShape 56"/>
          <p:cNvSpPr>
            <a:spLocks noChangeArrowheads="1"/>
          </p:cNvSpPr>
          <p:nvPr/>
        </p:nvSpPr>
        <p:spPr bwMode="auto">
          <a:xfrm>
            <a:off x="3657600" y="2133600"/>
            <a:ext cx="304800" cy="381000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C"/>
          </a:p>
        </p:txBody>
      </p:sp>
      <p:grpSp>
        <p:nvGrpSpPr>
          <p:cNvPr id="14400" name="Group 64"/>
          <p:cNvGrpSpPr>
            <a:grpSpLocks/>
          </p:cNvGrpSpPr>
          <p:nvPr/>
        </p:nvGrpSpPr>
        <p:grpSpPr bwMode="auto">
          <a:xfrm>
            <a:off x="6705600" y="1295400"/>
            <a:ext cx="2057400" cy="2124075"/>
            <a:chOff x="4272" y="822"/>
            <a:chExt cx="1296" cy="1338"/>
          </a:xfrm>
        </p:grpSpPr>
        <p:pic>
          <p:nvPicPr>
            <p:cNvPr id="14348" name="Picture 12" descr="llave verd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" y="1392"/>
              <a:ext cx="350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397" name="Group 61"/>
            <p:cNvGrpSpPr>
              <a:grpSpLocks/>
            </p:cNvGrpSpPr>
            <p:nvPr/>
          </p:nvGrpSpPr>
          <p:grpSpPr bwMode="auto">
            <a:xfrm>
              <a:off x="4272" y="822"/>
              <a:ext cx="1296" cy="1338"/>
              <a:chOff x="4272" y="822"/>
              <a:chExt cx="1296" cy="1338"/>
            </a:xfrm>
          </p:grpSpPr>
          <p:pic>
            <p:nvPicPr>
              <p:cNvPr id="14370" name="Picture 34" descr="encriptado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8" y="1776"/>
                <a:ext cx="480" cy="3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76" name="Picture 40" descr="020401_0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8" y="960"/>
                <a:ext cx="410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95" name="Picture 59" descr="documento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2" y="822"/>
                <a:ext cx="606" cy="8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4396" name="Picture 60" descr="hash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2676525"/>
            <a:ext cx="120015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07" name="Picture 71" descr="hash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419475"/>
            <a:ext cx="7810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412" name="Group 76"/>
          <p:cNvGrpSpPr>
            <a:grpSpLocks/>
          </p:cNvGrpSpPr>
          <p:nvPr/>
        </p:nvGrpSpPr>
        <p:grpSpPr bwMode="auto">
          <a:xfrm>
            <a:off x="4838700" y="3414712"/>
            <a:ext cx="2692400" cy="2660650"/>
            <a:chOff x="3048" y="2151"/>
            <a:chExt cx="1696" cy="1676"/>
          </a:xfrm>
        </p:grpSpPr>
        <p:grpSp>
          <p:nvGrpSpPr>
            <p:cNvPr id="14408" name="Group 72"/>
            <p:cNvGrpSpPr>
              <a:grpSpLocks/>
            </p:cNvGrpSpPr>
            <p:nvPr/>
          </p:nvGrpSpPr>
          <p:grpSpPr bwMode="auto">
            <a:xfrm>
              <a:off x="3048" y="2681"/>
              <a:ext cx="1696" cy="1146"/>
              <a:chOff x="3096" y="2571"/>
              <a:chExt cx="1696" cy="1146"/>
            </a:xfrm>
          </p:grpSpPr>
          <p:sp>
            <p:nvSpPr>
              <p:cNvPr id="14409" name="AutoShape 73"/>
              <p:cNvSpPr>
                <a:spLocks noChangeArrowheads="1"/>
              </p:cNvSpPr>
              <p:nvPr/>
            </p:nvSpPr>
            <p:spPr bwMode="auto">
              <a:xfrm>
                <a:off x="3096" y="2571"/>
                <a:ext cx="1259" cy="955"/>
              </a:xfrm>
              <a:prstGeom prst="upArrowCallout">
                <a:avLst>
                  <a:gd name="adj1" fmla="val 33882"/>
                  <a:gd name="adj2" fmla="val 33882"/>
                  <a:gd name="adj3" fmla="val 16667"/>
                  <a:gd name="adj4" fmla="val 66667"/>
                </a:avLst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s-CR" sz="1200" dirty="0"/>
                  <a:t>Nombre: </a:t>
                </a:r>
                <a:r>
                  <a:rPr lang="es-CR" sz="1200" dirty="0" err="1" smtClean="0"/>
                  <a:t>Dario</a:t>
                </a:r>
                <a:endParaRPr lang="es-CR" sz="1200" dirty="0"/>
              </a:p>
              <a:p>
                <a:pPr algn="l"/>
                <a:r>
                  <a:rPr lang="es-CR" sz="1200" dirty="0"/>
                  <a:t>Cédula: x-xxx-xxx</a:t>
                </a:r>
              </a:p>
              <a:p>
                <a:pPr algn="l"/>
                <a:r>
                  <a:rPr lang="es-CR" sz="1200" dirty="0"/>
                  <a:t>Vigencia: 10/7/05 al 10/7/0</a:t>
                </a:r>
              </a:p>
              <a:p>
                <a:pPr algn="l"/>
                <a:r>
                  <a:rPr lang="es-CR" sz="1200" dirty="0"/>
                  <a:t>Serie: 030495AD</a:t>
                </a:r>
              </a:p>
              <a:p>
                <a:pPr algn="l"/>
                <a:r>
                  <a:rPr lang="es-CR" sz="1200" dirty="0" err="1"/>
                  <a:t>Emisior</a:t>
                </a:r>
                <a:r>
                  <a:rPr lang="es-CR" sz="1200" dirty="0"/>
                  <a:t>: </a:t>
                </a:r>
                <a:r>
                  <a:rPr lang="es-CR" sz="1200" dirty="0" err="1"/>
                  <a:t>Identiga</a:t>
                </a:r>
                <a:r>
                  <a:rPr lang="es-CR" sz="1200" dirty="0"/>
                  <a:t> CA</a:t>
                </a:r>
                <a:endParaRPr lang="en-US" dirty="0"/>
              </a:p>
            </p:txBody>
          </p:sp>
          <p:sp>
            <p:nvSpPr>
              <p:cNvPr id="14410" name="Text Box 74"/>
              <p:cNvSpPr txBox="1">
                <a:spLocks noChangeArrowheads="1"/>
              </p:cNvSpPr>
              <p:nvPr/>
            </p:nvSpPr>
            <p:spPr bwMode="auto">
              <a:xfrm>
                <a:off x="4676" y="3504"/>
                <a:ext cx="116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dirty="0"/>
              </a:p>
            </p:txBody>
          </p:sp>
        </p:grpSp>
        <p:pic>
          <p:nvPicPr>
            <p:cNvPr id="14411" name="Picture 75" descr="020401_01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" y="2151"/>
              <a:ext cx="546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586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4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08189E-6 L 0.00104 0.0936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67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771E-6 L -0.08021 2.9771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10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10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6" dur="2000" fill="hold"/>
                                        <p:tgtEl>
                                          <p:spTgt spid="14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7" grpId="0"/>
      <p:bldP spid="14364" grpId="0" animBg="1"/>
      <p:bldP spid="14368" grpId="0" animBg="1"/>
      <p:bldP spid="14391" grpId="0"/>
      <p:bldP spid="143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600" b="1" dirty="0" smtClean="0"/>
              <a:t>Smart Grid</a:t>
            </a:r>
            <a:endParaRPr lang="es-EC" sz="2600" b="1" dirty="0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53" name="AutoShape 20"/>
          <p:cNvSpPr>
            <a:spLocks noChangeArrowheads="1"/>
          </p:cNvSpPr>
          <p:nvPr/>
        </p:nvSpPr>
        <p:spPr bwMode="ltGray">
          <a:xfrm rot="5400000">
            <a:off x="2418945" y="1921628"/>
            <a:ext cx="3194562" cy="2975709"/>
          </a:xfrm>
          <a:custGeom>
            <a:avLst/>
            <a:gdLst>
              <a:gd name="G0" fmla="+- 64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4"/>
              <a:gd name="G18" fmla="*/ 64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64 10800 0"/>
              <a:gd name="G26" fmla="?: G9 G17 G25"/>
              <a:gd name="G27" fmla="?: G9 0 21600"/>
              <a:gd name="G28" fmla="cos 10800 11796480"/>
              <a:gd name="G29" fmla="sin 10800 11796480"/>
              <a:gd name="G30" fmla="sin 64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68 w 21600"/>
              <a:gd name="T15" fmla="*/ 10800 h 21600"/>
              <a:gd name="T16" fmla="*/ 10800 w 21600"/>
              <a:gd name="T17" fmla="*/ 10736 h 21600"/>
              <a:gd name="T18" fmla="*/ 16232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36" y="10800"/>
                </a:moveTo>
                <a:cubicBezTo>
                  <a:pt x="10736" y="10764"/>
                  <a:pt x="10764" y="10736"/>
                  <a:pt x="10800" y="10736"/>
                </a:cubicBezTo>
                <a:cubicBezTo>
                  <a:pt x="10835" y="10736"/>
                  <a:pt x="10864" y="10764"/>
                  <a:pt x="10864" y="10800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79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54" name="AutoShape 21"/>
          <p:cNvSpPr>
            <a:spLocks noChangeArrowheads="1"/>
          </p:cNvSpPr>
          <p:nvPr/>
        </p:nvSpPr>
        <p:spPr bwMode="gray">
          <a:xfrm rot="5400000">
            <a:off x="2011780" y="1538218"/>
            <a:ext cx="4038051" cy="367162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50000">
                <a:schemeClr val="bg1">
                  <a:alpha val="0"/>
                </a:schemeClr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55" name="AutoShape 22"/>
          <p:cNvSpPr>
            <a:spLocks noChangeArrowheads="1"/>
          </p:cNvSpPr>
          <p:nvPr/>
        </p:nvSpPr>
        <p:spPr bwMode="ltGray">
          <a:xfrm>
            <a:off x="5915100" y="3440263"/>
            <a:ext cx="3999184" cy="48178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pSp>
        <p:nvGrpSpPr>
          <p:cNvPr id="56" name="Group 23"/>
          <p:cNvGrpSpPr>
            <a:grpSpLocks/>
          </p:cNvGrpSpPr>
          <p:nvPr/>
        </p:nvGrpSpPr>
        <p:grpSpPr bwMode="auto">
          <a:xfrm>
            <a:off x="5543625" y="3456138"/>
            <a:ext cx="415705" cy="457192"/>
            <a:chOff x="1583" y="1494"/>
            <a:chExt cx="526" cy="526"/>
          </a:xfrm>
        </p:grpSpPr>
        <p:sp>
          <p:nvSpPr>
            <p:cNvPr id="57" name="Oval 24"/>
            <p:cNvSpPr>
              <a:spLocks noChangeArrowheads="1"/>
            </p:cNvSpPr>
            <p:nvPr/>
          </p:nvSpPr>
          <p:spPr bwMode="gray">
            <a:xfrm>
              <a:off x="1583" y="1494"/>
              <a:ext cx="526" cy="5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58" name="Oval 25"/>
            <p:cNvSpPr>
              <a:spLocks noChangeArrowheads="1"/>
            </p:cNvSpPr>
            <p:nvPr/>
          </p:nvSpPr>
          <p:spPr bwMode="gray">
            <a:xfrm>
              <a:off x="1634" y="1547"/>
              <a:ext cx="425" cy="425"/>
            </a:xfrm>
            <a:prstGeom prst="ellipse">
              <a:avLst/>
            </a:prstGeom>
            <a:gradFill rotWithShape="1">
              <a:gsLst>
                <a:gs pos="0">
                  <a:srgbClr val="10E470"/>
                </a:gs>
                <a:gs pos="100000">
                  <a:srgbClr val="10E470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59" name="Oval 26"/>
            <p:cNvSpPr>
              <a:spLocks noChangeArrowheads="1"/>
            </p:cNvSpPr>
            <p:nvPr/>
          </p:nvSpPr>
          <p:spPr bwMode="gray">
            <a:xfrm>
              <a:off x="1642" y="1557"/>
              <a:ext cx="406" cy="40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85001"/>
                  </a:srgbClr>
                </a:gs>
                <a:gs pos="100000">
                  <a:srgbClr val="FFFF00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60" name="Oval 27"/>
            <p:cNvSpPr>
              <a:spLocks noChangeArrowheads="1"/>
            </p:cNvSpPr>
            <p:nvPr/>
          </p:nvSpPr>
          <p:spPr bwMode="gray">
            <a:xfrm>
              <a:off x="1652" y="1582"/>
              <a:ext cx="265" cy="266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61" name="Oval 28"/>
            <p:cNvSpPr>
              <a:spLocks noChangeArrowheads="1"/>
            </p:cNvSpPr>
            <p:nvPr/>
          </p:nvSpPr>
          <p:spPr bwMode="gray">
            <a:xfrm>
              <a:off x="1659" y="1571"/>
              <a:ext cx="366" cy="36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0"/>
                  </a:srgbClr>
                </a:gs>
                <a:gs pos="100000">
                  <a:srgbClr val="FFFF00">
                    <a:gamma/>
                    <a:shade val="76078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</p:grpSp>
      <p:sp>
        <p:nvSpPr>
          <p:cNvPr id="62" name="AutoShape 29"/>
          <p:cNvSpPr>
            <a:spLocks noChangeArrowheads="1"/>
          </p:cNvSpPr>
          <p:nvPr/>
        </p:nvSpPr>
        <p:spPr bwMode="ltGray">
          <a:xfrm>
            <a:off x="5866884" y="2410689"/>
            <a:ext cx="4000499" cy="48178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pSp>
        <p:nvGrpSpPr>
          <p:cNvPr id="63" name="Group 30"/>
          <p:cNvGrpSpPr>
            <a:grpSpLocks/>
          </p:cNvGrpSpPr>
          <p:nvPr/>
        </p:nvGrpSpPr>
        <p:grpSpPr bwMode="auto">
          <a:xfrm>
            <a:off x="5496996" y="2426564"/>
            <a:ext cx="415705" cy="457192"/>
            <a:chOff x="1583" y="1494"/>
            <a:chExt cx="526" cy="526"/>
          </a:xfrm>
        </p:grpSpPr>
        <p:sp>
          <p:nvSpPr>
            <p:cNvPr id="64" name="Oval 31"/>
            <p:cNvSpPr>
              <a:spLocks noChangeArrowheads="1"/>
            </p:cNvSpPr>
            <p:nvPr/>
          </p:nvSpPr>
          <p:spPr bwMode="gray">
            <a:xfrm>
              <a:off x="1583" y="1494"/>
              <a:ext cx="526" cy="5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65" name="Oval 32"/>
            <p:cNvSpPr>
              <a:spLocks noChangeArrowheads="1"/>
            </p:cNvSpPr>
            <p:nvPr/>
          </p:nvSpPr>
          <p:spPr bwMode="gray">
            <a:xfrm>
              <a:off x="1634" y="1547"/>
              <a:ext cx="425" cy="425"/>
            </a:xfrm>
            <a:prstGeom prst="ellipse">
              <a:avLst/>
            </a:prstGeom>
            <a:gradFill rotWithShape="1">
              <a:gsLst>
                <a:gs pos="0">
                  <a:srgbClr val="10E470"/>
                </a:gs>
                <a:gs pos="100000">
                  <a:srgbClr val="10E470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gray">
            <a:xfrm>
              <a:off x="1642" y="1557"/>
              <a:ext cx="406" cy="40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85001"/>
                  </a:srgbClr>
                </a:gs>
                <a:gs pos="100000">
                  <a:srgbClr val="FFFF00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67" name="Oval 34"/>
            <p:cNvSpPr>
              <a:spLocks noChangeArrowheads="1"/>
            </p:cNvSpPr>
            <p:nvPr/>
          </p:nvSpPr>
          <p:spPr bwMode="gray">
            <a:xfrm>
              <a:off x="1652" y="1582"/>
              <a:ext cx="265" cy="266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68" name="Oval 35"/>
            <p:cNvSpPr>
              <a:spLocks noChangeArrowheads="1"/>
            </p:cNvSpPr>
            <p:nvPr/>
          </p:nvSpPr>
          <p:spPr bwMode="gray">
            <a:xfrm>
              <a:off x="1659" y="1571"/>
              <a:ext cx="366" cy="36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0"/>
                  </a:srgbClr>
                </a:gs>
                <a:gs pos="100000">
                  <a:srgbClr val="FFFF00">
                    <a:gamma/>
                    <a:shade val="76078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</p:grpSp>
      <p:sp>
        <p:nvSpPr>
          <p:cNvPr id="69" name="AutoShape 36"/>
          <p:cNvSpPr>
            <a:spLocks noChangeArrowheads="1"/>
          </p:cNvSpPr>
          <p:nvPr/>
        </p:nvSpPr>
        <p:spPr bwMode="ltGray">
          <a:xfrm>
            <a:off x="5326165" y="1574595"/>
            <a:ext cx="3999184" cy="48323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pSp>
        <p:nvGrpSpPr>
          <p:cNvPr id="70" name="Group 37"/>
          <p:cNvGrpSpPr>
            <a:grpSpLocks/>
          </p:cNvGrpSpPr>
          <p:nvPr/>
        </p:nvGrpSpPr>
        <p:grpSpPr bwMode="auto">
          <a:xfrm>
            <a:off x="4956277" y="1590470"/>
            <a:ext cx="415705" cy="457192"/>
            <a:chOff x="1583" y="1494"/>
            <a:chExt cx="526" cy="526"/>
          </a:xfrm>
        </p:grpSpPr>
        <p:sp>
          <p:nvSpPr>
            <p:cNvPr id="71" name="Oval 38"/>
            <p:cNvSpPr>
              <a:spLocks noChangeArrowheads="1"/>
            </p:cNvSpPr>
            <p:nvPr/>
          </p:nvSpPr>
          <p:spPr bwMode="gray">
            <a:xfrm>
              <a:off x="1583" y="1494"/>
              <a:ext cx="526" cy="5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72" name="Oval 39"/>
            <p:cNvSpPr>
              <a:spLocks noChangeArrowheads="1"/>
            </p:cNvSpPr>
            <p:nvPr/>
          </p:nvSpPr>
          <p:spPr bwMode="gray">
            <a:xfrm>
              <a:off x="1634" y="1547"/>
              <a:ext cx="425" cy="425"/>
            </a:xfrm>
            <a:prstGeom prst="ellipse">
              <a:avLst/>
            </a:prstGeom>
            <a:gradFill rotWithShape="1">
              <a:gsLst>
                <a:gs pos="0">
                  <a:srgbClr val="10E470"/>
                </a:gs>
                <a:gs pos="100000">
                  <a:srgbClr val="10E470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73" name="Oval 40"/>
            <p:cNvSpPr>
              <a:spLocks noChangeArrowheads="1"/>
            </p:cNvSpPr>
            <p:nvPr/>
          </p:nvSpPr>
          <p:spPr bwMode="gray">
            <a:xfrm>
              <a:off x="1642" y="1557"/>
              <a:ext cx="406" cy="40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85001"/>
                  </a:srgbClr>
                </a:gs>
                <a:gs pos="100000">
                  <a:srgbClr val="FFFF00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74" name="Oval 41"/>
            <p:cNvSpPr>
              <a:spLocks noChangeArrowheads="1"/>
            </p:cNvSpPr>
            <p:nvPr/>
          </p:nvSpPr>
          <p:spPr bwMode="gray">
            <a:xfrm>
              <a:off x="1652" y="1582"/>
              <a:ext cx="265" cy="266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75" name="Oval 42"/>
            <p:cNvSpPr>
              <a:spLocks noChangeArrowheads="1"/>
            </p:cNvSpPr>
            <p:nvPr/>
          </p:nvSpPr>
          <p:spPr bwMode="gray">
            <a:xfrm>
              <a:off x="1659" y="1571"/>
              <a:ext cx="366" cy="36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0"/>
                  </a:srgbClr>
                </a:gs>
                <a:gs pos="100000">
                  <a:srgbClr val="FFFF00">
                    <a:gamma/>
                    <a:shade val="76078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</p:grpSp>
      <p:sp>
        <p:nvSpPr>
          <p:cNvPr id="76" name="AutoShape 43"/>
          <p:cNvSpPr>
            <a:spLocks noChangeArrowheads="1"/>
          </p:cNvSpPr>
          <p:nvPr/>
        </p:nvSpPr>
        <p:spPr bwMode="ltGray">
          <a:xfrm>
            <a:off x="5615281" y="4389239"/>
            <a:ext cx="4000499" cy="48323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pSp>
        <p:nvGrpSpPr>
          <p:cNvPr id="77" name="Group 44"/>
          <p:cNvGrpSpPr>
            <a:grpSpLocks/>
          </p:cNvGrpSpPr>
          <p:nvPr/>
        </p:nvGrpSpPr>
        <p:grpSpPr bwMode="auto">
          <a:xfrm>
            <a:off x="5245393" y="4405114"/>
            <a:ext cx="415705" cy="457192"/>
            <a:chOff x="1583" y="1494"/>
            <a:chExt cx="526" cy="526"/>
          </a:xfrm>
        </p:grpSpPr>
        <p:sp>
          <p:nvSpPr>
            <p:cNvPr id="78" name="Oval 45"/>
            <p:cNvSpPr>
              <a:spLocks noChangeArrowheads="1"/>
            </p:cNvSpPr>
            <p:nvPr/>
          </p:nvSpPr>
          <p:spPr bwMode="gray">
            <a:xfrm>
              <a:off x="1583" y="1494"/>
              <a:ext cx="526" cy="5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79" name="Oval 46"/>
            <p:cNvSpPr>
              <a:spLocks noChangeArrowheads="1"/>
            </p:cNvSpPr>
            <p:nvPr/>
          </p:nvSpPr>
          <p:spPr bwMode="gray">
            <a:xfrm>
              <a:off x="1634" y="1547"/>
              <a:ext cx="425" cy="425"/>
            </a:xfrm>
            <a:prstGeom prst="ellipse">
              <a:avLst/>
            </a:prstGeom>
            <a:gradFill rotWithShape="1">
              <a:gsLst>
                <a:gs pos="0">
                  <a:srgbClr val="10E470"/>
                </a:gs>
                <a:gs pos="100000">
                  <a:srgbClr val="10E470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80" name="Oval 47"/>
            <p:cNvSpPr>
              <a:spLocks noChangeArrowheads="1"/>
            </p:cNvSpPr>
            <p:nvPr/>
          </p:nvSpPr>
          <p:spPr bwMode="gray">
            <a:xfrm>
              <a:off x="1642" y="1557"/>
              <a:ext cx="406" cy="40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85001"/>
                  </a:srgbClr>
                </a:gs>
                <a:gs pos="100000">
                  <a:srgbClr val="FFFF00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81" name="Oval 48"/>
            <p:cNvSpPr>
              <a:spLocks noChangeArrowheads="1"/>
            </p:cNvSpPr>
            <p:nvPr/>
          </p:nvSpPr>
          <p:spPr bwMode="gray">
            <a:xfrm>
              <a:off x="1652" y="1582"/>
              <a:ext cx="265" cy="266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82" name="Oval 49"/>
            <p:cNvSpPr>
              <a:spLocks noChangeArrowheads="1"/>
            </p:cNvSpPr>
            <p:nvPr/>
          </p:nvSpPr>
          <p:spPr bwMode="gray">
            <a:xfrm>
              <a:off x="1659" y="1571"/>
              <a:ext cx="366" cy="36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0"/>
                  </a:srgbClr>
                </a:gs>
                <a:gs pos="100000">
                  <a:srgbClr val="FFFF00">
                    <a:gamma/>
                    <a:shade val="76078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</p:grpSp>
      <p:sp>
        <p:nvSpPr>
          <p:cNvPr id="90" name="Text Box 58"/>
          <p:cNvSpPr txBox="1">
            <a:spLocks noChangeArrowheads="1"/>
          </p:cNvSpPr>
          <p:nvPr/>
        </p:nvSpPr>
        <p:spPr bwMode="auto">
          <a:xfrm>
            <a:off x="5035652" y="1644445"/>
            <a:ext cx="25784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1" name="Text Box 59"/>
          <p:cNvSpPr txBox="1">
            <a:spLocks noChangeArrowheads="1"/>
          </p:cNvSpPr>
          <p:nvPr/>
        </p:nvSpPr>
        <p:spPr bwMode="auto">
          <a:xfrm>
            <a:off x="5589071" y="2496415"/>
            <a:ext cx="25784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2" name="Text Box 60"/>
          <p:cNvSpPr txBox="1">
            <a:spLocks noChangeArrowheads="1"/>
          </p:cNvSpPr>
          <p:nvPr/>
        </p:nvSpPr>
        <p:spPr bwMode="auto">
          <a:xfrm>
            <a:off x="5635700" y="3524401"/>
            <a:ext cx="25784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93" name="Text Box 61"/>
          <p:cNvSpPr txBox="1">
            <a:spLocks noChangeArrowheads="1"/>
          </p:cNvSpPr>
          <p:nvPr/>
        </p:nvSpPr>
        <p:spPr bwMode="auto">
          <a:xfrm>
            <a:off x="5337468" y="4474965"/>
            <a:ext cx="25784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95" name="Text Box 63"/>
          <p:cNvSpPr txBox="1">
            <a:spLocks noChangeArrowheads="1"/>
          </p:cNvSpPr>
          <p:nvPr/>
        </p:nvSpPr>
        <p:spPr bwMode="black">
          <a:xfrm>
            <a:off x="5537302" y="1660320"/>
            <a:ext cx="3094106" cy="33855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C" b="1" dirty="0"/>
              <a:t>Flexibilidad</a:t>
            </a:r>
            <a:endParaRPr lang="en-US" altLang="zh-CN" dirty="0"/>
          </a:p>
        </p:txBody>
      </p:sp>
      <p:sp>
        <p:nvSpPr>
          <p:cNvPr id="96" name="Text Box 64"/>
          <p:cNvSpPr txBox="1">
            <a:spLocks noChangeArrowheads="1"/>
          </p:cNvSpPr>
          <p:nvPr/>
        </p:nvSpPr>
        <p:spPr bwMode="black">
          <a:xfrm>
            <a:off x="6055796" y="2496414"/>
            <a:ext cx="3094106" cy="33855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C" b="1" dirty="0"/>
              <a:t>Inteligente y segura</a:t>
            </a:r>
            <a:endParaRPr lang="en-US" altLang="zh-CN" dirty="0"/>
          </a:p>
        </p:txBody>
      </p:sp>
      <p:sp>
        <p:nvSpPr>
          <p:cNvPr id="97" name="Text Box 65"/>
          <p:cNvSpPr txBox="1">
            <a:spLocks noChangeArrowheads="1"/>
          </p:cNvSpPr>
          <p:nvPr/>
        </p:nvSpPr>
        <p:spPr bwMode="black">
          <a:xfrm>
            <a:off x="6092900" y="3538688"/>
            <a:ext cx="3094106" cy="33855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C" b="1" dirty="0"/>
              <a:t>Eficiente</a:t>
            </a:r>
            <a:endParaRPr lang="en-US" altLang="zh-CN" dirty="0"/>
          </a:p>
        </p:txBody>
      </p:sp>
      <p:sp>
        <p:nvSpPr>
          <p:cNvPr id="99" name="Text Box 67"/>
          <p:cNvSpPr txBox="1">
            <a:spLocks noChangeArrowheads="1"/>
          </p:cNvSpPr>
          <p:nvPr/>
        </p:nvSpPr>
        <p:spPr bwMode="black">
          <a:xfrm>
            <a:off x="5804193" y="4435277"/>
            <a:ext cx="3094106" cy="33855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C" b="1" dirty="0"/>
              <a:t>Abierta</a:t>
            </a:r>
            <a:endParaRPr lang="en-US" altLang="zh-CN" dirty="0"/>
          </a:p>
        </p:txBody>
      </p:sp>
      <p:pic>
        <p:nvPicPr>
          <p:cNvPr id="1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71" y="2164045"/>
            <a:ext cx="3523497" cy="256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4726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600" b="1" dirty="0" smtClean="0"/>
              <a:t>Infraestructura Smart Grid</a:t>
            </a:r>
            <a:endParaRPr lang="es-EC" sz="2600" b="1" dirty="0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815381"/>
              </p:ext>
            </p:extLst>
          </p:nvPr>
        </p:nvGraphicFramePr>
        <p:xfrm>
          <a:off x="3998445" y="2469756"/>
          <a:ext cx="1069975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42" name="Imagen" r:id="rId4" imgW="5600700" imgH="3589338" progId="">
                  <p:embed/>
                </p:oleObj>
              </mc:Choice>
              <mc:Fallback>
                <p:oleObj name="Imagen" r:id="rId4" imgW="5600700" imgH="35893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8445" y="2469756"/>
                        <a:ext cx="1069975" cy="1068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256171"/>
              </p:ext>
            </p:extLst>
          </p:nvPr>
        </p:nvGraphicFramePr>
        <p:xfrm>
          <a:off x="5862609" y="1766494"/>
          <a:ext cx="712788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43" name="Imagen" r:id="rId6" imgW="2332038" imgH="3527425" progId="">
                  <p:embed/>
                </p:oleObj>
              </mc:Choice>
              <mc:Fallback>
                <p:oleObj name="Imagen" r:id="rId6" imgW="2332038" imgH="352742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2609" y="1766494"/>
                        <a:ext cx="712788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770690"/>
              </p:ext>
            </p:extLst>
          </p:nvPr>
        </p:nvGraphicFramePr>
        <p:xfrm>
          <a:off x="5938809" y="3061894"/>
          <a:ext cx="712788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44" name="Imagen" r:id="rId8" imgW="2332038" imgH="3527425" progId="">
                  <p:embed/>
                </p:oleObj>
              </mc:Choice>
              <mc:Fallback>
                <p:oleObj name="Imagen" r:id="rId8" imgW="2332038" imgH="352742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8809" y="3061894"/>
                        <a:ext cx="712788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07941"/>
              </p:ext>
            </p:extLst>
          </p:nvPr>
        </p:nvGraphicFramePr>
        <p:xfrm>
          <a:off x="5862609" y="4484294"/>
          <a:ext cx="763588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45" name="Imagen" r:id="rId10" imgW="2332038" imgH="3527425" progId="">
                  <p:embed/>
                </p:oleObj>
              </mc:Choice>
              <mc:Fallback>
                <p:oleObj name="Imagen" r:id="rId10" imgW="2332038" imgH="352742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2609" y="4484294"/>
                        <a:ext cx="763588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6" descr="j019538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384" y="1882382"/>
            <a:ext cx="68421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7" descr="j028564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184" y="3250807"/>
            <a:ext cx="695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8" descr="j031025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22" y="4638282"/>
            <a:ext cx="752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29"/>
          <p:cNvSpPr>
            <a:spLocks noChangeShapeType="1"/>
          </p:cNvSpPr>
          <p:nvPr/>
        </p:nvSpPr>
        <p:spPr bwMode="auto">
          <a:xfrm>
            <a:off x="6624609" y="2257032"/>
            <a:ext cx="6492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>
            <a:off x="6702397" y="3622282"/>
            <a:ext cx="6492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7" name="Line 31"/>
          <p:cNvSpPr>
            <a:spLocks noChangeShapeType="1"/>
          </p:cNvSpPr>
          <p:nvPr/>
        </p:nvSpPr>
        <p:spPr bwMode="auto">
          <a:xfrm>
            <a:off x="6664297" y="5071669"/>
            <a:ext cx="6492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8" name="Line 33"/>
          <p:cNvSpPr>
            <a:spLocks noChangeShapeType="1"/>
          </p:cNvSpPr>
          <p:nvPr/>
        </p:nvSpPr>
        <p:spPr bwMode="auto">
          <a:xfrm flipV="1">
            <a:off x="5092672" y="2276082"/>
            <a:ext cx="649287" cy="7953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9" name="Line 34"/>
          <p:cNvSpPr>
            <a:spLocks noChangeShapeType="1"/>
          </p:cNvSpPr>
          <p:nvPr/>
        </p:nvSpPr>
        <p:spPr bwMode="auto">
          <a:xfrm>
            <a:off x="5092672" y="3190482"/>
            <a:ext cx="781050" cy="323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0" name="Line 35"/>
          <p:cNvSpPr>
            <a:spLocks noChangeShapeType="1"/>
          </p:cNvSpPr>
          <p:nvPr/>
        </p:nvSpPr>
        <p:spPr bwMode="auto">
          <a:xfrm>
            <a:off x="5106959" y="3542907"/>
            <a:ext cx="649288" cy="12398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C"/>
          </a:p>
        </p:txBody>
      </p:sp>
      <p:pic>
        <p:nvPicPr>
          <p:cNvPr id="21" name="Picture 9" descr="tarjetaFinal-con-triangulo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34" y="1937944"/>
            <a:ext cx="37465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tarjetaFinal-con-triangulo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59" y="3301607"/>
            <a:ext cx="37465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 descr="tarjetaFinal-con-triangulo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59" y="4749407"/>
            <a:ext cx="37465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7285541" y="1471655"/>
            <a:ext cx="8418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R" sz="1200" dirty="0" smtClean="0"/>
              <a:t>Usuarios</a:t>
            </a:r>
            <a:endParaRPr lang="en-US" sz="1200" dirty="0"/>
          </a:p>
        </p:txBody>
      </p:sp>
      <p:pic>
        <p:nvPicPr>
          <p:cNvPr id="41" name="Picture 26" descr="j019538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32" y="1926832"/>
            <a:ext cx="68421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7" descr="j028564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32" y="3295257"/>
            <a:ext cx="695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8" descr="j031025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70" y="4682732"/>
            <a:ext cx="752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Box 32"/>
          <p:cNvSpPr txBox="1">
            <a:spLocks noChangeArrowheads="1"/>
          </p:cNvSpPr>
          <p:nvPr/>
        </p:nvSpPr>
        <p:spPr bwMode="auto">
          <a:xfrm>
            <a:off x="863889" y="1516105"/>
            <a:ext cx="8418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R" sz="1200" dirty="0" smtClean="0"/>
              <a:t>Usuarios</a:t>
            </a:r>
            <a:endParaRPr lang="en-US" sz="1200" dirty="0"/>
          </a:p>
        </p:txBody>
      </p:sp>
      <p:sp>
        <p:nvSpPr>
          <p:cNvPr id="45" name="Line 29"/>
          <p:cNvSpPr>
            <a:spLocks noChangeShapeType="1"/>
          </p:cNvSpPr>
          <p:nvPr/>
        </p:nvSpPr>
        <p:spPr bwMode="auto">
          <a:xfrm>
            <a:off x="1789371" y="2257032"/>
            <a:ext cx="6492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46" name="Line 31"/>
          <p:cNvSpPr>
            <a:spLocks noChangeShapeType="1"/>
          </p:cNvSpPr>
          <p:nvPr/>
        </p:nvSpPr>
        <p:spPr bwMode="auto">
          <a:xfrm>
            <a:off x="1829059" y="5071669"/>
            <a:ext cx="6492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C"/>
          </a:p>
        </p:txBody>
      </p:sp>
      <p:pic>
        <p:nvPicPr>
          <p:cNvPr id="47" name="Picture 9" descr="tarjetaFinal-con-triangulo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896" y="1937944"/>
            <a:ext cx="37465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9" descr="tarjetaFinal-con-triangulo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121" y="3301607"/>
            <a:ext cx="37465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9" descr="tarjetaFinal-con-triangulo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121" y="4749407"/>
            <a:ext cx="37465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961210"/>
              </p:ext>
            </p:extLst>
          </p:nvPr>
        </p:nvGraphicFramePr>
        <p:xfrm>
          <a:off x="2621405" y="1813086"/>
          <a:ext cx="712788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46" name="Imagen" r:id="rId16" imgW="2332038" imgH="3527425" progId="">
                  <p:embed/>
                </p:oleObj>
              </mc:Choice>
              <mc:Fallback>
                <p:oleObj name="Imagen" r:id="rId16" imgW="2332038" imgH="352742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1405" y="1813086"/>
                        <a:ext cx="712788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072617"/>
              </p:ext>
            </p:extLst>
          </p:nvPr>
        </p:nvGraphicFramePr>
        <p:xfrm>
          <a:off x="2697605" y="3108486"/>
          <a:ext cx="712788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47" name="Imagen" r:id="rId17" imgW="2332038" imgH="3527425" progId="">
                  <p:embed/>
                </p:oleObj>
              </mc:Choice>
              <mc:Fallback>
                <p:oleObj name="Imagen" r:id="rId17" imgW="2332038" imgH="352742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605" y="3108486"/>
                        <a:ext cx="712788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964122"/>
              </p:ext>
            </p:extLst>
          </p:nvPr>
        </p:nvGraphicFramePr>
        <p:xfrm>
          <a:off x="2621405" y="4530886"/>
          <a:ext cx="763588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48" name="Imagen" r:id="rId18" imgW="2332038" imgH="3527425" progId="">
                  <p:embed/>
                </p:oleObj>
              </mc:Choice>
              <mc:Fallback>
                <p:oleObj name="Imagen" r:id="rId18" imgW="2332038" imgH="352742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1405" y="4530886"/>
                        <a:ext cx="763588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Line 30"/>
          <p:cNvSpPr>
            <a:spLocks noChangeShapeType="1"/>
          </p:cNvSpPr>
          <p:nvPr/>
        </p:nvSpPr>
        <p:spPr bwMode="auto">
          <a:xfrm>
            <a:off x="1829059" y="3693402"/>
            <a:ext cx="6492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54" name="Line 35"/>
          <p:cNvSpPr>
            <a:spLocks noChangeShapeType="1"/>
          </p:cNvSpPr>
          <p:nvPr/>
        </p:nvSpPr>
        <p:spPr bwMode="auto">
          <a:xfrm flipH="1" flipV="1">
            <a:off x="3448021" y="4881427"/>
            <a:ext cx="2257425" cy="2728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55" name="Line 35"/>
          <p:cNvSpPr>
            <a:spLocks noChangeShapeType="1"/>
          </p:cNvSpPr>
          <p:nvPr/>
        </p:nvSpPr>
        <p:spPr bwMode="auto">
          <a:xfrm flipH="1" flipV="1">
            <a:off x="3376584" y="1975764"/>
            <a:ext cx="2257425" cy="2728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56" name="Line 34"/>
          <p:cNvSpPr>
            <a:spLocks noChangeShapeType="1"/>
          </p:cNvSpPr>
          <p:nvPr/>
        </p:nvSpPr>
        <p:spPr bwMode="auto">
          <a:xfrm>
            <a:off x="3364355" y="2377682"/>
            <a:ext cx="781050" cy="323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V="1">
            <a:off x="3503605" y="3869046"/>
            <a:ext cx="649287" cy="7953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V="1">
            <a:off x="3395312" y="3095112"/>
            <a:ext cx="657547" cy="324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59" name="Text Box 6"/>
          <p:cNvSpPr txBox="1">
            <a:spLocks noChangeArrowheads="1"/>
          </p:cNvSpPr>
          <p:nvPr/>
        </p:nvSpPr>
        <p:spPr bwMode="auto">
          <a:xfrm>
            <a:off x="3953774" y="2114774"/>
            <a:ext cx="1245917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ES_tradnl" sz="1600" dirty="0" smtClean="0">
                <a:solidFill>
                  <a:srgbClr val="000000"/>
                </a:solidFill>
                <a:latin typeface="Tahoma" panose="020B0604030504040204" pitchFamily="34" charset="0"/>
              </a:rPr>
              <a:t>Servicios</a:t>
            </a:r>
            <a:endParaRPr lang="es-ES_tradnl" sz="16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0" name="Text Box 32"/>
          <p:cNvSpPr txBox="1">
            <a:spLocks noChangeArrowheads="1"/>
          </p:cNvSpPr>
          <p:nvPr/>
        </p:nvSpPr>
        <p:spPr bwMode="auto">
          <a:xfrm>
            <a:off x="2414806" y="2716549"/>
            <a:ext cx="11256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R" sz="1200" dirty="0" smtClean="0"/>
              <a:t>Repositorios</a:t>
            </a:r>
            <a:endParaRPr lang="en-US" sz="1200" dirty="0"/>
          </a:p>
        </p:txBody>
      </p:sp>
      <p:sp>
        <p:nvSpPr>
          <p:cNvPr id="60" name="Text Box 32"/>
          <p:cNvSpPr txBox="1">
            <a:spLocks noChangeArrowheads="1"/>
          </p:cNvSpPr>
          <p:nvPr/>
        </p:nvSpPr>
        <p:spPr bwMode="auto">
          <a:xfrm>
            <a:off x="2688117" y="4265742"/>
            <a:ext cx="5790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R" sz="1200" dirty="0" smtClean="0"/>
              <a:t>Nodo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Globus Toolkit</a:t>
            </a:r>
            <a:endParaRPr lang="es-EC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105474" name="Picture 2" descr="https://www.ci.uchicago.edu/sites/default/files/styles/large/public/globus_toolkit_300x160.png?itok=P2T_HkT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49" y="2001837"/>
            <a:ext cx="4926209" cy="262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08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 idx="4294967295"/>
          </p:nvPr>
        </p:nvSpPr>
        <p:spPr>
          <a:xfrm>
            <a:off x="1095469" y="2844800"/>
            <a:ext cx="8048531" cy="595313"/>
          </a:xfrm>
        </p:spPr>
        <p:txBody>
          <a:bodyPr/>
          <a:lstStyle/>
          <a:p>
            <a:r>
              <a:rPr lang="es-EC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s-EC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Simulación de software final.</a:t>
            </a: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Ambiente Simulado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Picture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60" y="1210786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8" descr="Usuario en Computador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447548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7391401" y="4386420"/>
            <a:ext cx="152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R" sz="1400" dirty="0" smtClean="0">
                <a:solidFill>
                  <a:schemeClr val="hlink"/>
                </a:solidFill>
              </a:rPr>
              <a:t>Nodo Acceso</a:t>
            </a:r>
            <a:endParaRPr lang="en-US" sz="1400" dirty="0">
              <a:solidFill>
                <a:schemeClr val="hlink"/>
              </a:solidFill>
            </a:endParaRP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754083" y="4235380"/>
            <a:ext cx="17684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C" sz="1200" dirty="0" smtClean="0"/>
              <a:t>Solicitud de servicios</a:t>
            </a:r>
            <a:endParaRPr lang="es-EC" sz="1200" dirty="0"/>
          </a:p>
        </p:txBody>
      </p:sp>
      <p:graphicFrame>
        <p:nvGraphicFramePr>
          <p:cNvPr id="4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027978"/>
              </p:ext>
            </p:extLst>
          </p:nvPr>
        </p:nvGraphicFramePr>
        <p:xfrm>
          <a:off x="7353300" y="3103880"/>
          <a:ext cx="16002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3" name="Imagen" r:id="rId6" imgW="5600700" imgH="3589338" progId="">
                  <p:embed/>
                </p:oleObj>
              </mc:Choice>
              <mc:Fallback>
                <p:oleObj name="Imagen" r:id="rId6" imgW="5600700" imgH="35893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3103880"/>
                        <a:ext cx="1600200" cy="127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Picture 14" descr="MCj0319478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1465580"/>
            <a:ext cx="939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25"/>
          <p:cNvSpPr txBox="1">
            <a:spLocks noChangeArrowheads="1"/>
          </p:cNvSpPr>
          <p:nvPr/>
        </p:nvSpPr>
        <p:spPr bwMode="auto">
          <a:xfrm>
            <a:off x="3582219" y="2277586"/>
            <a:ext cx="17163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R" sz="1400" dirty="0" smtClean="0">
                <a:solidFill>
                  <a:schemeClr val="hlink"/>
                </a:solidFill>
              </a:rPr>
              <a:t>Otros servicios</a:t>
            </a:r>
            <a:endParaRPr lang="es-CR" sz="1400" dirty="0">
              <a:solidFill>
                <a:schemeClr val="hlink"/>
              </a:solidFill>
            </a:endParaRPr>
          </a:p>
        </p:txBody>
      </p:sp>
      <p:sp>
        <p:nvSpPr>
          <p:cNvPr id="46" name="AutoShape 26"/>
          <p:cNvSpPr>
            <a:spLocks noChangeArrowheads="1"/>
          </p:cNvSpPr>
          <p:nvPr/>
        </p:nvSpPr>
        <p:spPr bwMode="auto">
          <a:xfrm>
            <a:off x="7038975" y="1832293"/>
            <a:ext cx="238125" cy="381000"/>
          </a:xfrm>
          <a:prstGeom prst="can">
            <a:avLst>
              <a:gd name="adj" fmla="val 30000"/>
            </a:avLst>
          </a:prstGeom>
          <a:solidFill>
            <a:srgbClr val="FFFFE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R" b="0"/>
          </a:p>
        </p:txBody>
      </p:sp>
      <p:sp>
        <p:nvSpPr>
          <p:cNvPr id="47" name="Text Box 28"/>
          <p:cNvSpPr txBox="1">
            <a:spLocks noChangeArrowheads="1"/>
          </p:cNvSpPr>
          <p:nvPr/>
        </p:nvSpPr>
        <p:spPr bwMode="auto">
          <a:xfrm>
            <a:off x="5930900" y="2189480"/>
            <a:ext cx="1270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R" sz="1400" dirty="0" smtClean="0">
                <a:solidFill>
                  <a:schemeClr val="hlink"/>
                </a:solidFill>
              </a:rPr>
              <a:t>GRID-FTP</a:t>
            </a:r>
            <a:endParaRPr lang="es-CR" sz="1400" dirty="0">
              <a:solidFill>
                <a:schemeClr val="hlink"/>
              </a:solidFill>
            </a:endParaRPr>
          </a:p>
        </p:txBody>
      </p:sp>
      <p:grpSp>
        <p:nvGrpSpPr>
          <p:cNvPr id="48" name="Group 33"/>
          <p:cNvGrpSpPr>
            <a:grpSpLocks/>
          </p:cNvGrpSpPr>
          <p:nvPr/>
        </p:nvGrpSpPr>
        <p:grpSpPr bwMode="auto">
          <a:xfrm>
            <a:off x="2843559" y="2756942"/>
            <a:ext cx="4038920" cy="2566812"/>
            <a:chOff x="1908" y="2496"/>
            <a:chExt cx="1596" cy="936"/>
          </a:xfrm>
        </p:grpSpPr>
        <p:pic>
          <p:nvPicPr>
            <p:cNvPr id="49" name="Picture 3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" y="2496"/>
              <a:ext cx="1596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 Box 35"/>
            <p:cNvSpPr txBox="1">
              <a:spLocks noChangeArrowheads="1"/>
            </p:cNvSpPr>
            <p:nvPr/>
          </p:nvSpPr>
          <p:spPr bwMode="auto">
            <a:xfrm>
              <a:off x="2539" y="2832"/>
              <a:ext cx="51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600" dirty="0" smtClean="0"/>
                <a:t>Smart Grid</a:t>
              </a:r>
              <a:endParaRPr lang="en-US" sz="1600" dirty="0"/>
            </a:p>
          </p:txBody>
        </p:sp>
      </p:grpSp>
      <p:sp>
        <p:nvSpPr>
          <p:cNvPr id="51" name="Line 37"/>
          <p:cNvSpPr>
            <a:spLocks noChangeShapeType="1"/>
          </p:cNvSpPr>
          <p:nvPr/>
        </p:nvSpPr>
        <p:spPr bwMode="auto">
          <a:xfrm flipV="1">
            <a:off x="2171700" y="3942080"/>
            <a:ext cx="4953000" cy="1295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52" name="Line 38"/>
          <p:cNvSpPr>
            <a:spLocks noChangeShapeType="1"/>
          </p:cNvSpPr>
          <p:nvPr/>
        </p:nvSpPr>
        <p:spPr bwMode="auto">
          <a:xfrm flipH="1" flipV="1">
            <a:off x="4762500" y="2570480"/>
            <a:ext cx="22860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53" name="Line 39"/>
          <p:cNvSpPr>
            <a:spLocks noChangeShapeType="1"/>
          </p:cNvSpPr>
          <p:nvPr/>
        </p:nvSpPr>
        <p:spPr bwMode="auto">
          <a:xfrm flipH="1" flipV="1">
            <a:off x="6515100" y="2646680"/>
            <a:ext cx="60960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pic>
        <p:nvPicPr>
          <p:cNvPr id="54" name="Picture 41" descr="Certificad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235393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AutoShape 50"/>
          <p:cNvSpPr>
            <a:spLocks noChangeArrowheads="1"/>
          </p:cNvSpPr>
          <p:nvPr/>
        </p:nvSpPr>
        <p:spPr bwMode="auto">
          <a:xfrm>
            <a:off x="3962688" y="1790224"/>
            <a:ext cx="238125" cy="358775"/>
          </a:xfrm>
          <a:prstGeom prst="can">
            <a:avLst>
              <a:gd name="adj" fmla="val 28250"/>
            </a:avLst>
          </a:prstGeom>
          <a:solidFill>
            <a:srgbClr val="FFFFE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R" b="0"/>
          </a:p>
        </p:txBody>
      </p:sp>
      <p:pic>
        <p:nvPicPr>
          <p:cNvPr id="56" name="Picture 51" descr="HSM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145">
            <a:off x="3345180" y="1912085"/>
            <a:ext cx="69691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 descr="Certificad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33908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ectangle 59"/>
          <p:cNvSpPr>
            <a:spLocks noChangeArrowheads="1"/>
          </p:cNvSpPr>
          <p:nvPr/>
        </p:nvSpPr>
        <p:spPr bwMode="auto">
          <a:xfrm rot="532044">
            <a:off x="1792288" y="4716780"/>
            <a:ext cx="184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R" sz="800" b="0"/>
          </a:p>
        </p:txBody>
      </p:sp>
      <p:sp>
        <p:nvSpPr>
          <p:cNvPr id="59" name="Text Box 60"/>
          <p:cNvSpPr txBox="1">
            <a:spLocks noChangeArrowheads="1"/>
          </p:cNvSpPr>
          <p:nvPr/>
        </p:nvSpPr>
        <p:spPr bwMode="auto">
          <a:xfrm>
            <a:off x="1319559" y="572008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R" sz="1400" dirty="0" smtClean="0">
                <a:solidFill>
                  <a:schemeClr val="hlink"/>
                </a:solidFill>
              </a:rPr>
              <a:t>Usuarios</a:t>
            </a:r>
            <a:endParaRPr lang="es-CR" sz="1400" dirty="0">
              <a:solidFill>
                <a:schemeClr val="hlink"/>
              </a:solidFill>
            </a:endParaRPr>
          </a:p>
        </p:txBody>
      </p:sp>
      <p:pic>
        <p:nvPicPr>
          <p:cNvPr id="60" name="Picture 20" descr="iKey-vertical 203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FF8"/>
              </a:clrFrom>
              <a:clrTo>
                <a:srgbClr val="FEFF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551680"/>
            <a:ext cx="4857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4" descr="Certificad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09" y="1756092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6" descr="HSM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145">
            <a:off x="6884988" y="1481455"/>
            <a:ext cx="69691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7" descr="HSM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145">
            <a:off x="7310248" y="3653074"/>
            <a:ext cx="8064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5" descr="CA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78230"/>
            <a:ext cx="9715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8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544955"/>
            <a:ext cx="5651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 Box 83"/>
          <p:cNvSpPr txBox="1">
            <a:spLocks noChangeArrowheads="1"/>
          </p:cNvSpPr>
          <p:nvPr/>
        </p:nvSpPr>
        <p:spPr bwMode="auto">
          <a:xfrm>
            <a:off x="585787" y="2282666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R" sz="1400" dirty="0" err="1" smtClean="0">
                <a:solidFill>
                  <a:srgbClr val="CC0000"/>
                </a:solidFill>
              </a:rPr>
              <a:t>My</a:t>
            </a:r>
            <a:r>
              <a:rPr lang="es-CR" sz="1400" dirty="0" smtClean="0">
                <a:solidFill>
                  <a:srgbClr val="CC0000"/>
                </a:solidFill>
              </a:rPr>
              <a:t> Proxy</a:t>
            </a:r>
          </a:p>
          <a:p>
            <a:pPr eaLnBrk="1" hangingPunct="1"/>
            <a:r>
              <a:rPr lang="es-CR" sz="1400" dirty="0" smtClean="0">
                <a:solidFill>
                  <a:srgbClr val="CC0000"/>
                </a:solidFill>
              </a:rPr>
              <a:t>Simple CA</a:t>
            </a:r>
            <a:endParaRPr lang="es-CR" sz="1400" dirty="0">
              <a:solidFill>
                <a:srgbClr val="CC0000"/>
              </a:solidFill>
            </a:endParaRPr>
          </a:p>
        </p:txBody>
      </p:sp>
      <p:pic>
        <p:nvPicPr>
          <p:cNvPr id="68" name="Picture 85" descr="Certificad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19888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56" descr="Certificad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357219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579929"/>
              </p:ext>
            </p:extLst>
          </p:nvPr>
        </p:nvGraphicFramePr>
        <p:xfrm>
          <a:off x="8068847" y="2799080"/>
          <a:ext cx="786191" cy="78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4" name="Imagen" r:id="rId15" imgW="5600700" imgH="3589338" progId="">
                  <p:embed/>
                </p:oleObj>
              </mc:Choice>
              <mc:Fallback>
                <p:oleObj name="Imagen" r:id="rId15" imgW="5600700" imgH="35893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8847" y="2799080"/>
                        <a:ext cx="786191" cy="785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145420"/>
              </p:ext>
            </p:extLst>
          </p:nvPr>
        </p:nvGraphicFramePr>
        <p:xfrm>
          <a:off x="8370184" y="2646681"/>
          <a:ext cx="507116" cy="506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5" name="Imagen" r:id="rId16" imgW="5600700" imgH="3589338" progId="">
                  <p:embed/>
                </p:oleObj>
              </mc:Choice>
              <mc:Fallback>
                <p:oleObj name="Imagen" r:id="rId16" imgW="5600700" imgH="35893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0184" y="2646681"/>
                        <a:ext cx="507116" cy="5063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Line 62"/>
          <p:cNvSpPr>
            <a:spLocks noChangeShapeType="1"/>
          </p:cNvSpPr>
          <p:nvPr/>
        </p:nvSpPr>
        <p:spPr bwMode="auto">
          <a:xfrm flipH="1" flipV="1">
            <a:off x="1181100" y="2784603"/>
            <a:ext cx="5857875" cy="103047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s-EC"/>
          </a:p>
        </p:txBody>
      </p:sp>
      <p:cxnSp>
        <p:nvCxnSpPr>
          <p:cNvPr id="4" name="Conector recto de flecha 3"/>
          <p:cNvCxnSpPr/>
          <p:nvPr/>
        </p:nvCxnSpPr>
        <p:spPr bwMode="auto">
          <a:xfrm flipH="1">
            <a:off x="2453489" y="4037846"/>
            <a:ext cx="4710708" cy="1403287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573088" y="1073150"/>
            <a:ext cx="7939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dirty="0"/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331788" y="1033462"/>
            <a:ext cx="848042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s-ES" dirty="0"/>
          </a:p>
          <a:p>
            <a:pPr algn="just">
              <a:spcBef>
                <a:spcPct val="50000"/>
              </a:spcBef>
            </a:pPr>
            <a:endParaRPr lang="es-ES" b="1" dirty="0"/>
          </a:p>
        </p:txBody>
      </p:sp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573088" y="1073150"/>
            <a:ext cx="79390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304800">
              <a:buFontTx/>
              <a:buAutoNum type="arabicPeriod"/>
            </a:pPr>
            <a:endParaRPr lang="es-ES" sz="2000" dirty="0"/>
          </a:p>
          <a:p>
            <a:pPr marL="304800" indent="-304800">
              <a:buFontTx/>
              <a:buAutoNum type="arabicPeriod"/>
            </a:pPr>
            <a:endParaRPr lang="es-ES" sz="2000" dirty="0"/>
          </a:p>
          <a:p>
            <a:pPr marL="304800" indent="-304800">
              <a:buFontTx/>
              <a:buAutoNum type="arabicPeriod"/>
            </a:pPr>
            <a:endParaRPr lang="es-ES" sz="2000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Conclusiones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35902" y="1033462"/>
            <a:ext cx="869473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EC" sz="1800" dirty="0"/>
              <a:t>En la implementación de un SmartGrid fue necesario la utilización de un middleware, mismo que permitió simplificar los procesos y servicios para ofrecer a los clientes mayor acceso a los datos de las operaciones presentes y sus aplicaciones. </a:t>
            </a:r>
          </a:p>
          <a:p>
            <a:pPr marL="285750" indent="-285750">
              <a:buFont typeface="Arial" pitchFamily="34" charset="0"/>
              <a:buChar char="•"/>
            </a:pPr>
            <a:endParaRPr lang="es-EC" sz="18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1800" dirty="0"/>
              <a:t>La utilización de certificados digitales otorgados por entidades propias o particulares de certificación y aplicadas en un ambiente SmartGrid, garantizan parámetros de seguridad para la autenticación de los usuarios.</a:t>
            </a:r>
          </a:p>
          <a:p>
            <a:pPr marL="285750" indent="-285750">
              <a:buFont typeface="Arial" pitchFamily="34" charset="0"/>
              <a:buChar char="•"/>
            </a:pPr>
            <a:endParaRPr lang="es-EC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1800" dirty="0"/>
              <a:t>La herramienta de software libre Globus </a:t>
            </a:r>
            <a:r>
              <a:rPr lang="es-EC" sz="1800" dirty="0" err="1"/>
              <a:t>Tool</a:t>
            </a:r>
            <a:r>
              <a:rPr lang="es-EC" sz="1800" dirty="0"/>
              <a:t> Kit permite la implementación de una SmartGrid y la creación de una entidad certificadora privada, integrando ambas tecnologías en un ambiente estable y seguro. El Globus </a:t>
            </a:r>
            <a:r>
              <a:rPr lang="es-EC" sz="1800" dirty="0" err="1"/>
              <a:t>Tool</a:t>
            </a:r>
            <a:r>
              <a:rPr lang="es-EC" sz="1800" dirty="0"/>
              <a:t> Kit tiene grandes beneficios para instituciones públicas o privadas que deseen crear una SmartGrid, ya que provee un gran número de servicios que se actualizan periódicamente y de gran calidad, así como aplicativos de seguridad y transferencia de archivos sin costo.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es-EC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1"/>
          </p:nvPr>
        </p:nvSpPr>
        <p:spPr>
          <a:xfrm>
            <a:off x="876719" y="963513"/>
            <a:ext cx="7908506" cy="4889979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s-EC" b="1" dirty="0" smtClean="0"/>
              <a:t>1.</a:t>
            </a:r>
            <a:r>
              <a:rPr lang="es-EC" dirty="0" smtClean="0"/>
              <a:t> </a:t>
            </a:r>
            <a:r>
              <a:rPr lang="es-EC" b="1" dirty="0" smtClean="0">
                <a:hlinkClick r:id="rId3" action="ppaction://hlinksldjump"/>
              </a:rPr>
              <a:t>Antecedentes</a:t>
            </a:r>
            <a:r>
              <a:rPr lang="es-EC" dirty="0" smtClean="0"/>
              <a:t>.</a:t>
            </a:r>
          </a:p>
          <a:p>
            <a:pPr lvl="1">
              <a:spcAft>
                <a:spcPts val="600"/>
              </a:spcAft>
            </a:pPr>
            <a:r>
              <a:rPr lang="es-EC" dirty="0" smtClean="0"/>
              <a:t>Introducción.</a:t>
            </a:r>
          </a:p>
          <a:p>
            <a:pPr lvl="1">
              <a:spcAft>
                <a:spcPts val="600"/>
              </a:spcAft>
            </a:pPr>
            <a:r>
              <a:rPr lang="es-EC" dirty="0" smtClean="0"/>
              <a:t>Situación Actual.</a:t>
            </a:r>
          </a:p>
          <a:p>
            <a:pPr>
              <a:spcAft>
                <a:spcPts val="600"/>
              </a:spcAft>
              <a:buNone/>
            </a:pPr>
            <a:r>
              <a:rPr lang="es-EC" b="1" dirty="0" smtClean="0"/>
              <a:t>2</a:t>
            </a:r>
            <a:r>
              <a:rPr lang="es-EC" b="1" dirty="0" smtClean="0">
                <a:hlinkClick r:id="rId4" action="ppaction://hlinksldjump"/>
              </a:rPr>
              <a:t>.</a:t>
            </a:r>
            <a:r>
              <a:rPr lang="es-EC" dirty="0" smtClean="0">
                <a:hlinkClick r:id="rId4" action="ppaction://hlinksldjump"/>
              </a:rPr>
              <a:t> </a:t>
            </a:r>
            <a:r>
              <a:rPr lang="es-EC" b="1" dirty="0" smtClean="0">
                <a:hlinkClick r:id="rId4" action="ppaction://hlinksldjump"/>
              </a:rPr>
              <a:t>Planteamiento del Problema.</a:t>
            </a:r>
            <a:endParaRPr lang="es-EC" b="1" dirty="0" smtClean="0"/>
          </a:p>
          <a:p>
            <a:pPr>
              <a:spcAft>
                <a:spcPts val="600"/>
              </a:spcAft>
              <a:buNone/>
            </a:pPr>
            <a:r>
              <a:rPr lang="es-EC" b="1" dirty="0" smtClean="0"/>
              <a:t>3. </a:t>
            </a:r>
            <a:r>
              <a:rPr lang="es-EC" b="1" dirty="0" smtClean="0">
                <a:hlinkClick r:id="rId5" action="ppaction://hlinksldjump"/>
              </a:rPr>
              <a:t>Objetivos.</a:t>
            </a:r>
            <a:endParaRPr lang="es-EC" b="1" dirty="0" smtClean="0"/>
          </a:p>
          <a:p>
            <a:pPr lvl="1">
              <a:spcAft>
                <a:spcPts val="600"/>
              </a:spcAft>
            </a:pPr>
            <a:r>
              <a:rPr lang="es-EC" dirty="0" smtClean="0"/>
              <a:t>General.</a:t>
            </a:r>
          </a:p>
          <a:p>
            <a:pPr lvl="1">
              <a:spcAft>
                <a:spcPts val="600"/>
              </a:spcAft>
            </a:pPr>
            <a:r>
              <a:rPr lang="es-EC" dirty="0" smtClean="0"/>
              <a:t>Específicos.</a:t>
            </a:r>
            <a:endParaRPr lang="es-EC" b="1" dirty="0" smtClean="0"/>
          </a:p>
          <a:p>
            <a:pPr>
              <a:spcAft>
                <a:spcPts val="600"/>
              </a:spcAft>
              <a:buNone/>
            </a:pPr>
            <a:r>
              <a:rPr lang="es-EC" b="1" dirty="0" smtClean="0"/>
              <a:t>4. </a:t>
            </a:r>
            <a:r>
              <a:rPr lang="es-EC" b="1" dirty="0" smtClean="0">
                <a:hlinkClick r:id="rId6" action="ppaction://hlinksldjump"/>
              </a:rPr>
              <a:t>Alcance del Proyecto.</a:t>
            </a:r>
            <a:endParaRPr lang="es-EC" b="1" dirty="0" smtClean="0"/>
          </a:p>
          <a:p>
            <a:pPr marL="0" indent="0">
              <a:buNone/>
            </a:pPr>
            <a:r>
              <a:rPr lang="es-EC" b="1" dirty="0" smtClean="0"/>
              <a:t>5. </a:t>
            </a:r>
            <a:r>
              <a:rPr lang="es-EC" b="1" dirty="0" smtClean="0">
                <a:hlinkClick r:id="rId7" action="ppaction://hlinksldjump"/>
              </a:rPr>
              <a:t>Marco teórico</a:t>
            </a:r>
            <a:endParaRPr lang="es-EC" b="1" dirty="0" smtClean="0"/>
          </a:p>
          <a:p>
            <a:pPr marL="0" indent="0">
              <a:buNone/>
            </a:pPr>
            <a:r>
              <a:rPr lang="es-EC" b="1" dirty="0" smtClean="0"/>
              <a:t>6. </a:t>
            </a:r>
            <a:r>
              <a:rPr lang="es-EC" b="1" dirty="0" smtClean="0">
                <a:hlinkClick r:id="rId8" action="ppaction://hlinksldjump"/>
              </a:rPr>
              <a:t>Simulación de software final</a:t>
            </a:r>
            <a:endParaRPr lang="es-EC" b="1" dirty="0" smtClean="0"/>
          </a:p>
          <a:p>
            <a:pPr lvl="1">
              <a:spcAft>
                <a:spcPts val="600"/>
              </a:spcAft>
            </a:pPr>
            <a:r>
              <a:rPr lang="es-EC" dirty="0" smtClean="0"/>
              <a:t>Ambiente SmartGrid con certificados digitales usando </a:t>
            </a:r>
            <a:r>
              <a:rPr lang="es-EC" dirty="0" err="1" smtClean="0"/>
              <a:t>GlobusToolKit</a:t>
            </a:r>
            <a:r>
              <a:rPr lang="es-EC" dirty="0" smtClean="0"/>
              <a:t>.</a:t>
            </a:r>
            <a:endParaRPr lang="es-EC" b="1" dirty="0"/>
          </a:p>
          <a:p>
            <a:pPr marL="0" indent="0">
              <a:buNone/>
            </a:pPr>
            <a:r>
              <a:rPr lang="es-EC" b="1" dirty="0" smtClean="0"/>
              <a:t>7. </a:t>
            </a:r>
            <a:r>
              <a:rPr lang="es-EC" b="1" dirty="0">
                <a:hlinkClick r:id="rId9" action="ppaction://hlinksldjump"/>
              </a:rPr>
              <a:t>Conclusiones</a:t>
            </a:r>
            <a:endParaRPr lang="es-EC" b="1" dirty="0" smtClean="0"/>
          </a:p>
          <a:p>
            <a:pPr marL="0" indent="0">
              <a:buNone/>
            </a:pPr>
            <a:r>
              <a:rPr lang="es-EC" b="1" dirty="0" smtClean="0"/>
              <a:t>8. </a:t>
            </a:r>
            <a:r>
              <a:rPr lang="es-EC" b="1" dirty="0" smtClean="0">
                <a:hlinkClick r:id="rId10" action="ppaction://hlinksldjump"/>
              </a:rPr>
              <a:t>Recomendaciones</a:t>
            </a:r>
            <a:endParaRPr lang="es-EC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573088" y="1073150"/>
            <a:ext cx="7939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dirty="0"/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331788" y="1033463"/>
            <a:ext cx="848042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s-ES" dirty="0"/>
          </a:p>
          <a:p>
            <a:pPr algn="just">
              <a:spcBef>
                <a:spcPct val="50000"/>
              </a:spcBef>
            </a:pPr>
            <a:endParaRPr lang="es-ES" b="1" dirty="0"/>
          </a:p>
        </p:txBody>
      </p:sp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573088" y="1073150"/>
            <a:ext cx="79390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304800">
              <a:buFontTx/>
              <a:buAutoNum type="arabicPeriod"/>
            </a:pPr>
            <a:endParaRPr lang="es-ES" sz="2000" dirty="0"/>
          </a:p>
          <a:p>
            <a:pPr marL="304800" indent="-304800">
              <a:buFontTx/>
              <a:buAutoNum type="arabicPeriod"/>
            </a:pPr>
            <a:endParaRPr lang="es-ES" sz="2000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Recomendaciones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73050" y="1427093"/>
            <a:ext cx="86169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EC" sz="1800" dirty="0"/>
              <a:t>Utilizar middlewares para la implementación de un SmartGrid ya que estos permiten simplificar los procesos y servicios para así ofrecer a los usuarios finales un ambiente simple y sencillo de usar. </a:t>
            </a:r>
          </a:p>
          <a:p>
            <a:pPr marL="285750" indent="-285750">
              <a:buFont typeface="Arial" pitchFamily="34" charset="0"/>
              <a:buChar char="•"/>
            </a:pPr>
            <a:endParaRPr lang="es-EC" sz="18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1800" dirty="0"/>
              <a:t>Los certificados digitales que son emitidos por entidades certificadoras, se deben utilizar en ambientes SmartGrid para la autenticación de los usuarios, ya que garantizan legal y tecnológicamente los procesos de autenticación.</a:t>
            </a:r>
          </a:p>
          <a:p>
            <a:pPr marL="285750" indent="-285750">
              <a:buFont typeface="Arial" pitchFamily="34" charset="0"/>
              <a:buChar char="•"/>
            </a:pPr>
            <a:endParaRPr lang="es-EC" sz="18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1800" dirty="0"/>
              <a:t>Implementar las herramientas provistas en el paquete </a:t>
            </a:r>
            <a:r>
              <a:rPr lang="es-EC" sz="1800" i="1" dirty="0"/>
              <a:t>Globus </a:t>
            </a:r>
            <a:r>
              <a:rPr lang="es-EC" sz="1800" i="1" dirty="0" err="1"/>
              <a:t>Tool</a:t>
            </a:r>
            <a:r>
              <a:rPr lang="es-EC" sz="1800" i="1" dirty="0"/>
              <a:t> Kit</a:t>
            </a:r>
            <a:r>
              <a:rPr lang="es-EC" sz="1800" dirty="0"/>
              <a:t> para el desarrollo de ambientes SmartGrid ya que esta permite integrar entidades certificadoras en Grids privadas. Además podemos acceder a los diversos servicios y soportes que GLOBUS ALLIANCE provee con regularidad.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2"/>
          <p:cNvSpPr txBox="1">
            <a:spLocks noChangeArrowheads="1"/>
          </p:cNvSpPr>
          <p:nvPr/>
        </p:nvSpPr>
        <p:spPr bwMode="auto">
          <a:xfrm>
            <a:off x="1035050" y="254000"/>
            <a:ext cx="236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800" b="1" dirty="0">
                <a:solidFill>
                  <a:schemeClr val="bg1"/>
                </a:solidFill>
              </a:rPr>
              <a:t>OBJETIVOS</a:t>
            </a:r>
          </a:p>
        </p:txBody>
      </p:sp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1057275" y="249238"/>
            <a:ext cx="3040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>
                <a:solidFill>
                  <a:schemeClr val="bg1"/>
                </a:solidFill>
              </a:rPr>
              <a:t>Objetivos</a:t>
            </a:r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573088" y="1073150"/>
            <a:ext cx="7939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dirty="0"/>
          </a:p>
        </p:txBody>
      </p:sp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573088" y="1073150"/>
            <a:ext cx="79390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304800"/>
            <a:endParaRPr lang="es-ES" sz="2000" dirty="0"/>
          </a:p>
          <a:p>
            <a:pPr marL="304800" indent="-304800">
              <a:buFontTx/>
              <a:buChar char="•"/>
            </a:pPr>
            <a:endParaRPr lang="es-ES" sz="2000" dirty="0"/>
          </a:p>
        </p:txBody>
      </p:sp>
      <p:pic>
        <p:nvPicPr>
          <p:cNvPr id="471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8338" y="2081213"/>
            <a:ext cx="308927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Antecedentes</a:t>
            </a:r>
            <a:endParaRPr lang="es-EC" b="1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6" name="Line 37"/>
          <p:cNvSpPr>
            <a:spLocks noChangeShapeType="1"/>
          </p:cNvSpPr>
          <p:nvPr/>
        </p:nvSpPr>
        <p:spPr bwMode="auto">
          <a:xfrm flipV="1">
            <a:off x="1989137" y="3420898"/>
            <a:ext cx="5029200" cy="76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pic>
        <p:nvPicPr>
          <p:cNvPr id="7" name="Picture 58" descr="Usuario en Computador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" y="2735098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604000" y="3715893"/>
            <a:ext cx="21336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CR" sz="1400" dirty="0" smtClean="0">
                <a:solidFill>
                  <a:srgbClr val="0055A4"/>
                </a:solidFill>
                <a:latin typeface="+mn-lt"/>
                <a:cs typeface="Arial" charset="0"/>
              </a:rPr>
              <a:t>Servicios de la Empresa</a:t>
            </a:r>
            <a:endParaRPr lang="en-US" sz="1400" dirty="0">
              <a:solidFill>
                <a:srgbClr val="0055A4"/>
              </a:solidFill>
              <a:latin typeface="+mn-lt"/>
              <a:cs typeface="Arial" charset="0"/>
            </a:endParaRPr>
          </a:p>
        </p:txBody>
      </p:sp>
      <p:graphicFrame>
        <p:nvGraphicFramePr>
          <p:cNvPr id="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862668"/>
              </p:ext>
            </p:extLst>
          </p:nvPr>
        </p:nvGraphicFramePr>
        <p:xfrm>
          <a:off x="6789737" y="2531898"/>
          <a:ext cx="19812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Imagen" r:id="rId5" imgW="5600700" imgH="3589338" progId="">
                  <p:embed/>
                </p:oleObj>
              </mc:Choice>
              <mc:Fallback>
                <p:oleObj name="Imagen" r:id="rId5" imgW="5600700" imgH="35893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9737" y="2531898"/>
                        <a:ext cx="1981200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338137" y="2658898"/>
            <a:ext cx="812800" cy="396875"/>
          </a:xfrm>
          <a:prstGeom prst="rect">
            <a:avLst/>
          </a:prstGeom>
          <a:noFill/>
          <a:ln w="6350"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CR" sz="1000" dirty="0">
                <a:solidFill>
                  <a:schemeClr val="accent2"/>
                </a:solidFill>
              </a:rPr>
              <a:t>Usuario</a:t>
            </a:r>
          </a:p>
          <a:p>
            <a:pPr>
              <a:defRPr/>
            </a:pPr>
            <a:r>
              <a:rPr lang="es-CR" sz="1000" dirty="0" err="1">
                <a:solidFill>
                  <a:schemeClr val="accent2"/>
                </a:solidFill>
              </a:rPr>
              <a:t>Password</a:t>
            </a:r>
            <a:endParaRPr lang="es-CR" sz="1000" dirty="0">
              <a:solidFill>
                <a:schemeClr val="accent2"/>
              </a:solidFill>
            </a:endParaRPr>
          </a:p>
        </p:txBody>
      </p:sp>
      <p:sp>
        <p:nvSpPr>
          <p:cNvPr id="11" name="Rectangle 59"/>
          <p:cNvSpPr>
            <a:spLocks noChangeArrowheads="1"/>
          </p:cNvSpPr>
          <p:nvPr/>
        </p:nvSpPr>
        <p:spPr bwMode="auto">
          <a:xfrm rot="532044">
            <a:off x="1381125" y="2900198"/>
            <a:ext cx="184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CR" sz="800" b="0"/>
          </a:p>
        </p:txBody>
      </p:sp>
      <p:sp>
        <p:nvSpPr>
          <p:cNvPr id="14" name="Text Box 60"/>
          <p:cNvSpPr txBox="1">
            <a:spLocks noChangeArrowheads="1"/>
          </p:cNvSpPr>
          <p:nvPr/>
        </p:nvSpPr>
        <p:spPr bwMode="auto">
          <a:xfrm>
            <a:off x="600074" y="4000014"/>
            <a:ext cx="1524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R" sz="1400" dirty="0" smtClean="0">
                <a:solidFill>
                  <a:srgbClr val="0055A4"/>
                </a:solidFill>
                <a:latin typeface="+mn-lt"/>
                <a:cs typeface="Arial" charset="0"/>
              </a:rPr>
              <a:t>Usuario</a:t>
            </a:r>
            <a:endParaRPr lang="es-CR" sz="1400" dirty="0">
              <a:solidFill>
                <a:srgbClr val="0055A4"/>
              </a:solidFill>
              <a:latin typeface="+mn-lt"/>
              <a:cs typeface="Arial" charset="0"/>
            </a:endParaRP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2616656" y="2640859"/>
            <a:ext cx="1344156" cy="584775"/>
          </a:xfrm>
          <a:prstGeom prst="rect">
            <a:avLst/>
          </a:prstGeom>
          <a:noFill/>
          <a:ln w="6350"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C" dirty="0">
                <a:solidFill>
                  <a:srgbClr val="FF0000"/>
                </a:solidFill>
              </a:rPr>
              <a:t>suplantación de identidad</a:t>
            </a:r>
            <a:endParaRPr lang="es-CR" sz="1600" dirty="0">
              <a:solidFill>
                <a:srgbClr val="FF0000"/>
              </a:solidFill>
            </a:endParaRP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3709295" y="3614999"/>
            <a:ext cx="1436483" cy="830997"/>
          </a:xfrm>
          <a:prstGeom prst="rect">
            <a:avLst/>
          </a:prstGeom>
          <a:noFill/>
          <a:ln w="6350"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C" dirty="0">
                <a:solidFill>
                  <a:srgbClr val="FF0000"/>
                </a:solidFill>
              </a:rPr>
              <a:t>E</a:t>
            </a:r>
            <a:r>
              <a:rPr lang="es-EC" dirty="0" smtClean="0">
                <a:solidFill>
                  <a:srgbClr val="FF0000"/>
                </a:solidFill>
              </a:rPr>
              <a:t>xplotación </a:t>
            </a:r>
            <a:r>
              <a:rPr lang="es-EC" dirty="0">
                <a:solidFill>
                  <a:srgbClr val="FF0000"/>
                </a:solidFill>
              </a:rPr>
              <a:t>de una vulnerabilidad</a:t>
            </a:r>
            <a:endParaRPr lang="es-CR" sz="1600" dirty="0" err="1">
              <a:solidFill>
                <a:srgbClr val="FF0000"/>
              </a:solidFill>
            </a:endParaRP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4646612" y="2640860"/>
            <a:ext cx="1573794" cy="584775"/>
          </a:xfrm>
          <a:prstGeom prst="rect">
            <a:avLst/>
          </a:prstGeom>
          <a:noFill/>
          <a:ln w="6350"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CR" sz="1600" dirty="0" smtClean="0">
                <a:solidFill>
                  <a:srgbClr val="FF0000"/>
                </a:solidFill>
              </a:rPr>
              <a:t>Accesos no Autorizados</a:t>
            </a:r>
            <a:endParaRPr lang="es-CR" sz="1600" dirty="0">
              <a:solidFill>
                <a:srgbClr val="FF0000"/>
              </a:solidFill>
            </a:endParaRPr>
          </a:p>
        </p:txBody>
      </p:sp>
      <p:sp>
        <p:nvSpPr>
          <p:cNvPr id="20" name="TextBox 26"/>
          <p:cNvSpPr txBox="1">
            <a:spLocks noChangeArrowheads="1"/>
          </p:cNvSpPr>
          <p:nvPr/>
        </p:nvSpPr>
        <p:spPr bwMode="auto">
          <a:xfrm>
            <a:off x="2065337" y="2963698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1" name="TextBox 26"/>
          <p:cNvSpPr txBox="1">
            <a:spLocks noChangeArrowheads="1"/>
          </p:cNvSpPr>
          <p:nvPr/>
        </p:nvSpPr>
        <p:spPr bwMode="auto">
          <a:xfrm>
            <a:off x="6484937" y="2963698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Antecedentes</a:t>
            </a:r>
            <a:endParaRPr lang="es-EC" dirty="0"/>
          </a:p>
        </p:txBody>
      </p:sp>
      <p:sp>
        <p:nvSpPr>
          <p:cNvPr id="4" name="Line 37"/>
          <p:cNvSpPr>
            <a:spLocks noChangeShapeType="1"/>
          </p:cNvSpPr>
          <p:nvPr/>
        </p:nvSpPr>
        <p:spPr bwMode="auto">
          <a:xfrm flipV="1">
            <a:off x="2105025" y="3532695"/>
            <a:ext cx="5029200" cy="762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562225" y="2008695"/>
            <a:ext cx="3886200" cy="2514600"/>
            <a:chOff x="1908" y="2496"/>
            <a:chExt cx="1596" cy="936"/>
          </a:xfrm>
        </p:grpSpPr>
        <p:pic>
          <p:nvPicPr>
            <p:cNvPr id="6" name="Picture 3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" y="2496"/>
              <a:ext cx="1596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35"/>
            <p:cNvSpPr txBox="1">
              <a:spLocks noChangeArrowheads="1"/>
            </p:cNvSpPr>
            <p:nvPr/>
          </p:nvSpPr>
          <p:spPr bwMode="auto">
            <a:xfrm>
              <a:off x="2369" y="2814"/>
              <a:ext cx="687" cy="309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EC" sz="2400" dirty="0" smtClean="0">
                  <a:latin typeface="+mn-lt"/>
                  <a:cs typeface="Arial" charset="0"/>
                </a:rPr>
                <a:t>Redes</a:t>
              </a:r>
            </a:p>
            <a:p>
              <a:pPr algn="ctr">
                <a:defRPr/>
              </a:pPr>
              <a:r>
                <a:rPr lang="es-EC" sz="2400" dirty="0" smtClean="0">
                  <a:latin typeface="+mn-lt"/>
                  <a:cs typeface="Arial" charset="0"/>
                </a:rPr>
                <a:t>Smart Grid</a:t>
              </a:r>
              <a:endParaRPr lang="es-EC" sz="2400" dirty="0">
                <a:latin typeface="+mn-lt"/>
                <a:cs typeface="Arial" charset="0"/>
              </a:endParaRPr>
            </a:p>
          </p:txBody>
        </p:sp>
      </p:grpSp>
      <p:pic>
        <p:nvPicPr>
          <p:cNvPr id="8" name="Picture 58" descr="Usuario en Computador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2846895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439025" y="3988406"/>
            <a:ext cx="11697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R" sz="1400" dirty="0" smtClean="0">
                <a:solidFill>
                  <a:srgbClr val="0055A4"/>
                </a:solidFill>
              </a:rPr>
              <a:t>Servicios</a:t>
            </a:r>
            <a:endParaRPr lang="en-US" sz="1400" dirty="0">
              <a:solidFill>
                <a:srgbClr val="0055A4"/>
              </a:solidFill>
            </a:endParaRPr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712042"/>
              </p:ext>
            </p:extLst>
          </p:nvPr>
        </p:nvGraphicFramePr>
        <p:xfrm>
          <a:off x="6905625" y="2643695"/>
          <a:ext cx="19812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6" name="Imagen" r:id="rId6" imgW="5600700" imgH="3589338" progId="">
                  <p:embed/>
                </p:oleObj>
              </mc:Choice>
              <mc:Fallback>
                <p:oleObj name="Imagen" r:id="rId6" imgW="5600700" imgH="35893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25" y="2643695"/>
                        <a:ext cx="1981200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59"/>
          <p:cNvSpPr>
            <a:spLocks noChangeArrowheads="1"/>
          </p:cNvSpPr>
          <p:nvPr/>
        </p:nvSpPr>
        <p:spPr bwMode="auto">
          <a:xfrm rot="532044">
            <a:off x="1573213" y="3011995"/>
            <a:ext cx="184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CR" sz="800" b="0"/>
          </a:p>
        </p:txBody>
      </p:sp>
      <p:sp>
        <p:nvSpPr>
          <p:cNvPr id="12" name="Text Box 60"/>
          <p:cNvSpPr txBox="1">
            <a:spLocks noChangeArrowheads="1"/>
          </p:cNvSpPr>
          <p:nvPr/>
        </p:nvSpPr>
        <p:spPr bwMode="auto">
          <a:xfrm>
            <a:off x="733425" y="4066095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R" sz="1400" dirty="0" smtClean="0">
                <a:solidFill>
                  <a:srgbClr val="0055A4"/>
                </a:solidFill>
              </a:rPr>
              <a:t>Usuarios</a:t>
            </a:r>
            <a:endParaRPr lang="es-CR" sz="1400" dirty="0">
              <a:solidFill>
                <a:srgbClr val="0055A4"/>
              </a:solidFill>
            </a:endParaRPr>
          </a:p>
        </p:txBody>
      </p:sp>
      <p:sp>
        <p:nvSpPr>
          <p:cNvPr id="13" name="TextBox 68"/>
          <p:cNvSpPr txBox="1">
            <a:spLocks noChangeArrowheads="1"/>
          </p:cNvSpPr>
          <p:nvPr/>
        </p:nvSpPr>
        <p:spPr bwMode="auto">
          <a:xfrm>
            <a:off x="352425" y="1005219"/>
            <a:ext cx="8534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buNone/>
            </a:pPr>
            <a:endParaRPr lang="es-EC" sz="1400" dirty="0"/>
          </a:p>
          <a:p>
            <a:pPr>
              <a:defRPr/>
            </a:pPr>
            <a:endParaRPr lang="en-US" sz="16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sz="1600" b="0" dirty="0">
              <a:latin typeface="Arial" charset="0"/>
              <a:cs typeface="Arial" charset="0"/>
            </a:endParaRP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454025" y="2694495"/>
            <a:ext cx="812800" cy="396875"/>
          </a:xfrm>
          <a:prstGeom prst="rect">
            <a:avLst/>
          </a:prstGeom>
          <a:noFill/>
          <a:ln w="6350"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CR" sz="1000" dirty="0">
                <a:solidFill>
                  <a:schemeClr val="accent2"/>
                </a:solidFill>
              </a:rPr>
              <a:t>Usuario</a:t>
            </a:r>
          </a:p>
          <a:p>
            <a:pPr>
              <a:defRPr/>
            </a:pPr>
            <a:r>
              <a:rPr lang="es-CR" sz="1000" dirty="0" err="1">
                <a:solidFill>
                  <a:schemeClr val="accent2"/>
                </a:solidFill>
              </a:rPr>
              <a:t>Password</a:t>
            </a:r>
            <a:endParaRPr lang="es-CR" sz="1000" dirty="0">
              <a:solidFill>
                <a:schemeClr val="accent2"/>
              </a:solidFill>
            </a:endParaRPr>
          </a:p>
        </p:txBody>
      </p:sp>
      <p:cxnSp>
        <p:nvCxnSpPr>
          <p:cNvPr id="15" name="Straight Connector 13"/>
          <p:cNvCxnSpPr/>
          <p:nvPr/>
        </p:nvCxnSpPr>
        <p:spPr bwMode="auto">
          <a:xfrm>
            <a:off x="428625" y="2694495"/>
            <a:ext cx="685800" cy="381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/>
        </p:nvCxnSpPr>
        <p:spPr bwMode="auto">
          <a:xfrm flipV="1">
            <a:off x="504825" y="2694495"/>
            <a:ext cx="685800" cy="381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7" name="Picture 2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57425" y="3227895"/>
            <a:ext cx="304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77025" y="3151695"/>
            <a:ext cx="304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0" descr="iKey-vertical 203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227895"/>
            <a:ext cx="4794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Certificad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504120"/>
            <a:ext cx="4476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60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Planteamiento del Problema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9" name="117 Grupo"/>
          <p:cNvGrpSpPr>
            <a:grpSpLocks/>
          </p:cNvGrpSpPr>
          <p:nvPr/>
        </p:nvGrpSpPr>
        <p:grpSpPr bwMode="auto">
          <a:xfrm>
            <a:off x="3564621" y="1805177"/>
            <a:ext cx="2157412" cy="2756848"/>
            <a:chOff x="7162800" y="2057400"/>
            <a:chExt cx="1219200" cy="2590800"/>
          </a:xfrm>
        </p:grpSpPr>
        <p:sp>
          <p:nvSpPr>
            <p:cNvPr id="40" name="103 Marco"/>
            <p:cNvSpPr/>
            <p:nvPr/>
          </p:nvSpPr>
          <p:spPr>
            <a:xfrm>
              <a:off x="7162800" y="2057400"/>
              <a:ext cx="1219200" cy="2590800"/>
            </a:xfrm>
            <a:prstGeom prst="frame">
              <a:avLst>
                <a:gd name="adj1" fmla="val 6934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R">
                <a:solidFill>
                  <a:schemeClr val="tx1"/>
                </a:solidFill>
              </a:endParaRPr>
            </a:p>
          </p:txBody>
        </p:sp>
        <p:sp>
          <p:nvSpPr>
            <p:cNvPr id="41" name="104 Rectángulo redondeado"/>
            <p:cNvSpPr/>
            <p:nvPr/>
          </p:nvSpPr>
          <p:spPr>
            <a:xfrm>
              <a:off x="7848600" y="3366405"/>
              <a:ext cx="381000" cy="304800"/>
            </a:xfrm>
            <a:prstGeom prst="roundRect">
              <a:avLst/>
            </a:prstGeom>
            <a:scene3d>
              <a:camera prst="perspective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R"/>
            </a:p>
          </p:txBody>
        </p:sp>
        <p:sp>
          <p:nvSpPr>
            <p:cNvPr id="42" name="105 Elipse"/>
            <p:cNvSpPr/>
            <p:nvPr/>
          </p:nvSpPr>
          <p:spPr>
            <a:xfrm>
              <a:off x="7919103" y="3417964"/>
              <a:ext cx="228600" cy="177800"/>
            </a:xfrm>
            <a:prstGeom prst="ellips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R"/>
            </a:p>
          </p:txBody>
        </p:sp>
      </p:grpSp>
      <p:sp>
        <p:nvSpPr>
          <p:cNvPr id="43" name="Text Box 35"/>
          <p:cNvSpPr txBox="1">
            <a:spLocks noChangeArrowheads="1"/>
          </p:cNvSpPr>
          <p:nvPr/>
        </p:nvSpPr>
        <p:spPr bwMode="auto">
          <a:xfrm>
            <a:off x="3828738" y="2278184"/>
            <a:ext cx="169576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C" sz="1800" dirty="0" smtClean="0">
                <a:solidFill>
                  <a:schemeClr val="tx2"/>
                </a:solidFill>
              </a:rPr>
              <a:t>Investigación</a:t>
            </a:r>
            <a:endParaRPr lang="es-EC" sz="1800" dirty="0">
              <a:solidFill>
                <a:schemeClr val="tx2"/>
              </a:solidFill>
            </a:endParaRPr>
          </a:p>
        </p:txBody>
      </p:sp>
      <p:sp>
        <p:nvSpPr>
          <p:cNvPr id="44" name="Text Box 35"/>
          <p:cNvSpPr txBox="1">
            <a:spLocks noChangeArrowheads="1"/>
          </p:cNvSpPr>
          <p:nvPr/>
        </p:nvSpPr>
        <p:spPr bwMode="auto">
          <a:xfrm>
            <a:off x="6051736" y="2278184"/>
            <a:ext cx="1619238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C" sz="2000" dirty="0" smtClean="0">
                <a:solidFill>
                  <a:schemeClr val="tx2"/>
                </a:solidFill>
              </a:rPr>
              <a:t>Migración</a:t>
            </a:r>
            <a:endParaRPr lang="es-EC" sz="2000" dirty="0">
              <a:solidFill>
                <a:schemeClr val="tx2"/>
              </a:solidFill>
            </a:endParaRPr>
          </a:p>
        </p:txBody>
      </p:sp>
      <p:sp>
        <p:nvSpPr>
          <p:cNvPr id="45" name="Text Box 35"/>
          <p:cNvSpPr txBox="1">
            <a:spLocks noChangeArrowheads="1"/>
          </p:cNvSpPr>
          <p:nvPr/>
        </p:nvSpPr>
        <p:spPr bwMode="auto">
          <a:xfrm>
            <a:off x="1456069" y="2278183"/>
            <a:ext cx="1836074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C" sz="2000" dirty="0" smtClean="0">
                <a:solidFill>
                  <a:schemeClr val="tx2"/>
                </a:solidFill>
              </a:rPr>
              <a:t>Factibilidad</a:t>
            </a:r>
            <a:endParaRPr lang="es-EC" sz="2000" dirty="0">
              <a:solidFill>
                <a:schemeClr val="tx2"/>
              </a:solidFill>
            </a:endParaRPr>
          </a:p>
        </p:txBody>
      </p:sp>
      <p:grpSp>
        <p:nvGrpSpPr>
          <p:cNvPr id="47" name="117 Grupo"/>
          <p:cNvGrpSpPr>
            <a:grpSpLocks/>
          </p:cNvGrpSpPr>
          <p:nvPr/>
        </p:nvGrpSpPr>
        <p:grpSpPr bwMode="auto">
          <a:xfrm>
            <a:off x="1295400" y="1790700"/>
            <a:ext cx="2157412" cy="2756848"/>
            <a:chOff x="7162800" y="2057400"/>
            <a:chExt cx="1219200" cy="2590800"/>
          </a:xfrm>
        </p:grpSpPr>
        <p:sp>
          <p:nvSpPr>
            <p:cNvPr id="48" name="59 Marco"/>
            <p:cNvSpPr/>
            <p:nvPr/>
          </p:nvSpPr>
          <p:spPr>
            <a:xfrm>
              <a:off x="7162800" y="2057400"/>
              <a:ext cx="1219200" cy="2590800"/>
            </a:xfrm>
            <a:prstGeom prst="frame">
              <a:avLst>
                <a:gd name="adj1" fmla="val 6934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R">
                <a:solidFill>
                  <a:schemeClr val="tx1"/>
                </a:solidFill>
              </a:endParaRPr>
            </a:p>
          </p:txBody>
        </p:sp>
        <p:sp>
          <p:nvSpPr>
            <p:cNvPr id="49" name="67 Rectángulo redondeado"/>
            <p:cNvSpPr/>
            <p:nvPr/>
          </p:nvSpPr>
          <p:spPr>
            <a:xfrm>
              <a:off x="7848600" y="3366405"/>
              <a:ext cx="381000" cy="304800"/>
            </a:xfrm>
            <a:prstGeom prst="roundRect">
              <a:avLst/>
            </a:prstGeom>
            <a:scene3d>
              <a:camera prst="perspective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R"/>
            </a:p>
          </p:txBody>
        </p:sp>
        <p:sp>
          <p:nvSpPr>
            <p:cNvPr id="50" name="68 Elipse"/>
            <p:cNvSpPr/>
            <p:nvPr/>
          </p:nvSpPr>
          <p:spPr>
            <a:xfrm>
              <a:off x="7919103" y="3417964"/>
              <a:ext cx="228600" cy="177800"/>
            </a:xfrm>
            <a:prstGeom prst="ellips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R"/>
            </a:p>
          </p:txBody>
        </p:sp>
      </p:grpSp>
      <p:grpSp>
        <p:nvGrpSpPr>
          <p:cNvPr id="51" name="117 Grupo"/>
          <p:cNvGrpSpPr>
            <a:grpSpLocks/>
          </p:cNvGrpSpPr>
          <p:nvPr/>
        </p:nvGrpSpPr>
        <p:grpSpPr bwMode="auto">
          <a:xfrm>
            <a:off x="5807758" y="1819654"/>
            <a:ext cx="2157412" cy="2756848"/>
            <a:chOff x="7162800" y="2057400"/>
            <a:chExt cx="1219200" cy="2590800"/>
          </a:xfrm>
        </p:grpSpPr>
        <p:sp>
          <p:nvSpPr>
            <p:cNvPr id="52" name="70 Marco"/>
            <p:cNvSpPr/>
            <p:nvPr/>
          </p:nvSpPr>
          <p:spPr>
            <a:xfrm>
              <a:off x="7162800" y="2057400"/>
              <a:ext cx="1219200" cy="2590800"/>
            </a:xfrm>
            <a:prstGeom prst="frame">
              <a:avLst>
                <a:gd name="adj1" fmla="val 6934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R">
                <a:solidFill>
                  <a:schemeClr val="tx1"/>
                </a:solidFill>
              </a:endParaRPr>
            </a:p>
          </p:txBody>
        </p:sp>
        <p:sp>
          <p:nvSpPr>
            <p:cNvPr id="53" name="73 Rectángulo redondeado"/>
            <p:cNvSpPr/>
            <p:nvPr/>
          </p:nvSpPr>
          <p:spPr>
            <a:xfrm>
              <a:off x="7848600" y="3366405"/>
              <a:ext cx="381000" cy="304800"/>
            </a:xfrm>
            <a:prstGeom prst="roundRect">
              <a:avLst/>
            </a:prstGeom>
            <a:scene3d>
              <a:camera prst="perspective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R"/>
            </a:p>
          </p:txBody>
        </p:sp>
        <p:sp>
          <p:nvSpPr>
            <p:cNvPr id="54" name="74 Elipse"/>
            <p:cNvSpPr/>
            <p:nvPr/>
          </p:nvSpPr>
          <p:spPr>
            <a:xfrm>
              <a:off x="7919103" y="3417964"/>
              <a:ext cx="228600" cy="177800"/>
            </a:xfrm>
            <a:prstGeom prst="ellips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R"/>
            </a:p>
          </p:txBody>
        </p:sp>
      </p:grpSp>
      <p:grpSp>
        <p:nvGrpSpPr>
          <p:cNvPr id="55" name="132 Grupo"/>
          <p:cNvGrpSpPr>
            <a:grpSpLocks/>
          </p:cNvGrpSpPr>
          <p:nvPr/>
        </p:nvGrpSpPr>
        <p:grpSpPr bwMode="auto">
          <a:xfrm>
            <a:off x="4343976" y="3788889"/>
            <a:ext cx="2193064" cy="2073109"/>
            <a:chOff x="5581342" y="3447742"/>
            <a:chExt cx="1810058" cy="1810058"/>
          </a:xfrm>
        </p:grpSpPr>
        <p:pic>
          <p:nvPicPr>
            <p:cNvPr id="56" name="Picture 1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579164" y="4191000"/>
              <a:ext cx="659836" cy="264252"/>
            </a:xfrm>
            <a:prstGeom prst="rect">
              <a:avLst/>
            </a:prstGeom>
            <a:noFill/>
            <a:ln>
              <a:noFill/>
            </a:ln>
            <a:scene3d>
              <a:camera prst="isometricOffAxis2Right"/>
              <a:lightRig rig="threePt" dir="t"/>
            </a:scene3d>
          </p:spPr>
        </p:pic>
        <p:pic>
          <p:nvPicPr>
            <p:cNvPr id="57" name="85 Imagen" descr="persona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1342" y="3447742"/>
              <a:ext cx="1810058" cy="1810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" name="132 Grupo"/>
          <p:cNvGrpSpPr>
            <a:grpSpLocks/>
          </p:cNvGrpSpPr>
          <p:nvPr/>
        </p:nvGrpSpPr>
        <p:grpSpPr bwMode="auto">
          <a:xfrm>
            <a:off x="2356280" y="3754935"/>
            <a:ext cx="2193064" cy="2073109"/>
            <a:chOff x="5581342" y="3447742"/>
            <a:chExt cx="1810058" cy="1810058"/>
          </a:xfrm>
        </p:grpSpPr>
        <p:pic>
          <p:nvPicPr>
            <p:cNvPr id="59" name="Picture 1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579164" y="4191000"/>
              <a:ext cx="659836" cy="264252"/>
            </a:xfrm>
            <a:prstGeom prst="rect">
              <a:avLst/>
            </a:prstGeom>
            <a:noFill/>
            <a:ln>
              <a:noFill/>
            </a:ln>
            <a:scene3d>
              <a:camera prst="isometricOffAxis2Right"/>
              <a:lightRig rig="threePt" dir="t"/>
            </a:scene3d>
          </p:spPr>
        </p:pic>
        <p:pic>
          <p:nvPicPr>
            <p:cNvPr id="60" name="97 Imagen" descr="persona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1342" y="3447742"/>
              <a:ext cx="1810058" cy="1810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Objetivos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s-ES" b="1" dirty="0" smtClean="0"/>
              <a:t>General:</a:t>
            </a:r>
          </a:p>
          <a:p>
            <a:pPr algn="just">
              <a:spcBef>
                <a:spcPct val="50000"/>
              </a:spcBef>
              <a:buNone/>
            </a:pPr>
            <a:r>
              <a:rPr lang="es-ES" dirty="0" smtClean="0"/>
              <a:t> </a:t>
            </a:r>
            <a:r>
              <a:rPr lang="es-EC" dirty="0" smtClean="0"/>
              <a:t>Representar </a:t>
            </a:r>
            <a:r>
              <a:rPr lang="es-EC" dirty="0"/>
              <a:t>en un ambiente de simulación una infraestructura SmartGrid, he implementar un esquema GSI que permita establecer un modelo de terceras partes de confianza</a:t>
            </a:r>
            <a:r>
              <a:rPr lang="es-EC" dirty="0" smtClean="0"/>
              <a:t>.</a:t>
            </a:r>
          </a:p>
          <a:p>
            <a:pPr algn="just">
              <a:spcBef>
                <a:spcPct val="50000"/>
              </a:spcBef>
              <a:buNone/>
            </a:pPr>
            <a:endParaRPr lang="es-ES" dirty="0" smtClean="0"/>
          </a:p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s-ES" b="1" dirty="0" smtClean="0"/>
              <a:t>Específicos:</a:t>
            </a:r>
          </a:p>
          <a:p>
            <a:pPr lvl="0"/>
            <a:r>
              <a:rPr lang="es-EC" dirty="0"/>
              <a:t>Implementar una infraestructura Grid, mediante el simulador </a:t>
            </a:r>
            <a:r>
              <a:rPr lang="es-EC" dirty="0" err="1"/>
              <a:t>Globus</a:t>
            </a:r>
            <a:r>
              <a:rPr lang="es-EC" dirty="0"/>
              <a:t> </a:t>
            </a:r>
            <a:r>
              <a:rPr lang="es-EC" dirty="0" err="1"/>
              <a:t>ToolKit</a:t>
            </a:r>
            <a:r>
              <a:rPr lang="es-EC" dirty="0"/>
              <a:t> bajo un sistema operativo Unix.</a:t>
            </a:r>
          </a:p>
          <a:p>
            <a:pPr lvl="0"/>
            <a:r>
              <a:rPr lang="es-EC" dirty="0"/>
              <a:t>Obtener una SmartGrid segura, basada en un modelo de terceras partes confianza.</a:t>
            </a:r>
          </a:p>
          <a:p>
            <a:pPr lvl="0"/>
            <a:r>
              <a:rPr lang="es-EC" dirty="0"/>
              <a:t>Implementar una arquitectura Single Sign-On utilizando una entidad certificadora y certificados digitales verificados</a:t>
            </a:r>
            <a:r>
              <a:rPr lang="es-EC" dirty="0" smtClean="0"/>
              <a:t>.</a:t>
            </a:r>
            <a:endParaRPr lang="es-EC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Alcance</a:t>
            </a:r>
            <a:r>
              <a:rPr lang="es-EC" dirty="0"/>
              <a:t> </a:t>
            </a: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Proyecto</a:t>
            </a:r>
          </a:p>
        </p:txBody>
      </p:sp>
      <p:graphicFrame>
        <p:nvGraphicFramePr>
          <p:cNvPr id="5" name="Diagram 3"/>
          <p:cNvGraphicFramePr/>
          <p:nvPr>
            <p:extLst>
              <p:ext uri="{D42A27DB-BD31-4B8C-83A1-F6EECF244321}">
                <p14:modId xmlns:p14="http://schemas.microsoft.com/office/powerpoint/2010/main" val="1088932112"/>
              </p:ext>
            </p:extLst>
          </p:nvPr>
        </p:nvGraphicFramePr>
        <p:xfrm>
          <a:off x="1391243" y="1732145"/>
          <a:ext cx="6141240" cy="2785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lecha derecha 2"/>
          <p:cNvSpPr/>
          <p:nvPr/>
        </p:nvSpPr>
        <p:spPr bwMode="auto">
          <a:xfrm>
            <a:off x="4327556" y="2223694"/>
            <a:ext cx="244444" cy="15736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2238" marR="0" indent="-1222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buFontTx/>
              <a:buChar char="•"/>
              <a:tabLst/>
            </a:pPr>
            <a:endParaRPr kumimoji="0" lang="es-EC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lecha abajo 5"/>
          <p:cNvSpPr/>
          <p:nvPr/>
        </p:nvSpPr>
        <p:spPr bwMode="auto">
          <a:xfrm>
            <a:off x="5667469" y="2996697"/>
            <a:ext cx="162963" cy="244443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2238" marR="0" indent="-1222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buFontTx/>
              <a:buChar char="•"/>
              <a:tabLst/>
            </a:pPr>
            <a:endParaRPr kumimoji="0" lang="es-EC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20" descr="iKey-vertical 203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905" y="5289550"/>
            <a:ext cx="6762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Certificad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42" y="4741863"/>
            <a:ext cx="1285875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 idx="4294967295"/>
          </p:nvPr>
        </p:nvSpPr>
        <p:spPr>
          <a:xfrm>
            <a:off x="2051539" y="2536982"/>
            <a:ext cx="5978886" cy="595313"/>
          </a:xfrm>
        </p:spPr>
        <p:txBody>
          <a:bodyPr/>
          <a:lstStyle/>
          <a:p>
            <a:r>
              <a:rPr lang="es-EC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Marco Teórico.</a:t>
            </a:r>
            <a:endParaRPr lang="es-EC" sz="4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600" b="1" dirty="0" smtClean="0"/>
              <a:t>Certificado Digital</a:t>
            </a:r>
            <a:endParaRPr lang="es-EC" sz="2600" b="1" dirty="0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00" name="Slide Number Placeholder 1"/>
          <p:cNvSpPr txBox="1">
            <a:spLocks noGrp="1"/>
          </p:cNvSpPr>
          <p:nvPr/>
        </p:nvSpPr>
        <p:spPr bwMode="auto">
          <a:xfrm>
            <a:off x="7162800" y="6524625"/>
            <a:ext cx="19050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225D4855-3128-4925-AC87-186FE4037C7E}" type="slidenum">
              <a:rPr lang="en-CA" sz="1600" b="0"/>
              <a:pPr algn="r"/>
              <a:t>9</a:t>
            </a:fld>
            <a:endParaRPr lang="en-CA" sz="1600" b="0"/>
          </a:p>
        </p:txBody>
      </p:sp>
      <p:grpSp>
        <p:nvGrpSpPr>
          <p:cNvPr id="102" name="Group 33"/>
          <p:cNvGrpSpPr>
            <a:grpSpLocks/>
          </p:cNvGrpSpPr>
          <p:nvPr/>
        </p:nvGrpSpPr>
        <p:grpSpPr bwMode="auto">
          <a:xfrm>
            <a:off x="3055938" y="3200400"/>
            <a:ext cx="2362200" cy="1447800"/>
            <a:chOff x="1908" y="2496"/>
            <a:chExt cx="1596" cy="936"/>
          </a:xfrm>
        </p:grpSpPr>
        <p:pic>
          <p:nvPicPr>
            <p:cNvPr id="103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" y="2496"/>
              <a:ext cx="1596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" name="Text Box 35"/>
            <p:cNvSpPr txBox="1">
              <a:spLocks noChangeArrowheads="1"/>
            </p:cNvSpPr>
            <p:nvPr/>
          </p:nvSpPr>
          <p:spPr bwMode="auto">
            <a:xfrm>
              <a:off x="2417" y="2841"/>
              <a:ext cx="591" cy="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0055A4"/>
                  </a:solidFill>
                  <a:latin typeface="+mn-lt"/>
                </a:rPr>
                <a:t>Internet</a:t>
              </a:r>
            </a:p>
          </p:txBody>
        </p:sp>
      </p:grpSp>
      <p:grpSp>
        <p:nvGrpSpPr>
          <p:cNvPr id="105" name="Group 4"/>
          <p:cNvGrpSpPr>
            <a:grpSpLocks/>
          </p:cNvGrpSpPr>
          <p:nvPr/>
        </p:nvGrpSpPr>
        <p:grpSpPr bwMode="auto">
          <a:xfrm>
            <a:off x="908050" y="2667000"/>
            <a:ext cx="2139950" cy="2317750"/>
            <a:chOff x="624" y="1796"/>
            <a:chExt cx="964" cy="1132"/>
          </a:xfrm>
        </p:grpSpPr>
        <p:pic>
          <p:nvPicPr>
            <p:cNvPr id="10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796"/>
              <a:ext cx="964" cy="1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" name="Line 7"/>
            <p:cNvSpPr>
              <a:spLocks noChangeShapeType="1"/>
            </p:cNvSpPr>
            <p:nvPr/>
          </p:nvSpPr>
          <p:spPr bwMode="auto">
            <a:xfrm>
              <a:off x="843" y="225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>
                <a:latin typeface="+mn-lt"/>
              </a:endParaRPr>
            </a:p>
          </p:txBody>
        </p:sp>
        <p:sp>
          <p:nvSpPr>
            <p:cNvPr id="108" name="Line 8"/>
            <p:cNvSpPr>
              <a:spLocks noChangeShapeType="1"/>
            </p:cNvSpPr>
            <p:nvPr/>
          </p:nvSpPr>
          <p:spPr bwMode="auto">
            <a:xfrm>
              <a:off x="843" y="235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>
                <a:latin typeface="+mn-lt"/>
              </a:endParaRPr>
            </a:p>
          </p:txBody>
        </p:sp>
        <p:sp>
          <p:nvSpPr>
            <p:cNvPr id="109" name="Line 9"/>
            <p:cNvSpPr>
              <a:spLocks noChangeShapeType="1"/>
            </p:cNvSpPr>
            <p:nvPr/>
          </p:nvSpPr>
          <p:spPr bwMode="auto">
            <a:xfrm>
              <a:off x="843" y="230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>
                <a:latin typeface="+mn-lt"/>
              </a:endParaRPr>
            </a:p>
          </p:txBody>
        </p:sp>
        <p:sp>
          <p:nvSpPr>
            <p:cNvPr id="110" name="Line 10"/>
            <p:cNvSpPr>
              <a:spLocks noChangeShapeType="1"/>
            </p:cNvSpPr>
            <p:nvPr/>
          </p:nvSpPr>
          <p:spPr bwMode="auto">
            <a:xfrm>
              <a:off x="843" y="240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>
                <a:latin typeface="+mn-lt"/>
              </a:endParaRPr>
            </a:p>
          </p:txBody>
        </p:sp>
        <p:sp>
          <p:nvSpPr>
            <p:cNvPr id="111" name="Line 11"/>
            <p:cNvSpPr>
              <a:spLocks noChangeShapeType="1"/>
            </p:cNvSpPr>
            <p:nvPr/>
          </p:nvSpPr>
          <p:spPr bwMode="auto">
            <a:xfrm>
              <a:off x="843" y="249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>
                <a:latin typeface="+mn-lt"/>
              </a:endParaRPr>
            </a:p>
          </p:txBody>
        </p:sp>
        <p:sp>
          <p:nvSpPr>
            <p:cNvPr id="112" name="Line 12"/>
            <p:cNvSpPr>
              <a:spLocks noChangeShapeType="1"/>
            </p:cNvSpPr>
            <p:nvPr/>
          </p:nvSpPr>
          <p:spPr bwMode="auto">
            <a:xfrm>
              <a:off x="843" y="2448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>
                <a:latin typeface="+mn-lt"/>
              </a:endParaRPr>
            </a:p>
          </p:txBody>
        </p:sp>
        <p:sp>
          <p:nvSpPr>
            <p:cNvPr id="113" name="Line 13"/>
            <p:cNvSpPr>
              <a:spLocks noChangeShapeType="1"/>
            </p:cNvSpPr>
            <p:nvPr/>
          </p:nvSpPr>
          <p:spPr bwMode="auto">
            <a:xfrm>
              <a:off x="843" y="20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>
                <a:latin typeface="+mn-lt"/>
              </a:endParaRPr>
            </a:p>
          </p:txBody>
        </p:sp>
        <p:sp>
          <p:nvSpPr>
            <p:cNvPr id="114" name="Line 14"/>
            <p:cNvSpPr>
              <a:spLocks noChangeShapeType="1"/>
            </p:cNvSpPr>
            <p:nvPr/>
          </p:nvSpPr>
          <p:spPr bwMode="auto">
            <a:xfrm>
              <a:off x="843" y="201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>
                <a:latin typeface="+mn-lt"/>
              </a:endParaRPr>
            </a:p>
          </p:txBody>
        </p:sp>
      </p:grpSp>
      <p:pic>
        <p:nvPicPr>
          <p:cNvPr id="115" name="Picture 3" descr="Lla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5159375"/>
            <a:ext cx="7699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45088"/>
            <a:ext cx="8270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7" name="Group 20"/>
          <p:cNvGrpSpPr>
            <a:grpSpLocks/>
          </p:cNvGrpSpPr>
          <p:nvPr/>
        </p:nvGrpSpPr>
        <p:grpSpPr bwMode="auto">
          <a:xfrm>
            <a:off x="1189038" y="3657600"/>
            <a:ext cx="1676400" cy="1371600"/>
            <a:chOff x="1447572" y="1295400"/>
            <a:chExt cx="3200628" cy="3048228"/>
          </a:xfrm>
        </p:grpSpPr>
        <p:pic>
          <p:nvPicPr>
            <p:cNvPr id="118" name="Picture 6" descr="C:\Documents and Settings\migcar000\Local Settings\Temporary Internet Files\Content.IE5\67OYK35P\MCj04315990000[1]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572" y="1295400"/>
              <a:ext cx="3200628" cy="3048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Rectangle 22"/>
            <p:cNvSpPr>
              <a:spLocks noChangeArrowheads="1"/>
            </p:cNvSpPr>
            <p:nvPr/>
          </p:nvSpPr>
          <p:spPr bwMode="auto">
            <a:xfrm>
              <a:off x="2984236" y="3084118"/>
              <a:ext cx="139421" cy="465702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>
                <a:latin typeface="+mn-lt"/>
              </a:endParaRPr>
            </a:p>
          </p:txBody>
        </p:sp>
        <p:sp>
          <p:nvSpPr>
            <p:cNvPr id="120" name="Oval 23"/>
            <p:cNvSpPr>
              <a:spLocks noChangeArrowheads="1"/>
            </p:cNvSpPr>
            <p:nvPr/>
          </p:nvSpPr>
          <p:spPr bwMode="auto">
            <a:xfrm>
              <a:off x="2875124" y="2911243"/>
              <a:ext cx="357646" cy="331636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>
                <a:latin typeface="+mn-lt"/>
              </a:endParaRPr>
            </a:p>
          </p:txBody>
        </p:sp>
        <p:sp>
          <p:nvSpPr>
            <p:cNvPr id="121" name="Rectangle 24"/>
            <p:cNvSpPr>
              <a:spLocks noChangeArrowheads="1"/>
            </p:cNvSpPr>
            <p:nvPr/>
          </p:nvSpPr>
          <p:spPr bwMode="auto">
            <a:xfrm>
              <a:off x="3617695" y="3084118"/>
              <a:ext cx="139421" cy="465702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>
                <a:latin typeface="+mn-lt"/>
              </a:endParaRPr>
            </a:p>
          </p:txBody>
        </p:sp>
        <p:sp>
          <p:nvSpPr>
            <p:cNvPr id="122" name="Oval 25"/>
            <p:cNvSpPr>
              <a:spLocks noChangeArrowheads="1"/>
            </p:cNvSpPr>
            <p:nvPr/>
          </p:nvSpPr>
          <p:spPr bwMode="auto">
            <a:xfrm>
              <a:off x="3517674" y="2893604"/>
              <a:ext cx="357646" cy="331636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>
                <a:latin typeface="+mn-lt"/>
              </a:endParaRPr>
            </a:p>
          </p:txBody>
        </p:sp>
        <p:sp>
          <p:nvSpPr>
            <p:cNvPr id="123" name="Oval 26"/>
            <p:cNvSpPr>
              <a:spLocks noChangeArrowheads="1"/>
            </p:cNvSpPr>
            <p:nvPr/>
          </p:nvSpPr>
          <p:spPr bwMode="auto">
            <a:xfrm>
              <a:off x="2932712" y="2971221"/>
              <a:ext cx="242472" cy="229322"/>
            </a:xfrm>
            <a:prstGeom prst="ellipse">
              <a:avLst/>
            </a:prstGeom>
            <a:solidFill>
              <a:srgbClr val="C7958D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>
                <a:latin typeface="+mn-lt"/>
              </a:endParaRPr>
            </a:p>
          </p:txBody>
        </p:sp>
        <p:sp>
          <p:nvSpPr>
            <p:cNvPr id="124" name="Rectangle 27"/>
            <p:cNvSpPr>
              <a:spLocks noChangeArrowheads="1"/>
            </p:cNvSpPr>
            <p:nvPr/>
          </p:nvSpPr>
          <p:spPr bwMode="auto">
            <a:xfrm>
              <a:off x="3026669" y="3073533"/>
              <a:ext cx="63650" cy="388085"/>
            </a:xfrm>
            <a:prstGeom prst="rect">
              <a:avLst/>
            </a:prstGeom>
            <a:solidFill>
              <a:srgbClr val="C7958D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>
                <a:latin typeface="+mn-lt"/>
              </a:endParaRPr>
            </a:p>
          </p:txBody>
        </p:sp>
        <p:sp>
          <p:nvSpPr>
            <p:cNvPr id="125" name="Oval 28"/>
            <p:cNvSpPr>
              <a:spLocks noChangeArrowheads="1"/>
            </p:cNvSpPr>
            <p:nvPr/>
          </p:nvSpPr>
          <p:spPr bwMode="auto">
            <a:xfrm>
              <a:off x="3563139" y="2946523"/>
              <a:ext cx="242472" cy="229324"/>
            </a:xfrm>
            <a:prstGeom prst="ellipse">
              <a:avLst/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>
                <a:latin typeface="+mn-lt"/>
              </a:endParaRPr>
            </a:p>
          </p:txBody>
        </p:sp>
        <p:sp>
          <p:nvSpPr>
            <p:cNvPr id="126" name="Rectangle 29"/>
            <p:cNvSpPr>
              <a:spLocks noChangeArrowheads="1"/>
            </p:cNvSpPr>
            <p:nvPr/>
          </p:nvSpPr>
          <p:spPr bwMode="auto">
            <a:xfrm>
              <a:off x="3660127" y="3048838"/>
              <a:ext cx="60618" cy="388085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>
                <a:latin typeface="+mn-lt"/>
              </a:endParaRPr>
            </a:p>
          </p:txBody>
        </p:sp>
      </p:grpSp>
      <p:grpSp>
        <p:nvGrpSpPr>
          <p:cNvPr id="127" name="Group 37"/>
          <p:cNvGrpSpPr>
            <a:grpSpLocks/>
          </p:cNvGrpSpPr>
          <p:nvPr/>
        </p:nvGrpSpPr>
        <p:grpSpPr bwMode="auto">
          <a:xfrm>
            <a:off x="1185863" y="3657600"/>
            <a:ext cx="1660525" cy="1282700"/>
            <a:chOff x="5586634" y="3733800"/>
            <a:chExt cx="3215643" cy="2806332"/>
          </a:xfrm>
        </p:grpSpPr>
        <p:pic>
          <p:nvPicPr>
            <p:cNvPr id="128" name="Picture 5" descr="C:\Documents and Settings\migcar000\Local Settings\Temporary Internet Files\Content.IE5\J3KP5TFF\MCj04315980000[1]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6634" y="3733800"/>
              <a:ext cx="3215643" cy="2806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" name="Rectangle 31"/>
            <p:cNvSpPr>
              <a:spLocks noChangeArrowheads="1"/>
            </p:cNvSpPr>
            <p:nvPr/>
          </p:nvSpPr>
          <p:spPr bwMode="auto">
            <a:xfrm>
              <a:off x="7086858" y="5487759"/>
              <a:ext cx="144488" cy="482771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>
                <a:latin typeface="+mn-lt"/>
              </a:endParaRPr>
            </a:p>
          </p:txBody>
        </p:sp>
        <p:sp>
          <p:nvSpPr>
            <p:cNvPr id="130" name="Oval 32"/>
            <p:cNvSpPr>
              <a:spLocks noChangeArrowheads="1"/>
            </p:cNvSpPr>
            <p:nvPr/>
          </p:nvSpPr>
          <p:spPr bwMode="auto">
            <a:xfrm>
              <a:off x="6979259" y="5359250"/>
              <a:ext cx="375056" cy="343846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>
                <a:latin typeface="+mn-lt"/>
              </a:endParaRPr>
            </a:p>
          </p:txBody>
        </p:sp>
        <p:sp>
          <p:nvSpPr>
            <p:cNvPr id="131" name="Rectangle 33"/>
            <p:cNvSpPr>
              <a:spLocks noChangeArrowheads="1"/>
            </p:cNvSpPr>
            <p:nvPr/>
          </p:nvSpPr>
          <p:spPr bwMode="auto">
            <a:xfrm>
              <a:off x="7701703" y="5487759"/>
              <a:ext cx="147563" cy="482771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>
                <a:latin typeface="+mn-lt"/>
              </a:endParaRPr>
            </a:p>
          </p:txBody>
        </p:sp>
        <p:sp>
          <p:nvSpPr>
            <p:cNvPr id="132" name="Oval 34"/>
            <p:cNvSpPr>
              <a:spLocks noChangeArrowheads="1"/>
            </p:cNvSpPr>
            <p:nvPr/>
          </p:nvSpPr>
          <p:spPr bwMode="auto">
            <a:xfrm>
              <a:off x="7587956" y="5348831"/>
              <a:ext cx="375056" cy="347318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>
                <a:latin typeface="+mn-lt"/>
              </a:endParaRPr>
            </a:p>
          </p:txBody>
        </p:sp>
        <p:sp>
          <p:nvSpPr>
            <p:cNvPr id="133" name="Oval 35"/>
            <p:cNvSpPr>
              <a:spLocks noChangeArrowheads="1"/>
            </p:cNvSpPr>
            <p:nvPr/>
          </p:nvSpPr>
          <p:spPr bwMode="auto">
            <a:xfrm>
              <a:off x="7053040" y="5421767"/>
              <a:ext cx="239790" cy="225758"/>
            </a:xfrm>
            <a:prstGeom prst="ellipse">
              <a:avLst/>
            </a:prstGeom>
            <a:solidFill>
              <a:srgbClr val="C7958D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>
                <a:latin typeface="+mn-lt"/>
              </a:endParaRPr>
            </a:p>
          </p:txBody>
        </p:sp>
        <p:sp>
          <p:nvSpPr>
            <p:cNvPr id="134" name="Rectangle 36"/>
            <p:cNvSpPr>
              <a:spLocks noChangeArrowheads="1"/>
            </p:cNvSpPr>
            <p:nvPr/>
          </p:nvSpPr>
          <p:spPr bwMode="auto">
            <a:xfrm>
              <a:off x="7148342" y="5522490"/>
              <a:ext cx="64558" cy="388997"/>
            </a:xfrm>
            <a:prstGeom prst="rect">
              <a:avLst/>
            </a:prstGeom>
            <a:solidFill>
              <a:srgbClr val="C7958D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>
                <a:latin typeface="+mn-lt"/>
              </a:endParaRPr>
            </a:p>
          </p:txBody>
        </p:sp>
        <p:sp>
          <p:nvSpPr>
            <p:cNvPr id="135" name="Oval 37"/>
            <p:cNvSpPr>
              <a:spLocks noChangeArrowheads="1"/>
            </p:cNvSpPr>
            <p:nvPr/>
          </p:nvSpPr>
          <p:spPr bwMode="auto">
            <a:xfrm>
              <a:off x="7646367" y="5393982"/>
              <a:ext cx="242863" cy="229230"/>
            </a:xfrm>
            <a:prstGeom prst="ellipse">
              <a:avLst/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>
                <a:latin typeface="+mn-lt"/>
              </a:endParaRPr>
            </a:p>
          </p:txBody>
        </p:sp>
        <p:sp>
          <p:nvSpPr>
            <p:cNvPr id="136" name="Rectangle 38"/>
            <p:cNvSpPr>
              <a:spLocks noChangeArrowheads="1"/>
            </p:cNvSpPr>
            <p:nvPr/>
          </p:nvSpPr>
          <p:spPr bwMode="auto">
            <a:xfrm>
              <a:off x="7744742" y="5498177"/>
              <a:ext cx="61485" cy="388997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>
                <a:latin typeface="+mn-lt"/>
              </a:endParaRPr>
            </a:p>
          </p:txBody>
        </p:sp>
      </p:grpSp>
      <p:sp>
        <p:nvSpPr>
          <p:cNvPr id="137" name="Rectangle 2"/>
          <p:cNvSpPr>
            <a:spLocks noChangeArrowheads="1"/>
          </p:cNvSpPr>
          <p:nvPr/>
        </p:nvSpPr>
        <p:spPr bwMode="auto">
          <a:xfrm>
            <a:off x="533400" y="1143000"/>
            <a:ext cx="8153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s-CR" sz="2000" b="0" dirty="0">
              <a:latin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324 L -0.00087 -0.092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83237E-6 L 0.50035 -0.002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1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51445E-7 L 0.49497 -7.51445E-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393 L 0.49236 0.0064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2.08092E-6 L 0.00191 -0.075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Myriad Pro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22238" marR="0" indent="-12223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4E84C4"/>
          </a:buClr>
          <a:buSzTx/>
          <a:buFontTx/>
          <a:buChar char="•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22238" marR="0" indent="-12223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4E84C4"/>
          </a:buClr>
          <a:buSzTx/>
          <a:buFontTx/>
          <a:buChar char="•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15374</TotalTime>
  <Words>1172</Words>
  <Application>Microsoft Office PowerPoint</Application>
  <PresentationFormat>On-screen Show (4:3)</PresentationFormat>
  <Paragraphs>210</Paragraphs>
  <Slides>21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Default Design</vt:lpstr>
      <vt:lpstr>Imagen</vt:lpstr>
      <vt:lpstr>Visio</vt:lpstr>
      <vt:lpstr>TEMA: INFRAESTRUCTURA DE SERVICIOS DE CERTIFICACIÓN DIGITAL EN UN AMBIENTE SMARTGRID.</vt:lpstr>
      <vt:lpstr>Agenda</vt:lpstr>
      <vt:lpstr>1. Antecedentes</vt:lpstr>
      <vt:lpstr>1. Antecedentes</vt:lpstr>
      <vt:lpstr>2. Planteamiento del Problema</vt:lpstr>
      <vt:lpstr>3. Objetivos</vt:lpstr>
      <vt:lpstr>4. Alcance del Proyecto</vt:lpstr>
      <vt:lpstr>5. Marco Teórico.</vt:lpstr>
      <vt:lpstr>Certificado Digital</vt:lpstr>
      <vt:lpstr>Modelo Terceras partes de Confianza</vt:lpstr>
      <vt:lpstr>¿Cómo garantizar la autenticidad?</vt:lpstr>
      <vt:lpstr>¿Cómo garantizar integridad?</vt:lpstr>
      <vt:lpstr>¿Cómo garantizo autenticidad?</vt:lpstr>
      <vt:lpstr>Smart Grid</vt:lpstr>
      <vt:lpstr>Infraestructura Smart Grid</vt:lpstr>
      <vt:lpstr>Globus Toolkit</vt:lpstr>
      <vt:lpstr>6. Simulación de software final.</vt:lpstr>
      <vt:lpstr>Ambiente Simulado</vt:lpstr>
      <vt:lpstr>7. Conclusiones</vt:lpstr>
      <vt:lpstr>8. Recomendaciones</vt:lpstr>
      <vt:lpstr>PowerPoint Presentation</vt:lpstr>
    </vt:vector>
  </TitlesOfParts>
  <Company>Tata Consultancy Services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User</cp:lastModifiedBy>
  <cp:revision>922</cp:revision>
  <dcterms:created xsi:type="dcterms:W3CDTF">2006-10-10T04:14:58Z</dcterms:created>
  <dcterms:modified xsi:type="dcterms:W3CDTF">2015-07-31T20:04:44Z</dcterms:modified>
</cp:coreProperties>
</file>