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9.xml" ContentType="application/vnd.openxmlformats-officedocument.drawingml.chart+xml"/>
  <Override PartName="/ppt/drawings/drawing2.xml" ContentType="application/vnd.openxmlformats-officedocument.drawingml.chartshapes+xml"/>
  <Override PartName="/ppt/charts/chart30.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1.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2.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3.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6.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7.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8.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9.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40.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5.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6.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7.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8.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9.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50.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0"/>
  </p:notesMasterIdLst>
  <p:sldIdLst>
    <p:sldId id="256" r:id="rId2"/>
    <p:sldId id="261" r:id="rId3"/>
    <p:sldId id="310" r:id="rId4"/>
    <p:sldId id="259" r:id="rId5"/>
    <p:sldId id="260" r:id="rId6"/>
    <p:sldId id="263" r:id="rId7"/>
    <p:sldId id="264" r:id="rId8"/>
    <p:sldId id="265" r:id="rId9"/>
    <p:sldId id="266" r:id="rId10"/>
    <p:sldId id="267" r:id="rId11"/>
    <p:sldId id="268" r:id="rId12"/>
    <p:sldId id="269" r:id="rId13"/>
    <p:sldId id="274" r:id="rId14"/>
    <p:sldId id="275" r:id="rId15"/>
    <p:sldId id="276" r:id="rId16"/>
    <p:sldId id="277" r:id="rId17"/>
    <p:sldId id="279" r:id="rId18"/>
    <p:sldId id="281" r:id="rId19"/>
    <p:sldId id="284" r:id="rId20"/>
    <p:sldId id="288" r:id="rId21"/>
    <p:sldId id="290" r:id="rId22"/>
    <p:sldId id="291" r:id="rId23"/>
    <p:sldId id="292" r:id="rId24"/>
    <p:sldId id="293" r:id="rId25"/>
    <p:sldId id="294" r:id="rId26"/>
    <p:sldId id="295" r:id="rId27"/>
    <p:sldId id="296" r:id="rId28"/>
    <p:sldId id="297" r:id="rId29"/>
    <p:sldId id="298" r:id="rId30"/>
    <p:sldId id="299" r:id="rId31"/>
    <p:sldId id="300" r:id="rId32"/>
    <p:sldId id="302" r:id="rId33"/>
    <p:sldId id="301" r:id="rId34"/>
    <p:sldId id="312" r:id="rId35"/>
    <p:sldId id="311" r:id="rId36"/>
    <p:sldId id="308" r:id="rId37"/>
    <p:sldId id="309" r:id="rId38"/>
    <p:sldId id="270" r:id="rId39"/>
    <p:sldId id="271" r:id="rId40"/>
    <p:sldId id="272" r:id="rId41"/>
    <p:sldId id="278" r:id="rId42"/>
    <p:sldId id="282" r:id="rId43"/>
    <p:sldId id="283" r:id="rId44"/>
    <p:sldId id="289" r:id="rId45"/>
    <p:sldId id="286" r:id="rId46"/>
    <p:sldId id="287" r:id="rId47"/>
    <p:sldId id="273" r:id="rId48"/>
    <p:sldId id="280" r:id="rId49"/>
  </p:sldIdLst>
  <p:sldSz cx="9144000" cy="5143500" type="screen16x9"/>
  <p:notesSz cx="6858000" cy="9144000"/>
  <p:defaultTextStyle>
    <a:lvl1pPr marL="0" algn="l" rtl="0" latinLnBrk="0">
      <a:defRPr lang="es-ES" sz="1800" kern="1200">
        <a:solidFill>
          <a:schemeClr val="tx1"/>
        </a:solidFill>
        <a:latin typeface="+mn-lt"/>
        <a:ea typeface="+mn-ea"/>
        <a:cs typeface="+mn-cs"/>
      </a:defRPr>
    </a:lvl1pPr>
    <a:lvl2pPr marL="457200" algn="l" rtl="0" latinLnBrk="0">
      <a:defRPr lang="es-ES" sz="1800" kern="1200">
        <a:solidFill>
          <a:schemeClr val="tx1"/>
        </a:solidFill>
        <a:latin typeface="+mn-lt"/>
        <a:ea typeface="+mn-ea"/>
        <a:cs typeface="+mn-cs"/>
      </a:defRPr>
    </a:lvl2pPr>
    <a:lvl3pPr marL="914400" algn="l" rtl="0" latinLnBrk="0">
      <a:defRPr lang="es-ES" sz="1800" kern="1200">
        <a:solidFill>
          <a:schemeClr val="tx1"/>
        </a:solidFill>
        <a:latin typeface="+mn-lt"/>
        <a:ea typeface="+mn-ea"/>
        <a:cs typeface="+mn-cs"/>
      </a:defRPr>
    </a:lvl3pPr>
    <a:lvl4pPr marL="1371600" algn="l" rtl="0" latinLnBrk="0">
      <a:defRPr lang="es-ES" sz="1800" kern="1200">
        <a:solidFill>
          <a:schemeClr val="tx1"/>
        </a:solidFill>
        <a:latin typeface="+mn-lt"/>
        <a:ea typeface="+mn-ea"/>
        <a:cs typeface="+mn-cs"/>
      </a:defRPr>
    </a:lvl4pPr>
    <a:lvl5pPr marL="1828800" algn="l" rtl="0" latinLnBrk="0">
      <a:defRPr lang="es-ES" sz="1800" kern="1200">
        <a:solidFill>
          <a:schemeClr val="tx1"/>
        </a:solidFill>
        <a:latin typeface="+mn-lt"/>
        <a:ea typeface="+mn-ea"/>
        <a:cs typeface="+mn-cs"/>
      </a:defRPr>
    </a:lvl5pPr>
    <a:lvl6pPr marL="2286000" algn="l" rtl="0" latinLnBrk="0">
      <a:defRPr lang="es-ES" sz="1800" kern="1200">
        <a:solidFill>
          <a:schemeClr val="tx1"/>
        </a:solidFill>
        <a:latin typeface="+mn-lt"/>
        <a:ea typeface="+mn-ea"/>
        <a:cs typeface="+mn-cs"/>
      </a:defRPr>
    </a:lvl6pPr>
    <a:lvl7pPr marL="2743200" algn="l" rtl="0" latinLnBrk="0">
      <a:defRPr lang="es-ES" sz="1800" kern="1200">
        <a:solidFill>
          <a:schemeClr val="tx1"/>
        </a:solidFill>
        <a:latin typeface="+mn-lt"/>
        <a:ea typeface="+mn-ea"/>
        <a:cs typeface="+mn-cs"/>
      </a:defRPr>
    </a:lvl7pPr>
    <a:lvl8pPr marL="3200400" algn="l" rtl="0" latinLnBrk="0">
      <a:defRPr lang="es-ES" sz="1800" kern="1200">
        <a:solidFill>
          <a:schemeClr val="tx1"/>
        </a:solidFill>
        <a:latin typeface="+mn-lt"/>
        <a:ea typeface="+mn-ea"/>
        <a:cs typeface="+mn-cs"/>
      </a:defRPr>
    </a:lvl8pPr>
    <a:lvl9pPr marL="3657600" algn="l" rtl="0" latinLnBrk="0">
      <a:defRPr lang="es-ES"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1620">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87621" autoAdjust="0"/>
  </p:normalViewPr>
  <p:slideViewPr>
    <p:cSldViewPr>
      <p:cViewPr varScale="1">
        <p:scale>
          <a:sx n="86" d="100"/>
          <a:sy n="86" d="100"/>
        </p:scale>
        <p:origin x="828" y="78"/>
      </p:cViewPr>
      <p:guideLst>
        <p:guide orient="horz" pos="1620"/>
        <p:guide pos="2881"/>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USUARIO\Dropbox\gasto%20por%20sector%20en%20capacitacion.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Hoja_de_c_lculo_de_Microsoft_Excel12.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Hoja_de_c_lculo_de_Microsoft_Excel13.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Hoja_de_c_lculo_de_Microsoft_Excel14.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Hoja_de_c_lculo_de_Microsoft_Excel15.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USUARIO\Dropbox\Objetivo%209.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Hoja_de_c_lculo_de_Microsoft_Excel16.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Hoja_de_c_lculo_de_Microsoft_Excel17.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Hoja_de_c_lculo_de_Microsoft_Excel18.xlsx"/><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package" Target="../embeddings/Hoja_de_c_lculo_de_Microsoft_Excel19.xlsx"/><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package" Target="../embeddings/Hoja_de_c_lculo_de_Microsoft_Excel20.xlsx"/><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package" Target="../embeddings/Hoja_de_c_lculo_de_Microsoft_Excel21.xlsx"/><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package" Target="../embeddings/Hoja_de_c_lculo_de_Microsoft_Excel22.xlsx"/><Relationship Id="rId2" Type="http://schemas.microsoft.com/office/2011/relationships/chartColorStyle" Target="colors24.xml"/><Relationship Id="rId1" Type="http://schemas.microsoft.com/office/2011/relationships/chartStyle" Target="style24.xml"/></Relationships>
</file>

<file path=ppt/charts/_rels/chart27.xml.rels><?xml version="1.0" encoding="UTF-8" standalone="yes"?>
<Relationships xmlns="http://schemas.openxmlformats.org/package/2006/relationships"><Relationship Id="rId3" Type="http://schemas.openxmlformats.org/officeDocument/2006/relationships/package" Target="../embeddings/Hoja_de_c_lculo_de_Microsoft_Excel23.xlsx"/><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3" Type="http://schemas.openxmlformats.org/officeDocument/2006/relationships/package" Target="../embeddings/Hoja_de_c_lculo_de_Microsoft_Excel24.xlsx"/><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Hoja_de_c_lculo_de_Microsoft_Excel25.xlsx"/></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3" Type="http://schemas.openxmlformats.org/officeDocument/2006/relationships/package" Target="../embeddings/Hoja_de_c_lculo_de_Microsoft_Excel26.xlsx"/><Relationship Id="rId2" Type="http://schemas.microsoft.com/office/2011/relationships/chartColorStyle" Target="colors27.xml"/><Relationship Id="rId1" Type="http://schemas.microsoft.com/office/2011/relationships/chartStyle" Target="style27.xml"/></Relationships>
</file>

<file path=ppt/charts/_rels/chart31.xml.rels><?xml version="1.0" encoding="UTF-8" standalone="yes"?>
<Relationships xmlns="http://schemas.openxmlformats.org/package/2006/relationships"><Relationship Id="rId3" Type="http://schemas.openxmlformats.org/officeDocument/2006/relationships/package" Target="../embeddings/Hoja_de_c_lculo_de_Microsoft_Excel27.xlsx"/><Relationship Id="rId2" Type="http://schemas.microsoft.com/office/2011/relationships/chartColorStyle" Target="colors28.xml"/><Relationship Id="rId1" Type="http://schemas.microsoft.com/office/2011/relationships/chartStyle" Target="style28.xml"/></Relationships>
</file>

<file path=ppt/charts/_rels/chart32.xml.rels><?xml version="1.0" encoding="UTF-8" standalone="yes"?>
<Relationships xmlns="http://schemas.openxmlformats.org/package/2006/relationships"><Relationship Id="rId3" Type="http://schemas.openxmlformats.org/officeDocument/2006/relationships/package" Target="../embeddings/Hoja_de_c_lculo_de_Microsoft_Excel28.xlsx"/><Relationship Id="rId2" Type="http://schemas.microsoft.com/office/2011/relationships/chartColorStyle" Target="colors29.xml"/><Relationship Id="rId1" Type="http://schemas.microsoft.com/office/2011/relationships/chartStyle" Target="style29.xml"/></Relationships>
</file>

<file path=ppt/charts/_rels/chart33.xml.rels><?xml version="1.0" encoding="UTF-8" standalone="yes"?>
<Relationships xmlns="http://schemas.openxmlformats.org/package/2006/relationships"><Relationship Id="rId3" Type="http://schemas.openxmlformats.org/officeDocument/2006/relationships/package" Target="../embeddings/Hoja_de_c_lculo_de_Microsoft_Excel29.xlsx"/><Relationship Id="rId2" Type="http://schemas.microsoft.com/office/2011/relationships/chartColorStyle" Target="colors30.xml"/><Relationship Id="rId1" Type="http://schemas.microsoft.com/office/2011/relationships/chartStyle" Target="style30.xml"/></Relationships>
</file>

<file path=ppt/charts/_rels/chart34.xml.rels><?xml version="1.0" encoding="UTF-8" standalone="yes"?>
<Relationships xmlns="http://schemas.openxmlformats.org/package/2006/relationships"><Relationship Id="rId3" Type="http://schemas.openxmlformats.org/officeDocument/2006/relationships/package" Target="../embeddings/Hoja_de_c_lculo_de_Microsoft_Excel30.xlsx"/><Relationship Id="rId2" Type="http://schemas.microsoft.com/office/2011/relationships/chartColorStyle" Target="colors31.xml"/><Relationship Id="rId1" Type="http://schemas.microsoft.com/office/2011/relationships/chartStyle" Target="style31.xml"/></Relationships>
</file>

<file path=ppt/charts/_rels/chart35.xml.rels><?xml version="1.0" encoding="UTF-8" standalone="yes"?>
<Relationships xmlns="http://schemas.openxmlformats.org/package/2006/relationships"><Relationship Id="rId3" Type="http://schemas.openxmlformats.org/officeDocument/2006/relationships/package" Target="../embeddings/Hoja_de_c_lculo_de_Microsoft_Excel31.xlsx"/><Relationship Id="rId2" Type="http://schemas.microsoft.com/office/2011/relationships/chartColorStyle" Target="colors32.xml"/><Relationship Id="rId1" Type="http://schemas.microsoft.com/office/2011/relationships/chartStyle" Target="style32.xml"/></Relationships>
</file>

<file path=ppt/charts/_rels/chart36.xml.rels><?xml version="1.0" encoding="UTF-8" standalone="yes"?>
<Relationships xmlns="http://schemas.openxmlformats.org/package/2006/relationships"><Relationship Id="rId3" Type="http://schemas.openxmlformats.org/officeDocument/2006/relationships/package" Target="../embeddings/Hoja_de_c_lculo_de_Microsoft_Excel32.xlsx"/><Relationship Id="rId2" Type="http://schemas.microsoft.com/office/2011/relationships/chartColorStyle" Target="colors33.xml"/><Relationship Id="rId1" Type="http://schemas.microsoft.com/office/2011/relationships/chartStyle" Target="style33.xml"/></Relationships>
</file>

<file path=ppt/charts/_rels/chart37.xml.rels><?xml version="1.0" encoding="UTF-8" standalone="yes"?>
<Relationships xmlns="http://schemas.openxmlformats.org/package/2006/relationships"><Relationship Id="rId3" Type="http://schemas.openxmlformats.org/officeDocument/2006/relationships/package" Target="../embeddings/Hoja_de_c_lculo_de_Microsoft_Excel33.xlsx"/><Relationship Id="rId2" Type="http://schemas.microsoft.com/office/2011/relationships/chartColorStyle" Target="colors34.xml"/><Relationship Id="rId1" Type="http://schemas.microsoft.com/office/2011/relationships/chartStyle" Target="style34.xml"/></Relationships>
</file>

<file path=ppt/charts/_rels/chart38.xml.rels><?xml version="1.0" encoding="UTF-8" standalone="yes"?>
<Relationships xmlns="http://schemas.openxmlformats.org/package/2006/relationships"><Relationship Id="rId3" Type="http://schemas.openxmlformats.org/officeDocument/2006/relationships/package" Target="../embeddings/Hoja_de_c_lculo_de_Microsoft_Excel34.xlsx"/><Relationship Id="rId2" Type="http://schemas.microsoft.com/office/2011/relationships/chartColorStyle" Target="colors35.xml"/><Relationship Id="rId1" Type="http://schemas.microsoft.com/office/2011/relationships/chartStyle" Target="style35.xml"/></Relationships>
</file>

<file path=ppt/charts/_rels/chart39.xml.rels><?xml version="1.0" encoding="UTF-8" standalone="yes"?>
<Relationships xmlns="http://schemas.openxmlformats.org/package/2006/relationships"><Relationship Id="rId3" Type="http://schemas.openxmlformats.org/officeDocument/2006/relationships/package" Target="../embeddings/Hoja_de_c_lculo_de_Microsoft_Excel35.xlsx"/><Relationship Id="rId2" Type="http://schemas.microsoft.com/office/2011/relationships/chartColorStyle" Target="colors36.xml"/><Relationship Id="rId1" Type="http://schemas.microsoft.com/office/2011/relationships/chartStyle" Target="style36.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_rels/chart40.xml.rels><?xml version="1.0" encoding="UTF-8" standalone="yes"?>
<Relationships xmlns="http://schemas.openxmlformats.org/package/2006/relationships"><Relationship Id="rId3" Type="http://schemas.openxmlformats.org/officeDocument/2006/relationships/package" Target="../embeddings/Hoja_de_c_lculo_de_Microsoft_Excel36.xlsx"/><Relationship Id="rId2" Type="http://schemas.microsoft.com/office/2011/relationships/chartColorStyle" Target="colors37.xml"/><Relationship Id="rId1" Type="http://schemas.microsoft.com/office/2011/relationships/chartStyle" Target="style37.xml"/></Relationships>
</file>

<file path=ppt/charts/_rels/chart41.xml.rels><?xml version="1.0" encoding="UTF-8" standalone="yes"?>
<Relationships xmlns="http://schemas.openxmlformats.org/package/2006/relationships"><Relationship Id="rId3" Type="http://schemas.openxmlformats.org/officeDocument/2006/relationships/package" Target="../embeddings/Hoja_de_c_lculo_de_Microsoft_Excel37.xlsx"/><Relationship Id="rId2" Type="http://schemas.microsoft.com/office/2011/relationships/chartColorStyle" Target="colors38.xml"/><Relationship Id="rId1" Type="http://schemas.microsoft.com/office/2011/relationships/chartStyle" Target="style38.xml"/></Relationships>
</file>

<file path=ppt/charts/_rels/chart42.xml.rels><?xml version="1.0" encoding="UTF-8" standalone="yes"?>
<Relationships xmlns="http://schemas.openxmlformats.org/package/2006/relationships"><Relationship Id="rId3" Type="http://schemas.openxmlformats.org/officeDocument/2006/relationships/package" Target="../embeddings/Hoja_de_c_lculo_de_Microsoft_Excel38.xlsx"/><Relationship Id="rId2" Type="http://schemas.microsoft.com/office/2011/relationships/chartColorStyle" Target="colors39.xml"/><Relationship Id="rId1" Type="http://schemas.microsoft.com/office/2011/relationships/chartStyle" Target="style39.xml"/></Relationships>
</file>

<file path=ppt/charts/_rels/chart43.xml.rels><?xml version="1.0" encoding="UTF-8" standalone="yes"?>
<Relationships xmlns="http://schemas.openxmlformats.org/package/2006/relationships"><Relationship Id="rId3" Type="http://schemas.openxmlformats.org/officeDocument/2006/relationships/package" Target="../embeddings/Hoja_de_c_lculo_de_Microsoft_Excel39.xlsx"/><Relationship Id="rId2" Type="http://schemas.microsoft.com/office/2011/relationships/chartColorStyle" Target="colors40.xml"/><Relationship Id="rId1" Type="http://schemas.microsoft.com/office/2011/relationships/chartStyle" Target="style40.xml"/></Relationships>
</file>

<file path=ppt/charts/_rels/chart44.xml.rels><?xml version="1.0" encoding="UTF-8" standalone="yes"?>
<Relationships xmlns="http://schemas.openxmlformats.org/package/2006/relationships"><Relationship Id="rId3" Type="http://schemas.openxmlformats.org/officeDocument/2006/relationships/package" Target="../embeddings/Hoja_de_c_lculo_de_Microsoft_Excel40.xlsx"/><Relationship Id="rId2" Type="http://schemas.microsoft.com/office/2011/relationships/chartColorStyle" Target="colors41.xml"/><Relationship Id="rId1" Type="http://schemas.microsoft.com/office/2011/relationships/chartStyle" Target="style41.xml"/></Relationships>
</file>

<file path=ppt/charts/_rels/chart45.xml.rels><?xml version="1.0" encoding="UTF-8" standalone="yes"?>
<Relationships xmlns="http://schemas.openxmlformats.org/package/2006/relationships"><Relationship Id="rId3" Type="http://schemas.openxmlformats.org/officeDocument/2006/relationships/package" Target="../embeddings/Hoja_de_c_lculo_de_Microsoft_Excel41.xlsx"/><Relationship Id="rId2" Type="http://schemas.microsoft.com/office/2011/relationships/chartColorStyle" Target="colors42.xml"/><Relationship Id="rId1" Type="http://schemas.microsoft.com/office/2011/relationships/chartStyle" Target="style42.xml"/></Relationships>
</file>

<file path=ppt/charts/_rels/chart46.xml.rels><?xml version="1.0" encoding="UTF-8" standalone="yes"?>
<Relationships xmlns="http://schemas.openxmlformats.org/package/2006/relationships"><Relationship Id="rId3" Type="http://schemas.openxmlformats.org/officeDocument/2006/relationships/package" Target="../embeddings/Hoja_de_c_lculo_de_Microsoft_Excel42.xlsx"/><Relationship Id="rId2" Type="http://schemas.microsoft.com/office/2011/relationships/chartColorStyle" Target="colors43.xml"/><Relationship Id="rId1" Type="http://schemas.microsoft.com/office/2011/relationships/chartStyle" Target="style43.xml"/></Relationships>
</file>

<file path=ppt/charts/_rels/chart47.xml.rels><?xml version="1.0" encoding="UTF-8" standalone="yes"?>
<Relationships xmlns="http://schemas.openxmlformats.org/package/2006/relationships"><Relationship Id="rId3" Type="http://schemas.openxmlformats.org/officeDocument/2006/relationships/package" Target="../embeddings/Hoja_de_c_lculo_de_Microsoft_Excel43.xlsx"/><Relationship Id="rId2" Type="http://schemas.microsoft.com/office/2011/relationships/chartColorStyle" Target="colors44.xml"/><Relationship Id="rId1" Type="http://schemas.microsoft.com/office/2011/relationships/chartStyle" Target="style44.xml"/></Relationships>
</file>

<file path=ppt/charts/_rels/chart48.xml.rels><?xml version="1.0" encoding="UTF-8" standalone="yes"?>
<Relationships xmlns="http://schemas.openxmlformats.org/package/2006/relationships"><Relationship Id="rId3" Type="http://schemas.openxmlformats.org/officeDocument/2006/relationships/package" Target="../embeddings/Hoja_de_c_lculo_de_Microsoft_Excel44.xlsx"/><Relationship Id="rId2" Type="http://schemas.microsoft.com/office/2011/relationships/chartColorStyle" Target="colors45.xml"/><Relationship Id="rId1" Type="http://schemas.microsoft.com/office/2011/relationships/chartStyle" Target="style45.xml"/></Relationships>
</file>

<file path=ppt/charts/_rels/chart49.xml.rels><?xml version="1.0" encoding="UTF-8" standalone="yes"?>
<Relationships xmlns="http://schemas.openxmlformats.org/package/2006/relationships"><Relationship Id="rId3" Type="http://schemas.openxmlformats.org/officeDocument/2006/relationships/package" Target="../embeddings/Hoja_de_c_lculo_de_Microsoft_Excel45.xlsx"/><Relationship Id="rId2" Type="http://schemas.microsoft.com/office/2011/relationships/chartColorStyle" Target="colors46.xml"/><Relationship Id="rId1" Type="http://schemas.microsoft.com/office/2011/relationships/chartStyle" Target="style46.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3.xml"/><Relationship Id="rId1" Type="http://schemas.microsoft.com/office/2011/relationships/chartStyle" Target="style3.xml"/></Relationships>
</file>

<file path=ppt/charts/_rels/chart50.xml.rels><?xml version="1.0" encoding="UTF-8" standalone="yes"?>
<Relationships xmlns="http://schemas.openxmlformats.org/package/2006/relationships"><Relationship Id="rId3" Type="http://schemas.openxmlformats.org/officeDocument/2006/relationships/package" Target="../embeddings/Hoja_de_c_lculo_de_Microsoft_Excel46.xlsx"/><Relationship Id="rId2" Type="http://schemas.microsoft.com/office/2011/relationships/chartColorStyle" Target="colors47.xml"/><Relationship Id="rId1" Type="http://schemas.microsoft.com/office/2011/relationships/chartStyle" Target="style47.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9793069620315934E-2"/>
          <c:y val="0.19907046996483926"/>
          <c:w val="0.96041386075936808"/>
          <c:h val="0.44465062150250084"/>
        </c:manualLayout>
      </c:layout>
      <c:barChart>
        <c:barDir val="col"/>
        <c:grouping val="clustered"/>
        <c:varyColors val="0"/>
        <c:ser>
          <c:idx val="0"/>
          <c:order val="0"/>
          <c:tx>
            <c:strRef>
              <c:f>Hoja3!$A$2</c:f>
              <c:strCache>
                <c:ptCount val="1"/>
                <c:pt idx="0">
                  <c:v>QUITO</c:v>
                </c:pt>
              </c:strCache>
            </c:strRef>
          </c:tx>
          <c:invertIfNegative val="0"/>
          <c:dLbls>
            <c:spPr>
              <a:noFill/>
              <a:ln>
                <a:noFill/>
              </a:ln>
              <a:effectLst/>
            </c:spPr>
            <c:txPr>
              <a:bodyPr wrap="square" lIns="38100" tIns="19050" rIns="38100" bIns="19050" anchor="ctr">
                <a:spAutoFit/>
              </a:bodyPr>
              <a:lstStyle/>
              <a:p>
                <a:pPr>
                  <a:defRPr sz="1000"/>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Hoja3!$B$1:$E$1</c:f>
              <c:strCache>
                <c:ptCount val="4"/>
                <c:pt idx="0">
                  <c:v>Manufactura</c:v>
                </c:pt>
                <c:pt idx="1">
                  <c:v>Comercio</c:v>
                </c:pt>
                <c:pt idx="2">
                  <c:v>Servicios</c:v>
                </c:pt>
                <c:pt idx="3">
                  <c:v>Otros (Agricultura, Minas, Organizaciones y Órganos Extraterritoriales)</c:v>
                </c:pt>
              </c:strCache>
            </c:strRef>
          </c:cat>
          <c:val>
            <c:numRef>
              <c:f>Hoja3!$B$2:$E$2</c:f>
              <c:numCache>
                <c:formatCode>_-"$"* #,##0_-;\-"$"* #,##0_-;_-"$"* "-"??_-;_-@_-</c:formatCode>
                <c:ptCount val="4"/>
                <c:pt idx="0">
                  <c:v>18730617</c:v>
                </c:pt>
                <c:pt idx="1">
                  <c:v>10755494</c:v>
                </c:pt>
                <c:pt idx="2">
                  <c:v>34879924</c:v>
                </c:pt>
                <c:pt idx="3">
                  <c:v>3187282</c:v>
                </c:pt>
              </c:numCache>
            </c:numRef>
          </c:val>
        </c:ser>
        <c:ser>
          <c:idx val="1"/>
          <c:order val="1"/>
          <c:tx>
            <c:strRef>
              <c:f>Hoja3!$A$3</c:f>
              <c:strCache>
                <c:ptCount val="1"/>
                <c:pt idx="0">
                  <c:v>RUMIÑAHUI</c:v>
                </c:pt>
              </c:strCache>
            </c:strRef>
          </c:tx>
          <c:spPr>
            <a:solidFill>
              <a:schemeClr val="accent3"/>
            </a:solidFill>
          </c:spPr>
          <c:invertIfNegative val="0"/>
          <c:dLbls>
            <c:dLbl>
              <c:idx val="0"/>
              <c:layout>
                <c:manualLayout>
                  <c:x val="1.0946907498631636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0946907498631557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7575259989052297E-3"/>
                  <c:y val="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6.5681444991789817E-3"/>
                  <c:y val="1.257861635220125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000"/>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Hoja3!$B$1:$E$1</c:f>
              <c:strCache>
                <c:ptCount val="4"/>
                <c:pt idx="0">
                  <c:v>Manufactura</c:v>
                </c:pt>
                <c:pt idx="1">
                  <c:v>Comercio</c:v>
                </c:pt>
                <c:pt idx="2">
                  <c:v>Servicios</c:v>
                </c:pt>
                <c:pt idx="3">
                  <c:v>Otros (Agricultura, Minas, Organizaciones y Órganos Extraterritoriales)</c:v>
                </c:pt>
              </c:strCache>
            </c:strRef>
          </c:cat>
          <c:val>
            <c:numRef>
              <c:f>Hoja3!$B$3:$E$3</c:f>
              <c:numCache>
                <c:formatCode>_-"$"* #,##0_-;\-"$"* #,##0_-;_-"$"* "-"??_-;_-@_-</c:formatCode>
                <c:ptCount val="4"/>
                <c:pt idx="0">
                  <c:v>217302</c:v>
                </c:pt>
                <c:pt idx="1">
                  <c:v>150725</c:v>
                </c:pt>
                <c:pt idx="2">
                  <c:v>881486</c:v>
                </c:pt>
                <c:pt idx="3">
                  <c:v>1</c:v>
                </c:pt>
              </c:numCache>
            </c:numRef>
          </c:val>
        </c:ser>
        <c:dLbls>
          <c:showLegendKey val="0"/>
          <c:showVal val="0"/>
          <c:showCatName val="0"/>
          <c:showSerName val="0"/>
          <c:showPercent val="0"/>
          <c:showBubbleSize val="0"/>
        </c:dLbls>
        <c:gapWidth val="150"/>
        <c:axId val="156221152"/>
        <c:axId val="156218016"/>
      </c:barChart>
      <c:catAx>
        <c:axId val="156221152"/>
        <c:scaling>
          <c:orientation val="minMax"/>
        </c:scaling>
        <c:delete val="0"/>
        <c:axPos val="b"/>
        <c:numFmt formatCode="General" sourceLinked="0"/>
        <c:majorTickMark val="out"/>
        <c:minorTickMark val="none"/>
        <c:tickLblPos val="nextTo"/>
        <c:txPr>
          <a:bodyPr/>
          <a:lstStyle/>
          <a:p>
            <a:pPr>
              <a:defRPr sz="900" b="0"/>
            </a:pPr>
            <a:endParaRPr lang="es-MX"/>
          </a:p>
        </c:txPr>
        <c:crossAx val="156218016"/>
        <c:crosses val="autoZero"/>
        <c:auto val="1"/>
        <c:lblAlgn val="ctr"/>
        <c:lblOffset val="100"/>
        <c:noMultiLvlLbl val="0"/>
      </c:catAx>
      <c:valAx>
        <c:axId val="156218016"/>
        <c:scaling>
          <c:orientation val="minMax"/>
        </c:scaling>
        <c:delete val="1"/>
        <c:axPos val="l"/>
        <c:numFmt formatCode="_-&quot;$&quot;* #,##0_-;\-&quot;$&quot;* #,##0_-;_-&quot;$&quot;* &quot;-&quot;??_-;_-@_-" sourceLinked="1"/>
        <c:majorTickMark val="out"/>
        <c:minorTickMark val="none"/>
        <c:tickLblPos val="nextTo"/>
        <c:crossAx val="156221152"/>
        <c:crosses val="autoZero"/>
        <c:crossBetween val="between"/>
      </c:valAx>
    </c:plotArea>
    <c:legend>
      <c:legendPos val="t"/>
      <c:layout>
        <c:manualLayout>
          <c:xMode val="edge"/>
          <c:yMode val="edge"/>
          <c:x val="0.17631123695744927"/>
          <c:y val="3.7735849056603772E-2"/>
          <c:w val="0.67364993168957332"/>
          <c:h val="0.1118922398851087"/>
        </c:manualLayout>
      </c:layout>
      <c:overlay val="0"/>
      <c:txPr>
        <a:bodyPr/>
        <a:lstStyle/>
        <a:p>
          <a:pPr>
            <a:defRPr b="0"/>
          </a:pPr>
          <a:endParaRPr lang="es-MX"/>
        </a:p>
      </c:txPr>
    </c:legend>
    <c:plotVisOnly val="1"/>
    <c:dispBlanksAs val="gap"/>
    <c:showDLblsOverMax val="0"/>
  </c:chart>
  <c:spPr>
    <a:ln>
      <a:solidFill>
        <a:sysClr val="window" lastClr="FFFFFF">
          <a:lumMod val="65000"/>
        </a:sysClr>
      </a:solid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mn-lt"/>
                <a:ea typeface="+mn-ea"/>
                <a:cs typeface="+mn-cs"/>
              </a:defRPr>
            </a:pPr>
            <a:r>
              <a:rPr lang="es-MX" sz="1100" dirty="0" smtClean="0"/>
              <a:t>¿Tiene</a:t>
            </a:r>
            <a:r>
              <a:rPr lang="es-MX" sz="1100" baseline="0" dirty="0" smtClean="0"/>
              <a:t> la empresa un plan de capacitación?</a:t>
            </a:r>
            <a:endParaRPr lang="es-MX" sz="1100" dirty="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1"/>
            </a:solidFill>
            <a:ln w="19050">
              <a:solidFill>
                <a:schemeClr val="lt1"/>
              </a:solidFill>
            </a:ln>
            <a:effectLst/>
          </c:spPr>
          <c:invertIfNegative val="0"/>
          <c:dPt>
            <c:idx val="1"/>
            <c:invertIfNegative val="0"/>
            <c:bubble3D val="0"/>
            <c:spPr>
              <a:solidFill>
                <a:srgbClr val="FF0000"/>
              </a:solidFill>
              <a:ln w="19050">
                <a:solidFill>
                  <a:schemeClr val="lt1"/>
                </a:solidFill>
              </a:ln>
              <a:effectLst/>
            </c:spPr>
          </c:dPt>
          <c:dLbls>
            <c:dLbl>
              <c:idx val="0"/>
              <c:tx>
                <c:rich>
                  <a:bodyPr/>
                  <a:lstStyle/>
                  <a:p>
                    <a:r>
                      <a:rPr lang="en-US"/>
                      <a:t>80,9</a:t>
                    </a:r>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t>19,1</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Sí</c:v>
                </c:pt>
                <c:pt idx="1">
                  <c:v>No</c:v>
                </c:pt>
              </c:strCache>
            </c:strRef>
          </c:cat>
          <c:val>
            <c:numRef>
              <c:f>Hoja1!$B$2:$B$3</c:f>
              <c:numCache>
                <c:formatCode>General</c:formatCode>
                <c:ptCount val="2"/>
                <c:pt idx="0">
                  <c:v>81</c:v>
                </c:pt>
                <c:pt idx="1">
                  <c:v>19</c:v>
                </c:pt>
              </c:numCache>
            </c:numRef>
          </c:val>
        </c:ser>
        <c:dLbls>
          <c:showLegendKey val="0"/>
          <c:showVal val="0"/>
          <c:showCatName val="0"/>
          <c:showSerName val="0"/>
          <c:showPercent val="0"/>
          <c:showBubbleSize val="0"/>
        </c:dLbls>
        <c:gapWidth val="100"/>
        <c:axId val="227967528"/>
        <c:axId val="227973408"/>
      </c:barChart>
      <c:catAx>
        <c:axId val="2279675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s-MX"/>
          </a:p>
        </c:txPr>
        <c:crossAx val="227973408"/>
        <c:crosses val="autoZero"/>
        <c:auto val="1"/>
        <c:lblAlgn val="ctr"/>
        <c:lblOffset val="100"/>
        <c:noMultiLvlLbl val="0"/>
      </c:catAx>
      <c:valAx>
        <c:axId val="227973408"/>
        <c:scaling>
          <c:orientation val="minMax"/>
        </c:scaling>
        <c:delete val="1"/>
        <c:axPos val="l"/>
        <c:numFmt formatCode="General" sourceLinked="1"/>
        <c:majorTickMark val="out"/>
        <c:minorTickMark val="none"/>
        <c:tickLblPos val="nextTo"/>
        <c:crossAx val="227967528"/>
        <c:crosses val="autoZero"/>
        <c:crossBetween val="between"/>
      </c:valAx>
      <c:spPr>
        <a:noFill/>
        <a:ln>
          <a:noFill/>
        </a:ln>
        <a:effectLst/>
      </c:spPr>
    </c:plotArea>
    <c:plotVisOnly val="1"/>
    <c:dispBlanksAs val="zero"/>
    <c:showDLblsOverMax val="0"/>
  </c:chart>
  <c:spPr>
    <a:noFill/>
    <a:ln>
      <a:solidFill>
        <a:srgbClr val="0070C0"/>
      </a:solidFill>
      <a:prstDash val="dash"/>
    </a:ln>
    <a:effectLst/>
  </c:spPr>
  <c:txPr>
    <a:bodyPr/>
    <a:lstStyle/>
    <a:p>
      <a:pPr>
        <a:defRPr>
          <a:solidFill>
            <a:schemeClr val="tx1"/>
          </a:solidFill>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s-MX" sz="1200" b="1" dirty="0" smtClean="0"/>
              <a:t>Programación</a:t>
            </a:r>
            <a:endParaRPr lang="es-MX"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s-MX"/>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Lbls>
            <c:dLbl>
              <c:idx val="0"/>
              <c:tx>
                <c:rich>
                  <a:bodyPr/>
                  <a:lstStyle/>
                  <a:p>
                    <a:r>
                      <a:rPr lang="en-US"/>
                      <a:t>17,9</a:t>
                    </a:r>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t>25,6</a:t>
                    </a:r>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a:t>15,4</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Mensual</c:v>
                </c:pt>
                <c:pt idx="1">
                  <c:v>Trimestral</c:v>
                </c:pt>
                <c:pt idx="2">
                  <c:v>Semestral</c:v>
                </c:pt>
                <c:pt idx="3">
                  <c:v>Anual</c:v>
                </c:pt>
              </c:strCache>
            </c:strRef>
          </c:cat>
          <c:val>
            <c:numRef>
              <c:f>Hoja1!$B$2:$B$5</c:f>
              <c:numCache>
                <c:formatCode>0</c:formatCode>
                <c:ptCount val="4"/>
                <c:pt idx="0">
                  <c:v>17.899999999999999</c:v>
                </c:pt>
                <c:pt idx="1">
                  <c:v>25.6</c:v>
                </c:pt>
                <c:pt idx="2">
                  <c:v>15.4</c:v>
                </c:pt>
                <c:pt idx="3">
                  <c:v>41</c:v>
                </c:pt>
              </c:numCache>
            </c:numRef>
          </c:val>
        </c:ser>
        <c:dLbls>
          <c:showLegendKey val="0"/>
          <c:showVal val="0"/>
          <c:showCatName val="0"/>
          <c:showSerName val="0"/>
          <c:showPercent val="0"/>
          <c:showBubbleSize val="0"/>
        </c:dLbls>
        <c:gapWidth val="219"/>
        <c:overlap val="-27"/>
        <c:axId val="227973800"/>
        <c:axId val="227967136"/>
      </c:barChart>
      <c:catAx>
        <c:axId val="227973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227967136"/>
        <c:crosses val="autoZero"/>
        <c:auto val="1"/>
        <c:lblAlgn val="ctr"/>
        <c:lblOffset val="100"/>
        <c:noMultiLvlLbl val="0"/>
      </c:catAx>
      <c:valAx>
        <c:axId val="227967136"/>
        <c:scaling>
          <c:orientation val="minMax"/>
        </c:scaling>
        <c:delete val="1"/>
        <c:axPos val="l"/>
        <c:numFmt formatCode="0" sourceLinked="1"/>
        <c:majorTickMark val="none"/>
        <c:minorTickMark val="none"/>
        <c:tickLblPos val="nextTo"/>
        <c:crossAx val="227973800"/>
        <c:crosses val="autoZero"/>
        <c:crossBetween val="between"/>
      </c:valAx>
      <c:spPr>
        <a:noFill/>
        <a:ln>
          <a:noFill/>
        </a:ln>
        <a:effectLst/>
      </c:spPr>
    </c:plotArea>
    <c:plotVisOnly val="1"/>
    <c:dispBlanksAs val="gap"/>
    <c:showDLblsOverMax val="0"/>
  </c:chart>
  <c:spPr>
    <a:noFill/>
    <a:ln>
      <a:solidFill>
        <a:srgbClr val="0070C0"/>
      </a:solidFill>
      <a:prstDash val="dash"/>
    </a:ln>
    <a:effectLst/>
  </c:spPr>
  <c:txPr>
    <a:bodyPr/>
    <a:lstStyle/>
    <a:p>
      <a:pPr>
        <a:defRPr>
          <a:solidFill>
            <a:schemeClr val="tx1"/>
          </a:solidFill>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120" normalizeH="0" baseline="0">
                <a:solidFill>
                  <a:schemeClr val="tx1"/>
                </a:solidFill>
                <a:latin typeface="+mn-lt"/>
                <a:ea typeface="+mn-ea"/>
                <a:cs typeface="+mn-cs"/>
              </a:defRPr>
            </a:pPr>
            <a:r>
              <a:rPr lang="es-MX" sz="1200" cap="none" dirty="0" smtClean="0"/>
              <a:t>Cumplimiento del plan</a:t>
            </a:r>
            <a:endParaRPr lang="es-MX" sz="1200" cap="none" dirty="0"/>
          </a:p>
        </c:rich>
      </c:tx>
      <c:overlay val="0"/>
      <c:spPr>
        <a:noFill/>
        <a:ln>
          <a:noFill/>
        </a:ln>
        <a:effectLst/>
      </c:spPr>
      <c:txPr>
        <a:bodyPr rot="0" spcFirstLastPara="1" vertOverflow="ellipsis" vert="horz" wrap="square" anchor="ctr" anchorCtr="1"/>
        <a:lstStyle/>
        <a:p>
          <a:pPr>
            <a:defRPr sz="1200" b="1" i="0" u="none" strike="noStrike" kern="1200" cap="none" spc="120" normalizeH="0" baseline="0">
              <a:solidFill>
                <a:schemeClr val="tx1"/>
              </a:solidFill>
              <a:latin typeface="+mn-lt"/>
              <a:ea typeface="+mn-ea"/>
              <a:cs typeface="+mn-cs"/>
            </a:defRPr>
          </a:pPr>
          <a:endParaRPr lang="es-MX"/>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Lbls>
            <c:dLbl>
              <c:idx val="0"/>
              <c:tx>
                <c:rich>
                  <a:bodyPr/>
                  <a:lstStyle/>
                  <a:p>
                    <a:r>
                      <a:rPr lang="en-US"/>
                      <a:t>6,7</a:t>
                    </a:r>
                  </a:p>
                </c:rich>
              </c:tx>
              <c:dLblPos val="outEnd"/>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t>15,4</a:t>
                    </a:r>
                  </a:p>
                </c:rich>
              </c:tx>
              <c:dLblPos val="outEnd"/>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a:t>50,3</a:t>
                    </a:r>
                  </a:p>
                </c:rich>
              </c:tx>
              <c:dLblPos val="outEnd"/>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a:t>27,7</a:t>
                    </a:r>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Hoja1!$A$2:$A$5</c:f>
              <c:numCache>
                <c:formatCode>0%</c:formatCode>
                <c:ptCount val="4"/>
                <c:pt idx="0">
                  <c:v>0.25</c:v>
                </c:pt>
                <c:pt idx="1">
                  <c:v>0.5</c:v>
                </c:pt>
                <c:pt idx="2">
                  <c:v>0.75000000000000111</c:v>
                </c:pt>
                <c:pt idx="3">
                  <c:v>1</c:v>
                </c:pt>
              </c:numCache>
            </c:numRef>
          </c:cat>
          <c:val>
            <c:numRef>
              <c:f>Hoja1!$B$2:$B$5</c:f>
              <c:numCache>
                <c:formatCode>0</c:formatCode>
                <c:ptCount val="4"/>
                <c:pt idx="0">
                  <c:v>6.7</c:v>
                </c:pt>
                <c:pt idx="1">
                  <c:v>15.4</c:v>
                </c:pt>
                <c:pt idx="2">
                  <c:v>50.3</c:v>
                </c:pt>
                <c:pt idx="3">
                  <c:v>27.7</c:v>
                </c:pt>
              </c:numCache>
            </c:numRef>
          </c:val>
        </c:ser>
        <c:dLbls>
          <c:dLblPos val="outEnd"/>
          <c:showLegendKey val="0"/>
          <c:showVal val="1"/>
          <c:showCatName val="0"/>
          <c:showSerName val="0"/>
          <c:showPercent val="0"/>
          <c:showBubbleSize val="0"/>
        </c:dLbls>
        <c:gapWidth val="444"/>
        <c:overlap val="-90"/>
        <c:axId val="227966744"/>
        <c:axId val="227967920"/>
      </c:barChart>
      <c:catAx>
        <c:axId val="2279667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solidFill>
                <a:latin typeface="+mn-lt"/>
                <a:ea typeface="+mn-ea"/>
                <a:cs typeface="+mn-cs"/>
              </a:defRPr>
            </a:pPr>
            <a:endParaRPr lang="es-MX"/>
          </a:p>
        </c:txPr>
        <c:crossAx val="227967920"/>
        <c:crosses val="autoZero"/>
        <c:auto val="1"/>
        <c:lblAlgn val="ctr"/>
        <c:lblOffset val="100"/>
        <c:noMultiLvlLbl val="0"/>
      </c:catAx>
      <c:valAx>
        <c:axId val="227967920"/>
        <c:scaling>
          <c:orientation val="minMax"/>
        </c:scaling>
        <c:delete val="1"/>
        <c:axPos val="l"/>
        <c:numFmt formatCode="0" sourceLinked="1"/>
        <c:majorTickMark val="none"/>
        <c:minorTickMark val="none"/>
        <c:tickLblPos val="nextTo"/>
        <c:crossAx val="227966744"/>
        <c:crosses val="autoZero"/>
        <c:crossBetween val="between"/>
      </c:valAx>
      <c:spPr>
        <a:noFill/>
        <a:ln>
          <a:noFill/>
        </a:ln>
        <a:effectLst/>
      </c:spPr>
    </c:plotArea>
    <c:plotVisOnly val="1"/>
    <c:dispBlanksAs val="gap"/>
    <c:showDLblsOverMax val="0"/>
  </c:chart>
  <c:spPr>
    <a:noFill/>
    <a:ln>
      <a:solidFill>
        <a:srgbClr val="0070C0"/>
      </a:solidFill>
      <a:prstDash val="dash"/>
    </a:ln>
    <a:effectLst/>
  </c:spPr>
  <c:txPr>
    <a:bodyPr/>
    <a:lstStyle/>
    <a:p>
      <a:pPr>
        <a:defRPr>
          <a:solidFill>
            <a:schemeClr val="tx1"/>
          </a:solidFill>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s-MX" sz="1200" b="1" dirty="0" smtClean="0">
                <a:solidFill>
                  <a:schemeClr val="tx1"/>
                </a:solidFill>
              </a:rPr>
              <a:t>Motivos</a:t>
            </a:r>
            <a:endParaRPr lang="es-MX" sz="1200" b="1" dirty="0">
              <a:solidFill>
                <a:schemeClr val="tx1"/>
              </a:solidFill>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s-MX"/>
        </a:p>
      </c:txPr>
    </c:title>
    <c:autoTitleDeleted val="0"/>
    <c:plotArea>
      <c:layout>
        <c:manualLayout>
          <c:layoutTarget val="inner"/>
          <c:xMode val="edge"/>
          <c:yMode val="edge"/>
          <c:x val="0.52788186008682481"/>
          <c:y val="0.13915152104311643"/>
          <c:w val="0.43551319245450709"/>
          <c:h val="0.81675615588166972"/>
        </c:manualLayout>
      </c:layout>
      <c:barChart>
        <c:barDir val="bar"/>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Pt>
            <c:idx val="4"/>
            <c:invertIfNegative val="0"/>
            <c:bubble3D val="0"/>
            <c:spPr>
              <a:solidFill>
                <a:schemeClr val="accent5"/>
              </a:solidFill>
              <a:ln>
                <a:noFill/>
              </a:ln>
              <a:effectLst/>
            </c:spPr>
          </c:dPt>
          <c:dPt>
            <c:idx val="5"/>
            <c:invertIfNegative val="0"/>
            <c:bubble3D val="0"/>
            <c:spPr>
              <a:solidFill>
                <a:schemeClr val="accent6"/>
              </a:solidFill>
              <a:ln>
                <a:noFill/>
              </a:ln>
              <a:effectLst/>
            </c:spPr>
          </c:dPt>
          <c:dPt>
            <c:idx val="6"/>
            <c:invertIfNegative val="0"/>
            <c:bubble3D val="0"/>
            <c:spPr>
              <a:solidFill>
                <a:schemeClr val="accent1">
                  <a:lumMod val="60000"/>
                </a:schemeClr>
              </a:solidFill>
              <a:ln>
                <a:noFill/>
              </a:ln>
              <a:effectLst/>
            </c:spPr>
          </c:dPt>
          <c:dPt>
            <c:idx val="7"/>
            <c:invertIfNegative val="0"/>
            <c:bubble3D val="0"/>
            <c:spPr>
              <a:solidFill>
                <a:schemeClr val="accent2">
                  <a:lumMod val="60000"/>
                </a:schemeClr>
              </a:solidFill>
              <a:ln>
                <a:noFill/>
              </a:ln>
              <a:effectLst/>
            </c:spPr>
          </c:dPt>
          <c:dLbls>
            <c:dLbl>
              <c:idx val="1"/>
              <c:tx>
                <c:rich>
                  <a:bodyPr/>
                  <a:lstStyle/>
                  <a:p>
                    <a:r>
                      <a:rPr lang="en-US"/>
                      <a:t>42,70%</a:t>
                    </a:r>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a:t>36,10%</a:t>
                    </a:r>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a:t>23,20%</a:t>
                    </a:r>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a:t>18,70%</a:t>
                    </a:r>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a:t>16,20%</a:t>
                    </a:r>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a:t>15,40%</a:t>
                    </a:r>
                  </a:p>
                </c:rich>
              </c:tx>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en-US"/>
                      <a:t>5,7</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Actualización de los conocimientos y habilidades</c:v>
                </c:pt>
                <c:pt idx="1">
                  <c:v>Inducción de nuevos empleados</c:v>
                </c:pt>
                <c:pt idx="2">
                  <c:v>Modernización de maquinaria/equipo</c:v>
                </c:pt>
                <c:pt idx="3">
                  <c:v>Cumplimiento de las leyes vigentes de capacitación</c:v>
                </c:pt>
                <c:pt idx="4">
                  <c:v>Desarrollo de carrera/asensos</c:v>
                </c:pt>
                <c:pt idx="5">
                  <c:v>Cumplimiento de la planificación de capacitación</c:v>
                </c:pt>
                <c:pt idx="6">
                  <c:v>Rotación de empleados</c:v>
                </c:pt>
              </c:strCache>
            </c:strRef>
          </c:cat>
          <c:val>
            <c:numRef>
              <c:f>Hoja1!$B$2:$B$8</c:f>
              <c:numCache>
                <c:formatCode>0%</c:formatCode>
                <c:ptCount val="7"/>
                <c:pt idx="0">
                  <c:v>0.49</c:v>
                </c:pt>
                <c:pt idx="1">
                  <c:v>0.42699999999999999</c:v>
                </c:pt>
                <c:pt idx="2">
                  <c:v>0.36099999999999999</c:v>
                </c:pt>
                <c:pt idx="3">
                  <c:v>0.23200000000000001</c:v>
                </c:pt>
                <c:pt idx="4">
                  <c:v>0.187</c:v>
                </c:pt>
                <c:pt idx="5">
                  <c:v>0.16200000000000001</c:v>
                </c:pt>
                <c:pt idx="6">
                  <c:v>0.154</c:v>
                </c:pt>
              </c:numCache>
            </c:numRef>
          </c:val>
        </c:ser>
        <c:dLbls>
          <c:showLegendKey val="0"/>
          <c:showVal val="0"/>
          <c:showCatName val="0"/>
          <c:showSerName val="0"/>
          <c:showPercent val="0"/>
          <c:showBubbleSize val="0"/>
        </c:dLbls>
        <c:gapWidth val="182"/>
        <c:axId val="227971056"/>
        <c:axId val="227971448"/>
      </c:barChart>
      <c:catAx>
        <c:axId val="2279710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MX"/>
          </a:p>
        </c:txPr>
        <c:crossAx val="227971448"/>
        <c:crosses val="autoZero"/>
        <c:auto val="1"/>
        <c:lblAlgn val="ctr"/>
        <c:lblOffset val="100"/>
        <c:noMultiLvlLbl val="0"/>
      </c:catAx>
      <c:valAx>
        <c:axId val="227971448"/>
        <c:scaling>
          <c:orientation val="minMax"/>
        </c:scaling>
        <c:delete val="1"/>
        <c:axPos val="t"/>
        <c:numFmt formatCode="0%" sourceLinked="1"/>
        <c:majorTickMark val="none"/>
        <c:minorTickMark val="none"/>
        <c:tickLblPos val="nextTo"/>
        <c:crossAx val="227971056"/>
        <c:crosses val="autoZero"/>
        <c:crossBetween val="between"/>
      </c:valAx>
      <c:spPr>
        <a:noFill/>
        <a:ln>
          <a:noFill/>
        </a:ln>
        <a:effectLst/>
      </c:spPr>
    </c:plotArea>
    <c:plotVisOnly val="1"/>
    <c:dispBlanksAs val="gap"/>
    <c:showDLblsOverMax val="0"/>
  </c:chart>
  <c:spPr>
    <a:noFill/>
    <a:ln>
      <a:solidFill>
        <a:srgbClr val="92D050"/>
      </a:solidFill>
      <a:prstDash val="dash"/>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s-MX" sz="1200" b="1"/>
              <a:t>Detección de la necesidad</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s-MX"/>
        </a:p>
      </c:txPr>
    </c:title>
    <c:autoTitleDeleted val="0"/>
    <c:plotArea>
      <c:layout/>
      <c:barChart>
        <c:barDir val="bar"/>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Pt>
            <c:idx val="4"/>
            <c:invertIfNegative val="0"/>
            <c:bubble3D val="0"/>
            <c:spPr>
              <a:solidFill>
                <a:schemeClr val="accent5"/>
              </a:solidFill>
              <a:ln>
                <a:noFill/>
              </a:ln>
              <a:effectLst/>
            </c:spPr>
          </c:dPt>
          <c:dPt>
            <c:idx val="5"/>
            <c:invertIfNegative val="0"/>
            <c:bubble3D val="0"/>
            <c:spPr>
              <a:solidFill>
                <a:schemeClr val="accent6"/>
              </a:solidFill>
              <a:ln>
                <a:noFill/>
              </a:ln>
              <a:effectLst/>
            </c:spPr>
          </c:dPt>
          <c:dPt>
            <c:idx val="6"/>
            <c:invertIfNegative val="0"/>
            <c:bubble3D val="0"/>
            <c:spPr>
              <a:solidFill>
                <a:schemeClr val="accent1">
                  <a:lumMod val="60000"/>
                </a:schemeClr>
              </a:solidFill>
              <a:ln>
                <a:noFill/>
              </a:ln>
              <a:effectLst/>
            </c:spPr>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Evaluación del desempeño</c:v>
                </c:pt>
                <c:pt idx="1">
                  <c:v>Análisis de puesto y perfil del puesto</c:v>
                </c:pt>
                <c:pt idx="2">
                  <c:v>Solicitud de supervisores/jefes/gerentes</c:v>
                </c:pt>
                <c:pt idx="3">
                  <c:v>Encuestas a los trabajadores</c:v>
                </c:pt>
                <c:pt idx="4">
                  <c:v>Reuniones interdepartamentales</c:v>
                </c:pt>
                <c:pt idx="5">
                  <c:v>Pedido del beneficiario</c:v>
                </c:pt>
                <c:pt idx="6">
                  <c:v>Otros</c:v>
                </c:pt>
              </c:strCache>
            </c:strRef>
          </c:cat>
          <c:val>
            <c:numRef>
              <c:f>Hoja1!$B$2:$B$8</c:f>
              <c:numCache>
                <c:formatCode>0%</c:formatCode>
                <c:ptCount val="7"/>
                <c:pt idx="0">
                  <c:v>0.631000000000001</c:v>
                </c:pt>
                <c:pt idx="1">
                  <c:v>0.32400000000000051</c:v>
                </c:pt>
                <c:pt idx="2">
                  <c:v>0.27400000000000002</c:v>
                </c:pt>
                <c:pt idx="3">
                  <c:v>0.17400000000000004</c:v>
                </c:pt>
                <c:pt idx="4">
                  <c:v>0.14900000000000022</c:v>
                </c:pt>
                <c:pt idx="5">
                  <c:v>0.14500000000000021</c:v>
                </c:pt>
                <c:pt idx="6">
                  <c:v>2.8000000000000001E-2</c:v>
                </c:pt>
              </c:numCache>
            </c:numRef>
          </c:val>
        </c:ser>
        <c:dLbls>
          <c:showLegendKey val="0"/>
          <c:showVal val="0"/>
          <c:showCatName val="0"/>
          <c:showSerName val="0"/>
          <c:showPercent val="0"/>
          <c:showBubbleSize val="0"/>
        </c:dLbls>
        <c:gapWidth val="182"/>
        <c:axId val="229351496"/>
        <c:axId val="229352280"/>
      </c:barChart>
      <c:catAx>
        <c:axId val="229351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229352280"/>
        <c:crosses val="autoZero"/>
        <c:auto val="1"/>
        <c:lblAlgn val="ctr"/>
        <c:lblOffset val="100"/>
        <c:noMultiLvlLbl val="0"/>
      </c:catAx>
      <c:valAx>
        <c:axId val="229352280"/>
        <c:scaling>
          <c:orientation val="minMax"/>
        </c:scaling>
        <c:delete val="1"/>
        <c:axPos val="t"/>
        <c:numFmt formatCode="0%" sourceLinked="1"/>
        <c:majorTickMark val="none"/>
        <c:minorTickMark val="none"/>
        <c:tickLblPos val="nextTo"/>
        <c:crossAx val="229351496"/>
        <c:crosses val="autoZero"/>
        <c:crossBetween val="between"/>
      </c:valAx>
      <c:spPr>
        <a:noFill/>
        <a:ln>
          <a:noFill/>
        </a:ln>
        <a:effectLst/>
      </c:spPr>
    </c:plotArea>
    <c:plotVisOnly val="1"/>
    <c:dispBlanksAs val="gap"/>
    <c:showDLblsOverMax val="0"/>
  </c:chart>
  <c:spPr>
    <a:noFill/>
    <a:ln>
      <a:solidFill>
        <a:srgbClr val="92D050"/>
      </a:solidFill>
      <a:prstDash val="dash"/>
    </a:ln>
    <a:effectLst/>
  </c:spPr>
  <c:txPr>
    <a:bodyPr/>
    <a:lstStyle/>
    <a:p>
      <a:pPr>
        <a:defRPr>
          <a:solidFill>
            <a:schemeClr val="tx1"/>
          </a:solidFill>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07851605871385"/>
          <c:y val="2.6980623007113073E-2"/>
          <c:w val="0.54792148394128615"/>
          <c:h val="0.94603875398577386"/>
        </c:manualLayout>
      </c:layout>
      <c:barChart>
        <c:barDir val="bar"/>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Pt>
            <c:idx val="4"/>
            <c:invertIfNegative val="0"/>
            <c:bubble3D val="0"/>
            <c:spPr>
              <a:solidFill>
                <a:schemeClr val="accent5"/>
              </a:solidFill>
              <a:ln>
                <a:noFill/>
              </a:ln>
              <a:effectLst/>
            </c:spPr>
          </c:dPt>
          <c:dPt>
            <c:idx val="5"/>
            <c:invertIfNegative val="0"/>
            <c:bubble3D val="0"/>
            <c:spPr>
              <a:solidFill>
                <a:schemeClr val="accent6"/>
              </a:solidFill>
              <a:ln>
                <a:noFill/>
              </a:ln>
              <a:effectLst/>
            </c:spPr>
          </c:dPt>
          <c:dPt>
            <c:idx val="6"/>
            <c:invertIfNegative val="0"/>
            <c:bubble3D val="0"/>
            <c:spPr>
              <a:solidFill>
                <a:schemeClr val="accent1">
                  <a:lumMod val="60000"/>
                </a:schemeClr>
              </a:solidFill>
              <a:ln>
                <a:noFill/>
              </a:ln>
              <a:effectLst/>
            </c:spPr>
          </c:dPt>
          <c:dPt>
            <c:idx val="7"/>
            <c:invertIfNegative val="0"/>
            <c:bubble3D val="0"/>
            <c:spPr>
              <a:solidFill>
                <a:schemeClr val="accent2">
                  <a:lumMod val="60000"/>
                </a:schemeClr>
              </a:solidFill>
              <a:ln>
                <a:noFill/>
              </a:ln>
              <a:effectLst/>
            </c:spPr>
          </c:dPt>
          <c:dPt>
            <c:idx val="8"/>
            <c:invertIfNegative val="0"/>
            <c:bubble3D val="0"/>
            <c:spPr>
              <a:solidFill>
                <a:schemeClr val="accent3">
                  <a:lumMod val="60000"/>
                </a:schemeClr>
              </a:solidFill>
              <a:ln>
                <a:noFill/>
              </a:ln>
              <a:effectLst/>
            </c:spPr>
          </c:dPt>
          <c:dPt>
            <c:idx val="9"/>
            <c:invertIfNegative val="0"/>
            <c:bubble3D val="0"/>
            <c:spPr>
              <a:solidFill>
                <a:schemeClr val="accent4">
                  <a:lumMod val="60000"/>
                </a:schemeClr>
              </a:solidFill>
              <a:ln>
                <a:noFill/>
              </a:ln>
              <a:effectLst/>
            </c:spPr>
          </c:dPt>
          <c:dPt>
            <c:idx val="10"/>
            <c:invertIfNegative val="0"/>
            <c:bubble3D val="0"/>
            <c:spPr>
              <a:solidFill>
                <a:schemeClr val="accent5">
                  <a:lumMod val="60000"/>
                </a:schemeClr>
              </a:solidFill>
              <a:ln>
                <a:noFill/>
              </a:ln>
              <a:effectLst/>
            </c:spPr>
          </c:dPt>
          <c:dPt>
            <c:idx val="11"/>
            <c:invertIfNegative val="0"/>
            <c:bubble3D val="0"/>
            <c:spPr>
              <a:solidFill>
                <a:schemeClr val="accent6">
                  <a:lumMod val="60000"/>
                </a:schemeClr>
              </a:solidFill>
              <a:ln>
                <a:noFill/>
              </a:ln>
              <a:effectLst/>
            </c:spPr>
          </c:dPt>
          <c:dPt>
            <c:idx val="12"/>
            <c:invertIfNegative val="0"/>
            <c:bubble3D val="0"/>
            <c:spPr>
              <a:solidFill>
                <a:schemeClr val="accent1">
                  <a:lumMod val="80000"/>
                  <a:lumOff val="20000"/>
                </a:schemeClr>
              </a:solidFill>
              <a:ln>
                <a:noFill/>
              </a:ln>
              <a:effectLst/>
            </c:spPr>
          </c:dPt>
          <c:dPt>
            <c:idx val="13"/>
            <c:invertIfNegative val="0"/>
            <c:bubble3D val="0"/>
            <c:spPr>
              <a:solidFill>
                <a:schemeClr val="accent2">
                  <a:lumMod val="80000"/>
                  <a:lumOff val="20000"/>
                </a:schemeClr>
              </a:solidFill>
              <a:ln>
                <a:noFill/>
              </a:ln>
              <a:effectLst/>
            </c:spPr>
          </c:dPt>
          <c:dPt>
            <c:idx val="14"/>
            <c:invertIfNegative val="0"/>
            <c:bubble3D val="0"/>
            <c:spPr>
              <a:solidFill>
                <a:schemeClr val="accent3">
                  <a:lumMod val="80000"/>
                  <a:lumOff val="20000"/>
                </a:schemeClr>
              </a:solidFill>
              <a:ln>
                <a:noFill/>
              </a:ln>
              <a:effectLst/>
            </c:spPr>
          </c:dPt>
          <c:dPt>
            <c:idx val="15"/>
            <c:invertIfNegative val="0"/>
            <c:bubble3D val="0"/>
            <c:spPr>
              <a:solidFill>
                <a:schemeClr val="accent4">
                  <a:lumMod val="80000"/>
                  <a:lumOff val="20000"/>
                </a:schemeClr>
              </a:solidFill>
              <a:ln>
                <a:noFill/>
              </a:ln>
              <a:effectLst/>
            </c:spPr>
          </c:dPt>
          <c:dPt>
            <c:idx val="16"/>
            <c:invertIfNegative val="0"/>
            <c:bubble3D val="0"/>
            <c:spPr>
              <a:solidFill>
                <a:schemeClr val="accent5">
                  <a:lumMod val="80000"/>
                  <a:lumOff val="20000"/>
                </a:schemeClr>
              </a:solidFill>
              <a:ln>
                <a:noFill/>
              </a:ln>
              <a:effectLst/>
            </c:spPr>
          </c:dPt>
          <c:dPt>
            <c:idx val="17"/>
            <c:invertIfNegative val="0"/>
            <c:bubble3D val="0"/>
            <c:spPr>
              <a:solidFill>
                <a:schemeClr val="accent6">
                  <a:lumMod val="80000"/>
                  <a:lumOff val="20000"/>
                </a:schemeClr>
              </a:solidFill>
              <a:ln>
                <a:noFill/>
              </a:ln>
              <a:effectLst/>
            </c:spPr>
          </c:dPt>
          <c:dPt>
            <c:idx val="18"/>
            <c:invertIfNegative val="0"/>
            <c:bubble3D val="0"/>
            <c:spPr>
              <a:solidFill>
                <a:schemeClr val="accent1">
                  <a:lumMod val="80000"/>
                </a:schemeClr>
              </a:solidFill>
              <a:ln>
                <a:noFill/>
              </a:ln>
              <a:effectLst/>
            </c:spPr>
          </c:dPt>
          <c:dPt>
            <c:idx val="19"/>
            <c:invertIfNegative val="0"/>
            <c:bubble3D val="0"/>
            <c:spPr>
              <a:solidFill>
                <a:schemeClr val="accent2">
                  <a:lumMod val="80000"/>
                </a:schemeClr>
              </a:solidFill>
              <a:ln>
                <a:noFill/>
              </a:ln>
              <a:effectLst/>
            </c:spPr>
          </c:dPt>
          <c:dPt>
            <c:idx val="20"/>
            <c:invertIfNegative val="0"/>
            <c:bubble3D val="0"/>
            <c:spPr>
              <a:solidFill>
                <a:schemeClr val="accent3">
                  <a:lumMod val="80000"/>
                </a:schemeClr>
              </a:solidFill>
              <a:ln>
                <a:noFill/>
              </a:ln>
              <a:effectLst/>
            </c:spPr>
          </c:dPt>
          <c:dPt>
            <c:idx val="21"/>
            <c:invertIfNegative val="0"/>
            <c:bubble3D val="0"/>
            <c:spPr>
              <a:solidFill>
                <a:schemeClr val="accent4">
                  <a:lumMod val="80000"/>
                </a:schemeClr>
              </a:solidFill>
              <a:ln>
                <a:noFill/>
              </a:ln>
              <a:effectLst/>
            </c:spPr>
          </c:dPt>
          <c:dPt>
            <c:idx val="22"/>
            <c:invertIfNegative val="0"/>
            <c:bubble3D val="0"/>
            <c:spPr>
              <a:solidFill>
                <a:schemeClr val="accent5">
                  <a:lumMod val="80000"/>
                </a:schemeClr>
              </a:solidFill>
              <a:ln>
                <a:noFill/>
              </a:ln>
              <a:effectLst/>
            </c:spPr>
          </c:dPt>
          <c:dPt>
            <c:idx val="23"/>
            <c:invertIfNegative val="0"/>
            <c:bubble3D val="0"/>
            <c:spPr>
              <a:solidFill>
                <a:schemeClr val="accent6">
                  <a:lumMod val="80000"/>
                </a:schemeClr>
              </a:solidFill>
              <a:ln>
                <a:noFill/>
              </a:ln>
              <a:effectLst/>
            </c:spPr>
          </c:dPt>
          <c:dPt>
            <c:idx val="24"/>
            <c:invertIfNegative val="0"/>
            <c:bubble3D val="0"/>
            <c:spPr>
              <a:solidFill>
                <a:schemeClr val="accent1">
                  <a:lumMod val="60000"/>
                  <a:lumOff val="40000"/>
                </a:schemeClr>
              </a:solidFill>
              <a:ln>
                <a:noFill/>
              </a:ln>
              <a:effectLst/>
            </c:spPr>
          </c:dPt>
          <c:dPt>
            <c:idx val="25"/>
            <c:invertIfNegative val="0"/>
            <c:bubble3D val="0"/>
            <c:spPr>
              <a:solidFill>
                <a:schemeClr val="accent2">
                  <a:lumMod val="60000"/>
                  <a:lumOff val="40000"/>
                </a:schemeClr>
              </a:solidFill>
              <a:ln>
                <a:noFill/>
              </a:ln>
              <a:effectLst/>
            </c:spPr>
          </c:dPt>
          <c:dPt>
            <c:idx val="26"/>
            <c:invertIfNegative val="0"/>
            <c:bubble3D val="0"/>
            <c:spPr>
              <a:solidFill>
                <a:schemeClr val="accent3">
                  <a:lumMod val="60000"/>
                  <a:lumOff val="40000"/>
                </a:schemeClr>
              </a:solidFill>
              <a:ln>
                <a:noFill/>
              </a:ln>
              <a:effectLst/>
            </c:spPr>
          </c:dPt>
          <c:dPt>
            <c:idx val="27"/>
            <c:invertIfNegative val="0"/>
            <c:bubble3D val="0"/>
            <c:spPr>
              <a:solidFill>
                <a:schemeClr val="accent4">
                  <a:lumMod val="60000"/>
                  <a:lumOff val="40000"/>
                </a:schemeClr>
              </a:solidFill>
              <a:ln>
                <a:noFill/>
              </a:ln>
              <a:effectLst/>
            </c:spPr>
          </c:dPt>
          <c:dPt>
            <c:idx val="28"/>
            <c:invertIfNegative val="0"/>
            <c:bubble3D val="0"/>
            <c:spPr>
              <a:solidFill>
                <a:schemeClr val="accent5">
                  <a:lumMod val="60000"/>
                  <a:lumOff val="40000"/>
                </a:schemeClr>
              </a:solidFill>
              <a:ln>
                <a:noFill/>
              </a:ln>
              <a:effectLst/>
            </c:spPr>
          </c:dPt>
          <c:dPt>
            <c:idx val="29"/>
            <c:invertIfNegative val="0"/>
            <c:bubble3D val="0"/>
            <c:spPr>
              <a:solidFill>
                <a:schemeClr val="accent6">
                  <a:lumMod val="60000"/>
                  <a:lumOff val="40000"/>
                </a:schemeClr>
              </a:solidFill>
              <a:ln>
                <a:noFill/>
              </a:ln>
              <a:effectLst/>
            </c:spPr>
          </c:dPt>
          <c:dPt>
            <c:idx val="30"/>
            <c:invertIfNegative val="0"/>
            <c:bubble3D val="0"/>
            <c:spPr>
              <a:solidFill>
                <a:schemeClr val="accent1">
                  <a:lumMod val="50000"/>
                </a:schemeClr>
              </a:solidFill>
              <a:ln>
                <a:noFill/>
              </a:ln>
              <a:effectLst/>
            </c:spPr>
          </c:dPt>
          <c:dPt>
            <c:idx val="31"/>
            <c:invertIfNegative val="0"/>
            <c:bubble3D val="0"/>
            <c:spPr>
              <a:solidFill>
                <a:schemeClr val="accent2">
                  <a:lumMod val="50000"/>
                </a:schemeClr>
              </a:solidFill>
              <a:ln>
                <a:noFill/>
              </a:ln>
              <a:effectLst/>
            </c:spPr>
          </c:dPt>
          <c:dPt>
            <c:idx val="32"/>
            <c:invertIfNegative val="0"/>
            <c:bubble3D val="0"/>
            <c:spPr>
              <a:solidFill>
                <a:schemeClr val="accent3">
                  <a:lumMod val="50000"/>
                </a:schemeClr>
              </a:solidFill>
              <a:ln>
                <a:noFill/>
              </a:ln>
              <a:effectLst/>
            </c:spPr>
          </c:dPt>
          <c:dPt>
            <c:idx val="33"/>
            <c:invertIfNegative val="0"/>
            <c:bubble3D val="0"/>
            <c:spPr>
              <a:solidFill>
                <a:schemeClr val="accent4">
                  <a:lumMod val="5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Hoja1!$A$2:$A$35</c:f>
              <c:strCache>
                <c:ptCount val="34"/>
                <c:pt idx="0">
                  <c:v>Seguridad industrial</c:v>
                </c:pt>
                <c:pt idx="1">
                  <c:v>Control/gestión de la calidad</c:v>
                </c:pt>
                <c:pt idx="2">
                  <c:v>Producción</c:v>
                </c:pt>
                <c:pt idx="3">
                  <c:v>informática</c:v>
                </c:pt>
                <c:pt idx="4">
                  <c:v>Mecánica</c:v>
                </c:pt>
                <c:pt idx="5">
                  <c:v>Manejo de maquinaria/montacargas</c:v>
                </c:pt>
                <c:pt idx="6">
                  <c:v>Logística/manejo bodegas/inventarios</c:v>
                </c:pt>
                <c:pt idx="7">
                  <c:v>Electrónica</c:v>
                </c:pt>
                <c:pt idx="8">
                  <c:v>Mantenimiento de equipos/maquinaria</c:v>
                </c:pt>
                <c:pt idx="9">
                  <c:v>Sistemas</c:v>
                </c:pt>
                <c:pt idx="10">
                  <c:v>Técnicas de ventas</c:v>
                </c:pt>
                <c:pt idx="11">
                  <c:v>Desarrollo de productos/incremento de la producción</c:v>
                </c:pt>
                <c:pt idx="12">
                  <c:v>Salud ocupacional</c:v>
                </c:pt>
                <c:pt idx="13">
                  <c:v>Atención al cliente/servicio</c:v>
                </c:pt>
                <c:pt idx="14">
                  <c:v>Procesos</c:v>
                </c:pt>
                <c:pt idx="15">
                  <c:v>Administración</c:v>
                </c:pt>
                <c:pt idx="16">
                  <c:v>Electricidad/riesgos eléctricos</c:v>
                </c:pt>
                <c:pt idx="17">
                  <c:v>Buenas prácticas de manufactura</c:v>
                </c:pt>
                <c:pt idx="18">
                  <c:v>Manejo de productos químicos</c:v>
                </c:pt>
                <c:pt idx="19">
                  <c:v>Diseño gráfico</c:v>
                </c:pt>
                <c:pt idx="20">
                  <c:v>Comercialización</c:v>
                </c:pt>
                <c:pt idx="21">
                  <c:v>Soldadura</c:v>
                </c:pt>
                <c:pt idx="22">
                  <c:v>Medio ambiente</c:v>
                </c:pt>
                <c:pt idx="23">
                  <c:v>Cursos técnicos</c:v>
                </c:pt>
                <c:pt idx="24">
                  <c:v>Eléctrica/generadores eléctricos</c:v>
                </c:pt>
                <c:pt idx="25">
                  <c:v>Control de riesgos</c:v>
                </c:pt>
                <c:pt idx="26">
                  <c:v>Mantenimiento</c:v>
                </c:pt>
                <c:pt idx="27">
                  <c:v>Tintorería</c:v>
                </c:pt>
                <c:pt idx="28">
                  <c:v>Contabilidad/cont. financiera</c:v>
                </c:pt>
                <c:pt idx="29">
                  <c:v>Coaching y liderazgo</c:v>
                </c:pt>
                <c:pt idx="30">
                  <c:v>Programación</c:v>
                </c:pt>
                <c:pt idx="31">
                  <c:v>Manipulación de alimentos</c:v>
                </c:pt>
                <c:pt idx="32">
                  <c:v>Normas ISO, INEN</c:v>
                </c:pt>
                <c:pt idx="33">
                  <c:v>Otros</c:v>
                </c:pt>
              </c:strCache>
            </c:strRef>
          </c:cat>
          <c:val>
            <c:numRef>
              <c:f>Hoja1!$B$2:$B$35</c:f>
              <c:numCache>
                <c:formatCode>###0%</c:formatCode>
                <c:ptCount val="34"/>
                <c:pt idx="0">
                  <c:v>0.24481327800829891</c:v>
                </c:pt>
                <c:pt idx="1">
                  <c:v>0.12033195020746888</c:v>
                </c:pt>
                <c:pt idx="2">
                  <c:v>9.9585062240664227E-2</c:v>
                </c:pt>
                <c:pt idx="3">
                  <c:v>8.2987551867219914E-2</c:v>
                </c:pt>
                <c:pt idx="4">
                  <c:v>8.2987551867219914E-2</c:v>
                </c:pt>
                <c:pt idx="5">
                  <c:v>7.4688796680497924E-2</c:v>
                </c:pt>
                <c:pt idx="6">
                  <c:v>7.4688796680497924E-2</c:v>
                </c:pt>
                <c:pt idx="7">
                  <c:v>7.4688796680497924E-2</c:v>
                </c:pt>
                <c:pt idx="8">
                  <c:v>6.2240663900414939E-2</c:v>
                </c:pt>
                <c:pt idx="9">
                  <c:v>4.979253112033219E-2</c:v>
                </c:pt>
                <c:pt idx="10">
                  <c:v>4.979253112033219E-2</c:v>
                </c:pt>
                <c:pt idx="11">
                  <c:v>4.5643153526970848E-2</c:v>
                </c:pt>
                <c:pt idx="12">
                  <c:v>4.5643153526970848E-2</c:v>
                </c:pt>
                <c:pt idx="13">
                  <c:v>4.1493775933609964E-2</c:v>
                </c:pt>
                <c:pt idx="14">
                  <c:v>3.7344398340248962E-2</c:v>
                </c:pt>
                <c:pt idx="15">
                  <c:v>3.3195020746887967E-2</c:v>
                </c:pt>
                <c:pt idx="16">
                  <c:v>3.3195020746887967E-2</c:v>
                </c:pt>
                <c:pt idx="17">
                  <c:v>2.4896265560166025E-2</c:v>
                </c:pt>
                <c:pt idx="18">
                  <c:v>2.4896265560166025E-2</c:v>
                </c:pt>
                <c:pt idx="19">
                  <c:v>2.4896265560166025E-2</c:v>
                </c:pt>
                <c:pt idx="20">
                  <c:v>2.4896265560166025E-2</c:v>
                </c:pt>
                <c:pt idx="21">
                  <c:v>2.0746887966804982E-2</c:v>
                </c:pt>
                <c:pt idx="22">
                  <c:v>2.0746887966804982E-2</c:v>
                </c:pt>
                <c:pt idx="23">
                  <c:v>1.6597510373443983E-2</c:v>
                </c:pt>
                <c:pt idx="24">
                  <c:v>1.6597510373443983E-2</c:v>
                </c:pt>
                <c:pt idx="25">
                  <c:v>1.6597510373443983E-2</c:v>
                </c:pt>
                <c:pt idx="26">
                  <c:v>1.2448132780082988E-2</c:v>
                </c:pt>
                <c:pt idx="27">
                  <c:v>1.2448132780082988E-2</c:v>
                </c:pt>
                <c:pt idx="28">
                  <c:v>1.2448132780082988E-2</c:v>
                </c:pt>
                <c:pt idx="29">
                  <c:v>1.2448132780082988E-2</c:v>
                </c:pt>
                <c:pt idx="30">
                  <c:v>1.2448132780082988E-2</c:v>
                </c:pt>
                <c:pt idx="31">
                  <c:v>1.2448132780082988E-2</c:v>
                </c:pt>
                <c:pt idx="32">
                  <c:v>1.2448132780082988E-2</c:v>
                </c:pt>
                <c:pt idx="33">
                  <c:v>0.25726141078838161</c:v>
                </c:pt>
              </c:numCache>
            </c:numRef>
          </c:val>
        </c:ser>
        <c:dLbls>
          <c:showLegendKey val="0"/>
          <c:showVal val="0"/>
          <c:showCatName val="0"/>
          <c:showSerName val="0"/>
          <c:showPercent val="0"/>
          <c:showBubbleSize val="0"/>
        </c:dLbls>
        <c:gapWidth val="182"/>
        <c:axId val="156218800"/>
        <c:axId val="156221544"/>
      </c:barChart>
      <c:catAx>
        <c:axId val="156218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156221544"/>
        <c:crosses val="autoZero"/>
        <c:auto val="1"/>
        <c:lblAlgn val="ctr"/>
        <c:lblOffset val="100"/>
        <c:noMultiLvlLbl val="0"/>
      </c:catAx>
      <c:valAx>
        <c:axId val="156221544"/>
        <c:scaling>
          <c:orientation val="minMax"/>
        </c:scaling>
        <c:delete val="1"/>
        <c:axPos val="t"/>
        <c:numFmt formatCode="###0%" sourceLinked="1"/>
        <c:majorTickMark val="none"/>
        <c:minorTickMark val="none"/>
        <c:tickLblPos val="nextTo"/>
        <c:crossAx val="156218800"/>
        <c:crosses val="autoZero"/>
        <c:crossBetween val="between"/>
      </c:valAx>
      <c:spPr>
        <a:solidFill>
          <a:schemeClr val="bg1"/>
        </a:solidFill>
        <a:ln>
          <a:noFill/>
        </a:ln>
        <a:effectLst/>
      </c:spPr>
    </c:plotArea>
    <c:plotVisOnly val="1"/>
    <c:dispBlanksAs val="gap"/>
    <c:showDLblsOverMax val="0"/>
  </c:chart>
  <c:spPr>
    <a:solidFill>
      <a:schemeClr val="bg1"/>
    </a:solid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Pt>
            <c:idx val="4"/>
            <c:invertIfNegative val="0"/>
            <c:bubble3D val="0"/>
            <c:spPr>
              <a:solidFill>
                <a:schemeClr val="accent5"/>
              </a:solidFill>
              <a:ln>
                <a:noFill/>
              </a:ln>
              <a:effectLst/>
            </c:spPr>
          </c:dPt>
          <c:dPt>
            <c:idx val="5"/>
            <c:invertIfNegative val="0"/>
            <c:bubble3D val="0"/>
            <c:spPr>
              <a:solidFill>
                <a:schemeClr val="accent6"/>
              </a:solidFill>
              <a:ln>
                <a:noFill/>
              </a:ln>
              <a:effectLst/>
            </c:spPr>
          </c:dPt>
          <c:dPt>
            <c:idx val="6"/>
            <c:invertIfNegative val="0"/>
            <c:bubble3D val="0"/>
            <c:spPr>
              <a:solidFill>
                <a:schemeClr val="accent1">
                  <a:lumMod val="60000"/>
                </a:schemeClr>
              </a:solidFill>
              <a:ln>
                <a:noFill/>
              </a:ln>
              <a:effectLst/>
            </c:spPr>
          </c:dPt>
          <c:dPt>
            <c:idx val="7"/>
            <c:invertIfNegative val="0"/>
            <c:bubble3D val="0"/>
            <c:spPr>
              <a:solidFill>
                <a:schemeClr val="accent2">
                  <a:lumMod val="60000"/>
                </a:schemeClr>
              </a:solidFill>
              <a:ln>
                <a:noFill/>
              </a:ln>
              <a:effectLst/>
            </c:spPr>
          </c:dPt>
          <c:dPt>
            <c:idx val="8"/>
            <c:invertIfNegative val="0"/>
            <c:bubble3D val="0"/>
            <c:spPr>
              <a:solidFill>
                <a:schemeClr val="accent3">
                  <a:lumMod val="60000"/>
                </a:schemeClr>
              </a:solidFill>
              <a:ln>
                <a:noFill/>
              </a:ln>
              <a:effectLst/>
            </c:spPr>
          </c:dPt>
          <c:dPt>
            <c:idx val="9"/>
            <c:invertIfNegative val="0"/>
            <c:bubble3D val="0"/>
            <c:spPr>
              <a:solidFill>
                <a:schemeClr val="accent4">
                  <a:lumMod val="60000"/>
                </a:schemeClr>
              </a:solidFill>
              <a:ln>
                <a:noFill/>
              </a:ln>
              <a:effectLst/>
            </c:spPr>
          </c:dPt>
          <c:dPt>
            <c:idx val="10"/>
            <c:invertIfNegative val="0"/>
            <c:bubble3D val="0"/>
            <c:spPr>
              <a:solidFill>
                <a:schemeClr val="accent5">
                  <a:lumMod val="60000"/>
                </a:schemeClr>
              </a:solidFill>
              <a:ln>
                <a:noFill/>
              </a:ln>
              <a:effectLst/>
            </c:spPr>
          </c:dPt>
          <c:dPt>
            <c:idx val="11"/>
            <c:invertIfNegative val="0"/>
            <c:bubble3D val="0"/>
            <c:spPr>
              <a:solidFill>
                <a:schemeClr val="accent6">
                  <a:lumMod val="60000"/>
                </a:schemeClr>
              </a:solidFill>
              <a:ln>
                <a:noFill/>
              </a:ln>
              <a:effectLst/>
            </c:spPr>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Seguridad industrial</c:v>
                </c:pt>
                <c:pt idx="1">
                  <c:v>Producción</c:v>
                </c:pt>
                <c:pt idx="2">
                  <c:v>Calidad</c:v>
                </c:pt>
                <c:pt idx="3">
                  <c:v>Mecánica</c:v>
                </c:pt>
                <c:pt idx="4">
                  <c:v>Electrónica</c:v>
                </c:pt>
                <c:pt idx="5">
                  <c:v>Sistemas</c:v>
                </c:pt>
                <c:pt idx="6">
                  <c:v>Informática</c:v>
                </c:pt>
                <c:pt idx="7">
                  <c:v>Logística</c:v>
                </c:pt>
                <c:pt idx="8">
                  <c:v>Eléctrica</c:v>
                </c:pt>
                <c:pt idx="9">
                  <c:v>Biotecnología</c:v>
                </c:pt>
                <c:pt idx="10">
                  <c:v>Mecatrónica</c:v>
                </c:pt>
              </c:strCache>
            </c:strRef>
          </c:cat>
          <c:val>
            <c:numRef>
              <c:f>Hoja1!$B$2:$B$12</c:f>
              <c:numCache>
                <c:formatCode>###0%</c:formatCode>
                <c:ptCount val="11"/>
                <c:pt idx="0">
                  <c:v>0.50622406639004147</c:v>
                </c:pt>
                <c:pt idx="1">
                  <c:v>0.32365145228215764</c:v>
                </c:pt>
                <c:pt idx="2">
                  <c:v>0.30705394190871371</c:v>
                </c:pt>
                <c:pt idx="3">
                  <c:v>0.29875518672199169</c:v>
                </c:pt>
                <c:pt idx="4">
                  <c:v>0.21161825726141079</c:v>
                </c:pt>
                <c:pt idx="5">
                  <c:v>0.2033195020746888</c:v>
                </c:pt>
                <c:pt idx="6">
                  <c:v>0.2033195020746888</c:v>
                </c:pt>
                <c:pt idx="7">
                  <c:v>0.17842323651452283</c:v>
                </c:pt>
                <c:pt idx="8">
                  <c:v>7.4688796680497924E-2</c:v>
                </c:pt>
                <c:pt idx="9">
                  <c:v>6.2240663900414939E-2</c:v>
                </c:pt>
                <c:pt idx="10">
                  <c:v>4.1493775933609964E-2</c:v>
                </c:pt>
              </c:numCache>
            </c:numRef>
          </c:val>
        </c:ser>
        <c:dLbls>
          <c:showLegendKey val="0"/>
          <c:showVal val="0"/>
          <c:showCatName val="0"/>
          <c:showSerName val="0"/>
          <c:showPercent val="0"/>
          <c:showBubbleSize val="0"/>
        </c:dLbls>
        <c:gapWidth val="219"/>
        <c:axId val="156222328"/>
        <c:axId val="156222720"/>
      </c:barChart>
      <c:catAx>
        <c:axId val="156222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156222720"/>
        <c:crosses val="autoZero"/>
        <c:auto val="1"/>
        <c:lblAlgn val="ctr"/>
        <c:lblOffset val="100"/>
        <c:noMultiLvlLbl val="0"/>
      </c:catAx>
      <c:valAx>
        <c:axId val="156222720"/>
        <c:scaling>
          <c:orientation val="minMax"/>
        </c:scaling>
        <c:delete val="1"/>
        <c:axPos val="t"/>
        <c:numFmt formatCode="###0%" sourceLinked="1"/>
        <c:majorTickMark val="none"/>
        <c:minorTickMark val="none"/>
        <c:tickLblPos val="nextTo"/>
        <c:crossAx val="156222328"/>
        <c:crosses val="autoZero"/>
        <c:crossBetween val="between"/>
      </c:valAx>
      <c:spPr>
        <a:noFill/>
        <a:ln>
          <a:noFill/>
        </a:ln>
        <a:effectLst/>
      </c:spPr>
    </c:plotArea>
    <c:plotVisOnly val="1"/>
    <c:dispBlanksAs val="gap"/>
    <c:showDLblsOverMax val="0"/>
  </c:chart>
  <c:spPr>
    <a:noFill/>
    <a:ln>
      <a:solidFill>
        <a:schemeClr val="accent5">
          <a:lumMod val="60000"/>
          <a:lumOff val="40000"/>
        </a:schemeClr>
      </a:solidFill>
      <a:prstDash val="dash"/>
    </a:ln>
    <a:effectLst/>
  </c:spPr>
  <c:txPr>
    <a:bodyPr/>
    <a:lstStyle/>
    <a:p>
      <a:pPr>
        <a:defRPr>
          <a:solidFill>
            <a:schemeClr val="tx1"/>
          </a:solidFill>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s-MX" sz="1800" b="1" dirty="0" smtClean="0">
                <a:solidFill>
                  <a:schemeClr val="tx1"/>
                </a:solidFill>
              </a:rPr>
              <a:t>Electrónica</a:t>
            </a:r>
            <a:endParaRPr lang="es-MX" sz="1800" b="1" dirty="0">
              <a:solidFill>
                <a:schemeClr val="tx1"/>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s-MX"/>
        </a:p>
      </c:txPr>
    </c:title>
    <c:autoTitleDeleted val="0"/>
    <c:plotArea>
      <c:layout>
        <c:manualLayout>
          <c:layoutTarget val="inner"/>
          <c:xMode val="edge"/>
          <c:yMode val="edge"/>
          <c:x val="0.45047355520433174"/>
          <c:y val="8.9484282959223949E-2"/>
          <c:w val="0.52114405815702569"/>
          <c:h val="0.88068350586065947"/>
        </c:manualLayout>
      </c:layout>
      <c:barChart>
        <c:barDir val="bar"/>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Pt>
            <c:idx val="4"/>
            <c:invertIfNegative val="0"/>
            <c:bubble3D val="0"/>
            <c:spPr>
              <a:solidFill>
                <a:schemeClr val="accent5"/>
              </a:solidFill>
              <a:ln>
                <a:noFill/>
              </a:ln>
              <a:effectLst/>
            </c:spPr>
          </c:dPt>
          <c:dPt>
            <c:idx val="5"/>
            <c:invertIfNegative val="0"/>
            <c:bubble3D val="0"/>
            <c:spPr>
              <a:solidFill>
                <a:schemeClr val="accent6"/>
              </a:solidFill>
              <a:ln>
                <a:noFill/>
              </a:ln>
              <a:effectLst/>
            </c:spPr>
          </c:dPt>
          <c:dPt>
            <c:idx val="6"/>
            <c:invertIfNegative val="0"/>
            <c:bubble3D val="0"/>
            <c:spPr>
              <a:solidFill>
                <a:schemeClr val="accent1">
                  <a:lumMod val="60000"/>
                </a:schemeClr>
              </a:solidFill>
              <a:ln>
                <a:noFill/>
              </a:ln>
              <a:effectLst/>
            </c:spPr>
          </c:dPt>
          <c:dPt>
            <c:idx val="7"/>
            <c:invertIfNegative val="0"/>
            <c:bubble3D val="0"/>
            <c:spPr>
              <a:solidFill>
                <a:schemeClr val="accent2">
                  <a:lumMod val="60000"/>
                </a:schemeClr>
              </a:solidFill>
              <a:ln>
                <a:noFill/>
              </a:ln>
              <a:effectLst/>
            </c:spPr>
          </c:dPt>
          <c:dPt>
            <c:idx val="8"/>
            <c:invertIfNegative val="0"/>
            <c:bubble3D val="0"/>
            <c:spPr>
              <a:solidFill>
                <a:schemeClr val="accent3">
                  <a:lumMod val="60000"/>
                </a:schemeClr>
              </a:solidFill>
              <a:ln>
                <a:noFill/>
              </a:ln>
              <a:effectLst/>
            </c:spPr>
          </c:dPt>
          <c:dPt>
            <c:idx val="9"/>
            <c:invertIfNegative val="0"/>
            <c:bubble3D val="0"/>
            <c:spPr>
              <a:solidFill>
                <a:schemeClr val="accent4">
                  <a:lumMod val="60000"/>
                </a:schemeClr>
              </a:solidFill>
              <a:ln>
                <a:noFill/>
              </a:ln>
              <a:effectLst/>
            </c:spPr>
          </c:dPt>
          <c:dPt>
            <c:idx val="10"/>
            <c:invertIfNegative val="0"/>
            <c:bubble3D val="0"/>
            <c:spPr>
              <a:solidFill>
                <a:schemeClr val="accent5">
                  <a:lumMod val="60000"/>
                </a:schemeClr>
              </a:solidFill>
              <a:ln>
                <a:noFill/>
              </a:ln>
              <a:effectLst/>
            </c:spPr>
          </c:dPt>
          <c:dPt>
            <c:idx val="11"/>
            <c:invertIfNegative val="0"/>
            <c:bubble3D val="0"/>
            <c:spPr>
              <a:solidFill>
                <a:schemeClr val="accent6">
                  <a:lumMod val="60000"/>
                </a:schemeClr>
              </a:solidFill>
              <a:ln>
                <a:noFill/>
              </a:ln>
              <a:effectLst/>
            </c:spPr>
          </c:dPt>
          <c:dPt>
            <c:idx val="12"/>
            <c:invertIfNegative val="0"/>
            <c:bubble3D val="0"/>
            <c:spPr>
              <a:solidFill>
                <a:schemeClr val="accent1">
                  <a:lumMod val="80000"/>
                  <a:lumOff val="20000"/>
                </a:schemeClr>
              </a:solidFill>
              <a:ln>
                <a:noFill/>
              </a:ln>
              <a:effectLst/>
            </c:spPr>
          </c:dPt>
          <c:dPt>
            <c:idx val="13"/>
            <c:invertIfNegative val="0"/>
            <c:bubble3D val="0"/>
            <c:spPr>
              <a:solidFill>
                <a:schemeClr val="accent2">
                  <a:lumMod val="80000"/>
                  <a:lumOff val="20000"/>
                </a:schemeClr>
              </a:solidFill>
              <a:ln>
                <a:noFill/>
              </a:ln>
              <a:effectLst/>
            </c:spPr>
          </c:dPt>
          <c:dPt>
            <c:idx val="14"/>
            <c:invertIfNegative val="0"/>
            <c:bubble3D val="0"/>
            <c:spPr>
              <a:solidFill>
                <a:schemeClr val="accent3">
                  <a:lumMod val="80000"/>
                  <a:lumOff val="20000"/>
                </a:schemeClr>
              </a:solidFill>
              <a:ln>
                <a:noFill/>
              </a:ln>
              <a:effectLst/>
            </c:spPr>
          </c:dPt>
          <c:dPt>
            <c:idx val="15"/>
            <c:invertIfNegative val="0"/>
            <c:bubble3D val="0"/>
            <c:spPr>
              <a:solidFill>
                <a:schemeClr val="accent4">
                  <a:lumMod val="80000"/>
                  <a:lumOff val="20000"/>
                </a:schemeClr>
              </a:solidFill>
              <a:ln>
                <a:noFill/>
              </a:ln>
              <a:effectLst/>
            </c:spPr>
          </c:dPt>
          <c:dPt>
            <c:idx val="16"/>
            <c:invertIfNegative val="0"/>
            <c:bubble3D val="0"/>
            <c:spPr>
              <a:solidFill>
                <a:schemeClr val="accent5">
                  <a:lumMod val="80000"/>
                  <a:lumOff val="20000"/>
                </a:schemeClr>
              </a:solidFill>
              <a:ln>
                <a:noFill/>
              </a:ln>
              <a:effectLst/>
            </c:spPr>
          </c:dPt>
          <c:dPt>
            <c:idx val="17"/>
            <c:invertIfNegative val="0"/>
            <c:bubble3D val="0"/>
            <c:spPr>
              <a:solidFill>
                <a:schemeClr val="accent6">
                  <a:lumMod val="80000"/>
                  <a:lumOff val="20000"/>
                </a:schemeClr>
              </a:solidFill>
              <a:ln>
                <a:noFill/>
              </a:ln>
              <a:effectLst/>
            </c:spPr>
          </c:dPt>
          <c:dPt>
            <c:idx val="18"/>
            <c:invertIfNegative val="0"/>
            <c:bubble3D val="0"/>
            <c:spPr>
              <a:solidFill>
                <a:schemeClr val="accent1">
                  <a:lumMod val="80000"/>
                </a:schemeClr>
              </a:solidFill>
              <a:ln>
                <a:noFill/>
              </a:ln>
              <a:effectLst/>
            </c:spPr>
          </c:dPt>
          <c:dPt>
            <c:idx val="19"/>
            <c:invertIfNegative val="0"/>
            <c:bubble3D val="0"/>
            <c:spPr>
              <a:solidFill>
                <a:schemeClr val="accent2">
                  <a:lumMod val="80000"/>
                </a:schemeClr>
              </a:solidFill>
              <a:ln>
                <a:noFill/>
              </a:ln>
              <a:effectLst/>
            </c:spPr>
          </c:dPt>
          <c:dPt>
            <c:idx val="20"/>
            <c:invertIfNegative val="0"/>
            <c:bubble3D val="0"/>
            <c:spPr>
              <a:solidFill>
                <a:schemeClr val="accent3">
                  <a:lumMod val="80000"/>
                </a:schemeClr>
              </a:solidFill>
              <a:ln>
                <a:noFill/>
              </a:ln>
              <a:effectLst/>
            </c:spPr>
          </c:dPt>
          <c:dPt>
            <c:idx val="21"/>
            <c:invertIfNegative val="0"/>
            <c:bubble3D val="0"/>
            <c:spPr>
              <a:solidFill>
                <a:schemeClr val="accent4">
                  <a:lumMod val="80000"/>
                </a:schemeClr>
              </a:solidFill>
              <a:ln>
                <a:noFill/>
              </a:ln>
              <a:effectLst/>
            </c:spPr>
          </c:dPt>
          <c:dPt>
            <c:idx val="22"/>
            <c:invertIfNegative val="0"/>
            <c:bubble3D val="0"/>
            <c:spPr>
              <a:solidFill>
                <a:schemeClr val="accent5">
                  <a:lumMod val="80000"/>
                </a:schemeClr>
              </a:solidFill>
              <a:ln>
                <a:noFill/>
              </a:ln>
              <a:effectLst/>
            </c:spPr>
          </c:dPt>
          <c:dPt>
            <c:idx val="23"/>
            <c:invertIfNegative val="0"/>
            <c:bubble3D val="0"/>
            <c:spPr>
              <a:solidFill>
                <a:schemeClr val="accent6">
                  <a:lumMod val="80000"/>
                </a:schemeClr>
              </a:solidFill>
              <a:ln>
                <a:noFill/>
              </a:ln>
              <a:effectLst/>
            </c:spPr>
          </c:dPt>
          <c:dPt>
            <c:idx val="24"/>
            <c:invertIfNegative val="0"/>
            <c:bubble3D val="0"/>
            <c:spPr>
              <a:solidFill>
                <a:schemeClr val="accent1">
                  <a:lumMod val="60000"/>
                  <a:lumOff val="40000"/>
                </a:schemeClr>
              </a:solidFill>
              <a:ln>
                <a:noFill/>
              </a:ln>
              <a:effectLst/>
            </c:spPr>
          </c:dPt>
          <c:dPt>
            <c:idx val="25"/>
            <c:invertIfNegative val="0"/>
            <c:bubble3D val="0"/>
            <c:spPr>
              <a:solidFill>
                <a:schemeClr val="accent2">
                  <a:lumMod val="60000"/>
                  <a:lumOff val="4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Hoja1!$A$2:$A$27</c:f>
              <c:strCache>
                <c:ptCount val="26"/>
                <c:pt idx="0">
                  <c:v>Electrónica</c:v>
                </c:pt>
                <c:pt idx="1">
                  <c:v>Mantenimiento, reparación,automatización de máquinas/vehículos/montacargas</c:v>
                </c:pt>
                <c:pt idx="2">
                  <c:v>Redes de información/redes de fibra óptica</c:v>
                </c:pt>
                <c:pt idx="3">
                  <c:v>Redes y sensores</c:v>
                </c:pt>
                <c:pt idx="4">
                  <c:v>Electricidad</c:v>
                </c:pt>
                <c:pt idx="5">
                  <c:v>Instalación y manejo de máquinas/equipos</c:v>
                </c:pt>
                <c:pt idx="6">
                  <c:v>Sistemas y tableros eléctrico</c:v>
                </c:pt>
                <c:pt idx="7">
                  <c:v>Calibración de bombas de medición</c:v>
                </c:pt>
                <c:pt idx="8">
                  <c:v>Utilización de PLC (Controlador lógico programable)</c:v>
                </c:pt>
                <c:pt idx="9">
                  <c:v>Calibración de válvulas</c:v>
                </c:pt>
                <c:pt idx="10">
                  <c:v>Circuitos paralelos</c:v>
                </c:pt>
                <c:pt idx="11">
                  <c:v>Gestión de la calidad/procesos/calidad ambiental</c:v>
                </c:pt>
                <c:pt idx="12">
                  <c:v>Instalación de sensores</c:v>
                </c:pt>
                <c:pt idx="13">
                  <c:v>Manejo de las memorias de máquinas industriales</c:v>
                </c:pt>
                <c:pt idx="14">
                  <c:v>Motores</c:v>
                </c:pt>
                <c:pt idx="15">
                  <c:v>Pintura/ pintura electrostática/ plomería</c:v>
                </c:pt>
                <c:pt idx="16">
                  <c:v>Reguladores de voltaje</c:v>
                </c:pt>
                <c:pt idx="17">
                  <c:v>Actualización de programas</c:v>
                </c:pt>
                <c:pt idx="18">
                  <c:v>Programación/lenguaje de program.</c:v>
                </c:pt>
                <c:pt idx="19">
                  <c:v>Tejidos textiles</c:v>
                </c:pt>
                <c:pt idx="20">
                  <c:v>Prevención de riesgos eléctricos/mecánicos</c:v>
                </c:pt>
                <c:pt idx="21">
                  <c:v>Robótica industrial</c:v>
                </c:pt>
                <c:pt idx="22">
                  <c:v>Desarrollo, manejo e instalación de alarmas</c:v>
                </c:pt>
                <c:pt idx="23">
                  <c:v>Electromecánica</c:v>
                </c:pt>
                <c:pt idx="24">
                  <c:v>Impresión</c:v>
                </c:pt>
                <c:pt idx="25">
                  <c:v>Licencias</c:v>
                </c:pt>
              </c:strCache>
            </c:strRef>
          </c:cat>
          <c:val>
            <c:numRef>
              <c:f>Hoja1!$B$2:$B$27</c:f>
              <c:numCache>
                <c:formatCode>###0%</c:formatCode>
                <c:ptCount val="26"/>
                <c:pt idx="0">
                  <c:v>0.21568627450980393</c:v>
                </c:pt>
                <c:pt idx="1">
                  <c:v>0.19607843137254904</c:v>
                </c:pt>
                <c:pt idx="2">
                  <c:v>9.8039215686274522E-2</c:v>
                </c:pt>
                <c:pt idx="3">
                  <c:v>9.8039215686274522E-2</c:v>
                </c:pt>
                <c:pt idx="4">
                  <c:v>9.8039215686274522E-2</c:v>
                </c:pt>
                <c:pt idx="5">
                  <c:v>3.9215686274509803E-2</c:v>
                </c:pt>
                <c:pt idx="6">
                  <c:v>3.9215686274509803E-2</c:v>
                </c:pt>
                <c:pt idx="7">
                  <c:v>3.9215686274509803E-2</c:v>
                </c:pt>
                <c:pt idx="8">
                  <c:v>3.9215686274509803E-2</c:v>
                </c:pt>
                <c:pt idx="9">
                  <c:v>1.9607843137254902E-2</c:v>
                </c:pt>
                <c:pt idx="10">
                  <c:v>1.9607843137254902E-2</c:v>
                </c:pt>
                <c:pt idx="11">
                  <c:v>1.9607843137254902E-2</c:v>
                </c:pt>
                <c:pt idx="12">
                  <c:v>1.9607843137254902E-2</c:v>
                </c:pt>
                <c:pt idx="13">
                  <c:v>1.9607843137254902E-2</c:v>
                </c:pt>
                <c:pt idx="14">
                  <c:v>1.9607843137254902E-2</c:v>
                </c:pt>
                <c:pt idx="15">
                  <c:v>1.9607843137254902E-2</c:v>
                </c:pt>
                <c:pt idx="16">
                  <c:v>1.9607843137254902E-2</c:v>
                </c:pt>
                <c:pt idx="17">
                  <c:v>1.9607843137254902E-2</c:v>
                </c:pt>
                <c:pt idx="18">
                  <c:v>1.9607843137254902E-2</c:v>
                </c:pt>
                <c:pt idx="19">
                  <c:v>1.9607843137254902E-2</c:v>
                </c:pt>
                <c:pt idx="20">
                  <c:v>1.9607843137254902E-2</c:v>
                </c:pt>
                <c:pt idx="21">
                  <c:v>1.9607843137254902E-2</c:v>
                </c:pt>
                <c:pt idx="22">
                  <c:v>1.9607843137254902E-2</c:v>
                </c:pt>
                <c:pt idx="23">
                  <c:v>1.9607843137254902E-2</c:v>
                </c:pt>
                <c:pt idx="24">
                  <c:v>1.9607843137254902E-2</c:v>
                </c:pt>
                <c:pt idx="25">
                  <c:v>1.9607843137254902E-2</c:v>
                </c:pt>
              </c:numCache>
            </c:numRef>
          </c:val>
        </c:ser>
        <c:dLbls>
          <c:showLegendKey val="0"/>
          <c:showVal val="0"/>
          <c:showCatName val="0"/>
          <c:showSerName val="0"/>
          <c:showPercent val="0"/>
          <c:showBubbleSize val="0"/>
        </c:dLbls>
        <c:gapWidth val="182"/>
        <c:axId val="156216448"/>
        <c:axId val="156638056"/>
      </c:barChart>
      <c:catAx>
        <c:axId val="156216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MX"/>
          </a:p>
        </c:txPr>
        <c:crossAx val="156638056"/>
        <c:crosses val="autoZero"/>
        <c:auto val="1"/>
        <c:lblAlgn val="ctr"/>
        <c:lblOffset val="100"/>
        <c:noMultiLvlLbl val="0"/>
      </c:catAx>
      <c:valAx>
        <c:axId val="156638056"/>
        <c:scaling>
          <c:orientation val="minMax"/>
        </c:scaling>
        <c:delete val="1"/>
        <c:axPos val="t"/>
        <c:numFmt formatCode="###0%" sourceLinked="1"/>
        <c:majorTickMark val="none"/>
        <c:minorTickMark val="none"/>
        <c:tickLblPos val="nextTo"/>
        <c:crossAx val="156216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s-MX" b="1" dirty="0" smtClean="0"/>
              <a:t>Mecánica</a:t>
            </a:r>
            <a:endParaRPr lang="es-MX"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s-MX"/>
        </a:p>
      </c:txPr>
    </c:title>
    <c:autoTitleDeleted val="0"/>
    <c:plotArea>
      <c:layout>
        <c:manualLayout>
          <c:layoutTarget val="inner"/>
          <c:xMode val="edge"/>
          <c:yMode val="edge"/>
          <c:x val="0.42926560117889589"/>
          <c:y val="0.10034677138865128"/>
          <c:w val="0.54701727937306666"/>
          <c:h val="0.87267247035969142"/>
        </c:manualLayout>
      </c:layout>
      <c:barChart>
        <c:barDir val="bar"/>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Pt>
            <c:idx val="4"/>
            <c:invertIfNegative val="0"/>
            <c:bubble3D val="0"/>
            <c:spPr>
              <a:solidFill>
                <a:schemeClr val="accent5"/>
              </a:solidFill>
              <a:ln>
                <a:noFill/>
              </a:ln>
              <a:effectLst/>
            </c:spPr>
          </c:dPt>
          <c:dPt>
            <c:idx val="5"/>
            <c:invertIfNegative val="0"/>
            <c:bubble3D val="0"/>
            <c:spPr>
              <a:solidFill>
                <a:schemeClr val="accent6"/>
              </a:solidFill>
              <a:ln>
                <a:noFill/>
              </a:ln>
              <a:effectLst/>
            </c:spPr>
          </c:dPt>
          <c:dPt>
            <c:idx val="6"/>
            <c:invertIfNegative val="0"/>
            <c:bubble3D val="0"/>
            <c:spPr>
              <a:solidFill>
                <a:schemeClr val="accent1">
                  <a:lumMod val="60000"/>
                </a:schemeClr>
              </a:solidFill>
              <a:ln>
                <a:noFill/>
              </a:ln>
              <a:effectLst/>
            </c:spPr>
          </c:dPt>
          <c:dPt>
            <c:idx val="7"/>
            <c:invertIfNegative val="0"/>
            <c:bubble3D val="0"/>
            <c:spPr>
              <a:solidFill>
                <a:schemeClr val="accent2">
                  <a:lumMod val="60000"/>
                </a:schemeClr>
              </a:solidFill>
              <a:ln>
                <a:noFill/>
              </a:ln>
              <a:effectLst/>
            </c:spPr>
          </c:dPt>
          <c:dPt>
            <c:idx val="8"/>
            <c:invertIfNegative val="0"/>
            <c:bubble3D val="0"/>
            <c:spPr>
              <a:solidFill>
                <a:schemeClr val="accent3">
                  <a:lumMod val="60000"/>
                </a:schemeClr>
              </a:solidFill>
              <a:ln>
                <a:noFill/>
              </a:ln>
              <a:effectLst/>
            </c:spPr>
          </c:dPt>
          <c:dPt>
            <c:idx val="9"/>
            <c:invertIfNegative val="0"/>
            <c:bubble3D val="0"/>
            <c:spPr>
              <a:solidFill>
                <a:schemeClr val="accent4">
                  <a:lumMod val="60000"/>
                </a:schemeClr>
              </a:solidFill>
              <a:ln>
                <a:noFill/>
              </a:ln>
              <a:effectLst/>
            </c:spPr>
          </c:dPt>
          <c:dPt>
            <c:idx val="10"/>
            <c:invertIfNegative val="0"/>
            <c:bubble3D val="0"/>
            <c:spPr>
              <a:solidFill>
                <a:schemeClr val="accent5">
                  <a:lumMod val="60000"/>
                </a:schemeClr>
              </a:solidFill>
              <a:ln>
                <a:noFill/>
              </a:ln>
              <a:effectLst/>
            </c:spPr>
          </c:dPt>
          <c:dPt>
            <c:idx val="11"/>
            <c:invertIfNegative val="0"/>
            <c:bubble3D val="0"/>
            <c:spPr>
              <a:solidFill>
                <a:schemeClr val="accent6">
                  <a:lumMod val="60000"/>
                </a:schemeClr>
              </a:solidFill>
              <a:ln>
                <a:noFill/>
              </a:ln>
              <a:effectLst/>
            </c:spPr>
          </c:dPt>
          <c:dPt>
            <c:idx val="12"/>
            <c:invertIfNegative val="0"/>
            <c:bubble3D val="0"/>
            <c:spPr>
              <a:solidFill>
                <a:schemeClr val="accent1">
                  <a:lumMod val="80000"/>
                  <a:lumOff val="20000"/>
                </a:schemeClr>
              </a:solidFill>
              <a:ln>
                <a:noFill/>
              </a:ln>
              <a:effectLst/>
            </c:spPr>
          </c:dPt>
          <c:dPt>
            <c:idx val="13"/>
            <c:invertIfNegative val="0"/>
            <c:bubble3D val="0"/>
            <c:spPr>
              <a:solidFill>
                <a:schemeClr val="accent2">
                  <a:lumMod val="80000"/>
                  <a:lumOff val="20000"/>
                </a:schemeClr>
              </a:solidFill>
              <a:ln>
                <a:noFill/>
              </a:ln>
              <a:effectLst/>
            </c:spPr>
          </c:dPt>
          <c:dPt>
            <c:idx val="14"/>
            <c:invertIfNegative val="0"/>
            <c:bubble3D val="0"/>
            <c:spPr>
              <a:solidFill>
                <a:schemeClr val="accent3">
                  <a:lumMod val="80000"/>
                  <a:lumOff val="20000"/>
                </a:schemeClr>
              </a:solidFill>
              <a:ln>
                <a:noFill/>
              </a:ln>
              <a:effectLst/>
            </c:spPr>
          </c:dPt>
          <c:dPt>
            <c:idx val="15"/>
            <c:invertIfNegative val="0"/>
            <c:bubble3D val="0"/>
            <c:spPr>
              <a:solidFill>
                <a:schemeClr val="accent4">
                  <a:lumMod val="80000"/>
                  <a:lumOff val="20000"/>
                </a:schemeClr>
              </a:solidFill>
              <a:ln>
                <a:noFill/>
              </a:ln>
              <a:effectLst/>
            </c:spPr>
          </c:dPt>
          <c:dPt>
            <c:idx val="16"/>
            <c:invertIfNegative val="0"/>
            <c:bubble3D val="0"/>
            <c:spPr>
              <a:solidFill>
                <a:schemeClr val="accent5">
                  <a:lumMod val="80000"/>
                  <a:lumOff val="20000"/>
                </a:schemeClr>
              </a:solidFill>
              <a:ln>
                <a:noFill/>
              </a:ln>
              <a:effectLst/>
            </c:spPr>
          </c:dPt>
          <c:dPt>
            <c:idx val="17"/>
            <c:invertIfNegative val="0"/>
            <c:bubble3D val="0"/>
            <c:spPr>
              <a:solidFill>
                <a:schemeClr val="accent6">
                  <a:lumMod val="80000"/>
                  <a:lumOff val="20000"/>
                </a:schemeClr>
              </a:solidFill>
              <a:ln>
                <a:noFill/>
              </a:ln>
              <a:effectLst/>
            </c:spPr>
          </c:dPt>
          <c:dPt>
            <c:idx val="18"/>
            <c:invertIfNegative val="0"/>
            <c:bubble3D val="0"/>
            <c:spPr>
              <a:solidFill>
                <a:schemeClr val="accent1">
                  <a:lumMod val="80000"/>
                </a:schemeClr>
              </a:solidFill>
              <a:ln>
                <a:noFill/>
              </a:ln>
              <a:effectLst/>
            </c:spPr>
          </c:dPt>
          <c:dPt>
            <c:idx val="19"/>
            <c:invertIfNegative val="0"/>
            <c:bubble3D val="0"/>
            <c:spPr>
              <a:solidFill>
                <a:schemeClr val="accent2">
                  <a:lumMod val="80000"/>
                </a:schemeClr>
              </a:solidFill>
              <a:ln>
                <a:noFill/>
              </a:ln>
              <a:effectLst/>
            </c:spPr>
          </c:dPt>
          <c:dPt>
            <c:idx val="20"/>
            <c:invertIfNegative val="0"/>
            <c:bubble3D val="0"/>
            <c:spPr>
              <a:solidFill>
                <a:schemeClr val="accent3">
                  <a:lumMod val="80000"/>
                </a:schemeClr>
              </a:solidFill>
              <a:ln>
                <a:noFill/>
              </a:ln>
              <a:effectLst/>
            </c:spPr>
          </c:dPt>
          <c:dPt>
            <c:idx val="21"/>
            <c:invertIfNegative val="0"/>
            <c:bubble3D val="0"/>
            <c:spPr>
              <a:solidFill>
                <a:schemeClr val="accent4">
                  <a:lumMod val="80000"/>
                </a:schemeClr>
              </a:solidFill>
              <a:ln>
                <a:noFill/>
              </a:ln>
              <a:effectLst/>
            </c:spPr>
          </c:dPt>
          <c:dPt>
            <c:idx val="22"/>
            <c:invertIfNegative val="0"/>
            <c:bubble3D val="0"/>
            <c:spPr>
              <a:solidFill>
                <a:schemeClr val="accent5">
                  <a:lumMod val="80000"/>
                </a:schemeClr>
              </a:solidFill>
              <a:ln>
                <a:noFill/>
              </a:ln>
              <a:effectLst/>
            </c:spPr>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Hoja1!$A$2:$A$24</c:f>
              <c:strCache>
                <c:ptCount val="23"/>
                <c:pt idx="0">
                  <c:v>Mantenimiento, reparación,automatización de máquinas/vehículos/montacargas</c:v>
                </c:pt>
                <c:pt idx="1">
                  <c:v>Mecánica</c:v>
                </c:pt>
                <c:pt idx="2">
                  <c:v>Soldadura</c:v>
                </c:pt>
                <c:pt idx="3">
                  <c:v>Motores</c:v>
                </c:pt>
                <c:pt idx="4">
                  <c:v>Menejo de herramientas, equipos y maquinaria de alto riesgo</c:v>
                </c:pt>
                <c:pt idx="5">
                  <c:v>Automotriz/carrocerías/rodamientos/neumática</c:v>
                </c:pt>
                <c:pt idx="6">
                  <c:v>Pintura/ pintura electrostática/ plomería</c:v>
                </c:pt>
                <c:pt idx="7">
                  <c:v>Metalmecáica/hidraulica/calderos/vulcanización</c:v>
                </c:pt>
                <c:pt idx="8">
                  <c:v>Instalación y manejo de máquinas/equipos</c:v>
                </c:pt>
                <c:pt idx="9">
                  <c:v>Análisis estructural</c:v>
                </c:pt>
                <c:pt idx="10">
                  <c:v>Diseño SOLIDWORKS (Software de diseño CAD en 3D)</c:v>
                </c:pt>
                <c:pt idx="11">
                  <c:v>Procesos/operaciones de producción</c:v>
                </c:pt>
                <c:pt idx="12">
                  <c:v>Actualización de programas</c:v>
                </c:pt>
                <c:pt idx="13">
                  <c:v>Instrumentación mecánica</c:v>
                </c:pt>
                <c:pt idx="14">
                  <c:v>Ensamblaje</c:v>
                </c:pt>
                <c:pt idx="15">
                  <c:v>Mantenimiento de tetrapack</c:v>
                </c:pt>
                <c:pt idx="16">
                  <c:v>Planos mecánicos</c:v>
                </c:pt>
                <c:pt idx="17">
                  <c:v>Bandas transportadoras</c:v>
                </c:pt>
                <c:pt idx="18">
                  <c:v>Electricidad</c:v>
                </c:pt>
                <c:pt idx="19">
                  <c:v>Sistemas neumáticos</c:v>
                </c:pt>
                <c:pt idx="20">
                  <c:v>Seguridad industrial</c:v>
                </c:pt>
                <c:pt idx="21">
                  <c:v>Trabajo en caliente</c:v>
                </c:pt>
                <c:pt idx="22">
                  <c:v>Instalaciones</c:v>
                </c:pt>
              </c:strCache>
            </c:strRef>
          </c:cat>
          <c:val>
            <c:numRef>
              <c:f>Hoja1!$B$2:$B$24</c:f>
              <c:numCache>
                <c:formatCode>###0%</c:formatCode>
                <c:ptCount val="23"/>
                <c:pt idx="0">
                  <c:v>0.34722222222222232</c:v>
                </c:pt>
                <c:pt idx="1">
                  <c:v>0.19444444444444486</c:v>
                </c:pt>
                <c:pt idx="2">
                  <c:v>9.7222222222222224E-2</c:v>
                </c:pt>
                <c:pt idx="3">
                  <c:v>8.3333333333333343E-2</c:v>
                </c:pt>
                <c:pt idx="4">
                  <c:v>6.9444444444444503E-2</c:v>
                </c:pt>
                <c:pt idx="5">
                  <c:v>5.5555555555555462E-2</c:v>
                </c:pt>
                <c:pt idx="6">
                  <c:v>4.1666666666666671E-2</c:v>
                </c:pt>
                <c:pt idx="7">
                  <c:v>4.1666666666666671E-2</c:v>
                </c:pt>
                <c:pt idx="8">
                  <c:v>2.7777777777777863E-2</c:v>
                </c:pt>
                <c:pt idx="9">
                  <c:v>2.7777777777777863E-2</c:v>
                </c:pt>
                <c:pt idx="10">
                  <c:v>2.7777777777777863E-2</c:v>
                </c:pt>
                <c:pt idx="11">
                  <c:v>2.7777777777777863E-2</c:v>
                </c:pt>
                <c:pt idx="12">
                  <c:v>1.3888888888888919E-2</c:v>
                </c:pt>
                <c:pt idx="13">
                  <c:v>1.3888888888888919E-2</c:v>
                </c:pt>
                <c:pt idx="14">
                  <c:v>1.3888888888888919E-2</c:v>
                </c:pt>
                <c:pt idx="15">
                  <c:v>1.3888888888888919E-2</c:v>
                </c:pt>
                <c:pt idx="16">
                  <c:v>1.3888888888888919E-2</c:v>
                </c:pt>
                <c:pt idx="17">
                  <c:v>1.3888888888888919E-2</c:v>
                </c:pt>
                <c:pt idx="18">
                  <c:v>1.3888888888888919E-2</c:v>
                </c:pt>
                <c:pt idx="19">
                  <c:v>1.3888888888888919E-2</c:v>
                </c:pt>
                <c:pt idx="20">
                  <c:v>1.3888888888888919E-2</c:v>
                </c:pt>
                <c:pt idx="21">
                  <c:v>1.3888888888888919E-2</c:v>
                </c:pt>
                <c:pt idx="22">
                  <c:v>1.3888888888888919E-2</c:v>
                </c:pt>
              </c:numCache>
            </c:numRef>
          </c:val>
        </c:ser>
        <c:dLbls>
          <c:showLegendKey val="0"/>
          <c:showVal val="0"/>
          <c:showCatName val="0"/>
          <c:showSerName val="0"/>
          <c:showPercent val="0"/>
          <c:showBubbleSize val="0"/>
        </c:dLbls>
        <c:gapWidth val="182"/>
        <c:axId val="229352672"/>
        <c:axId val="229358160"/>
      </c:barChart>
      <c:catAx>
        <c:axId val="2293526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MX"/>
          </a:p>
        </c:txPr>
        <c:crossAx val="229358160"/>
        <c:crosses val="autoZero"/>
        <c:auto val="1"/>
        <c:lblAlgn val="ctr"/>
        <c:lblOffset val="100"/>
        <c:noMultiLvlLbl val="0"/>
      </c:catAx>
      <c:valAx>
        <c:axId val="229358160"/>
        <c:scaling>
          <c:orientation val="minMax"/>
        </c:scaling>
        <c:delete val="1"/>
        <c:axPos val="t"/>
        <c:numFmt formatCode="###0%" sourceLinked="1"/>
        <c:majorTickMark val="none"/>
        <c:minorTickMark val="none"/>
        <c:tickLblPos val="nextTo"/>
        <c:crossAx val="22935267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s-MX" sz="1200" b="1"/>
              <a:t>Mecatrónica</a:t>
            </a:r>
          </a:p>
        </c:rich>
      </c:tx>
      <c:layout>
        <c:manualLayout>
          <c:xMode val="edge"/>
          <c:yMode val="edge"/>
          <c:x val="0.37071470529314493"/>
          <c:y val="0"/>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s-MX"/>
        </a:p>
      </c:txPr>
    </c:title>
    <c:autoTitleDeleted val="0"/>
    <c:plotArea>
      <c:layout>
        <c:manualLayout>
          <c:layoutTarget val="inner"/>
          <c:xMode val="edge"/>
          <c:yMode val="edge"/>
          <c:x val="0.42926560117889589"/>
          <c:y val="7.763325442472202E-2"/>
          <c:w val="0.54701727937306666"/>
          <c:h val="0.89538598275405301"/>
        </c:manualLayout>
      </c:layout>
      <c:barChart>
        <c:barDir val="bar"/>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Pt>
            <c:idx val="4"/>
            <c:invertIfNegative val="0"/>
            <c:bubble3D val="0"/>
            <c:spPr>
              <a:solidFill>
                <a:schemeClr val="accent5"/>
              </a:solidFill>
              <a:ln>
                <a:noFill/>
              </a:ln>
              <a:effectLst/>
            </c:spPr>
          </c:dPt>
          <c:dPt>
            <c:idx val="5"/>
            <c:invertIfNegative val="0"/>
            <c:bubble3D val="0"/>
            <c:spPr>
              <a:solidFill>
                <a:schemeClr val="accent6"/>
              </a:solidFill>
              <a:ln>
                <a:noFill/>
              </a:ln>
              <a:effectLst/>
            </c:spPr>
          </c:dPt>
          <c:dPt>
            <c:idx val="6"/>
            <c:invertIfNegative val="0"/>
            <c:bubble3D val="0"/>
            <c:spPr>
              <a:solidFill>
                <a:schemeClr val="accent1">
                  <a:lumMod val="60000"/>
                </a:schemeClr>
              </a:solidFill>
              <a:ln>
                <a:noFill/>
              </a:ln>
              <a:effectLst/>
            </c:spPr>
          </c:dPt>
          <c:dPt>
            <c:idx val="7"/>
            <c:invertIfNegative val="0"/>
            <c:bubble3D val="0"/>
            <c:spPr>
              <a:solidFill>
                <a:schemeClr val="accent2">
                  <a:lumMod val="60000"/>
                </a:schemeClr>
              </a:solidFill>
              <a:ln>
                <a:noFill/>
              </a:ln>
              <a:effectLst/>
            </c:spPr>
          </c:dPt>
          <c:dPt>
            <c:idx val="8"/>
            <c:invertIfNegative val="0"/>
            <c:bubble3D val="0"/>
            <c:spPr>
              <a:solidFill>
                <a:schemeClr val="accent3">
                  <a:lumMod val="60000"/>
                </a:schemeClr>
              </a:solidFill>
              <a:ln>
                <a:noFill/>
              </a:ln>
              <a:effectLst/>
            </c:spPr>
          </c:dPt>
          <c:dPt>
            <c:idx val="9"/>
            <c:invertIfNegative val="0"/>
            <c:bubble3D val="0"/>
            <c:spPr>
              <a:solidFill>
                <a:schemeClr val="accent4">
                  <a:lumMod val="60000"/>
                </a:schemeClr>
              </a:solidFill>
              <a:ln>
                <a:noFill/>
              </a:ln>
              <a:effectLst/>
            </c:spPr>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Mantenimiento, reparación, automatización de máquinas/vehículos/montacargas</c:v>
                </c:pt>
                <c:pt idx="1">
                  <c:v>Automotriz/carrocerías/rodamientos/neumática</c:v>
                </c:pt>
                <c:pt idx="2">
                  <c:v>Electrónica</c:v>
                </c:pt>
                <c:pt idx="3">
                  <c:v>Instalación y manejo de máquinas/equipos</c:v>
                </c:pt>
                <c:pt idx="4">
                  <c:v>Reguladores de voltaje</c:v>
                </c:pt>
                <c:pt idx="5">
                  <c:v>Utilización de PLC (Controlador lógico programable)</c:v>
                </c:pt>
                <c:pt idx="6">
                  <c:v>Mecánica</c:v>
                </c:pt>
                <c:pt idx="7">
                  <c:v>Animación/aplicaciones</c:v>
                </c:pt>
                <c:pt idx="8">
                  <c:v>Normas de seguridad</c:v>
                </c:pt>
                <c:pt idx="9">
                  <c:v>Mecatrónica</c:v>
                </c:pt>
              </c:strCache>
            </c:strRef>
          </c:cat>
          <c:val>
            <c:numRef>
              <c:f>Hoja1!$B$2:$B$11</c:f>
              <c:numCache>
                <c:formatCode>0%</c:formatCode>
                <c:ptCount val="10"/>
                <c:pt idx="0">
                  <c:v>0.2</c:v>
                </c:pt>
                <c:pt idx="1">
                  <c:v>0.2</c:v>
                </c:pt>
                <c:pt idx="2">
                  <c:v>0.1</c:v>
                </c:pt>
                <c:pt idx="3">
                  <c:v>0.1</c:v>
                </c:pt>
                <c:pt idx="4">
                  <c:v>0.1</c:v>
                </c:pt>
                <c:pt idx="5">
                  <c:v>0.1</c:v>
                </c:pt>
                <c:pt idx="6">
                  <c:v>0.1</c:v>
                </c:pt>
                <c:pt idx="7">
                  <c:v>0.1</c:v>
                </c:pt>
                <c:pt idx="8">
                  <c:v>0.1</c:v>
                </c:pt>
                <c:pt idx="9">
                  <c:v>0.1</c:v>
                </c:pt>
              </c:numCache>
            </c:numRef>
          </c:val>
        </c:ser>
        <c:dLbls>
          <c:showLegendKey val="0"/>
          <c:showVal val="0"/>
          <c:showCatName val="0"/>
          <c:showSerName val="0"/>
          <c:showPercent val="0"/>
          <c:showBubbleSize val="0"/>
        </c:dLbls>
        <c:gapWidth val="182"/>
        <c:axId val="229358944"/>
        <c:axId val="229351888"/>
      </c:barChart>
      <c:catAx>
        <c:axId val="229358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MX"/>
          </a:p>
        </c:txPr>
        <c:crossAx val="229351888"/>
        <c:crosses val="autoZero"/>
        <c:auto val="1"/>
        <c:lblAlgn val="ctr"/>
        <c:lblOffset val="100"/>
        <c:noMultiLvlLbl val="0"/>
      </c:catAx>
      <c:valAx>
        <c:axId val="229351888"/>
        <c:scaling>
          <c:orientation val="minMax"/>
        </c:scaling>
        <c:delete val="1"/>
        <c:axPos val="t"/>
        <c:numFmt formatCode="0%" sourceLinked="1"/>
        <c:majorTickMark val="none"/>
        <c:minorTickMark val="none"/>
        <c:tickLblPos val="nextTo"/>
        <c:crossAx val="229358944"/>
        <c:crosses val="autoZero"/>
        <c:crossBetween val="between"/>
      </c:valAx>
      <c:spPr>
        <a:noFill/>
        <a:ln>
          <a:noFill/>
        </a:ln>
        <a:effectLst/>
      </c:spPr>
    </c:plotArea>
    <c:plotVisOnly val="1"/>
    <c:dispBlanksAs val="gap"/>
    <c:showDLblsOverMax val="0"/>
  </c:chart>
  <c:spPr>
    <a:noFill/>
    <a:ln>
      <a:solidFill>
        <a:schemeClr val="accent5">
          <a:lumMod val="60000"/>
          <a:lumOff val="40000"/>
        </a:schemeClr>
      </a:solidFill>
    </a:ln>
    <a:effectLst/>
  </c:spPr>
  <c:txPr>
    <a:bodyPr/>
    <a:lstStyle/>
    <a:p>
      <a:pPr>
        <a:defRPr>
          <a:solidFill>
            <a:schemeClr val="tx1"/>
          </a:solidFill>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a:t>Porcentaje de ocupados que reciben capacitación
( en porcentaje)</a:t>
            </a:r>
          </a:p>
        </c:rich>
      </c:tx>
      <c:layout>
        <c:manualLayout>
          <c:xMode val="edge"/>
          <c:yMode val="edge"/>
          <c:x val="0.15170063433322978"/>
          <c:y val="2.3490080499714072E-2"/>
        </c:manualLayout>
      </c:layout>
      <c:overlay val="0"/>
    </c:title>
    <c:autoTitleDeleted val="0"/>
    <c:view3D>
      <c:rotX val="10"/>
      <c:rotY val="20"/>
      <c:depthPercent val="210"/>
      <c:rAngAx val="1"/>
    </c:view3D>
    <c:floor>
      <c:thickness val="0"/>
    </c:floor>
    <c:sideWall>
      <c:thickness val="0"/>
    </c:sideWall>
    <c:backWall>
      <c:thickness val="0"/>
    </c:backWall>
    <c:plotArea>
      <c:layout>
        <c:manualLayout>
          <c:layoutTarget val="inner"/>
          <c:xMode val="edge"/>
          <c:yMode val="edge"/>
          <c:x val="3.3357060139292418E-3"/>
          <c:y val="0.16086735311932163"/>
          <c:w val="0.97566578268793158"/>
          <c:h val="0.62078485334964195"/>
        </c:manualLayout>
      </c:layout>
      <c:bar3DChart>
        <c:barDir val="col"/>
        <c:grouping val="clustered"/>
        <c:varyColors val="0"/>
        <c:ser>
          <c:idx val="0"/>
          <c:order val="0"/>
          <c:invertIfNegative val="0"/>
          <c:dPt>
            <c:idx val="10"/>
            <c:invertIfNegative val="0"/>
            <c:bubble3D val="0"/>
          </c:dPt>
          <c:dPt>
            <c:idx val="11"/>
            <c:invertIfNegative val="0"/>
            <c:bubble3D val="0"/>
            <c:spPr>
              <a:solidFill>
                <a:srgbClr val="FFC000"/>
              </a:solidFill>
            </c:spPr>
          </c:dPt>
          <c:dLbls>
            <c:dLbl>
              <c:idx val="0"/>
              <c:layout>
                <c:manualLayout>
                  <c:x val="1.5197955507429618E-2"/>
                  <c:y val="-9.5801601672027108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5197955507429646E-2"/>
                  <c:y val="-9.5801601672026726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5197955507429599E-2"/>
                  <c:y val="-1.2773546889603674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736909200849102E-2"/>
                  <c:y val="-6.3867734448018491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5197955507429646E-2"/>
                  <c:y val="-6.3867734448018491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1711365010613916E-2"/>
                  <c:y val="-6.3050529184411584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5197955507429646E-2"/>
                  <c:y val="0"/>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1.5197955507429646E-2"/>
                  <c:y val="-1.5966933612004523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1.736909200849102E-2"/>
                  <c:y val="-1.5966933612004523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Metas!$B$111:$B$122</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
Meta</c:v>
                </c:pt>
              </c:strCache>
            </c:strRef>
          </c:cat>
          <c:val>
            <c:numRef>
              <c:f>Metas!$C$111:$C$122</c:f>
              <c:numCache>
                <c:formatCode>0.0</c:formatCode>
                <c:ptCount val="12"/>
                <c:pt idx="0">
                  <c:v>8.6803000000000008</c:v>
                </c:pt>
                <c:pt idx="1">
                  <c:v>10.61373</c:v>
                </c:pt>
                <c:pt idx="2">
                  <c:v>10.571719999999999</c:v>
                </c:pt>
                <c:pt idx="3">
                  <c:v>10.60656</c:v>
                </c:pt>
                <c:pt idx="4">
                  <c:v>11.899279999999999</c:v>
                </c:pt>
                <c:pt idx="5">
                  <c:v>13.293040000000001</c:v>
                </c:pt>
                <c:pt idx="6">
                  <c:v>14.465710000000001</c:v>
                </c:pt>
                <c:pt idx="7">
                  <c:v>12.7</c:v>
                </c:pt>
                <c:pt idx="11">
                  <c:v>21</c:v>
                </c:pt>
              </c:numCache>
            </c:numRef>
          </c:val>
        </c:ser>
        <c:dLbls>
          <c:showLegendKey val="0"/>
          <c:showVal val="0"/>
          <c:showCatName val="0"/>
          <c:showSerName val="0"/>
          <c:showPercent val="0"/>
          <c:showBubbleSize val="0"/>
        </c:dLbls>
        <c:gapWidth val="100"/>
        <c:gapDepth val="35"/>
        <c:shape val="box"/>
        <c:axId val="156218408"/>
        <c:axId val="156220368"/>
        <c:axId val="0"/>
      </c:bar3DChart>
      <c:catAx>
        <c:axId val="156218408"/>
        <c:scaling>
          <c:orientation val="minMax"/>
        </c:scaling>
        <c:delete val="0"/>
        <c:axPos val="b"/>
        <c:numFmt formatCode="General" sourceLinked="1"/>
        <c:majorTickMark val="out"/>
        <c:minorTickMark val="none"/>
        <c:tickLblPos val="nextTo"/>
        <c:txPr>
          <a:bodyPr rot="0"/>
          <a:lstStyle/>
          <a:p>
            <a:pPr>
              <a:defRPr/>
            </a:pPr>
            <a:endParaRPr lang="es-MX"/>
          </a:p>
        </c:txPr>
        <c:crossAx val="156220368"/>
        <c:crosses val="autoZero"/>
        <c:auto val="1"/>
        <c:lblAlgn val="ctr"/>
        <c:lblOffset val="100"/>
        <c:noMultiLvlLbl val="0"/>
      </c:catAx>
      <c:valAx>
        <c:axId val="156220368"/>
        <c:scaling>
          <c:orientation val="minMax"/>
          <c:max val="30"/>
          <c:min val="0"/>
        </c:scaling>
        <c:delete val="1"/>
        <c:axPos val="l"/>
        <c:numFmt formatCode="0" sourceLinked="0"/>
        <c:majorTickMark val="out"/>
        <c:minorTickMark val="none"/>
        <c:tickLblPos val="nextTo"/>
        <c:crossAx val="156218408"/>
        <c:crosses val="autoZero"/>
        <c:crossBetween val="between"/>
        <c:majorUnit val="5"/>
      </c:valAx>
    </c:plotArea>
    <c:plotVisOnly val="1"/>
    <c:dispBlanksAs val="gap"/>
    <c:showDLblsOverMax val="0"/>
  </c:chart>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s-MX" sz="1200" b="1" dirty="0" smtClean="0"/>
              <a:t>Informática</a:t>
            </a:r>
            <a:endParaRPr lang="es-MX"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s-MX"/>
        </a:p>
      </c:txPr>
    </c:title>
    <c:autoTitleDeleted val="0"/>
    <c:plotArea>
      <c:layout>
        <c:manualLayout>
          <c:layoutTarget val="inner"/>
          <c:xMode val="edge"/>
          <c:yMode val="edge"/>
          <c:x val="0.45209658209927861"/>
          <c:y val="8.6137323147551237E-2"/>
          <c:w val="0.52418642277701621"/>
          <c:h val="0.88458457692834624"/>
        </c:manualLayout>
      </c:layout>
      <c:barChart>
        <c:barDir val="bar"/>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Pt>
            <c:idx val="4"/>
            <c:invertIfNegative val="0"/>
            <c:bubble3D val="0"/>
            <c:spPr>
              <a:solidFill>
                <a:schemeClr val="accent5"/>
              </a:solidFill>
              <a:ln>
                <a:noFill/>
              </a:ln>
              <a:effectLst/>
            </c:spPr>
          </c:dPt>
          <c:dPt>
            <c:idx val="5"/>
            <c:invertIfNegative val="0"/>
            <c:bubble3D val="0"/>
            <c:spPr>
              <a:solidFill>
                <a:schemeClr val="accent6"/>
              </a:solidFill>
              <a:ln>
                <a:noFill/>
              </a:ln>
              <a:effectLst/>
            </c:spPr>
          </c:dPt>
          <c:dPt>
            <c:idx val="6"/>
            <c:invertIfNegative val="0"/>
            <c:bubble3D val="0"/>
            <c:spPr>
              <a:solidFill>
                <a:schemeClr val="accent1">
                  <a:lumMod val="60000"/>
                </a:schemeClr>
              </a:solidFill>
              <a:ln>
                <a:noFill/>
              </a:ln>
              <a:effectLst/>
            </c:spPr>
          </c:dPt>
          <c:dPt>
            <c:idx val="7"/>
            <c:invertIfNegative val="0"/>
            <c:bubble3D val="0"/>
            <c:spPr>
              <a:solidFill>
                <a:schemeClr val="accent2">
                  <a:lumMod val="60000"/>
                </a:schemeClr>
              </a:solidFill>
              <a:ln>
                <a:noFill/>
              </a:ln>
              <a:effectLst/>
            </c:spPr>
          </c:dPt>
          <c:dPt>
            <c:idx val="8"/>
            <c:invertIfNegative val="0"/>
            <c:bubble3D val="0"/>
            <c:spPr>
              <a:solidFill>
                <a:schemeClr val="accent3">
                  <a:lumMod val="60000"/>
                </a:schemeClr>
              </a:solidFill>
              <a:ln>
                <a:noFill/>
              </a:ln>
              <a:effectLst/>
            </c:spPr>
          </c:dPt>
          <c:dPt>
            <c:idx val="9"/>
            <c:invertIfNegative val="0"/>
            <c:bubble3D val="0"/>
            <c:spPr>
              <a:solidFill>
                <a:schemeClr val="accent4">
                  <a:lumMod val="60000"/>
                </a:schemeClr>
              </a:solidFill>
              <a:ln>
                <a:noFill/>
              </a:ln>
              <a:effectLst/>
            </c:spPr>
          </c:dPt>
          <c:dPt>
            <c:idx val="10"/>
            <c:invertIfNegative val="0"/>
            <c:bubble3D val="0"/>
            <c:spPr>
              <a:solidFill>
                <a:schemeClr val="accent5">
                  <a:lumMod val="60000"/>
                </a:schemeClr>
              </a:solidFill>
              <a:ln>
                <a:noFill/>
              </a:ln>
              <a:effectLst/>
            </c:spPr>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Ofimática (programas de office)/programas de diseño/software</c:v>
                </c:pt>
                <c:pt idx="1">
                  <c:v>Programación/lenguaje de programación</c:v>
                </c:pt>
                <c:pt idx="2">
                  <c:v>Diseño gráfico</c:v>
                </c:pt>
                <c:pt idx="3">
                  <c:v>Manejo de programas de publicidad</c:v>
                </c:pt>
                <c:pt idx="4">
                  <c:v>Redes de información/redes de fibra óptica</c:v>
                </c:pt>
                <c:pt idx="5">
                  <c:v>Métodos comerciales</c:v>
                </c:pt>
                <c:pt idx="6">
                  <c:v>Manejo de base de datos/de información confidencial</c:v>
                </c:pt>
                <c:pt idx="7">
                  <c:v>Actualización de programas</c:v>
                </c:pt>
                <c:pt idx="8">
                  <c:v>Procesos/operaciones de producción</c:v>
                </c:pt>
                <c:pt idx="9">
                  <c:v>Programas de facturación</c:v>
                </c:pt>
                <c:pt idx="10">
                  <c:v>Seguridad informática</c:v>
                </c:pt>
              </c:strCache>
            </c:strRef>
          </c:cat>
          <c:val>
            <c:numRef>
              <c:f>Hoja1!$B$2:$B$12</c:f>
              <c:numCache>
                <c:formatCode>0%</c:formatCode>
                <c:ptCount val="11"/>
                <c:pt idx="0">
                  <c:v>0.77600000000000124</c:v>
                </c:pt>
                <c:pt idx="1">
                  <c:v>0.10199999999999998</c:v>
                </c:pt>
                <c:pt idx="2">
                  <c:v>0.10199999999999998</c:v>
                </c:pt>
                <c:pt idx="3">
                  <c:v>6.1000000000000013E-2</c:v>
                </c:pt>
                <c:pt idx="4">
                  <c:v>4.1000000000000002E-2</c:v>
                </c:pt>
                <c:pt idx="5">
                  <c:v>4.1000000000000002E-2</c:v>
                </c:pt>
                <c:pt idx="6">
                  <c:v>4.1000000000000002E-2</c:v>
                </c:pt>
                <c:pt idx="7">
                  <c:v>2.0000000000000011E-2</c:v>
                </c:pt>
                <c:pt idx="8">
                  <c:v>2.0000000000000011E-2</c:v>
                </c:pt>
                <c:pt idx="9">
                  <c:v>2.0000000000000011E-2</c:v>
                </c:pt>
                <c:pt idx="10">
                  <c:v>2.0000000000000011E-2</c:v>
                </c:pt>
              </c:numCache>
            </c:numRef>
          </c:val>
        </c:ser>
        <c:dLbls>
          <c:showLegendKey val="0"/>
          <c:showVal val="0"/>
          <c:showCatName val="0"/>
          <c:showSerName val="0"/>
          <c:showPercent val="0"/>
          <c:showBubbleSize val="0"/>
        </c:dLbls>
        <c:gapWidth val="182"/>
        <c:axId val="229353848"/>
        <c:axId val="229355024"/>
      </c:barChart>
      <c:catAx>
        <c:axId val="2293538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MX"/>
          </a:p>
        </c:txPr>
        <c:crossAx val="229355024"/>
        <c:crosses val="autoZero"/>
        <c:auto val="1"/>
        <c:lblAlgn val="ctr"/>
        <c:lblOffset val="100"/>
        <c:noMultiLvlLbl val="0"/>
      </c:catAx>
      <c:valAx>
        <c:axId val="229355024"/>
        <c:scaling>
          <c:orientation val="minMax"/>
        </c:scaling>
        <c:delete val="1"/>
        <c:axPos val="t"/>
        <c:numFmt formatCode="0%" sourceLinked="1"/>
        <c:majorTickMark val="none"/>
        <c:minorTickMark val="none"/>
        <c:tickLblPos val="nextTo"/>
        <c:crossAx val="229353848"/>
        <c:crosses val="autoZero"/>
        <c:crossBetween val="between"/>
      </c:valAx>
      <c:spPr>
        <a:noFill/>
        <a:ln>
          <a:noFill/>
        </a:ln>
        <a:effectLst/>
      </c:spPr>
    </c:plotArea>
    <c:plotVisOnly val="1"/>
    <c:dispBlanksAs val="gap"/>
    <c:showDLblsOverMax val="0"/>
  </c:chart>
  <c:spPr>
    <a:noFill/>
    <a:ln>
      <a:solidFill>
        <a:schemeClr val="accent5">
          <a:lumMod val="60000"/>
          <a:lumOff val="40000"/>
        </a:schemeClr>
      </a:solidFill>
    </a:ln>
    <a:effectLst/>
  </c:spPr>
  <c:txPr>
    <a:bodyPr/>
    <a:lstStyle/>
    <a:p>
      <a:pPr>
        <a:defRPr>
          <a:solidFill>
            <a:schemeClr val="tx1"/>
          </a:solidFill>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MX" sz="1200" b="1" dirty="0" smtClean="0"/>
              <a:t>Sistemas</a:t>
            </a:r>
            <a:endParaRPr lang="es-MX"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0.47417088671953206"/>
          <c:y val="7.5148591042517754E-2"/>
          <c:w val="0.50211199756538694"/>
          <c:h val="0.89787076896051643"/>
        </c:manualLayout>
      </c:layout>
      <c:barChart>
        <c:barDir val="bar"/>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Pt>
            <c:idx val="4"/>
            <c:invertIfNegative val="0"/>
            <c:bubble3D val="0"/>
            <c:spPr>
              <a:solidFill>
                <a:schemeClr val="accent5"/>
              </a:solidFill>
              <a:ln>
                <a:noFill/>
              </a:ln>
              <a:effectLst/>
            </c:spPr>
          </c:dPt>
          <c:dPt>
            <c:idx val="5"/>
            <c:invertIfNegative val="0"/>
            <c:bubble3D val="0"/>
            <c:spPr>
              <a:solidFill>
                <a:schemeClr val="accent6"/>
              </a:solidFill>
              <a:ln>
                <a:noFill/>
              </a:ln>
              <a:effectLst/>
            </c:spPr>
          </c:dPt>
          <c:dPt>
            <c:idx val="6"/>
            <c:invertIfNegative val="0"/>
            <c:bubble3D val="0"/>
            <c:spPr>
              <a:solidFill>
                <a:schemeClr val="accent1">
                  <a:lumMod val="60000"/>
                </a:schemeClr>
              </a:solidFill>
              <a:ln>
                <a:noFill/>
              </a:ln>
              <a:effectLst/>
            </c:spPr>
          </c:dPt>
          <c:dPt>
            <c:idx val="7"/>
            <c:invertIfNegative val="0"/>
            <c:bubble3D val="0"/>
            <c:spPr>
              <a:solidFill>
                <a:schemeClr val="accent2">
                  <a:lumMod val="60000"/>
                </a:schemeClr>
              </a:solidFill>
              <a:ln>
                <a:noFill/>
              </a:ln>
              <a:effectLst/>
            </c:spPr>
          </c:dPt>
          <c:dPt>
            <c:idx val="8"/>
            <c:invertIfNegative val="0"/>
            <c:bubble3D val="0"/>
            <c:spPr>
              <a:solidFill>
                <a:schemeClr val="accent3">
                  <a:lumMod val="60000"/>
                </a:schemeClr>
              </a:solidFill>
              <a:ln>
                <a:noFill/>
              </a:ln>
              <a:effectLst/>
            </c:spPr>
          </c:dPt>
          <c:dPt>
            <c:idx val="9"/>
            <c:invertIfNegative val="0"/>
            <c:bubble3D val="0"/>
            <c:spPr>
              <a:solidFill>
                <a:schemeClr val="accent4">
                  <a:lumMod val="60000"/>
                </a:schemeClr>
              </a:solidFill>
              <a:ln>
                <a:noFill/>
              </a:ln>
              <a:effectLst/>
            </c:spPr>
          </c:dPt>
          <c:dPt>
            <c:idx val="10"/>
            <c:invertIfNegative val="0"/>
            <c:bubble3D val="0"/>
            <c:spPr>
              <a:solidFill>
                <a:schemeClr val="accent5">
                  <a:lumMod val="60000"/>
                </a:schemeClr>
              </a:solidFill>
              <a:ln>
                <a:noFill/>
              </a:ln>
              <a:effectLst/>
            </c:spPr>
          </c:dPt>
          <c:dPt>
            <c:idx val="11"/>
            <c:invertIfNegative val="0"/>
            <c:bubble3D val="0"/>
            <c:spPr>
              <a:solidFill>
                <a:schemeClr val="accent6">
                  <a:lumMod val="60000"/>
                </a:schemeClr>
              </a:solidFill>
              <a:ln>
                <a:noFill/>
              </a:ln>
              <a:effectLst/>
            </c:spPr>
          </c:dPt>
          <c:dPt>
            <c:idx val="12"/>
            <c:invertIfNegative val="0"/>
            <c:bubble3D val="0"/>
            <c:spPr>
              <a:solidFill>
                <a:schemeClr val="accent1">
                  <a:lumMod val="80000"/>
                  <a:lumOff val="20000"/>
                </a:schemeClr>
              </a:solidFill>
              <a:ln>
                <a:noFill/>
              </a:ln>
              <a:effectLst/>
            </c:spPr>
          </c:dPt>
          <c:dPt>
            <c:idx val="13"/>
            <c:invertIfNegative val="0"/>
            <c:bubble3D val="0"/>
            <c:spPr>
              <a:solidFill>
                <a:schemeClr val="accent2">
                  <a:lumMod val="80000"/>
                  <a:lumOff val="20000"/>
                </a:schemeClr>
              </a:solidFill>
              <a:ln>
                <a:noFill/>
              </a:ln>
              <a:effectLst/>
            </c:spPr>
          </c:dPt>
          <c:dPt>
            <c:idx val="14"/>
            <c:invertIfNegative val="0"/>
            <c:bubble3D val="0"/>
            <c:spPr>
              <a:solidFill>
                <a:schemeClr val="accent3">
                  <a:lumMod val="80000"/>
                  <a:lumOff val="20000"/>
                </a:schemeClr>
              </a:solidFill>
              <a:ln>
                <a:noFill/>
              </a:ln>
              <a:effectLst/>
            </c:spPr>
          </c:dPt>
          <c:dPt>
            <c:idx val="15"/>
            <c:invertIfNegative val="0"/>
            <c:bubble3D val="0"/>
            <c:spPr>
              <a:solidFill>
                <a:schemeClr val="accent4">
                  <a:lumMod val="80000"/>
                  <a:lumOff val="20000"/>
                </a:schemeClr>
              </a:solidFill>
              <a:ln>
                <a:noFill/>
              </a:ln>
              <a:effectLst/>
            </c:spPr>
          </c:dPt>
          <c:dPt>
            <c:idx val="16"/>
            <c:invertIfNegative val="0"/>
            <c:bubble3D val="0"/>
            <c:spPr>
              <a:solidFill>
                <a:schemeClr val="accent5">
                  <a:lumMod val="80000"/>
                  <a:lumOff val="20000"/>
                </a:schemeClr>
              </a:solidFill>
              <a:ln>
                <a:noFill/>
              </a:ln>
              <a:effectLst/>
            </c:spPr>
          </c:dPt>
          <c:dPt>
            <c:idx val="17"/>
            <c:invertIfNegative val="0"/>
            <c:bubble3D val="0"/>
            <c:spPr>
              <a:solidFill>
                <a:schemeClr val="accent6">
                  <a:lumMod val="80000"/>
                  <a:lumOff val="20000"/>
                </a:schemeClr>
              </a:solidFill>
              <a:ln>
                <a:noFill/>
              </a:ln>
              <a:effectLst/>
            </c:spPr>
          </c:dPt>
          <c:dPt>
            <c:idx val="18"/>
            <c:invertIfNegative val="0"/>
            <c:bubble3D val="0"/>
            <c:spPr>
              <a:solidFill>
                <a:schemeClr val="accent1">
                  <a:lumMod val="80000"/>
                </a:schemeClr>
              </a:solidFill>
              <a:ln>
                <a:noFill/>
              </a:ln>
              <a:effectLst/>
            </c:spPr>
          </c:dPt>
          <c:dPt>
            <c:idx val="19"/>
            <c:invertIfNegative val="0"/>
            <c:bubble3D val="0"/>
            <c:spPr>
              <a:solidFill>
                <a:schemeClr val="accent2">
                  <a:lumMod val="80000"/>
                </a:schemeClr>
              </a:solidFill>
              <a:ln>
                <a:noFill/>
              </a:ln>
              <a:effectLst/>
            </c:spPr>
          </c:dPt>
          <c:dPt>
            <c:idx val="20"/>
            <c:invertIfNegative val="0"/>
            <c:bubble3D val="0"/>
            <c:spPr>
              <a:solidFill>
                <a:schemeClr val="accent3">
                  <a:lumMod val="80000"/>
                </a:schemeClr>
              </a:solidFill>
              <a:ln>
                <a:noFill/>
              </a:ln>
              <a:effectLst/>
            </c:spPr>
          </c:dPt>
          <c:dPt>
            <c:idx val="21"/>
            <c:invertIfNegative val="0"/>
            <c:bubble3D val="0"/>
            <c:spPr>
              <a:solidFill>
                <a:schemeClr val="accent4">
                  <a:lumMod val="80000"/>
                </a:schemeClr>
              </a:solidFill>
              <a:ln>
                <a:noFill/>
              </a:ln>
              <a:effectLst/>
            </c:spPr>
          </c:dPt>
          <c:dPt>
            <c:idx val="22"/>
            <c:invertIfNegative val="0"/>
            <c:bubble3D val="0"/>
            <c:spPr>
              <a:solidFill>
                <a:schemeClr val="accent5">
                  <a:lumMod val="80000"/>
                </a:schemeClr>
              </a:solidFill>
              <a:ln>
                <a:noFill/>
              </a:ln>
              <a:effectLst/>
            </c:spPr>
          </c:dPt>
          <c:dPt>
            <c:idx val="23"/>
            <c:invertIfNegative val="0"/>
            <c:bubble3D val="0"/>
            <c:spPr>
              <a:solidFill>
                <a:schemeClr val="accent6">
                  <a:lumMod val="8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Hoja1!$A$2:$A$25</c:f>
              <c:strCache>
                <c:ptCount val="24"/>
                <c:pt idx="0">
                  <c:v>Ofimática (programas de office)/programas de diseño/software</c:v>
                </c:pt>
                <c:pt idx="1">
                  <c:v>Sistemas/Sistemas FAP (Filtro de partículas diésel FAP)/control de sistema</c:v>
                </c:pt>
                <c:pt idx="2">
                  <c:v>Programación/lenguaje de program.</c:v>
                </c:pt>
                <c:pt idx="3">
                  <c:v>Actualización de programas</c:v>
                </c:pt>
                <c:pt idx="4">
                  <c:v>Redes de información/redes de fibra óptica</c:v>
                </c:pt>
                <c:pt idx="5">
                  <c:v>Servicio Técnico</c:v>
                </c:pt>
                <c:pt idx="6">
                  <c:v>Manejo de SQL</c:v>
                </c:pt>
                <c:pt idx="7">
                  <c:v>Computación básica/mantenimiento y ensamblaje</c:v>
                </c:pt>
                <c:pt idx="8">
                  <c:v>Mantenimiento, reparación,automatización de máquinas/vehículos/montacargas</c:v>
                </c:pt>
                <c:pt idx="9">
                  <c:v>Animación/aplicaciones</c:v>
                </c:pt>
                <c:pt idx="10">
                  <c:v>Administración de servicios</c:v>
                </c:pt>
                <c:pt idx="11">
                  <c:v>Elaboración y programación de sistemas de gestión y procesos</c:v>
                </c:pt>
                <c:pt idx="12">
                  <c:v>Fórmulas de manejo simplificado de tiempo</c:v>
                </c:pt>
                <c:pt idx="13">
                  <c:v>Métodos comerciales</c:v>
                </c:pt>
                <c:pt idx="14">
                  <c:v>Manejo de programas de publicidad</c:v>
                </c:pt>
                <c:pt idx="15">
                  <c:v>Manejo de programas estadísticos</c:v>
                </c:pt>
                <c:pt idx="16">
                  <c:v>MBA/PPM (Project &amp; Portfolio Management)</c:v>
                </c:pt>
                <c:pt idx="17">
                  <c:v>Desarrollo de software BPM (Business Process Management o Sistema de Administración de Procesos)</c:v>
                </c:pt>
                <c:pt idx="18">
                  <c:v>Diseño gráfico</c:v>
                </c:pt>
                <c:pt idx="19">
                  <c:v>Manejo de base de datos/de inform. Confidencial</c:v>
                </c:pt>
                <c:pt idx="20">
                  <c:v>Estadística</c:v>
                </c:pt>
                <c:pt idx="21">
                  <c:v>Telecomunicación</c:v>
                </c:pt>
                <c:pt idx="22">
                  <c:v>Gestión del conocimiento/liderazgo/trabajo en equipo</c:v>
                </c:pt>
                <c:pt idx="23">
                  <c:v>Gestión de créditos, cobranzas, pagos</c:v>
                </c:pt>
              </c:strCache>
            </c:strRef>
          </c:cat>
          <c:val>
            <c:numRef>
              <c:f>Hoja1!$B$2:$B$25</c:f>
              <c:numCache>
                <c:formatCode>###0%</c:formatCode>
                <c:ptCount val="24"/>
                <c:pt idx="0">
                  <c:v>0.42857142857142855</c:v>
                </c:pt>
                <c:pt idx="1">
                  <c:v>0.16326530612244899</c:v>
                </c:pt>
                <c:pt idx="2">
                  <c:v>0.14285714285714288</c:v>
                </c:pt>
                <c:pt idx="3">
                  <c:v>6.1224489795918366E-2</c:v>
                </c:pt>
                <c:pt idx="4">
                  <c:v>6.1224489795918366E-2</c:v>
                </c:pt>
                <c:pt idx="5">
                  <c:v>4.0816326530612249E-2</c:v>
                </c:pt>
                <c:pt idx="6">
                  <c:v>4.0816326530612249E-2</c:v>
                </c:pt>
                <c:pt idx="7">
                  <c:v>4.0816326530612249E-2</c:v>
                </c:pt>
                <c:pt idx="8">
                  <c:v>2.0408163265306124E-2</c:v>
                </c:pt>
                <c:pt idx="9">
                  <c:v>2.0408163265306124E-2</c:v>
                </c:pt>
                <c:pt idx="10">
                  <c:v>2.0408163265306124E-2</c:v>
                </c:pt>
                <c:pt idx="11">
                  <c:v>2.0408163265306124E-2</c:v>
                </c:pt>
                <c:pt idx="12">
                  <c:v>2.0408163265306124E-2</c:v>
                </c:pt>
                <c:pt idx="13">
                  <c:v>2.0408163265306124E-2</c:v>
                </c:pt>
                <c:pt idx="14">
                  <c:v>2.0408163265306124E-2</c:v>
                </c:pt>
                <c:pt idx="15">
                  <c:v>2.0408163265306124E-2</c:v>
                </c:pt>
                <c:pt idx="16">
                  <c:v>2.0408163265306124E-2</c:v>
                </c:pt>
                <c:pt idx="17">
                  <c:v>2.0408163265306124E-2</c:v>
                </c:pt>
                <c:pt idx="18">
                  <c:v>2.0408163265306124E-2</c:v>
                </c:pt>
                <c:pt idx="19">
                  <c:v>2.0408163265306124E-2</c:v>
                </c:pt>
                <c:pt idx="20">
                  <c:v>2.0408163265306124E-2</c:v>
                </c:pt>
                <c:pt idx="21">
                  <c:v>2.0408163265306124E-2</c:v>
                </c:pt>
                <c:pt idx="22">
                  <c:v>2.0408163265306124E-2</c:v>
                </c:pt>
                <c:pt idx="23">
                  <c:v>2.0408163265306124E-2</c:v>
                </c:pt>
              </c:numCache>
            </c:numRef>
          </c:val>
        </c:ser>
        <c:dLbls>
          <c:showLegendKey val="0"/>
          <c:showVal val="0"/>
          <c:showCatName val="0"/>
          <c:showSerName val="0"/>
          <c:showPercent val="0"/>
          <c:showBubbleSize val="0"/>
        </c:dLbls>
        <c:gapWidth val="182"/>
        <c:axId val="228586344"/>
        <c:axId val="228580856"/>
      </c:barChart>
      <c:catAx>
        <c:axId val="228586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228580856"/>
        <c:crosses val="autoZero"/>
        <c:auto val="1"/>
        <c:lblAlgn val="ctr"/>
        <c:lblOffset val="100"/>
        <c:noMultiLvlLbl val="0"/>
      </c:catAx>
      <c:valAx>
        <c:axId val="228580856"/>
        <c:scaling>
          <c:orientation val="minMax"/>
        </c:scaling>
        <c:delete val="1"/>
        <c:axPos val="t"/>
        <c:numFmt formatCode="###0%" sourceLinked="1"/>
        <c:majorTickMark val="none"/>
        <c:minorTickMark val="none"/>
        <c:tickLblPos val="nextTo"/>
        <c:crossAx val="228586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s-MX" sz="1200" b="1" dirty="0" smtClean="0">
                <a:solidFill>
                  <a:schemeClr val="tx1"/>
                </a:solidFill>
              </a:rPr>
              <a:t>Biotecnología</a:t>
            </a:r>
            <a:endParaRPr lang="es-MX" sz="1200" b="1" dirty="0">
              <a:solidFill>
                <a:schemeClr val="tx1"/>
              </a:solidFill>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s-MX"/>
        </a:p>
      </c:txPr>
    </c:title>
    <c:autoTitleDeleted val="0"/>
    <c:plotArea>
      <c:layout>
        <c:manualLayout>
          <c:layoutTarget val="inner"/>
          <c:xMode val="edge"/>
          <c:yMode val="edge"/>
          <c:x val="0.42926560117889589"/>
          <c:y val="7.7171525568197341E-2"/>
          <c:w val="0.54701727937306666"/>
          <c:h val="0.87657974250584192"/>
        </c:manualLayout>
      </c:layout>
      <c:barChart>
        <c:barDir val="bar"/>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Pt>
            <c:idx val="4"/>
            <c:invertIfNegative val="0"/>
            <c:bubble3D val="0"/>
            <c:spPr>
              <a:solidFill>
                <a:schemeClr val="accent5"/>
              </a:solidFill>
              <a:ln>
                <a:noFill/>
              </a:ln>
              <a:effectLst/>
            </c:spPr>
          </c:dPt>
          <c:dPt>
            <c:idx val="5"/>
            <c:invertIfNegative val="0"/>
            <c:bubble3D val="0"/>
            <c:spPr>
              <a:solidFill>
                <a:schemeClr val="accent6"/>
              </a:solidFill>
              <a:ln>
                <a:noFill/>
              </a:ln>
              <a:effectLst/>
            </c:spPr>
          </c:dPt>
          <c:dPt>
            <c:idx val="6"/>
            <c:invertIfNegative val="0"/>
            <c:bubble3D val="0"/>
            <c:spPr>
              <a:solidFill>
                <a:schemeClr val="accent1">
                  <a:lumMod val="60000"/>
                </a:schemeClr>
              </a:solidFill>
              <a:ln>
                <a:noFill/>
              </a:ln>
              <a:effectLst/>
            </c:spPr>
          </c:dPt>
          <c:dPt>
            <c:idx val="7"/>
            <c:invertIfNegative val="0"/>
            <c:bubble3D val="0"/>
            <c:spPr>
              <a:solidFill>
                <a:schemeClr val="accent2">
                  <a:lumMod val="60000"/>
                </a:schemeClr>
              </a:solidFill>
              <a:ln>
                <a:noFill/>
              </a:ln>
              <a:effectLst/>
            </c:spPr>
          </c:dPt>
          <c:dPt>
            <c:idx val="8"/>
            <c:invertIfNegative val="0"/>
            <c:bubble3D val="0"/>
            <c:spPr>
              <a:solidFill>
                <a:schemeClr val="accent3">
                  <a:lumMod val="6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Gestión de la calidad/procesos/calidad ambiental</c:v>
                </c:pt>
                <c:pt idx="1">
                  <c:v>Bio-informática/biología molecular/bioquímica/biotecnología</c:v>
                </c:pt>
                <c:pt idx="2">
                  <c:v>Normas ambientales/cuidado ambiental</c:v>
                </c:pt>
                <c:pt idx="3">
                  <c:v>Emprendimiento e innovación de equipos de explotación petrolera</c:v>
                </c:pt>
                <c:pt idx="4">
                  <c:v>Solidificación</c:v>
                </c:pt>
                <c:pt idx="5">
                  <c:v>Producción</c:v>
                </c:pt>
                <c:pt idx="6">
                  <c:v>Gestión del conocimiento/liderazgo/trabajo en equipo</c:v>
                </c:pt>
                <c:pt idx="7">
                  <c:v>Salubridad</c:v>
                </c:pt>
                <c:pt idx="8">
                  <c:v>Procesamiento de productos</c:v>
                </c:pt>
              </c:strCache>
            </c:strRef>
          </c:cat>
          <c:val>
            <c:numRef>
              <c:f>Hoja1!$B$2:$B$10</c:f>
              <c:numCache>
                <c:formatCode>0%</c:formatCode>
                <c:ptCount val="9"/>
                <c:pt idx="0">
                  <c:v>0.33300000000000057</c:v>
                </c:pt>
                <c:pt idx="1">
                  <c:v>0.25</c:v>
                </c:pt>
                <c:pt idx="2">
                  <c:v>0.16700000000000001</c:v>
                </c:pt>
                <c:pt idx="3">
                  <c:v>8.3000000000000046E-2</c:v>
                </c:pt>
                <c:pt idx="4">
                  <c:v>8.3000000000000046E-2</c:v>
                </c:pt>
                <c:pt idx="5">
                  <c:v>8.3000000000000046E-2</c:v>
                </c:pt>
                <c:pt idx="6">
                  <c:v>8.3000000000000046E-2</c:v>
                </c:pt>
                <c:pt idx="7">
                  <c:v>8.3000000000000046E-2</c:v>
                </c:pt>
                <c:pt idx="8">
                  <c:v>8.3000000000000046E-2</c:v>
                </c:pt>
              </c:numCache>
            </c:numRef>
          </c:val>
        </c:ser>
        <c:dLbls>
          <c:showLegendKey val="0"/>
          <c:showVal val="0"/>
          <c:showCatName val="0"/>
          <c:showSerName val="0"/>
          <c:showPercent val="0"/>
          <c:showBubbleSize val="0"/>
        </c:dLbls>
        <c:gapWidth val="182"/>
        <c:axId val="228582424"/>
        <c:axId val="228582032"/>
      </c:barChart>
      <c:catAx>
        <c:axId val="2285824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228582032"/>
        <c:crosses val="autoZero"/>
        <c:auto val="1"/>
        <c:lblAlgn val="ctr"/>
        <c:lblOffset val="100"/>
        <c:noMultiLvlLbl val="0"/>
      </c:catAx>
      <c:valAx>
        <c:axId val="228582032"/>
        <c:scaling>
          <c:orientation val="minMax"/>
        </c:scaling>
        <c:delete val="1"/>
        <c:axPos val="t"/>
        <c:numFmt formatCode="0%" sourceLinked="1"/>
        <c:majorTickMark val="none"/>
        <c:minorTickMark val="none"/>
        <c:tickLblPos val="nextTo"/>
        <c:crossAx val="228582424"/>
        <c:crosses val="autoZero"/>
        <c:crossBetween val="between"/>
      </c:valAx>
      <c:spPr>
        <a:noFill/>
        <a:ln>
          <a:noFill/>
        </a:ln>
        <a:effectLst/>
      </c:spPr>
    </c:plotArea>
    <c:plotVisOnly val="1"/>
    <c:dispBlanksAs val="gap"/>
    <c:showDLblsOverMax val="0"/>
  </c:chart>
  <c:spPr>
    <a:noFill/>
    <a:ln>
      <a:solidFill>
        <a:schemeClr val="accent5">
          <a:lumMod val="60000"/>
          <a:lumOff val="40000"/>
        </a:schemeClr>
      </a:solid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s-MX" sz="1200" b="1" dirty="0" smtClean="0">
                <a:solidFill>
                  <a:schemeClr val="tx1"/>
                </a:solidFill>
              </a:rPr>
              <a:t>Logística</a:t>
            </a:r>
            <a:endParaRPr lang="es-MX" sz="1200" b="1" dirty="0">
              <a:solidFill>
                <a:schemeClr val="tx1"/>
              </a:solidFill>
            </a:endParaRPr>
          </a:p>
        </c:rich>
      </c:tx>
      <c:layout>
        <c:manualLayout>
          <c:xMode val="edge"/>
          <c:yMode val="edge"/>
          <c:x val="0.42306693289223013"/>
          <c:y val="0"/>
        </c:manualLayout>
      </c:layout>
      <c:overlay val="1"/>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s-MX"/>
        </a:p>
      </c:txPr>
    </c:title>
    <c:autoTitleDeleted val="0"/>
    <c:plotArea>
      <c:layout>
        <c:manualLayout>
          <c:layoutTarget val="inner"/>
          <c:xMode val="edge"/>
          <c:yMode val="edge"/>
          <c:x val="0.50111973155246126"/>
          <c:y val="4.8643845569187195E-2"/>
          <c:w val="0.47516299629259307"/>
          <c:h val="0.90464154776453409"/>
        </c:manualLayout>
      </c:layout>
      <c:barChart>
        <c:barDir val="bar"/>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Pt>
            <c:idx val="4"/>
            <c:invertIfNegative val="0"/>
            <c:bubble3D val="0"/>
            <c:spPr>
              <a:solidFill>
                <a:schemeClr val="accent5"/>
              </a:solidFill>
              <a:ln>
                <a:noFill/>
              </a:ln>
              <a:effectLst/>
            </c:spPr>
          </c:dPt>
          <c:dPt>
            <c:idx val="5"/>
            <c:invertIfNegative val="0"/>
            <c:bubble3D val="0"/>
            <c:spPr>
              <a:solidFill>
                <a:schemeClr val="accent6"/>
              </a:solidFill>
              <a:ln>
                <a:noFill/>
              </a:ln>
              <a:effectLst/>
            </c:spPr>
          </c:dPt>
          <c:dPt>
            <c:idx val="6"/>
            <c:invertIfNegative val="0"/>
            <c:bubble3D val="0"/>
            <c:spPr>
              <a:solidFill>
                <a:schemeClr val="accent1">
                  <a:lumMod val="60000"/>
                </a:schemeClr>
              </a:solidFill>
              <a:ln>
                <a:noFill/>
              </a:ln>
              <a:effectLst/>
            </c:spPr>
          </c:dPt>
          <c:dPt>
            <c:idx val="7"/>
            <c:invertIfNegative val="0"/>
            <c:bubble3D val="0"/>
            <c:spPr>
              <a:solidFill>
                <a:schemeClr val="accent2">
                  <a:lumMod val="60000"/>
                </a:schemeClr>
              </a:solidFill>
              <a:ln>
                <a:noFill/>
              </a:ln>
              <a:effectLst/>
            </c:spPr>
          </c:dPt>
          <c:dPt>
            <c:idx val="8"/>
            <c:invertIfNegative val="0"/>
            <c:bubble3D val="0"/>
            <c:spPr>
              <a:solidFill>
                <a:schemeClr val="accent3">
                  <a:lumMod val="60000"/>
                </a:schemeClr>
              </a:solidFill>
              <a:ln>
                <a:noFill/>
              </a:ln>
              <a:effectLst/>
            </c:spPr>
          </c:dPt>
          <c:dPt>
            <c:idx val="9"/>
            <c:invertIfNegative val="0"/>
            <c:bubble3D val="0"/>
            <c:spPr>
              <a:solidFill>
                <a:schemeClr val="accent4">
                  <a:lumMod val="60000"/>
                </a:schemeClr>
              </a:solidFill>
              <a:ln>
                <a:noFill/>
              </a:ln>
              <a:effectLst/>
            </c:spPr>
          </c:dPt>
          <c:dPt>
            <c:idx val="10"/>
            <c:invertIfNegative val="0"/>
            <c:bubble3D val="0"/>
            <c:spPr>
              <a:solidFill>
                <a:schemeClr val="accent5">
                  <a:lumMod val="60000"/>
                </a:schemeClr>
              </a:solidFill>
              <a:ln>
                <a:noFill/>
              </a:ln>
              <a:effectLst/>
            </c:spPr>
          </c:dPt>
          <c:dPt>
            <c:idx val="11"/>
            <c:invertIfNegative val="0"/>
            <c:bubble3D val="0"/>
            <c:spPr>
              <a:solidFill>
                <a:schemeClr val="accent6">
                  <a:lumMod val="60000"/>
                </a:schemeClr>
              </a:solidFill>
              <a:ln>
                <a:noFill/>
              </a:ln>
              <a:effectLst/>
            </c:spPr>
          </c:dPt>
          <c:dPt>
            <c:idx val="12"/>
            <c:invertIfNegative val="0"/>
            <c:bubble3D val="0"/>
            <c:spPr>
              <a:solidFill>
                <a:schemeClr val="accent1">
                  <a:lumMod val="80000"/>
                  <a:lumOff val="2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Logística/transportes/movilización</c:v>
                </c:pt>
                <c:pt idx="1">
                  <c:v>Manejo de inventarios</c:v>
                </c:pt>
                <c:pt idx="2">
                  <c:v>Manejo de bodegas/almacenamiento</c:v>
                </c:pt>
                <c:pt idx="3">
                  <c:v>Manipulación de cargas/bodegaje</c:v>
                </c:pt>
                <c:pt idx="4">
                  <c:v>Etiquetado y empaque de productos</c:v>
                </c:pt>
                <c:pt idx="5">
                  <c:v>Producción</c:v>
                </c:pt>
                <c:pt idx="6">
                  <c:v>Comercialización de productos</c:v>
                </c:pt>
                <c:pt idx="7">
                  <c:v>Mantenimiento, reparación,automatización de máquinas/vehículos/montacargas</c:v>
                </c:pt>
                <c:pt idx="8">
                  <c:v>Gestión de la calidad/procesos/calidad ambiental</c:v>
                </c:pt>
                <c:pt idx="9">
                  <c:v>Aprovechamiento de recursos</c:v>
                </c:pt>
                <c:pt idx="10">
                  <c:v>Comercio exterior</c:v>
                </c:pt>
                <c:pt idx="11">
                  <c:v>Levantamiento de procesos/gestión</c:v>
                </c:pt>
                <c:pt idx="12">
                  <c:v>Aranceles y otros impuestos</c:v>
                </c:pt>
              </c:strCache>
            </c:strRef>
          </c:cat>
          <c:val>
            <c:numRef>
              <c:f>Hoja1!$B$2:$B$14</c:f>
              <c:numCache>
                <c:formatCode>###0%</c:formatCode>
                <c:ptCount val="13"/>
                <c:pt idx="0">
                  <c:v>0.39534883720930336</c:v>
                </c:pt>
                <c:pt idx="1">
                  <c:v>0.39534883720930336</c:v>
                </c:pt>
                <c:pt idx="2">
                  <c:v>0.11627906976744186</c:v>
                </c:pt>
                <c:pt idx="3">
                  <c:v>0.11627906976744186</c:v>
                </c:pt>
                <c:pt idx="4">
                  <c:v>4.6511627906976862E-2</c:v>
                </c:pt>
                <c:pt idx="5">
                  <c:v>4.6511627906976862E-2</c:v>
                </c:pt>
                <c:pt idx="6">
                  <c:v>4.6511627906976862E-2</c:v>
                </c:pt>
                <c:pt idx="7">
                  <c:v>2.3255813953488372E-2</c:v>
                </c:pt>
                <c:pt idx="8">
                  <c:v>2.3255813953488372E-2</c:v>
                </c:pt>
                <c:pt idx="9">
                  <c:v>2.3255813953488372E-2</c:v>
                </c:pt>
                <c:pt idx="10">
                  <c:v>2.3255813953488372E-2</c:v>
                </c:pt>
                <c:pt idx="11">
                  <c:v>2.3255813953488372E-2</c:v>
                </c:pt>
                <c:pt idx="12">
                  <c:v>2.3255813953488372E-2</c:v>
                </c:pt>
              </c:numCache>
            </c:numRef>
          </c:val>
        </c:ser>
        <c:dLbls>
          <c:showLegendKey val="0"/>
          <c:showVal val="0"/>
          <c:showCatName val="0"/>
          <c:showSerName val="0"/>
          <c:showPercent val="0"/>
          <c:showBubbleSize val="0"/>
        </c:dLbls>
        <c:gapWidth val="182"/>
        <c:axId val="228579288"/>
        <c:axId val="228582816"/>
      </c:barChart>
      <c:catAx>
        <c:axId val="2285792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MX"/>
          </a:p>
        </c:txPr>
        <c:crossAx val="228582816"/>
        <c:crosses val="autoZero"/>
        <c:auto val="1"/>
        <c:lblAlgn val="ctr"/>
        <c:lblOffset val="100"/>
        <c:noMultiLvlLbl val="0"/>
      </c:catAx>
      <c:valAx>
        <c:axId val="228582816"/>
        <c:scaling>
          <c:orientation val="minMax"/>
        </c:scaling>
        <c:delete val="1"/>
        <c:axPos val="t"/>
        <c:numFmt formatCode="###0%" sourceLinked="1"/>
        <c:majorTickMark val="none"/>
        <c:minorTickMark val="none"/>
        <c:tickLblPos val="nextTo"/>
        <c:crossAx val="228579288"/>
        <c:crosses val="autoZero"/>
        <c:crossBetween val="between"/>
      </c:valAx>
      <c:spPr>
        <a:noFill/>
        <a:ln>
          <a:noFill/>
        </a:ln>
        <a:effectLst/>
      </c:spPr>
    </c:plotArea>
    <c:plotVisOnly val="1"/>
    <c:dispBlanksAs val="gap"/>
    <c:showDLblsOverMax val="0"/>
  </c:chart>
  <c:spPr>
    <a:noFill/>
    <a:ln>
      <a:solidFill>
        <a:schemeClr val="accent5">
          <a:lumMod val="60000"/>
          <a:lumOff val="40000"/>
        </a:schemeClr>
      </a:solid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solidFill>
                <a:latin typeface="+mn-lt"/>
                <a:ea typeface="+mn-ea"/>
                <a:cs typeface="+mn-cs"/>
              </a:defRPr>
            </a:pPr>
            <a:r>
              <a:rPr lang="es-MX" sz="1100" b="1" dirty="0" smtClean="0">
                <a:solidFill>
                  <a:schemeClr val="tx1"/>
                </a:solidFill>
              </a:rPr>
              <a:t>Producción</a:t>
            </a:r>
            <a:endParaRPr lang="es-MX" sz="1100" b="1" dirty="0">
              <a:solidFill>
                <a:schemeClr val="tx1"/>
              </a:solidFill>
            </a:endParaRP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solidFill>
              <a:latin typeface="+mn-lt"/>
              <a:ea typeface="+mn-ea"/>
              <a:cs typeface="+mn-cs"/>
            </a:defRPr>
          </a:pPr>
          <a:endParaRPr lang="es-MX"/>
        </a:p>
      </c:txPr>
    </c:title>
    <c:autoTitleDeleted val="0"/>
    <c:plotArea>
      <c:layout>
        <c:manualLayout>
          <c:layoutTarget val="inner"/>
          <c:xMode val="edge"/>
          <c:yMode val="edge"/>
          <c:x val="0.50257306129101165"/>
          <c:y val="7.2860309128025658E-2"/>
          <c:w val="0.47370981926094996"/>
          <c:h val="0.90976319626713331"/>
        </c:manualLayout>
      </c:layout>
      <c:barChart>
        <c:barDir val="bar"/>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Pt>
            <c:idx val="4"/>
            <c:invertIfNegative val="0"/>
            <c:bubble3D val="0"/>
            <c:spPr>
              <a:solidFill>
                <a:schemeClr val="accent5"/>
              </a:solidFill>
              <a:ln>
                <a:noFill/>
              </a:ln>
              <a:effectLst/>
            </c:spPr>
          </c:dPt>
          <c:dPt>
            <c:idx val="5"/>
            <c:invertIfNegative val="0"/>
            <c:bubble3D val="0"/>
            <c:spPr>
              <a:solidFill>
                <a:schemeClr val="accent6"/>
              </a:solidFill>
              <a:ln>
                <a:noFill/>
              </a:ln>
              <a:effectLst/>
            </c:spPr>
          </c:dPt>
          <c:dPt>
            <c:idx val="6"/>
            <c:invertIfNegative val="0"/>
            <c:bubble3D val="0"/>
            <c:spPr>
              <a:solidFill>
                <a:schemeClr val="accent1">
                  <a:lumMod val="60000"/>
                </a:schemeClr>
              </a:solidFill>
              <a:ln>
                <a:noFill/>
              </a:ln>
              <a:effectLst/>
            </c:spPr>
          </c:dPt>
          <c:dPt>
            <c:idx val="7"/>
            <c:invertIfNegative val="0"/>
            <c:bubble3D val="0"/>
            <c:spPr>
              <a:solidFill>
                <a:schemeClr val="accent2">
                  <a:lumMod val="60000"/>
                </a:schemeClr>
              </a:solidFill>
              <a:ln>
                <a:noFill/>
              </a:ln>
              <a:effectLst/>
            </c:spPr>
          </c:dPt>
          <c:dPt>
            <c:idx val="8"/>
            <c:invertIfNegative val="0"/>
            <c:bubble3D val="0"/>
            <c:spPr>
              <a:solidFill>
                <a:schemeClr val="accent3">
                  <a:lumMod val="60000"/>
                </a:schemeClr>
              </a:solidFill>
              <a:ln>
                <a:noFill/>
              </a:ln>
              <a:effectLst/>
            </c:spPr>
          </c:dPt>
          <c:dPt>
            <c:idx val="9"/>
            <c:invertIfNegative val="0"/>
            <c:bubble3D val="0"/>
            <c:spPr>
              <a:solidFill>
                <a:schemeClr val="accent4">
                  <a:lumMod val="60000"/>
                </a:schemeClr>
              </a:solidFill>
              <a:ln>
                <a:noFill/>
              </a:ln>
              <a:effectLst/>
            </c:spPr>
          </c:dPt>
          <c:dPt>
            <c:idx val="10"/>
            <c:invertIfNegative val="0"/>
            <c:bubble3D val="0"/>
            <c:spPr>
              <a:solidFill>
                <a:schemeClr val="accent5">
                  <a:lumMod val="60000"/>
                </a:schemeClr>
              </a:solidFill>
              <a:ln>
                <a:noFill/>
              </a:ln>
              <a:effectLst/>
            </c:spPr>
          </c:dPt>
          <c:dPt>
            <c:idx val="11"/>
            <c:invertIfNegative val="0"/>
            <c:bubble3D val="0"/>
            <c:spPr>
              <a:solidFill>
                <a:schemeClr val="accent6">
                  <a:lumMod val="60000"/>
                </a:schemeClr>
              </a:solidFill>
              <a:ln>
                <a:noFill/>
              </a:ln>
              <a:effectLst/>
            </c:spPr>
          </c:dPt>
          <c:dPt>
            <c:idx val="12"/>
            <c:invertIfNegative val="0"/>
            <c:bubble3D val="0"/>
            <c:spPr>
              <a:solidFill>
                <a:schemeClr val="accent1">
                  <a:lumMod val="80000"/>
                  <a:lumOff val="20000"/>
                </a:schemeClr>
              </a:solidFill>
              <a:ln>
                <a:noFill/>
              </a:ln>
              <a:effectLst/>
            </c:spPr>
          </c:dPt>
          <c:dPt>
            <c:idx val="13"/>
            <c:invertIfNegative val="0"/>
            <c:bubble3D val="0"/>
            <c:spPr>
              <a:solidFill>
                <a:schemeClr val="accent2">
                  <a:lumMod val="80000"/>
                  <a:lumOff val="20000"/>
                </a:schemeClr>
              </a:solidFill>
              <a:ln>
                <a:noFill/>
              </a:ln>
              <a:effectLst/>
            </c:spPr>
          </c:dPt>
          <c:dPt>
            <c:idx val="14"/>
            <c:invertIfNegative val="0"/>
            <c:bubble3D val="0"/>
            <c:spPr>
              <a:solidFill>
                <a:schemeClr val="accent3">
                  <a:lumMod val="80000"/>
                  <a:lumOff val="20000"/>
                </a:schemeClr>
              </a:solidFill>
              <a:ln>
                <a:noFill/>
              </a:ln>
              <a:effectLst/>
            </c:spPr>
          </c:dPt>
          <c:dPt>
            <c:idx val="15"/>
            <c:invertIfNegative val="0"/>
            <c:bubble3D val="0"/>
            <c:spPr>
              <a:solidFill>
                <a:schemeClr val="accent4">
                  <a:lumMod val="80000"/>
                  <a:lumOff val="20000"/>
                </a:schemeClr>
              </a:solidFill>
              <a:ln>
                <a:noFill/>
              </a:ln>
              <a:effectLst/>
            </c:spPr>
          </c:dPt>
          <c:dPt>
            <c:idx val="16"/>
            <c:invertIfNegative val="0"/>
            <c:bubble3D val="0"/>
            <c:spPr>
              <a:solidFill>
                <a:schemeClr val="accent5">
                  <a:lumMod val="80000"/>
                  <a:lumOff val="20000"/>
                </a:schemeClr>
              </a:solidFill>
              <a:ln>
                <a:noFill/>
              </a:ln>
              <a:effectLst/>
            </c:spPr>
          </c:dPt>
          <c:dPt>
            <c:idx val="17"/>
            <c:invertIfNegative val="0"/>
            <c:bubble3D val="0"/>
            <c:spPr>
              <a:solidFill>
                <a:schemeClr val="accent6">
                  <a:lumMod val="80000"/>
                  <a:lumOff val="20000"/>
                </a:schemeClr>
              </a:solidFill>
              <a:ln>
                <a:noFill/>
              </a:ln>
              <a:effectLst/>
            </c:spPr>
          </c:dPt>
          <c:dPt>
            <c:idx val="18"/>
            <c:invertIfNegative val="0"/>
            <c:bubble3D val="0"/>
            <c:spPr>
              <a:solidFill>
                <a:schemeClr val="accent1">
                  <a:lumMod val="80000"/>
                </a:schemeClr>
              </a:solidFill>
              <a:ln>
                <a:noFill/>
              </a:ln>
              <a:effectLst/>
            </c:spPr>
          </c:dPt>
          <c:dPt>
            <c:idx val="19"/>
            <c:invertIfNegative val="0"/>
            <c:bubble3D val="0"/>
            <c:spPr>
              <a:solidFill>
                <a:schemeClr val="accent2">
                  <a:lumMod val="80000"/>
                </a:schemeClr>
              </a:solidFill>
              <a:ln>
                <a:noFill/>
              </a:ln>
              <a:effectLst/>
            </c:spPr>
          </c:dPt>
          <c:dPt>
            <c:idx val="20"/>
            <c:invertIfNegative val="0"/>
            <c:bubble3D val="0"/>
            <c:spPr>
              <a:solidFill>
                <a:schemeClr val="accent3">
                  <a:lumMod val="80000"/>
                </a:schemeClr>
              </a:solidFill>
              <a:ln>
                <a:noFill/>
              </a:ln>
              <a:effectLst/>
            </c:spPr>
          </c:dPt>
          <c:dPt>
            <c:idx val="21"/>
            <c:invertIfNegative val="0"/>
            <c:bubble3D val="0"/>
            <c:spPr>
              <a:solidFill>
                <a:schemeClr val="accent4">
                  <a:lumMod val="80000"/>
                </a:schemeClr>
              </a:solidFill>
              <a:ln>
                <a:noFill/>
              </a:ln>
              <a:effectLst/>
            </c:spPr>
          </c:dPt>
          <c:dPt>
            <c:idx val="22"/>
            <c:invertIfNegative val="0"/>
            <c:bubble3D val="0"/>
            <c:spPr>
              <a:solidFill>
                <a:schemeClr val="accent5">
                  <a:lumMod val="80000"/>
                </a:schemeClr>
              </a:solidFill>
              <a:ln>
                <a:noFill/>
              </a:ln>
              <a:effectLst/>
            </c:spPr>
          </c:dPt>
          <c:dPt>
            <c:idx val="23"/>
            <c:invertIfNegative val="0"/>
            <c:bubble3D val="0"/>
            <c:spPr>
              <a:solidFill>
                <a:schemeClr val="accent6">
                  <a:lumMod val="80000"/>
                </a:schemeClr>
              </a:solidFill>
              <a:ln>
                <a:noFill/>
              </a:ln>
              <a:effectLst/>
            </c:spPr>
          </c:dPt>
          <c:dPt>
            <c:idx val="24"/>
            <c:invertIfNegative val="0"/>
            <c:bubble3D val="0"/>
            <c:spPr>
              <a:solidFill>
                <a:schemeClr val="accent1">
                  <a:lumMod val="60000"/>
                  <a:lumOff val="40000"/>
                </a:schemeClr>
              </a:solidFill>
              <a:ln>
                <a:noFill/>
              </a:ln>
              <a:effectLst/>
            </c:spPr>
          </c:dPt>
          <c:dPt>
            <c:idx val="25"/>
            <c:invertIfNegative val="0"/>
            <c:bubble3D val="0"/>
            <c:spPr>
              <a:solidFill>
                <a:schemeClr val="accent2">
                  <a:lumMod val="60000"/>
                  <a:lumOff val="40000"/>
                </a:schemeClr>
              </a:solidFill>
              <a:ln>
                <a:noFill/>
              </a:ln>
              <a:effectLst/>
            </c:spPr>
          </c:dPt>
          <c:dPt>
            <c:idx val="26"/>
            <c:invertIfNegative val="0"/>
            <c:bubble3D val="0"/>
            <c:spPr>
              <a:solidFill>
                <a:schemeClr val="accent3">
                  <a:lumMod val="60000"/>
                  <a:lumOff val="40000"/>
                </a:schemeClr>
              </a:solidFill>
              <a:ln>
                <a:noFill/>
              </a:ln>
              <a:effectLst/>
            </c:spPr>
          </c:dPt>
          <c:dPt>
            <c:idx val="27"/>
            <c:invertIfNegative val="0"/>
            <c:bubble3D val="0"/>
            <c:spPr>
              <a:solidFill>
                <a:schemeClr val="accent4">
                  <a:lumMod val="60000"/>
                  <a:lumOff val="40000"/>
                </a:schemeClr>
              </a:solidFill>
              <a:ln>
                <a:noFill/>
              </a:ln>
              <a:effectLst/>
            </c:spPr>
          </c:dPt>
          <c:dPt>
            <c:idx val="28"/>
            <c:invertIfNegative val="0"/>
            <c:bubble3D val="0"/>
            <c:spPr>
              <a:solidFill>
                <a:schemeClr val="accent5">
                  <a:lumMod val="60000"/>
                  <a:lumOff val="40000"/>
                </a:schemeClr>
              </a:solidFill>
              <a:ln>
                <a:noFill/>
              </a:ln>
              <a:effectLst/>
            </c:spPr>
          </c:dPt>
          <c:dPt>
            <c:idx val="29"/>
            <c:invertIfNegative val="0"/>
            <c:bubble3D val="0"/>
            <c:spPr>
              <a:solidFill>
                <a:schemeClr val="accent6">
                  <a:lumMod val="60000"/>
                  <a:lumOff val="40000"/>
                </a:schemeClr>
              </a:solidFill>
              <a:ln>
                <a:noFill/>
              </a:ln>
              <a:effectLst/>
            </c:spPr>
          </c:dPt>
          <c:dPt>
            <c:idx val="30"/>
            <c:invertIfNegative val="0"/>
            <c:bubble3D val="0"/>
            <c:spPr>
              <a:solidFill>
                <a:schemeClr val="accent1">
                  <a:lumMod val="50000"/>
                </a:schemeClr>
              </a:solidFill>
              <a:ln>
                <a:noFill/>
              </a:ln>
              <a:effectLst/>
            </c:spPr>
          </c:dPt>
          <c:dPt>
            <c:idx val="31"/>
            <c:invertIfNegative val="0"/>
            <c:bubble3D val="0"/>
            <c:spPr>
              <a:solidFill>
                <a:schemeClr val="accent2">
                  <a:lumMod val="50000"/>
                </a:schemeClr>
              </a:solidFill>
              <a:ln>
                <a:noFill/>
              </a:ln>
              <a:effectLst/>
            </c:spPr>
          </c:dPt>
          <c:dPt>
            <c:idx val="32"/>
            <c:invertIfNegative val="0"/>
            <c:bubble3D val="0"/>
            <c:spPr>
              <a:solidFill>
                <a:schemeClr val="accent3">
                  <a:lumMod val="50000"/>
                </a:schemeClr>
              </a:solidFill>
              <a:ln>
                <a:noFill/>
              </a:ln>
              <a:effectLst/>
            </c:spPr>
          </c:dPt>
          <c:dPt>
            <c:idx val="33"/>
            <c:invertIfNegative val="0"/>
            <c:bubble3D val="0"/>
            <c:spPr>
              <a:solidFill>
                <a:schemeClr val="accent4">
                  <a:lumMod val="50000"/>
                </a:schemeClr>
              </a:solidFill>
              <a:ln>
                <a:noFill/>
              </a:ln>
              <a:effectLst/>
            </c:spPr>
          </c:dPt>
          <c:dPt>
            <c:idx val="34"/>
            <c:invertIfNegative val="0"/>
            <c:bubble3D val="0"/>
            <c:spPr>
              <a:solidFill>
                <a:schemeClr val="accent5">
                  <a:lumMod val="50000"/>
                </a:schemeClr>
              </a:solidFill>
              <a:ln>
                <a:noFill/>
              </a:ln>
              <a:effectLst/>
            </c:spPr>
          </c:dPt>
          <c:dPt>
            <c:idx val="35"/>
            <c:invertIfNegative val="0"/>
            <c:bubble3D val="0"/>
            <c:spPr>
              <a:solidFill>
                <a:schemeClr val="accent6">
                  <a:lumMod val="50000"/>
                </a:schemeClr>
              </a:solidFill>
              <a:ln>
                <a:noFill/>
              </a:ln>
              <a:effectLst/>
            </c:spPr>
          </c:dPt>
          <c:dPt>
            <c:idx val="36"/>
            <c:invertIfNegative val="0"/>
            <c:bubble3D val="0"/>
            <c:spPr>
              <a:solidFill>
                <a:schemeClr val="accent1">
                  <a:lumMod val="70000"/>
                  <a:lumOff val="30000"/>
                </a:schemeClr>
              </a:solidFill>
              <a:ln>
                <a:noFill/>
              </a:ln>
              <a:effectLst/>
            </c:spPr>
          </c:dPt>
          <c:dPt>
            <c:idx val="37"/>
            <c:invertIfNegative val="0"/>
            <c:bubble3D val="0"/>
            <c:spPr>
              <a:solidFill>
                <a:schemeClr val="accent2">
                  <a:lumMod val="70000"/>
                  <a:lumOff val="30000"/>
                </a:schemeClr>
              </a:solidFill>
              <a:ln>
                <a:noFill/>
              </a:ln>
              <a:effectLst/>
            </c:spPr>
          </c:dPt>
          <c:dPt>
            <c:idx val="38"/>
            <c:invertIfNegative val="0"/>
            <c:bubble3D val="0"/>
            <c:spPr>
              <a:solidFill>
                <a:schemeClr val="accent3">
                  <a:lumMod val="70000"/>
                  <a:lumOff val="30000"/>
                </a:schemeClr>
              </a:solidFill>
              <a:ln>
                <a:noFill/>
              </a:ln>
              <a:effectLst/>
            </c:spPr>
          </c:dPt>
          <c:dPt>
            <c:idx val="39"/>
            <c:invertIfNegative val="0"/>
            <c:bubble3D val="0"/>
            <c:spPr>
              <a:solidFill>
                <a:schemeClr val="accent4">
                  <a:lumMod val="70000"/>
                  <a:lumOff val="30000"/>
                </a:schemeClr>
              </a:solidFill>
              <a:ln>
                <a:noFill/>
              </a:ln>
              <a:effectLst/>
            </c:spPr>
          </c:dPt>
          <c:dPt>
            <c:idx val="40"/>
            <c:invertIfNegative val="0"/>
            <c:bubble3D val="0"/>
            <c:spPr>
              <a:solidFill>
                <a:schemeClr val="accent5">
                  <a:lumMod val="70000"/>
                  <a:lumOff val="3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Hoja1!$A$2:$A$42</c:f>
              <c:strCache>
                <c:ptCount val="41"/>
                <c:pt idx="0">
                  <c:v>Producción</c:v>
                </c:pt>
                <c:pt idx="1">
                  <c:v>Gestión de la calidad/procesos/calidad ambiental</c:v>
                </c:pt>
                <c:pt idx="2">
                  <c:v>BPM</c:v>
                </c:pt>
                <c:pt idx="3">
                  <c:v>Desarrollo de nuevos productos</c:v>
                </c:pt>
                <c:pt idx="4">
                  <c:v>Aumento de la productividad</c:v>
                </c:pt>
                <c:pt idx="5">
                  <c:v>Manipulación de productos</c:v>
                </c:pt>
                <c:pt idx="6">
                  <c:v>Menejo de herramientas, equipos y maquinaria de alto riesgo</c:v>
                </c:pt>
                <c:pt idx="7">
                  <c:v>Manipulación de cargas/bodegaje</c:v>
                </c:pt>
                <c:pt idx="8">
                  <c:v>Manejo de inventarios</c:v>
                </c:pt>
                <c:pt idx="9">
                  <c:v>Etiquetado y empaque de productos</c:v>
                </c:pt>
                <c:pt idx="10">
                  <c:v>Procesos/operaciones de producción</c:v>
                </c:pt>
                <c:pt idx="11">
                  <c:v>Levantamiento de procesos/gestión</c:v>
                </c:pt>
                <c:pt idx="12">
                  <c:v>Atención al cliente/teleoperador/telemercadeo</c:v>
                </c:pt>
                <c:pt idx="13">
                  <c:v>Manejo de productos químicos</c:v>
                </c:pt>
                <c:pt idx="14">
                  <c:v>Técnica de ventas</c:v>
                </c:pt>
                <c:pt idx="15">
                  <c:v>Tinturación de productos textiles</c:v>
                </c:pt>
                <c:pt idx="16">
                  <c:v>Justo a tiempo</c:v>
                </c:pt>
                <c:pt idx="17">
                  <c:v>Mantenimiento, reparación,automatización de máquinas/vehículos/montacargas</c:v>
                </c:pt>
                <c:pt idx="18">
                  <c:v>Instalación y manejo de máquinas/equipos</c:v>
                </c:pt>
                <c:pt idx="19">
                  <c:v>Aprovechamiento de recursos</c:v>
                </c:pt>
                <c:pt idx="20">
                  <c:v>Logística/transportes/movilización</c:v>
                </c:pt>
                <c:pt idx="21">
                  <c:v>Normas de producción</c:v>
                </c:pt>
                <c:pt idx="22">
                  <c:v>Terminado de procesos de pintura</c:v>
                </c:pt>
                <c:pt idx="23">
                  <c:v>Gestión de crisis</c:v>
                </c:pt>
                <c:pt idx="24">
                  <c:v>Legislación laboral</c:v>
                </c:pt>
                <c:pt idx="25">
                  <c:v>Medición y análisis</c:v>
                </c:pt>
                <c:pt idx="26">
                  <c:v>Planificación Estratégica</c:v>
                </c:pt>
                <c:pt idx="27">
                  <c:v>Seguridad industrial</c:v>
                </c:pt>
                <c:pt idx="28">
                  <c:v>Operación de taladros</c:v>
                </c:pt>
                <c:pt idx="29">
                  <c:v>Tejidos textiles</c:v>
                </c:pt>
                <c:pt idx="30">
                  <c:v>Temas sobre contaminación</c:v>
                </c:pt>
                <c:pt idx="31">
                  <c:v>Manejo de molinos y hornos</c:v>
                </c:pt>
                <c:pt idx="32">
                  <c:v>Seguridad y salud ocupacional</c:v>
                </c:pt>
                <c:pt idx="33">
                  <c:v>Normas de seguridad</c:v>
                </c:pt>
                <c:pt idx="34">
                  <c:v>Normas y leyes de manufactura</c:v>
                </c:pt>
                <c:pt idx="35">
                  <c:v>Comercialización de productos</c:v>
                </c:pt>
                <c:pt idx="36">
                  <c:v>Impresión</c:v>
                </c:pt>
                <c:pt idx="37">
                  <c:v>Gestión del conocimiento/liderazgo/trabajo en equipo</c:v>
                </c:pt>
                <c:pt idx="38">
                  <c:v>Gestión de créditos, cobranzas, pagos</c:v>
                </c:pt>
                <c:pt idx="39">
                  <c:v>Procesamiento de productos</c:v>
                </c:pt>
                <c:pt idx="40">
                  <c:v>Marketing</c:v>
                </c:pt>
              </c:strCache>
            </c:strRef>
          </c:cat>
          <c:val>
            <c:numRef>
              <c:f>Hoja1!$B$2:$B$42</c:f>
              <c:numCache>
                <c:formatCode>###0%</c:formatCode>
                <c:ptCount val="41"/>
                <c:pt idx="0">
                  <c:v>0.21794871794871795</c:v>
                </c:pt>
                <c:pt idx="1">
                  <c:v>0.15384615384615424</c:v>
                </c:pt>
                <c:pt idx="2">
                  <c:v>0.10256410256410269</c:v>
                </c:pt>
                <c:pt idx="3">
                  <c:v>8.974358974358973E-2</c:v>
                </c:pt>
                <c:pt idx="4">
                  <c:v>7.6923076923076927E-2</c:v>
                </c:pt>
                <c:pt idx="5">
                  <c:v>6.4102564102564111E-2</c:v>
                </c:pt>
                <c:pt idx="6">
                  <c:v>5.1282051282051294E-2</c:v>
                </c:pt>
                <c:pt idx="7">
                  <c:v>3.8461538461538464E-2</c:v>
                </c:pt>
                <c:pt idx="8">
                  <c:v>3.8461538461538464E-2</c:v>
                </c:pt>
                <c:pt idx="9">
                  <c:v>3.8461538461538464E-2</c:v>
                </c:pt>
                <c:pt idx="10">
                  <c:v>2.5641025641025696E-2</c:v>
                </c:pt>
                <c:pt idx="11">
                  <c:v>2.5641025641025696E-2</c:v>
                </c:pt>
                <c:pt idx="12">
                  <c:v>2.5641025641025696E-2</c:v>
                </c:pt>
                <c:pt idx="13">
                  <c:v>2.5641025641025696E-2</c:v>
                </c:pt>
                <c:pt idx="14">
                  <c:v>2.5641025641025696E-2</c:v>
                </c:pt>
                <c:pt idx="15">
                  <c:v>2.5641025641025696E-2</c:v>
                </c:pt>
                <c:pt idx="16">
                  <c:v>2.5641025641025696E-2</c:v>
                </c:pt>
                <c:pt idx="17">
                  <c:v>1.2820512820512825E-2</c:v>
                </c:pt>
                <c:pt idx="18">
                  <c:v>1.2820512820512825E-2</c:v>
                </c:pt>
                <c:pt idx="19">
                  <c:v>1.2820512820512825E-2</c:v>
                </c:pt>
                <c:pt idx="20">
                  <c:v>1.2820512820512825E-2</c:v>
                </c:pt>
                <c:pt idx="21">
                  <c:v>1.2820512820512825E-2</c:v>
                </c:pt>
                <c:pt idx="22">
                  <c:v>1.2820512820512825E-2</c:v>
                </c:pt>
                <c:pt idx="23">
                  <c:v>1.2820512820512825E-2</c:v>
                </c:pt>
                <c:pt idx="24">
                  <c:v>1.2820512820512825E-2</c:v>
                </c:pt>
                <c:pt idx="25">
                  <c:v>1.2820512820512825E-2</c:v>
                </c:pt>
                <c:pt idx="26">
                  <c:v>1.2820512820512825E-2</c:v>
                </c:pt>
                <c:pt idx="27">
                  <c:v>1.2820512820512825E-2</c:v>
                </c:pt>
                <c:pt idx="28">
                  <c:v>1.2820512820512825E-2</c:v>
                </c:pt>
                <c:pt idx="29">
                  <c:v>1.2820512820512825E-2</c:v>
                </c:pt>
                <c:pt idx="30">
                  <c:v>1.2820512820512825E-2</c:v>
                </c:pt>
                <c:pt idx="31">
                  <c:v>1.2820512820512825E-2</c:v>
                </c:pt>
                <c:pt idx="32">
                  <c:v>1.2820512820512825E-2</c:v>
                </c:pt>
                <c:pt idx="33">
                  <c:v>1.2820512820512825E-2</c:v>
                </c:pt>
                <c:pt idx="34">
                  <c:v>1.2820512820512825E-2</c:v>
                </c:pt>
                <c:pt idx="35">
                  <c:v>1.2820512820512825E-2</c:v>
                </c:pt>
                <c:pt idx="36">
                  <c:v>1.2820512820512825E-2</c:v>
                </c:pt>
                <c:pt idx="37">
                  <c:v>1.2820512820512825E-2</c:v>
                </c:pt>
                <c:pt idx="38">
                  <c:v>1.2820512820512825E-2</c:v>
                </c:pt>
                <c:pt idx="39">
                  <c:v>1.2820512820512825E-2</c:v>
                </c:pt>
                <c:pt idx="40">
                  <c:v>1.2820512820512825E-2</c:v>
                </c:pt>
              </c:numCache>
            </c:numRef>
          </c:val>
        </c:ser>
        <c:dLbls>
          <c:showLegendKey val="0"/>
          <c:showVal val="0"/>
          <c:showCatName val="0"/>
          <c:showSerName val="0"/>
          <c:showPercent val="0"/>
          <c:showBubbleSize val="0"/>
        </c:dLbls>
        <c:gapWidth val="182"/>
        <c:axId val="230548520"/>
        <c:axId val="230548128"/>
      </c:barChart>
      <c:catAx>
        <c:axId val="2305485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s-MX"/>
          </a:p>
        </c:txPr>
        <c:crossAx val="230548128"/>
        <c:crosses val="autoZero"/>
        <c:auto val="1"/>
        <c:lblAlgn val="ctr"/>
        <c:lblOffset val="100"/>
        <c:noMultiLvlLbl val="0"/>
      </c:catAx>
      <c:valAx>
        <c:axId val="230548128"/>
        <c:scaling>
          <c:orientation val="minMax"/>
        </c:scaling>
        <c:delete val="1"/>
        <c:axPos val="t"/>
        <c:numFmt formatCode="###0%" sourceLinked="1"/>
        <c:majorTickMark val="none"/>
        <c:minorTickMark val="none"/>
        <c:tickLblPos val="nextTo"/>
        <c:crossAx val="230548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s-MX" sz="1200" b="1" dirty="0" smtClean="0">
                <a:solidFill>
                  <a:schemeClr val="tx1"/>
                </a:solidFill>
              </a:rPr>
              <a:t>Seguridad</a:t>
            </a:r>
            <a:r>
              <a:rPr lang="es-MX" sz="1200" b="1" baseline="0" dirty="0" smtClean="0">
                <a:solidFill>
                  <a:schemeClr val="tx1"/>
                </a:solidFill>
              </a:rPr>
              <a:t> Industrial</a:t>
            </a:r>
            <a:endParaRPr lang="es-MX" sz="1200" b="1" dirty="0">
              <a:solidFill>
                <a:schemeClr val="tx1"/>
              </a:solidFill>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s-MX"/>
        </a:p>
      </c:txPr>
    </c:title>
    <c:autoTitleDeleted val="0"/>
    <c:plotArea>
      <c:layout>
        <c:manualLayout>
          <c:layoutTarget val="inner"/>
          <c:xMode val="edge"/>
          <c:yMode val="edge"/>
          <c:x val="0.5284462825070535"/>
          <c:y val="8.3130958697085158E-2"/>
          <c:w val="0.44783659804490838"/>
          <c:h val="0.88988830206273417"/>
        </c:manualLayout>
      </c:layout>
      <c:barChart>
        <c:barDir val="bar"/>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Pt>
            <c:idx val="4"/>
            <c:invertIfNegative val="0"/>
            <c:bubble3D val="0"/>
            <c:spPr>
              <a:solidFill>
                <a:schemeClr val="accent5"/>
              </a:solidFill>
              <a:ln>
                <a:noFill/>
              </a:ln>
              <a:effectLst/>
            </c:spPr>
          </c:dPt>
          <c:dPt>
            <c:idx val="5"/>
            <c:invertIfNegative val="0"/>
            <c:bubble3D val="0"/>
            <c:spPr>
              <a:solidFill>
                <a:schemeClr val="accent6"/>
              </a:solidFill>
              <a:ln>
                <a:noFill/>
              </a:ln>
              <a:effectLst/>
            </c:spPr>
          </c:dPt>
          <c:dPt>
            <c:idx val="6"/>
            <c:invertIfNegative val="0"/>
            <c:bubble3D val="0"/>
            <c:spPr>
              <a:solidFill>
                <a:schemeClr val="accent1">
                  <a:lumMod val="60000"/>
                </a:schemeClr>
              </a:solidFill>
              <a:ln>
                <a:noFill/>
              </a:ln>
              <a:effectLst/>
            </c:spPr>
          </c:dPt>
          <c:dPt>
            <c:idx val="7"/>
            <c:invertIfNegative val="0"/>
            <c:bubble3D val="0"/>
            <c:spPr>
              <a:solidFill>
                <a:schemeClr val="accent2">
                  <a:lumMod val="60000"/>
                </a:schemeClr>
              </a:solidFill>
              <a:ln>
                <a:noFill/>
              </a:ln>
              <a:effectLst/>
            </c:spPr>
          </c:dPt>
          <c:dPt>
            <c:idx val="8"/>
            <c:invertIfNegative val="0"/>
            <c:bubble3D val="0"/>
            <c:spPr>
              <a:solidFill>
                <a:schemeClr val="accent3">
                  <a:lumMod val="60000"/>
                </a:schemeClr>
              </a:solidFill>
              <a:ln>
                <a:noFill/>
              </a:ln>
              <a:effectLst/>
            </c:spPr>
          </c:dPt>
          <c:dPt>
            <c:idx val="9"/>
            <c:invertIfNegative val="0"/>
            <c:bubble3D val="0"/>
            <c:spPr>
              <a:solidFill>
                <a:schemeClr val="accent4">
                  <a:lumMod val="60000"/>
                </a:schemeClr>
              </a:solidFill>
              <a:ln>
                <a:noFill/>
              </a:ln>
              <a:effectLst/>
            </c:spPr>
          </c:dPt>
          <c:dPt>
            <c:idx val="10"/>
            <c:invertIfNegative val="0"/>
            <c:bubble3D val="0"/>
            <c:spPr>
              <a:solidFill>
                <a:schemeClr val="accent5">
                  <a:lumMod val="60000"/>
                </a:schemeClr>
              </a:solidFill>
              <a:ln>
                <a:noFill/>
              </a:ln>
              <a:effectLst/>
            </c:spPr>
          </c:dPt>
          <c:dPt>
            <c:idx val="11"/>
            <c:invertIfNegative val="0"/>
            <c:bubble3D val="0"/>
            <c:spPr>
              <a:solidFill>
                <a:schemeClr val="accent6">
                  <a:lumMod val="60000"/>
                </a:schemeClr>
              </a:solidFill>
              <a:ln>
                <a:noFill/>
              </a:ln>
              <a:effectLst/>
            </c:spPr>
          </c:dPt>
          <c:dPt>
            <c:idx val="12"/>
            <c:invertIfNegative val="0"/>
            <c:bubble3D val="0"/>
            <c:spPr>
              <a:solidFill>
                <a:schemeClr val="accent1">
                  <a:lumMod val="80000"/>
                  <a:lumOff val="20000"/>
                </a:schemeClr>
              </a:solidFill>
              <a:ln>
                <a:noFill/>
              </a:ln>
              <a:effectLst/>
            </c:spPr>
          </c:dPt>
          <c:dPt>
            <c:idx val="13"/>
            <c:invertIfNegative val="0"/>
            <c:bubble3D val="0"/>
            <c:spPr>
              <a:solidFill>
                <a:schemeClr val="accent2">
                  <a:lumMod val="80000"/>
                  <a:lumOff val="20000"/>
                </a:schemeClr>
              </a:solidFill>
              <a:ln>
                <a:noFill/>
              </a:ln>
              <a:effectLst/>
            </c:spPr>
          </c:dPt>
          <c:dPt>
            <c:idx val="14"/>
            <c:invertIfNegative val="0"/>
            <c:bubble3D val="0"/>
            <c:spPr>
              <a:solidFill>
                <a:schemeClr val="accent3">
                  <a:lumMod val="80000"/>
                  <a:lumOff val="20000"/>
                </a:schemeClr>
              </a:solidFill>
              <a:ln>
                <a:noFill/>
              </a:ln>
              <a:effectLst/>
            </c:spPr>
          </c:dPt>
          <c:dPt>
            <c:idx val="15"/>
            <c:invertIfNegative val="0"/>
            <c:bubble3D val="0"/>
            <c:spPr>
              <a:solidFill>
                <a:schemeClr val="accent4">
                  <a:lumMod val="80000"/>
                  <a:lumOff val="20000"/>
                </a:schemeClr>
              </a:solidFill>
              <a:ln>
                <a:noFill/>
              </a:ln>
              <a:effectLst/>
            </c:spPr>
          </c:dPt>
          <c:dPt>
            <c:idx val="16"/>
            <c:invertIfNegative val="0"/>
            <c:bubble3D val="0"/>
            <c:spPr>
              <a:solidFill>
                <a:schemeClr val="accent5">
                  <a:lumMod val="80000"/>
                  <a:lumOff val="20000"/>
                </a:schemeClr>
              </a:solidFill>
              <a:ln>
                <a:noFill/>
              </a:ln>
              <a:effectLst/>
            </c:spPr>
          </c:dPt>
          <c:dPt>
            <c:idx val="17"/>
            <c:invertIfNegative val="0"/>
            <c:bubble3D val="0"/>
            <c:spPr>
              <a:solidFill>
                <a:schemeClr val="accent6">
                  <a:lumMod val="80000"/>
                  <a:lumOff val="20000"/>
                </a:schemeClr>
              </a:solidFill>
              <a:ln>
                <a:noFill/>
              </a:ln>
              <a:effectLst/>
            </c:spPr>
          </c:dPt>
          <c:dPt>
            <c:idx val="18"/>
            <c:invertIfNegative val="0"/>
            <c:bubble3D val="0"/>
            <c:spPr>
              <a:solidFill>
                <a:schemeClr val="accent1">
                  <a:lumMod val="80000"/>
                </a:schemeClr>
              </a:solidFill>
              <a:ln>
                <a:noFill/>
              </a:ln>
              <a:effectLst/>
            </c:spPr>
          </c:dPt>
          <c:dPt>
            <c:idx val="19"/>
            <c:invertIfNegative val="0"/>
            <c:bubble3D val="0"/>
            <c:spPr>
              <a:solidFill>
                <a:schemeClr val="accent2">
                  <a:lumMod val="80000"/>
                </a:schemeClr>
              </a:solidFill>
              <a:ln>
                <a:noFill/>
              </a:ln>
              <a:effectLst/>
            </c:spPr>
          </c:dPt>
          <c:dPt>
            <c:idx val="20"/>
            <c:invertIfNegative val="0"/>
            <c:bubble3D val="0"/>
            <c:spPr>
              <a:solidFill>
                <a:schemeClr val="accent3">
                  <a:lumMod val="80000"/>
                </a:schemeClr>
              </a:solidFill>
              <a:ln>
                <a:noFill/>
              </a:ln>
              <a:effectLst/>
            </c:spPr>
          </c:dPt>
          <c:dPt>
            <c:idx val="21"/>
            <c:invertIfNegative val="0"/>
            <c:bubble3D val="0"/>
            <c:spPr>
              <a:solidFill>
                <a:schemeClr val="accent4">
                  <a:lumMod val="80000"/>
                </a:schemeClr>
              </a:solidFill>
              <a:ln>
                <a:noFill/>
              </a:ln>
              <a:effectLst/>
            </c:spPr>
          </c:dPt>
          <c:dPt>
            <c:idx val="22"/>
            <c:invertIfNegative val="0"/>
            <c:bubble3D val="0"/>
            <c:spPr>
              <a:solidFill>
                <a:schemeClr val="accent5">
                  <a:lumMod val="80000"/>
                </a:schemeClr>
              </a:solidFill>
              <a:ln>
                <a:noFill/>
              </a:ln>
              <a:effectLst/>
            </c:spPr>
          </c:dPt>
          <c:dPt>
            <c:idx val="23"/>
            <c:invertIfNegative val="0"/>
            <c:bubble3D val="0"/>
            <c:spPr>
              <a:solidFill>
                <a:schemeClr val="accent6">
                  <a:lumMod val="8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Hoja1!$A$2:$A$25</c:f>
              <c:strCache>
                <c:ptCount val="24"/>
                <c:pt idx="0">
                  <c:v>Manejo y prevención de riesgos/incendios</c:v>
                </c:pt>
                <c:pt idx="1">
                  <c:v>Seguridad interna del personal</c:v>
                </c:pt>
                <c:pt idx="2">
                  <c:v>Primeros auxilios</c:v>
                </c:pt>
                <c:pt idx="3">
                  <c:v>Uso de equipos de seguridad</c:v>
                </c:pt>
                <c:pt idx="4">
                  <c:v>Seguridad industrial</c:v>
                </c:pt>
                <c:pt idx="5">
                  <c:v>Gestión de crisis</c:v>
                </c:pt>
                <c:pt idx="6">
                  <c:v>Planes de emergencia/Evacuación/brigadas</c:v>
                </c:pt>
                <c:pt idx="7">
                  <c:v>Equipos de Protección Personal</c:v>
                </c:pt>
                <c:pt idx="8">
                  <c:v>Menejo de herramientas, equipos y maquinaria de alto riesgo</c:v>
                </c:pt>
                <c:pt idx="9">
                  <c:v>Mantenimiento, reparación,automatización de máquinas/vehículos/montacargas</c:v>
                </c:pt>
                <c:pt idx="10">
                  <c:v>Seguridad y salud ocupacional</c:v>
                </c:pt>
                <c:pt idx="11">
                  <c:v>Ergonomía</c:v>
                </c:pt>
                <c:pt idx="12">
                  <c:v>Seguridad en trabajos de altura</c:v>
                </c:pt>
                <c:pt idx="13">
                  <c:v>Normas de seguridad</c:v>
                </c:pt>
                <c:pt idx="14">
                  <c:v>Prevención de riesgos eléctricos/mecánicos</c:v>
                </c:pt>
                <c:pt idx="15">
                  <c:v>Procesos/operaciones de producción</c:v>
                </c:pt>
                <c:pt idx="16">
                  <c:v>MBA/PPM (Project &amp; Portfolio Management)</c:v>
                </c:pt>
                <c:pt idx="17">
                  <c:v>Manejo de bodegas/almacenamiento</c:v>
                </c:pt>
                <c:pt idx="18">
                  <c:v>Excavaciones</c:v>
                </c:pt>
                <c:pt idx="19">
                  <c:v>Gestión SOS</c:v>
                </c:pt>
                <c:pt idx="20">
                  <c:v>Manejo de conflictos</c:v>
                </c:pt>
                <c:pt idx="21">
                  <c:v>Manejo de desperdicios</c:v>
                </c:pt>
                <c:pt idx="22">
                  <c:v>Normas y leyes de manufactura</c:v>
                </c:pt>
                <c:pt idx="23">
                  <c:v>Gestión del conocimiento/liderazgo/trabajo en equipo</c:v>
                </c:pt>
              </c:strCache>
            </c:strRef>
          </c:cat>
          <c:val>
            <c:numRef>
              <c:f>Hoja1!$B$2:$B$25</c:f>
              <c:numCache>
                <c:formatCode>####%</c:formatCode>
                <c:ptCount val="24"/>
                <c:pt idx="0">
                  <c:v>0.42622950819672134</c:v>
                </c:pt>
                <c:pt idx="1">
                  <c:v>0.16393442622950818</c:v>
                </c:pt>
                <c:pt idx="2">
                  <c:v>0.12295081967213115</c:v>
                </c:pt>
                <c:pt idx="3">
                  <c:v>0.11475409836065573</c:v>
                </c:pt>
                <c:pt idx="4">
                  <c:v>0.10655737704918036</c:v>
                </c:pt>
                <c:pt idx="5">
                  <c:v>7.3770491803278868E-2</c:v>
                </c:pt>
                <c:pt idx="6">
                  <c:v>6.5573770491803282E-2</c:v>
                </c:pt>
                <c:pt idx="7">
                  <c:v>5.7377049180327863E-2</c:v>
                </c:pt>
                <c:pt idx="8">
                  <c:v>5.7377049180327863E-2</c:v>
                </c:pt>
                <c:pt idx="9">
                  <c:v>3.2786885245901641E-2</c:v>
                </c:pt>
                <c:pt idx="10">
                  <c:v>3.2786885245901641E-2</c:v>
                </c:pt>
                <c:pt idx="11">
                  <c:v>2.4590163934426229E-2</c:v>
                </c:pt>
                <c:pt idx="12">
                  <c:v>1.6393442622950821E-2</c:v>
                </c:pt>
                <c:pt idx="13">
                  <c:v>1.6393442622950821E-2</c:v>
                </c:pt>
                <c:pt idx="14">
                  <c:v>1.6393442622950821E-2</c:v>
                </c:pt>
                <c:pt idx="15">
                  <c:v>8.1967213114754103E-3</c:v>
                </c:pt>
                <c:pt idx="16">
                  <c:v>8.1967213114754103E-3</c:v>
                </c:pt>
                <c:pt idx="17">
                  <c:v>8.1967213114754103E-3</c:v>
                </c:pt>
                <c:pt idx="18">
                  <c:v>8.1967213114754103E-3</c:v>
                </c:pt>
                <c:pt idx="19">
                  <c:v>8.1967213114754103E-3</c:v>
                </c:pt>
                <c:pt idx="20">
                  <c:v>8.1967213114754103E-3</c:v>
                </c:pt>
                <c:pt idx="21">
                  <c:v>8.1967213114754103E-3</c:v>
                </c:pt>
                <c:pt idx="22">
                  <c:v>8.1967213114754103E-3</c:v>
                </c:pt>
                <c:pt idx="23">
                  <c:v>8.1967213114754103E-3</c:v>
                </c:pt>
              </c:numCache>
            </c:numRef>
          </c:val>
        </c:ser>
        <c:dLbls>
          <c:showLegendKey val="0"/>
          <c:showVal val="0"/>
          <c:showCatName val="0"/>
          <c:showSerName val="0"/>
          <c:showPercent val="0"/>
          <c:showBubbleSize val="0"/>
        </c:dLbls>
        <c:gapWidth val="182"/>
        <c:axId val="230550088"/>
        <c:axId val="230549696"/>
      </c:barChart>
      <c:catAx>
        <c:axId val="230550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MX"/>
          </a:p>
        </c:txPr>
        <c:crossAx val="230549696"/>
        <c:crosses val="autoZero"/>
        <c:auto val="1"/>
        <c:lblAlgn val="ctr"/>
        <c:lblOffset val="100"/>
        <c:noMultiLvlLbl val="0"/>
      </c:catAx>
      <c:valAx>
        <c:axId val="230549696"/>
        <c:scaling>
          <c:orientation val="minMax"/>
        </c:scaling>
        <c:delete val="1"/>
        <c:axPos val="t"/>
        <c:numFmt formatCode="####%" sourceLinked="1"/>
        <c:majorTickMark val="none"/>
        <c:minorTickMark val="none"/>
        <c:tickLblPos val="nextTo"/>
        <c:crossAx val="230550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s-MX" sz="1200" b="1" dirty="0" smtClean="0">
                <a:solidFill>
                  <a:schemeClr val="tx1"/>
                </a:solidFill>
              </a:rPr>
              <a:t>Eléctrica</a:t>
            </a:r>
            <a:endParaRPr lang="es-MX" sz="1200" b="1" dirty="0">
              <a:solidFill>
                <a:schemeClr val="tx1"/>
              </a:solidFill>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s-MX"/>
        </a:p>
      </c:txPr>
    </c:title>
    <c:autoTitleDeleted val="0"/>
    <c:plotArea>
      <c:layout>
        <c:manualLayout>
          <c:layoutTarget val="inner"/>
          <c:xMode val="edge"/>
          <c:yMode val="edge"/>
          <c:x val="0.46376322946695053"/>
          <c:y val="8.0620468418459185E-2"/>
          <c:w val="0.51251965108501152"/>
          <c:h val="0.8923989099063766"/>
        </c:manualLayout>
      </c:layout>
      <c:barChart>
        <c:barDir val="bar"/>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Pt>
            <c:idx val="4"/>
            <c:invertIfNegative val="0"/>
            <c:bubble3D val="0"/>
            <c:spPr>
              <a:solidFill>
                <a:schemeClr val="accent5"/>
              </a:solidFill>
              <a:ln>
                <a:noFill/>
              </a:ln>
              <a:effectLst/>
            </c:spPr>
          </c:dPt>
          <c:dPt>
            <c:idx val="5"/>
            <c:invertIfNegative val="0"/>
            <c:bubble3D val="0"/>
            <c:spPr>
              <a:solidFill>
                <a:schemeClr val="accent6"/>
              </a:solidFill>
              <a:ln>
                <a:noFill/>
              </a:ln>
              <a:effectLst/>
            </c:spPr>
          </c:dPt>
          <c:dPt>
            <c:idx val="6"/>
            <c:invertIfNegative val="0"/>
            <c:bubble3D val="0"/>
            <c:spPr>
              <a:solidFill>
                <a:schemeClr val="accent1">
                  <a:lumMod val="60000"/>
                </a:schemeClr>
              </a:solidFill>
              <a:ln>
                <a:noFill/>
              </a:ln>
              <a:effectLst/>
            </c:spPr>
          </c:dPt>
          <c:dPt>
            <c:idx val="7"/>
            <c:invertIfNegative val="0"/>
            <c:bubble3D val="0"/>
            <c:spPr>
              <a:solidFill>
                <a:schemeClr val="accent2">
                  <a:lumMod val="60000"/>
                </a:schemeClr>
              </a:solidFill>
              <a:ln>
                <a:noFill/>
              </a:ln>
              <a:effectLst/>
            </c:spPr>
          </c:dPt>
          <c:dPt>
            <c:idx val="8"/>
            <c:invertIfNegative val="0"/>
            <c:bubble3D val="0"/>
            <c:spPr>
              <a:solidFill>
                <a:schemeClr val="accent3">
                  <a:lumMod val="60000"/>
                </a:schemeClr>
              </a:solidFill>
              <a:ln>
                <a:noFill/>
              </a:ln>
              <a:effectLst/>
            </c:spPr>
          </c:dPt>
          <c:dPt>
            <c:idx val="9"/>
            <c:invertIfNegative val="0"/>
            <c:bubble3D val="0"/>
            <c:spPr>
              <a:solidFill>
                <a:schemeClr val="accent4">
                  <a:lumMod val="60000"/>
                </a:schemeClr>
              </a:solidFill>
              <a:ln>
                <a:noFill/>
              </a:ln>
              <a:effectLst/>
            </c:spPr>
          </c:dPt>
          <c:dPt>
            <c:idx val="10"/>
            <c:invertIfNegative val="0"/>
            <c:bubble3D val="0"/>
            <c:spPr>
              <a:solidFill>
                <a:schemeClr val="accent5">
                  <a:lumMod val="60000"/>
                </a:schemeClr>
              </a:solidFill>
              <a:ln>
                <a:noFill/>
              </a:ln>
              <a:effectLst/>
            </c:spPr>
          </c:dPt>
          <c:dPt>
            <c:idx val="11"/>
            <c:invertIfNegative val="0"/>
            <c:bubble3D val="0"/>
            <c:spPr>
              <a:solidFill>
                <a:schemeClr val="accent6">
                  <a:lumMod val="60000"/>
                </a:schemeClr>
              </a:solidFill>
              <a:ln>
                <a:noFill/>
              </a:ln>
              <a:effectLst/>
            </c:spPr>
          </c:dPt>
          <c:dPt>
            <c:idx val="12"/>
            <c:invertIfNegative val="0"/>
            <c:bubble3D val="0"/>
            <c:spPr>
              <a:solidFill>
                <a:schemeClr val="accent1">
                  <a:lumMod val="80000"/>
                  <a:lumOff val="20000"/>
                </a:schemeClr>
              </a:solidFill>
              <a:ln>
                <a:noFill/>
              </a:ln>
              <a:effectLst/>
            </c:spPr>
          </c:dPt>
          <c:dPt>
            <c:idx val="13"/>
            <c:invertIfNegative val="0"/>
            <c:bubble3D val="0"/>
            <c:spPr>
              <a:solidFill>
                <a:schemeClr val="accent2">
                  <a:lumMod val="80000"/>
                  <a:lumOff val="20000"/>
                </a:schemeClr>
              </a:solidFill>
              <a:ln>
                <a:noFill/>
              </a:ln>
              <a:effectLst/>
            </c:spPr>
          </c:dPt>
          <c:dPt>
            <c:idx val="14"/>
            <c:invertIfNegative val="0"/>
            <c:bubble3D val="0"/>
            <c:spPr>
              <a:solidFill>
                <a:schemeClr val="accent3">
                  <a:lumMod val="80000"/>
                  <a:lumOff val="20000"/>
                </a:schemeClr>
              </a:solidFill>
              <a:ln>
                <a:noFill/>
              </a:ln>
              <a:effectLst/>
            </c:spPr>
          </c:dPt>
          <c:dPt>
            <c:idx val="15"/>
            <c:invertIfNegative val="0"/>
            <c:bubble3D val="0"/>
            <c:spPr>
              <a:solidFill>
                <a:schemeClr val="accent4">
                  <a:lumMod val="80000"/>
                  <a:lumOff val="20000"/>
                </a:schemeClr>
              </a:solidFill>
              <a:ln>
                <a:noFill/>
              </a:ln>
              <a:effectLst/>
            </c:spPr>
          </c:dPt>
          <c:dPt>
            <c:idx val="16"/>
            <c:invertIfNegative val="0"/>
            <c:bubble3D val="0"/>
            <c:spPr>
              <a:solidFill>
                <a:schemeClr val="accent5">
                  <a:lumMod val="80000"/>
                  <a:lumOff val="2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Electricidad</c:v>
                </c:pt>
                <c:pt idx="1">
                  <c:v>Eléctrica</c:v>
                </c:pt>
                <c:pt idx="2">
                  <c:v>Sistemas y tableros eléctrico</c:v>
                </c:pt>
                <c:pt idx="3">
                  <c:v>Utilización de PLC (Controlador lógico programable)</c:v>
                </c:pt>
                <c:pt idx="4">
                  <c:v>Circuitos paralelos</c:v>
                </c:pt>
                <c:pt idx="5">
                  <c:v>Mantenimiento, reparación, automatización de máquinas/vehículos/montacargas</c:v>
                </c:pt>
                <c:pt idx="6">
                  <c:v>Reguladores de voltaje</c:v>
                </c:pt>
                <c:pt idx="7">
                  <c:v>Revisión de motores y bombas</c:v>
                </c:pt>
                <c:pt idx="8">
                  <c:v>Uso de equipos de seguridad</c:v>
                </c:pt>
                <c:pt idx="9">
                  <c:v>Bloqueos eléctricos</c:v>
                </c:pt>
                <c:pt idx="10">
                  <c:v>Diseño e implementación de circuitos</c:v>
                </c:pt>
                <c:pt idx="11">
                  <c:v>Metrología básica</c:v>
                </c:pt>
                <c:pt idx="12">
                  <c:v>Prevención de riesgos eléctricos/mecánicos</c:v>
                </c:pt>
                <c:pt idx="13">
                  <c:v>Revisión de tableros eléctricos</c:v>
                </c:pt>
                <c:pt idx="14">
                  <c:v>Robótica industrial</c:v>
                </c:pt>
                <c:pt idx="15">
                  <c:v>Trabajos de alta tensión</c:v>
                </c:pt>
                <c:pt idx="16">
                  <c:v>Gestión del conocimiento/liderazgo/trabajo en equipo</c:v>
                </c:pt>
              </c:strCache>
            </c:strRef>
          </c:cat>
          <c:val>
            <c:numRef>
              <c:f>Hoja1!$B$2:$B$18</c:f>
              <c:numCache>
                <c:formatCode>0%</c:formatCode>
                <c:ptCount val="17"/>
                <c:pt idx="0">
                  <c:v>0.16700000000000001</c:v>
                </c:pt>
                <c:pt idx="1">
                  <c:v>0.16700000000000001</c:v>
                </c:pt>
                <c:pt idx="2">
                  <c:v>0.111</c:v>
                </c:pt>
                <c:pt idx="3">
                  <c:v>0.111</c:v>
                </c:pt>
                <c:pt idx="4">
                  <c:v>5.6000000000000001E-2</c:v>
                </c:pt>
                <c:pt idx="5">
                  <c:v>5.6000000000000001E-2</c:v>
                </c:pt>
                <c:pt idx="6">
                  <c:v>5.6000000000000001E-2</c:v>
                </c:pt>
                <c:pt idx="7">
                  <c:v>5.6000000000000001E-2</c:v>
                </c:pt>
                <c:pt idx="8">
                  <c:v>5.6000000000000001E-2</c:v>
                </c:pt>
                <c:pt idx="9">
                  <c:v>5.6000000000000001E-2</c:v>
                </c:pt>
                <c:pt idx="10">
                  <c:v>5.6000000000000001E-2</c:v>
                </c:pt>
                <c:pt idx="11">
                  <c:v>5.6000000000000001E-2</c:v>
                </c:pt>
                <c:pt idx="12">
                  <c:v>5.6000000000000001E-2</c:v>
                </c:pt>
                <c:pt idx="13">
                  <c:v>5.6000000000000001E-2</c:v>
                </c:pt>
                <c:pt idx="14">
                  <c:v>5.6000000000000001E-2</c:v>
                </c:pt>
                <c:pt idx="15">
                  <c:v>5.6000000000000001E-2</c:v>
                </c:pt>
                <c:pt idx="16">
                  <c:v>5.6000000000000001E-2</c:v>
                </c:pt>
              </c:numCache>
            </c:numRef>
          </c:val>
        </c:ser>
        <c:dLbls>
          <c:showLegendKey val="0"/>
          <c:showVal val="0"/>
          <c:showCatName val="0"/>
          <c:showSerName val="0"/>
          <c:showPercent val="0"/>
          <c:showBubbleSize val="0"/>
        </c:dLbls>
        <c:gapWidth val="182"/>
        <c:axId val="230554400"/>
        <c:axId val="230544600"/>
      </c:barChart>
      <c:catAx>
        <c:axId val="2305544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MX"/>
          </a:p>
        </c:txPr>
        <c:crossAx val="230544600"/>
        <c:crosses val="autoZero"/>
        <c:auto val="1"/>
        <c:lblAlgn val="ctr"/>
        <c:lblOffset val="100"/>
        <c:noMultiLvlLbl val="0"/>
      </c:catAx>
      <c:valAx>
        <c:axId val="230544600"/>
        <c:scaling>
          <c:orientation val="minMax"/>
        </c:scaling>
        <c:delete val="1"/>
        <c:axPos val="t"/>
        <c:numFmt formatCode="0%" sourceLinked="1"/>
        <c:majorTickMark val="none"/>
        <c:minorTickMark val="none"/>
        <c:tickLblPos val="nextTo"/>
        <c:crossAx val="230554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MX" sz="1200" b="1" dirty="0" smtClean="0"/>
              <a:t>Calidad</a:t>
            </a:r>
            <a:endParaRPr lang="es-MX" sz="1200" b="1" dirty="0"/>
          </a:p>
        </c:rich>
      </c:tx>
      <c:layout>
        <c:manualLayout>
          <c:xMode val="edge"/>
          <c:yMode val="edge"/>
          <c:x val="0.50341230201475207"/>
          <c:y val="0"/>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0.5651000125631146"/>
          <c:y val="6.8509575191989885E-2"/>
          <c:w val="0.41765117329286061"/>
          <c:h val="0.90991581607854577"/>
        </c:manualLayout>
      </c:layout>
      <c:barChart>
        <c:barDir val="bar"/>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Pt>
            <c:idx val="4"/>
            <c:invertIfNegative val="0"/>
            <c:bubble3D val="0"/>
            <c:spPr>
              <a:solidFill>
                <a:schemeClr val="accent5"/>
              </a:solidFill>
              <a:ln>
                <a:noFill/>
              </a:ln>
              <a:effectLst/>
            </c:spPr>
          </c:dPt>
          <c:dPt>
            <c:idx val="5"/>
            <c:invertIfNegative val="0"/>
            <c:bubble3D val="0"/>
            <c:spPr>
              <a:solidFill>
                <a:schemeClr val="accent6"/>
              </a:solidFill>
              <a:ln>
                <a:noFill/>
              </a:ln>
              <a:effectLst/>
            </c:spPr>
          </c:dPt>
          <c:dPt>
            <c:idx val="6"/>
            <c:invertIfNegative val="0"/>
            <c:bubble3D val="0"/>
            <c:spPr>
              <a:solidFill>
                <a:schemeClr val="accent1">
                  <a:lumMod val="60000"/>
                </a:schemeClr>
              </a:solidFill>
              <a:ln>
                <a:noFill/>
              </a:ln>
              <a:effectLst/>
            </c:spPr>
          </c:dPt>
          <c:dPt>
            <c:idx val="7"/>
            <c:invertIfNegative val="0"/>
            <c:bubble3D val="0"/>
            <c:spPr>
              <a:solidFill>
                <a:schemeClr val="accent2">
                  <a:lumMod val="60000"/>
                </a:schemeClr>
              </a:solidFill>
              <a:ln>
                <a:noFill/>
              </a:ln>
              <a:effectLst/>
            </c:spPr>
          </c:dPt>
          <c:dPt>
            <c:idx val="8"/>
            <c:invertIfNegative val="0"/>
            <c:bubble3D val="0"/>
            <c:spPr>
              <a:solidFill>
                <a:schemeClr val="accent3">
                  <a:lumMod val="60000"/>
                </a:schemeClr>
              </a:solidFill>
              <a:ln>
                <a:noFill/>
              </a:ln>
              <a:effectLst/>
            </c:spPr>
          </c:dPt>
          <c:dPt>
            <c:idx val="9"/>
            <c:invertIfNegative val="0"/>
            <c:bubble3D val="0"/>
            <c:spPr>
              <a:solidFill>
                <a:schemeClr val="accent4">
                  <a:lumMod val="60000"/>
                </a:schemeClr>
              </a:solidFill>
              <a:ln>
                <a:noFill/>
              </a:ln>
              <a:effectLst/>
            </c:spPr>
          </c:dPt>
          <c:dPt>
            <c:idx val="10"/>
            <c:invertIfNegative val="0"/>
            <c:bubble3D val="0"/>
            <c:spPr>
              <a:solidFill>
                <a:schemeClr val="accent5">
                  <a:lumMod val="60000"/>
                </a:schemeClr>
              </a:solidFill>
              <a:ln>
                <a:noFill/>
              </a:ln>
              <a:effectLst/>
            </c:spPr>
          </c:dPt>
          <c:dPt>
            <c:idx val="11"/>
            <c:invertIfNegative val="0"/>
            <c:bubble3D val="0"/>
            <c:spPr>
              <a:solidFill>
                <a:schemeClr val="accent6">
                  <a:lumMod val="60000"/>
                </a:schemeClr>
              </a:solidFill>
              <a:ln>
                <a:noFill/>
              </a:ln>
              <a:effectLst/>
            </c:spPr>
          </c:dPt>
          <c:dPt>
            <c:idx val="12"/>
            <c:invertIfNegative val="0"/>
            <c:bubble3D val="0"/>
            <c:spPr>
              <a:solidFill>
                <a:schemeClr val="accent1">
                  <a:lumMod val="80000"/>
                  <a:lumOff val="20000"/>
                </a:schemeClr>
              </a:solidFill>
              <a:ln>
                <a:noFill/>
              </a:ln>
              <a:effectLst/>
            </c:spPr>
          </c:dPt>
          <c:dPt>
            <c:idx val="13"/>
            <c:invertIfNegative val="0"/>
            <c:bubble3D val="0"/>
            <c:spPr>
              <a:solidFill>
                <a:schemeClr val="accent2">
                  <a:lumMod val="80000"/>
                  <a:lumOff val="20000"/>
                </a:schemeClr>
              </a:solidFill>
              <a:ln>
                <a:noFill/>
              </a:ln>
              <a:effectLst/>
            </c:spPr>
          </c:dPt>
          <c:dPt>
            <c:idx val="14"/>
            <c:invertIfNegative val="0"/>
            <c:bubble3D val="0"/>
            <c:spPr>
              <a:solidFill>
                <a:schemeClr val="accent3">
                  <a:lumMod val="80000"/>
                  <a:lumOff val="20000"/>
                </a:schemeClr>
              </a:solidFill>
              <a:ln>
                <a:noFill/>
              </a:ln>
              <a:effectLst/>
            </c:spPr>
          </c:dPt>
          <c:dPt>
            <c:idx val="15"/>
            <c:invertIfNegative val="0"/>
            <c:bubble3D val="0"/>
            <c:spPr>
              <a:solidFill>
                <a:schemeClr val="accent4">
                  <a:lumMod val="80000"/>
                  <a:lumOff val="20000"/>
                </a:schemeClr>
              </a:solidFill>
              <a:ln>
                <a:noFill/>
              </a:ln>
              <a:effectLst/>
            </c:spPr>
          </c:dPt>
          <c:dPt>
            <c:idx val="16"/>
            <c:invertIfNegative val="0"/>
            <c:bubble3D val="0"/>
            <c:spPr>
              <a:solidFill>
                <a:schemeClr val="accent5">
                  <a:lumMod val="80000"/>
                  <a:lumOff val="20000"/>
                </a:schemeClr>
              </a:solidFill>
              <a:ln>
                <a:noFill/>
              </a:ln>
              <a:effectLst/>
            </c:spPr>
          </c:dPt>
          <c:dPt>
            <c:idx val="17"/>
            <c:invertIfNegative val="0"/>
            <c:bubble3D val="0"/>
            <c:spPr>
              <a:solidFill>
                <a:schemeClr val="accent6">
                  <a:lumMod val="80000"/>
                  <a:lumOff val="20000"/>
                </a:schemeClr>
              </a:solidFill>
              <a:ln>
                <a:noFill/>
              </a:ln>
              <a:effectLst/>
            </c:spPr>
          </c:dPt>
          <c:dPt>
            <c:idx val="18"/>
            <c:invertIfNegative val="0"/>
            <c:bubble3D val="0"/>
            <c:spPr>
              <a:solidFill>
                <a:schemeClr val="accent1">
                  <a:lumMod val="80000"/>
                </a:schemeClr>
              </a:solidFill>
              <a:ln>
                <a:noFill/>
              </a:ln>
              <a:effectLst/>
            </c:spPr>
          </c:dPt>
          <c:dPt>
            <c:idx val="19"/>
            <c:invertIfNegative val="0"/>
            <c:bubble3D val="0"/>
            <c:spPr>
              <a:solidFill>
                <a:schemeClr val="accent2">
                  <a:lumMod val="80000"/>
                </a:schemeClr>
              </a:solidFill>
              <a:ln>
                <a:noFill/>
              </a:ln>
              <a:effectLst/>
            </c:spPr>
          </c:dPt>
          <c:dPt>
            <c:idx val="20"/>
            <c:invertIfNegative val="0"/>
            <c:bubble3D val="0"/>
            <c:spPr>
              <a:solidFill>
                <a:schemeClr val="accent3">
                  <a:lumMod val="80000"/>
                </a:schemeClr>
              </a:solidFill>
              <a:ln>
                <a:noFill/>
              </a:ln>
              <a:effectLst/>
            </c:spPr>
          </c:dPt>
          <c:dPt>
            <c:idx val="21"/>
            <c:invertIfNegative val="0"/>
            <c:bubble3D val="0"/>
            <c:spPr>
              <a:solidFill>
                <a:schemeClr val="accent4">
                  <a:lumMod val="80000"/>
                </a:schemeClr>
              </a:solidFill>
              <a:ln>
                <a:noFill/>
              </a:ln>
              <a:effectLst/>
            </c:spPr>
          </c:dPt>
          <c:dPt>
            <c:idx val="22"/>
            <c:invertIfNegative val="0"/>
            <c:bubble3D val="0"/>
            <c:spPr>
              <a:solidFill>
                <a:schemeClr val="accent5">
                  <a:lumMod val="80000"/>
                </a:schemeClr>
              </a:solidFill>
              <a:ln>
                <a:noFill/>
              </a:ln>
              <a:effectLst/>
            </c:spPr>
          </c:dPt>
          <c:dPt>
            <c:idx val="23"/>
            <c:invertIfNegative val="0"/>
            <c:bubble3D val="0"/>
            <c:spPr>
              <a:solidFill>
                <a:schemeClr val="accent6">
                  <a:lumMod val="80000"/>
                </a:schemeClr>
              </a:solidFill>
              <a:ln>
                <a:noFill/>
              </a:ln>
              <a:effectLst/>
            </c:spPr>
          </c:dPt>
          <c:dPt>
            <c:idx val="24"/>
            <c:invertIfNegative val="0"/>
            <c:bubble3D val="0"/>
            <c:spPr>
              <a:solidFill>
                <a:schemeClr val="accent1">
                  <a:lumMod val="60000"/>
                  <a:lumOff val="40000"/>
                </a:schemeClr>
              </a:solidFill>
              <a:ln>
                <a:noFill/>
              </a:ln>
              <a:effectLst/>
            </c:spPr>
          </c:dPt>
          <c:dPt>
            <c:idx val="25"/>
            <c:invertIfNegative val="0"/>
            <c:bubble3D val="0"/>
            <c:spPr>
              <a:solidFill>
                <a:schemeClr val="accent2">
                  <a:lumMod val="60000"/>
                  <a:lumOff val="40000"/>
                </a:schemeClr>
              </a:solidFill>
              <a:ln>
                <a:noFill/>
              </a:ln>
              <a:effectLst/>
            </c:spPr>
          </c:dPt>
          <c:dPt>
            <c:idx val="26"/>
            <c:invertIfNegative val="0"/>
            <c:bubble3D val="0"/>
            <c:spPr>
              <a:solidFill>
                <a:schemeClr val="accent3">
                  <a:lumMod val="60000"/>
                  <a:lumOff val="40000"/>
                </a:schemeClr>
              </a:solidFill>
              <a:ln>
                <a:noFill/>
              </a:ln>
              <a:effectLst/>
            </c:spPr>
          </c:dPt>
          <c:dPt>
            <c:idx val="27"/>
            <c:invertIfNegative val="0"/>
            <c:bubble3D val="0"/>
            <c:spPr>
              <a:solidFill>
                <a:schemeClr val="accent4">
                  <a:lumMod val="60000"/>
                  <a:lumOff val="40000"/>
                </a:schemeClr>
              </a:solidFill>
              <a:ln>
                <a:noFill/>
              </a:ln>
              <a:effectLst/>
            </c:spPr>
          </c:dPt>
          <c:dPt>
            <c:idx val="28"/>
            <c:invertIfNegative val="0"/>
            <c:bubble3D val="0"/>
            <c:spPr>
              <a:solidFill>
                <a:schemeClr val="accent5">
                  <a:lumMod val="60000"/>
                  <a:lumOff val="40000"/>
                </a:schemeClr>
              </a:solidFill>
              <a:ln>
                <a:noFill/>
              </a:ln>
              <a:effectLst/>
            </c:spPr>
          </c:dPt>
          <c:dPt>
            <c:idx val="29"/>
            <c:invertIfNegative val="0"/>
            <c:bubble3D val="0"/>
            <c:spPr>
              <a:solidFill>
                <a:schemeClr val="accent6">
                  <a:lumMod val="60000"/>
                  <a:lumOff val="40000"/>
                </a:schemeClr>
              </a:solidFill>
              <a:ln>
                <a:noFill/>
              </a:ln>
              <a:effectLst/>
            </c:spPr>
          </c:dPt>
          <c:dPt>
            <c:idx val="30"/>
            <c:invertIfNegative val="0"/>
            <c:bubble3D val="0"/>
            <c:spPr>
              <a:solidFill>
                <a:schemeClr val="accent1">
                  <a:lumMod val="5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Hoja1!$A$2:$A$32</c:f>
              <c:strCache>
                <c:ptCount val="31"/>
                <c:pt idx="0">
                  <c:v>Gestión de la calidad/procesos/calidad ambiental</c:v>
                </c:pt>
                <c:pt idx="1">
                  <c:v>Atención al cliente/teleoperador/telemercadeo</c:v>
                </c:pt>
                <c:pt idx="2">
                  <c:v>Administración de servicios</c:v>
                </c:pt>
                <c:pt idx="3">
                  <c:v>Levantamiento de procesos/gestión</c:v>
                </c:pt>
                <c:pt idx="4">
                  <c:v>Manipulación de productos</c:v>
                </c:pt>
                <c:pt idx="5">
                  <c:v>BPM</c:v>
                </c:pt>
                <c:pt idx="6">
                  <c:v>MBA/PPM (Project &amp; Portfolio Management)</c:v>
                </c:pt>
                <c:pt idx="7">
                  <c:v>Aprovechamiento de recursos</c:v>
                </c:pt>
                <c:pt idx="8">
                  <c:v>Normativas de calidad</c:v>
                </c:pt>
                <c:pt idx="9">
                  <c:v>Certificaciones de calidad</c:v>
                </c:pt>
                <c:pt idx="10">
                  <c:v>Mantenimiento, reparación,automatización de máquinas/vehículos/montacargas</c:v>
                </c:pt>
                <c:pt idx="11">
                  <c:v>Procesos/operaciones de producción</c:v>
                </c:pt>
                <c:pt idx="12">
                  <c:v>Elaboración y programación de sistemas de gestión y procesos</c:v>
                </c:pt>
                <c:pt idx="13">
                  <c:v>Manipulación de cargas/bodegaje</c:v>
                </c:pt>
                <c:pt idx="14">
                  <c:v>Etiquetado y empaque de productos</c:v>
                </c:pt>
                <c:pt idx="15">
                  <c:v>Seguridad y salud ocupacional</c:v>
                </c:pt>
                <c:pt idx="16">
                  <c:v>Menejo de herramientas, equipos y maquinaria de alto riesgo</c:v>
                </c:pt>
                <c:pt idx="17">
                  <c:v>Acción correctiva</c:v>
                </c:pt>
                <c:pt idx="18">
                  <c:v>Justo a tiempo</c:v>
                </c:pt>
                <c:pt idx="19">
                  <c:v>Normas ISO</c:v>
                </c:pt>
                <c:pt idx="20">
                  <c:v>Manejo de desperdicios</c:v>
                </c:pt>
                <c:pt idx="21">
                  <c:v>Manejo de líneas y marcas representadas</c:v>
                </c:pt>
                <c:pt idx="22">
                  <c:v>Normas y leyes de manufactura</c:v>
                </c:pt>
                <c:pt idx="23">
                  <c:v>Procedimientos de fichas técnicas</c:v>
                </c:pt>
                <c:pt idx="24">
                  <c:v>Producción</c:v>
                </c:pt>
                <c:pt idx="25">
                  <c:v>Manejo de proveedores calificados</c:v>
                </c:pt>
                <c:pt idx="26">
                  <c:v>Matemáticas</c:v>
                </c:pt>
                <c:pt idx="27">
                  <c:v>Estadística</c:v>
                </c:pt>
                <c:pt idx="28">
                  <c:v>Administración</c:v>
                </c:pt>
                <c:pt idx="29">
                  <c:v>Inteligencia económica</c:v>
                </c:pt>
                <c:pt idx="30">
                  <c:v>Procedimientos Operativos Estandarizados de Saneamiento (POES)</c:v>
                </c:pt>
              </c:strCache>
            </c:strRef>
          </c:cat>
          <c:val>
            <c:numRef>
              <c:f>Hoja1!$B$2:$B$32</c:f>
              <c:numCache>
                <c:formatCode>###0%</c:formatCode>
                <c:ptCount val="31"/>
                <c:pt idx="0">
                  <c:v>0.56756756756756666</c:v>
                </c:pt>
                <c:pt idx="1">
                  <c:v>0.20270270270270271</c:v>
                </c:pt>
                <c:pt idx="2">
                  <c:v>5.4054054054054092E-2</c:v>
                </c:pt>
                <c:pt idx="3">
                  <c:v>4.0540540540540543E-2</c:v>
                </c:pt>
                <c:pt idx="4">
                  <c:v>4.0540540540540543E-2</c:v>
                </c:pt>
                <c:pt idx="5">
                  <c:v>4.0540540540540543E-2</c:v>
                </c:pt>
                <c:pt idx="6">
                  <c:v>2.7027027027027088E-2</c:v>
                </c:pt>
                <c:pt idx="7">
                  <c:v>2.7027027027027088E-2</c:v>
                </c:pt>
                <c:pt idx="8">
                  <c:v>2.7027027027027088E-2</c:v>
                </c:pt>
                <c:pt idx="9">
                  <c:v>2.7027027027027088E-2</c:v>
                </c:pt>
                <c:pt idx="10">
                  <c:v>1.3513513513513521E-2</c:v>
                </c:pt>
                <c:pt idx="11">
                  <c:v>1.3513513513513521E-2</c:v>
                </c:pt>
                <c:pt idx="12">
                  <c:v>1.3513513513513521E-2</c:v>
                </c:pt>
                <c:pt idx="13">
                  <c:v>1.3513513513513521E-2</c:v>
                </c:pt>
                <c:pt idx="14">
                  <c:v>1.3513513513513521E-2</c:v>
                </c:pt>
                <c:pt idx="15">
                  <c:v>1.3513513513513521E-2</c:v>
                </c:pt>
                <c:pt idx="16">
                  <c:v>1.3513513513513521E-2</c:v>
                </c:pt>
                <c:pt idx="17">
                  <c:v>1.3513513513513521E-2</c:v>
                </c:pt>
                <c:pt idx="18">
                  <c:v>1.3513513513513521E-2</c:v>
                </c:pt>
                <c:pt idx="19">
                  <c:v>1.3513513513513521E-2</c:v>
                </c:pt>
                <c:pt idx="20">
                  <c:v>1.3513513513513521E-2</c:v>
                </c:pt>
                <c:pt idx="21">
                  <c:v>1.3513513513513521E-2</c:v>
                </c:pt>
                <c:pt idx="22">
                  <c:v>1.3513513513513521E-2</c:v>
                </c:pt>
                <c:pt idx="23">
                  <c:v>1.3513513513513521E-2</c:v>
                </c:pt>
                <c:pt idx="24">
                  <c:v>1.3513513513513521E-2</c:v>
                </c:pt>
                <c:pt idx="25">
                  <c:v>1.3513513513513521E-2</c:v>
                </c:pt>
                <c:pt idx="26">
                  <c:v>1.3513513513513521E-2</c:v>
                </c:pt>
                <c:pt idx="27">
                  <c:v>1.3513513513513521E-2</c:v>
                </c:pt>
                <c:pt idx="28">
                  <c:v>1.3513513513513521E-2</c:v>
                </c:pt>
                <c:pt idx="29">
                  <c:v>1.3513513513513521E-2</c:v>
                </c:pt>
                <c:pt idx="30">
                  <c:v>1.3513513513513521E-2</c:v>
                </c:pt>
              </c:numCache>
            </c:numRef>
          </c:val>
        </c:ser>
        <c:dLbls>
          <c:showLegendKey val="0"/>
          <c:showVal val="0"/>
          <c:showCatName val="0"/>
          <c:showSerName val="0"/>
          <c:showPercent val="0"/>
          <c:showBubbleSize val="0"/>
        </c:dLbls>
        <c:gapWidth val="182"/>
        <c:axId val="283035832"/>
        <c:axId val="283041320"/>
      </c:barChart>
      <c:catAx>
        <c:axId val="2830358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283041320"/>
        <c:crosses val="autoZero"/>
        <c:auto val="1"/>
        <c:lblAlgn val="ctr"/>
        <c:lblOffset val="100"/>
        <c:noMultiLvlLbl val="0"/>
      </c:catAx>
      <c:valAx>
        <c:axId val="283041320"/>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3035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solidFill>
                <a:latin typeface="+mn-lt"/>
                <a:ea typeface="+mn-ea"/>
                <a:cs typeface="+mn-cs"/>
              </a:defRPr>
            </a:pPr>
            <a:r>
              <a:rPr lang="es-MX" sz="1100" b="1" dirty="0" smtClean="0"/>
              <a:t>Certificaciones</a:t>
            </a:r>
            <a:endParaRPr lang="es-MX" sz="1100" b="1" dirty="0"/>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solidFill>
              <a:latin typeface="+mn-lt"/>
              <a:ea typeface="+mn-ea"/>
              <a:cs typeface="+mn-cs"/>
            </a:defRPr>
          </a:pPr>
          <a:endParaRPr lang="es-MX"/>
        </a:p>
      </c:txPr>
    </c:title>
    <c:autoTitleDeleted val="0"/>
    <c:plotArea>
      <c:layout>
        <c:manualLayout>
          <c:layoutTarget val="inner"/>
          <c:xMode val="edge"/>
          <c:yMode val="edge"/>
          <c:x val="0.42926560117889534"/>
          <c:y val="9.2096929744247075E-2"/>
          <c:w val="0.54701727937306666"/>
          <c:h val="0.88092241958127337"/>
        </c:manualLayout>
      </c:layout>
      <c:barChart>
        <c:barDir val="bar"/>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Pt>
            <c:idx val="4"/>
            <c:invertIfNegative val="0"/>
            <c:bubble3D val="0"/>
            <c:spPr>
              <a:solidFill>
                <a:schemeClr val="accent5"/>
              </a:solidFill>
              <a:ln>
                <a:noFill/>
              </a:ln>
              <a:effectLst/>
            </c:spPr>
          </c:dPt>
          <c:dPt>
            <c:idx val="5"/>
            <c:invertIfNegative val="0"/>
            <c:bubble3D val="0"/>
            <c:spPr>
              <a:solidFill>
                <a:schemeClr val="accent6"/>
              </a:solidFill>
              <a:ln>
                <a:noFill/>
              </a:ln>
              <a:effectLst/>
            </c:spPr>
          </c:dPt>
          <c:dPt>
            <c:idx val="6"/>
            <c:invertIfNegative val="0"/>
            <c:bubble3D val="0"/>
            <c:spPr>
              <a:solidFill>
                <a:schemeClr val="accent1">
                  <a:lumMod val="60000"/>
                </a:schemeClr>
              </a:solidFill>
              <a:ln>
                <a:noFill/>
              </a:ln>
              <a:effectLst/>
            </c:spPr>
          </c:dPt>
          <c:dPt>
            <c:idx val="7"/>
            <c:invertIfNegative val="0"/>
            <c:bubble3D val="0"/>
            <c:spPr>
              <a:solidFill>
                <a:schemeClr val="accent2">
                  <a:lumMod val="60000"/>
                </a:schemeClr>
              </a:solidFill>
              <a:ln>
                <a:noFill/>
              </a:ln>
              <a:effectLst/>
            </c:spPr>
          </c:dPt>
          <c:dPt>
            <c:idx val="8"/>
            <c:invertIfNegative val="0"/>
            <c:bubble3D val="0"/>
            <c:spPr>
              <a:solidFill>
                <a:schemeClr val="accent3">
                  <a:lumMod val="60000"/>
                </a:schemeClr>
              </a:solidFill>
              <a:ln>
                <a:noFill/>
              </a:ln>
              <a:effectLst/>
            </c:spPr>
          </c:dPt>
          <c:dPt>
            <c:idx val="9"/>
            <c:invertIfNegative val="0"/>
            <c:bubble3D val="0"/>
            <c:spPr>
              <a:solidFill>
                <a:schemeClr val="accent4">
                  <a:lumMod val="60000"/>
                </a:schemeClr>
              </a:solidFill>
              <a:ln>
                <a:noFill/>
              </a:ln>
              <a:effectLst/>
            </c:spPr>
          </c:dPt>
          <c:dPt>
            <c:idx val="10"/>
            <c:invertIfNegative val="0"/>
            <c:bubble3D val="0"/>
            <c:spPr>
              <a:solidFill>
                <a:schemeClr val="accent5">
                  <a:lumMod val="60000"/>
                </a:schemeClr>
              </a:solidFill>
              <a:ln>
                <a:noFill/>
              </a:ln>
              <a:effectLst/>
            </c:spPr>
          </c:dPt>
          <c:dPt>
            <c:idx val="11"/>
            <c:invertIfNegative val="0"/>
            <c:bubble3D val="0"/>
            <c:spPr>
              <a:solidFill>
                <a:schemeClr val="accent6">
                  <a:lumMod val="60000"/>
                </a:schemeClr>
              </a:solidFill>
              <a:ln>
                <a:noFill/>
              </a:ln>
              <a:effectLst/>
            </c:spPr>
          </c:dPt>
          <c:dPt>
            <c:idx val="12"/>
            <c:invertIfNegative val="0"/>
            <c:bubble3D val="0"/>
            <c:spPr>
              <a:solidFill>
                <a:schemeClr val="accent1">
                  <a:lumMod val="80000"/>
                  <a:lumOff val="20000"/>
                </a:schemeClr>
              </a:solidFill>
              <a:ln>
                <a:noFill/>
              </a:ln>
              <a:effectLst/>
            </c:spPr>
          </c:dPt>
          <c:dPt>
            <c:idx val="13"/>
            <c:invertIfNegative val="0"/>
            <c:bubble3D val="0"/>
            <c:spPr>
              <a:solidFill>
                <a:schemeClr val="accent2">
                  <a:lumMod val="80000"/>
                  <a:lumOff val="20000"/>
                </a:schemeClr>
              </a:solidFill>
              <a:ln>
                <a:noFill/>
              </a:ln>
              <a:effectLst/>
            </c:spPr>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De aprobación</c:v>
                </c:pt>
                <c:pt idx="1">
                  <c:v>De asistencia</c:v>
                </c:pt>
                <c:pt idx="2">
                  <c:v>MRL (Ministerio Laboral)</c:v>
                </c:pt>
                <c:pt idx="3">
                  <c:v>Por competencias laborales</c:v>
                </c:pt>
                <c:pt idx="4">
                  <c:v>Certificación de la SETEC</c:v>
                </c:pt>
                <c:pt idx="5">
                  <c:v>CISHT (salud e higiene ocupacional)</c:v>
                </c:pt>
                <c:pt idx="6">
                  <c:v>CISCO</c:v>
                </c:pt>
                <c:pt idx="7">
                  <c:v>CCIE (Internetwork Expert)</c:v>
                </c:pt>
                <c:pt idx="8">
                  <c:v>Certificación HP</c:v>
                </c:pt>
                <c:pt idx="9">
                  <c:v>CCNA (Network Associate)</c:v>
                </c:pt>
                <c:pt idx="10">
                  <c:v>CCNP (Network Professional)</c:v>
                </c:pt>
                <c:pt idx="11">
                  <c:v>Certificación de la IADC</c:v>
                </c:pt>
                <c:pt idx="12">
                  <c:v>Certificación RIG PASS</c:v>
                </c:pt>
              </c:strCache>
            </c:strRef>
          </c:cat>
          <c:val>
            <c:numRef>
              <c:f>Hoja1!$B$2:$B$14</c:f>
              <c:numCache>
                <c:formatCode>0%</c:formatCode>
                <c:ptCount val="13"/>
                <c:pt idx="0">
                  <c:v>0.53100000000000003</c:v>
                </c:pt>
                <c:pt idx="1">
                  <c:v>0.41499999999999998</c:v>
                </c:pt>
                <c:pt idx="2">
                  <c:v>0.26100000000000001</c:v>
                </c:pt>
                <c:pt idx="3">
                  <c:v>0.12</c:v>
                </c:pt>
                <c:pt idx="4">
                  <c:v>0.11600000000000001</c:v>
                </c:pt>
                <c:pt idx="5">
                  <c:v>0.1</c:v>
                </c:pt>
                <c:pt idx="6">
                  <c:v>6.2E-2</c:v>
                </c:pt>
                <c:pt idx="7">
                  <c:v>3.3000000000000002E-2</c:v>
                </c:pt>
                <c:pt idx="8">
                  <c:v>2.5000000000000001E-2</c:v>
                </c:pt>
                <c:pt idx="9">
                  <c:v>2.1000000000000001E-2</c:v>
                </c:pt>
                <c:pt idx="10">
                  <c:v>8.0000000000000002E-3</c:v>
                </c:pt>
                <c:pt idx="11" formatCode="0.0%">
                  <c:v>4.0000000000000001E-3</c:v>
                </c:pt>
                <c:pt idx="12" formatCode="0.0%">
                  <c:v>4.0000000000000001E-3</c:v>
                </c:pt>
              </c:numCache>
            </c:numRef>
          </c:val>
        </c:ser>
        <c:dLbls>
          <c:showLegendKey val="0"/>
          <c:showVal val="0"/>
          <c:showCatName val="0"/>
          <c:showSerName val="0"/>
          <c:showPercent val="0"/>
          <c:showBubbleSize val="0"/>
        </c:dLbls>
        <c:gapWidth val="182"/>
        <c:axId val="283038184"/>
        <c:axId val="283038576"/>
      </c:barChart>
      <c:catAx>
        <c:axId val="2830381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MX"/>
          </a:p>
        </c:txPr>
        <c:crossAx val="283038576"/>
        <c:crosses val="autoZero"/>
        <c:auto val="1"/>
        <c:lblAlgn val="ctr"/>
        <c:lblOffset val="100"/>
        <c:noMultiLvlLbl val="0"/>
      </c:catAx>
      <c:valAx>
        <c:axId val="283038576"/>
        <c:scaling>
          <c:orientation val="minMax"/>
        </c:scaling>
        <c:delete val="1"/>
        <c:axPos val="t"/>
        <c:numFmt formatCode="0%" sourceLinked="1"/>
        <c:majorTickMark val="none"/>
        <c:minorTickMark val="none"/>
        <c:tickLblPos val="nextTo"/>
        <c:crossAx val="28303818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s-MX" sz="1200" b="1" dirty="0" smtClean="0"/>
              <a:t>Tipo</a:t>
            </a:r>
            <a:r>
              <a:rPr lang="es-MX" sz="1200" b="1" baseline="0" dirty="0" smtClean="0"/>
              <a:t> de capacitación</a:t>
            </a:r>
            <a:endParaRPr lang="es-MX" sz="1200" b="1" dirty="0"/>
          </a:p>
        </c:rich>
      </c:tx>
      <c:overlay val="0"/>
      <c:spPr>
        <a:noFill/>
        <a:ln>
          <a:noFill/>
        </a:ln>
        <a:effectLst/>
      </c:spPr>
    </c:title>
    <c:autoTitleDeleted val="0"/>
    <c:plotArea>
      <c:layout>
        <c:manualLayout>
          <c:layoutTarget val="inner"/>
          <c:xMode val="edge"/>
          <c:yMode val="edge"/>
          <c:x val="0.18346999962650246"/>
          <c:y val="0.13385065416441266"/>
          <c:w val="0.79281288092545876"/>
          <c:h val="0.83916851996553854"/>
        </c:manualLayout>
      </c:layout>
      <c:barChart>
        <c:barDir val="col"/>
        <c:grouping val="stacked"/>
        <c:varyColors val="1"/>
        <c:ser>
          <c:idx val="0"/>
          <c:order val="0"/>
          <c:tx>
            <c:strRef>
              <c:f>Hoja1!$B$1</c:f>
              <c:strCache>
                <c:ptCount val="1"/>
                <c:pt idx="0">
                  <c:v>Muy preferido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Talleres</c:v>
                </c:pt>
                <c:pt idx="1">
                  <c:v>Cursos</c:v>
                </c:pt>
                <c:pt idx="2">
                  <c:v>Charlas</c:v>
                </c:pt>
                <c:pt idx="3">
                  <c:v>Programas</c:v>
                </c:pt>
                <c:pt idx="4">
                  <c:v>Seminarios</c:v>
                </c:pt>
                <c:pt idx="5">
                  <c:v>Conferencias</c:v>
                </c:pt>
                <c:pt idx="6">
                  <c:v>Congresos</c:v>
                </c:pt>
              </c:strCache>
            </c:strRef>
          </c:cat>
          <c:val>
            <c:numRef>
              <c:f>Hoja1!$B$2:$B$8</c:f>
              <c:numCache>
                <c:formatCode>0</c:formatCode>
                <c:ptCount val="7"/>
                <c:pt idx="0">
                  <c:v>63.9</c:v>
                </c:pt>
                <c:pt idx="1">
                  <c:v>46.5</c:v>
                </c:pt>
                <c:pt idx="2">
                  <c:v>44</c:v>
                </c:pt>
                <c:pt idx="3">
                  <c:v>40.700000000000003</c:v>
                </c:pt>
                <c:pt idx="4">
                  <c:v>39.4</c:v>
                </c:pt>
                <c:pt idx="5">
                  <c:v>25.7</c:v>
                </c:pt>
                <c:pt idx="6">
                  <c:v>22.8</c:v>
                </c:pt>
              </c:numCache>
            </c:numRef>
          </c:val>
        </c:ser>
        <c:ser>
          <c:idx val="1"/>
          <c:order val="1"/>
          <c:tx>
            <c:strRef>
              <c:f>Hoja1!$C$1</c:f>
              <c:strCache>
                <c:ptCount val="1"/>
                <c:pt idx="0">
                  <c:v>Algo Preferido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Talleres</c:v>
                </c:pt>
                <c:pt idx="1">
                  <c:v>Cursos</c:v>
                </c:pt>
                <c:pt idx="2">
                  <c:v>Charlas</c:v>
                </c:pt>
                <c:pt idx="3">
                  <c:v>Programas</c:v>
                </c:pt>
                <c:pt idx="4">
                  <c:v>Seminarios</c:v>
                </c:pt>
                <c:pt idx="5">
                  <c:v>Conferencias</c:v>
                </c:pt>
                <c:pt idx="6">
                  <c:v>Congresos</c:v>
                </c:pt>
              </c:strCache>
            </c:strRef>
          </c:cat>
          <c:val>
            <c:numRef>
              <c:f>Hoja1!$C$2:$C$8</c:f>
              <c:numCache>
                <c:formatCode>0</c:formatCode>
                <c:ptCount val="7"/>
                <c:pt idx="0">
                  <c:v>20.3</c:v>
                </c:pt>
                <c:pt idx="1">
                  <c:v>24.5</c:v>
                </c:pt>
                <c:pt idx="2">
                  <c:v>24.5</c:v>
                </c:pt>
                <c:pt idx="3">
                  <c:v>27</c:v>
                </c:pt>
                <c:pt idx="4">
                  <c:v>28.2</c:v>
                </c:pt>
                <c:pt idx="5">
                  <c:v>36.1</c:v>
                </c:pt>
                <c:pt idx="6">
                  <c:v>26.6</c:v>
                </c:pt>
              </c:numCache>
            </c:numRef>
          </c:val>
        </c:ser>
        <c:ser>
          <c:idx val="2"/>
          <c:order val="2"/>
          <c:tx>
            <c:strRef>
              <c:f>Hoja1!$D$1</c:f>
              <c:strCache>
                <c:ptCount val="1"/>
                <c:pt idx="0">
                  <c:v>Poco Preferido</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Talleres</c:v>
                </c:pt>
                <c:pt idx="1">
                  <c:v>Cursos</c:v>
                </c:pt>
                <c:pt idx="2">
                  <c:v>Charlas</c:v>
                </c:pt>
                <c:pt idx="3">
                  <c:v>Programas</c:v>
                </c:pt>
                <c:pt idx="4">
                  <c:v>Seminarios</c:v>
                </c:pt>
                <c:pt idx="5">
                  <c:v>Conferencias</c:v>
                </c:pt>
                <c:pt idx="6">
                  <c:v>Congresos</c:v>
                </c:pt>
              </c:strCache>
            </c:strRef>
          </c:cat>
          <c:val>
            <c:numRef>
              <c:f>Hoja1!$D$2:$D$8</c:f>
              <c:numCache>
                <c:formatCode>0</c:formatCode>
                <c:ptCount val="7"/>
                <c:pt idx="0">
                  <c:v>10.8</c:v>
                </c:pt>
                <c:pt idx="1">
                  <c:v>21.2</c:v>
                </c:pt>
                <c:pt idx="2">
                  <c:v>22.8</c:v>
                </c:pt>
                <c:pt idx="3">
                  <c:v>20.7</c:v>
                </c:pt>
                <c:pt idx="4">
                  <c:v>19.899999999999999</c:v>
                </c:pt>
                <c:pt idx="5">
                  <c:v>29.9</c:v>
                </c:pt>
                <c:pt idx="6">
                  <c:v>34</c:v>
                </c:pt>
              </c:numCache>
            </c:numRef>
          </c:val>
        </c:ser>
        <c:ser>
          <c:idx val="3"/>
          <c:order val="3"/>
          <c:tx>
            <c:strRef>
              <c:f>Hoja1!$E$1</c:f>
              <c:strCache>
                <c:ptCount val="1"/>
                <c:pt idx="0">
                  <c:v>Nada Preferido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Talleres</c:v>
                </c:pt>
                <c:pt idx="1">
                  <c:v>Cursos</c:v>
                </c:pt>
                <c:pt idx="2">
                  <c:v>Charlas</c:v>
                </c:pt>
                <c:pt idx="3">
                  <c:v>Programas</c:v>
                </c:pt>
                <c:pt idx="4">
                  <c:v>Seminarios</c:v>
                </c:pt>
                <c:pt idx="5">
                  <c:v>Conferencias</c:v>
                </c:pt>
                <c:pt idx="6">
                  <c:v>Congresos</c:v>
                </c:pt>
              </c:strCache>
            </c:strRef>
          </c:cat>
          <c:val>
            <c:numRef>
              <c:f>Hoja1!$E$2:$E$8</c:f>
              <c:numCache>
                <c:formatCode>0</c:formatCode>
                <c:ptCount val="7"/>
                <c:pt idx="0">
                  <c:v>5</c:v>
                </c:pt>
                <c:pt idx="1">
                  <c:v>7.9</c:v>
                </c:pt>
                <c:pt idx="2">
                  <c:v>8.7000000000000011</c:v>
                </c:pt>
                <c:pt idx="3">
                  <c:v>11.6</c:v>
                </c:pt>
                <c:pt idx="4">
                  <c:v>12.4</c:v>
                </c:pt>
                <c:pt idx="5">
                  <c:v>8.3000000000000007</c:v>
                </c:pt>
                <c:pt idx="6">
                  <c:v>16.600000000000001</c:v>
                </c:pt>
              </c:numCache>
            </c:numRef>
          </c:val>
        </c:ser>
        <c:dLbls>
          <c:showLegendKey val="0"/>
          <c:showVal val="1"/>
          <c:showCatName val="0"/>
          <c:showSerName val="0"/>
          <c:showPercent val="0"/>
          <c:showBubbleSize val="0"/>
        </c:dLbls>
        <c:gapWidth val="100"/>
        <c:overlap val="100"/>
        <c:axId val="283039752"/>
        <c:axId val="283036616"/>
      </c:barChart>
      <c:catAx>
        <c:axId val="283039752"/>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MX"/>
          </a:p>
        </c:txPr>
        <c:crossAx val="283036616"/>
        <c:crosses val="autoZero"/>
        <c:auto val="1"/>
        <c:lblAlgn val="ctr"/>
        <c:lblOffset val="100"/>
        <c:noMultiLvlLbl val="0"/>
      </c:catAx>
      <c:valAx>
        <c:axId val="283036616"/>
        <c:scaling>
          <c:orientation val="minMax"/>
        </c:scaling>
        <c:delete val="1"/>
        <c:axPos val="r"/>
        <c:numFmt formatCode="0" sourceLinked="1"/>
        <c:majorTickMark val="none"/>
        <c:minorTickMark val="none"/>
        <c:tickLblPos val="nextTo"/>
        <c:crossAx val="283039752"/>
        <c:crosses val="autoZero"/>
        <c:crossBetween val="between"/>
      </c:valAx>
      <c:spPr>
        <a:noFill/>
        <a:ln>
          <a:noFill/>
        </a:ln>
        <a:effectLst/>
      </c:spPr>
    </c:plotArea>
    <c:legend>
      <c:legendPos val="l"/>
      <c:layout>
        <c:manualLayout>
          <c:xMode val="edge"/>
          <c:yMode val="edge"/>
          <c:x val="1.2025179020512873E-2"/>
          <c:y val="5.3024889126433411E-2"/>
          <c:w val="0.19064800880710225"/>
          <c:h val="0.62224617685122074"/>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MX"/>
        </a:p>
      </c:txPr>
    </c:legend>
    <c:plotVisOnly val="1"/>
    <c:dispBlanksAs val="gap"/>
    <c:showDLblsOverMax val="0"/>
  </c:chart>
  <c:spPr>
    <a:noFill/>
    <a:ln>
      <a:noFill/>
    </a:ln>
    <a:effectLst/>
  </c:spPr>
  <c:txPr>
    <a:bodyPr/>
    <a:lstStyle/>
    <a:p>
      <a:pPr>
        <a:defRPr>
          <a:solidFill>
            <a:schemeClr val="tx1"/>
          </a:solidFill>
        </a:defRPr>
      </a:pPr>
      <a:endParaRPr lang="es-MX"/>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Hoja1!$B$1</c:f>
              <c:strCache>
                <c:ptCount val="1"/>
                <c:pt idx="0">
                  <c:v>Tipo de empresa</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dPt>
          <c:dPt>
            <c:idx val="1"/>
            <c:invertIfNegative val="0"/>
            <c:bubble3D val="0"/>
            <c:spPr>
              <a:solidFill>
                <a:schemeClr val="accent1"/>
              </a:solidFill>
              <a:ln w="19050">
                <a:solidFill>
                  <a:schemeClr val="lt1"/>
                </a:solidFill>
              </a:ln>
              <a:effectLst/>
            </c:spPr>
          </c:dPt>
          <c:dPt>
            <c:idx val="2"/>
            <c:invertIfNegative val="0"/>
            <c:bubble3D val="0"/>
            <c:spPr>
              <a:solidFill>
                <a:schemeClr val="accent1"/>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Pública</c:v>
                </c:pt>
                <c:pt idx="1">
                  <c:v>Privada</c:v>
                </c:pt>
                <c:pt idx="2">
                  <c:v>Mixta</c:v>
                </c:pt>
              </c:strCache>
            </c:strRef>
          </c:cat>
          <c:val>
            <c:numRef>
              <c:f>Hoja1!$B$2:$B$4</c:f>
              <c:numCache>
                <c:formatCode>General</c:formatCode>
                <c:ptCount val="3"/>
                <c:pt idx="0">
                  <c:v>0.4</c:v>
                </c:pt>
                <c:pt idx="1">
                  <c:v>99.2</c:v>
                </c:pt>
                <c:pt idx="2">
                  <c:v>0.4</c:v>
                </c:pt>
              </c:numCache>
            </c:numRef>
          </c:val>
        </c:ser>
        <c:dLbls>
          <c:showLegendKey val="0"/>
          <c:showVal val="0"/>
          <c:showCatName val="0"/>
          <c:showSerName val="0"/>
          <c:showPercent val="0"/>
          <c:showBubbleSize val="0"/>
        </c:dLbls>
        <c:gapWidth val="100"/>
        <c:axId val="226029432"/>
        <c:axId val="226033744"/>
      </c:barChart>
      <c:catAx>
        <c:axId val="2260294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MX"/>
          </a:p>
        </c:txPr>
        <c:crossAx val="226033744"/>
        <c:crosses val="autoZero"/>
        <c:auto val="1"/>
        <c:lblAlgn val="ctr"/>
        <c:lblOffset val="100"/>
        <c:noMultiLvlLbl val="0"/>
      </c:catAx>
      <c:valAx>
        <c:axId val="226033744"/>
        <c:scaling>
          <c:orientation val="minMax"/>
        </c:scaling>
        <c:delete val="1"/>
        <c:axPos val="l"/>
        <c:numFmt formatCode="General" sourceLinked="1"/>
        <c:majorTickMark val="out"/>
        <c:minorTickMark val="none"/>
        <c:tickLblPos val="nextTo"/>
        <c:crossAx val="226029432"/>
        <c:crosses val="autoZero"/>
        <c:crossBetween val="between"/>
      </c:valAx>
      <c:spPr>
        <a:noFill/>
        <a:ln>
          <a:noFill/>
        </a:ln>
        <a:effectLst/>
      </c:spPr>
    </c:plotArea>
    <c:plotVisOnly val="1"/>
    <c:dispBlanksAs val="gap"/>
    <c:showDLblsOverMax val="0"/>
  </c:chart>
  <c:spPr>
    <a:noFill/>
    <a:ln>
      <a:solidFill>
        <a:schemeClr val="accent3"/>
      </a:solidFill>
      <a:prstDash val="dash"/>
    </a:ln>
    <a:effectLst/>
  </c:spPr>
  <c:txPr>
    <a:bodyPr/>
    <a:lstStyle/>
    <a:p>
      <a:pPr>
        <a:defRPr>
          <a:solidFill>
            <a:schemeClr val="tx1"/>
          </a:solidFill>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s-MX" sz="1200" b="1" dirty="0" smtClean="0"/>
              <a:t>Modalidad</a:t>
            </a:r>
            <a:endParaRPr lang="es-MX"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s-MX"/>
        </a:p>
      </c:txPr>
    </c:title>
    <c:autoTitleDeleted val="0"/>
    <c:plotArea>
      <c:layout>
        <c:manualLayout>
          <c:layoutTarget val="inner"/>
          <c:xMode val="edge"/>
          <c:yMode val="edge"/>
          <c:x val="3.966933308286763E-2"/>
          <c:y val="0.16141279493599817"/>
          <c:w val="0.52762610687580569"/>
          <c:h val="0.8042300962379707"/>
        </c:manualLayout>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Presencial</c:v>
                </c:pt>
                <c:pt idx="1">
                  <c:v>Semipresencial</c:v>
                </c:pt>
                <c:pt idx="2">
                  <c:v>Virtual</c:v>
                </c:pt>
              </c:strCache>
            </c:strRef>
          </c:cat>
          <c:val>
            <c:numRef>
              <c:f>Hoja1!$B$2:$B$4</c:f>
              <c:numCache>
                <c:formatCode>General</c:formatCode>
                <c:ptCount val="3"/>
                <c:pt idx="0">
                  <c:v>88</c:v>
                </c:pt>
                <c:pt idx="1">
                  <c:v>9</c:v>
                </c:pt>
                <c:pt idx="2">
                  <c:v>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6394963552021204"/>
          <c:y val="0.20470267553531082"/>
          <c:w val="0.41616964877402252"/>
          <c:h val="0.5905946489293784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legend>
    <c:plotVisOnly val="1"/>
    <c:dispBlanksAs val="zero"/>
    <c:showDLblsOverMax val="0"/>
  </c:chart>
  <c:spPr>
    <a:noFill/>
    <a:ln>
      <a:solidFill>
        <a:schemeClr val="accent3"/>
      </a:solidFill>
    </a:ln>
    <a:effectLst/>
  </c:spPr>
  <c:txPr>
    <a:bodyPr/>
    <a:lstStyle/>
    <a:p>
      <a:pPr>
        <a:defRPr>
          <a:solidFill>
            <a:schemeClr val="tx1"/>
          </a:solidFill>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s-MX" sz="1200" dirty="0" smtClean="0"/>
              <a:t>Lugar</a:t>
            </a:r>
            <a:endParaRPr lang="es-MX" sz="1200" dirty="0"/>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MX"/>
        </a:p>
      </c:txPr>
    </c:title>
    <c:autoTitleDeleted val="0"/>
    <c:plotArea>
      <c:layout>
        <c:manualLayout>
          <c:layoutTarget val="inner"/>
          <c:xMode val="edge"/>
          <c:yMode val="edge"/>
          <c:x val="5.7260635661099041E-2"/>
          <c:y val="0.14626143322993718"/>
          <c:w val="0.52762610687580569"/>
          <c:h val="0.8042300962379707"/>
        </c:manualLayout>
      </c:layout>
      <c:doughnutChart>
        <c:varyColors val="1"/>
        <c:ser>
          <c:idx val="0"/>
          <c:order val="0"/>
          <c:spPr>
            <a:scene3d>
              <a:camera prst="orthographicFront"/>
              <a:lightRig rig="threePt" dir="t"/>
            </a:scene3d>
            <a:sp3d>
              <a:bevelT/>
            </a:sp3d>
          </c:spPr>
          <c:dPt>
            <c:idx val="0"/>
            <c:bubble3D val="0"/>
            <c:spPr>
              <a:solidFill>
                <a:schemeClr val="accent1"/>
              </a:solidFill>
              <a:ln>
                <a:noFill/>
              </a:ln>
              <a:effectLst/>
              <a:scene3d>
                <a:camera prst="orthographicFront"/>
                <a:lightRig rig="threePt" dir="t"/>
              </a:scene3d>
              <a:sp3d>
                <a:bevelT/>
              </a:sp3d>
            </c:spPr>
          </c:dPt>
          <c:dPt>
            <c:idx val="1"/>
            <c:bubble3D val="0"/>
            <c:spPr>
              <a:solidFill>
                <a:schemeClr val="accent2"/>
              </a:solidFill>
              <a:ln>
                <a:noFill/>
              </a:ln>
              <a:effectLst/>
              <a:scene3d>
                <a:camera prst="orthographicFront"/>
                <a:lightRig rig="threePt" dir="t"/>
              </a:scene3d>
              <a:sp3d>
                <a:bevelT/>
              </a:sp3d>
            </c:spPr>
          </c:dPt>
          <c:dLbls>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s-MX"/>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Hoja1!$A$2:$A$3</c:f>
              <c:strCache>
                <c:ptCount val="2"/>
                <c:pt idx="0">
                  <c:v>En el puesto de trabajo</c:v>
                </c:pt>
                <c:pt idx="1">
                  <c:v>Fuera del puesto de trabajo</c:v>
                </c:pt>
              </c:strCache>
            </c:strRef>
          </c:cat>
          <c:val>
            <c:numRef>
              <c:f>Hoja1!$B$2:$B$3</c:f>
              <c:numCache>
                <c:formatCode>General</c:formatCode>
                <c:ptCount val="2"/>
                <c:pt idx="0">
                  <c:v>69</c:v>
                </c:pt>
                <c:pt idx="1">
                  <c:v>31</c:v>
                </c:pt>
              </c:numCache>
            </c:numRef>
          </c:val>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MX"/>
        </a:p>
      </c:txPr>
    </c:legend>
    <c:plotVisOnly val="1"/>
    <c:dispBlanksAs val="zero"/>
    <c:showDLblsOverMax val="0"/>
  </c:chart>
  <c:spPr>
    <a:solidFill>
      <a:schemeClr val="bg1"/>
    </a:solidFill>
    <a:ln w="9525" cap="flat" cmpd="sng" algn="ctr">
      <a:solidFill>
        <a:schemeClr val="accent3"/>
      </a:solidFill>
      <a:prstDash val="solid"/>
      <a:round/>
    </a:ln>
    <a:effectLst/>
  </c:spPr>
  <c:txPr>
    <a:bodyPr/>
    <a:lstStyle/>
    <a:p>
      <a:pPr>
        <a:defRPr sz="1200">
          <a:solidFill>
            <a:sysClr val="windowText" lastClr="000000"/>
          </a:solidFill>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s-MX" sz="1200" dirty="0" smtClean="0"/>
              <a:t>Horario</a:t>
            </a:r>
            <a:endParaRPr lang="es-MX" sz="1200" dirty="0"/>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MX"/>
        </a:p>
      </c:txPr>
    </c:title>
    <c:autoTitleDeleted val="0"/>
    <c:plotArea>
      <c:layout>
        <c:manualLayout>
          <c:layoutTarget val="inner"/>
          <c:xMode val="edge"/>
          <c:yMode val="edge"/>
          <c:x val="0.12684314063127797"/>
          <c:y val="0.16141294838145231"/>
          <c:w val="0.52762610687580569"/>
          <c:h val="0.8042300962379707"/>
        </c:manualLayout>
      </c:layout>
      <c:doughnutChart>
        <c:varyColors val="1"/>
        <c:ser>
          <c:idx val="0"/>
          <c:order val="0"/>
          <c:spPr>
            <a:scene3d>
              <a:camera prst="orthographicFront"/>
              <a:lightRig rig="threePt" dir="t"/>
            </a:scene3d>
            <a:sp3d>
              <a:bevelT/>
            </a:sp3d>
          </c:spPr>
          <c:dPt>
            <c:idx val="0"/>
            <c:bubble3D val="0"/>
            <c:spPr>
              <a:solidFill>
                <a:schemeClr val="accent1"/>
              </a:solidFill>
              <a:ln>
                <a:noFill/>
              </a:ln>
              <a:effectLst/>
              <a:scene3d>
                <a:camera prst="orthographicFront"/>
                <a:lightRig rig="threePt" dir="t"/>
              </a:scene3d>
              <a:sp3d>
                <a:bevelT/>
              </a:sp3d>
            </c:spPr>
          </c:dPt>
          <c:dPt>
            <c:idx val="1"/>
            <c:bubble3D val="0"/>
            <c:spPr>
              <a:solidFill>
                <a:schemeClr val="accent2"/>
              </a:solidFill>
              <a:ln>
                <a:noFill/>
              </a:ln>
              <a:effectLst/>
              <a:scene3d>
                <a:camera prst="orthographicFront"/>
                <a:lightRig rig="threePt" dir="t"/>
              </a:scene3d>
              <a:sp3d>
                <a:bevelT/>
              </a:sp3d>
            </c:spPr>
          </c:dPt>
          <c:dLbls>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s-MX"/>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Hoja1!$A$2:$A$3</c:f>
              <c:strCache>
                <c:ptCount val="2"/>
                <c:pt idx="0">
                  <c:v>En las horas de trabajo</c:v>
                </c:pt>
                <c:pt idx="1">
                  <c:v>Fuera de las horas de trabajo</c:v>
                </c:pt>
              </c:strCache>
            </c:strRef>
          </c:cat>
          <c:val>
            <c:numRef>
              <c:f>Hoja1!$B$2:$B$3</c:f>
              <c:numCache>
                <c:formatCode>General</c:formatCode>
                <c:ptCount val="2"/>
                <c:pt idx="0">
                  <c:v>56</c:v>
                </c:pt>
                <c:pt idx="1">
                  <c:v>44</c:v>
                </c:pt>
              </c:numCache>
            </c:numRef>
          </c:val>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MX"/>
        </a:p>
      </c:txPr>
    </c:legend>
    <c:plotVisOnly val="1"/>
    <c:dispBlanksAs val="zero"/>
    <c:showDLblsOverMax val="0"/>
  </c:chart>
  <c:spPr>
    <a:solidFill>
      <a:schemeClr val="bg1"/>
    </a:solidFill>
    <a:ln w="9525" cap="flat" cmpd="sng" algn="ctr">
      <a:solidFill>
        <a:schemeClr val="accent3"/>
      </a:solidFill>
      <a:prstDash val="solid"/>
      <a:round/>
    </a:ln>
    <a:effectLst/>
  </c:spPr>
  <c:txPr>
    <a:bodyPr/>
    <a:lstStyle/>
    <a:p>
      <a:pPr>
        <a:defRPr sz="1050">
          <a:solidFill>
            <a:sysClr val="windowText" lastClr="000000"/>
          </a:solidFill>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Pt>
            <c:idx val="4"/>
            <c:invertIfNegative val="0"/>
            <c:bubble3D val="0"/>
            <c:spPr>
              <a:solidFill>
                <a:schemeClr val="accent5"/>
              </a:solidFill>
              <a:ln>
                <a:noFill/>
              </a:ln>
              <a:effectLst/>
            </c:spPr>
          </c:dPt>
          <c:dPt>
            <c:idx val="5"/>
            <c:invertIfNegative val="0"/>
            <c:bubble3D val="0"/>
            <c:spPr>
              <a:solidFill>
                <a:schemeClr val="accent6"/>
              </a:solidFill>
              <a:ln>
                <a:noFill/>
              </a:ln>
              <a:effectLst/>
            </c:spPr>
          </c:dPt>
          <c:dPt>
            <c:idx val="6"/>
            <c:invertIfNegative val="0"/>
            <c:bubble3D val="0"/>
            <c:spPr>
              <a:solidFill>
                <a:schemeClr val="accent1">
                  <a:lumMod val="60000"/>
                </a:schemeClr>
              </a:solidFill>
              <a:ln>
                <a:noFill/>
              </a:ln>
              <a:effectLst/>
            </c:spPr>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Internet</c:v>
                </c:pt>
                <c:pt idx="1">
                  <c:v>Referencias internas</c:v>
                </c:pt>
                <c:pt idx="2">
                  <c:v>La empresa de capacitación le visita</c:v>
                </c:pt>
                <c:pt idx="3">
                  <c:v>Referencias externas</c:v>
                </c:pt>
                <c:pt idx="4">
                  <c:v>Periódico</c:v>
                </c:pt>
                <c:pt idx="5">
                  <c:v>Páginas Amarillas</c:v>
                </c:pt>
                <c:pt idx="6">
                  <c:v>Revistas</c:v>
                </c:pt>
              </c:strCache>
            </c:strRef>
          </c:cat>
          <c:val>
            <c:numRef>
              <c:f>Hoja1!$B$2:$B$8</c:f>
              <c:numCache>
                <c:formatCode>0%</c:formatCode>
                <c:ptCount val="7"/>
                <c:pt idx="0">
                  <c:v>0.86700000000000099</c:v>
                </c:pt>
                <c:pt idx="1">
                  <c:v>0.19500000000000001</c:v>
                </c:pt>
                <c:pt idx="2">
                  <c:v>0.16200000000000001</c:v>
                </c:pt>
                <c:pt idx="3">
                  <c:v>0.15400000000000025</c:v>
                </c:pt>
                <c:pt idx="4">
                  <c:v>9.5000000000000043E-2</c:v>
                </c:pt>
                <c:pt idx="5">
                  <c:v>7.0999999999999994E-2</c:v>
                </c:pt>
                <c:pt idx="6">
                  <c:v>5.3999999999999999E-2</c:v>
                </c:pt>
              </c:numCache>
            </c:numRef>
          </c:val>
        </c:ser>
        <c:dLbls>
          <c:showLegendKey val="0"/>
          <c:showVal val="0"/>
          <c:showCatName val="0"/>
          <c:showSerName val="0"/>
          <c:showPercent val="0"/>
          <c:showBubbleSize val="0"/>
        </c:dLbls>
        <c:gapWidth val="219"/>
        <c:overlap val="-27"/>
        <c:axId val="283032304"/>
        <c:axId val="283031912"/>
      </c:barChart>
      <c:valAx>
        <c:axId val="283031912"/>
        <c:scaling>
          <c:orientation val="minMax"/>
        </c:scaling>
        <c:delete val="1"/>
        <c:axPos val="l"/>
        <c:numFmt formatCode="0%" sourceLinked="1"/>
        <c:majorTickMark val="none"/>
        <c:minorTickMark val="none"/>
        <c:tickLblPos val="nextTo"/>
        <c:crossAx val="283032304"/>
        <c:crosses val="autoZero"/>
        <c:crossBetween val="between"/>
      </c:valAx>
      <c:catAx>
        <c:axId val="28303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283031912"/>
        <c:crosses val="autoZero"/>
        <c:auto val="1"/>
        <c:lblAlgn val="ctr"/>
        <c:lblOffset val="100"/>
        <c:noMultiLvlLbl val="0"/>
      </c:catAx>
      <c:spPr>
        <a:noFill/>
        <a:ln>
          <a:noFill/>
        </a:ln>
        <a:effectLst/>
      </c:spPr>
    </c:plotArea>
    <c:plotVisOnly val="1"/>
    <c:dispBlanksAs val="gap"/>
    <c:showDLblsOverMax val="0"/>
  </c:chart>
  <c:spPr>
    <a:noFill/>
    <a:ln>
      <a:solidFill>
        <a:schemeClr val="accent5">
          <a:lumMod val="60000"/>
          <a:lumOff val="40000"/>
        </a:schemeClr>
      </a:solidFill>
      <a:prstDash val="dash"/>
    </a:ln>
    <a:effectLst/>
  </c:spPr>
  <c:txPr>
    <a:bodyPr/>
    <a:lstStyle/>
    <a:p>
      <a:pPr>
        <a:defRPr>
          <a:solidFill>
            <a:schemeClr val="tx1"/>
          </a:solidFill>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24631155998234E-2"/>
          <c:y val="6.0422960725075532E-2"/>
          <c:w val="0.94578219145608744"/>
          <c:h val="0.5105711634988227"/>
        </c:manualLayout>
      </c:layout>
      <c:barChart>
        <c:barDir val="col"/>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Pt>
            <c:idx val="4"/>
            <c:invertIfNegative val="0"/>
            <c:bubble3D val="0"/>
            <c:spPr>
              <a:solidFill>
                <a:schemeClr val="accent5"/>
              </a:solidFill>
              <a:ln>
                <a:noFill/>
              </a:ln>
              <a:effectLst/>
            </c:spPr>
          </c:dPt>
          <c:dPt>
            <c:idx val="5"/>
            <c:invertIfNegative val="0"/>
            <c:bubble3D val="0"/>
            <c:spPr>
              <a:solidFill>
                <a:schemeClr val="accent6"/>
              </a:solidFill>
              <a:ln>
                <a:noFill/>
              </a:ln>
              <a:effectLst/>
            </c:spPr>
          </c:dPt>
          <c:dPt>
            <c:idx val="6"/>
            <c:invertIfNegative val="0"/>
            <c:bubble3D val="0"/>
            <c:spPr>
              <a:solidFill>
                <a:schemeClr val="accent1">
                  <a:lumMod val="60000"/>
                </a:schemeClr>
              </a:solidFill>
              <a:ln>
                <a:noFill/>
              </a:ln>
              <a:effectLst/>
            </c:spPr>
          </c:dPt>
          <c:dPt>
            <c:idx val="7"/>
            <c:invertIfNegative val="0"/>
            <c:bubble3D val="0"/>
            <c:spPr>
              <a:solidFill>
                <a:schemeClr val="accent2">
                  <a:lumMod val="60000"/>
                </a:schemeClr>
              </a:solidFill>
              <a:ln>
                <a:noFill/>
              </a:ln>
              <a:effectLst/>
            </c:spPr>
          </c:dPt>
          <c:dPt>
            <c:idx val="8"/>
            <c:invertIfNegative val="0"/>
            <c:bubble3D val="0"/>
            <c:spPr>
              <a:solidFill>
                <a:schemeClr val="accent3">
                  <a:lumMod val="60000"/>
                </a:schemeClr>
              </a:solidFill>
              <a:ln>
                <a:noFill/>
              </a:ln>
              <a:effectLst/>
            </c:spPr>
          </c:dPt>
          <c:dPt>
            <c:idx val="9"/>
            <c:invertIfNegative val="0"/>
            <c:bubble3D val="0"/>
            <c:spPr>
              <a:solidFill>
                <a:schemeClr val="accent4">
                  <a:lumMod val="60000"/>
                </a:schemeClr>
              </a:solidFill>
              <a:ln>
                <a:noFill/>
              </a:ln>
              <a:effectLst/>
            </c:spPr>
          </c:dPt>
          <c:dPt>
            <c:idx val="10"/>
            <c:invertIfNegative val="0"/>
            <c:bubble3D val="0"/>
            <c:spPr>
              <a:solidFill>
                <a:schemeClr val="accent5">
                  <a:lumMod val="60000"/>
                </a:schemeClr>
              </a:solidFill>
              <a:ln>
                <a:noFill/>
              </a:ln>
              <a:effectLst/>
            </c:spPr>
          </c:dPt>
          <c:dPt>
            <c:idx val="11"/>
            <c:invertIfNegative val="0"/>
            <c:bubble3D val="0"/>
            <c:spPr>
              <a:solidFill>
                <a:schemeClr val="accent6">
                  <a:lumMod val="6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Hoja1!$A$2:$A$12</c:f>
              <c:strCache>
                <c:ptCount val="11"/>
                <c:pt idx="0">
                  <c:v>Precios</c:v>
                </c:pt>
                <c:pt idx="1">
                  <c:v>Certificaciones</c:v>
                </c:pt>
                <c:pt idx="2">
                  <c:v>Instructores</c:v>
                </c:pt>
                <c:pt idx="3">
                  <c:v>Programación de los cursos</c:v>
                </c:pt>
                <c:pt idx="4">
                  <c:v>Metodologías</c:v>
                </c:pt>
                <c:pt idx="5">
                  <c:v>Formas de pago</c:v>
                </c:pt>
                <c:pt idx="6">
                  <c:v>Duración de los cursos</c:v>
                </c:pt>
                <c:pt idx="7">
                  <c:v>Imagen de la empresa</c:v>
                </c:pt>
                <c:pt idx="8">
                  <c:v>Modalidad de los cursos</c:v>
                </c:pt>
                <c:pt idx="9">
                  <c:v>Horarios de atención</c:v>
                </c:pt>
                <c:pt idx="10">
                  <c:v>Ubicación</c:v>
                </c:pt>
              </c:strCache>
            </c:strRef>
          </c:cat>
          <c:val>
            <c:numRef>
              <c:f>Hoja1!$B$2:$B$12</c:f>
              <c:numCache>
                <c:formatCode>###0%</c:formatCode>
                <c:ptCount val="11"/>
                <c:pt idx="0">
                  <c:v>0.58091286307053946</c:v>
                </c:pt>
                <c:pt idx="1">
                  <c:v>0.45228215767634855</c:v>
                </c:pt>
                <c:pt idx="2">
                  <c:v>0.34024896265560167</c:v>
                </c:pt>
                <c:pt idx="3">
                  <c:v>0.24896265560165975</c:v>
                </c:pt>
                <c:pt idx="4">
                  <c:v>0.2033195020746888</c:v>
                </c:pt>
                <c:pt idx="5">
                  <c:v>0.17012448132780084</c:v>
                </c:pt>
                <c:pt idx="6">
                  <c:v>0.14107883817427386</c:v>
                </c:pt>
                <c:pt idx="7">
                  <c:v>0.13692946058091285</c:v>
                </c:pt>
                <c:pt idx="8">
                  <c:v>0.1078838174273859</c:v>
                </c:pt>
                <c:pt idx="9">
                  <c:v>6.2240663900414939E-2</c:v>
                </c:pt>
                <c:pt idx="10">
                  <c:v>4.5643153526970952E-2</c:v>
                </c:pt>
              </c:numCache>
            </c:numRef>
          </c:val>
        </c:ser>
        <c:dLbls>
          <c:showLegendKey val="0"/>
          <c:showVal val="0"/>
          <c:showCatName val="0"/>
          <c:showSerName val="0"/>
          <c:showPercent val="0"/>
          <c:showBubbleSize val="0"/>
        </c:dLbls>
        <c:gapWidth val="50"/>
        <c:axId val="283034264"/>
        <c:axId val="283033480"/>
      </c:barChart>
      <c:valAx>
        <c:axId val="283033480"/>
        <c:scaling>
          <c:orientation val="minMax"/>
        </c:scaling>
        <c:delete val="1"/>
        <c:axPos val="l"/>
        <c:numFmt formatCode="###0%" sourceLinked="1"/>
        <c:majorTickMark val="none"/>
        <c:minorTickMark val="none"/>
        <c:tickLblPos val="nextTo"/>
        <c:crossAx val="283034264"/>
        <c:crosses val="autoZero"/>
        <c:crossBetween val="between"/>
      </c:valAx>
      <c:catAx>
        <c:axId val="283034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MX"/>
          </a:p>
        </c:txPr>
        <c:crossAx val="283033480"/>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solidFill>
        <a:schemeClr val="accent5">
          <a:lumMod val="60000"/>
          <a:lumOff val="40000"/>
        </a:schemeClr>
      </a:solidFill>
      <a:prstDash val="dash"/>
      <a:round/>
    </a:ln>
    <a:effectLst/>
  </c:spPr>
  <c:txPr>
    <a:bodyPr/>
    <a:lstStyle/>
    <a:p>
      <a:pPr>
        <a:defRPr sz="1200"/>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926560117889589"/>
          <c:y val="2.6980623007113114E-2"/>
          <c:w val="0.54701727937306666"/>
          <c:h val="0.94603875398577464"/>
        </c:manualLayout>
      </c:layout>
      <c:barChart>
        <c:barDir val="bar"/>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Pt>
            <c:idx val="4"/>
            <c:invertIfNegative val="0"/>
            <c:bubble3D val="0"/>
            <c:spPr>
              <a:solidFill>
                <a:schemeClr val="accent5"/>
              </a:solidFill>
              <a:ln>
                <a:noFill/>
              </a:ln>
              <a:effectLst/>
            </c:spPr>
          </c:dPt>
          <c:dPt>
            <c:idx val="5"/>
            <c:invertIfNegative val="0"/>
            <c:bubble3D val="0"/>
            <c:spPr>
              <a:solidFill>
                <a:schemeClr val="accent6"/>
              </a:solidFill>
              <a:ln>
                <a:noFill/>
              </a:ln>
              <a:effectLst/>
            </c:spPr>
          </c:dPt>
          <c:dPt>
            <c:idx val="6"/>
            <c:invertIfNegative val="0"/>
            <c:bubble3D val="0"/>
            <c:spPr>
              <a:solidFill>
                <a:schemeClr val="accent1">
                  <a:lumMod val="60000"/>
                </a:schemeClr>
              </a:solidFill>
              <a:ln>
                <a:noFill/>
              </a:ln>
              <a:effectLst/>
            </c:spPr>
          </c:dPt>
          <c:dPt>
            <c:idx val="7"/>
            <c:invertIfNegative val="0"/>
            <c:bubble3D val="0"/>
            <c:spPr>
              <a:solidFill>
                <a:schemeClr val="accent2">
                  <a:lumMod val="60000"/>
                </a:schemeClr>
              </a:solidFill>
              <a:ln>
                <a:noFill/>
              </a:ln>
              <a:effectLst/>
            </c:spPr>
          </c:dPt>
          <c:dPt>
            <c:idx val="8"/>
            <c:invertIfNegative val="0"/>
            <c:bubble3D val="0"/>
            <c:spPr>
              <a:solidFill>
                <a:schemeClr val="accent3">
                  <a:lumMod val="60000"/>
                </a:schemeClr>
              </a:solidFill>
              <a:ln>
                <a:noFill/>
              </a:ln>
              <a:effectLst/>
            </c:spPr>
          </c:dPt>
          <c:dPt>
            <c:idx val="9"/>
            <c:invertIfNegative val="0"/>
            <c:bubble3D val="0"/>
            <c:spPr>
              <a:solidFill>
                <a:schemeClr val="accent4">
                  <a:lumMod val="60000"/>
                </a:schemeClr>
              </a:solidFill>
              <a:ln>
                <a:noFill/>
              </a:ln>
              <a:effectLst/>
            </c:spPr>
          </c:dPt>
          <c:dPt>
            <c:idx val="10"/>
            <c:invertIfNegative val="0"/>
            <c:bubble3D val="0"/>
            <c:spPr>
              <a:solidFill>
                <a:schemeClr val="accent5">
                  <a:lumMod val="60000"/>
                </a:schemeClr>
              </a:solidFill>
              <a:ln>
                <a:noFill/>
              </a:ln>
              <a:effectLst/>
            </c:spPr>
          </c:dPt>
          <c:dPt>
            <c:idx val="11"/>
            <c:invertIfNegative val="0"/>
            <c:bubble3D val="0"/>
            <c:spPr>
              <a:solidFill>
                <a:schemeClr val="accent6">
                  <a:lumMod val="60000"/>
                </a:schemeClr>
              </a:solidFill>
              <a:ln>
                <a:noFill/>
              </a:ln>
              <a:effectLst/>
            </c:spPr>
          </c:dPt>
          <c:dPt>
            <c:idx val="12"/>
            <c:invertIfNegative val="0"/>
            <c:bubble3D val="0"/>
            <c:spPr>
              <a:solidFill>
                <a:schemeClr val="accent1">
                  <a:lumMod val="80000"/>
                  <a:lumOff val="20000"/>
                </a:schemeClr>
              </a:solidFill>
              <a:ln>
                <a:noFill/>
              </a:ln>
              <a:effectLst/>
            </c:spPr>
          </c:dPt>
          <c:dPt>
            <c:idx val="13"/>
            <c:invertIfNegative val="0"/>
            <c:bubble3D val="0"/>
            <c:spPr>
              <a:solidFill>
                <a:schemeClr val="accent2">
                  <a:lumMod val="80000"/>
                  <a:lumOff val="20000"/>
                </a:schemeClr>
              </a:solidFill>
              <a:ln>
                <a:noFill/>
              </a:ln>
              <a:effectLst/>
            </c:spPr>
          </c:dPt>
          <c:dPt>
            <c:idx val="14"/>
            <c:invertIfNegative val="0"/>
            <c:bubble3D val="0"/>
            <c:spPr>
              <a:solidFill>
                <a:schemeClr val="accent3">
                  <a:lumMod val="80000"/>
                  <a:lumOff val="20000"/>
                </a:schemeClr>
              </a:solidFill>
              <a:ln>
                <a:noFill/>
              </a:ln>
              <a:effectLst/>
            </c:spPr>
          </c:dPt>
          <c:dPt>
            <c:idx val="15"/>
            <c:invertIfNegative val="0"/>
            <c:bubble3D val="0"/>
            <c:spPr>
              <a:solidFill>
                <a:schemeClr val="accent4">
                  <a:lumMod val="80000"/>
                  <a:lumOff val="20000"/>
                </a:schemeClr>
              </a:solidFill>
              <a:ln>
                <a:noFill/>
              </a:ln>
              <a:effectLst/>
            </c:spPr>
          </c:dPt>
          <c:dPt>
            <c:idx val="16"/>
            <c:invertIfNegative val="0"/>
            <c:bubble3D val="0"/>
            <c:spPr>
              <a:solidFill>
                <a:schemeClr val="accent5">
                  <a:lumMod val="80000"/>
                  <a:lumOff val="20000"/>
                </a:schemeClr>
              </a:solidFill>
              <a:ln>
                <a:noFill/>
              </a:ln>
              <a:effectLst/>
            </c:spPr>
          </c:dPt>
          <c:dPt>
            <c:idx val="17"/>
            <c:invertIfNegative val="0"/>
            <c:bubble3D val="0"/>
            <c:spPr>
              <a:solidFill>
                <a:schemeClr val="accent6">
                  <a:lumMod val="80000"/>
                  <a:lumOff val="2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Hoja1!$A$2:$A$19</c:f>
              <c:strCache>
                <c:ptCount val="18"/>
                <c:pt idx="0">
                  <c:v>Precio</c:v>
                </c:pt>
                <c:pt idx="1">
                  <c:v>Calidad del servicio</c:v>
                </c:pt>
                <c:pt idx="2">
                  <c:v>Certificaciones</c:v>
                </c:pt>
                <c:pt idx="3">
                  <c:v>Instructores</c:v>
                </c:pt>
                <c:pt idx="4">
                  <c:v>Temas de capacitación</c:v>
                </c:pt>
                <c:pt idx="5">
                  <c:v>Duración de la capacitación</c:v>
                </c:pt>
                <c:pt idx="6">
                  <c:v>Experiencias pasadas</c:v>
                </c:pt>
                <c:pt idx="7">
                  <c:v>Programación de los cursos</c:v>
                </c:pt>
                <c:pt idx="8">
                  <c:v>Formas de pago</c:v>
                </c:pt>
                <c:pt idx="9">
                  <c:v>Imagen de la empresa capacitadora</c:v>
                </c:pt>
                <c:pt idx="10">
                  <c:v>Modalidad (presencial, virtual,  etc)</c:v>
                </c:pt>
                <c:pt idx="11">
                  <c:v>Instalaciones</c:v>
                </c:pt>
                <c:pt idx="12">
                  <c:v>Materiales y herramientas usadas</c:v>
                </c:pt>
                <c:pt idx="13">
                  <c:v>Tipo de capacitación (charlas, cursos, etc.)</c:v>
                </c:pt>
                <c:pt idx="14">
                  <c:v>Convenios</c:v>
                </c:pt>
                <c:pt idx="15">
                  <c:v>Ubicación</c:v>
                </c:pt>
                <c:pt idx="16">
                  <c:v>Acciones de promoción y ventas</c:v>
                </c:pt>
                <c:pt idx="17">
                  <c:v>Servicio de evento</c:v>
                </c:pt>
              </c:strCache>
            </c:strRef>
          </c:cat>
          <c:val>
            <c:numRef>
              <c:f>Hoja1!$B$2:$B$19</c:f>
              <c:numCache>
                <c:formatCode>0%</c:formatCode>
                <c:ptCount val="18"/>
                <c:pt idx="0">
                  <c:v>0.80900000000000005</c:v>
                </c:pt>
                <c:pt idx="1">
                  <c:v>0.80100000000000005</c:v>
                </c:pt>
                <c:pt idx="2">
                  <c:v>0.73900000000000099</c:v>
                </c:pt>
                <c:pt idx="3">
                  <c:v>0.65600000000000125</c:v>
                </c:pt>
                <c:pt idx="4">
                  <c:v>0.62700000000000111</c:v>
                </c:pt>
                <c:pt idx="5">
                  <c:v>0.60600000000000065</c:v>
                </c:pt>
                <c:pt idx="6">
                  <c:v>0.60600000000000065</c:v>
                </c:pt>
                <c:pt idx="7">
                  <c:v>0.59299999999999997</c:v>
                </c:pt>
                <c:pt idx="8">
                  <c:v>0.58099999999999996</c:v>
                </c:pt>
                <c:pt idx="9">
                  <c:v>0.57700000000000062</c:v>
                </c:pt>
                <c:pt idx="10">
                  <c:v>0.56799999999999995</c:v>
                </c:pt>
                <c:pt idx="11">
                  <c:v>0.56399999999999995</c:v>
                </c:pt>
                <c:pt idx="12">
                  <c:v>0.55600000000000005</c:v>
                </c:pt>
                <c:pt idx="13">
                  <c:v>0.54800000000000004</c:v>
                </c:pt>
                <c:pt idx="14">
                  <c:v>0.54800000000000004</c:v>
                </c:pt>
                <c:pt idx="15">
                  <c:v>0.52700000000000002</c:v>
                </c:pt>
                <c:pt idx="16">
                  <c:v>0.51500000000000001</c:v>
                </c:pt>
                <c:pt idx="17">
                  <c:v>0.51500000000000001</c:v>
                </c:pt>
              </c:numCache>
            </c:numRef>
          </c:val>
        </c:ser>
        <c:dLbls>
          <c:showLegendKey val="0"/>
          <c:showVal val="0"/>
          <c:showCatName val="0"/>
          <c:showSerName val="0"/>
          <c:showPercent val="0"/>
          <c:showBubbleSize val="0"/>
        </c:dLbls>
        <c:gapWidth val="50"/>
        <c:axId val="283035440"/>
        <c:axId val="283030736"/>
      </c:barChart>
      <c:catAx>
        <c:axId val="2830354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MX"/>
          </a:p>
        </c:txPr>
        <c:crossAx val="283030736"/>
        <c:crosses val="autoZero"/>
        <c:auto val="1"/>
        <c:lblAlgn val="ctr"/>
        <c:lblOffset val="100"/>
        <c:noMultiLvlLbl val="0"/>
      </c:catAx>
      <c:valAx>
        <c:axId val="283030736"/>
        <c:scaling>
          <c:orientation val="minMax"/>
        </c:scaling>
        <c:delete val="1"/>
        <c:axPos val="t"/>
        <c:numFmt formatCode="0%" sourceLinked="1"/>
        <c:majorTickMark val="none"/>
        <c:minorTickMark val="none"/>
        <c:tickLblPos val="nextTo"/>
        <c:crossAx val="283035440"/>
        <c:crosses val="autoZero"/>
        <c:crossBetween val="between"/>
      </c:valAx>
      <c:spPr>
        <a:noFill/>
        <a:ln>
          <a:noFill/>
        </a:ln>
        <a:effectLst/>
      </c:spPr>
    </c:plotArea>
    <c:plotVisOnly val="1"/>
    <c:dispBlanksAs val="gap"/>
    <c:showDLblsOverMax val="0"/>
  </c:chart>
  <c:spPr>
    <a:solidFill>
      <a:schemeClr val="bg1"/>
    </a:solidFill>
    <a:ln w="9525" cap="flat" cmpd="sng" algn="ctr">
      <a:noFill/>
      <a:prstDash val="solid"/>
      <a:round/>
    </a:ln>
    <a:effectLst/>
  </c:spPr>
  <c:txPr>
    <a:bodyPr/>
    <a:lstStyle/>
    <a:p>
      <a:pPr>
        <a:defRPr sz="1200"/>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spPr>
            <a:ln w="30000" cap="rnd" cmpd="sng" algn="ctr">
              <a:solidFill>
                <a:schemeClr val="accent1"/>
              </a:solidFill>
              <a:prstDash val="solid"/>
              <a:round/>
            </a:ln>
            <a:effectLst/>
          </c:spPr>
          <c:marker>
            <c:symbol val="none"/>
          </c:marker>
          <c:cat>
            <c:strRef>
              <c:f>Hoja1!$A$2:$A$19</c:f>
              <c:strCache>
                <c:ptCount val="18"/>
                <c:pt idx="0">
                  <c:v>Calidad del servicio</c:v>
                </c:pt>
                <c:pt idx="1">
                  <c:v>Instructores</c:v>
                </c:pt>
                <c:pt idx="2">
                  <c:v>Temas</c:v>
                </c:pt>
                <c:pt idx="3">
                  <c:v>Certificaciones</c:v>
                </c:pt>
                <c:pt idx="4">
                  <c:v>Precios</c:v>
                </c:pt>
                <c:pt idx="5">
                  <c:v>Duración</c:v>
                </c:pt>
                <c:pt idx="6">
                  <c:v>Programación</c:v>
                </c:pt>
                <c:pt idx="7">
                  <c:v>Modalidad</c:v>
                </c:pt>
                <c:pt idx="8">
                  <c:v>Tipo</c:v>
                </c:pt>
                <c:pt idx="9">
                  <c:v>Formas de pago</c:v>
                </c:pt>
                <c:pt idx="10">
                  <c:v>Materiales</c:v>
                </c:pt>
                <c:pt idx="11">
                  <c:v>Imagen</c:v>
                </c:pt>
                <c:pt idx="12">
                  <c:v>Experiencias pasadas</c:v>
                </c:pt>
                <c:pt idx="13">
                  <c:v>Convenios</c:v>
                </c:pt>
                <c:pt idx="14">
                  <c:v>Instalaciones</c:v>
                </c:pt>
                <c:pt idx="15">
                  <c:v>Acciones de promoción y ventas</c:v>
                </c:pt>
                <c:pt idx="16">
                  <c:v>Servicio de evento</c:v>
                </c:pt>
                <c:pt idx="17">
                  <c:v>Ubicación</c:v>
                </c:pt>
              </c:strCache>
            </c:strRef>
          </c:cat>
          <c:val>
            <c:numRef>
              <c:f>Hoja1!$B$2:$B$19</c:f>
              <c:numCache>
                <c:formatCode>General</c:formatCode>
                <c:ptCount val="18"/>
                <c:pt idx="0">
                  <c:v>3.88</c:v>
                </c:pt>
                <c:pt idx="1">
                  <c:v>3.73</c:v>
                </c:pt>
                <c:pt idx="2">
                  <c:v>3.74</c:v>
                </c:pt>
                <c:pt idx="3">
                  <c:v>3.73</c:v>
                </c:pt>
                <c:pt idx="4">
                  <c:v>3.75</c:v>
                </c:pt>
                <c:pt idx="5">
                  <c:v>3.62</c:v>
                </c:pt>
                <c:pt idx="6">
                  <c:v>3.6</c:v>
                </c:pt>
                <c:pt idx="7">
                  <c:v>3.4699999999999998</c:v>
                </c:pt>
                <c:pt idx="8">
                  <c:v>3.56</c:v>
                </c:pt>
                <c:pt idx="9">
                  <c:v>3.4699999999999998</c:v>
                </c:pt>
                <c:pt idx="10">
                  <c:v>3.51</c:v>
                </c:pt>
                <c:pt idx="11">
                  <c:v>3.46</c:v>
                </c:pt>
                <c:pt idx="12">
                  <c:v>3.4299999999999997</c:v>
                </c:pt>
                <c:pt idx="13">
                  <c:v>3.4</c:v>
                </c:pt>
                <c:pt idx="14">
                  <c:v>3.23</c:v>
                </c:pt>
                <c:pt idx="15">
                  <c:v>3.06</c:v>
                </c:pt>
                <c:pt idx="16">
                  <c:v>2.96</c:v>
                </c:pt>
                <c:pt idx="17">
                  <c:v>3.07</c:v>
                </c:pt>
              </c:numCache>
            </c:numRef>
          </c:val>
        </c:ser>
        <c:dLbls>
          <c:showLegendKey val="0"/>
          <c:showVal val="0"/>
          <c:showCatName val="0"/>
          <c:showSerName val="0"/>
          <c:showPercent val="0"/>
          <c:showBubbleSize val="0"/>
        </c:dLbls>
        <c:axId val="283037792"/>
        <c:axId val="230551264"/>
      </c:radarChart>
      <c:catAx>
        <c:axId val="283037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MX"/>
          </a:p>
        </c:txPr>
        <c:crossAx val="230551264"/>
        <c:crosses val="autoZero"/>
        <c:auto val="1"/>
        <c:lblAlgn val="ctr"/>
        <c:lblOffset val="100"/>
        <c:noMultiLvlLbl val="0"/>
      </c:catAx>
      <c:valAx>
        <c:axId val="230551264"/>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10000" cap="flat" cmpd="sng" algn="ctr">
            <a:noFill/>
            <a:prstDash val="solid"/>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MX"/>
          </a:p>
        </c:txPr>
        <c:crossAx val="283037792"/>
        <c:crosses val="autoZero"/>
        <c:crossBetween val="between"/>
        <c:majorUnit val="0.5"/>
        <c:minorUnit val="1.0000000000000005E-2"/>
      </c:valAx>
      <c:spPr>
        <a:noFill/>
        <a:ln>
          <a:noFill/>
        </a:ln>
        <a:effectLst/>
      </c:spPr>
    </c:plotArea>
    <c:plotVisOnly val="1"/>
    <c:dispBlanksAs val="gap"/>
    <c:showDLblsOverMax val="0"/>
  </c:chart>
  <c:spPr>
    <a:solidFill>
      <a:schemeClr val="bg1"/>
    </a:solidFill>
    <a:ln w="9525" cap="flat" cmpd="sng" algn="ctr">
      <a:solidFill>
        <a:schemeClr val="accent4"/>
      </a:solidFill>
      <a:prstDash val="dash"/>
      <a:round/>
    </a:ln>
    <a:effectLst/>
  </c:spPr>
  <c:txPr>
    <a:bodyPr/>
    <a:lstStyle/>
    <a:p>
      <a:pPr>
        <a:defRPr>
          <a:solidFill>
            <a:sysClr val="windowText" lastClr="000000"/>
          </a:solidFill>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926560117889589"/>
          <c:y val="2.6980623007113114E-2"/>
          <c:w val="0.54701727937306666"/>
          <c:h val="0.94603875398577464"/>
        </c:manualLayout>
      </c:layout>
      <c:barChart>
        <c:barDir val="bar"/>
        <c:grouping val="clustered"/>
        <c:varyColors val="1"/>
        <c:ser>
          <c:idx val="0"/>
          <c:order val="0"/>
          <c:spPr>
            <a:scene3d>
              <a:camera prst="orthographicFront"/>
              <a:lightRig rig="threePt" dir="t"/>
            </a:scene3d>
            <a:sp3d>
              <a:bevelT/>
            </a:sp3d>
          </c:spPr>
          <c:invertIfNegative val="0"/>
          <c:dPt>
            <c:idx val="0"/>
            <c:invertIfNegative val="0"/>
            <c:bubble3D val="0"/>
            <c:spPr>
              <a:solidFill>
                <a:schemeClr val="accent1"/>
              </a:solidFill>
              <a:ln>
                <a:noFill/>
              </a:ln>
              <a:effectLst/>
              <a:scene3d>
                <a:camera prst="orthographicFront"/>
                <a:lightRig rig="threePt" dir="t"/>
              </a:scene3d>
              <a:sp3d>
                <a:bevelT/>
              </a:sp3d>
            </c:spPr>
          </c:dPt>
          <c:dPt>
            <c:idx val="1"/>
            <c:invertIfNegative val="0"/>
            <c:bubble3D val="0"/>
            <c:spPr>
              <a:solidFill>
                <a:schemeClr val="accent2"/>
              </a:solidFill>
              <a:ln>
                <a:noFill/>
              </a:ln>
              <a:effectLst/>
              <a:scene3d>
                <a:camera prst="orthographicFront"/>
                <a:lightRig rig="threePt" dir="t"/>
              </a:scene3d>
              <a:sp3d>
                <a:bevelT/>
              </a:sp3d>
            </c:spPr>
          </c:dPt>
          <c:dPt>
            <c:idx val="2"/>
            <c:invertIfNegative val="0"/>
            <c:bubble3D val="0"/>
            <c:spPr>
              <a:solidFill>
                <a:schemeClr val="accent3"/>
              </a:solidFill>
              <a:ln>
                <a:noFill/>
              </a:ln>
              <a:effectLst/>
              <a:scene3d>
                <a:camera prst="orthographicFront"/>
                <a:lightRig rig="threePt" dir="t"/>
              </a:scene3d>
              <a:sp3d>
                <a:bevelT/>
              </a:sp3d>
            </c:spPr>
          </c:dPt>
          <c:dPt>
            <c:idx val="3"/>
            <c:invertIfNegative val="0"/>
            <c:bubble3D val="0"/>
            <c:spPr>
              <a:solidFill>
                <a:schemeClr val="accent4"/>
              </a:solidFill>
              <a:ln>
                <a:noFill/>
              </a:ln>
              <a:effectLst/>
              <a:scene3d>
                <a:camera prst="orthographicFront"/>
                <a:lightRig rig="threePt" dir="t"/>
              </a:scene3d>
              <a:sp3d>
                <a:bevelT/>
              </a:sp3d>
            </c:spPr>
          </c:dPt>
          <c:dPt>
            <c:idx val="4"/>
            <c:invertIfNegative val="0"/>
            <c:bubble3D val="0"/>
            <c:spPr>
              <a:solidFill>
                <a:schemeClr val="accent5"/>
              </a:solidFill>
              <a:ln>
                <a:noFill/>
              </a:ln>
              <a:effectLst/>
              <a:scene3d>
                <a:camera prst="orthographicFront"/>
                <a:lightRig rig="threePt" dir="t"/>
              </a:scene3d>
              <a:sp3d>
                <a:bevelT/>
              </a:sp3d>
            </c:spPr>
          </c:dPt>
          <c:dPt>
            <c:idx val="5"/>
            <c:invertIfNegative val="0"/>
            <c:bubble3D val="0"/>
            <c:spPr>
              <a:solidFill>
                <a:schemeClr val="accent6"/>
              </a:solidFill>
              <a:ln>
                <a:noFill/>
              </a:ln>
              <a:effectLst/>
              <a:scene3d>
                <a:camera prst="orthographicFront"/>
                <a:lightRig rig="threePt" dir="t"/>
              </a:scene3d>
              <a:sp3d>
                <a:bevelT/>
              </a:sp3d>
            </c:spPr>
          </c:dPt>
          <c:dPt>
            <c:idx val="6"/>
            <c:invertIfNegative val="0"/>
            <c:bubble3D val="0"/>
            <c:spPr>
              <a:solidFill>
                <a:schemeClr val="accent1">
                  <a:lumMod val="60000"/>
                </a:schemeClr>
              </a:solidFill>
              <a:ln>
                <a:noFill/>
              </a:ln>
              <a:effectLst/>
              <a:scene3d>
                <a:camera prst="orthographicFront"/>
                <a:lightRig rig="threePt" dir="t"/>
              </a:scene3d>
              <a:sp3d>
                <a:bevelT/>
              </a:sp3d>
            </c:spPr>
          </c:dPt>
          <c:dPt>
            <c:idx val="7"/>
            <c:invertIfNegative val="0"/>
            <c:bubble3D val="0"/>
            <c:spPr>
              <a:solidFill>
                <a:schemeClr val="accent2">
                  <a:lumMod val="60000"/>
                </a:schemeClr>
              </a:solidFill>
              <a:ln>
                <a:noFill/>
              </a:ln>
              <a:effectLst/>
              <a:scene3d>
                <a:camera prst="orthographicFront"/>
                <a:lightRig rig="threePt" dir="t"/>
              </a:scene3d>
              <a:sp3d>
                <a:bevelT/>
              </a:sp3d>
            </c:spPr>
          </c:dPt>
          <c:dPt>
            <c:idx val="8"/>
            <c:invertIfNegative val="0"/>
            <c:bubble3D val="0"/>
            <c:spPr>
              <a:solidFill>
                <a:schemeClr val="accent3">
                  <a:lumMod val="60000"/>
                </a:schemeClr>
              </a:solidFill>
              <a:ln>
                <a:noFill/>
              </a:ln>
              <a:effectLst/>
              <a:scene3d>
                <a:camera prst="orthographicFront"/>
                <a:lightRig rig="threePt" dir="t"/>
              </a:scene3d>
              <a:sp3d>
                <a:bevelT/>
              </a:sp3d>
            </c:spPr>
          </c:dPt>
          <c:dPt>
            <c:idx val="9"/>
            <c:invertIfNegative val="0"/>
            <c:bubble3D val="0"/>
            <c:spPr>
              <a:solidFill>
                <a:schemeClr val="accent4">
                  <a:lumMod val="60000"/>
                </a:schemeClr>
              </a:solidFill>
              <a:ln>
                <a:noFill/>
              </a:ln>
              <a:effectLst/>
              <a:scene3d>
                <a:camera prst="orthographicFront"/>
                <a:lightRig rig="threePt" dir="t"/>
              </a:scene3d>
              <a:sp3d>
                <a:bevelT/>
              </a:sp3d>
            </c:spPr>
          </c:dPt>
          <c:dPt>
            <c:idx val="10"/>
            <c:invertIfNegative val="0"/>
            <c:bubble3D val="0"/>
            <c:spPr>
              <a:solidFill>
                <a:schemeClr val="accent5">
                  <a:lumMod val="60000"/>
                </a:schemeClr>
              </a:solidFill>
              <a:ln>
                <a:noFill/>
              </a:ln>
              <a:effectLst/>
              <a:scene3d>
                <a:camera prst="orthographicFront"/>
                <a:lightRig rig="threePt" dir="t"/>
              </a:scene3d>
              <a:sp3d>
                <a:bevelT/>
              </a:sp3d>
            </c:spPr>
          </c:dPt>
          <c:dPt>
            <c:idx val="11"/>
            <c:invertIfNegative val="0"/>
            <c:bubble3D val="0"/>
            <c:spPr>
              <a:solidFill>
                <a:schemeClr val="accent6">
                  <a:lumMod val="60000"/>
                </a:schemeClr>
              </a:solidFill>
              <a:ln>
                <a:noFill/>
              </a:ln>
              <a:effectLst/>
              <a:scene3d>
                <a:camera prst="orthographicFront"/>
                <a:lightRig rig="threePt" dir="t"/>
              </a:scene3d>
              <a:sp3d>
                <a:bevelT/>
              </a:sp3d>
            </c:spPr>
          </c:dPt>
          <c:dPt>
            <c:idx val="12"/>
            <c:invertIfNegative val="0"/>
            <c:bubble3D val="0"/>
            <c:spPr>
              <a:solidFill>
                <a:schemeClr val="accent1">
                  <a:lumMod val="80000"/>
                  <a:lumOff val="20000"/>
                </a:schemeClr>
              </a:solidFill>
              <a:ln>
                <a:noFill/>
              </a:ln>
              <a:effectLst/>
              <a:scene3d>
                <a:camera prst="orthographicFront"/>
                <a:lightRig rig="threePt" dir="t"/>
              </a:scene3d>
              <a:sp3d>
                <a:bevelT/>
              </a:sp3d>
            </c:spPr>
          </c:dPt>
          <c:dPt>
            <c:idx val="13"/>
            <c:invertIfNegative val="0"/>
            <c:bubble3D val="0"/>
            <c:spPr>
              <a:solidFill>
                <a:schemeClr val="accent2">
                  <a:lumMod val="80000"/>
                  <a:lumOff val="20000"/>
                </a:schemeClr>
              </a:solidFill>
              <a:ln>
                <a:noFill/>
              </a:ln>
              <a:effectLst/>
              <a:scene3d>
                <a:camera prst="orthographicFront"/>
                <a:lightRig rig="threePt" dir="t"/>
              </a:scene3d>
              <a:sp3d>
                <a:bevelT/>
              </a:sp3d>
            </c:spPr>
          </c:dPt>
          <c:dPt>
            <c:idx val="14"/>
            <c:invertIfNegative val="0"/>
            <c:bubble3D val="0"/>
            <c:spPr>
              <a:solidFill>
                <a:schemeClr val="accent3">
                  <a:lumMod val="80000"/>
                  <a:lumOff val="20000"/>
                </a:schemeClr>
              </a:solidFill>
              <a:ln>
                <a:noFill/>
              </a:ln>
              <a:effectLst/>
              <a:scene3d>
                <a:camera prst="orthographicFront"/>
                <a:lightRig rig="threePt" dir="t"/>
              </a:scene3d>
              <a:sp3d>
                <a:bevelT/>
              </a:sp3d>
            </c:spPr>
          </c:dPt>
          <c:dPt>
            <c:idx val="15"/>
            <c:invertIfNegative val="0"/>
            <c:bubble3D val="0"/>
            <c:spPr>
              <a:solidFill>
                <a:schemeClr val="accent4">
                  <a:lumMod val="80000"/>
                  <a:lumOff val="20000"/>
                </a:schemeClr>
              </a:solidFill>
              <a:ln>
                <a:noFill/>
              </a:ln>
              <a:effectLst/>
              <a:scene3d>
                <a:camera prst="orthographicFront"/>
                <a:lightRig rig="threePt" dir="t"/>
              </a:scene3d>
              <a:sp3d>
                <a:bevelT/>
              </a:sp3d>
            </c:spPr>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Hoja1!$A$3:$A$115</c:f>
              <c:strCache>
                <c:ptCount val="16"/>
                <c:pt idx="0">
                  <c:v>Capacitación interna</c:v>
                </c:pt>
                <c:pt idx="1">
                  <c:v>Lideres</c:v>
                </c:pt>
                <c:pt idx="2">
                  <c:v>Cámara de comercio</c:v>
                </c:pt>
                <c:pt idx="3">
                  <c:v>SECAP</c:v>
                </c:pt>
                <c:pt idx="4">
                  <c:v>SETEC</c:v>
                </c:pt>
                <c:pt idx="5">
                  <c:v>Cámara de la industria</c:v>
                </c:pt>
                <c:pt idx="6">
                  <c:v>Bureau Veritas</c:v>
                </c:pt>
                <c:pt idx="7">
                  <c:v>Cámara de agricultura</c:v>
                </c:pt>
                <c:pt idx="8">
                  <c:v>Capeipi</c:v>
                </c:pt>
                <c:pt idx="9">
                  <c:v>Elite</c:v>
                </c:pt>
                <c:pt idx="10">
                  <c:v>Intelecto</c:v>
                </c:pt>
                <c:pt idx="11">
                  <c:v>TBL</c:v>
                </c:pt>
                <c:pt idx="12">
                  <c:v>Otros</c:v>
                </c:pt>
                <c:pt idx="13">
                  <c:v>No recuerda</c:v>
                </c:pt>
                <c:pt idx="14">
                  <c:v>No responde</c:v>
                </c:pt>
                <c:pt idx="15">
                  <c:v>Ninguna</c:v>
                </c:pt>
              </c:strCache>
            </c:strRef>
          </c:cat>
          <c:val>
            <c:numRef>
              <c:f>Hoja1!$B$3:$B$115</c:f>
              <c:numCache>
                <c:formatCode>0</c:formatCode>
                <c:ptCount val="16"/>
                <c:pt idx="0">
                  <c:v>13.1</c:v>
                </c:pt>
                <c:pt idx="1">
                  <c:v>4.0999999999999996</c:v>
                </c:pt>
                <c:pt idx="2">
                  <c:v>3.3</c:v>
                </c:pt>
                <c:pt idx="3">
                  <c:v>2.1</c:v>
                </c:pt>
                <c:pt idx="4">
                  <c:v>2.1</c:v>
                </c:pt>
                <c:pt idx="5">
                  <c:v>1.7</c:v>
                </c:pt>
                <c:pt idx="6">
                  <c:v>1.2</c:v>
                </c:pt>
                <c:pt idx="7">
                  <c:v>1.2</c:v>
                </c:pt>
                <c:pt idx="8">
                  <c:v>1.2</c:v>
                </c:pt>
                <c:pt idx="9">
                  <c:v>1.2</c:v>
                </c:pt>
                <c:pt idx="10">
                  <c:v>1.2</c:v>
                </c:pt>
                <c:pt idx="11">
                  <c:v>1.2</c:v>
                </c:pt>
                <c:pt idx="12">
                  <c:v>44.800000000000004</c:v>
                </c:pt>
                <c:pt idx="13">
                  <c:v>19.5</c:v>
                </c:pt>
                <c:pt idx="14">
                  <c:v>5.4</c:v>
                </c:pt>
                <c:pt idx="15">
                  <c:v>1.2</c:v>
                </c:pt>
              </c:numCache>
            </c:numRef>
          </c:val>
        </c:ser>
        <c:dLbls>
          <c:showLegendKey val="0"/>
          <c:showVal val="0"/>
          <c:showCatName val="0"/>
          <c:showSerName val="0"/>
          <c:showPercent val="0"/>
          <c:showBubbleSize val="0"/>
        </c:dLbls>
        <c:gapWidth val="50"/>
        <c:axId val="230552832"/>
        <c:axId val="230554792"/>
      </c:barChart>
      <c:catAx>
        <c:axId val="2305528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MX"/>
          </a:p>
        </c:txPr>
        <c:crossAx val="230554792"/>
        <c:crosses val="autoZero"/>
        <c:auto val="1"/>
        <c:lblAlgn val="ctr"/>
        <c:lblOffset val="100"/>
        <c:noMultiLvlLbl val="0"/>
      </c:catAx>
      <c:valAx>
        <c:axId val="230554792"/>
        <c:scaling>
          <c:orientation val="minMax"/>
        </c:scaling>
        <c:delete val="1"/>
        <c:axPos val="t"/>
        <c:numFmt formatCode="0" sourceLinked="1"/>
        <c:majorTickMark val="none"/>
        <c:minorTickMark val="none"/>
        <c:tickLblPos val="nextTo"/>
        <c:crossAx val="23055283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accent4"/>
      </a:solidFill>
      <a:prstDash val="solid"/>
      <a:round/>
    </a:ln>
    <a:effectLst/>
  </c:spPr>
  <c:txPr>
    <a:bodyPr/>
    <a:lstStyle/>
    <a:p>
      <a:pPr>
        <a:defRPr sz="1200"/>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ysClr val="windowText" lastClr="000000"/>
                </a:solidFill>
                <a:latin typeface="+mj-lt"/>
                <a:ea typeface="+mn-ea"/>
                <a:cs typeface="+mn-cs"/>
              </a:defRPr>
            </a:pPr>
            <a:r>
              <a:rPr lang="es-MX"/>
              <a:t>Problemas</a:t>
            </a:r>
          </a:p>
        </c:rich>
      </c:tx>
      <c:overlay val="0"/>
      <c:spPr>
        <a:noFill/>
        <a:ln>
          <a:noFill/>
        </a:ln>
        <a:effectLst/>
      </c:spPr>
      <c:txPr>
        <a:bodyPr rot="0" spcFirstLastPara="1" vertOverflow="ellipsis" vert="horz" wrap="square" anchor="ctr" anchorCtr="1"/>
        <a:lstStyle/>
        <a:p>
          <a:pPr>
            <a:defRPr sz="1440" b="1" i="0" u="none" strike="noStrike" kern="1200" baseline="0">
              <a:solidFill>
                <a:sysClr val="windowText" lastClr="000000"/>
              </a:solidFill>
              <a:latin typeface="+mj-lt"/>
              <a:ea typeface="+mn-ea"/>
              <a:cs typeface="+mn-cs"/>
            </a:defRPr>
          </a:pPr>
          <a:endParaRPr lang="es-MX"/>
        </a:p>
      </c:txPr>
    </c:title>
    <c:autoTitleDeleted val="0"/>
    <c:plotArea>
      <c:layout>
        <c:manualLayout>
          <c:layoutTarget val="inner"/>
          <c:xMode val="edge"/>
          <c:yMode val="edge"/>
          <c:x val="0.23618707701298772"/>
          <c:y val="0.16141294838145259"/>
          <c:w val="0.52762610687580569"/>
          <c:h val="0.8042300962379707"/>
        </c:manualLayout>
      </c:layout>
      <c:barChart>
        <c:barDir val="col"/>
        <c:grouping val="clustered"/>
        <c:varyColors val="0"/>
        <c:ser>
          <c:idx val="0"/>
          <c:order val="0"/>
          <c:spPr>
            <a:solidFill>
              <a:schemeClr val="accent1"/>
            </a:solidFill>
            <a:ln>
              <a:noFill/>
            </a:ln>
            <a:effectLst/>
            <a:scene3d>
              <a:camera prst="orthographicFront"/>
              <a:lightRig rig="threePt" dir="t"/>
            </a:scene3d>
            <a:sp3d>
              <a:bevelT/>
            </a:sp3d>
          </c:spPr>
          <c:invertIfNegative val="0"/>
          <c:dPt>
            <c:idx val="0"/>
            <c:invertIfNegative val="0"/>
            <c:bubble3D val="0"/>
            <c:spPr>
              <a:solidFill>
                <a:schemeClr val="accent1"/>
              </a:solidFill>
              <a:ln>
                <a:noFill/>
              </a:ln>
              <a:effectLst/>
              <a:scene3d>
                <a:camera prst="orthographicFront"/>
                <a:lightRig rig="threePt" dir="t"/>
              </a:scene3d>
              <a:sp3d>
                <a:bevelT/>
              </a:sp3d>
            </c:spPr>
          </c:dPt>
          <c:dPt>
            <c:idx val="1"/>
            <c:invertIfNegative val="0"/>
            <c:bubble3D val="0"/>
            <c:spPr>
              <a:solidFill>
                <a:schemeClr val="accent1"/>
              </a:solidFill>
              <a:ln>
                <a:noFill/>
              </a:ln>
              <a:effectLst/>
              <a:scene3d>
                <a:camera prst="orthographicFront"/>
                <a:lightRig rig="threePt" dir="t"/>
              </a:scene3d>
              <a:sp3d>
                <a:bevelT/>
              </a:sp3d>
            </c:spPr>
          </c:dPt>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j-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Hoja1!$A$2:$A$3</c:f>
              <c:strCache>
                <c:ptCount val="2"/>
                <c:pt idx="0">
                  <c:v>Sí</c:v>
                </c:pt>
                <c:pt idx="1">
                  <c:v>No</c:v>
                </c:pt>
              </c:strCache>
            </c:strRef>
          </c:cat>
          <c:val>
            <c:numRef>
              <c:f>Hoja1!$B$2:$B$3</c:f>
              <c:numCache>
                <c:formatCode>General</c:formatCode>
                <c:ptCount val="2"/>
                <c:pt idx="0">
                  <c:v>4</c:v>
                </c:pt>
                <c:pt idx="1">
                  <c:v>96</c:v>
                </c:pt>
              </c:numCache>
            </c:numRef>
          </c:val>
        </c:ser>
        <c:dLbls>
          <c:showLegendKey val="0"/>
          <c:showVal val="0"/>
          <c:showCatName val="0"/>
          <c:showSerName val="0"/>
          <c:showPercent val="0"/>
          <c:showBubbleSize val="0"/>
        </c:dLbls>
        <c:gapWidth val="100"/>
        <c:axId val="230546560"/>
        <c:axId val="230547344"/>
      </c:barChart>
      <c:catAx>
        <c:axId val="230546560"/>
        <c:scaling>
          <c:orientation val="minMax"/>
        </c:scaling>
        <c:delete val="0"/>
        <c:axPos val="b"/>
        <c:numFmt formatCode="General" sourceLinked="1"/>
        <c:majorTickMark val="out"/>
        <c:minorTickMark val="none"/>
        <c:tickLblPos val="nextTo"/>
        <c:spPr>
          <a:noFill/>
          <a:ln w="1000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j-lt"/>
                <a:ea typeface="+mn-ea"/>
                <a:cs typeface="+mn-cs"/>
              </a:defRPr>
            </a:pPr>
            <a:endParaRPr lang="es-MX"/>
          </a:p>
        </c:txPr>
        <c:crossAx val="230547344"/>
        <c:crosses val="autoZero"/>
        <c:auto val="1"/>
        <c:lblAlgn val="ctr"/>
        <c:lblOffset val="100"/>
        <c:noMultiLvlLbl val="0"/>
      </c:catAx>
      <c:valAx>
        <c:axId val="230547344"/>
        <c:scaling>
          <c:orientation val="minMax"/>
        </c:scaling>
        <c:delete val="1"/>
        <c:axPos val="l"/>
        <c:numFmt formatCode="General" sourceLinked="1"/>
        <c:majorTickMark val="out"/>
        <c:minorTickMark val="none"/>
        <c:tickLblPos val="nextTo"/>
        <c:crossAx val="230546560"/>
        <c:crosses val="autoZero"/>
        <c:crossBetween val="between"/>
      </c:valAx>
      <c:spPr>
        <a:noFill/>
        <a:ln>
          <a:noFill/>
        </a:ln>
        <a:effectLst/>
      </c:spPr>
    </c:plotArea>
    <c:plotVisOnly val="1"/>
    <c:dispBlanksAs val="zero"/>
    <c:showDLblsOverMax val="0"/>
  </c:chart>
  <c:spPr>
    <a:solidFill>
      <a:schemeClr val="bg1"/>
    </a:solidFill>
    <a:ln w="9525" cap="flat" cmpd="sng" algn="ctr">
      <a:solidFill>
        <a:srgbClr val="84AA33"/>
      </a:solidFill>
      <a:prstDash val="solid"/>
      <a:round/>
    </a:ln>
    <a:effectLst/>
  </c:spPr>
  <c:txPr>
    <a:bodyPr/>
    <a:lstStyle/>
    <a:p>
      <a:pPr>
        <a:defRPr sz="1200">
          <a:solidFill>
            <a:sysClr val="windowText" lastClr="000000"/>
          </a:solidFill>
          <a:latin typeface="+mj-lt"/>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0000" cap="flat" cmpd="sng" algn="ctr">
                      <a:solidFill>
                        <a:schemeClr val="tx1"/>
                      </a:solidFill>
                      <a:prstDash val="solid"/>
                      <a:round/>
                    </a:ln>
                    <a:effectLst/>
                  </c:spPr>
                </c15:leaderLines>
              </c:ext>
            </c:extLst>
          </c:dLbls>
          <c:cat>
            <c:strRef>
              <c:f>Hoja1!$A$2:$A$5</c:f>
              <c:strCache>
                <c:ptCount val="4"/>
                <c:pt idx="0">
                  <c:v>Desorganización</c:v>
                </c:pt>
                <c:pt idx="1">
                  <c:v>Incumplimiento de la programación de capacitación</c:v>
                </c:pt>
                <c:pt idx="2">
                  <c:v>Baja calidad de los servicios de evento</c:v>
                </c:pt>
                <c:pt idx="3">
                  <c:v>Falta de cobertura de los temas de capacitación</c:v>
                </c:pt>
              </c:strCache>
            </c:strRef>
          </c:cat>
          <c:val>
            <c:numRef>
              <c:f>Hoja1!$B$2:$B$5</c:f>
              <c:numCache>
                <c:formatCode>0%</c:formatCode>
                <c:ptCount val="4"/>
                <c:pt idx="0">
                  <c:v>0.60000000000000064</c:v>
                </c:pt>
                <c:pt idx="1">
                  <c:v>0.30000000000000032</c:v>
                </c:pt>
                <c:pt idx="2">
                  <c:v>0.2</c:v>
                </c:pt>
                <c:pt idx="3">
                  <c:v>0.1</c:v>
                </c:pt>
              </c:numCache>
            </c:numRef>
          </c:val>
        </c:ser>
        <c:dLbls>
          <c:showLegendKey val="0"/>
          <c:showVal val="1"/>
          <c:showCatName val="0"/>
          <c:showSerName val="0"/>
          <c:showPercent val="0"/>
          <c:showBubbleSize val="0"/>
        </c:dLbls>
        <c:gapWidth val="150"/>
        <c:axId val="230547736"/>
        <c:axId val="230548912"/>
      </c:barChart>
      <c:catAx>
        <c:axId val="2305477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MX"/>
          </a:p>
        </c:txPr>
        <c:crossAx val="230548912"/>
        <c:crosses val="autoZero"/>
        <c:auto val="1"/>
        <c:lblAlgn val="ctr"/>
        <c:lblOffset val="100"/>
        <c:noMultiLvlLbl val="0"/>
      </c:catAx>
      <c:valAx>
        <c:axId val="230548912"/>
        <c:scaling>
          <c:orientation val="minMax"/>
        </c:scaling>
        <c:delete val="1"/>
        <c:axPos val="b"/>
        <c:numFmt formatCode="0%" sourceLinked="1"/>
        <c:majorTickMark val="none"/>
        <c:minorTickMark val="none"/>
        <c:tickLblPos val="nextTo"/>
        <c:crossAx val="230547736"/>
        <c:crosses val="max"/>
        <c:crossBetween val="between"/>
      </c:valAx>
      <c:spPr>
        <a:noFill/>
        <a:ln>
          <a:noFill/>
        </a:ln>
        <a:effectLst/>
      </c:spPr>
    </c:plotArea>
    <c:plotVisOnly val="1"/>
    <c:dispBlanksAs val="gap"/>
    <c:showDLblsOverMax val="0"/>
  </c:chart>
  <c:spPr>
    <a:solidFill>
      <a:schemeClr val="bg1"/>
    </a:solidFill>
    <a:ln w="9525" cap="flat" cmpd="sng" algn="ctr">
      <a:solidFill>
        <a:schemeClr val="accent4"/>
      </a:solidFill>
      <a:prstDash val="solid"/>
      <a:round/>
    </a:ln>
    <a:effectLst/>
  </c:spPr>
  <c:txPr>
    <a:bodyPr/>
    <a:lstStyle/>
    <a:p>
      <a:pPr>
        <a:defRPr sz="1200">
          <a:latin typeface="+mn-lt"/>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dirty="0" err="1" smtClean="0"/>
              <a:t>Número</a:t>
            </a:r>
            <a:r>
              <a:rPr lang="en-US" dirty="0" smtClean="0"/>
              <a:t> de </a:t>
            </a:r>
            <a:r>
              <a:rPr lang="en-US" dirty="0" err="1" smtClean="0"/>
              <a:t>empleados</a:t>
            </a:r>
            <a:endParaRPr lang="en-US"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Hoja1!$B$1</c:f>
              <c:strCache>
                <c:ptCount val="1"/>
                <c:pt idx="0">
                  <c:v>Tipo de empresa</c:v>
                </c:pt>
              </c:strCache>
            </c:strRef>
          </c:tx>
          <c:spPr>
            <a:solidFill>
              <a:schemeClr val="accent2"/>
            </a:solidFill>
            <a:ln w="19050">
              <a:solidFill>
                <a:schemeClr val="lt1"/>
              </a:solidFill>
            </a:ln>
            <a:effectLst/>
          </c:spPr>
          <c:invertIfNegative val="0"/>
          <c:dPt>
            <c:idx val="0"/>
            <c:invertIfNegative val="0"/>
            <c:bubble3D val="0"/>
            <c:spPr>
              <a:solidFill>
                <a:schemeClr val="accent5">
                  <a:lumMod val="60000"/>
                  <a:lumOff val="40000"/>
                </a:schemeClr>
              </a:solidFill>
              <a:ln w="19050">
                <a:solidFill>
                  <a:schemeClr val="lt1"/>
                </a:solidFill>
              </a:ln>
              <a:effectLst/>
            </c:spPr>
          </c:dPt>
          <c:dPt>
            <c:idx val="1"/>
            <c:invertIfNegative val="0"/>
            <c:bubble3D val="0"/>
            <c:spPr>
              <a:solidFill>
                <a:schemeClr val="accent2"/>
              </a:solidFill>
              <a:ln w="19050">
                <a:solidFill>
                  <a:schemeClr val="lt1"/>
                </a:solidFill>
              </a:ln>
              <a:effectLst/>
            </c:spPr>
          </c:dPt>
          <c:dPt>
            <c:idx val="2"/>
            <c:invertIfNegative val="0"/>
            <c:bubble3D val="0"/>
            <c:spPr>
              <a:solidFill>
                <a:schemeClr val="accent2"/>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50 - 199 trabajadores</c:v>
                </c:pt>
                <c:pt idx="1">
                  <c:v>&gt; 200 trabajadores</c:v>
                </c:pt>
              </c:strCache>
            </c:strRef>
          </c:cat>
          <c:val>
            <c:numRef>
              <c:f>Hoja1!$B$2:$B$3</c:f>
              <c:numCache>
                <c:formatCode>0</c:formatCode>
                <c:ptCount val="2"/>
                <c:pt idx="0">
                  <c:v>61.8</c:v>
                </c:pt>
                <c:pt idx="1">
                  <c:v>38.200000000000003</c:v>
                </c:pt>
              </c:numCache>
            </c:numRef>
          </c:val>
        </c:ser>
        <c:dLbls>
          <c:showLegendKey val="0"/>
          <c:showVal val="0"/>
          <c:showCatName val="0"/>
          <c:showSerName val="0"/>
          <c:showPercent val="0"/>
          <c:showBubbleSize val="0"/>
        </c:dLbls>
        <c:gapWidth val="100"/>
        <c:axId val="226031784"/>
        <c:axId val="226030608"/>
      </c:barChart>
      <c:catAx>
        <c:axId val="2260317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226030608"/>
        <c:crosses val="autoZero"/>
        <c:auto val="1"/>
        <c:lblAlgn val="ctr"/>
        <c:lblOffset val="100"/>
        <c:noMultiLvlLbl val="0"/>
      </c:catAx>
      <c:valAx>
        <c:axId val="226030608"/>
        <c:scaling>
          <c:orientation val="minMax"/>
        </c:scaling>
        <c:delete val="1"/>
        <c:axPos val="l"/>
        <c:numFmt formatCode="0" sourceLinked="1"/>
        <c:majorTickMark val="out"/>
        <c:minorTickMark val="none"/>
        <c:tickLblPos val="nextTo"/>
        <c:crossAx val="226031784"/>
        <c:crosses val="autoZero"/>
        <c:crossBetween val="between"/>
      </c:valAx>
      <c:spPr>
        <a:noFill/>
        <a:ln>
          <a:noFill/>
        </a:ln>
        <a:effectLst/>
      </c:spPr>
    </c:plotArea>
    <c:plotVisOnly val="1"/>
    <c:dispBlanksAs val="gap"/>
    <c:showDLblsOverMax val="0"/>
  </c:chart>
  <c:spPr>
    <a:noFill/>
    <a:ln>
      <a:solidFill>
        <a:schemeClr val="accent3"/>
      </a:solidFill>
      <a:prstDash val="dash"/>
    </a:ln>
    <a:effectLst/>
  </c:spPr>
  <c:txPr>
    <a:bodyPr/>
    <a:lstStyle/>
    <a:p>
      <a:pPr>
        <a:defRPr>
          <a:solidFill>
            <a:schemeClr val="tx1"/>
          </a:solidFill>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ysClr val="windowText" lastClr="000000"/>
                </a:solidFill>
                <a:latin typeface="+mn-lt"/>
                <a:ea typeface="+mn-ea"/>
                <a:cs typeface="+mn-cs"/>
              </a:defRPr>
            </a:pPr>
            <a:r>
              <a:rPr lang="es-MX" dirty="0" smtClean="0"/>
              <a:t>¿Volvería</a:t>
            </a:r>
            <a:r>
              <a:rPr lang="es-MX" baseline="0" dirty="0" smtClean="0"/>
              <a:t> a contratar a la empresa?</a:t>
            </a:r>
            <a:endParaRPr lang="es-MX" dirty="0"/>
          </a:p>
        </c:rich>
      </c:tx>
      <c:overlay val="0"/>
      <c:spPr>
        <a:noFill/>
        <a:ln>
          <a:noFill/>
        </a:ln>
        <a:effectLst/>
      </c:spPr>
      <c:txPr>
        <a:bodyPr rot="0" spcFirstLastPara="1" vertOverflow="ellipsis" vert="horz" wrap="square" anchor="ctr" anchorCtr="1"/>
        <a:lstStyle/>
        <a:p>
          <a:pPr>
            <a:defRPr sz="1440" b="1" i="0" u="none" strike="noStrike" kern="1200" baseline="0">
              <a:solidFill>
                <a:sysClr val="windowText" lastClr="000000"/>
              </a:solidFill>
              <a:latin typeface="+mn-lt"/>
              <a:ea typeface="+mn-ea"/>
              <a:cs typeface="+mn-cs"/>
            </a:defRPr>
          </a:pPr>
          <a:endParaRPr lang="es-MX"/>
        </a:p>
      </c:txPr>
    </c:title>
    <c:autoTitleDeleted val="0"/>
    <c:plotArea>
      <c:layout/>
      <c:pieChart>
        <c:varyColors val="1"/>
        <c:ser>
          <c:idx val="0"/>
          <c:order val="0"/>
          <c:spPr>
            <a:scene3d>
              <a:camera prst="orthographicFront"/>
              <a:lightRig rig="threePt" dir="t"/>
            </a:scene3d>
            <a:sp3d>
              <a:bevelT/>
            </a:sp3d>
          </c:spPr>
          <c:dPt>
            <c:idx val="0"/>
            <c:bubble3D val="0"/>
            <c:spPr>
              <a:solidFill>
                <a:schemeClr val="accent1"/>
              </a:solidFill>
              <a:ln>
                <a:noFill/>
              </a:ln>
              <a:effectLst/>
              <a:scene3d>
                <a:camera prst="orthographicFront"/>
                <a:lightRig rig="threePt" dir="t"/>
              </a:scene3d>
              <a:sp3d>
                <a:bevelT/>
              </a:sp3d>
            </c:spPr>
          </c:dPt>
          <c:dPt>
            <c:idx val="1"/>
            <c:bubble3D val="0"/>
            <c:spPr>
              <a:solidFill>
                <a:schemeClr val="accent2"/>
              </a:solidFill>
              <a:ln>
                <a:noFill/>
              </a:ln>
              <a:effectLst/>
              <a:scene3d>
                <a:camera prst="orthographicFront"/>
                <a:lightRig rig="threePt" dir="t"/>
              </a:scene3d>
              <a:sp3d>
                <a:bevelT/>
              </a:sp3d>
            </c:spPr>
          </c:dPt>
          <c:dLbls>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s-MX"/>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Hoja1!$A$2:$A$3</c:f>
              <c:strCache>
                <c:ptCount val="2"/>
                <c:pt idx="0">
                  <c:v>Si</c:v>
                </c:pt>
                <c:pt idx="1">
                  <c:v>No</c:v>
                </c:pt>
              </c:strCache>
            </c:strRef>
          </c:cat>
          <c:val>
            <c:numRef>
              <c:f>Hoja1!$B$2:$B$3</c:f>
              <c:numCache>
                <c:formatCode>0%</c:formatCode>
                <c:ptCount val="2"/>
                <c:pt idx="0">
                  <c:v>0.93</c:v>
                </c:pt>
                <c:pt idx="1">
                  <c:v>7.0000000000000021E-2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MX"/>
        </a:p>
      </c:txPr>
    </c:legend>
    <c:plotVisOnly val="1"/>
    <c:dispBlanksAs val="zero"/>
    <c:showDLblsOverMax val="0"/>
  </c:chart>
  <c:spPr>
    <a:solidFill>
      <a:schemeClr val="bg1"/>
    </a:solidFill>
    <a:ln w="9525" cap="flat" cmpd="sng" algn="ctr">
      <a:solidFill>
        <a:srgbClr val="FFC000"/>
      </a:solidFill>
      <a:prstDash val="dash"/>
      <a:round/>
    </a:ln>
    <a:effectLst/>
  </c:spPr>
  <c:txPr>
    <a:bodyPr/>
    <a:lstStyle/>
    <a:p>
      <a:pPr>
        <a:defRPr sz="1200">
          <a:solidFill>
            <a:sysClr val="windowText" lastClr="000000"/>
          </a:solidFill>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invertIfNegative val="0"/>
          <c:dPt>
            <c:idx val="0"/>
            <c:invertIfNegative val="0"/>
            <c:bubble3D val="0"/>
            <c:spPr>
              <a:solidFill>
                <a:srgbClr val="00B050"/>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Muy Satisfecho</c:v>
                </c:pt>
                <c:pt idx="1">
                  <c:v>Satisfecho</c:v>
                </c:pt>
                <c:pt idx="2">
                  <c:v>Insatisfecho</c:v>
                </c:pt>
                <c:pt idx="3">
                  <c:v>Muy insatisfecho</c:v>
                </c:pt>
              </c:strCache>
            </c:strRef>
          </c:cat>
          <c:val>
            <c:numRef>
              <c:f>Hoja1!$B$2:$B$5</c:f>
              <c:numCache>
                <c:formatCode>0%</c:formatCode>
                <c:ptCount val="4"/>
                <c:pt idx="0">
                  <c:v>0.51</c:v>
                </c:pt>
                <c:pt idx="1">
                  <c:v>0.46</c:v>
                </c:pt>
                <c:pt idx="2">
                  <c:v>2.0000000000000011E-2</c:v>
                </c:pt>
                <c:pt idx="3" formatCode="0.0%">
                  <c:v>5.000000000000007E-3</c:v>
                </c:pt>
              </c:numCache>
            </c:numRef>
          </c:val>
        </c:ser>
        <c:dLbls>
          <c:showLegendKey val="0"/>
          <c:showVal val="1"/>
          <c:showCatName val="0"/>
          <c:showSerName val="0"/>
          <c:showPercent val="0"/>
          <c:showBubbleSize val="0"/>
        </c:dLbls>
        <c:gapWidth val="219"/>
        <c:overlap val="-27"/>
        <c:axId val="287459544"/>
        <c:axId val="287463464"/>
      </c:barChart>
      <c:catAx>
        <c:axId val="287459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287463464"/>
        <c:crosses val="autoZero"/>
        <c:auto val="1"/>
        <c:lblAlgn val="ctr"/>
        <c:lblOffset val="100"/>
        <c:noMultiLvlLbl val="0"/>
      </c:catAx>
      <c:valAx>
        <c:axId val="287463464"/>
        <c:scaling>
          <c:orientation val="minMax"/>
        </c:scaling>
        <c:delete val="1"/>
        <c:axPos val="l"/>
        <c:numFmt formatCode="0%" sourceLinked="1"/>
        <c:majorTickMark val="none"/>
        <c:minorTickMark val="none"/>
        <c:tickLblPos val="nextTo"/>
        <c:crossAx val="287459544"/>
        <c:crosses val="autoZero"/>
        <c:crossBetween val="between"/>
      </c:valAx>
      <c:spPr>
        <a:noFill/>
        <a:ln>
          <a:noFill/>
        </a:ln>
        <a:effectLst/>
      </c:spPr>
    </c:plotArea>
    <c:plotVisOnly val="1"/>
    <c:dispBlanksAs val="gap"/>
    <c:showDLblsOverMax val="0"/>
  </c:chart>
  <c:spPr>
    <a:noFill/>
    <a:ln>
      <a:solidFill>
        <a:srgbClr val="FFC000"/>
      </a:solidFill>
      <a:prstDash val="dash"/>
    </a:ln>
    <a:effectLst/>
  </c:spPr>
  <c:txPr>
    <a:bodyPr/>
    <a:lstStyle/>
    <a:p>
      <a:pPr>
        <a:defRPr>
          <a:solidFill>
            <a:schemeClr val="tx1"/>
          </a:solidFill>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ysClr val="windowText" lastClr="000000"/>
                </a:solidFill>
                <a:latin typeface="+mn-lt"/>
                <a:ea typeface="+mn-ea"/>
                <a:cs typeface="+mn-cs"/>
              </a:defRPr>
            </a:pPr>
            <a:r>
              <a:rPr lang="es-MX" dirty="0" smtClean="0"/>
              <a:t>Reposición del servicio</a:t>
            </a:r>
            <a:endParaRPr lang="es-MX" dirty="0"/>
          </a:p>
        </c:rich>
      </c:tx>
      <c:overlay val="0"/>
      <c:spPr>
        <a:noFill/>
        <a:ln>
          <a:noFill/>
        </a:ln>
        <a:effectLst/>
      </c:spPr>
      <c:txPr>
        <a:bodyPr rot="0" spcFirstLastPara="1" vertOverflow="ellipsis" vert="horz" wrap="square" anchor="ctr" anchorCtr="1"/>
        <a:lstStyle/>
        <a:p>
          <a:pPr>
            <a:defRPr sz="144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0000" cap="flat" cmpd="sng" algn="ctr">
                      <a:solidFill>
                        <a:schemeClr val="tx1"/>
                      </a:solidFill>
                      <a:prstDash val="solid"/>
                      <a:round/>
                    </a:ln>
                    <a:effectLst/>
                  </c:spPr>
                </c15:leaderLines>
              </c:ext>
            </c:extLst>
          </c:dLbls>
          <c:cat>
            <c:strRef>
              <c:f>Hoja1!$A$2:$A$5</c:f>
              <c:strCache>
                <c:ptCount val="4"/>
                <c:pt idx="0">
                  <c:v>Menos de tres meses</c:v>
                </c:pt>
                <c:pt idx="1">
                  <c:v>Menos de seis meses</c:v>
                </c:pt>
                <c:pt idx="2">
                  <c:v>Menos de un año</c:v>
                </c:pt>
                <c:pt idx="3">
                  <c:v>En más de un año</c:v>
                </c:pt>
              </c:strCache>
            </c:strRef>
          </c:cat>
          <c:val>
            <c:numRef>
              <c:f>Hoja1!$B$2:$B$5</c:f>
              <c:numCache>
                <c:formatCode>0</c:formatCode>
                <c:ptCount val="4"/>
                <c:pt idx="0">
                  <c:v>43.6</c:v>
                </c:pt>
                <c:pt idx="1">
                  <c:v>35.300000000000004</c:v>
                </c:pt>
                <c:pt idx="2">
                  <c:v>14.5</c:v>
                </c:pt>
                <c:pt idx="3">
                  <c:v>6.6</c:v>
                </c:pt>
              </c:numCache>
            </c:numRef>
          </c:val>
        </c:ser>
        <c:dLbls>
          <c:showLegendKey val="0"/>
          <c:showVal val="0"/>
          <c:showCatName val="0"/>
          <c:showSerName val="0"/>
          <c:showPercent val="0"/>
          <c:showBubbleSize val="0"/>
        </c:dLbls>
        <c:gapWidth val="150"/>
        <c:axId val="287461896"/>
        <c:axId val="287460720"/>
      </c:barChart>
      <c:valAx>
        <c:axId val="287460720"/>
        <c:scaling>
          <c:orientation val="minMax"/>
        </c:scaling>
        <c:delete val="1"/>
        <c:axPos val="l"/>
        <c:numFmt formatCode="0" sourceLinked="1"/>
        <c:majorTickMark val="none"/>
        <c:minorTickMark val="none"/>
        <c:tickLblPos val="nextTo"/>
        <c:crossAx val="287461896"/>
        <c:crosses val="autoZero"/>
        <c:crossBetween val="between"/>
      </c:valAx>
      <c:catAx>
        <c:axId val="287461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MX"/>
          </a:p>
        </c:txPr>
        <c:crossAx val="287460720"/>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solidFill>
        <a:srgbClr val="FF0000"/>
      </a:solidFill>
      <a:prstDash val="dash"/>
      <a:round/>
    </a:ln>
    <a:effectLst/>
  </c:spPr>
  <c:txPr>
    <a:bodyPr/>
    <a:lstStyle/>
    <a:p>
      <a:pPr>
        <a:defRPr sz="1200">
          <a:solidFill>
            <a:sysClr val="windowText" lastClr="000000"/>
          </a:solidFill>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r>
              <a:rPr lang="es-MX" sz="1100" dirty="0" smtClean="0"/>
              <a:t>Momento de compra</a:t>
            </a:r>
            <a:endParaRPr lang="es-MX" sz="1100" dirty="0"/>
          </a:p>
        </c:rich>
      </c:tx>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s-MX"/>
        </a:p>
      </c:txPr>
    </c:title>
    <c:autoTitleDeleted val="0"/>
    <c:plotArea>
      <c:layout/>
      <c:barChart>
        <c:barDir val="bar"/>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0000" cap="flat" cmpd="sng" algn="ctr">
                      <a:solidFill>
                        <a:schemeClr val="tx1"/>
                      </a:solidFill>
                      <a:prstDash val="solid"/>
                      <a:round/>
                    </a:ln>
                    <a:effectLst/>
                  </c:spPr>
                </c15:leaderLines>
              </c:ext>
            </c:extLst>
          </c:dLbls>
          <c:cat>
            <c:strRef>
              <c:f>Hoja1!$A$2:$A$5</c:f>
              <c:strCache>
                <c:ptCount val="4"/>
                <c:pt idx="0">
                  <c:v>De acuerdo a la programación del plan de capacitación</c:v>
                </c:pt>
                <c:pt idx="1">
                  <c:v>Cuando se presenta la necesidad</c:v>
                </c:pt>
                <c:pt idx="2">
                  <c:v>Cuando llega la oferta del servicio de capacitación a la empresa</c:v>
                </c:pt>
                <c:pt idx="3">
                  <c:v>Cuando el beneficiario lo pide</c:v>
                </c:pt>
              </c:strCache>
            </c:strRef>
          </c:cat>
          <c:val>
            <c:numRef>
              <c:f>Hoja1!$B$2:$B$5</c:f>
              <c:numCache>
                <c:formatCode>0</c:formatCode>
                <c:ptCount val="4"/>
                <c:pt idx="0">
                  <c:v>51.5</c:v>
                </c:pt>
                <c:pt idx="1">
                  <c:v>35.700000000000003</c:v>
                </c:pt>
                <c:pt idx="2">
                  <c:v>8.7000000000000011</c:v>
                </c:pt>
                <c:pt idx="3">
                  <c:v>4.0999999999999996</c:v>
                </c:pt>
              </c:numCache>
            </c:numRef>
          </c:val>
        </c:ser>
        <c:dLbls>
          <c:showLegendKey val="0"/>
          <c:showVal val="0"/>
          <c:showCatName val="0"/>
          <c:showSerName val="0"/>
          <c:showPercent val="0"/>
          <c:showBubbleSize val="0"/>
        </c:dLbls>
        <c:gapWidth val="150"/>
        <c:axId val="287462288"/>
        <c:axId val="287461504"/>
      </c:barChart>
      <c:valAx>
        <c:axId val="287461504"/>
        <c:scaling>
          <c:orientation val="minMax"/>
        </c:scaling>
        <c:delete val="1"/>
        <c:axPos val="t"/>
        <c:numFmt formatCode="0" sourceLinked="1"/>
        <c:majorTickMark val="none"/>
        <c:minorTickMark val="none"/>
        <c:tickLblPos val="nextTo"/>
        <c:crossAx val="287462288"/>
        <c:crosses val="autoZero"/>
        <c:crossBetween val="between"/>
      </c:valAx>
      <c:catAx>
        <c:axId val="2874622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MX"/>
          </a:p>
        </c:txPr>
        <c:crossAx val="287461504"/>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solidFill>
        <a:srgbClr val="FF0000"/>
      </a:solidFill>
      <a:prstDash val="dash"/>
      <a:round/>
    </a:ln>
    <a:effectLst/>
  </c:spPr>
  <c:txPr>
    <a:bodyPr/>
    <a:lstStyle/>
    <a:p>
      <a:pPr>
        <a:defRPr sz="1200">
          <a:solidFill>
            <a:sysClr val="windowText" lastClr="000000"/>
          </a:solidFill>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ysClr val="windowText" lastClr="000000"/>
                </a:solidFill>
                <a:latin typeface="+mn-lt"/>
                <a:ea typeface="+mn-ea"/>
                <a:cs typeface="+mn-cs"/>
              </a:defRPr>
            </a:pPr>
            <a:r>
              <a:rPr lang="es-MX" dirty="0" smtClean="0"/>
              <a:t>Iniciador</a:t>
            </a:r>
            <a:endParaRPr lang="es-MX" dirty="0"/>
          </a:p>
        </c:rich>
      </c:tx>
      <c:overlay val="0"/>
      <c:spPr>
        <a:noFill/>
        <a:ln>
          <a:noFill/>
        </a:ln>
        <a:effectLst/>
      </c:spPr>
      <c:txPr>
        <a:bodyPr rot="0" spcFirstLastPara="1" vertOverflow="ellipsis" vert="horz" wrap="square" anchor="ctr" anchorCtr="1"/>
        <a:lstStyle/>
        <a:p>
          <a:pPr>
            <a:defRPr sz="144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0000" cap="flat" cmpd="sng" algn="ctr">
                      <a:solidFill>
                        <a:schemeClr val="tx1"/>
                      </a:solidFill>
                      <a:prstDash val="solid"/>
                      <a:round/>
                    </a:ln>
                    <a:effectLst/>
                  </c:spPr>
                </c15:leaderLines>
              </c:ext>
            </c:extLst>
          </c:dLbls>
          <c:cat>
            <c:strRef>
              <c:f>Hoja1!$A$2:$A$5</c:f>
              <c:strCache>
                <c:ptCount val="4"/>
                <c:pt idx="0">
                  <c:v>Analista/gerente de Talento Humano</c:v>
                </c:pt>
                <c:pt idx="1">
                  <c:v>Jefe de departamento</c:v>
                </c:pt>
                <c:pt idx="2">
                  <c:v>Gerente General</c:v>
                </c:pt>
                <c:pt idx="3">
                  <c:v>Beneficiario</c:v>
                </c:pt>
              </c:strCache>
            </c:strRef>
          </c:cat>
          <c:val>
            <c:numRef>
              <c:f>Hoja1!$B$2:$B$5</c:f>
              <c:numCache>
                <c:formatCode>0</c:formatCode>
                <c:ptCount val="4"/>
                <c:pt idx="0">
                  <c:v>35.300000000000004</c:v>
                </c:pt>
                <c:pt idx="1">
                  <c:v>31.5</c:v>
                </c:pt>
                <c:pt idx="2">
                  <c:v>24.9</c:v>
                </c:pt>
                <c:pt idx="3">
                  <c:v>4.0999999999999996</c:v>
                </c:pt>
              </c:numCache>
            </c:numRef>
          </c:val>
        </c:ser>
        <c:dLbls>
          <c:showLegendKey val="0"/>
          <c:showVal val="0"/>
          <c:showCatName val="0"/>
          <c:showSerName val="0"/>
          <c:showPercent val="0"/>
          <c:showBubbleSize val="0"/>
        </c:dLbls>
        <c:gapWidth val="150"/>
        <c:axId val="283392872"/>
        <c:axId val="287463072"/>
      </c:barChart>
      <c:valAx>
        <c:axId val="287463072"/>
        <c:scaling>
          <c:orientation val="minMax"/>
        </c:scaling>
        <c:delete val="1"/>
        <c:axPos val="l"/>
        <c:numFmt formatCode="0" sourceLinked="1"/>
        <c:majorTickMark val="none"/>
        <c:minorTickMark val="none"/>
        <c:tickLblPos val="nextTo"/>
        <c:crossAx val="283392872"/>
        <c:crosses val="autoZero"/>
        <c:crossBetween val="between"/>
      </c:valAx>
      <c:catAx>
        <c:axId val="283392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MX"/>
          </a:p>
        </c:txPr>
        <c:crossAx val="287463072"/>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solidFill>
        <a:srgbClr val="FFC000"/>
      </a:solidFill>
      <a:prstDash val="dash"/>
      <a:round/>
    </a:ln>
    <a:effectLst/>
  </c:spPr>
  <c:txPr>
    <a:bodyPr/>
    <a:lstStyle/>
    <a:p>
      <a:pPr>
        <a:defRPr sz="1200">
          <a:solidFill>
            <a:sysClr val="windowText" lastClr="000000"/>
          </a:solidFill>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ysClr val="windowText" lastClr="000000"/>
                </a:solidFill>
                <a:latin typeface="+mn-lt"/>
                <a:ea typeface="+mn-ea"/>
                <a:cs typeface="+mn-cs"/>
              </a:defRPr>
            </a:pPr>
            <a:r>
              <a:rPr lang="es-MX" dirty="0" smtClean="0"/>
              <a:t>Decisor</a:t>
            </a:r>
            <a:endParaRPr lang="es-MX" dirty="0"/>
          </a:p>
        </c:rich>
      </c:tx>
      <c:overlay val="0"/>
      <c:spPr>
        <a:noFill/>
        <a:ln>
          <a:noFill/>
        </a:ln>
        <a:effectLst/>
      </c:spPr>
      <c:txPr>
        <a:bodyPr rot="0" spcFirstLastPara="1" vertOverflow="ellipsis" vert="horz" wrap="square" anchor="ctr" anchorCtr="1"/>
        <a:lstStyle/>
        <a:p>
          <a:pPr>
            <a:defRPr sz="144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0000" cap="flat" cmpd="sng" algn="ctr">
                      <a:solidFill>
                        <a:schemeClr val="tx1"/>
                      </a:solidFill>
                      <a:prstDash val="solid"/>
                      <a:round/>
                    </a:ln>
                    <a:effectLst/>
                  </c:spPr>
                </c15:leaderLines>
              </c:ext>
            </c:extLst>
          </c:dLbls>
          <c:cat>
            <c:strRef>
              <c:f>Hoja1!$A$2:$A$5</c:f>
              <c:strCache>
                <c:ptCount val="4"/>
                <c:pt idx="0">
                  <c:v>Gerente General</c:v>
                </c:pt>
                <c:pt idx="1">
                  <c:v>Analista/gerente de Talento Humano</c:v>
                </c:pt>
                <c:pt idx="2">
                  <c:v>Jefe de departamento</c:v>
                </c:pt>
                <c:pt idx="3">
                  <c:v>Comité/Junta directiva</c:v>
                </c:pt>
              </c:strCache>
            </c:strRef>
          </c:cat>
          <c:val>
            <c:numRef>
              <c:f>Hoja1!$B$2:$B$5</c:f>
              <c:numCache>
                <c:formatCode>0</c:formatCode>
                <c:ptCount val="4"/>
                <c:pt idx="0">
                  <c:v>51.9</c:v>
                </c:pt>
                <c:pt idx="1">
                  <c:v>26.6</c:v>
                </c:pt>
                <c:pt idx="2">
                  <c:v>17.8</c:v>
                </c:pt>
                <c:pt idx="3">
                  <c:v>2.5</c:v>
                </c:pt>
              </c:numCache>
            </c:numRef>
          </c:val>
        </c:ser>
        <c:dLbls>
          <c:showLegendKey val="0"/>
          <c:showVal val="0"/>
          <c:showCatName val="0"/>
          <c:showSerName val="0"/>
          <c:showPercent val="0"/>
          <c:showBubbleSize val="0"/>
        </c:dLbls>
        <c:gapWidth val="150"/>
        <c:axId val="283392480"/>
        <c:axId val="283394440"/>
      </c:barChart>
      <c:valAx>
        <c:axId val="283394440"/>
        <c:scaling>
          <c:orientation val="minMax"/>
        </c:scaling>
        <c:delete val="1"/>
        <c:axPos val="l"/>
        <c:numFmt formatCode="0" sourceLinked="1"/>
        <c:majorTickMark val="none"/>
        <c:minorTickMark val="none"/>
        <c:tickLblPos val="nextTo"/>
        <c:crossAx val="283392480"/>
        <c:crosses val="autoZero"/>
        <c:crossBetween val="between"/>
      </c:valAx>
      <c:catAx>
        <c:axId val="28339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MX"/>
          </a:p>
        </c:txPr>
        <c:crossAx val="283394440"/>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solidFill>
        <a:srgbClr val="FFC000"/>
      </a:solidFill>
      <a:prstDash val="dash"/>
      <a:round/>
    </a:ln>
    <a:effectLst/>
  </c:spPr>
  <c:txPr>
    <a:bodyPr/>
    <a:lstStyle/>
    <a:p>
      <a:pPr>
        <a:defRPr sz="1200">
          <a:solidFill>
            <a:sysClr val="windowText" lastClr="000000"/>
          </a:solidFill>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MX" sz="1200" b="1" dirty="0" smtClean="0"/>
              <a:t>Comprador</a:t>
            </a:r>
            <a:endParaRPr lang="es-MX"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bar"/>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Analista/gerente de Talento Humano</c:v>
                </c:pt>
                <c:pt idx="1">
                  <c:v>Gerente General</c:v>
                </c:pt>
                <c:pt idx="2">
                  <c:v>Jefe de departamento</c:v>
                </c:pt>
                <c:pt idx="3">
                  <c:v>Comité/Junta directiva</c:v>
                </c:pt>
              </c:strCache>
            </c:strRef>
          </c:cat>
          <c:val>
            <c:numRef>
              <c:f>Hoja1!$B$2:$B$5</c:f>
              <c:numCache>
                <c:formatCode>0</c:formatCode>
                <c:ptCount val="4"/>
                <c:pt idx="0">
                  <c:v>50.2</c:v>
                </c:pt>
                <c:pt idx="1">
                  <c:v>28.6</c:v>
                </c:pt>
                <c:pt idx="2">
                  <c:v>17</c:v>
                </c:pt>
                <c:pt idx="3">
                  <c:v>3.7</c:v>
                </c:pt>
              </c:numCache>
            </c:numRef>
          </c:val>
        </c:ser>
        <c:dLbls>
          <c:showLegendKey val="0"/>
          <c:showVal val="0"/>
          <c:showCatName val="0"/>
          <c:showSerName val="0"/>
          <c:showPercent val="0"/>
          <c:showBubbleSize val="0"/>
        </c:dLbls>
        <c:gapWidth val="182"/>
        <c:axId val="283390520"/>
        <c:axId val="283397576"/>
      </c:barChart>
      <c:valAx>
        <c:axId val="283397576"/>
        <c:scaling>
          <c:orientation val="minMax"/>
        </c:scaling>
        <c:delete val="1"/>
        <c:axPos val="b"/>
        <c:numFmt formatCode="0" sourceLinked="1"/>
        <c:majorTickMark val="none"/>
        <c:minorTickMark val="none"/>
        <c:tickLblPos val="nextTo"/>
        <c:crossAx val="283390520"/>
        <c:crosses val="autoZero"/>
        <c:crossBetween val="between"/>
      </c:valAx>
      <c:catAx>
        <c:axId val="283390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MX"/>
          </a:p>
        </c:txPr>
        <c:crossAx val="283397576"/>
        <c:crosses val="autoZero"/>
        <c:auto val="1"/>
        <c:lblAlgn val="ctr"/>
        <c:lblOffset val="100"/>
        <c:noMultiLvlLbl val="0"/>
      </c:catAx>
      <c:spPr>
        <a:noFill/>
        <a:ln>
          <a:noFill/>
        </a:ln>
        <a:effectLst/>
      </c:spPr>
    </c:plotArea>
    <c:plotVisOnly val="1"/>
    <c:dispBlanksAs val="gap"/>
    <c:showDLblsOverMax val="0"/>
  </c:chart>
  <c:spPr>
    <a:noFill/>
    <a:ln>
      <a:solidFill>
        <a:srgbClr val="FFC000"/>
      </a:solidFill>
      <a:prstDash val="dash"/>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r>
              <a:rPr lang="es-MX" sz="1100" dirty="0" smtClean="0"/>
              <a:t>Uso del CEC</a:t>
            </a:r>
            <a:endParaRPr lang="es-MX" sz="1100" dirty="0"/>
          </a:p>
        </c:rich>
      </c:tx>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s-MX"/>
        </a:p>
      </c:txPr>
    </c:title>
    <c:autoTitleDeleted val="0"/>
    <c:plotArea>
      <c:layout/>
      <c:pieChart>
        <c:varyColors val="1"/>
        <c:ser>
          <c:idx val="0"/>
          <c:order val="0"/>
          <c:spPr>
            <a:scene3d>
              <a:camera prst="orthographicFront"/>
              <a:lightRig rig="threePt" dir="t"/>
            </a:scene3d>
            <a:sp3d>
              <a:bevelT/>
            </a:sp3d>
          </c:spPr>
          <c:dPt>
            <c:idx val="0"/>
            <c:bubble3D val="0"/>
            <c:spPr>
              <a:solidFill>
                <a:schemeClr val="accent1"/>
              </a:solidFill>
              <a:ln>
                <a:noFill/>
              </a:ln>
              <a:effectLst/>
              <a:scene3d>
                <a:camera prst="orthographicFront"/>
                <a:lightRig rig="threePt" dir="t"/>
              </a:scene3d>
              <a:sp3d>
                <a:bevelT/>
              </a:sp3d>
            </c:spPr>
          </c:dPt>
          <c:dPt>
            <c:idx val="1"/>
            <c:bubble3D val="0"/>
            <c:spPr>
              <a:solidFill>
                <a:schemeClr val="accent2"/>
              </a:solidFill>
              <a:ln>
                <a:noFill/>
              </a:ln>
              <a:effectLst/>
              <a:scene3d>
                <a:camera prst="orthographicFront"/>
                <a:lightRig rig="threePt" dir="t"/>
              </a:scene3d>
              <a:sp3d>
                <a:bevelT/>
              </a:sp3d>
            </c:spPr>
          </c:dPt>
          <c:dLbls>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s-MX"/>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Hoja1!$A$2:$A$3</c:f>
              <c:strCache>
                <c:ptCount val="2"/>
                <c:pt idx="0">
                  <c:v>Si</c:v>
                </c:pt>
                <c:pt idx="1">
                  <c:v>No</c:v>
                </c:pt>
              </c:strCache>
            </c:strRef>
          </c:cat>
          <c:val>
            <c:numRef>
              <c:f>Hoja1!$B$2:$B$3</c:f>
              <c:numCache>
                <c:formatCode>0%</c:formatCode>
                <c:ptCount val="2"/>
                <c:pt idx="0">
                  <c:v>6.0000000000000032E-2</c:v>
                </c:pt>
                <c:pt idx="1">
                  <c:v>0.94000000000000061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MX"/>
        </a:p>
      </c:txPr>
    </c:legend>
    <c:plotVisOnly val="1"/>
    <c:dispBlanksAs val="zero"/>
    <c:showDLblsOverMax val="0"/>
  </c:chart>
  <c:spPr>
    <a:solidFill>
      <a:schemeClr val="bg1"/>
    </a:solidFill>
    <a:ln w="9525" cap="flat" cmpd="sng" algn="ctr">
      <a:solidFill>
        <a:srgbClr val="FFC000"/>
      </a:solidFill>
      <a:prstDash val="dash"/>
      <a:round/>
    </a:ln>
    <a:effectLst/>
  </c:spPr>
  <c:txPr>
    <a:bodyPr/>
    <a:lstStyle/>
    <a:p>
      <a:pPr>
        <a:defRPr sz="1200">
          <a:solidFill>
            <a:sysClr val="windowText" lastClr="000000"/>
          </a:solidFill>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ysClr val="windowText" lastClr="000000"/>
                </a:solidFill>
                <a:latin typeface="+mn-lt"/>
                <a:ea typeface="+mn-ea"/>
                <a:cs typeface="+mn-cs"/>
              </a:defRPr>
            </a:pPr>
            <a:r>
              <a:rPr lang="es-MX" dirty="0" smtClean="0"/>
              <a:t>Intensión</a:t>
            </a:r>
            <a:endParaRPr lang="es-MX" dirty="0"/>
          </a:p>
        </c:rich>
      </c:tx>
      <c:overlay val="0"/>
      <c:spPr>
        <a:noFill/>
        <a:ln>
          <a:noFill/>
        </a:ln>
        <a:effectLst/>
      </c:spPr>
      <c:txPr>
        <a:bodyPr rot="0" spcFirstLastPara="1" vertOverflow="ellipsis" vert="horz" wrap="square" anchor="ctr" anchorCtr="1"/>
        <a:lstStyle/>
        <a:p>
          <a:pPr>
            <a:defRPr sz="1440" b="1" i="0" u="none" strike="noStrike" kern="1200" baseline="0">
              <a:solidFill>
                <a:sysClr val="windowText" lastClr="000000"/>
              </a:solidFill>
              <a:latin typeface="+mn-lt"/>
              <a:ea typeface="+mn-ea"/>
              <a:cs typeface="+mn-cs"/>
            </a:defRPr>
          </a:pPr>
          <a:endParaRPr lang="es-MX"/>
        </a:p>
      </c:txPr>
    </c:title>
    <c:autoTitleDeleted val="0"/>
    <c:plotArea>
      <c:layout/>
      <c:pieChart>
        <c:varyColors val="1"/>
        <c:ser>
          <c:idx val="0"/>
          <c:order val="0"/>
          <c:spPr>
            <a:scene3d>
              <a:camera prst="orthographicFront"/>
              <a:lightRig rig="threePt" dir="t"/>
            </a:scene3d>
            <a:sp3d>
              <a:bevelT/>
            </a:sp3d>
          </c:spPr>
          <c:dPt>
            <c:idx val="0"/>
            <c:bubble3D val="0"/>
            <c:spPr>
              <a:solidFill>
                <a:schemeClr val="accent1"/>
              </a:solidFill>
              <a:ln>
                <a:noFill/>
              </a:ln>
              <a:effectLst/>
              <a:scene3d>
                <a:camera prst="orthographicFront"/>
                <a:lightRig rig="threePt" dir="t"/>
              </a:scene3d>
              <a:sp3d>
                <a:bevelT/>
              </a:sp3d>
            </c:spPr>
          </c:dPt>
          <c:dPt>
            <c:idx val="1"/>
            <c:bubble3D val="0"/>
            <c:spPr>
              <a:solidFill>
                <a:schemeClr val="accent2"/>
              </a:solidFill>
              <a:ln>
                <a:noFill/>
              </a:ln>
              <a:effectLst/>
              <a:scene3d>
                <a:camera prst="orthographicFront"/>
                <a:lightRig rig="threePt" dir="t"/>
              </a:scene3d>
              <a:sp3d>
                <a:bevelT/>
              </a:sp3d>
            </c:spPr>
          </c:dPt>
          <c:dLbls>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s-MX"/>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Hoja1!$A$2:$A$3</c:f>
              <c:strCache>
                <c:ptCount val="2"/>
                <c:pt idx="0">
                  <c:v>Si</c:v>
                </c:pt>
                <c:pt idx="1">
                  <c:v>No</c:v>
                </c:pt>
              </c:strCache>
            </c:strRef>
          </c:cat>
          <c:val>
            <c:numRef>
              <c:f>Hoja1!$B$2:$B$3</c:f>
              <c:numCache>
                <c:formatCode>0%</c:formatCode>
                <c:ptCount val="2"/>
                <c:pt idx="0">
                  <c:v>0.79</c:v>
                </c:pt>
                <c:pt idx="1">
                  <c:v>0.21000000000000021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MX"/>
        </a:p>
      </c:txPr>
    </c:legend>
    <c:plotVisOnly val="1"/>
    <c:dispBlanksAs val="zero"/>
    <c:showDLblsOverMax val="0"/>
  </c:chart>
  <c:spPr>
    <a:solidFill>
      <a:schemeClr val="bg1"/>
    </a:solidFill>
    <a:ln w="9525" cap="flat" cmpd="sng" algn="ctr">
      <a:solidFill>
        <a:srgbClr val="00B050"/>
      </a:solidFill>
      <a:prstDash val="dash"/>
      <a:round/>
    </a:ln>
    <a:effectLst/>
  </c:spPr>
  <c:txPr>
    <a:bodyPr/>
    <a:lstStyle/>
    <a:p>
      <a:pPr>
        <a:defRPr sz="1200">
          <a:solidFill>
            <a:sysClr val="windowText" lastClr="000000"/>
          </a:solidFill>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s-MX" sz="1200" dirty="0" smtClean="0"/>
              <a:t>Áreas</a:t>
            </a:r>
            <a:r>
              <a:rPr lang="es-MX" sz="1200" baseline="0" dirty="0" smtClean="0"/>
              <a:t> de capacitación del CEC</a:t>
            </a:r>
            <a:endParaRPr lang="es-MX" sz="1200" dirty="0"/>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MX"/>
        </a:p>
      </c:txPr>
    </c:title>
    <c:autoTitleDeleted val="0"/>
    <c:plotArea>
      <c:layout>
        <c:manualLayout>
          <c:layoutTarget val="inner"/>
          <c:xMode val="edge"/>
          <c:yMode val="edge"/>
          <c:x val="0.35279043541610489"/>
          <c:y val="9.7383743204989826E-2"/>
          <c:w val="0.58000898176701121"/>
          <c:h val="0.86825917476886572"/>
        </c:manualLayout>
      </c:layout>
      <c:barChart>
        <c:barDir val="bar"/>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Pt>
            <c:idx val="4"/>
            <c:invertIfNegative val="0"/>
            <c:bubble3D val="0"/>
            <c:spPr>
              <a:solidFill>
                <a:schemeClr val="accent5"/>
              </a:solidFill>
              <a:ln>
                <a:noFill/>
              </a:ln>
              <a:effectLst/>
            </c:spPr>
          </c:dPt>
          <c:dPt>
            <c:idx val="5"/>
            <c:invertIfNegative val="0"/>
            <c:bubble3D val="0"/>
            <c:spPr>
              <a:solidFill>
                <a:schemeClr val="accent6"/>
              </a:solidFill>
              <a:ln>
                <a:noFill/>
              </a:ln>
              <a:effectLst/>
            </c:spPr>
          </c:dPt>
          <c:dPt>
            <c:idx val="6"/>
            <c:invertIfNegative val="0"/>
            <c:bubble3D val="0"/>
            <c:spPr>
              <a:solidFill>
                <a:schemeClr val="accent1">
                  <a:lumMod val="60000"/>
                </a:schemeClr>
              </a:solidFill>
              <a:ln>
                <a:noFill/>
              </a:ln>
              <a:effectLst/>
            </c:spPr>
          </c:dPt>
          <c:dPt>
            <c:idx val="7"/>
            <c:invertIfNegative val="0"/>
            <c:bubble3D val="0"/>
            <c:spPr>
              <a:solidFill>
                <a:schemeClr val="accent2">
                  <a:lumMod val="60000"/>
                </a:schemeClr>
              </a:solidFill>
              <a:ln>
                <a:noFill/>
              </a:ln>
              <a:effectLst/>
            </c:spPr>
          </c:dPt>
          <c:dPt>
            <c:idx val="8"/>
            <c:invertIfNegative val="0"/>
            <c:bubble3D val="0"/>
            <c:spPr>
              <a:solidFill>
                <a:schemeClr val="accent3">
                  <a:lumMod val="60000"/>
                </a:schemeClr>
              </a:solidFill>
              <a:ln>
                <a:noFill/>
              </a:ln>
              <a:effectLst/>
            </c:spPr>
          </c:dPt>
          <c:dPt>
            <c:idx val="9"/>
            <c:invertIfNegative val="0"/>
            <c:bubble3D val="0"/>
            <c:spPr>
              <a:solidFill>
                <a:schemeClr val="accent4">
                  <a:lumMod val="60000"/>
                </a:schemeClr>
              </a:solidFill>
              <a:ln>
                <a:noFill/>
              </a:ln>
              <a:effectLst/>
            </c:spPr>
          </c:dPt>
          <c:dPt>
            <c:idx val="10"/>
            <c:invertIfNegative val="0"/>
            <c:bubble3D val="0"/>
            <c:spPr>
              <a:solidFill>
                <a:schemeClr val="accent5">
                  <a:lumMod val="60000"/>
                </a:schemeClr>
              </a:solidFill>
              <a:ln>
                <a:noFill/>
              </a:ln>
              <a:effectLst/>
            </c:spPr>
          </c:dPt>
          <c:dPt>
            <c:idx val="11"/>
            <c:invertIfNegative val="0"/>
            <c:bubble3D val="0"/>
            <c:spPr>
              <a:solidFill>
                <a:schemeClr val="accent6">
                  <a:lumMod val="60000"/>
                </a:schemeClr>
              </a:solidFill>
              <a:ln>
                <a:noFill/>
              </a:ln>
              <a:effectLst/>
            </c:spPr>
          </c:dPt>
          <c:dPt>
            <c:idx val="12"/>
            <c:invertIfNegative val="0"/>
            <c:bubble3D val="0"/>
            <c:spPr>
              <a:solidFill>
                <a:schemeClr val="accent1">
                  <a:lumMod val="80000"/>
                  <a:lumOff val="20000"/>
                </a:schemeClr>
              </a:solidFill>
              <a:ln>
                <a:noFill/>
              </a:ln>
              <a:effectLst/>
            </c:spPr>
          </c:dPt>
          <c:dPt>
            <c:idx val="13"/>
            <c:invertIfNegative val="0"/>
            <c:bubble3D val="0"/>
            <c:spPr>
              <a:solidFill>
                <a:schemeClr val="accent2">
                  <a:lumMod val="80000"/>
                  <a:lumOff val="20000"/>
                </a:schemeClr>
              </a:solidFill>
              <a:ln>
                <a:noFill/>
              </a:ln>
              <a:effectLst/>
            </c:spPr>
          </c:dPt>
          <c:dPt>
            <c:idx val="14"/>
            <c:invertIfNegative val="0"/>
            <c:bubble3D val="0"/>
            <c:spPr>
              <a:solidFill>
                <a:schemeClr val="accent3">
                  <a:lumMod val="80000"/>
                  <a:lumOff val="20000"/>
                </a:schemeClr>
              </a:solidFill>
              <a:ln>
                <a:noFill/>
              </a:ln>
              <a:effectLst/>
            </c:spPr>
          </c:dPt>
          <c:dPt>
            <c:idx val="15"/>
            <c:invertIfNegative val="0"/>
            <c:bubble3D val="0"/>
            <c:spPr>
              <a:solidFill>
                <a:schemeClr val="accent4">
                  <a:lumMod val="80000"/>
                  <a:lumOff val="20000"/>
                </a:schemeClr>
              </a:solidFill>
              <a:ln>
                <a:noFill/>
              </a:ln>
              <a:effectLst/>
            </c:spPr>
          </c:dPt>
          <c:dPt>
            <c:idx val="16"/>
            <c:invertIfNegative val="0"/>
            <c:bubble3D val="0"/>
            <c:spPr>
              <a:solidFill>
                <a:schemeClr val="accent5">
                  <a:lumMod val="80000"/>
                  <a:lumOff val="20000"/>
                </a:schemeClr>
              </a:solidFill>
              <a:ln>
                <a:noFill/>
              </a:ln>
              <a:effectLst/>
            </c:spPr>
          </c:dPt>
          <c:dPt>
            <c:idx val="17"/>
            <c:invertIfNegative val="0"/>
            <c:bubble3D val="0"/>
            <c:spPr>
              <a:solidFill>
                <a:schemeClr val="accent6">
                  <a:lumMod val="80000"/>
                  <a:lumOff val="20000"/>
                </a:schemeClr>
              </a:solidFill>
              <a:ln>
                <a:noFill/>
              </a:ln>
              <a:effectLst/>
            </c:spPr>
          </c:dPt>
          <c:dPt>
            <c:idx val="18"/>
            <c:invertIfNegative val="0"/>
            <c:bubble3D val="0"/>
            <c:spPr>
              <a:solidFill>
                <a:schemeClr val="accent1">
                  <a:lumMod val="80000"/>
                </a:schemeClr>
              </a:solidFill>
              <a:ln>
                <a:noFill/>
              </a:ln>
              <a:effectLst/>
            </c:spPr>
          </c:dPt>
          <c:dLbls>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0000" cap="flat" cmpd="sng" algn="ctr">
                      <a:solidFill>
                        <a:schemeClr val="tx1"/>
                      </a:solidFill>
                      <a:prstDash val="solid"/>
                      <a:round/>
                    </a:ln>
                    <a:effectLst/>
                  </c:spPr>
                </c15:leaderLines>
              </c:ext>
            </c:extLst>
          </c:dLbls>
          <c:cat>
            <c:strRef>
              <c:f>Hoja1!$A$2:$A$20</c:f>
              <c:strCache>
                <c:ptCount val="19"/>
                <c:pt idx="0">
                  <c:v>Mecánica</c:v>
                </c:pt>
                <c:pt idx="1">
                  <c:v>Seguridad</c:v>
                </c:pt>
                <c:pt idx="2">
                  <c:v>Informática</c:v>
                </c:pt>
                <c:pt idx="3">
                  <c:v>Electrónica</c:v>
                </c:pt>
                <c:pt idx="4">
                  <c:v>Comercial</c:v>
                </c:pt>
                <c:pt idx="5">
                  <c:v>Finanzas</c:v>
                </c:pt>
                <c:pt idx="6">
                  <c:v>Sistemas</c:v>
                </c:pt>
                <c:pt idx="7">
                  <c:v>Comercio  Exterior</c:v>
                </c:pt>
                <c:pt idx="8">
                  <c:v>Mecatrónica</c:v>
                </c:pt>
                <c:pt idx="9">
                  <c:v>Mercadotecnia</c:v>
                </c:pt>
                <c:pt idx="10">
                  <c:v>Biotecnología</c:v>
                </c:pt>
                <c:pt idx="11">
                  <c:v>Ciencias Humanas</c:v>
                </c:pt>
                <c:pt idx="12">
                  <c:v>Agropecuaria</c:v>
                </c:pt>
                <c:pt idx="13">
                  <c:v>Ingeniería Civil</c:v>
                </c:pt>
                <c:pt idx="14">
                  <c:v>Idiomas</c:v>
                </c:pt>
                <c:pt idx="15">
                  <c:v>Administración Turística</c:v>
                </c:pt>
                <c:pt idx="16">
                  <c:v>Ciencias de Educación</c:v>
                </c:pt>
                <c:pt idx="17">
                  <c:v>Turismo</c:v>
                </c:pt>
                <c:pt idx="18">
                  <c:v>Otras</c:v>
                </c:pt>
              </c:strCache>
            </c:strRef>
          </c:cat>
          <c:val>
            <c:numRef>
              <c:f>Hoja1!$B$2:$B$20</c:f>
              <c:numCache>
                <c:formatCode>0%</c:formatCode>
                <c:ptCount val="19"/>
                <c:pt idx="0">
                  <c:v>0.38900000000000057</c:v>
                </c:pt>
                <c:pt idx="1">
                  <c:v>0.34700000000000031</c:v>
                </c:pt>
                <c:pt idx="2">
                  <c:v>0.27900000000000008</c:v>
                </c:pt>
                <c:pt idx="3">
                  <c:v>0.24200000000000021</c:v>
                </c:pt>
                <c:pt idx="4">
                  <c:v>0.21600000000000025</c:v>
                </c:pt>
                <c:pt idx="5">
                  <c:v>0.17400000000000004</c:v>
                </c:pt>
                <c:pt idx="6">
                  <c:v>0.16300000000000001</c:v>
                </c:pt>
                <c:pt idx="7">
                  <c:v>0.14200000000000004</c:v>
                </c:pt>
                <c:pt idx="8">
                  <c:v>0.111</c:v>
                </c:pt>
                <c:pt idx="9">
                  <c:v>0.1</c:v>
                </c:pt>
                <c:pt idx="10">
                  <c:v>5.8000000000000003E-2</c:v>
                </c:pt>
                <c:pt idx="11">
                  <c:v>3.6999999999999998E-2</c:v>
                </c:pt>
                <c:pt idx="12">
                  <c:v>3.2000000000000042E-2</c:v>
                </c:pt>
                <c:pt idx="13">
                  <c:v>2.5999999999999999E-2</c:v>
                </c:pt>
                <c:pt idx="14">
                  <c:v>2.5999999999999999E-2</c:v>
                </c:pt>
                <c:pt idx="15">
                  <c:v>5.0000000000000079E-3</c:v>
                </c:pt>
                <c:pt idx="16">
                  <c:v>5.0000000000000079E-3</c:v>
                </c:pt>
                <c:pt idx="17">
                  <c:v>5.0000000000000079E-3</c:v>
                </c:pt>
                <c:pt idx="18">
                  <c:v>0.25</c:v>
                </c:pt>
              </c:numCache>
            </c:numRef>
          </c:val>
        </c:ser>
        <c:dLbls>
          <c:showLegendKey val="0"/>
          <c:showVal val="0"/>
          <c:showCatName val="0"/>
          <c:showSerName val="0"/>
          <c:showPercent val="0"/>
          <c:showBubbleSize val="0"/>
        </c:dLbls>
        <c:gapWidth val="100"/>
        <c:axId val="283394832"/>
        <c:axId val="283399928"/>
      </c:barChart>
      <c:valAx>
        <c:axId val="283399928"/>
        <c:scaling>
          <c:orientation val="minMax"/>
        </c:scaling>
        <c:delete val="1"/>
        <c:axPos val="t"/>
        <c:numFmt formatCode="0%" sourceLinked="1"/>
        <c:majorTickMark val="out"/>
        <c:minorTickMark val="none"/>
        <c:tickLblPos val="nextTo"/>
        <c:crossAx val="283394832"/>
        <c:crosses val="autoZero"/>
        <c:crossBetween val="between"/>
      </c:valAx>
      <c:catAx>
        <c:axId val="28339483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MX"/>
          </a:p>
        </c:txPr>
        <c:crossAx val="283399928"/>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solidFill>
        <a:srgbClr val="00B0F0"/>
      </a:solidFill>
      <a:prstDash val="dash"/>
      <a:round/>
    </a:ln>
    <a:effectLst/>
  </c:spPr>
  <c:txPr>
    <a:bodyPr/>
    <a:lstStyle/>
    <a:p>
      <a:pPr>
        <a:defRPr sz="1200">
          <a:solidFill>
            <a:sysClr val="windowText" lastClr="000000"/>
          </a:solidFill>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dirty="0" err="1" smtClean="0"/>
              <a:t>Ubicación</a:t>
            </a:r>
            <a:endParaRPr lang="en-US"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s-MX"/>
        </a:p>
      </c:txPr>
    </c:title>
    <c:autoTitleDeleted val="0"/>
    <c:plotArea>
      <c:layout/>
      <c:barChart>
        <c:barDir val="col"/>
        <c:grouping val="clustered"/>
        <c:varyColors val="1"/>
        <c:ser>
          <c:idx val="0"/>
          <c:order val="0"/>
          <c:tx>
            <c:strRef>
              <c:f>Hoja1!$B$1</c:f>
              <c:strCache>
                <c:ptCount val="1"/>
                <c:pt idx="0">
                  <c:v>Tipo de empresa</c:v>
                </c:pt>
              </c:strCache>
            </c:strRef>
          </c:tx>
          <c:invertIfNegative val="0"/>
          <c:dPt>
            <c:idx val="0"/>
            <c:invertIfNegative val="0"/>
            <c:bubble3D val="0"/>
            <c:spPr>
              <a:solidFill>
                <a:schemeClr val="accent2"/>
              </a:solidFill>
              <a:ln w="19050">
                <a:solidFill>
                  <a:schemeClr val="lt1"/>
                </a:solidFill>
              </a:ln>
              <a:effectLst/>
            </c:spPr>
          </c:dPt>
          <c:dPt>
            <c:idx val="1"/>
            <c:invertIfNegative val="0"/>
            <c:bubble3D val="0"/>
            <c:spPr>
              <a:solidFill>
                <a:schemeClr val="accent4"/>
              </a:solidFill>
              <a:ln w="19050">
                <a:solidFill>
                  <a:schemeClr val="lt1"/>
                </a:solidFill>
              </a:ln>
              <a:effectLst/>
            </c:spPr>
          </c:dPt>
          <c:dPt>
            <c:idx val="2"/>
            <c:invertIfNegative val="0"/>
            <c:bubble3D val="0"/>
            <c:spPr>
              <a:solidFill>
                <a:schemeClr val="accent6"/>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Quito</c:v>
                </c:pt>
                <c:pt idx="1">
                  <c:v>Rumiñahui</c:v>
                </c:pt>
              </c:strCache>
            </c:strRef>
          </c:cat>
          <c:val>
            <c:numRef>
              <c:f>Hoja1!$B$2:$B$3</c:f>
              <c:numCache>
                <c:formatCode>0</c:formatCode>
                <c:ptCount val="2"/>
                <c:pt idx="0">
                  <c:v>88</c:v>
                </c:pt>
                <c:pt idx="1">
                  <c:v>12</c:v>
                </c:pt>
              </c:numCache>
            </c:numRef>
          </c:val>
        </c:ser>
        <c:dLbls>
          <c:showLegendKey val="0"/>
          <c:showVal val="0"/>
          <c:showCatName val="0"/>
          <c:showSerName val="0"/>
          <c:showPercent val="0"/>
          <c:showBubbleSize val="0"/>
        </c:dLbls>
        <c:gapWidth val="100"/>
        <c:axId val="226032568"/>
        <c:axId val="226034528"/>
      </c:barChart>
      <c:catAx>
        <c:axId val="2260325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s-MX"/>
          </a:p>
        </c:txPr>
        <c:crossAx val="226034528"/>
        <c:crosses val="autoZero"/>
        <c:auto val="1"/>
        <c:lblAlgn val="ctr"/>
        <c:lblOffset val="100"/>
        <c:noMultiLvlLbl val="0"/>
      </c:catAx>
      <c:valAx>
        <c:axId val="226034528"/>
        <c:scaling>
          <c:orientation val="minMax"/>
        </c:scaling>
        <c:delete val="1"/>
        <c:axPos val="l"/>
        <c:numFmt formatCode="0" sourceLinked="1"/>
        <c:majorTickMark val="out"/>
        <c:minorTickMark val="none"/>
        <c:tickLblPos val="nextTo"/>
        <c:crossAx val="226032568"/>
        <c:crosses val="autoZero"/>
        <c:crossBetween val="between"/>
      </c:valAx>
      <c:spPr>
        <a:noFill/>
        <a:ln>
          <a:noFill/>
        </a:ln>
        <a:effectLst/>
      </c:spPr>
    </c:plotArea>
    <c:plotVisOnly val="1"/>
    <c:dispBlanksAs val="gap"/>
    <c:showDLblsOverMax val="0"/>
  </c:chart>
  <c:spPr>
    <a:noFill/>
    <a:ln>
      <a:solidFill>
        <a:schemeClr val="accent3"/>
      </a:solidFill>
      <a:prstDash val="dash"/>
    </a:ln>
    <a:effectLst/>
  </c:spPr>
  <c:txPr>
    <a:bodyPr/>
    <a:lstStyle/>
    <a:p>
      <a:pPr>
        <a:defRPr>
          <a:solidFill>
            <a:schemeClr val="tx1"/>
          </a:solidFill>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ysClr val="windowText" lastClr="000000"/>
                </a:solidFill>
                <a:latin typeface="+mn-lt"/>
                <a:ea typeface="+mn-ea"/>
                <a:cs typeface="+mn-cs"/>
              </a:defRPr>
            </a:pPr>
            <a:r>
              <a:rPr lang="es-MX" dirty="0" smtClean="0"/>
              <a:t>Política</a:t>
            </a:r>
            <a:r>
              <a:rPr lang="es-MX" baseline="0" dirty="0" smtClean="0"/>
              <a:t> de Pago</a:t>
            </a:r>
            <a:endParaRPr lang="es-MX" dirty="0"/>
          </a:p>
        </c:rich>
      </c:tx>
      <c:overlay val="0"/>
      <c:spPr>
        <a:noFill/>
        <a:ln>
          <a:noFill/>
        </a:ln>
        <a:effectLst/>
      </c:spPr>
      <c:txPr>
        <a:bodyPr rot="0" spcFirstLastPara="1" vertOverflow="ellipsis" vert="horz" wrap="square" anchor="ctr" anchorCtr="1"/>
        <a:lstStyle/>
        <a:p>
          <a:pPr>
            <a:defRPr sz="144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0000" cap="flat" cmpd="sng" algn="ctr">
                      <a:solidFill>
                        <a:schemeClr val="tx1"/>
                      </a:solidFill>
                      <a:prstDash val="solid"/>
                      <a:round/>
                    </a:ln>
                    <a:effectLst/>
                  </c:spPr>
                </c15:leaderLines>
              </c:ext>
            </c:extLst>
          </c:dLbls>
          <c:cat>
            <c:strRef>
              <c:f>Hoja1!$A$2:$A$5</c:f>
              <c:strCache>
                <c:ptCount val="4"/>
                <c:pt idx="0">
                  <c:v>50% antes de la capacitación y 50% a su terminación</c:v>
                </c:pt>
                <c:pt idx="1">
                  <c:v>Totalidad terminada la capacitación</c:v>
                </c:pt>
                <c:pt idx="2">
                  <c:v>Totalidad antes de la capacitación</c:v>
                </c:pt>
                <c:pt idx="3">
                  <c:v>Financiamiento con la SETEC</c:v>
                </c:pt>
              </c:strCache>
            </c:strRef>
          </c:cat>
          <c:val>
            <c:numRef>
              <c:f>Hoja1!$B$2:$B$5</c:f>
              <c:numCache>
                <c:formatCode>0</c:formatCode>
                <c:ptCount val="4"/>
                <c:pt idx="0">
                  <c:v>43.6</c:v>
                </c:pt>
                <c:pt idx="1">
                  <c:v>28.2</c:v>
                </c:pt>
                <c:pt idx="2">
                  <c:v>14.5</c:v>
                </c:pt>
                <c:pt idx="3">
                  <c:v>13.7</c:v>
                </c:pt>
              </c:numCache>
            </c:numRef>
          </c:val>
        </c:ser>
        <c:dLbls>
          <c:showLegendKey val="0"/>
          <c:showVal val="0"/>
          <c:showCatName val="0"/>
          <c:showSerName val="0"/>
          <c:showPercent val="0"/>
          <c:showBubbleSize val="0"/>
        </c:dLbls>
        <c:gapWidth val="150"/>
        <c:axId val="283395616"/>
        <c:axId val="283395224"/>
      </c:barChart>
      <c:valAx>
        <c:axId val="283395224"/>
        <c:scaling>
          <c:orientation val="minMax"/>
        </c:scaling>
        <c:delete val="1"/>
        <c:axPos val="l"/>
        <c:numFmt formatCode="0" sourceLinked="1"/>
        <c:majorTickMark val="none"/>
        <c:minorTickMark val="none"/>
        <c:tickLblPos val="nextTo"/>
        <c:crossAx val="283395616"/>
        <c:crosses val="autoZero"/>
        <c:crossBetween val="between"/>
      </c:valAx>
      <c:catAx>
        <c:axId val="28339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MX"/>
          </a:p>
        </c:txPr>
        <c:crossAx val="283395224"/>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solidFill>
        <a:schemeClr val="accent5">
          <a:lumMod val="60000"/>
          <a:lumOff val="40000"/>
        </a:schemeClr>
      </a:solidFill>
      <a:prstDash val="sysDash"/>
      <a:round/>
    </a:ln>
    <a:effectLst/>
  </c:spPr>
  <c:txPr>
    <a:bodyPr/>
    <a:lstStyle/>
    <a:p>
      <a:pPr>
        <a:defRPr sz="1200">
          <a:solidFill>
            <a:sysClr val="windowText" lastClr="000000"/>
          </a:solidFill>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1" i="0" u="none" strike="noStrike" kern="1200" spc="0" baseline="0">
              <a:solidFill>
                <a:schemeClr val="tx1"/>
              </a:solidFill>
              <a:latin typeface="+mn-lt"/>
              <a:ea typeface="+mn-ea"/>
              <a:cs typeface="+mn-cs"/>
            </a:defRPr>
          </a:pPr>
          <a:endParaRPr lang="es-MX"/>
        </a:p>
      </c:txPr>
    </c:title>
    <c:autoTitleDeleted val="0"/>
    <c:plotArea>
      <c:layout>
        <c:manualLayout>
          <c:layoutTarget val="inner"/>
          <c:xMode val="edge"/>
          <c:yMode val="edge"/>
          <c:x val="0.5011822297522498"/>
          <c:y val="0.11013372159575024"/>
          <c:w val="0.25895553271858679"/>
          <c:h val="0.86670597979025754"/>
        </c:manualLayout>
      </c:layout>
      <c:barChart>
        <c:barDir val="bar"/>
        <c:grouping val="clustered"/>
        <c:varyColors val="0"/>
        <c:ser>
          <c:idx val="0"/>
          <c:order val="0"/>
          <c:tx>
            <c:strRef>
              <c:f>Hoja1!$B$1</c:f>
              <c:strCache>
                <c:ptCount val="1"/>
                <c:pt idx="0">
                  <c:v>Act. Económica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Elaboración de productos alimenticios</c:v>
                </c:pt>
                <c:pt idx="1">
                  <c:v>Fabricación de productos de caucho y plástico</c:v>
                </c:pt>
                <c:pt idx="2">
                  <c:v>Fabricación de productos textiles</c:v>
                </c:pt>
                <c:pt idx="3">
                  <c:v>Fabricación de sustancias y de productos químicos</c:v>
                </c:pt>
                <c:pt idx="4">
                  <c:v>Servicios de apoyo a la extracción de metales</c:v>
                </c:pt>
                <c:pt idx="5">
                  <c:v>Fabricación de equipo eléctrico</c:v>
                </c:pt>
                <c:pt idx="6">
                  <c:v>Fabricación de aceros, metal, aluminio</c:v>
                </c:pt>
                <c:pt idx="7">
                  <c:v>Fabricación de productos farmacéuticos, sust. Químicas</c:v>
                </c:pt>
                <c:pt idx="8">
                  <c:v>Producción de madera y fabricación de productos</c:v>
                </c:pt>
                <c:pt idx="9">
                  <c:v>Fabricación de papel y de productos de papel</c:v>
                </c:pt>
                <c:pt idx="10">
                  <c:v>Actividades de impresión de libros, periódicos</c:v>
                </c:pt>
                <c:pt idx="11">
                  <c:v>Fabricación de prod. de informática, electrónica, óptica </c:v>
                </c:pt>
                <c:pt idx="12">
                  <c:v>Reparación e instalación de maquinaria y equipo</c:v>
                </c:pt>
                <c:pt idx="13">
                  <c:v>Fabricación de prendas de vestir</c:v>
                </c:pt>
                <c:pt idx="14">
                  <c:v>Fabricación de coque y de prod. de la ref. petrolera</c:v>
                </c:pt>
                <c:pt idx="15">
                  <c:v>Fabricación de cerámica, vidrios, griferías, sanitarios</c:v>
                </c:pt>
                <c:pt idx="16">
                  <c:v>Otros</c:v>
                </c:pt>
              </c:strCache>
            </c:strRef>
          </c:cat>
          <c:val>
            <c:numRef>
              <c:f>Hoja1!$B$2:$B$18</c:f>
              <c:numCache>
                <c:formatCode>0%</c:formatCode>
                <c:ptCount val="17"/>
                <c:pt idx="0">
                  <c:v>0.16600000000000001</c:v>
                </c:pt>
                <c:pt idx="1">
                  <c:v>9.5000000000000001E-2</c:v>
                </c:pt>
                <c:pt idx="2">
                  <c:v>8.3000000000000004E-2</c:v>
                </c:pt>
                <c:pt idx="3">
                  <c:v>6.6000000000000003E-2</c:v>
                </c:pt>
                <c:pt idx="4">
                  <c:v>6.2E-2</c:v>
                </c:pt>
                <c:pt idx="5">
                  <c:v>6.2E-2</c:v>
                </c:pt>
                <c:pt idx="6">
                  <c:v>5.8000000000000003E-2</c:v>
                </c:pt>
                <c:pt idx="7">
                  <c:v>4.5999999999999999E-2</c:v>
                </c:pt>
                <c:pt idx="8">
                  <c:v>3.6999999999999998E-2</c:v>
                </c:pt>
                <c:pt idx="9">
                  <c:v>3.6999999999999998E-2</c:v>
                </c:pt>
                <c:pt idx="10">
                  <c:v>3.6999999999999998E-2</c:v>
                </c:pt>
                <c:pt idx="11">
                  <c:v>3.3000000000000002E-2</c:v>
                </c:pt>
                <c:pt idx="12">
                  <c:v>3.3000000000000002E-2</c:v>
                </c:pt>
                <c:pt idx="13">
                  <c:v>2.5000000000000001E-2</c:v>
                </c:pt>
                <c:pt idx="14">
                  <c:v>2.5000000000000001E-2</c:v>
                </c:pt>
                <c:pt idx="15">
                  <c:v>2.5000000000000001E-2</c:v>
                </c:pt>
                <c:pt idx="16">
                  <c:v>0.12400000000000003</c:v>
                </c:pt>
              </c:numCache>
            </c:numRef>
          </c:val>
        </c:ser>
        <c:dLbls>
          <c:showLegendKey val="0"/>
          <c:showVal val="0"/>
          <c:showCatName val="0"/>
          <c:showSerName val="0"/>
          <c:showPercent val="0"/>
          <c:showBubbleSize val="0"/>
        </c:dLbls>
        <c:gapWidth val="182"/>
        <c:axId val="226031392"/>
        <c:axId val="226952488"/>
      </c:barChart>
      <c:catAx>
        <c:axId val="2260313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226952488"/>
        <c:crosses val="autoZero"/>
        <c:auto val="1"/>
        <c:lblAlgn val="ctr"/>
        <c:lblOffset val="100"/>
        <c:noMultiLvlLbl val="0"/>
      </c:catAx>
      <c:valAx>
        <c:axId val="226952488"/>
        <c:scaling>
          <c:orientation val="minMax"/>
        </c:scaling>
        <c:delete val="1"/>
        <c:axPos val="t"/>
        <c:numFmt formatCode="0%" sourceLinked="1"/>
        <c:majorTickMark val="none"/>
        <c:minorTickMark val="none"/>
        <c:tickLblPos val="nextTo"/>
        <c:crossAx val="22603139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es-MX" sz="1100" dirty="0" smtClean="0"/>
              <a:t>Importancia de la capacitación</a:t>
            </a:r>
            <a:endParaRPr lang="es-MX" sz="1100" dirty="0"/>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s-MX"/>
        </a:p>
      </c:txPr>
    </c:title>
    <c:autoTitleDeleted val="0"/>
    <c:plotArea>
      <c:layout>
        <c:manualLayout>
          <c:layoutTarget val="inner"/>
          <c:xMode val="edge"/>
          <c:yMode val="edge"/>
          <c:x val="0.14639848312130035"/>
          <c:y val="0.1596317851572901"/>
          <c:w val="0.44997053842630969"/>
          <c:h val="0.79980270582119262"/>
        </c:manualLayout>
      </c:layout>
      <c:pieChart>
        <c:varyColors val="1"/>
        <c:ser>
          <c:idx val="0"/>
          <c:order val="0"/>
          <c:dPt>
            <c:idx val="0"/>
            <c:bubble3D val="0"/>
            <c:spPr>
              <a:solidFill>
                <a:schemeClr val="accent1"/>
              </a:solidFill>
              <a:ln>
                <a:noFill/>
              </a:ln>
              <a:effectLst/>
            </c:spPr>
          </c:dPt>
          <c:dPt>
            <c:idx val="1"/>
            <c:bubble3D val="0"/>
            <c:spPr>
              <a:solidFill>
                <a:schemeClr val="accent2"/>
              </a:solidFill>
              <a:ln>
                <a:noFill/>
              </a:ln>
              <a:effectLst/>
            </c:spPr>
          </c:dPt>
          <c:dPt>
            <c:idx val="2"/>
            <c:bubble3D val="0"/>
            <c:spPr>
              <a:solidFill>
                <a:schemeClr val="accent3"/>
              </a:solidFill>
              <a:ln>
                <a:noFill/>
              </a:ln>
              <a:effectLst/>
            </c:spPr>
          </c:dPt>
          <c:dLbls>
            <c:dLbl>
              <c:idx val="2"/>
              <c:layout>
                <c:manualLayout>
                  <c:x val="9.1199906407785275E-2"/>
                  <c:y val="0.16598425196850394"/>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Hoja1!$A$2:$A$4</c:f>
              <c:strCache>
                <c:ptCount val="3"/>
                <c:pt idx="0">
                  <c:v>Muy Importante</c:v>
                </c:pt>
                <c:pt idx="1">
                  <c:v>Algo importante</c:v>
                </c:pt>
                <c:pt idx="2">
                  <c:v>Poco importante</c:v>
                </c:pt>
              </c:strCache>
            </c:strRef>
          </c:cat>
          <c:val>
            <c:numRef>
              <c:f>Hoja1!$B$2:$B$4</c:f>
              <c:numCache>
                <c:formatCode>General</c:formatCode>
                <c:ptCount val="3"/>
                <c:pt idx="0">
                  <c:v>87.1</c:v>
                </c:pt>
                <c:pt idx="1">
                  <c:v>9.1</c:v>
                </c:pt>
                <c:pt idx="2">
                  <c:v>3.7</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818354247188908"/>
          <c:y val="0.37327413812258409"/>
          <c:w val="0.29642138182627592"/>
          <c:h val="0.5596941686637009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s-MX"/>
        </a:p>
      </c:txPr>
    </c:legend>
    <c:plotVisOnly val="1"/>
    <c:dispBlanksAs val="zero"/>
    <c:showDLblsOverMax val="0"/>
  </c:chart>
  <c:spPr>
    <a:solidFill>
      <a:schemeClr val="bg1"/>
    </a:solidFill>
    <a:ln w="9525" cap="flat" cmpd="sng" algn="ctr">
      <a:solidFill>
        <a:schemeClr val="accent2"/>
      </a:solidFill>
      <a:prstDash val="dash"/>
      <a:round/>
    </a:ln>
    <a:effectLst/>
  </c:spPr>
  <c:txPr>
    <a:bodyPr/>
    <a:lstStyle/>
    <a:p>
      <a:pPr>
        <a:defRPr sz="1200"/>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Pt>
            <c:idx val="4"/>
            <c:invertIfNegative val="0"/>
            <c:bubble3D val="0"/>
            <c:spPr>
              <a:solidFill>
                <a:schemeClr val="accent5"/>
              </a:solidFill>
              <a:ln>
                <a:noFill/>
              </a:ln>
              <a:effectLst/>
            </c:spPr>
          </c:dPt>
          <c:dPt>
            <c:idx val="5"/>
            <c:invertIfNegative val="0"/>
            <c:bubble3D val="0"/>
            <c:spPr>
              <a:solidFill>
                <a:schemeClr val="accent6"/>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Hoja1!$A$2:$A$7</c:f>
              <c:strCache>
                <c:ptCount val="6"/>
                <c:pt idx="0">
                  <c:v>Personal operativo</c:v>
                </c:pt>
                <c:pt idx="1">
                  <c:v>Personal de mandos intermedios</c:v>
                </c:pt>
                <c:pt idx="2">
                  <c:v>Ejecutivos</c:v>
                </c:pt>
                <c:pt idx="3">
                  <c:v>Supervisores</c:v>
                </c:pt>
                <c:pt idx="4">
                  <c:v>Directivos</c:v>
                </c:pt>
                <c:pt idx="5">
                  <c:v>Otros</c:v>
                </c:pt>
              </c:strCache>
            </c:strRef>
          </c:cat>
          <c:val>
            <c:numRef>
              <c:f>Hoja1!$B$2:$B$7</c:f>
              <c:numCache>
                <c:formatCode>0%</c:formatCode>
                <c:ptCount val="6"/>
                <c:pt idx="0">
                  <c:v>0.94499999999999995</c:v>
                </c:pt>
                <c:pt idx="1">
                  <c:v>0.67600000000000138</c:v>
                </c:pt>
                <c:pt idx="2">
                  <c:v>0.57600000000000062</c:v>
                </c:pt>
                <c:pt idx="3">
                  <c:v>0.52500000000000002</c:v>
                </c:pt>
                <c:pt idx="4">
                  <c:v>0.52500000000000002</c:v>
                </c:pt>
                <c:pt idx="5">
                  <c:v>8.4000000000000047E-2</c:v>
                </c:pt>
              </c:numCache>
            </c:numRef>
          </c:val>
        </c:ser>
        <c:dLbls>
          <c:showLegendKey val="0"/>
          <c:showVal val="0"/>
          <c:showCatName val="0"/>
          <c:showSerName val="0"/>
          <c:showPercent val="0"/>
          <c:showBubbleSize val="0"/>
        </c:dLbls>
        <c:gapWidth val="150"/>
        <c:axId val="227972624"/>
        <c:axId val="227973016"/>
      </c:barChart>
      <c:catAx>
        <c:axId val="22797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MX"/>
          </a:p>
        </c:txPr>
        <c:crossAx val="227973016"/>
        <c:crosses val="autoZero"/>
        <c:auto val="1"/>
        <c:lblAlgn val="ctr"/>
        <c:lblOffset val="100"/>
        <c:noMultiLvlLbl val="0"/>
      </c:catAx>
      <c:valAx>
        <c:axId val="227973016"/>
        <c:scaling>
          <c:orientation val="minMax"/>
        </c:scaling>
        <c:delete val="1"/>
        <c:axPos val="l"/>
        <c:numFmt formatCode="0%" sourceLinked="1"/>
        <c:majorTickMark val="none"/>
        <c:minorTickMark val="none"/>
        <c:tickLblPos val="nextTo"/>
        <c:crossAx val="22797262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accent2"/>
      </a:solidFill>
      <a:prstDash val="dash"/>
      <a:round/>
    </a:ln>
    <a:effectLst/>
  </c:spPr>
  <c:txPr>
    <a:bodyPr/>
    <a:lstStyle/>
    <a:p>
      <a:pPr>
        <a:defRPr sz="1200"/>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21602947950262E-2"/>
          <c:y val="7.7294685990338299E-2"/>
          <c:w val="0.94933210502072685"/>
          <c:h val="0.72644122383252863"/>
        </c:manualLayout>
      </c:layout>
      <c:barChart>
        <c:barDir val="col"/>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menos del 25%</c:v>
                </c:pt>
                <c:pt idx="1">
                  <c:v>del 26% - 50%</c:v>
                </c:pt>
                <c:pt idx="2">
                  <c:v>del 51% - 75%</c:v>
                </c:pt>
                <c:pt idx="3">
                  <c:v>del 76% - 100%</c:v>
                </c:pt>
              </c:strCache>
            </c:strRef>
          </c:cat>
          <c:val>
            <c:numRef>
              <c:f>Hoja1!$B$2:$B$5</c:f>
              <c:numCache>
                <c:formatCode>General</c:formatCode>
                <c:ptCount val="4"/>
                <c:pt idx="0">
                  <c:v>10.9</c:v>
                </c:pt>
                <c:pt idx="1">
                  <c:v>27.3</c:v>
                </c:pt>
                <c:pt idx="2">
                  <c:v>27.7</c:v>
                </c:pt>
                <c:pt idx="3">
                  <c:v>34</c:v>
                </c:pt>
              </c:numCache>
            </c:numRef>
          </c:val>
        </c:ser>
        <c:dLbls>
          <c:showLegendKey val="0"/>
          <c:showVal val="0"/>
          <c:showCatName val="0"/>
          <c:showSerName val="0"/>
          <c:showPercent val="0"/>
          <c:showBubbleSize val="0"/>
        </c:dLbls>
        <c:gapWidth val="219"/>
        <c:overlap val="-27"/>
        <c:axId val="227972232"/>
        <c:axId val="227969488"/>
      </c:barChart>
      <c:catAx>
        <c:axId val="227972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MX"/>
          </a:p>
        </c:txPr>
        <c:crossAx val="227969488"/>
        <c:crosses val="autoZero"/>
        <c:auto val="1"/>
        <c:lblAlgn val="ctr"/>
        <c:lblOffset val="100"/>
        <c:noMultiLvlLbl val="0"/>
      </c:catAx>
      <c:valAx>
        <c:axId val="227969488"/>
        <c:scaling>
          <c:orientation val="minMax"/>
        </c:scaling>
        <c:delete val="1"/>
        <c:axPos val="r"/>
        <c:numFmt formatCode="General" sourceLinked="1"/>
        <c:majorTickMark val="none"/>
        <c:minorTickMark val="none"/>
        <c:tickLblPos val="nextTo"/>
        <c:crossAx val="227972232"/>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826C38-98F0-46E8-8350-1ECD7B827533}" type="doc">
      <dgm:prSet loTypeId="urn:diagrams.loki3.com/BracketList+Icon" loCatId="officeonline" qsTypeId="urn:microsoft.com/office/officeart/2005/8/quickstyle/simple1" qsCatId="simple" csTypeId="urn:microsoft.com/office/officeart/2005/8/colors/accent1_2" csCatId="accent1" phldr="1"/>
      <dgm:spPr/>
      <dgm:t>
        <a:bodyPr/>
        <a:lstStyle/>
        <a:p>
          <a:endParaRPr lang="es-MX"/>
        </a:p>
      </dgm:t>
    </dgm:pt>
    <dgm:pt modelId="{234DA16A-5E5B-4AC6-971B-384BAB447F09}">
      <dgm:prSet phldrT="[Texto]"/>
      <dgm:spPr/>
      <dgm:t>
        <a:bodyPr/>
        <a:lstStyle/>
        <a:p>
          <a:r>
            <a:rPr lang="es-MX" dirty="0" smtClean="0"/>
            <a:t>Investigación Exploratoria</a:t>
          </a:r>
          <a:endParaRPr lang="es-MX" dirty="0"/>
        </a:p>
      </dgm:t>
    </dgm:pt>
    <dgm:pt modelId="{65B3FAA5-747A-408C-8F33-BADB8D0675D5}" type="parTrans" cxnId="{492AA939-662D-47C6-855B-2B8D057A86C6}">
      <dgm:prSet/>
      <dgm:spPr/>
      <dgm:t>
        <a:bodyPr/>
        <a:lstStyle/>
        <a:p>
          <a:endParaRPr lang="es-MX"/>
        </a:p>
      </dgm:t>
    </dgm:pt>
    <dgm:pt modelId="{DB2347C9-B9CB-4181-8A8B-8573196D768E}" type="sibTrans" cxnId="{492AA939-662D-47C6-855B-2B8D057A86C6}">
      <dgm:prSet/>
      <dgm:spPr/>
      <dgm:t>
        <a:bodyPr/>
        <a:lstStyle/>
        <a:p>
          <a:endParaRPr lang="es-MX"/>
        </a:p>
      </dgm:t>
    </dgm:pt>
    <dgm:pt modelId="{9A71D1E9-83D2-4C94-A9FB-F9BC0B5111EB}">
      <dgm:prSet phldrT="[Texto]"/>
      <dgm:spPr/>
      <dgm:t>
        <a:bodyPr/>
        <a:lstStyle/>
        <a:p>
          <a:r>
            <a:rPr lang="es-MX" dirty="0" smtClean="0"/>
            <a:t>Datos secundarios</a:t>
          </a:r>
          <a:endParaRPr lang="es-MX" dirty="0"/>
        </a:p>
      </dgm:t>
    </dgm:pt>
    <dgm:pt modelId="{E1823F31-04A7-430C-AC8D-1902CC1C025F}" type="parTrans" cxnId="{E33BD92C-041E-4B36-BDFF-83ADC7C71CD6}">
      <dgm:prSet/>
      <dgm:spPr/>
      <dgm:t>
        <a:bodyPr/>
        <a:lstStyle/>
        <a:p>
          <a:endParaRPr lang="es-MX"/>
        </a:p>
      </dgm:t>
    </dgm:pt>
    <dgm:pt modelId="{9DE7A7E8-2350-4CA8-A6B3-F0DE48268C73}" type="sibTrans" cxnId="{E33BD92C-041E-4B36-BDFF-83ADC7C71CD6}">
      <dgm:prSet/>
      <dgm:spPr/>
      <dgm:t>
        <a:bodyPr/>
        <a:lstStyle/>
        <a:p>
          <a:endParaRPr lang="es-MX"/>
        </a:p>
      </dgm:t>
    </dgm:pt>
    <dgm:pt modelId="{F5D96AEF-163A-4D8C-94BF-7D7373BC2C8D}">
      <dgm:prSet phldrT="[Texto]"/>
      <dgm:spPr/>
      <dgm:t>
        <a:bodyPr/>
        <a:lstStyle/>
        <a:p>
          <a:r>
            <a:rPr lang="es-MX" dirty="0" smtClean="0"/>
            <a:t>Investigación Descriptiva</a:t>
          </a:r>
          <a:endParaRPr lang="es-MX" dirty="0"/>
        </a:p>
      </dgm:t>
    </dgm:pt>
    <dgm:pt modelId="{89B75BC9-28FD-4BBA-941E-4EAFC20D32D3}" type="parTrans" cxnId="{3E329FC6-5A2F-4AF8-9EA0-21F6FBC64DC8}">
      <dgm:prSet/>
      <dgm:spPr/>
      <dgm:t>
        <a:bodyPr/>
        <a:lstStyle/>
        <a:p>
          <a:endParaRPr lang="es-MX"/>
        </a:p>
      </dgm:t>
    </dgm:pt>
    <dgm:pt modelId="{18F50E1D-1141-495F-86F5-9298C447D668}" type="sibTrans" cxnId="{3E329FC6-5A2F-4AF8-9EA0-21F6FBC64DC8}">
      <dgm:prSet/>
      <dgm:spPr/>
      <dgm:t>
        <a:bodyPr/>
        <a:lstStyle/>
        <a:p>
          <a:endParaRPr lang="es-MX"/>
        </a:p>
      </dgm:t>
    </dgm:pt>
    <dgm:pt modelId="{506074F8-5E1B-4BD3-9D8B-1AB4BE70129D}">
      <dgm:prSet phldrT="[Texto]"/>
      <dgm:spPr/>
      <dgm:t>
        <a:bodyPr/>
        <a:lstStyle/>
        <a:p>
          <a:r>
            <a:rPr lang="es-MX" dirty="0" smtClean="0"/>
            <a:t>Encuesta</a:t>
          </a:r>
          <a:endParaRPr lang="es-MX" dirty="0"/>
        </a:p>
      </dgm:t>
    </dgm:pt>
    <dgm:pt modelId="{2080F414-1D02-400B-AC5D-ACF6A56738F3}" type="parTrans" cxnId="{F17D310D-AE67-422F-BA4A-FF8CAE9F7B28}">
      <dgm:prSet/>
      <dgm:spPr/>
      <dgm:t>
        <a:bodyPr/>
        <a:lstStyle/>
        <a:p>
          <a:endParaRPr lang="es-MX"/>
        </a:p>
      </dgm:t>
    </dgm:pt>
    <dgm:pt modelId="{5185B94F-373C-4C68-A123-84C2E87B2B13}" type="sibTrans" cxnId="{F17D310D-AE67-422F-BA4A-FF8CAE9F7B28}">
      <dgm:prSet/>
      <dgm:spPr/>
      <dgm:t>
        <a:bodyPr/>
        <a:lstStyle/>
        <a:p>
          <a:endParaRPr lang="es-MX"/>
        </a:p>
      </dgm:t>
    </dgm:pt>
    <dgm:pt modelId="{3F5A0FA2-7A08-465A-8E74-0BAB994282E6}">
      <dgm:prSet phldrT="[Texto]"/>
      <dgm:spPr/>
      <dgm:t>
        <a:bodyPr/>
        <a:lstStyle/>
        <a:p>
          <a:r>
            <a:rPr lang="es-MX" dirty="0" smtClean="0"/>
            <a:t>Investigación cualitativa</a:t>
          </a:r>
          <a:endParaRPr lang="es-MX" dirty="0"/>
        </a:p>
      </dgm:t>
    </dgm:pt>
    <dgm:pt modelId="{9A759068-4895-49D7-8D4C-3FF6D4F25A0E}" type="parTrans" cxnId="{51FC0654-63E7-4753-BE8B-3336A9ACF322}">
      <dgm:prSet/>
      <dgm:spPr/>
      <dgm:t>
        <a:bodyPr/>
        <a:lstStyle/>
        <a:p>
          <a:endParaRPr lang="es-MX"/>
        </a:p>
      </dgm:t>
    </dgm:pt>
    <dgm:pt modelId="{1FD9DF76-93A8-48BC-8F22-39E64C0A30E6}" type="sibTrans" cxnId="{51FC0654-63E7-4753-BE8B-3336A9ACF322}">
      <dgm:prSet/>
      <dgm:spPr/>
      <dgm:t>
        <a:bodyPr/>
        <a:lstStyle/>
        <a:p>
          <a:endParaRPr lang="es-MX"/>
        </a:p>
      </dgm:t>
    </dgm:pt>
    <dgm:pt modelId="{AFC39E26-A259-4795-AC78-8D69B607EBEE}" type="pres">
      <dgm:prSet presAssocID="{6D826C38-98F0-46E8-8350-1ECD7B827533}" presName="Name0" presStyleCnt="0">
        <dgm:presLayoutVars>
          <dgm:dir/>
          <dgm:animLvl val="lvl"/>
          <dgm:resizeHandles val="exact"/>
        </dgm:presLayoutVars>
      </dgm:prSet>
      <dgm:spPr/>
      <dgm:t>
        <a:bodyPr/>
        <a:lstStyle/>
        <a:p>
          <a:endParaRPr lang="es-MX"/>
        </a:p>
      </dgm:t>
    </dgm:pt>
    <dgm:pt modelId="{0D4246CE-6259-4CEB-9C4F-94A66A7D3BDC}" type="pres">
      <dgm:prSet presAssocID="{234DA16A-5E5B-4AC6-971B-384BAB447F09}" presName="linNode" presStyleCnt="0"/>
      <dgm:spPr/>
    </dgm:pt>
    <dgm:pt modelId="{7859616A-3911-40E1-B2EA-733E642F59C6}" type="pres">
      <dgm:prSet presAssocID="{234DA16A-5E5B-4AC6-971B-384BAB447F09}" presName="parTx" presStyleLbl="revTx" presStyleIdx="0" presStyleCnt="2">
        <dgm:presLayoutVars>
          <dgm:chMax val="1"/>
          <dgm:bulletEnabled val="1"/>
        </dgm:presLayoutVars>
      </dgm:prSet>
      <dgm:spPr/>
      <dgm:t>
        <a:bodyPr/>
        <a:lstStyle/>
        <a:p>
          <a:endParaRPr lang="es-MX"/>
        </a:p>
      </dgm:t>
    </dgm:pt>
    <dgm:pt modelId="{40BC01B8-546C-4053-87A2-53901B4846F2}" type="pres">
      <dgm:prSet presAssocID="{234DA16A-5E5B-4AC6-971B-384BAB447F09}" presName="bracket" presStyleLbl="parChTrans1D1" presStyleIdx="0" presStyleCnt="2"/>
      <dgm:spPr/>
    </dgm:pt>
    <dgm:pt modelId="{E25F20FD-C5C2-4105-8C10-41B3A27C379A}" type="pres">
      <dgm:prSet presAssocID="{234DA16A-5E5B-4AC6-971B-384BAB447F09}" presName="spH" presStyleCnt="0"/>
      <dgm:spPr/>
    </dgm:pt>
    <dgm:pt modelId="{D03B417F-C0CF-485D-93F6-5AE5511ACD27}" type="pres">
      <dgm:prSet presAssocID="{234DA16A-5E5B-4AC6-971B-384BAB447F09}" presName="desTx" presStyleLbl="node1" presStyleIdx="0" presStyleCnt="2" custScaleX="75368">
        <dgm:presLayoutVars>
          <dgm:bulletEnabled val="1"/>
        </dgm:presLayoutVars>
      </dgm:prSet>
      <dgm:spPr/>
      <dgm:t>
        <a:bodyPr/>
        <a:lstStyle/>
        <a:p>
          <a:endParaRPr lang="es-MX"/>
        </a:p>
      </dgm:t>
    </dgm:pt>
    <dgm:pt modelId="{F3903234-BB0F-41A3-8176-F6250D895685}" type="pres">
      <dgm:prSet presAssocID="{DB2347C9-B9CB-4181-8A8B-8573196D768E}" presName="spV" presStyleCnt="0"/>
      <dgm:spPr/>
    </dgm:pt>
    <dgm:pt modelId="{775A463C-1C9E-4F91-82AE-5440F9E1FF56}" type="pres">
      <dgm:prSet presAssocID="{F5D96AEF-163A-4D8C-94BF-7D7373BC2C8D}" presName="linNode" presStyleCnt="0"/>
      <dgm:spPr/>
    </dgm:pt>
    <dgm:pt modelId="{40854C53-FB33-4FD9-BC53-13C7C8107637}" type="pres">
      <dgm:prSet presAssocID="{F5D96AEF-163A-4D8C-94BF-7D7373BC2C8D}" presName="parTx" presStyleLbl="revTx" presStyleIdx="1" presStyleCnt="2">
        <dgm:presLayoutVars>
          <dgm:chMax val="1"/>
          <dgm:bulletEnabled val="1"/>
        </dgm:presLayoutVars>
      </dgm:prSet>
      <dgm:spPr/>
      <dgm:t>
        <a:bodyPr/>
        <a:lstStyle/>
        <a:p>
          <a:endParaRPr lang="es-MX"/>
        </a:p>
      </dgm:t>
    </dgm:pt>
    <dgm:pt modelId="{950AD8DB-FCEF-4B52-BECE-DC761637355D}" type="pres">
      <dgm:prSet presAssocID="{F5D96AEF-163A-4D8C-94BF-7D7373BC2C8D}" presName="bracket" presStyleLbl="parChTrans1D1" presStyleIdx="1" presStyleCnt="2"/>
      <dgm:spPr/>
    </dgm:pt>
    <dgm:pt modelId="{765EB960-030C-4264-9777-3A5B7DF10FAD}" type="pres">
      <dgm:prSet presAssocID="{F5D96AEF-163A-4D8C-94BF-7D7373BC2C8D}" presName="spH" presStyleCnt="0"/>
      <dgm:spPr/>
    </dgm:pt>
    <dgm:pt modelId="{11F7451C-7A8D-4CBF-A36C-32723873DDAA}" type="pres">
      <dgm:prSet presAssocID="{F5D96AEF-163A-4D8C-94BF-7D7373BC2C8D}" presName="desTx" presStyleLbl="node1" presStyleIdx="1" presStyleCnt="2" custScaleX="75368">
        <dgm:presLayoutVars>
          <dgm:bulletEnabled val="1"/>
        </dgm:presLayoutVars>
      </dgm:prSet>
      <dgm:spPr/>
      <dgm:t>
        <a:bodyPr/>
        <a:lstStyle/>
        <a:p>
          <a:endParaRPr lang="es-MX"/>
        </a:p>
      </dgm:t>
    </dgm:pt>
  </dgm:ptLst>
  <dgm:cxnLst>
    <dgm:cxn modelId="{A661987F-7FB4-4DD7-AB78-525F28CE3180}" type="presOf" srcId="{234DA16A-5E5B-4AC6-971B-384BAB447F09}" destId="{7859616A-3911-40E1-B2EA-733E642F59C6}" srcOrd="0" destOrd="0" presId="urn:diagrams.loki3.com/BracketList+Icon"/>
    <dgm:cxn modelId="{51FC0654-63E7-4753-BE8B-3336A9ACF322}" srcId="{234DA16A-5E5B-4AC6-971B-384BAB447F09}" destId="{3F5A0FA2-7A08-465A-8E74-0BAB994282E6}" srcOrd="1" destOrd="0" parTransId="{9A759068-4895-49D7-8D4C-3FF6D4F25A0E}" sibTransId="{1FD9DF76-93A8-48BC-8F22-39E64C0A30E6}"/>
    <dgm:cxn modelId="{3EC52252-DF55-4548-97E9-B61AC789660F}" type="presOf" srcId="{9A71D1E9-83D2-4C94-A9FB-F9BC0B5111EB}" destId="{D03B417F-C0CF-485D-93F6-5AE5511ACD27}" srcOrd="0" destOrd="0" presId="urn:diagrams.loki3.com/BracketList+Icon"/>
    <dgm:cxn modelId="{E33BD92C-041E-4B36-BDFF-83ADC7C71CD6}" srcId="{234DA16A-5E5B-4AC6-971B-384BAB447F09}" destId="{9A71D1E9-83D2-4C94-A9FB-F9BC0B5111EB}" srcOrd="0" destOrd="0" parTransId="{E1823F31-04A7-430C-AC8D-1902CC1C025F}" sibTransId="{9DE7A7E8-2350-4CA8-A6B3-F0DE48268C73}"/>
    <dgm:cxn modelId="{C9DEFEFC-757E-4332-88A9-2D27D4201514}" type="presOf" srcId="{F5D96AEF-163A-4D8C-94BF-7D7373BC2C8D}" destId="{40854C53-FB33-4FD9-BC53-13C7C8107637}" srcOrd="0" destOrd="0" presId="urn:diagrams.loki3.com/BracketList+Icon"/>
    <dgm:cxn modelId="{3E329FC6-5A2F-4AF8-9EA0-21F6FBC64DC8}" srcId="{6D826C38-98F0-46E8-8350-1ECD7B827533}" destId="{F5D96AEF-163A-4D8C-94BF-7D7373BC2C8D}" srcOrd="1" destOrd="0" parTransId="{89B75BC9-28FD-4BBA-941E-4EAFC20D32D3}" sibTransId="{18F50E1D-1141-495F-86F5-9298C447D668}"/>
    <dgm:cxn modelId="{00D2CD12-174D-47C4-8A46-25986910CAE7}" type="presOf" srcId="{506074F8-5E1B-4BD3-9D8B-1AB4BE70129D}" destId="{11F7451C-7A8D-4CBF-A36C-32723873DDAA}" srcOrd="0" destOrd="0" presId="urn:diagrams.loki3.com/BracketList+Icon"/>
    <dgm:cxn modelId="{00A98DBA-B699-4CEF-BE5B-7ADAEADC2D7E}" type="presOf" srcId="{3F5A0FA2-7A08-465A-8E74-0BAB994282E6}" destId="{D03B417F-C0CF-485D-93F6-5AE5511ACD27}" srcOrd="0" destOrd="1" presId="urn:diagrams.loki3.com/BracketList+Icon"/>
    <dgm:cxn modelId="{492AA939-662D-47C6-855B-2B8D057A86C6}" srcId="{6D826C38-98F0-46E8-8350-1ECD7B827533}" destId="{234DA16A-5E5B-4AC6-971B-384BAB447F09}" srcOrd="0" destOrd="0" parTransId="{65B3FAA5-747A-408C-8F33-BADB8D0675D5}" sibTransId="{DB2347C9-B9CB-4181-8A8B-8573196D768E}"/>
    <dgm:cxn modelId="{F17D310D-AE67-422F-BA4A-FF8CAE9F7B28}" srcId="{F5D96AEF-163A-4D8C-94BF-7D7373BC2C8D}" destId="{506074F8-5E1B-4BD3-9D8B-1AB4BE70129D}" srcOrd="0" destOrd="0" parTransId="{2080F414-1D02-400B-AC5D-ACF6A56738F3}" sibTransId="{5185B94F-373C-4C68-A123-84C2E87B2B13}"/>
    <dgm:cxn modelId="{C0D59D59-3BB8-44B4-A74B-21D7BDEE1C3B}" type="presOf" srcId="{6D826C38-98F0-46E8-8350-1ECD7B827533}" destId="{AFC39E26-A259-4795-AC78-8D69B607EBEE}" srcOrd="0" destOrd="0" presId="urn:diagrams.loki3.com/BracketList+Icon"/>
    <dgm:cxn modelId="{29DDDA8C-AE5E-4C09-BFE2-B535511D4650}" type="presParOf" srcId="{AFC39E26-A259-4795-AC78-8D69B607EBEE}" destId="{0D4246CE-6259-4CEB-9C4F-94A66A7D3BDC}" srcOrd="0" destOrd="0" presId="urn:diagrams.loki3.com/BracketList+Icon"/>
    <dgm:cxn modelId="{9B8B9E35-EB95-479F-899D-68BFEF8FA14E}" type="presParOf" srcId="{0D4246CE-6259-4CEB-9C4F-94A66A7D3BDC}" destId="{7859616A-3911-40E1-B2EA-733E642F59C6}" srcOrd="0" destOrd="0" presId="urn:diagrams.loki3.com/BracketList+Icon"/>
    <dgm:cxn modelId="{60C4C022-6FE1-4F37-B1F9-1B60C7017F4F}" type="presParOf" srcId="{0D4246CE-6259-4CEB-9C4F-94A66A7D3BDC}" destId="{40BC01B8-546C-4053-87A2-53901B4846F2}" srcOrd="1" destOrd="0" presId="urn:diagrams.loki3.com/BracketList+Icon"/>
    <dgm:cxn modelId="{99B8F6AB-C79A-45A4-B870-F632CAE133FC}" type="presParOf" srcId="{0D4246CE-6259-4CEB-9C4F-94A66A7D3BDC}" destId="{E25F20FD-C5C2-4105-8C10-41B3A27C379A}" srcOrd="2" destOrd="0" presId="urn:diagrams.loki3.com/BracketList+Icon"/>
    <dgm:cxn modelId="{54B31BD1-39E4-4F0D-B9C4-E0F435E6B42B}" type="presParOf" srcId="{0D4246CE-6259-4CEB-9C4F-94A66A7D3BDC}" destId="{D03B417F-C0CF-485D-93F6-5AE5511ACD27}" srcOrd="3" destOrd="0" presId="urn:diagrams.loki3.com/BracketList+Icon"/>
    <dgm:cxn modelId="{5187035A-8890-4BA4-8A6F-984B5DBFCCE6}" type="presParOf" srcId="{AFC39E26-A259-4795-AC78-8D69B607EBEE}" destId="{F3903234-BB0F-41A3-8176-F6250D895685}" srcOrd="1" destOrd="0" presId="urn:diagrams.loki3.com/BracketList+Icon"/>
    <dgm:cxn modelId="{2FC6E904-7DA4-4127-B984-8CFB0D80D3A3}" type="presParOf" srcId="{AFC39E26-A259-4795-AC78-8D69B607EBEE}" destId="{775A463C-1C9E-4F91-82AE-5440F9E1FF56}" srcOrd="2" destOrd="0" presId="urn:diagrams.loki3.com/BracketList+Icon"/>
    <dgm:cxn modelId="{5880A9C3-778C-4160-B822-4E46ACAB3D42}" type="presParOf" srcId="{775A463C-1C9E-4F91-82AE-5440F9E1FF56}" destId="{40854C53-FB33-4FD9-BC53-13C7C8107637}" srcOrd="0" destOrd="0" presId="urn:diagrams.loki3.com/BracketList+Icon"/>
    <dgm:cxn modelId="{3D89BECF-2FAC-4A18-AA70-4D2249679F74}" type="presParOf" srcId="{775A463C-1C9E-4F91-82AE-5440F9E1FF56}" destId="{950AD8DB-FCEF-4B52-BECE-DC761637355D}" srcOrd="1" destOrd="0" presId="urn:diagrams.loki3.com/BracketList+Icon"/>
    <dgm:cxn modelId="{43A462A4-7937-4672-86AE-5FE4D7516B4F}" type="presParOf" srcId="{775A463C-1C9E-4F91-82AE-5440F9E1FF56}" destId="{765EB960-030C-4264-9777-3A5B7DF10FAD}" srcOrd="2" destOrd="0" presId="urn:diagrams.loki3.com/BracketList+Icon"/>
    <dgm:cxn modelId="{65E8A48A-52C0-48EC-918F-57B4F503EB4F}" type="presParOf" srcId="{775A463C-1C9E-4F91-82AE-5440F9E1FF56}" destId="{11F7451C-7A8D-4CBF-A36C-32723873DDAA}"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22FE54-CEB7-404D-B35E-4E8606842D29}" type="doc">
      <dgm:prSet loTypeId="urn:diagrams.loki3.com/BracketList+Icon" loCatId="list" qsTypeId="urn:microsoft.com/office/officeart/2005/8/quickstyle/simple1" qsCatId="simple" csTypeId="urn:microsoft.com/office/officeart/2005/8/colors/accent2_2" csCatId="accent2" phldr="1"/>
      <dgm:spPr/>
      <dgm:t>
        <a:bodyPr/>
        <a:lstStyle/>
        <a:p>
          <a:endParaRPr lang="es-MX"/>
        </a:p>
      </dgm:t>
    </dgm:pt>
    <dgm:pt modelId="{4B666F34-8366-4E9A-BEF7-97AF69FA5340}">
      <dgm:prSet phldrT="[Texto]" custT="1"/>
      <dgm:spPr/>
      <dgm:t>
        <a:bodyPr/>
        <a:lstStyle/>
        <a:p>
          <a:r>
            <a:rPr lang="es-MX" sz="1200" dirty="0" smtClean="0">
              <a:solidFill>
                <a:schemeClr val="tx1"/>
              </a:solidFill>
            </a:rPr>
            <a:t>Elementos de muestreo</a:t>
          </a:r>
          <a:endParaRPr lang="es-MX" sz="1200" dirty="0">
            <a:solidFill>
              <a:schemeClr val="tx1"/>
            </a:solidFill>
          </a:endParaRPr>
        </a:p>
      </dgm:t>
    </dgm:pt>
    <dgm:pt modelId="{1A9E4235-1CC6-412A-8E86-8B1069BA1B6C}" type="parTrans" cxnId="{95C4348C-AB2F-4C3F-9FA0-9E45F8DB1D4E}">
      <dgm:prSet/>
      <dgm:spPr/>
      <dgm:t>
        <a:bodyPr/>
        <a:lstStyle/>
        <a:p>
          <a:endParaRPr lang="es-MX" sz="1200">
            <a:solidFill>
              <a:schemeClr val="tx1"/>
            </a:solidFill>
          </a:endParaRPr>
        </a:p>
      </dgm:t>
    </dgm:pt>
    <dgm:pt modelId="{1EFBADDD-D5FB-42D3-85DC-9305582D07AF}" type="sibTrans" cxnId="{95C4348C-AB2F-4C3F-9FA0-9E45F8DB1D4E}">
      <dgm:prSet/>
      <dgm:spPr/>
      <dgm:t>
        <a:bodyPr/>
        <a:lstStyle/>
        <a:p>
          <a:endParaRPr lang="es-MX" sz="1200">
            <a:solidFill>
              <a:schemeClr val="tx1"/>
            </a:solidFill>
          </a:endParaRPr>
        </a:p>
      </dgm:t>
    </dgm:pt>
    <dgm:pt modelId="{13BAB836-7D56-430E-B2A2-0ECC5E0DD2CF}">
      <dgm:prSet phldrT="[Texto]" custT="1"/>
      <dgm:spPr/>
      <dgm:t>
        <a:bodyPr/>
        <a:lstStyle/>
        <a:p>
          <a:r>
            <a:rPr lang="es-EC" sz="1200" dirty="0" smtClean="0">
              <a:solidFill>
                <a:schemeClr val="tx1"/>
              </a:solidFill>
            </a:rPr>
            <a:t>Hombres o mujeres gerentes, jefes, analistas o consultores del área de recursos humanos de las empresas del sector industrial de Quito y Rumiñahui. </a:t>
          </a:r>
          <a:endParaRPr lang="es-MX" sz="1200" dirty="0">
            <a:solidFill>
              <a:schemeClr val="tx1"/>
            </a:solidFill>
          </a:endParaRPr>
        </a:p>
      </dgm:t>
    </dgm:pt>
    <dgm:pt modelId="{EDDB2D93-9A3A-4698-943A-30CE6DC131D2}" type="parTrans" cxnId="{CD661317-832A-4ED3-BE8E-62396E11DC1E}">
      <dgm:prSet/>
      <dgm:spPr/>
      <dgm:t>
        <a:bodyPr/>
        <a:lstStyle/>
        <a:p>
          <a:endParaRPr lang="es-MX" sz="1200">
            <a:solidFill>
              <a:schemeClr val="tx1"/>
            </a:solidFill>
          </a:endParaRPr>
        </a:p>
      </dgm:t>
    </dgm:pt>
    <dgm:pt modelId="{28B4D393-74B4-4096-9748-A54947999E1B}" type="sibTrans" cxnId="{CD661317-832A-4ED3-BE8E-62396E11DC1E}">
      <dgm:prSet/>
      <dgm:spPr/>
      <dgm:t>
        <a:bodyPr/>
        <a:lstStyle/>
        <a:p>
          <a:endParaRPr lang="es-MX" sz="1200">
            <a:solidFill>
              <a:schemeClr val="tx1"/>
            </a:solidFill>
          </a:endParaRPr>
        </a:p>
      </dgm:t>
    </dgm:pt>
    <dgm:pt modelId="{5837AF11-C4F2-42D7-89ED-1476D1FDC580}">
      <dgm:prSet phldrT="[Texto]" custT="1"/>
      <dgm:spPr/>
      <dgm:t>
        <a:bodyPr/>
        <a:lstStyle/>
        <a:p>
          <a:r>
            <a:rPr lang="es-MX" sz="1200" dirty="0" smtClean="0">
              <a:solidFill>
                <a:schemeClr val="tx1"/>
              </a:solidFill>
            </a:rPr>
            <a:t>Unidades de muestreo</a:t>
          </a:r>
          <a:endParaRPr lang="es-MX" sz="1200" dirty="0">
            <a:solidFill>
              <a:schemeClr val="tx1"/>
            </a:solidFill>
          </a:endParaRPr>
        </a:p>
      </dgm:t>
    </dgm:pt>
    <dgm:pt modelId="{842EF92C-2973-4D63-B423-B606FC8BE13A}" type="parTrans" cxnId="{918C3DED-2673-4126-857B-6844C4BAEC50}">
      <dgm:prSet/>
      <dgm:spPr/>
      <dgm:t>
        <a:bodyPr/>
        <a:lstStyle/>
        <a:p>
          <a:endParaRPr lang="es-MX" sz="1200">
            <a:solidFill>
              <a:schemeClr val="tx1"/>
            </a:solidFill>
          </a:endParaRPr>
        </a:p>
      </dgm:t>
    </dgm:pt>
    <dgm:pt modelId="{8BCB9F9A-39FA-489C-B7D2-D56670D95810}" type="sibTrans" cxnId="{918C3DED-2673-4126-857B-6844C4BAEC50}">
      <dgm:prSet/>
      <dgm:spPr/>
      <dgm:t>
        <a:bodyPr/>
        <a:lstStyle/>
        <a:p>
          <a:endParaRPr lang="es-MX" sz="1200">
            <a:solidFill>
              <a:schemeClr val="tx1"/>
            </a:solidFill>
          </a:endParaRPr>
        </a:p>
      </dgm:t>
    </dgm:pt>
    <dgm:pt modelId="{8DCDAAC5-4FFE-411C-B47B-66F1FBAB2934}">
      <dgm:prSet phldrT="[Texto]" custT="1"/>
      <dgm:spPr/>
      <dgm:t>
        <a:bodyPr/>
        <a:lstStyle/>
        <a:p>
          <a:r>
            <a:rPr lang="es-EC" sz="1200" dirty="0" smtClean="0">
              <a:solidFill>
                <a:schemeClr val="tx1"/>
              </a:solidFill>
            </a:rPr>
            <a:t>Empresas del sector industrial, privadas y públicas, medianas y grandes, localizadas en Quito y Rumiñahui.</a:t>
          </a:r>
          <a:endParaRPr lang="es-MX" sz="1200" dirty="0">
            <a:solidFill>
              <a:schemeClr val="tx1"/>
            </a:solidFill>
          </a:endParaRPr>
        </a:p>
      </dgm:t>
    </dgm:pt>
    <dgm:pt modelId="{E9D40EF2-8DA6-4365-82E8-FC5CF151B419}" type="parTrans" cxnId="{D56F5669-614D-4A3D-8475-EE75BE189790}">
      <dgm:prSet/>
      <dgm:spPr/>
      <dgm:t>
        <a:bodyPr/>
        <a:lstStyle/>
        <a:p>
          <a:endParaRPr lang="es-MX" sz="1200">
            <a:solidFill>
              <a:schemeClr val="tx1"/>
            </a:solidFill>
          </a:endParaRPr>
        </a:p>
      </dgm:t>
    </dgm:pt>
    <dgm:pt modelId="{C135F6BD-89C6-4230-B4BA-A31AF124D0AC}" type="sibTrans" cxnId="{D56F5669-614D-4A3D-8475-EE75BE189790}">
      <dgm:prSet/>
      <dgm:spPr/>
      <dgm:t>
        <a:bodyPr/>
        <a:lstStyle/>
        <a:p>
          <a:endParaRPr lang="es-MX" sz="1200">
            <a:solidFill>
              <a:schemeClr val="tx1"/>
            </a:solidFill>
          </a:endParaRPr>
        </a:p>
      </dgm:t>
    </dgm:pt>
    <dgm:pt modelId="{0E88FEDA-1D31-45C2-BAA2-8C650AD2C761}">
      <dgm:prSet phldrT="[Texto]" custT="1"/>
      <dgm:spPr/>
      <dgm:t>
        <a:bodyPr/>
        <a:lstStyle/>
        <a:p>
          <a:r>
            <a:rPr lang="es-MX" sz="1200" dirty="0" smtClean="0">
              <a:solidFill>
                <a:schemeClr val="tx1"/>
              </a:solidFill>
            </a:rPr>
            <a:t>241 empresas industriales</a:t>
          </a:r>
          <a:endParaRPr lang="es-MX" sz="1200" dirty="0">
            <a:solidFill>
              <a:schemeClr val="tx1"/>
            </a:solidFill>
          </a:endParaRPr>
        </a:p>
      </dgm:t>
    </dgm:pt>
    <dgm:pt modelId="{D1818776-4A76-4DCC-A6C6-DC2D44B250C5}" type="parTrans" cxnId="{2814C112-64F3-42AF-9CF4-1BBBEB4DA71D}">
      <dgm:prSet/>
      <dgm:spPr/>
      <dgm:t>
        <a:bodyPr/>
        <a:lstStyle/>
        <a:p>
          <a:endParaRPr lang="es-MX" sz="1200">
            <a:solidFill>
              <a:schemeClr val="tx1"/>
            </a:solidFill>
          </a:endParaRPr>
        </a:p>
      </dgm:t>
    </dgm:pt>
    <dgm:pt modelId="{A247CFFB-69D5-4CB5-BB14-840CD2D3950C}" type="sibTrans" cxnId="{2814C112-64F3-42AF-9CF4-1BBBEB4DA71D}">
      <dgm:prSet/>
      <dgm:spPr/>
      <dgm:t>
        <a:bodyPr/>
        <a:lstStyle/>
        <a:p>
          <a:endParaRPr lang="es-MX" sz="1200">
            <a:solidFill>
              <a:schemeClr val="tx1"/>
            </a:solidFill>
          </a:endParaRPr>
        </a:p>
      </dgm:t>
    </dgm:pt>
    <dgm:pt modelId="{E49DB9DD-0D4C-413C-9AAE-9F7FB13ACB39}">
      <dgm:prSet phldrT="[Texto]" custT="1"/>
      <dgm:spPr/>
      <dgm:t>
        <a:bodyPr/>
        <a:lstStyle/>
        <a:p>
          <a:r>
            <a:rPr lang="es-MX" sz="1200" dirty="0" smtClean="0">
              <a:solidFill>
                <a:schemeClr val="tx1"/>
              </a:solidFill>
            </a:rPr>
            <a:t>Muestra</a:t>
          </a:r>
          <a:endParaRPr lang="es-MX" sz="1200" dirty="0">
            <a:solidFill>
              <a:schemeClr val="tx1"/>
            </a:solidFill>
          </a:endParaRPr>
        </a:p>
      </dgm:t>
    </dgm:pt>
    <dgm:pt modelId="{8933E535-E41C-4A4C-832B-EE6925338DC3}" type="parTrans" cxnId="{C8397CBA-3681-4579-BCFE-8519F6913609}">
      <dgm:prSet/>
      <dgm:spPr/>
      <dgm:t>
        <a:bodyPr/>
        <a:lstStyle/>
        <a:p>
          <a:endParaRPr lang="es-MX" sz="1200">
            <a:solidFill>
              <a:schemeClr val="tx1"/>
            </a:solidFill>
          </a:endParaRPr>
        </a:p>
      </dgm:t>
    </dgm:pt>
    <dgm:pt modelId="{9F93002F-18CA-4FA7-8AED-F3B71737B437}" type="sibTrans" cxnId="{C8397CBA-3681-4579-BCFE-8519F6913609}">
      <dgm:prSet/>
      <dgm:spPr/>
      <dgm:t>
        <a:bodyPr/>
        <a:lstStyle/>
        <a:p>
          <a:endParaRPr lang="es-MX" sz="1200">
            <a:solidFill>
              <a:schemeClr val="tx1"/>
            </a:solidFill>
          </a:endParaRPr>
        </a:p>
      </dgm:t>
    </dgm:pt>
    <dgm:pt modelId="{8FCFE58C-095D-4F40-9231-D8EC1B3F6213}">
      <dgm:prSet phldrT="[Texto]" custT="1"/>
      <dgm:spPr/>
      <dgm:t>
        <a:bodyPr/>
        <a:lstStyle/>
        <a:p>
          <a:r>
            <a:rPr lang="es-MX" sz="1200" dirty="0" smtClean="0">
              <a:solidFill>
                <a:schemeClr val="tx1"/>
              </a:solidFill>
            </a:rPr>
            <a:t>Universo</a:t>
          </a:r>
          <a:endParaRPr lang="es-MX" sz="1200" dirty="0">
            <a:solidFill>
              <a:schemeClr val="tx1"/>
            </a:solidFill>
          </a:endParaRPr>
        </a:p>
      </dgm:t>
    </dgm:pt>
    <dgm:pt modelId="{67842C68-6D07-4FD7-8AAA-E95A1346A83C}" type="parTrans" cxnId="{D8C85CD2-5C88-42B8-A12C-E646290194EF}">
      <dgm:prSet/>
      <dgm:spPr/>
      <dgm:t>
        <a:bodyPr/>
        <a:lstStyle/>
        <a:p>
          <a:endParaRPr lang="es-MX" sz="1200">
            <a:solidFill>
              <a:schemeClr val="tx1"/>
            </a:solidFill>
          </a:endParaRPr>
        </a:p>
      </dgm:t>
    </dgm:pt>
    <dgm:pt modelId="{C0887765-35FA-4100-ABB9-1E81FAB44866}" type="sibTrans" cxnId="{D8C85CD2-5C88-42B8-A12C-E646290194EF}">
      <dgm:prSet/>
      <dgm:spPr/>
      <dgm:t>
        <a:bodyPr/>
        <a:lstStyle/>
        <a:p>
          <a:endParaRPr lang="es-MX" sz="1200">
            <a:solidFill>
              <a:schemeClr val="tx1"/>
            </a:solidFill>
          </a:endParaRPr>
        </a:p>
      </dgm:t>
    </dgm:pt>
    <dgm:pt modelId="{EE0DB35F-E621-40C5-9A06-6572E776C3D5}">
      <dgm:prSet phldrT="[Texto]" custT="1"/>
      <dgm:spPr/>
      <dgm:t>
        <a:bodyPr/>
        <a:lstStyle/>
        <a:p>
          <a:r>
            <a:rPr lang="es-EC" sz="1200" dirty="0" smtClean="0">
              <a:solidFill>
                <a:schemeClr val="tx1"/>
              </a:solidFill>
            </a:rPr>
            <a:t>811.477 empresas a nivel nacional</a:t>
          </a:r>
          <a:endParaRPr lang="es-MX" sz="1200" dirty="0">
            <a:solidFill>
              <a:schemeClr val="tx1"/>
            </a:solidFill>
          </a:endParaRPr>
        </a:p>
      </dgm:t>
    </dgm:pt>
    <dgm:pt modelId="{42CDAF21-2892-4CA2-8534-4A310B4BB8AB}" type="parTrans" cxnId="{F3401537-56D5-4909-BD4F-464AECB783DB}">
      <dgm:prSet/>
      <dgm:spPr/>
      <dgm:t>
        <a:bodyPr/>
        <a:lstStyle/>
        <a:p>
          <a:endParaRPr lang="es-MX" sz="1200">
            <a:solidFill>
              <a:schemeClr val="tx1"/>
            </a:solidFill>
          </a:endParaRPr>
        </a:p>
      </dgm:t>
    </dgm:pt>
    <dgm:pt modelId="{EE58E199-850F-49E0-A841-5AF6B7BF72A0}" type="sibTrans" cxnId="{F3401537-56D5-4909-BD4F-464AECB783DB}">
      <dgm:prSet/>
      <dgm:spPr/>
      <dgm:t>
        <a:bodyPr/>
        <a:lstStyle/>
        <a:p>
          <a:endParaRPr lang="es-MX" sz="1200">
            <a:solidFill>
              <a:schemeClr val="tx1"/>
            </a:solidFill>
          </a:endParaRPr>
        </a:p>
      </dgm:t>
    </dgm:pt>
    <dgm:pt modelId="{7A0D68E8-8605-4F5F-BAFF-26BC7B2A0081}" type="pres">
      <dgm:prSet presAssocID="{2322FE54-CEB7-404D-B35E-4E8606842D29}" presName="Name0" presStyleCnt="0">
        <dgm:presLayoutVars>
          <dgm:dir/>
          <dgm:animLvl val="lvl"/>
          <dgm:resizeHandles val="exact"/>
        </dgm:presLayoutVars>
      </dgm:prSet>
      <dgm:spPr/>
      <dgm:t>
        <a:bodyPr/>
        <a:lstStyle/>
        <a:p>
          <a:endParaRPr lang="es-MX"/>
        </a:p>
      </dgm:t>
    </dgm:pt>
    <dgm:pt modelId="{7FF36FC2-C9AE-4FCD-A2E0-B8F05A0A4AC5}" type="pres">
      <dgm:prSet presAssocID="{4B666F34-8366-4E9A-BEF7-97AF69FA5340}" presName="linNode" presStyleCnt="0"/>
      <dgm:spPr/>
      <dgm:t>
        <a:bodyPr/>
        <a:lstStyle/>
        <a:p>
          <a:endParaRPr lang="es-MX"/>
        </a:p>
      </dgm:t>
    </dgm:pt>
    <dgm:pt modelId="{DDAFD4E1-83BE-4646-9F44-9A38DAEEDBC7}" type="pres">
      <dgm:prSet presAssocID="{4B666F34-8366-4E9A-BEF7-97AF69FA5340}" presName="parTx" presStyleLbl="revTx" presStyleIdx="0" presStyleCnt="4">
        <dgm:presLayoutVars>
          <dgm:chMax val="1"/>
          <dgm:bulletEnabled val="1"/>
        </dgm:presLayoutVars>
      </dgm:prSet>
      <dgm:spPr/>
      <dgm:t>
        <a:bodyPr/>
        <a:lstStyle/>
        <a:p>
          <a:endParaRPr lang="es-MX"/>
        </a:p>
      </dgm:t>
    </dgm:pt>
    <dgm:pt modelId="{AA516CE1-D4C3-42F6-867B-45D44C8FE69F}" type="pres">
      <dgm:prSet presAssocID="{4B666F34-8366-4E9A-BEF7-97AF69FA5340}" presName="bracket" presStyleLbl="parChTrans1D1" presStyleIdx="0" presStyleCnt="4"/>
      <dgm:spPr/>
      <dgm:t>
        <a:bodyPr/>
        <a:lstStyle/>
        <a:p>
          <a:endParaRPr lang="es-MX"/>
        </a:p>
      </dgm:t>
    </dgm:pt>
    <dgm:pt modelId="{75F6C48E-1455-44A0-B75F-D02FC311A848}" type="pres">
      <dgm:prSet presAssocID="{4B666F34-8366-4E9A-BEF7-97AF69FA5340}" presName="spH" presStyleCnt="0"/>
      <dgm:spPr/>
      <dgm:t>
        <a:bodyPr/>
        <a:lstStyle/>
        <a:p>
          <a:endParaRPr lang="es-MX"/>
        </a:p>
      </dgm:t>
    </dgm:pt>
    <dgm:pt modelId="{2F2F8CAC-4E2D-4CEC-A22B-DB6B8DE46657}" type="pres">
      <dgm:prSet presAssocID="{4B666F34-8366-4E9A-BEF7-97AF69FA5340}" presName="desTx" presStyleLbl="node1" presStyleIdx="0" presStyleCnt="4">
        <dgm:presLayoutVars>
          <dgm:bulletEnabled val="1"/>
        </dgm:presLayoutVars>
      </dgm:prSet>
      <dgm:spPr/>
      <dgm:t>
        <a:bodyPr/>
        <a:lstStyle/>
        <a:p>
          <a:endParaRPr lang="es-MX"/>
        </a:p>
      </dgm:t>
    </dgm:pt>
    <dgm:pt modelId="{8E036533-0AE5-4CE2-8122-64E14EA71D44}" type="pres">
      <dgm:prSet presAssocID="{1EFBADDD-D5FB-42D3-85DC-9305582D07AF}" presName="spV" presStyleCnt="0"/>
      <dgm:spPr/>
      <dgm:t>
        <a:bodyPr/>
        <a:lstStyle/>
        <a:p>
          <a:endParaRPr lang="es-MX"/>
        </a:p>
      </dgm:t>
    </dgm:pt>
    <dgm:pt modelId="{C443D84B-F6E7-4EB0-A3DC-24E7738A2520}" type="pres">
      <dgm:prSet presAssocID="{5837AF11-C4F2-42D7-89ED-1476D1FDC580}" presName="linNode" presStyleCnt="0"/>
      <dgm:spPr/>
      <dgm:t>
        <a:bodyPr/>
        <a:lstStyle/>
        <a:p>
          <a:endParaRPr lang="es-MX"/>
        </a:p>
      </dgm:t>
    </dgm:pt>
    <dgm:pt modelId="{12A9DA35-80A3-4F89-9DB4-CA76F42FBA73}" type="pres">
      <dgm:prSet presAssocID="{5837AF11-C4F2-42D7-89ED-1476D1FDC580}" presName="parTx" presStyleLbl="revTx" presStyleIdx="1" presStyleCnt="4">
        <dgm:presLayoutVars>
          <dgm:chMax val="1"/>
          <dgm:bulletEnabled val="1"/>
        </dgm:presLayoutVars>
      </dgm:prSet>
      <dgm:spPr/>
      <dgm:t>
        <a:bodyPr/>
        <a:lstStyle/>
        <a:p>
          <a:endParaRPr lang="es-MX"/>
        </a:p>
      </dgm:t>
    </dgm:pt>
    <dgm:pt modelId="{F44DDE62-9C69-459B-9980-2517BF3D1075}" type="pres">
      <dgm:prSet presAssocID="{5837AF11-C4F2-42D7-89ED-1476D1FDC580}" presName="bracket" presStyleLbl="parChTrans1D1" presStyleIdx="1" presStyleCnt="4"/>
      <dgm:spPr/>
      <dgm:t>
        <a:bodyPr/>
        <a:lstStyle/>
        <a:p>
          <a:endParaRPr lang="es-MX"/>
        </a:p>
      </dgm:t>
    </dgm:pt>
    <dgm:pt modelId="{52C12D3B-A626-40DE-B9F3-C9D95AF7DA2A}" type="pres">
      <dgm:prSet presAssocID="{5837AF11-C4F2-42D7-89ED-1476D1FDC580}" presName="spH" presStyleCnt="0"/>
      <dgm:spPr/>
      <dgm:t>
        <a:bodyPr/>
        <a:lstStyle/>
        <a:p>
          <a:endParaRPr lang="es-MX"/>
        </a:p>
      </dgm:t>
    </dgm:pt>
    <dgm:pt modelId="{D822A370-6E0E-4B50-9AE5-6B23509E1AA3}" type="pres">
      <dgm:prSet presAssocID="{5837AF11-C4F2-42D7-89ED-1476D1FDC580}" presName="desTx" presStyleLbl="node1" presStyleIdx="1" presStyleCnt="4">
        <dgm:presLayoutVars>
          <dgm:bulletEnabled val="1"/>
        </dgm:presLayoutVars>
      </dgm:prSet>
      <dgm:spPr/>
      <dgm:t>
        <a:bodyPr/>
        <a:lstStyle/>
        <a:p>
          <a:endParaRPr lang="es-MX"/>
        </a:p>
      </dgm:t>
    </dgm:pt>
    <dgm:pt modelId="{A0A231DA-FDBA-49D4-848E-E619F47266D3}" type="pres">
      <dgm:prSet presAssocID="{8BCB9F9A-39FA-489C-B7D2-D56670D95810}" presName="spV" presStyleCnt="0"/>
      <dgm:spPr/>
      <dgm:t>
        <a:bodyPr/>
        <a:lstStyle/>
        <a:p>
          <a:endParaRPr lang="es-MX"/>
        </a:p>
      </dgm:t>
    </dgm:pt>
    <dgm:pt modelId="{40466DB6-E9EC-400B-B2A7-2E61EB92ED83}" type="pres">
      <dgm:prSet presAssocID="{8FCFE58C-095D-4F40-9231-D8EC1B3F6213}" presName="linNode" presStyleCnt="0"/>
      <dgm:spPr/>
      <dgm:t>
        <a:bodyPr/>
        <a:lstStyle/>
        <a:p>
          <a:endParaRPr lang="es-MX"/>
        </a:p>
      </dgm:t>
    </dgm:pt>
    <dgm:pt modelId="{B86312CB-D6E8-4212-A28B-AA08525577F6}" type="pres">
      <dgm:prSet presAssocID="{8FCFE58C-095D-4F40-9231-D8EC1B3F6213}" presName="parTx" presStyleLbl="revTx" presStyleIdx="2" presStyleCnt="4">
        <dgm:presLayoutVars>
          <dgm:chMax val="1"/>
          <dgm:bulletEnabled val="1"/>
        </dgm:presLayoutVars>
      </dgm:prSet>
      <dgm:spPr/>
      <dgm:t>
        <a:bodyPr/>
        <a:lstStyle/>
        <a:p>
          <a:endParaRPr lang="es-MX"/>
        </a:p>
      </dgm:t>
    </dgm:pt>
    <dgm:pt modelId="{6270B9EB-6027-44B7-A62A-B01418AEFA9B}" type="pres">
      <dgm:prSet presAssocID="{8FCFE58C-095D-4F40-9231-D8EC1B3F6213}" presName="bracket" presStyleLbl="parChTrans1D1" presStyleIdx="2" presStyleCnt="4"/>
      <dgm:spPr/>
      <dgm:t>
        <a:bodyPr/>
        <a:lstStyle/>
        <a:p>
          <a:endParaRPr lang="es-MX"/>
        </a:p>
      </dgm:t>
    </dgm:pt>
    <dgm:pt modelId="{DACE67CD-5E80-4A10-A018-5FD0A0166B5B}" type="pres">
      <dgm:prSet presAssocID="{8FCFE58C-095D-4F40-9231-D8EC1B3F6213}" presName="spH" presStyleCnt="0"/>
      <dgm:spPr/>
      <dgm:t>
        <a:bodyPr/>
        <a:lstStyle/>
        <a:p>
          <a:endParaRPr lang="es-MX"/>
        </a:p>
      </dgm:t>
    </dgm:pt>
    <dgm:pt modelId="{263E9C4D-B9B7-4877-8D6A-855E8A4466EA}" type="pres">
      <dgm:prSet presAssocID="{8FCFE58C-095D-4F40-9231-D8EC1B3F6213}" presName="desTx" presStyleLbl="node1" presStyleIdx="2" presStyleCnt="4">
        <dgm:presLayoutVars>
          <dgm:bulletEnabled val="1"/>
        </dgm:presLayoutVars>
      </dgm:prSet>
      <dgm:spPr/>
      <dgm:t>
        <a:bodyPr/>
        <a:lstStyle/>
        <a:p>
          <a:endParaRPr lang="es-MX"/>
        </a:p>
      </dgm:t>
    </dgm:pt>
    <dgm:pt modelId="{A8E1D6ED-ECA0-4A07-B201-E8DA73736D9F}" type="pres">
      <dgm:prSet presAssocID="{C0887765-35FA-4100-ABB9-1E81FAB44866}" presName="spV" presStyleCnt="0"/>
      <dgm:spPr/>
      <dgm:t>
        <a:bodyPr/>
        <a:lstStyle/>
        <a:p>
          <a:endParaRPr lang="es-MX"/>
        </a:p>
      </dgm:t>
    </dgm:pt>
    <dgm:pt modelId="{BB1A6F3A-B336-4B21-B837-4C284B3451EB}" type="pres">
      <dgm:prSet presAssocID="{E49DB9DD-0D4C-413C-9AAE-9F7FB13ACB39}" presName="linNode" presStyleCnt="0"/>
      <dgm:spPr/>
      <dgm:t>
        <a:bodyPr/>
        <a:lstStyle/>
        <a:p>
          <a:endParaRPr lang="es-MX"/>
        </a:p>
      </dgm:t>
    </dgm:pt>
    <dgm:pt modelId="{87402C0E-151B-4824-9CA8-7B5933CC6EEA}" type="pres">
      <dgm:prSet presAssocID="{E49DB9DD-0D4C-413C-9AAE-9F7FB13ACB39}" presName="parTx" presStyleLbl="revTx" presStyleIdx="3" presStyleCnt="4">
        <dgm:presLayoutVars>
          <dgm:chMax val="1"/>
          <dgm:bulletEnabled val="1"/>
        </dgm:presLayoutVars>
      </dgm:prSet>
      <dgm:spPr/>
      <dgm:t>
        <a:bodyPr/>
        <a:lstStyle/>
        <a:p>
          <a:endParaRPr lang="es-MX"/>
        </a:p>
      </dgm:t>
    </dgm:pt>
    <dgm:pt modelId="{807F37ED-6613-4648-80ED-2CF524298F9B}" type="pres">
      <dgm:prSet presAssocID="{E49DB9DD-0D4C-413C-9AAE-9F7FB13ACB39}" presName="bracket" presStyleLbl="parChTrans1D1" presStyleIdx="3" presStyleCnt="4"/>
      <dgm:spPr/>
      <dgm:t>
        <a:bodyPr/>
        <a:lstStyle/>
        <a:p>
          <a:endParaRPr lang="es-MX"/>
        </a:p>
      </dgm:t>
    </dgm:pt>
    <dgm:pt modelId="{C3184BAD-FE46-469B-BB49-86D3D2A59B19}" type="pres">
      <dgm:prSet presAssocID="{E49DB9DD-0D4C-413C-9AAE-9F7FB13ACB39}" presName="spH" presStyleCnt="0"/>
      <dgm:spPr/>
      <dgm:t>
        <a:bodyPr/>
        <a:lstStyle/>
        <a:p>
          <a:endParaRPr lang="es-MX"/>
        </a:p>
      </dgm:t>
    </dgm:pt>
    <dgm:pt modelId="{2321C12F-C28A-4F54-BFEC-7A062D88AD5D}" type="pres">
      <dgm:prSet presAssocID="{E49DB9DD-0D4C-413C-9AAE-9F7FB13ACB39}" presName="desTx" presStyleLbl="node1" presStyleIdx="3" presStyleCnt="4">
        <dgm:presLayoutVars>
          <dgm:bulletEnabled val="1"/>
        </dgm:presLayoutVars>
      </dgm:prSet>
      <dgm:spPr/>
      <dgm:t>
        <a:bodyPr/>
        <a:lstStyle/>
        <a:p>
          <a:endParaRPr lang="es-MX"/>
        </a:p>
      </dgm:t>
    </dgm:pt>
  </dgm:ptLst>
  <dgm:cxnLst>
    <dgm:cxn modelId="{CD661317-832A-4ED3-BE8E-62396E11DC1E}" srcId="{4B666F34-8366-4E9A-BEF7-97AF69FA5340}" destId="{13BAB836-7D56-430E-B2A2-0ECC5E0DD2CF}" srcOrd="0" destOrd="0" parTransId="{EDDB2D93-9A3A-4698-943A-30CE6DC131D2}" sibTransId="{28B4D393-74B4-4096-9748-A54947999E1B}"/>
    <dgm:cxn modelId="{D8C85CD2-5C88-42B8-A12C-E646290194EF}" srcId="{2322FE54-CEB7-404D-B35E-4E8606842D29}" destId="{8FCFE58C-095D-4F40-9231-D8EC1B3F6213}" srcOrd="2" destOrd="0" parTransId="{67842C68-6D07-4FD7-8AAA-E95A1346A83C}" sibTransId="{C0887765-35FA-4100-ABB9-1E81FAB44866}"/>
    <dgm:cxn modelId="{F3401537-56D5-4909-BD4F-464AECB783DB}" srcId="{8FCFE58C-095D-4F40-9231-D8EC1B3F6213}" destId="{EE0DB35F-E621-40C5-9A06-6572E776C3D5}" srcOrd="0" destOrd="0" parTransId="{42CDAF21-2892-4CA2-8534-4A310B4BB8AB}" sibTransId="{EE58E199-850F-49E0-A841-5AF6B7BF72A0}"/>
    <dgm:cxn modelId="{A5EF704A-D084-46BA-AA7C-A94403790AB7}" type="presOf" srcId="{0E88FEDA-1D31-45C2-BAA2-8C650AD2C761}" destId="{2321C12F-C28A-4F54-BFEC-7A062D88AD5D}" srcOrd="0" destOrd="0" presId="urn:diagrams.loki3.com/BracketList+Icon"/>
    <dgm:cxn modelId="{D56F5669-614D-4A3D-8475-EE75BE189790}" srcId="{5837AF11-C4F2-42D7-89ED-1476D1FDC580}" destId="{8DCDAAC5-4FFE-411C-B47B-66F1FBAB2934}" srcOrd="0" destOrd="0" parTransId="{E9D40EF2-8DA6-4365-82E8-FC5CF151B419}" sibTransId="{C135F6BD-89C6-4230-B4BA-A31AF124D0AC}"/>
    <dgm:cxn modelId="{ECFC88D7-EEE5-422A-A319-28508BBBD0C9}" type="presOf" srcId="{5837AF11-C4F2-42D7-89ED-1476D1FDC580}" destId="{12A9DA35-80A3-4F89-9DB4-CA76F42FBA73}" srcOrd="0" destOrd="0" presId="urn:diagrams.loki3.com/BracketList+Icon"/>
    <dgm:cxn modelId="{95C4348C-AB2F-4C3F-9FA0-9E45F8DB1D4E}" srcId="{2322FE54-CEB7-404D-B35E-4E8606842D29}" destId="{4B666F34-8366-4E9A-BEF7-97AF69FA5340}" srcOrd="0" destOrd="0" parTransId="{1A9E4235-1CC6-412A-8E86-8B1069BA1B6C}" sibTransId="{1EFBADDD-D5FB-42D3-85DC-9305582D07AF}"/>
    <dgm:cxn modelId="{2FB4A4B2-1642-488C-A91E-6369583C76DB}" type="presOf" srcId="{E49DB9DD-0D4C-413C-9AAE-9F7FB13ACB39}" destId="{87402C0E-151B-4824-9CA8-7B5933CC6EEA}" srcOrd="0" destOrd="0" presId="urn:diagrams.loki3.com/BracketList+Icon"/>
    <dgm:cxn modelId="{295F2A0F-FDBC-442E-A289-9E77E18DC628}" type="presOf" srcId="{4B666F34-8366-4E9A-BEF7-97AF69FA5340}" destId="{DDAFD4E1-83BE-4646-9F44-9A38DAEEDBC7}" srcOrd="0" destOrd="0" presId="urn:diagrams.loki3.com/BracketList+Icon"/>
    <dgm:cxn modelId="{A3058DD9-E34A-4B8A-B1E2-E90BB80355F4}" type="presOf" srcId="{8DCDAAC5-4FFE-411C-B47B-66F1FBAB2934}" destId="{D822A370-6E0E-4B50-9AE5-6B23509E1AA3}" srcOrd="0" destOrd="0" presId="urn:diagrams.loki3.com/BracketList+Icon"/>
    <dgm:cxn modelId="{C8397CBA-3681-4579-BCFE-8519F6913609}" srcId="{2322FE54-CEB7-404D-B35E-4E8606842D29}" destId="{E49DB9DD-0D4C-413C-9AAE-9F7FB13ACB39}" srcOrd="3" destOrd="0" parTransId="{8933E535-E41C-4A4C-832B-EE6925338DC3}" sibTransId="{9F93002F-18CA-4FA7-8AED-F3B71737B437}"/>
    <dgm:cxn modelId="{723A3CB7-F8B3-4FAB-9E74-2F331126C63F}" type="presOf" srcId="{8FCFE58C-095D-4F40-9231-D8EC1B3F6213}" destId="{B86312CB-D6E8-4212-A28B-AA08525577F6}" srcOrd="0" destOrd="0" presId="urn:diagrams.loki3.com/BracketList+Icon"/>
    <dgm:cxn modelId="{5E7FA455-CAF0-4FCC-A02A-86FA752A6EF2}" type="presOf" srcId="{13BAB836-7D56-430E-B2A2-0ECC5E0DD2CF}" destId="{2F2F8CAC-4E2D-4CEC-A22B-DB6B8DE46657}" srcOrd="0" destOrd="0" presId="urn:diagrams.loki3.com/BracketList+Icon"/>
    <dgm:cxn modelId="{918C3DED-2673-4126-857B-6844C4BAEC50}" srcId="{2322FE54-CEB7-404D-B35E-4E8606842D29}" destId="{5837AF11-C4F2-42D7-89ED-1476D1FDC580}" srcOrd="1" destOrd="0" parTransId="{842EF92C-2973-4D63-B423-B606FC8BE13A}" sibTransId="{8BCB9F9A-39FA-489C-B7D2-D56670D95810}"/>
    <dgm:cxn modelId="{2814C112-64F3-42AF-9CF4-1BBBEB4DA71D}" srcId="{E49DB9DD-0D4C-413C-9AAE-9F7FB13ACB39}" destId="{0E88FEDA-1D31-45C2-BAA2-8C650AD2C761}" srcOrd="0" destOrd="0" parTransId="{D1818776-4A76-4DCC-A6C6-DC2D44B250C5}" sibTransId="{A247CFFB-69D5-4CB5-BB14-840CD2D3950C}"/>
    <dgm:cxn modelId="{8D967A4F-F8A3-4F45-A22B-45CD2A9082F3}" type="presOf" srcId="{2322FE54-CEB7-404D-B35E-4E8606842D29}" destId="{7A0D68E8-8605-4F5F-BAFF-26BC7B2A0081}" srcOrd="0" destOrd="0" presId="urn:diagrams.loki3.com/BracketList+Icon"/>
    <dgm:cxn modelId="{0C71F400-3996-4BA8-87B1-25748DC6D349}" type="presOf" srcId="{EE0DB35F-E621-40C5-9A06-6572E776C3D5}" destId="{263E9C4D-B9B7-4877-8D6A-855E8A4466EA}" srcOrd="0" destOrd="0" presId="urn:diagrams.loki3.com/BracketList+Icon"/>
    <dgm:cxn modelId="{B4BD044C-BFDB-46D2-AC84-C2656C3D3526}" type="presParOf" srcId="{7A0D68E8-8605-4F5F-BAFF-26BC7B2A0081}" destId="{7FF36FC2-C9AE-4FCD-A2E0-B8F05A0A4AC5}" srcOrd="0" destOrd="0" presId="urn:diagrams.loki3.com/BracketList+Icon"/>
    <dgm:cxn modelId="{A77A6CE1-2D38-40C0-8576-022A59EF0957}" type="presParOf" srcId="{7FF36FC2-C9AE-4FCD-A2E0-B8F05A0A4AC5}" destId="{DDAFD4E1-83BE-4646-9F44-9A38DAEEDBC7}" srcOrd="0" destOrd="0" presId="urn:diagrams.loki3.com/BracketList+Icon"/>
    <dgm:cxn modelId="{0C412997-F1C5-41CF-A537-EEE2C4A4AAAB}" type="presParOf" srcId="{7FF36FC2-C9AE-4FCD-A2E0-B8F05A0A4AC5}" destId="{AA516CE1-D4C3-42F6-867B-45D44C8FE69F}" srcOrd="1" destOrd="0" presId="urn:diagrams.loki3.com/BracketList+Icon"/>
    <dgm:cxn modelId="{C8D1845E-69C9-4455-8FDE-D786407D5EE5}" type="presParOf" srcId="{7FF36FC2-C9AE-4FCD-A2E0-B8F05A0A4AC5}" destId="{75F6C48E-1455-44A0-B75F-D02FC311A848}" srcOrd="2" destOrd="0" presId="urn:diagrams.loki3.com/BracketList+Icon"/>
    <dgm:cxn modelId="{14CA3ED2-65C1-4FF6-B2FB-A352D7238ECF}" type="presParOf" srcId="{7FF36FC2-C9AE-4FCD-A2E0-B8F05A0A4AC5}" destId="{2F2F8CAC-4E2D-4CEC-A22B-DB6B8DE46657}" srcOrd="3" destOrd="0" presId="urn:diagrams.loki3.com/BracketList+Icon"/>
    <dgm:cxn modelId="{E68C9B49-F86E-4A0D-B723-BB9956EE6FCF}" type="presParOf" srcId="{7A0D68E8-8605-4F5F-BAFF-26BC7B2A0081}" destId="{8E036533-0AE5-4CE2-8122-64E14EA71D44}" srcOrd="1" destOrd="0" presId="urn:diagrams.loki3.com/BracketList+Icon"/>
    <dgm:cxn modelId="{BA638ADA-EE7C-4B26-850A-3AF64C7DF836}" type="presParOf" srcId="{7A0D68E8-8605-4F5F-BAFF-26BC7B2A0081}" destId="{C443D84B-F6E7-4EB0-A3DC-24E7738A2520}" srcOrd="2" destOrd="0" presId="urn:diagrams.loki3.com/BracketList+Icon"/>
    <dgm:cxn modelId="{B41017B1-6F48-43BE-AD20-2EAC0686FDBE}" type="presParOf" srcId="{C443D84B-F6E7-4EB0-A3DC-24E7738A2520}" destId="{12A9DA35-80A3-4F89-9DB4-CA76F42FBA73}" srcOrd="0" destOrd="0" presId="urn:diagrams.loki3.com/BracketList+Icon"/>
    <dgm:cxn modelId="{E09F886B-6F58-4D09-B5D2-F1744696639F}" type="presParOf" srcId="{C443D84B-F6E7-4EB0-A3DC-24E7738A2520}" destId="{F44DDE62-9C69-459B-9980-2517BF3D1075}" srcOrd="1" destOrd="0" presId="urn:diagrams.loki3.com/BracketList+Icon"/>
    <dgm:cxn modelId="{41DE3395-29A4-4986-869E-3E04EA35B83A}" type="presParOf" srcId="{C443D84B-F6E7-4EB0-A3DC-24E7738A2520}" destId="{52C12D3B-A626-40DE-B9F3-C9D95AF7DA2A}" srcOrd="2" destOrd="0" presId="urn:diagrams.loki3.com/BracketList+Icon"/>
    <dgm:cxn modelId="{AA7B04C6-FCAF-4A52-810A-B373FA0F7275}" type="presParOf" srcId="{C443D84B-F6E7-4EB0-A3DC-24E7738A2520}" destId="{D822A370-6E0E-4B50-9AE5-6B23509E1AA3}" srcOrd="3" destOrd="0" presId="urn:diagrams.loki3.com/BracketList+Icon"/>
    <dgm:cxn modelId="{3BB46AC2-18DC-447D-992B-1CE482E87ADC}" type="presParOf" srcId="{7A0D68E8-8605-4F5F-BAFF-26BC7B2A0081}" destId="{A0A231DA-FDBA-49D4-848E-E619F47266D3}" srcOrd="3" destOrd="0" presId="urn:diagrams.loki3.com/BracketList+Icon"/>
    <dgm:cxn modelId="{8EF10183-3139-414D-B03F-A491BA21F800}" type="presParOf" srcId="{7A0D68E8-8605-4F5F-BAFF-26BC7B2A0081}" destId="{40466DB6-E9EC-400B-B2A7-2E61EB92ED83}" srcOrd="4" destOrd="0" presId="urn:diagrams.loki3.com/BracketList+Icon"/>
    <dgm:cxn modelId="{52EA7F95-0AA4-48AF-8A28-A0E6848DE2AD}" type="presParOf" srcId="{40466DB6-E9EC-400B-B2A7-2E61EB92ED83}" destId="{B86312CB-D6E8-4212-A28B-AA08525577F6}" srcOrd="0" destOrd="0" presId="urn:diagrams.loki3.com/BracketList+Icon"/>
    <dgm:cxn modelId="{F15419C7-94E5-42F9-9F85-343FCFD48344}" type="presParOf" srcId="{40466DB6-E9EC-400B-B2A7-2E61EB92ED83}" destId="{6270B9EB-6027-44B7-A62A-B01418AEFA9B}" srcOrd="1" destOrd="0" presId="urn:diagrams.loki3.com/BracketList+Icon"/>
    <dgm:cxn modelId="{07B8B414-02DA-4978-A158-117D4815CED7}" type="presParOf" srcId="{40466DB6-E9EC-400B-B2A7-2E61EB92ED83}" destId="{DACE67CD-5E80-4A10-A018-5FD0A0166B5B}" srcOrd="2" destOrd="0" presId="urn:diagrams.loki3.com/BracketList+Icon"/>
    <dgm:cxn modelId="{D8D126E9-CE74-4D82-B970-8A7930642EC4}" type="presParOf" srcId="{40466DB6-E9EC-400B-B2A7-2E61EB92ED83}" destId="{263E9C4D-B9B7-4877-8D6A-855E8A4466EA}" srcOrd="3" destOrd="0" presId="urn:diagrams.loki3.com/BracketList+Icon"/>
    <dgm:cxn modelId="{42B1306F-7F9D-4515-BE6F-00A115211D5D}" type="presParOf" srcId="{7A0D68E8-8605-4F5F-BAFF-26BC7B2A0081}" destId="{A8E1D6ED-ECA0-4A07-B201-E8DA73736D9F}" srcOrd="5" destOrd="0" presId="urn:diagrams.loki3.com/BracketList+Icon"/>
    <dgm:cxn modelId="{959ED5B2-FADB-4D19-8FBE-19BC2D173AFB}" type="presParOf" srcId="{7A0D68E8-8605-4F5F-BAFF-26BC7B2A0081}" destId="{BB1A6F3A-B336-4B21-B837-4C284B3451EB}" srcOrd="6" destOrd="0" presId="urn:diagrams.loki3.com/BracketList+Icon"/>
    <dgm:cxn modelId="{F6B4DA27-6D62-49CD-BDB9-E5B5C211EBB6}" type="presParOf" srcId="{BB1A6F3A-B336-4B21-B837-4C284B3451EB}" destId="{87402C0E-151B-4824-9CA8-7B5933CC6EEA}" srcOrd="0" destOrd="0" presId="urn:diagrams.loki3.com/BracketList+Icon"/>
    <dgm:cxn modelId="{797E40D2-84C4-40BC-8C3B-3A3759ACC6B4}" type="presParOf" srcId="{BB1A6F3A-B336-4B21-B837-4C284B3451EB}" destId="{807F37ED-6613-4648-80ED-2CF524298F9B}" srcOrd="1" destOrd="0" presId="urn:diagrams.loki3.com/BracketList+Icon"/>
    <dgm:cxn modelId="{292A942D-93D6-4F90-8AA6-4AD926B4BAAF}" type="presParOf" srcId="{BB1A6F3A-B336-4B21-B837-4C284B3451EB}" destId="{C3184BAD-FE46-469B-BB49-86D3D2A59B19}" srcOrd="2" destOrd="0" presId="urn:diagrams.loki3.com/BracketList+Icon"/>
    <dgm:cxn modelId="{701103DB-7240-42CC-86E9-2E963AA70851}" type="presParOf" srcId="{BB1A6F3A-B336-4B21-B837-4C284B3451EB}" destId="{2321C12F-C28A-4F54-BFEC-7A062D88AD5D}" srcOrd="3" destOrd="0" presId="urn:diagrams.loki3.com/BracketLis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0.65352</cdr:x>
      <cdr:y>0.37989</cdr:y>
    </cdr:from>
    <cdr:to>
      <cdr:x>0.89708</cdr:x>
      <cdr:y>0.56145</cdr:y>
    </cdr:to>
    <cdr:cxnSp macro="">
      <cdr:nvCxnSpPr>
        <cdr:cNvPr id="3" name="2 Conector recto de flecha"/>
        <cdr:cNvCxnSpPr/>
      </cdr:nvCxnSpPr>
      <cdr:spPr>
        <a:xfrm xmlns:a="http://schemas.openxmlformats.org/drawingml/2006/main" flipV="1">
          <a:off x="3629025" y="1295400"/>
          <a:ext cx="1352550" cy="619125"/>
        </a:xfrm>
        <a:prstGeom xmlns:a="http://schemas.openxmlformats.org/drawingml/2006/main" prst="straightConnector1">
          <a:avLst/>
        </a:prstGeom>
        <a:ln xmlns:a="http://schemas.openxmlformats.org/drawingml/2006/main" w="38100">
          <a:solidFill>
            <a:schemeClr val="accent3">
              <a:lumMod val="75000"/>
            </a:schemeClr>
          </a:solidFill>
          <a:headEnd type="non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0.01307</cdr:x>
      <cdr:y>0.00771</cdr:y>
    </cdr:from>
    <cdr:to>
      <cdr:x>0.91512</cdr:x>
      <cdr:y>1</cdr:y>
    </cdr:to>
    <cdr:sp macro="" textlink="">
      <cdr:nvSpPr>
        <cdr:cNvPr id="2" name="Rectángulo 1"/>
        <cdr:cNvSpPr/>
      </cdr:nvSpPr>
      <cdr:spPr>
        <a:xfrm xmlns:a="http://schemas.openxmlformats.org/drawingml/2006/main">
          <a:off x="72008" y="40972"/>
          <a:ext cx="4968552" cy="2643758"/>
        </a:xfrm>
        <a:prstGeom xmlns:a="http://schemas.openxmlformats.org/drawingml/2006/main" prst="rect">
          <a:avLst/>
        </a:prstGeom>
        <a:noFill xmlns:a="http://schemas.openxmlformats.org/drawingml/2006/main"/>
        <a:ln xmlns:a="http://schemas.openxmlformats.org/drawingml/2006/main">
          <a:solidFill>
            <a:srgbClr val="92D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latinLnBrk="0">
              <a:defRPr lang="es-ES" sz="1200"/>
            </a:lvl1pPr>
            <a:extLst/>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latinLnBrk="0">
              <a:defRPr lang="es-ES" sz="1200"/>
            </a:lvl1pPr>
            <a:extLst/>
          </a:lstStyle>
          <a:p>
            <a:fld id="{A8ADFD5B-A66C-449C-B6E8-FB716D07777D}" type="datetimeFigureOut">
              <a:rPr lang="es-MX"/>
              <a:pPr/>
              <a:t>05/08/2015</a:t>
            </a:fld>
            <a:endParaRPr lang="es-E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extLst/>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latinLnBrk="0">
              <a:defRPr lang="es-ES" sz="1200"/>
            </a:lvl1pPr>
            <a:extLst/>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es-ES" sz="1200"/>
            </a:lvl1pPr>
            <a:extLst/>
          </a:lstStyle>
          <a:p>
            <a:fld id="{CA5D3BF3-D352-46FC-8343-31F56E6730EA}" type="slidenum">
              <a:rPr/>
              <a:pPr/>
              <a:t>‹Nº›</a:t>
            </a:fld>
            <a:endParaRPr lang="es-ES"/>
          </a:p>
        </p:txBody>
      </p:sp>
    </p:spTree>
    <p:extLst>
      <p:ext uri="{BB962C8B-B14F-4D97-AF65-F5344CB8AC3E}">
        <p14:creationId xmlns:p14="http://schemas.microsoft.com/office/powerpoint/2010/main" val="1469916459"/>
      </p:ext>
    </p:extLst>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latinLnBrk="0">
      <a:defRPr lang="es-ES" sz="1200" kern="1200">
        <a:solidFill>
          <a:schemeClr val="tx1"/>
        </a:solidFill>
        <a:latin typeface="+mn-lt"/>
        <a:ea typeface="+mn-ea"/>
        <a:cs typeface="+mn-cs"/>
      </a:defRPr>
    </a:lvl2pPr>
    <a:lvl3pPr marL="914400" algn="l" rtl="0" latinLnBrk="0">
      <a:defRPr lang="es-ES" sz="1200" kern="1200">
        <a:solidFill>
          <a:schemeClr val="tx1"/>
        </a:solidFill>
        <a:latin typeface="+mn-lt"/>
        <a:ea typeface="+mn-ea"/>
        <a:cs typeface="+mn-cs"/>
      </a:defRPr>
    </a:lvl3pPr>
    <a:lvl4pPr marL="1371600" algn="l" rtl="0" latinLnBrk="0">
      <a:defRPr lang="es-ES" sz="1200" kern="1200">
        <a:solidFill>
          <a:schemeClr val="tx1"/>
        </a:solidFill>
        <a:latin typeface="+mn-lt"/>
        <a:ea typeface="+mn-ea"/>
        <a:cs typeface="+mn-cs"/>
      </a:defRPr>
    </a:lvl4pPr>
    <a:lvl5pPr marL="1828800" algn="l" rtl="0" latinLnBrk="0">
      <a:defRPr lang="es-ES" sz="1200" kern="1200">
        <a:solidFill>
          <a:schemeClr val="tx1"/>
        </a:solidFill>
        <a:latin typeface="+mn-lt"/>
        <a:ea typeface="+mn-ea"/>
        <a:cs typeface="+mn-cs"/>
      </a:defRPr>
    </a:lvl5pPr>
    <a:lvl6pPr marL="2286000" algn="l" rtl="0" latinLnBrk="0">
      <a:defRPr lang="es-ES" sz="1200" kern="1200">
        <a:solidFill>
          <a:schemeClr val="tx1"/>
        </a:solidFill>
        <a:latin typeface="+mn-lt"/>
        <a:ea typeface="+mn-ea"/>
        <a:cs typeface="+mn-cs"/>
      </a:defRPr>
    </a:lvl6pPr>
    <a:lvl7pPr marL="2743200" algn="l" rtl="0" latinLnBrk="0">
      <a:defRPr lang="es-ES" sz="1200" kern="1200">
        <a:solidFill>
          <a:schemeClr val="tx1"/>
        </a:solidFill>
        <a:latin typeface="+mn-lt"/>
        <a:ea typeface="+mn-ea"/>
        <a:cs typeface="+mn-cs"/>
      </a:defRPr>
    </a:lvl7pPr>
    <a:lvl8pPr marL="3200400" algn="l" rtl="0" latinLnBrk="0">
      <a:defRPr lang="es-ES" sz="1200" kern="1200">
        <a:solidFill>
          <a:schemeClr val="tx1"/>
        </a:solidFill>
        <a:latin typeface="+mn-lt"/>
        <a:ea typeface="+mn-ea"/>
        <a:cs typeface="+mn-cs"/>
      </a:defRPr>
    </a:lvl8pPr>
    <a:lvl9pPr marL="3657600" algn="l" rtl="0" latinLnBrk="0">
      <a:defRPr lang="es-ES"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lstStyle>
            <a:extLst/>
          </a:lstStyle>
          <a:p>
            <a:endParaRPr lang="es-ES"/>
          </a:p>
        </p:txBody>
      </p:sp>
      <p:sp>
        <p:nvSpPr>
          <p:cNvPr id="4" name="Rectangle 3"/>
          <p:cNvSpPr>
            <a:spLocks noGrp="1"/>
          </p:cNvSpPr>
          <p:nvPr>
            <p:ph type="sldNum" sz="quarter" idx="10"/>
          </p:nvPr>
        </p:nvSpPr>
        <p:spPr/>
        <p:txBody>
          <a:bodyPr/>
          <a:lstStyle>
            <a:extLst/>
          </a:lstStyle>
          <a:p>
            <a:fld id="{CA5D3BF3-D352-46FC-8343-31F56E6730EA}" type="slidenum">
              <a:rPr lang="es-ES" smtClean="0"/>
              <a:pPr/>
              <a:t>1</a:t>
            </a:fld>
            <a:endParaRPr lang="es-ES"/>
          </a:p>
        </p:txBody>
      </p:sp>
    </p:spTree>
    <p:extLst>
      <p:ext uri="{BB962C8B-B14F-4D97-AF65-F5344CB8AC3E}">
        <p14:creationId xmlns:p14="http://schemas.microsoft.com/office/powerpoint/2010/main" val="634555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A5D3BF3-D352-46FC-8343-31F56E6730EA}" type="slidenum">
              <a:rPr lang="es-MX" smtClean="0"/>
              <a:pPr/>
              <a:t>48</a:t>
            </a:fld>
            <a:endParaRPr lang="es-MX"/>
          </a:p>
        </p:txBody>
      </p:sp>
    </p:spTree>
    <p:extLst>
      <p:ext uri="{BB962C8B-B14F-4D97-AF65-F5344CB8AC3E}">
        <p14:creationId xmlns:p14="http://schemas.microsoft.com/office/powerpoint/2010/main" val="161283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A5D3BF3-D352-46FC-8343-31F56E6730EA}" type="slidenum">
              <a:rPr lang="es-MX" smtClean="0"/>
              <a:pPr/>
              <a:t>40</a:t>
            </a:fld>
            <a:endParaRPr lang="es-MX"/>
          </a:p>
        </p:txBody>
      </p:sp>
    </p:spTree>
    <p:extLst>
      <p:ext uri="{BB962C8B-B14F-4D97-AF65-F5344CB8AC3E}">
        <p14:creationId xmlns:p14="http://schemas.microsoft.com/office/powerpoint/2010/main" val="549868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A5D3BF3-D352-46FC-8343-31F56E6730EA}" type="slidenum">
              <a:rPr lang="es-MX" smtClean="0"/>
              <a:pPr/>
              <a:t>41</a:t>
            </a:fld>
            <a:endParaRPr lang="es-MX"/>
          </a:p>
        </p:txBody>
      </p:sp>
    </p:spTree>
    <p:extLst>
      <p:ext uri="{BB962C8B-B14F-4D97-AF65-F5344CB8AC3E}">
        <p14:creationId xmlns:p14="http://schemas.microsoft.com/office/powerpoint/2010/main" val="825315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A5D3BF3-D352-46FC-8343-31F56E6730EA}" type="slidenum">
              <a:rPr lang="es-MX" smtClean="0"/>
              <a:pPr/>
              <a:t>42</a:t>
            </a:fld>
            <a:endParaRPr lang="es-MX"/>
          </a:p>
        </p:txBody>
      </p:sp>
    </p:spTree>
    <p:extLst>
      <p:ext uri="{BB962C8B-B14F-4D97-AF65-F5344CB8AC3E}">
        <p14:creationId xmlns:p14="http://schemas.microsoft.com/office/powerpoint/2010/main" val="195607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A5D3BF3-D352-46FC-8343-31F56E6730EA}" type="slidenum">
              <a:rPr lang="es-MX" smtClean="0"/>
              <a:pPr/>
              <a:t>43</a:t>
            </a:fld>
            <a:endParaRPr lang="es-MX"/>
          </a:p>
        </p:txBody>
      </p:sp>
    </p:spTree>
    <p:extLst>
      <p:ext uri="{BB962C8B-B14F-4D97-AF65-F5344CB8AC3E}">
        <p14:creationId xmlns:p14="http://schemas.microsoft.com/office/powerpoint/2010/main" val="3058953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A5D3BF3-D352-46FC-8343-31F56E6730EA}" type="slidenum">
              <a:rPr lang="es-MX" smtClean="0"/>
              <a:pPr/>
              <a:t>44</a:t>
            </a:fld>
            <a:endParaRPr lang="es-MX"/>
          </a:p>
        </p:txBody>
      </p:sp>
    </p:spTree>
    <p:extLst>
      <p:ext uri="{BB962C8B-B14F-4D97-AF65-F5344CB8AC3E}">
        <p14:creationId xmlns:p14="http://schemas.microsoft.com/office/powerpoint/2010/main" val="617086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A5D3BF3-D352-46FC-8343-31F56E6730EA}" type="slidenum">
              <a:rPr lang="es-MX" smtClean="0"/>
              <a:pPr/>
              <a:t>45</a:t>
            </a:fld>
            <a:endParaRPr lang="es-MX"/>
          </a:p>
        </p:txBody>
      </p:sp>
    </p:spTree>
    <p:extLst>
      <p:ext uri="{BB962C8B-B14F-4D97-AF65-F5344CB8AC3E}">
        <p14:creationId xmlns:p14="http://schemas.microsoft.com/office/powerpoint/2010/main" val="1063980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A5D3BF3-D352-46FC-8343-31F56E6730EA}" type="slidenum">
              <a:rPr lang="es-MX" smtClean="0"/>
              <a:pPr/>
              <a:t>46</a:t>
            </a:fld>
            <a:endParaRPr lang="es-MX"/>
          </a:p>
        </p:txBody>
      </p:sp>
    </p:spTree>
    <p:extLst>
      <p:ext uri="{BB962C8B-B14F-4D97-AF65-F5344CB8AC3E}">
        <p14:creationId xmlns:p14="http://schemas.microsoft.com/office/powerpoint/2010/main" val="1048714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A5D3BF3-D352-46FC-8343-31F56E6730EA}" type="slidenum">
              <a:rPr lang="es-MX" smtClean="0"/>
              <a:pPr/>
              <a:t>47</a:t>
            </a:fld>
            <a:endParaRPr lang="es-MX"/>
          </a:p>
        </p:txBody>
      </p:sp>
    </p:spTree>
    <p:extLst>
      <p:ext uri="{BB962C8B-B14F-4D97-AF65-F5344CB8AC3E}">
        <p14:creationId xmlns:p14="http://schemas.microsoft.com/office/powerpoint/2010/main" val="1819528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de título">
    <p:bg>
      <p:bgRef idx="1001">
        <a:schemeClr val="bg2"/>
      </p:bgRef>
    </p:bg>
    <p:spTree>
      <p:nvGrpSpPr>
        <p:cNvPr id="1" name=""/>
        <p:cNvGrpSpPr/>
        <p:nvPr/>
      </p:nvGrpSpPr>
      <p:grpSpPr>
        <a:xfrm>
          <a:off x="0" y="0"/>
          <a:ext cx="0" cy="0"/>
          <a:chOff x="0" y="0"/>
          <a:chExt cx="0" cy="0"/>
        </a:xfrm>
      </p:grpSpPr>
      <p:sp>
        <p:nvSpPr>
          <p:cNvPr id="7" name="Rectangle 6"/>
          <p:cNvSpPr/>
          <p:nvPr/>
        </p:nvSpPr>
        <p:spPr>
          <a:xfrm>
            <a:off x="1"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10" name="Rectangle 9"/>
          <p:cNvSpPr/>
          <p:nvPr/>
        </p:nvSpPr>
        <p:spPr>
          <a:xfrm>
            <a:off x="-9144" y="4539998"/>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11" name="Rectangle 10"/>
          <p:cNvSpPr/>
          <p:nvPr/>
        </p:nvSpPr>
        <p:spPr>
          <a:xfrm>
            <a:off x="2359152" y="4533141"/>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9" name="Subtitle 8"/>
          <p:cNvSpPr>
            <a:spLocks noGrp="1"/>
          </p:cNvSpPr>
          <p:nvPr>
            <p:ph type="subTitle" idx="1"/>
          </p:nvPr>
        </p:nvSpPr>
        <p:spPr>
          <a:xfrm>
            <a:off x="2362200" y="4537531"/>
            <a:ext cx="6515100" cy="514350"/>
          </a:xfrm>
        </p:spPr>
        <p:txBody>
          <a:bodyPr anchor="ctr"/>
          <a:lstStyle>
            <a:lvl1pPr marL="0" indent="0" algn="l" eaLnBrk="1" latinLnBrk="0" hangingPunct="1">
              <a:buNone/>
              <a:defRPr kumimoji="0" lang="es-ES"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lang="es-ES" smtClean="0"/>
              <a:t>Haga clic para modificar el estilo de subtítulo del patrón</a:t>
            </a:r>
            <a:endParaRPr/>
          </a:p>
        </p:txBody>
      </p:sp>
      <p:sp>
        <p:nvSpPr>
          <p:cNvPr id="28" name="Date Placeholder 27"/>
          <p:cNvSpPr>
            <a:spLocks noGrp="1"/>
          </p:cNvSpPr>
          <p:nvPr>
            <p:ph type="dt" sz="half" idx="10"/>
          </p:nvPr>
        </p:nvSpPr>
        <p:spPr>
          <a:xfrm>
            <a:off x="76200" y="4551526"/>
            <a:ext cx="2057400" cy="514350"/>
          </a:xfrm>
        </p:spPr>
        <p:txBody>
          <a:bodyPr>
            <a:noAutofit/>
          </a:bodyPr>
          <a:lstStyle>
            <a:lvl1pPr algn="ctr" eaLnBrk="1" latinLnBrk="0" hangingPunct="1">
              <a:defRPr kumimoji="0" lang="es-ES" sz="2000">
                <a:solidFill>
                  <a:srgbClr val="FFFFFF"/>
                </a:solidFill>
              </a:defRPr>
            </a:lvl1pPr>
            <a:extLst/>
          </a:lstStyle>
          <a:p>
            <a:pPr algn="ctr"/>
            <a:fld id="{047E157E-8DCB-4F70-A0AF-5EB586A91DD4}" type="datetime1">
              <a:rPr kumimoji="0" lang="es-ES">
                <a:solidFill>
                  <a:srgbClr val="FFFFFF"/>
                </a:solidFill>
              </a:rPr>
              <a:pPr algn="ctr"/>
              <a:t>05/08/2015</a:t>
            </a:fld>
            <a:endParaRPr kumimoji="0" lang="es-ES" sz="2000">
              <a:solidFill>
                <a:srgbClr val="FFFFFF"/>
              </a:solidFill>
            </a:endParaRPr>
          </a:p>
        </p:txBody>
      </p:sp>
      <p:sp>
        <p:nvSpPr>
          <p:cNvPr id="17" name="Footer Placeholder 16"/>
          <p:cNvSpPr>
            <a:spLocks noGrp="1"/>
          </p:cNvSpPr>
          <p:nvPr>
            <p:ph type="ftr" sz="quarter" idx="11"/>
          </p:nvPr>
        </p:nvSpPr>
        <p:spPr>
          <a:xfrm>
            <a:off x="2085394" y="177407"/>
            <a:ext cx="5867400" cy="273844"/>
          </a:xfrm>
        </p:spPr>
        <p:txBody>
          <a:bodyPr/>
          <a:lstStyle>
            <a:lvl1pPr algn="r" eaLnBrk="1" latinLnBrk="0" hangingPunct="1">
              <a:defRPr kumimoji="0" lang="es-ES">
                <a:solidFill>
                  <a:schemeClr val="tx2"/>
                </a:solidFill>
              </a:defRPr>
            </a:lvl1pPr>
            <a:extLst/>
          </a:lstStyle>
          <a:p>
            <a:pPr algn="r"/>
            <a:endParaRPr kumimoji="0" lang="es-ES">
              <a:solidFill>
                <a:schemeClr val="tx2"/>
              </a:solidFill>
            </a:endParaRPr>
          </a:p>
        </p:txBody>
      </p:sp>
      <p:sp>
        <p:nvSpPr>
          <p:cNvPr id="29" name="Slide Number Placeholder 28"/>
          <p:cNvSpPr>
            <a:spLocks noGrp="1"/>
          </p:cNvSpPr>
          <p:nvPr>
            <p:ph type="sldNum" sz="quarter" idx="12"/>
          </p:nvPr>
        </p:nvSpPr>
        <p:spPr>
          <a:xfrm>
            <a:off x="8000999" y="171452"/>
            <a:ext cx="838200" cy="285750"/>
          </a:xfrm>
        </p:spPr>
        <p:txBody>
          <a:bodyPr/>
          <a:lstStyle>
            <a:lvl1pPr eaLnBrk="1" latinLnBrk="0" hangingPunct="1">
              <a:defRPr kumimoji="0" lang="es-ES">
                <a:solidFill>
                  <a:schemeClr val="tx2"/>
                </a:solidFill>
              </a:defRPr>
            </a:lvl1pPr>
            <a:extLst/>
          </a:lstStyle>
          <a:p>
            <a:fld id="{8F82E0A0-C266-4798-8C8F-B9F91E9DA37E}" type="slidenum">
              <a:rPr kumimoji="0" lang="es-ES">
                <a:solidFill>
                  <a:schemeClr val="tx2"/>
                </a:solidFill>
              </a:rPr>
              <a:pPr/>
              <a:t>‹Nº›</a:t>
            </a:fld>
            <a:endParaRPr kumimoji="0" lang="es-ES">
              <a:solidFill>
                <a:schemeClr val="tx2"/>
              </a:solidFill>
            </a:endParaRPr>
          </a:p>
        </p:txBody>
      </p:sp>
      <p:sp>
        <p:nvSpPr>
          <p:cNvPr id="12" name="Rectangle 11"/>
          <p:cNvSpPr>
            <a:spLocks noGrp="1"/>
          </p:cNvSpPr>
          <p:nvPr>
            <p:ph type="title"/>
          </p:nvPr>
        </p:nvSpPr>
        <p:spPr>
          <a:xfrm>
            <a:off x="2362199" y="2343152"/>
            <a:ext cx="6477000" cy="2038350"/>
          </a:xfrm>
        </p:spPr>
        <p:txBody>
          <a:bodyPr rtlCol="0" anchor="b"/>
          <a:lstStyle>
            <a:lvl1pPr eaLnBrk="1" latinLnBrk="0" hangingPunct="1">
              <a:defRPr kumimoji="0" lang="es-ES" cap="all" baseline="0"/>
            </a:lvl1pPr>
            <a:extLst/>
          </a:lstStyle>
          <a:p>
            <a:pPr eaLnBrk="1" latinLnBrk="0" hangingPunct="1"/>
            <a:r>
              <a:rPr lang="es-ES" smtClean="0"/>
              <a:t>Haga clic para modificar el estilo de título del patrón</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‹Nº›</a:t>
            </a:fld>
            <a:endParaRPr lang="en-US"/>
          </a:p>
        </p:txBody>
      </p:sp>
    </p:spTree>
    <p:extLst>
      <p:ext uri="{BB962C8B-B14F-4D97-AF65-F5344CB8AC3E}">
        <p14:creationId xmlns:p14="http://schemas.microsoft.com/office/powerpoint/2010/main" val="332643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eaLnBrk="1" latinLnBrk="0" hangingPunct="1"/>
            <a:r>
              <a:rPr lang="es-ES" smtClean="0"/>
              <a:t>Haga clic para modificar el estilo de título del patrón</a:t>
            </a:r>
            <a:endParaRPr/>
          </a:p>
        </p:txBody>
      </p:sp>
      <p:sp>
        <p:nvSpPr>
          <p:cNvPr id="3" name="Rectangle 2"/>
          <p:cNvSpPr>
            <a:spLocks noGrp="1"/>
          </p:cNvSpPr>
          <p:nvPr>
            <p:ph type="dt" sz="half" idx="10"/>
          </p:nvPr>
        </p:nvSpPr>
        <p:spPr/>
        <p:txBody>
          <a:bodyPr/>
          <a:lstStyle>
            <a:extLst/>
          </a:lstStyle>
          <a:p>
            <a:fld id="{E4606EA6-EFEA-4C30-9264-4F9291A5780D}" type="datetime1">
              <a:rPr lang="es-MX"/>
              <a:pPr/>
              <a:t>05/08/2015</a:t>
            </a:fld>
            <a:endParaRPr kumimoji="0" lang="es-ES"/>
          </a:p>
        </p:txBody>
      </p:sp>
      <p:sp>
        <p:nvSpPr>
          <p:cNvPr id="4" name="Rectangle 3"/>
          <p:cNvSpPr>
            <a:spLocks noGrp="1"/>
          </p:cNvSpPr>
          <p:nvPr>
            <p:ph type="ftr" sz="quarter" idx="11"/>
          </p:nvPr>
        </p:nvSpPr>
        <p:spPr/>
        <p:txBody>
          <a:bodyPr/>
          <a:lstStyle>
            <a:extLst/>
          </a:lstStyle>
          <a:p>
            <a:endParaRPr kumimoji="0" lang="es-ES"/>
          </a:p>
        </p:txBody>
      </p:sp>
      <p:sp>
        <p:nvSpPr>
          <p:cNvPr id="5" name="Rectangle 4"/>
          <p:cNvSpPr>
            <a:spLocks noGrp="1"/>
          </p:cNvSpPr>
          <p:nvPr>
            <p:ph type="sldNum" sz="quarter" idx="12"/>
          </p:nvPr>
        </p:nvSpPr>
        <p:spPr/>
        <p:txBody>
          <a:bodyPr/>
          <a:lstStyle>
            <a:extLst/>
          </a:lstStyle>
          <a:p>
            <a:pPr algn="ctr"/>
            <a:fld id="{8F82E0A0-C266-4798-8C8F-B9F91E9DA37E}" type="slidenum">
              <a:rPr kumimoji="0" lang="es-ES" sz="1400" b="1">
                <a:solidFill>
                  <a:srgbClr val="FFFFFF"/>
                </a:solidFill>
              </a:rPr>
              <a:pPr algn="ctr"/>
              <a:t>‹Nº›</a:t>
            </a:fld>
            <a:endParaRPr kumimoji="0" lang="es-ES"/>
          </a:p>
        </p:txBody>
      </p:sp>
      <p:sp>
        <p:nvSpPr>
          <p:cNvPr id="7" name="Rectangle 6"/>
          <p:cNvSpPr>
            <a:spLocks noGrp="1"/>
          </p:cNvSpPr>
          <p:nvPr>
            <p:ph sz="quarter" idx="13"/>
          </p:nvPr>
        </p:nvSpPr>
        <p:spPr>
          <a:xfrm>
            <a:off x="609602" y="1352550"/>
            <a:ext cx="8153401" cy="3276600"/>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2" y="2057404"/>
            <a:ext cx="7123113" cy="1254919"/>
          </a:xfrm>
        </p:spPr>
        <p:txBody>
          <a:bodyPr anchor="t"/>
          <a:lstStyle>
            <a:lvl1pPr eaLnBrk="1" latinLnBrk="0" hangingPunct="1">
              <a:buNone/>
              <a:defRPr kumimoji="0" lang="es-ES" sz="2800">
                <a:solidFill>
                  <a:schemeClr val="tx2"/>
                </a:solidFill>
              </a:defRPr>
            </a:lvl1pPr>
            <a:lvl2pPr eaLnBrk="1" latinLnBrk="0" hangingPunct="1">
              <a:buNone/>
              <a:defRPr kumimoji="0" lang="es-ES" sz="1800">
                <a:solidFill>
                  <a:schemeClr val="tx1">
                    <a:tint val="75000"/>
                  </a:schemeClr>
                </a:solidFill>
              </a:defRPr>
            </a:lvl2pPr>
            <a:lvl3pPr eaLnBrk="1" latinLnBrk="0" hangingPunct="1">
              <a:buNone/>
              <a:defRPr kumimoji="0" lang="es-ES" sz="1600">
                <a:solidFill>
                  <a:schemeClr val="tx1">
                    <a:tint val="75000"/>
                  </a:schemeClr>
                </a:solidFill>
              </a:defRPr>
            </a:lvl3pPr>
            <a:lvl4pPr eaLnBrk="1" latinLnBrk="0" hangingPunct="1">
              <a:buNone/>
              <a:defRPr kumimoji="0" lang="es-ES" sz="1400">
                <a:solidFill>
                  <a:schemeClr val="tx1">
                    <a:tint val="75000"/>
                  </a:schemeClr>
                </a:solidFill>
              </a:defRPr>
            </a:lvl4pPr>
            <a:lvl5pPr eaLnBrk="1" latinLnBrk="0" hangingPunct="1">
              <a:buNone/>
              <a:defRPr kumimoji="0" lang="es-ES" sz="1400">
                <a:solidFill>
                  <a:schemeClr val="tx1">
                    <a:tint val="75000"/>
                  </a:schemeClr>
                </a:solidFill>
              </a:defRPr>
            </a:lvl5pPr>
            <a:extLst/>
          </a:lstStyle>
          <a:p>
            <a:pPr lvl="0" eaLnBrk="1" latinLnBrk="0" hangingPunct="1"/>
            <a:r>
              <a:rPr lang="es-ES" smtClean="0"/>
              <a:t>Haga clic para modificar el estilo de texto del patrón</a:t>
            </a:r>
          </a:p>
        </p:txBody>
      </p:sp>
      <p:sp>
        <p:nvSpPr>
          <p:cNvPr id="7" name="Rectangle 6"/>
          <p:cNvSpPr/>
          <p:nvPr/>
        </p:nvSpPr>
        <p:spPr>
          <a:xfrm>
            <a:off x="1" y="1143003"/>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8" name="Rectangle 7"/>
          <p:cNvSpPr/>
          <p:nvPr/>
        </p:nvSpPr>
        <p:spPr>
          <a:xfrm>
            <a:off x="0" y="1200152"/>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9" name="Rectangle 8"/>
          <p:cNvSpPr/>
          <p:nvPr/>
        </p:nvSpPr>
        <p:spPr>
          <a:xfrm>
            <a:off x="1371601" y="1200152"/>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2" name="Title 1"/>
          <p:cNvSpPr>
            <a:spLocks noGrp="1"/>
          </p:cNvSpPr>
          <p:nvPr>
            <p:ph type="title" hasCustomPrompt="1"/>
          </p:nvPr>
        </p:nvSpPr>
        <p:spPr>
          <a:xfrm>
            <a:off x="1371600" y="1200152"/>
            <a:ext cx="7620000" cy="742950"/>
          </a:xfrm>
        </p:spPr>
        <p:txBody>
          <a:bodyPr/>
          <a:lstStyle>
            <a:lvl1pPr algn="l" eaLnBrk="1" latinLnBrk="0" hangingPunct="1">
              <a:buNone/>
              <a:defRPr kumimoji="0" lang="es-ES" sz="4400" b="0" cap="none">
                <a:solidFill>
                  <a:srgbClr val="FFFFFF"/>
                </a:solidFill>
              </a:defRPr>
            </a:lvl1pPr>
            <a:extLst/>
          </a:lstStyle>
          <a:p>
            <a:r>
              <a:rPr kumimoji="0" lang="es-ES"/>
              <a:t>Haga clic para modificar el estilo de título del patrón</a:t>
            </a:r>
          </a:p>
        </p:txBody>
      </p:sp>
      <p:sp>
        <p:nvSpPr>
          <p:cNvPr id="12" name="Date Placeholder 11"/>
          <p:cNvSpPr>
            <a:spLocks noGrp="1"/>
          </p:cNvSpPr>
          <p:nvPr>
            <p:ph type="dt" sz="half" idx="10"/>
          </p:nvPr>
        </p:nvSpPr>
        <p:spPr/>
        <p:txBody>
          <a:bodyPr/>
          <a:lstStyle>
            <a:extLst/>
          </a:lstStyle>
          <a:p>
            <a:fld id="{6FCF9F07-3BC7-4570-B054-79111B0A380C}" type="datetime1">
              <a:rPr lang="es-MX"/>
              <a:pPr/>
              <a:t>05/08/2015</a:t>
            </a:fld>
            <a:endParaRPr kumimoji="0" lang="es-ES"/>
          </a:p>
        </p:txBody>
      </p:sp>
      <p:sp>
        <p:nvSpPr>
          <p:cNvPr id="13" name="Slide Number Placeholder 12"/>
          <p:cNvSpPr>
            <a:spLocks noGrp="1"/>
          </p:cNvSpPr>
          <p:nvPr>
            <p:ph type="sldNum" sz="quarter" idx="11"/>
          </p:nvPr>
        </p:nvSpPr>
        <p:spPr>
          <a:xfrm>
            <a:off x="0" y="1314451"/>
            <a:ext cx="1295400" cy="526257"/>
          </a:xfrm>
        </p:spPr>
        <p:txBody>
          <a:bodyPr>
            <a:noAutofit/>
          </a:bodyPr>
          <a:lstStyle>
            <a:lvl1pPr eaLnBrk="1" latinLnBrk="0" hangingPunct="1">
              <a:defRPr kumimoji="0" lang="es-ES" sz="2400">
                <a:solidFill>
                  <a:srgbClr val="FFFFFF"/>
                </a:solidFill>
              </a:defRPr>
            </a:lvl1pPr>
            <a:extLst/>
          </a:lstStyle>
          <a:p>
            <a:pPr algn="ctr"/>
            <a:fld id="{8F82E0A0-C266-4798-8C8F-B9F91E9DA37E}" type="slidenum">
              <a:rPr kumimoji="0" lang="es-ES" sz="2400" b="1">
                <a:solidFill>
                  <a:srgbClr val="FFFFFF"/>
                </a:solidFill>
              </a:rPr>
              <a:pPr algn="ctr"/>
              <a:t>‹Nº›</a:t>
            </a:fld>
            <a:endParaRPr kumimoji="0" lang="es-ES" sz="2400">
              <a:solidFill>
                <a:srgbClr val="FFFFFF"/>
              </a:solidFill>
            </a:endParaRPr>
          </a:p>
        </p:txBody>
      </p:sp>
      <p:sp>
        <p:nvSpPr>
          <p:cNvPr id="14" name="Footer Placeholder 13"/>
          <p:cNvSpPr>
            <a:spLocks noGrp="1"/>
          </p:cNvSpPr>
          <p:nvPr>
            <p:ph type="ftr" sz="quarter" idx="12"/>
          </p:nvPr>
        </p:nvSpPr>
        <p:spPr/>
        <p:txBody>
          <a:bodyPr/>
          <a:lstStyle>
            <a:extLst/>
          </a:lstStyle>
          <a:p>
            <a:endParaRPr kumimoji="0"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r>
              <a:rPr lang="es-ES" smtClean="0"/>
              <a:t>Haga clic para modificar el estilo de título del patrón</a:t>
            </a:r>
            <a:endParaRPr/>
          </a:p>
        </p:txBody>
      </p:sp>
      <p:sp>
        <p:nvSpPr>
          <p:cNvPr id="9" name="Content Placeholder 8"/>
          <p:cNvSpPr>
            <a:spLocks noGrp="1"/>
          </p:cNvSpPr>
          <p:nvPr>
            <p:ph sz="quarter" idx="13"/>
          </p:nvPr>
        </p:nvSpPr>
        <p:spPr>
          <a:xfrm>
            <a:off x="609602" y="1352554"/>
            <a:ext cx="3886199" cy="3268624"/>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11" name="Content Placeholder 10"/>
          <p:cNvSpPr>
            <a:spLocks noGrp="1"/>
          </p:cNvSpPr>
          <p:nvPr>
            <p:ph sz="quarter" idx="14"/>
          </p:nvPr>
        </p:nvSpPr>
        <p:spPr>
          <a:xfrm>
            <a:off x="4844902" y="1352548"/>
            <a:ext cx="3886199" cy="3268626"/>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8" name="Date Placeholder 7"/>
          <p:cNvSpPr>
            <a:spLocks noGrp="1"/>
          </p:cNvSpPr>
          <p:nvPr>
            <p:ph type="dt" sz="half" idx="15"/>
          </p:nvPr>
        </p:nvSpPr>
        <p:spPr/>
        <p:txBody>
          <a:bodyPr rtlCol="0"/>
          <a:lstStyle>
            <a:extLst/>
          </a:lstStyle>
          <a:p>
            <a:fld id="{E4606EA6-EFEA-4C30-9264-4F9291A5780D}" type="datetime1">
              <a:rPr lang="es-MX"/>
              <a:pPr/>
              <a:t>05/08/2015</a:t>
            </a:fld>
            <a:endParaRPr kumimoji="0" lang="es-ES"/>
          </a:p>
        </p:txBody>
      </p:sp>
      <p:sp>
        <p:nvSpPr>
          <p:cNvPr id="10" name="Slide Number Placeholder 9"/>
          <p:cNvSpPr>
            <a:spLocks noGrp="1"/>
          </p:cNvSpPr>
          <p:nvPr>
            <p:ph type="sldNum" sz="quarter" idx="16"/>
          </p:nvPr>
        </p:nvSpPr>
        <p:spPr/>
        <p:txBody>
          <a:bodyPr rtlCol="0"/>
          <a:lstStyle>
            <a:extLst/>
          </a:lstStyle>
          <a:p>
            <a:pPr algn="ctr"/>
            <a:fld id="{8F82E0A0-C266-4798-8C8F-B9F91E9DA37E}" type="slidenum">
              <a:rPr kumimoji="0" lang="es-ES" sz="1400" b="1">
                <a:solidFill>
                  <a:srgbClr val="FFFFFF"/>
                </a:solidFill>
              </a:rPr>
              <a:pPr algn="ctr"/>
              <a:t>‹Nº›</a:t>
            </a:fld>
            <a:endParaRPr kumimoji="0" lang="es-ES"/>
          </a:p>
        </p:txBody>
      </p:sp>
      <p:sp>
        <p:nvSpPr>
          <p:cNvPr id="12" name="Footer Placeholder 11"/>
          <p:cNvSpPr>
            <a:spLocks noGrp="1"/>
          </p:cNvSpPr>
          <p:nvPr>
            <p:ph type="ftr" sz="quarter" idx="17"/>
          </p:nvPr>
        </p:nvSpPr>
        <p:spPr/>
        <p:txBody>
          <a:bodyPr rtlCol="0"/>
          <a:lstStyle>
            <a:extLst/>
          </a:lstStyle>
          <a:p>
            <a:endParaRPr kumimoji="0"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12650" y="118110"/>
            <a:ext cx="8153401" cy="1005840"/>
          </a:xfrm>
        </p:spPr>
        <p:txBody>
          <a:bodyPr anchor="b"/>
          <a:lstStyle>
            <a:lvl1pPr eaLnBrk="1" latinLnBrk="0" hangingPunct="1">
              <a:defRPr kumimoji="0" lang="es-ES"/>
            </a:lvl1pPr>
            <a:extLst/>
          </a:lstStyle>
          <a:p>
            <a:pPr eaLnBrk="1" latinLnBrk="0" hangingPunct="1"/>
            <a:r>
              <a:rPr lang="es-ES" smtClean="0"/>
              <a:t>Haga clic para modificar el estilo de título del patrón</a:t>
            </a:r>
            <a:endParaRPr/>
          </a:p>
        </p:txBody>
      </p:sp>
      <p:sp>
        <p:nvSpPr>
          <p:cNvPr id="11" name="Content Placeholder 10"/>
          <p:cNvSpPr>
            <a:spLocks noGrp="1"/>
          </p:cNvSpPr>
          <p:nvPr>
            <p:ph sz="quarter" idx="13"/>
          </p:nvPr>
        </p:nvSpPr>
        <p:spPr>
          <a:xfrm>
            <a:off x="609602" y="1919819"/>
            <a:ext cx="3886199" cy="2628900"/>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13" name="Content Placeholder 12"/>
          <p:cNvSpPr>
            <a:spLocks noGrp="1"/>
          </p:cNvSpPr>
          <p:nvPr>
            <p:ph sz="quarter" idx="14"/>
          </p:nvPr>
        </p:nvSpPr>
        <p:spPr>
          <a:xfrm>
            <a:off x="4800603" y="1919819"/>
            <a:ext cx="3886199" cy="2628900"/>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10" name="Date Placeholder 9"/>
          <p:cNvSpPr>
            <a:spLocks noGrp="1"/>
          </p:cNvSpPr>
          <p:nvPr>
            <p:ph type="dt" sz="half" idx="15"/>
          </p:nvPr>
        </p:nvSpPr>
        <p:spPr/>
        <p:txBody>
          <a:bodyPr rtlCol="0"/>
          <a:lstStyle>
            <a:extLst/>
          </a:lstStyle>
          <a:p>
            <a:fld id="{E4606EA6-EFEA-4C30-9264-4F9291A5780D}" type="datetime1">
              <a:rPr lang="es-MX"/>
              <a:pPr/>
              <a:t>05/08/2015</a:t>
            </a:fld>
            <a:endParaRPr kumimoji="0" lang="es-ES"/>
          </a:p>
        </p:txBody>
      </p:sp>
      <p:sp>
        <p:nvSpPr>
          <p:cNvPr id="12" name="Slide Number Placeholder 11"/>
          <p:cNvSpPr>
            <a:spLocks noGrp="1"/>
          </p:cNvSpPr>
          <p:nvPr>
            <p:ph type="sldNum" sz="quarter" idx="16"/>
          </p:nvPr>
        </p:nvSpPr>
        <p:spPr/>
        <p:txBody>
          <a:bodyPr rtlCol="0"/>
          <a:lstStyle>
            <a:extLst/>
          </a:lstStyle>
          <a:p>
            <a:pPr algn="ctr"/>
            <a:fld id="{8F82E0A0-C266-4798-8C8F-B9F91E9DA37E}" type="slidenum">
              <a:rPr kumimoji="0" lang="es-ES" sz="1400" b="1">
                <a:solidFill>
                  <a:srgbClr val="FFFFFF"/>
                </a:solidFill>
              </a:rPr>
              <a:pPr algn="ctr"/>
              <a:t>‹Nº›</a:t>
            </a:fld>
            <a:endParaRPr kumimoji="0" lang="es-ES"/>
          </a:p>
        </p:txBody>
      </p:sp>
      <p:sp>
        <p:nvSpPr>
          <p:cNvPr id="14" name="Footer Placeholder 13"/>
          <p:cNvSpPr>
            <a:spLocks noGrp="1"/>
          </p:cNvSpPr>
          <p:nvPr>
            <p:ph type="ftr" sz="quarter" idx="17"/>
          </p:nvPr>
        </p:nvSpPr>
        <p:spPr/>
        <p:txBody>
          <a:bodyPr rtlCol="0"/>
          <a:lstStyle>
            <a:extLst/>
          </a:lstStyle>
          <a:p>
            <a:endParaRPr kumimoji="0" lang="es-ES"/>
          </a:p>
        </p:txBody>
      </p:sp>
      <p:sp>
        <p:nvSpPr>
          <p:cNvPr id="16" name="Text Placeholder 15"/>
          <p:cNvSpPr>
            <a:spLocks noGrp="1"/>
          </p:cNvSpPr>
          <p:nvPr>
            <p:ph type="body" sz="quarter" idx="18"/>
          </p:nvPr>
        </p:nvSpPr>
        <p:spPr>
          <a:xfrm>
            <a:off x="609602" y="1362288"/>
            <a:ext cx="3886199" cy="530351"/>
          </a:xfrm>
          <a:solidFill>
            <a:schemeClr val="accent2"/>
          </a:solidFill>
        </p:spPr>
        <p:txBody>
          <a:bodyPr rtlCol="0" anchor="ctr"/>
          <a:lstStyle>
            <a:lvl1pPr eaLnBrk="1" latinLnBrk="0" hangingPunct="1">
              <a:buFontTx/>
              <a:buNone/>
              <a:defRPr kumimoji="0" lang="es-ES" sz="2000" b="1">
                <a:solidFill>
                  <a:srgbClr val="FFFFFF"/>
                </a:solidFill>
              </a:defRPr>
            </a:lvl1pPr>
            <a:extLst/>
          </a:lstStyle>
          <a:p>
            <a:pPr lvl="0" eaLnBrk="1" latinLnBrk="0" hangingPunct="1"/>
            <a:r>
              <a:rPr lang="es-ES" smtClean="0"/>
              <a:t>Haga clic para modificar el estilo de texto del patrón</a:t>
            </a:r>
          </a:p>
        </p:txBody>
      </p:sp>
      <p:sp>
        <p:nvSpPr>
          <p:cNvPr id="15" name="Text Placeholder 14"/>
          <p:cNvSpPr>
            <a:spLocks noGrp="1"/>
          </p:cNvSpPr>
          <p:nvPr>
            <p:ph type="body" sz="quarter" idx="19"/>
          </p:nvPr>
        </p:nvSpPr>
        <p:spPr>
          <a:xfrm>
            <a:off x="4800603" y="1362288"/>
            <a:ext cx="3886199" cy="530351"/>
          </a:xfrm>
          <a:solidFill>
            <a:schemeClr val="accent4"/>
          </a:solidFill>
        </p:spPr>
        <p:txBody>
          <a:bodyPr rtlCol="0" anchor="ctr"/>
          <a:lstStyle>
            <a:lvl1pPr eaLnBrk="1" latinLnBrk="0" hangingPunct="1">
              <a:buFontTx/>
              <a:buNone/>
              <a:defRPr kumimoji="0" lang="es-ES" sz="2000" b="1">
                <a:solidFill>
                  <a:srgbClr val="FFFFFF"/>
                </a:solidFill>
              </a:defRPr>
            </a:lvl1pPr>
            <a:extLst/>
          </a:lstStyle>
          <a:p>
            <a:pPr lvl="0" eaLnBrk="1" latinLnBrk="0" hangingPunct="1"/>
            <a:r>
              <a:rPr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extLst/>
          </a:lstStyle>
          <a:p>
            <a:fld id="{6DFADB5D-B7A0-47E3-AD2D-B1A6F8614213}" type="datetime1">
              <a:rPr lang="es-MX"/>
              <a:pPr/>
              <a:t>05/08/2015</a:t>
            </a:fld>
            <a:endParaRPr kumimoji="0" lang="es-ES"/>
          </a:p>
        </p:txBody>
      </p:sp>
      <p:sp>
        <p:nvSpPr>
          <p:cNvPr id="4" name="Footer Placeholder 3"/>
          <p:cNvSpPr>
            <a:spLocks noGrp="1"/>
          </p:cNvSpPr>
          <p:nvPr>
            <p:ph type="ftr" sz="quarter" idx="11"/>
          </p:nvPr>
        </p:nvSpPr>
        <p:spPr/>
        <p:txBody>
          <a:bodyPr/>
          <a:lstStyle>
            <a:extLst/>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rgbClr val="FFFFFF"/>
                </a:solidFill>
              </a:defRPr>
            </a:lvl1pPr>
            <a:extLst/>
          </a:lstStyle>
          <a:p>
            <a:fld id="{A3F7CB7D-F184-43C7-B6FD-03D728E1BBFF}" type="slidenum">
              <a:rPr kumimoji="0" lang="es-ES">
                <a:solidFill>
                  <a:srgbClr val="FFFFFF"/>
                </a:solidFill>
              </a:rPr>
              <a:pPr/>
              <a:t>‹Nº›</a:t>
            </a:fld>
            <a:endParaRPr kumimoji="0" lang="es-ES">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2968126-03FC-49C0-B9B8-2B561CCC3D90}" type="datetime1">
              <a:rPr lang="es-MX"/>
              <a:pPr/>
              <a:t>05/08/2015</a:t>
            </a:fld>
            <a:endParaRPr kumimoji="0" lang="es-ES"/>
          </a:p>
        </p:txBody>
      </p:sp>
      <p:sp>
        <p:nvSpPr>
          <p:cNvPr id="3" name="Footer Placeholder 2"/>
          <p:cNvSpPr>
            <a:spLocks noGrp="1"/>
          </p:cNvSpPr>
          <p:nvPr>
            <p:ph type="ftr" sz="quarter" idx="11"/>
          </p:nvPr>
        </p:nvSpPr>
        <p:spPr/>
        <p:txBody>
          <a:bodyPr/>
          <a:lstStyle>
            <a:extLst/>
          </a:lstStyle>
          <a:p>
            <a:endParaRPr kumimoji="0" lang="es-ES"/>
          </a:p>
        </p:txBody>
      </p:sp>
      <p:sp>
        <p:nvSpPr>
          <p:cNvPr id="4" name="Slide Number Placeholder 3"/>
          <p:cNvSpPr>
            <a:spLocks noGrp="1"/>
          </p:cNvSpPr>
          <p:nvPr>
            <p:ph type="sldNum" sz="quarter" idx="12"/>
          </p:nvPr>
        </p:nvSpPr>
        <p:spPr>
          <a:xfrm>
            <a:off x="1" y="4686302"/>
            <a:ext cx="533400" cy="285750"/>
          </a:xfrm>
        </p:spPr>
        <p:txBody>
          <a:bodyPr/>
          <a:lstStyle>
            <a:lvl1pPr eaLnBrk="1" latinLnBrk="0" hangingPunct="1">
              <a:defRPr kumimoji="0" lang="es-ES">
                <a:solidFill>
                  <a:schemeClr val="tx2"/>
                </a:solidFill>
              </a:defRPr>
            </a:lvl1pPr>
            <a:extLst/>
          </a:lstStyle>
          <a:p>
            <a:fld id="{A3F7CB7D-F184-43C7-B6FD-03D728E1BBFF}" type="slidenum">
              <a:rPr kumimoji="0" lang="es-ES">
                <a:solidFill>
                  <a:schemeClr val="tx2"/>
                </a:solidFill>
              </a:rPr>
              <a:pPr/>
              <a:t>‹Nº›</a:t>
            </a:fld>
            <a:endParaRPr kumimoji="0" lang="es-ES">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2" y="118110"/>
            <a:ext cx="8153401" cy="1005840"/>
          </a:xfrm>
        </p:spPr>
        <p:txBody>
          <a:bodyPr anchor="b"/>
          <a:lstStyle>
            <a:lvl1pPr algn="l" eaLnBrk="1" latinLnBrk="0" hangingPunct="1">
              <a:buNone/>
              <a:defRPr kumimoji="0" lang="es-ES" sz="4200" b="0"/>
            </a:lvl1pPr>
            <a:extLst/>
          </a:lstStyle>
          <a:p>
            <a:pPr eaLnBrk="1" latinLnBrk="0" hangingPunct="1"/>
            <a:r>
              <a:rPr lang="es-ES" smtClean="0"/>
              <a:t>Haga clic para modificar el estilo de título del patrón</a:t>
            </a:r>
            <a:endParaRPr/>
          </a:p>
        </p:txBody>
      </p:sp>
      <p:sp>
        <p:nvSpPr>
          <p:cNvPr id="5" name="Date Placeholder 4"/>
          <p:cNvSpPr>
            <a:spLocks noGrp="1"/>
          </p:cNvSpPr>
          <p:nvPr>
            <p:ph type="dt" sz="half" idx="10"/>
          </p:nvPr>
        </p:nvSpPr>
        <p:spPr/>
        <p:txBody>
          <a:bodyPr/>
          <a:lstStyle>
            <a:extLst/>
          </a:lstStyle>
          <a:p>
            <a:fld id="{F49A8198-4617-485E-9585-4840B69DBBA6}" type="datetime1">
              <a:rPr lang="es-MX"/>
              <a:pPr/>
              <a:t>05/08/2015</a:t>
            </a:fld>
            <a:endParaRPr kumimoji="0" lang="es-ES"/>
          </a:p>
        </p:txBody>
      </p:sp>
      <p:sp>
        <p:nvSpPr>
          <p:cNvPr id="6" name="Footer Placeholder 5"/>
          <p:cNvSpPr>
            <a:spLocks noGrp="1"/>
          </p:cNvSpPr>
          <p:nvPr>
            <p:ph type="ftr" sz="quarter" idx="11"/>
          </p:nvPr>
        </p:nvSpPr>
        <p:spPr/>
        <p:txBody>
          <a:bodyPr/>
          <a:lstStyle>
            <a:extLst/>
          </a:lstStyle>
          <a:p>
            <a:endParaRPr kumimoji="0" lang="es-ES"/>
          </a:p>
        </p:txBody>
      </p:sp>
      <p:sp>
        <p:nvSpPr>
          <p:cNvPr id="7" name="Slide Number Placeholder 6"/>
          <p:cNvSpPr>
            <a:spLocks noGrp="1"/>
          </p:cNvSpPr>
          <p:nvPr>
            <p:ph type="sldNum" sz="quarter" idx="12"/>
          </p:nvPr>
        </p:nvSpPr>
        <p:spPr/>
        <p:txBody>
          <a:bodyPr/>
          <a:lstStyle>
            <a:lvl1pPr eaLnBrk="1" latinLnBrk="0" hangingPunct="1">
              <a:defRPr kumimoji="0" lang="es-ES">
                <a:solidFill>
                  <a:srgbClr val="FFFFFF"/>
                </a:solidFill>
              </a:defRPr>
            </a:lvl1pPr>
            <a:extLst/>
          </a:lstStyle>
          <a:p>
            <a:fld id="{A3F7CB7D-F184-43C7-B6FD-03D728E1BBFF}" type="slidenum">
              <a:rPr kumimoji="0" lang="es-ES">
                <a:solidFill>
                  <a:srgbClr val="FFFFFF"/>
                </a:solidFill>
              </a:rPr>
              <a:pPr/>
              <a:t>‹Nº›</a:t>
            </a:fld>
            <a:endParaRPr kumimoji="0" lang="es-ES">
              <a:solidFill>
                <a:srgbClr val="FFFFFF"/>
              </a:solidFill>
            </a:endParaRPr>
          </a:p>
        </p:txBody>
      </p:sp>
      <p:sp>
        <p:nvSpPr>
          <p:cNvPr id="3" name="Text Placeholder 2"/>
          <p:cNvSpPr>
            <a:spLocks noGrp="1"/>
          </p:cNvSpPr>
          <p:nvPr>
            <p:ph type="body" idx="1"/>
          </p:nvPr>
        </p:nvSpPr>
        <p:spPr>
          <a:xfrm>
            <a:off x="609601" y="1428750"/>
            <a:ext cx="160020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lang="es-ES" sz="1800"/>
            </a:lvl1pPr>
            <a:lvl2pPr eaLnBrk="1" latinLnBrk="0" hangingPunct="1">
              <a:buNone/>
              <a:defRPr kumimoji="0" lang="es-ES" sz="1200"/>
            </a:lvl2pPr>
            <a:lvl3pPr eaLnBrk="1" latinLnBrk="0" hangingPunct="1">
              <a:buNone/>
              <a:defRPr kumimoji="0" lang="es-ES" sz="1000"/>
            </a:lvl3pPr>
            <a:lvl4pPr eaLnBrk="1" latinLnBrk="0" hangingPunct="1">
              <a:buNone/>
              <a:defRPr kumimoji="0" lang="es-ES" sz="900"/>
            </a:lvl4pPr>
            <a:lvl5pPr eaLnBrk="1" latinLnBrk="0" hangingPunct="1">
              <a:buNone/>
              <a:defRPr kumimoji="0" lang="es-ES" sz="900"/>
            </a:lvl5pPr>
            <a:extLst/>
          </a:lstStyle>
          <a:p>
            <a:pPr lvl="0" eaLnBrk="1" latinLnBrk="0" hangingPunct="1"/>
            <a:r>
              <a:rPr lang="es-ES" smtClean="0"/>
              <a:t>Haga clic para modificar el estilo de texto del patrón</a:t>
            </a:r>
          </a:p>
        </p:txBody>
      </p:sp>
      <p:sp>
        <p:nvSpPr>
          <p:cNvPr id="9" name="Content Placeholder 8"/>
          <p:cNvSpPr>
            <a:spLocks noGrp="1"/>
          </p:cNvSpPr>
          <p:nvPr>
            <p:ph sz="quarter" idx="13"/>
          </p:nvPr>
        </p:nvSpPr>
        <p:spPr>
          <a:xfrm>
            <a:off x="2362201" y="1428750"/>
            <a:ext cx="6400800" cy="3200400"/>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9" y="2"/>
            <a:ext cx="7586332" cy="3419856"/>
          </a:xfrm>
          <a:solidFill>
            <a:schemeClr val="tx2">
              <a:shade val="50000"/>
            </a:schemeClr>
          </a:solidFill>
          <a:ln>
            <a:noFill/>
          </a:ln>
        </p:spPr>
        <p:txBody>
          <a:bodyPr/>
          <a:lstStyle>
            <a:lvl1pPr eaLnBrk="1" latinLnBrk="0" hangingPunct="1">
              <a:buNone/>
              <a:defRPr kumimoji="0" lang="es-ES" sz="3200"/>
            </a:lvl1pPr>
            <a:extLst/>
          </a:lstStyle>
          <a:p>
            <a:r>
              <a:rPr kumimoji="0" lang="es-ES" smtClean="0"/>
              <a:t>Haga clic en el icono para agregar una imagen</a:t>
            </a:r>
            <a:endParaRPr kumimoji="0" lang="es-ES"/>
          </a:p>
        </p:txBody>
      </p:sp>
      <p:sp>
        <p:nvSpPr>
          <p:cNvPr id="4" name="Text Placeholder 3"/>
          <p:cNvSpPr>
            <a:spLocks noGrp="1"/>
          </p:cNvSpPr>
          <p:nvPr>
            <p:ph type="body" sz="half" idx="2"/>
          </p:nvPr>
        </p:nvSpPr>
        <p:spPr>
          <a:xfrm>
            <a:off x="1600203" y="4114802"/>
            <a:ext cx="7315199" cy="514350"/>
          </a:xfrm>
        </p:spPr>
        <p:txBody>
          <a:bodyPr/>
          <a:lstStyle>
            <a:lvl1pPr marL="0" indent="0" eaLnBrk="1" latinLnBrk="0" hangingPunct="1">
              <a:buFontTx/>
              <a:buNone/>
              <a:defRPr kumimoji="0" lang="es-ES" sz="1700"/>
            </a:lvl1pPr>
            <a:lvl2pPr eaLnBrk="1" latinLnBrk="0" hangingPunct="1">
              <a:buFontTx/>
              <a:buNone/>
              <a:defRPr kumimoji="0" lang="es-ES" sz="1200"/>
            </a:lvl2pPr>
            <a:lvl3pPr eaLnBrk="1" latinLnBrk="0" hangingPunct="1">
              <a:buFontTx/>
              <a:buNone/>
              <a:defRPr kumimoji="0" lang="es-ES" sz="1000"/>
            </a:lvl3pPr>
            <a:lvl4pPr eaLnBrk="1" latinLnBrk="0" hangingPunct="1">
              <a:buFontTx/>
              <a:buNone/>
              <a:defRPr kumimoji="0" lang="es-ES" sz="900"/>
            </a:lvl4pPr>
            <a:lvl5pPr eaLnBrk="1" latinLnBrk="0" hangingPunct="1">
              <a:buFontTx/>
              <a:buNone/>
              <a:defRPr kumimoji="0" lang="es-ES" sz="900"/>
            </a:lvl5pPr>
            <a:extLst/>
          </a:lstStyle>
          <a:p>
            <a:pPr lvl="0" eaLnBrk="1" latinLnBrk="0" hangingPunct="1"/>
            <a:r>
              <a:rPr lang="es-ES" smtClean="0"/>
              <a:t>Haga clic para modificar el estilo de texto del patrón</a:t>
            </a:r>
          </a:p>
        </p:txBody>
      </p:sp>
      <p:sp>
        <p:nvSpPr>
          <p:cNvPr id="8" name="Rectangle 7"/>
          <p:cNvSpPr/>
          <p:nvPr/>
        </p:nvSpPr>
        <p:spPr>
          <a:xfrm>
            <a:off x="-9143"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9" name="Rectangle 8"/>
          <p:cNvSpPr/>
          <p:nvPr/>
        </p:nvSpPr>
        <p:spPr>
          <a:xfrm>
            <a:off x="-9143" y="3497582"/>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10" name="Rectangle 9"/>
          <p:cNvSpPr/>
          <p:nvPr/>
        </p:nvSpPr>
        <p:spPr>
          <a:xfrm>
            <a:off x="1545337" y="3490724"/>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2" name="Title 1"/>
          <p:cNvSpPr>
            <a:spLocks noGrp="1"/>
          </p:cNvSpPr>
          <p:nvPr>
            <p:ph type="title"/>
          </p:nvPr>
        </p:nvSpPr>
        <p:spPr>
          <a:xfrm>
            <a:off x="1600203" y="3543300"/>
            <a:ext cx="7315199" cy="457200"/>
          </a:xfrm>
        </p:spPr>
        <p:txBody>
          <a:bodyPr anchor="ctr"/>
          <a:lstStyle>
            <a:lvl1pPr algn="l" eaLnBrk="1" latinLnBrk="0" hangingPunct="1">
              <a:buNone/>
              <a:defRPr kumimoji="0" lang="es-ES" sz="2800" b="0">
                <a:solidFill>
                  <a:srgbClr val="FFFFFF"/>
                </a:solidFill>
              </a:defRPr>
            </a:lvl1pPr>
            <a:extLst/>
          </a:lstStyle>
          <a:p>
            <a:pPr eaLnBrk="1" latinLnBrk="0" hangingPunct="1"/>
            <a:r>
              <a:rPr lang="es-ES" smtClean="0"/>
              <a:t>Haga clic para modificar el estilo de título del patrón</a:t>
            </a:r>
            <a:endParaRPr/>
          </a:p>
        </p:txBody>
      </p:sp>
      <p:sp>
        <p:nvSpPr>
          <p:cNvPr id="11" name="Rectangle 10"/>
          <p:cNvSpPr/>
          <p:nvPr/>
        </p:nvSpPr>
        <p:spPr>
          <a:xfrm>
            <a:off x="1447802" y="1"/>
            <a:ext cx="100585" cy="51503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12" name="Date Placeholder 11"/>
          <p:cNvSpPr>
            <a:spLocks noGrp="1"/>
          </p:cNvSpPr>
          <p:nvPr>
            <p:ph type="dt" sz="half" idx="10"/>
          </p:nvPr>
        </p:nvSpPr>
        <p:spPr>
          <a:xfrm>
            <a:off x="6248401" y="4686302"/>
            <a:ext cx="2667000" cy="273844"/>
          </a:xfrm>
        </p:spPr>
        <p:txBody>
          <a:bodyPr rtlCol="0"/>
          <a:lstStyle>
            <a:extLst/>
          </a:lstStyle>
          <a:p>
            <a:fld id="{E4606EA6-EFEA-4C30-9264-4F9291A5780D}" type="datetime1">
              <a:rPr lang="es-MX"/>
              <a:pPr/>
              <a:t>05/08/2015</a:t>
            </a:fld>
            <a:endParaRPr kumimoji="0" lang="es-ES"/>
          </a:p>
        </p:txBody>
      </p:sp>
      <p:sp>
        <p:nvSpPr>
          <p:cNvPr id="13" name="Slide Number Placeholder 12"/>
          <p:cNvSpPr>
            <a:spLocks noGrp="1"/>
          </p:cNvSpPr>
          <p:nvPr>
            <p:ph type="sldNum" sz="quarter" idx="11"/>
          </p:nvPr>
        </p:nvSpPr>
        <p:spPr>
          <a:xfrm>
            <a:off x="1" y="3500440"/>
            <a:ext cx="1447800" cy="497684"/>
          </a:xfrm>
        </p:spPr>
        <p:txBody>
          <a:bodyPr rtlCol="0"/>
          <a:lstStyle>
            <a:lvl1pPr eaLnBrk="1" latinLnBrk="0" hangingPunct="1">
              <a:defRPr kumimoji="0" lang="es-ES" sz="2800"/>
            </a:lvl1pPr>
            <a:extLst/>
          </a:lstStyle>
          <a:p>
            <a:pPr algn="ctr"/>
            <a:fld id="{8F82E0A0-C266-4798-8C8F-B9F91E9DA37E}" type="slidenum">
              <a:rPr kumimoji="0" lang="es-ES" sz="2800" b="1">
                <a:solidFill>
                  <a:srgbClr val="FFFFFF"/>
                </a:solidFill>
              </a:rPr>
              <a:pPr algn="ctr"/>
              <a:t>‹Nº›</a:t>
            </a:fld>
            <a:endParaRPr kumimoji="0" lang="es-ES" sz="2800"/>
          </a:p>
        </p:txBody>
      </p:sp>
      <p:sp>
        <p:nvSpPr>
          <p:cNvPr id="14" name="Footer Placeholder 13"/>
          <p:cNvSpPr>
            <a:spLocks noGrp="1"/>
          </p:cNvSpPr>
          <p:nvPr>
            <p:ph type="ftr" sz="quarter" idx="12"/>
          </p:nvPr>
        </p:nvSpPr>
        <p:spPr>
          <a:xfrm>
            <a:off x="1600200" y="4686157"/>
            <a:ext cx="4572001" cy="273844"/>
          </a:xfrm>
        </p:spPr>
        <p:txBody>
          <a:bodyPr rtlCol="0"/>
          <a:lstStyle>
            <a:extLst/>
          </a:lstStyle>
          <a:p>
            <a:endParaRPr kumimoji="0" lang="es-E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50" y="1352552"/>
            <a:ext cx="8153401" cy="324231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Date Placeholder 13"/>
          <p:cNvSpPr>
            <a:spLocks noGrp="1"/>
          </p:cNvSpPr>
          <p:nvPr>
            <p:ph type="dt" sz="half" idx="2"/>
          </p:nvPr>
        </p:nvSpPr>
        <p:spPr>
          <a:xfrm>
            <a:off x="6096001" y="4686302"/>
            <a:ext cx="2667000" cy="273844"/>
          </a:xfrm>
          <a:prstGeom prst="rect">
            <a:avLst/>
          </a:prstGeom>
        </p:spPr>
        <p:txBody>
          <a:bodyPr vert="horz" anchor="ctr" anchorCtr="0"/>
          <a:lstStyle>
            <a:lvl1pPr algn="l" eaLnBrk="1" latinLnBrk="0" hangingPunct="1">
              <a:defRPr kumimoji="0" lang="es-ES" sz="1400">
                <a:solidFill>
                  <a:schemeClr val="tx2"/>
                </a:solidFill>
              </a:defRPr>
            </a:lvl1pPr>
            <a:extLst/>
          </a:lstStyle>
          <a:p>
            <a:fld id="{E4606EA6-EFEA-4C30-9264-4F9291A5780D}" type="datetime1">
              <a:rPr lang="es-MX"/>
              <a:pPr/>
              <a:t>05/08/2015</a:t>
            </a:fld>
            <a:endParaRPr kumimoji="0" lang="es-ES" sz="1400">
              <a:solidFill>
                <a:schemeClr val="tx2"/>
              </a:solidFill>
            </a:endParaRPr>
          </a:p>
        </p:txBody>
      </p:sp>
      <p:sp>
        <p:nvSpPr>
          <p:cNvPr id="3" name="Footer Placeholder 2"/>
          <p:cNvSpPr>
            <a:spLocks noGrp="1"/>
          </p:cNvSpPr>
          <p:nvPr>
            <p:ph type="ftr" sz="quarter" idx="3"/>
          </p:nvPr>
        </p:nvSpPr>
        <p:spPr>
          <a:xfrm>
            <a:off x="609602" y="4686157"/>
            <a:ext cx="5421083" cy="273844"/>
          </a:xfrm>
          <a:prstGeom prst="rect">
            <a:avLst/>
          </a:prstGeom>
        </p:spPr>
        <p:txBody>
          <a:bodyPr vert="horz" anchor="ctr"/>
          <a:lstStyle>
            <a:lvl1pPr algn="r" eaLnBrk="1" latinLnBrk="0" hangingPunct="1">
              <a:defRPr kumimoji="0" lang="es-ES" sz="1400">
                <a:solidFill>
                  <a:schemeClr val="tx2"/>
                </a:solidFill>
              </a:defRPr>
            </a:lvl1pPr>
            <a:extLst/>
          </a:lstStyle>
          <a:p>
            <a:pPr algn="r"/>
            <a:endParaRPr kumimoji="0" lang="es-ES" sz="1400">
              <a:solidFill>
                <a:schemeClr val="tx2"/>
              </a:solidFill>
            </a:endParaRPr>
          </a:p>
        </p:txBody>
      </p:sp>
      <p:sp>
        <p:nvSpPr>
          <p:cNvPr id="7" name="Rectangle 6"/>
          <p:cNvSpPr/>
          <p:nvPr/>
        </p:nvSpPr>
        <p:spPr>
          <a:xfrm>
            <a:off x="1" y="1095172"/>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8" name="Rectangle 7"/>
          <p:cNvSpPr/>
          <p:nvPr/>
        </p:nvSpPr>
        <p:spPr>
          <a:xfrm>
            <a:off x="1" y="1129462"/>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9" name="Rectangle 8"/>
          <p:cNvSpPr/>
          <p:nvPr/>
        </p:nvSpPr>
        <p:spPr>
          <a:xfrm>
            <a:off x="590550" y="1129462"/>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23" name="Slide Number Placeholder 22"/>
          <p:cNvSpPr>
            <a:spLocks noGrp="1"/>
          </p:cNvSpPr>
          <p:nvPr>
            <p:ph type="sldNum" sz="quarter" idx="4"/>
          </p:nvPr>
        </p:nvSpPr>
        <p:spPr>
          <a:xfrm>
            <a:off x="1" y="1123508"/>
            <a:ext cx="533400" cy="183357"/>
          </a:xfrm>
          <a:prstGeom prst="rect">
            <a:avLst/>
          </a:prstGeom>
        </p:spPr>
        <p:txBody>
          <a:bodyPr vert="horz" anchor="ctr" anchorCtr="0">
            <a:normAutofit/>
          </a:bodyPr>
          <a:lstStyle>
            <a:lvl1pPr algn="ctr" eaLnBrk="1" latinLnBrk="0" hangingPunct="1">
              <a:defRPr kumimoji="0" lang="es-ES" sz="1400" b="1">
                <a:solidFill>
                  <a:srgbClr val="FFFFFF"/>
                </a:solidFill>
              </a:defRPr>
            </a:lvl1pPr>
            <a:extLst/>
          </a:lstStyle>
          <a:p>
            <a:pPr algn="ctr"/>
            <a:fld id="{8F82E0A0-C266-4798-8C8F-B9F91E9DA37E}" type="slidenum">
              <a:rPr kumimoji="0" lang="es-ES" sz="1400" b="1">
                <a:solidFill>
                  <a:srgbClr val="FFFFFF"/>
                </a:solidFill>
              </a:rPr>
              <a:pPr algn="ctr"/>
              <a:t>‹Nº›</a:t>
            </a:fld>
            <a:endParaRPr kumimoji="0" lang="es-ES" sz="1400" b="1">
              <a:solidFill>
                <a:srgbClr val="FFFFFF"/>
              </a:solidFill>
            </a:endParaRPr>
          </a:p>
        </p:txBody>
      </p:sp>
      <p:sp>
        <p:nvSpPr>
          <p:cNvPr id="22" name="Title Placeholder 21"/>
          <p:cNvSpPr>
            <a:spLocks noGrp="1"/>
          </p:cNvSpPr>
          <p:nvPr>
            <p:ph type="title"/>
          </p:nvPr>
        </p:nvSpPr>
        <p:spPr>
          <a:xfrm>
            <a:off x="609602" y="118110"/>
            <a:ext cx="8153401" cy="1005840"/>
          </a:xfrm>
          <a:prstGeom prst="rect">
            <a:avLst/>
          </a:prstGeom>
        </p:spPr>
        <p:txBody>
          <a:bodyPr vert="horz" anchor="b">
            <a:normAutofit/>
          </a:bodyPr>
          <a:lstStyle>
            <a:extLst/>
          </a:lstStyle>
          <a:p>
            <a:pPr eaLnBrk="1" latinLnBrk="0" hangingPunct="1"/>
            <a:r>
              <a:rPr kumimoji="0" lang="es-ES" smtClean="0"/>
              <a:t>Haga clic para modificar el estilo de título del patrón</a:t>
            </a:r>
            <a:endParaRPr kumimoji="0" lang="en-US" smtClean="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txStyles>
    <p:titleStyle>
      <a:lvl1pPr algn="l" rtl="0" eaLnBrk="1" latinLnBrk="0" hangingPunct="1">
        <a:spcBef>
          <a:spcPct val="0"/>
        </a:spcBef>
        <a:buNone/>
        <a:defRPr kumimoji="0" lang="es-ES"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lang="es-ES"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es-ES"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es-ES"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es-ES"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es-ES"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es-ES"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es-ES"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es-ES"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es-ES" sz="1800" kern="1200" baseline="0">
          <a:solidFill>
            <a:schemeClr val="tx1"/>
          </a:solidFill>
          <a:latin typeface="+mn-lt"/>
          <a:ea typeface="+mn-ea"/>
          <a:cs typeface="+mn-cs"/>
        </a:defRPr>
      </a:lvl9pPr>
      <a:extLst/>
    </p:bodyStyle>
    <p:otherStyle>
      <a:lvl1pPr marL="0" algn="l" rtl="0" eaLnBrk="1" latinLnBrk="0" hangingPunct="1">
        <a:defRPr kumimoji="0" lang="es-ES" kern="1200">
          <a:solidFill>
            <a:schemeClr val="tx1"/>
          </a:solidFill>
          <a:latin typeface="+mn-lt"/>
          <a:ea typeface="+mn-ea"/>
          <a:cs typeface="+mn-cs"/>
        </a:defRPr>
      </a:lvl1pPr>
      <a:lvl2pPr marL="457200" algn="l" rtl="0" eaLnBrk="1" latinLnBrk="0" hangingPunct="1">
        <a:defRPr kumimoji="0" lang="es-ES" kern="1200">
          <a:solidFill>
            <a:schemeClr val="tx1"/>
          </a:solidFill>
          <a:latin typeface="+mn-lt"/>
          <a:ea typeface="+mn-ea"/>
          <a:cs typeface="+mn-cs"/>
        </a:defRPr>
      </a:lvl2pPr>
      <a:lvl3pPr marL="914400" algn="l" rtl="0" eaLnBrk="1" latinLnBrk="0" hangingPunct="1">
        <a:defRPr kumimoji="0" lang="es-ES" kern="1200">
          <a:solidFill>
            <a:schemeClr val="tx1"/>
          </a:solidFill>
          <a:latin typeface="+mn-lt"/>
          <a:ea typeface="+mn-ea"/>
          <a:cs typeface="+mn-cs"/>
        </a:defRPr>
      </a:lvl3pPr>
      <a:lvl4pPr marL="1371600" algn="l" rtl="0" eaLnBrk="1" latinLnBrk="0" hangingPunct="1">
        <a:defRPr kumimoji="0" lang="es-ES" kern="1200">
          <a:solidFill>
            <a:schemeClr val="tx1"/>
          </a:solidFill>
          <a:latin typeface="+mn-lt"/>
          <a:ea typeface="+mn-ea"/>
          <a:cs typeface="+mn-cs"/>
        </a:defRPr>
      </a:lvl4pPr>
      <a:lvl5pPr marL="1828800" algn="l" rtl="0" eaLnBrk="1" latinLnBrk="0" hangingPunct="1">
        <a:defRPr kumimoji="0" lang="es-ES" kern="1200">
          <a:solidFill>
            <a:schemeClr val="tx1"/>
          </a:solidFill>
          <a:latin typeface="+mn-lt"/>
          <a:ea typeface="+mn-ea"/>
          <a:cs typeface="+mn-cs"/>
        </a:defRPr>
      </a:lvl5pPr>
      <a:lvl6pPr marL="2286000" algn="l" rtl="0" eaLnBrk="1" latinLnBrk="0" hangingPunct="1">
        <a:defRPr kumimoji="0" lang="es-ES" kern="1200">
          <a:solidFill>
            <a:schemeClr val="tx1"/>
          </a:solidFill>
          <a:latin typeface="+mn-lt"/>
          <a:ea typeface="+mn-ea"/>
          <a:cs typeface="+mn-cs"/>
        </a:defRPr>
      </a:lvl6pPr>
      <a:lvl7pPr marL="2743200" algn="l" rtl="0" eaLnBrk="1" latinLnBrk="0" hangingPunct="1">
        <a:defRPr kumimoji="0" lang="es-ES" kern="1200">
          <a:solidFill>
            <a:schemeClr val="tx1"/>
          </a:solidFill>
          <a:latin typeface="+mn-lt"/>
          <a:ea typeface="+mn-ea"/>
          <a:cs typeface="+mn-cs"/>
        </a:defRPr>
      </a:lvl7pPr>
      <a:lvl8pPr marL="3200400" algn="l" rtl="0" eaLnBrk="1" latinLnBrk="0" hangingPunct="1">
        <a:defRPr kumimoji="0" lang="es-ES" kern="1200">
          <a:solidFill>
            <a:schemeClr val="tx1"/>
          </a:solidFill>
          <a:latin typeface="+mn-lt"/>
          <a:ea typeface="+mn-ea"/>
          <a:cs typeface="+mn-cs"/>
        </a:defRPr>
      </a:lvl8pPr>
      <a:lvl9pPr marL="3657600" algn="l" rtl="0" eaLnBrk="1" latinLnBrk="0" hangingPunct="1">
        <a:defRPr kumimoji="0" lang="es-ES"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6.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6.xml"/><Relationship Id="rId4" Type="http://schemas.openxmlformats.org/officeDocument/2006/relationships/chart" Target="../charts/chart32.xml"/></Relationships>
</file>

<file path=ppt/slides/_rels/slide2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7.xml"/><Relationship Id="rId4" Type="http://schemas.openxmlformats.org/officeDocument/2006/relationships/chart" Target="../charts/chart39.xml"/></Relationships>
</file>

<file path=ppt/slides/_rels/slide2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6.xml"/><Relationship Id="rId4" Type="http://schemas.openxmlformats.org/officeDocument/2006/relationships/chart" Target="../charts/chart4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6.xml"/><Relationship Id="rId4" Type="http://schemas.openxmlformats.org/officeDocument/2006/relationships/chart" Target="../charts/chart49.xml"/></Relationships>
</file>

<file path=ppt/slides/_rels/slide31.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 Id="rId5" Type="http://schemas.openxmlformats.org/officeDocument/2006/relationships/chart" Target="../charts/chart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6.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6512" y="-20539"/>
            <a:ext cx="9180512" cy="451596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Subtítulo"/>
          <p:cNvSpPr>
            <a:spLocks noGrp="1"/>
          </p:cNvSpPr>
          <p:nvPr>
            <p:ph type="subTitle" idx="1"/>
          </p:nvPr>
        </p:nvSpPr>
        <p:spPr/>
        <p:txBody>
          <a:bodyPr>
            <a:normAutofit lnSpcReduction="10000"/>
          </a:bodyPr>
          <a:lstStyle/>
          <a:p>
            <a:endParaRPr lang="es-EC" dirty="0"/>
          </a:p>
        </p:txBody>
      </p:sp>
      <p:pic>
        <p:nvPicPr>
          <p:cNvPr id="8" name="Imagen 7" descr="http://blogs.espe.edu.ec/wp-content/uploads/2013/09/LOGO-PRINCIPAL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53355"/>
            <a:ext cx="3857225" cy="980405"/>
          </a:xfrm>
          <a:prstGeom prst="rect">
            <a:avLst/>
          </a:prstGeom>
          <a:noFill/>
          <a:ln>
            <a:noFill/>
          </a:ln>
        </p:spPr>
      </p:pic>
      <p:sp>
        <p:nvSpPr>
          <p:cNvPr id="5" name="CuadroTexto 4"/>
          <p:cNvSpPr txBox="1"/>
          <p:nvPr/>
        </p:nvSpPr>
        <p:spPr>
          <a:xfrm>
            <a:off x="1043608" y="1707654"/>
            <a:ext cx="7488832" cy="1754326"/>
          </a:xfrm>
          <a:prstGeom prst="rect">
            <a:avLst/>
          </a:prstGeom>
          <a:noFill/>
        </p:spPr>
        <p:txBody>
          <a:bodyPr wrap="square" rtlCol="0">
            <a:spAutoFit/>
          </a:bodyPr>
          <a:lstStyle/>
          <a:p>
            <a:pPr algn="ctr"/>
            <a:r>
              <a:rPr lang="es-EC" b="1" dirty="0" smtClean="0">
                <a:solidFill>
                  <a:schemeClr val="bg1"/>
                </a:solidFill>
              </a:rPr>
              <a:t>ESTUDIO </a:t>
            </a:r>
            <a:r>
              <a:rPr lang="es-EC" b="1" dirty="0">
                <a:solidFill>
                  <a:schemeClr val="bg1"/>
                </a:solidFill>
              </a:rPr>
              <a:t>DE MERCADO DE LA DEMANDA DEL SERVICIO DE CAPACITACIÓN DEL SECTOR INDUSTRIAL EN QUITO Y RUMIÑAHUI PARA EL CENTRO DE EDUCACIÓN CONTINUA DE LA UNIVERSIDAD DE LAS FUERZAS ARMADAS – ESPE</a:t>
            </a:r>
            <a:endParaRPr lang="es-MX" dirty="0">
              <a:solidFill>
                <a:schemeClr val="bg1"/>
              </a:solidFill>
            </a:endParaRPr>
          </a:p>
          <a:p>
            <a:pPr algn="ctr"/>
            <a:endParaRPr lang="es-MX" dirty="0">
              <a:solidFill>
                <a:schemeClr val="bg1"/>
              </a:solidFill>
            </a:endParaRPr>
          </a:p>
          <a:p>
            <a:endParaRPr lang="es-MX" dirty="0">
              <a:solidFill>
                <a:schemeClr val="bg1"/>
              </a:solidFill>
            </a:endParaRPr>
          </a:p>
        </p:txBody>
      </p:sp>
      <p:sp>
        <p:nvSpPr>
          <p:cNvPr id="11" name="CuadroTexto 10"/>
          <p:cNvSpPr txBox="1"/>
          <p:nvPr/>
        </p:nvSpPr>
        <p:spPr>
          <a:xfrm>
            <a:off x="2483768" y="3177067"/>
            <a:ext cx="4423893" cy="1223412"/>
          </a:xfrm>
          <a:prstGeom prst="rect">
            <a:avLst/>
          </a:prstGeom>
          <a:noFill/>
        </p:spPr>
        <p:txBody>
          <a:bodyPr wrap="square" rtlCol="0">
            <a:spAutoFit/>
          </a:bodyPr>
          <a:lstStyle/>
          <a:p>
            <a:pPr algn="ctr"/>
            <a:r>
              <a:rPr lang="es-EC" sz="1050" b="1" dirty="0">
                <a:solidFill>
                  <a:schemeClr val="bg1"/>
                </a:solidFill>
              </a:rPr>
              <a:t>AUTOR: REZA CLAVIJO, MARÍA ALEJANDRA</a:t>
            </a:r>
            <a:endParaRPr lang="es-MX" sz="1050" dirty="0">
              <a:solidFill>
                <a:schemeClr val="bg1"/>
              </a:solidFill>
            </a:endParaRPr>
          </a:p>
          <a:p>
            <a:pPr algn="ctr"/>
            <a:r>
              <a:rPr lang="es-EC" sz="1050" b="1" dirty="0">
                <a:solidFill>
                  <a:schemeClr val="bg1"/>
                </a:solidFill>
              </a:rPr>
              <a:t> </a:t>
            </a:r>
            <a:endParaRPr lang="es-MX" sz="1050" dirty="0">
              <a:solidFill>
                <a:schemeClr val="bg1"/>
              </a:solidFill>
            </a:endParaRPr>
          </a:p>
          <a:p>
            <a:pPr algn="ctr"/>
            <a:r>
              <a:rPr lang="es-EC" sz="1050" b="1" dirty="0">
                <a:solidFill>
                  <a:schemeClr val="bg1"/>
                </a:solidFill>
              </a:rPr>
              <a:t>DIRECTOR: ING. BENAVIDES, KARLA</a:t>
            </a:r>
            <a:endParaRPr lang="es-MX" sz="1050" dirty="0">
              <a:solidFill>
                <a:schemeClr val="bg1"/>
              </a:solidFill>
            </a:endParaRPr>
          </a:p>
          <a:p>
            <a:pPr algn="ctr"/>
            <a:r>
              <a:rPr lang="es-EC" sz="1050" b="1" dirty="0">
                <a:solidFill>
                  <a:schemeClr val="bg1"/>
                </a:solidFill>
              </a:rPr>
              <a:t>CODIRECTOR: ING. POZO, EDISON</a:t>
            </a:r>
            <a:endParaRPr lang="es-MX" sz="1050" dirty="0">
              <a:solidFill>
                <a:schemeClr val="bg1"/>
              </a:solidFill>
            </a:endParaRPr>
          </a:p>
          <a:p>
            <a:pPr algn="ctr"/>
            <a:r>
              <a:rPr lang="es-EC" sz="1050" b="1" dirty="0">
                <a:solidFill>
                  <a:schemeClr val="bg1"/>
                </a:solidFill>
              </a:rPr>
              <a:t> </a:t>
            </a:r>
            <a:endParaRPr lang="es-MX" sz="1050" dirty="0">
              <a:solidFill>
                <a:schemeClr val="bg1"/>
              </a:solidFill>
            </a:endParaRPr>
          </a:p>
          <a:p>
            <a:pPr algn="ctr"/>
            <a:r>
              <a:rPr lang="es-EC" sz="1050" b="1" dirty="0">
                <a:solidFill>
                  <a:schemeClr val="bg1"/>
                </a:solidFill>
              </a:rPr>
              <a:t>SANGOLQUÍ</a:t>
            </a:r>
            <a:endParaRPr lang="es-MX" sz="1050" dirty="0">
              <a:solidFill>
                <a:schemeClr val="bg1"/>
              </a:solidFill>
            </a:endParaRPr>
          </a:p>
          <a:p>
            <a:pPr algn="ctr"/>
            <a:r>
              <a:rPr lang="es-EC" sz="1050" b="1" dirty="0">
                <a:solidFill>
                  <a:schemeClr val="bg1"/>
                </a:solidFill>
              </a:rPr>
              <a:t>2015</a:t>
            </a:r>
            <a:endParaRPr lang="es-MX" sz="105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Plan de capacitación</a:t>
            </a:r>
            <a:endParaRPr lang="es-MX" dirty="0"/>
          </a:p>
        </p:txBody>
      </p:sp>
      <p:graphicFrame>
        <p:nvGraphicFramePr>
          <p:cNvPr id="3" name="Gráfico 2"/>
          <p:cNvGraphicFramePr/>
          <p:nvPr>
            <p:extLst>
              <p:ext uri="{D42A27DB-BD31-4B8C-83A1-F6EECF244321}">
                <p14:modId xmlns:p14="http://schemas.microsoft.com/office/powerpoint/2010/main" val="714807797"/>
              </p:ext>
            </p:extLst>
          </p:nvPr>
        </p:nvGraphicFramePr>
        <p:xfrm>
          <a:off x="107504" y="1347614"/>
          <a:ext cx="3288541" cy="19716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p:cNvGraphicFramePr/>
          <p:nvPr>
            <p:extLst>
              <p:ext uri="{D42A27DB-BD31-4B8C-83A1-F6EECF244321}">
                <p14:modId xmlns:p14="http://schemas.microsoft.com/office/powerpoint/2010/main" val="3962376245"/>
              </p:ext>
            </p:extLst>
          </p:nvPr>
        </p:nvGraphicFramePr>
        <p:xfrm>
          <a:off x="107504" y="3723878"/>
          <a:ext cx="5760640" cy="1251595"/>
        </p:xfrm>
        <a:graphic>
          <a:graphicData uri="http://schemas.openxmlformats.org/drawingml/2006/chart">
            <c:chart xmlns:c="http://schemas.openxmlformats.org/drawingml/2006/chart" xmlns:r="http://schemas.openxmlformats.org/officeDocument/2006/relationships" r:id="rId3"/>
          </a:graphicData>
        </a:graphic>
      </p:graphicFrame>
      <p:sp>
        <p:nvSpPr>
          <p:cNvPr id="5" name="Flecha abajo 4"/>
          <p:cNvSpPr/>
          <p:nvPr/>
        </p:nvSpPr>
        <p:spPr>
          <a:xfrm>
            <a:off x="628182" y="3003798"/>
            <a:ext cx="775465" cy="648072"/>
          </a:xfrm>
          <a:prstGeom prst="downArrow">
            <a:avLst/>
          </a:prstGeom>
          <a:solidFill>
            <a:schemeClr val="accent1">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s-MX" b="1" dirty="0" smtClean="0">
                <a:solidFill>
                  <a:schemeClr val="tx1"/>
                </a:solidFill>
              </a:rPr>
              <a:t>SÍ</a:t>
            </a:r>
            <a:endParaRPr lang="es-MX" b="1" dirty="0">
              <a:solidFill>
                <a:schemeClr val="tx1"/>
              </a:solidFill>
            </a:endParaRPr>
          </a:p>
        </p:txBody>
      </p:sp>
      <p:graphicFrame>
        <p:nvGraphicFramePr>
          <p:cNvPr id="6" name="Gráfico 5"/>
          <p:cNvGraphicFramePr/>
          <p:nvPr>
            <p:extLst>
              <p:ext uri="{D42A27DB-BD31-4B8C-83A1-F6EECF244321}">
                <p14:modId xmlns:p14="http://schemas.microsoft.com/office/powerpoint/2010/main" val="3223623903"/>
              </p:ext>
            </p:extLst>
          </p:nvPr>
        </p:nvGraphicFramePr>
        <p:xfrm>
          <a:off x="3635896" y="1491630"/>
          <a:ext cx="5298316" cy="1836204"/>
        </p:xfrm>
        <a:graphic>
          <a:graphicData uri="http://schemas.openxmlformats.org/drawingml/2006/chart">
            <c:chart xmlns:c="http://schemas.openxmlformats.org/drawingml/2006/chart" xmlns:r="http://schemas.openxmlformats.org/officeDocument/2006/relationships" r:id="rId4"/>
          </a:graphicData>
        </a:graphic>
      </p:graphicFrame>
      <p:sp>
        <p:nvSpPr>
          <p:cNvPr id="7" name="CuadroTexto 6"/>
          <p:cNvSpPr txBox="1"/>
          <p:nvPr/>
        </p:nvSpPr>
        <p:spPr>
          <a:xfrm>
            <a:off x="6660232" y="3651870"/>
            <a:ext cx="1656184" cy="1169551"/>
          </a:xfrm>
          <a:prstGeom prst="rect">
            <a:avLst/>
          </a:prstGeom>
          <a:solidFill>
            <a:schemeClr val="accent1">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MX" sz="1400" dirty="0" smtClean="0">
                <a:solidFill>
                  <a:schemeClr val="tx1"/>
                </a:solidFill>
              </a:rPr>
              <a:t>Porcentaje de cumplimiento promedio: </a:t>
            </a:r>
            <a:r>
              <a:rPr lang="es-MX" sz="2800" b="1" dirty="0" smtClean="0">
                <a:solidFill>
                  <a:schemeClr val="tx1"/>
                </a:solidFill>
              </a:rPr>
              <a:t>74%</a:t>
            </a:r>
            <a:endParaRPr lang="es-MX" sz="2800" b="1" dirty="0">
              <a:solidFill>
                <a:schemeClr val="tx1"/>
              </a:solidFill>
            </a:endParaRPr>
          </a:p>
        </p:txBody>
      </p:sp>
    </p:spTree>
    <p:extLst>
      <p:ext uri="{BB962C8B-B14F-4D97-AF65-F5344CB8AC3E}">
        <p14:creationId xmlns:p14="http://schemas.microsoft.com/office/powerpoint/2010/main" val="617326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MX" sz="3200" dirty="0" smtClean="0"/>
              <a:t>Motivos y detección de necesidades</a:t>
            </a:r>
            <a:endParaRPr lang="es-MX" sz="3200" dirty="0"/>
          </a:p>
        </p:txBody>
      </p:sp>
      <p:graphicFrame>
        <p:nvGraphicFramePr>
          <p:cNvPr id="3" name="Gráfico 2"/>
          <p:cNvGraphicFramePr/>
          <p:nvPr>
            <p:extLst>
              <p:ext uri="{D42A27DB-BD31-4B8C-83A1-F6EECF244321}">
                <p14:modId xmlns:p14="http://schemas.microsoft.com/office/powerpoint/2010/main" val="2960981083"/>
              </p:ext>
            </p:extLst>
          </p:nvPr>
        </p:nvGraphicFramePr>
        <p:xfrm>
          <a:off x="179512" y="1491630"/>
          <a:ext cx="4032448" cy="34563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p:cNvGraphicFramePr/>
          <p:nvPr>
            <p:extLst>
              <p:ext uri="{D42A27DB-BD31-4B8C-83A1-F6EECF244321}">
                <p14:modId xmlns:p14="http://schemas.microsoft.com/office/powerpoint/2010/main" val="3341415617"/>
              </p:ext>
            </p:extLst>
          </p:nvPr>
        </p:nvGraphicFramePr>
        <p:xfrm>
          <a:off x="4355976" y="1563638"/>
          <a:ext cx="4508758" cy="33123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8859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96136" y="118110"/>
            <a:ext cx="2966867" cy="1005840"/>
          </a:xfrm>
        </p:spPr>
        <p:txBody>
          <a:bodyPr>
            <a:normAutofit/>
          </a:bodyPr>
          <a:lstStyle/>
          <a:p>
            <a:pPr algn="ctr"/>
            <a:r>
              <a:rPr lang="es-MX" sz="1600" b="1" dirty="0" smtClean="0"/>
              <a:t>Temas de capacitación requeridos</a:t>
            </a:r>
            <a:endParaRPr lang="es-MX" sz="1600" b="1" dirty="0"/>
          </a:p>
        </p:txBody>
      </p:sp>
      <p:graphicFrame>
        <p:nvGraphicFramePr>
          <p:cNvPr id="3" name="Gráfico 2"/>
          <p:cNvGraphicFramePr/>
          <p:nvPr>
            <p:extLst>
              <p:ext uri="{D42A27DB-BD31-4B8C-83A1-F6EECF244321}">
                <p14:modId xmlns:p14="http://schemas.microsoft.com/office/powerpoint/2010/main" val="2302738018"/>
              </p:ext>
            </p:extLst>
          </p:nvPr>
        </p:nvGraphicFramePr>
        <p:xfrm>
          <a:off x="4046" y="118110"/>
          <a:ext cx="5609426" cy="5025390"/>
        </p:xfrm>
        <a:graphic>
          <a:graphicData uri="http://schemas.openxmlformats.org/drawingml/2006/chart">
            <c:chart xmlns:c="http://schemas.openxmlformats.org/drawingml/2006/chart" xmlns:r="http://schemas.openxmlformats.org/officeDocument/2006/relationships" r:id="rId2"/>
          </a:graphicData>
        </a:graphic>
      </p:graphicFrame>
      <p:sp>
        <p:nvSpPr>
          <p:cNvPr id="4" name="Flecha izquierda 3"/>
          <p:cNvSpPr/>
          <p:nvPr/>
        </p:nvSpPr>
        <p:spPr>
          <a:xfrm>
            <a:off x="5427670" y="1054720"/>
            <a:ext cx="3716329" cy="360040"/>
          </a:xfrm>
          <a:prstGeom prst="lef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graphicFrame>
        <p:nvGraphicFramePr>
          <p:cNvPr id="5" name="Gráfico 4"/>
          <p:cNvGraphicFramePr/>
          <p:nvPr>
            <p:extLst>
              <p:ext uri="{D42A27DB-BD31-4B8C-83A1-F6EECF244321}">
                <p14:modId xmlns:p14="http://schemas.microsoft.com/office/powerpoint/2010/main" val="385967826"/>
              </p:ext>
            </p:extLst>
          </p:nvPr>
        </p:nvGraphicFramePr>
        <p:xfrm>
          <a:off x="5004048" y="1917680"/>
          <a:ext cx="4032448" cy="2886318"/>
        </p:xfrm>
        <a:graphic>
          <a:graphicData uri="http://schemas.openxmlformats.org/drawingml/2006/chart">
            <c:chart xmlns:c="http://schemas.openxmlformats.org/drawingml/2006/chart" xmlns:r="http://schemas.openxmlformats.org/officeDocument/2006/relationships" r:id="rId3"/>
          </a:graphicData>
        </a:graphic>
      </p:graphicFrame>
      <p:sp>
        <p:nvSpPr>
          <p:cNvPr id="6" name="Título 1"/>
          <p:cNvSpPr txBox="1">
            <a:spLocks/>
          </p:cNvSpPr>
          <p:nvPr/>
        </p:nvSpPr>
        <p:spPr>
          <a:xfrm>
            <a:off x="5823644" y="911840"/>
            <a:ext cx="2966867" cy="1005840"/>
          </a:xfrm>
          <a:prstGeom prst="rect">
            <a:avLst/>
          </a:prstGeom>
        </p:spPr>
        <p:txBody>
          <a:bodyPr vert="horz" anchor="b">
            <a:normAutofit/>
          </a:bodyPr>
          <a:lstStyle>
            <a:lvl1pPr algn="l" rtl="0" eaLnBrk="1" latinLnBrk="0" hangingPunct="1">
              <a:spcBef>
                <a:spcPct val="0"/>
              </a:spcBef>
              <a:buNone/>
              <a:defRPr kumimoji="0" lang="es-ES" sz="4200" kern="1200">
                <a:solidFill>
                  <a:schemeClr val="tx2"/>
                </a:solidFill>
                <a:latin typeface="+mj-lt"/>
                <a:ea typeface="+mj-ea"/>
                <a:cs typeface="+mj-cs"/>
              </a:defRPr>
            </a:lvl1pPr>
            <a:extLst/>
          </a:lstStyle>
          <a:p>
            <a:pPr algn="ctr"/>
            <a:r>
              <a:rPr lang="es-MX" sz="1600" b="1" dirty="0" smtClean="0"/>
              <a:t>Áreas en que requieren capacitación</a:t>
            </a:r>
            <a:endParaRPr lang="es-MX" sz="1600" b="1" dirty="0"/>
          </a:p>
        </p:txBody>
      </p:sp>
    </p:spTree>
    <p:extLst>
      <p:ext uri="{BB962C8B-B14F-4D97-AF65-F5344CB8AC3E}">
        <p14:creationId xmlns:p14="http://schemas.microsoft.com/office/powerpoint/2010/main" val="4037960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p:nvPr>
            <p:extLst>
              <p:ext uri="{D42A27DB-BD31-4B8C-83A1-F6EECF244321}">
                <p14:modId xmlns:p14="http://schemas.microsoft.com/office/powerpoint/2010/main" val="3957454891"/>
              </p:ext>
            </p:extLst>
          </p:nvPr>
        </p:nvGraphicFramePr>
        <p:xfrm>
          <a:off x="251520" y="267494"/>
          <a:ext cx="8496944" cy="48580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9187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939954676"/>
              </p:ext>
            </p:extLst>
          </p:nvPr>
        </p:nvGraphicFramePr>
        <p:xfrm>
          <a:off x="100306" y="123479"/>
          <a:ext cx="8792174" cy="50200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0472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p:nvPr>
            <p:extLst>
              <p:ext uri="{D42A27DB-BD31-4B8C-83A1-F6EECF244321}">
                <p14:modId xmlns:p14="http://schemas.microsoft.com/office/powerpoint/2010/main" val="1094359432"/>
              </p:ext>
            </p:extLst>
          </p:nvPr>
        </p:nvGraphicFramePr>
        <p:xfrm>
          <a:off x="1653" y="267494"/>
          <a:ext cx="4426331" cy="46805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1780654312"/>
              </p:ext>
            </p:extLst>
          </p:nvPr>
        </p:nvGraphicFramePr>
        <p:xfrm>
          <a:off x="4499992" y="267494"/>
          <a:ext cx="4450100" cy="47590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4512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3266137980"/>
              </p:ext>
            </p:extLst>
          </p:nvPr>
        </p:nvGraphicFramePr>
        <p:xfrm>
          <a:off x="467544" y="107461"/>
          <a:ext cx="8201714" cy="50095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4248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3513690603"/>
              </p:ext>
            </p:extLst>
          </p:nvPr>
        </p:nvGraphicFramePr>
        <p:xfrm>
          <a:off x="323528" y="267494"/>
          <a:ext cx="4176464" cy="46613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p:cNvGraphicFramePr/>
          <p:nvPr>
            <p:extLst>
              <p:ext uri="{D42A27DB-BD31-4B8C-83A1-F6EECF244321}">
                <p14:modId xmlns:p14="http://schemas.microsoft.com/office/powerpoint/2010/main" val="2253818624"/>
              </p:ext>
            </p:extLst>
          </p:nvPr>
        </p:nvGraphicFramePr>
        <p:xfrm>
          <a:off x="4572000" y="267494"/>
          <a:ext cx="4464496" cy="4680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2319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1807955036"/>
              </p:ext>
            </p:extLst>
          </p:nvPr>
        </p:nvGraphicFramePr>
        <p:xfrm>
          <a:off x="481940" y="0"/>
          <a:ext cx="8194516" cy="5143500"/>
        </p:xfrm>
        <a:graphic>
          <a:graphicData uri="http://schemas.openxmlformats.org/drawingml/2006/chart">
            <c:chart xmlns:c="http://schemas.openxmlformats.org/drawingml/2006/chart" xmlns:r="http://schemas.openxmlformats.org/officeDocument/2006/relationships" r:id="rId2"/>
          </a:graphicData>
        </a:graphic>
      </p:graphicFrame>
      <p:sp>
        <p:nvSpPr>
          <p:cNvPr id="3" name="Flecha derecha 2"/>
          <p:cNvSpPr/>
          <p:nvPr/>
        </p:nvSpPr>
        <p:spPr>
          <a:xfrm>
            <a:off x="6444208" y="4299942"/>
            <a:ext cx="2304256" cy="504056"/>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MX" sz="1600" b="1" i="1" dirty="0" smtClean="0">
                <a:hlinkClick r:id="rId3" action="ppaction://hlinksldjump"/>
              </a:rPr>
              <a:t>Producción</a:t>
            </a:r>
            <a:endParaRPr lang="es-MX" sz="1600" b="1" i="1" dirty="0"/>
          </a:p>
        </p:txBody>
      </p:sp>
    </p:spTree>
    <p:extLst>
      <p:ext uri="{BB962C8B-B14F-4D97-AF65-F5344CB8AC3E}">
        <p14:creationId xmlns:p14="http://schemas.microsoft.com/office/powerpoint/2010/main" val="761938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1148624240"/>
              </p:ext>
            </p:extLst>
          </p:nvPr>
        </p:nvGraphicFramePr>
        <p:xfrm>
          <a:off x="107504" y="0"/>
          <a:ext cx="8424936" cy="49759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0957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3" name="Imagen 2"/>
          <p:cNvPicPr>
            <a:picLocks noChangeAspect="1"/>
          </p:cNvPicPr>
          <p:nvPr/>
        </p:nvPicPr>
        <p:blipFill rotWithShape="1">
          <a:blip r:embed="rId2"/>
          <a:srcRect l="26837" t="26547" r="23073" b="10453"/>
          <a:stretch/>
        </p:blipFill>
        <p:spPr>
          <a:xfrm>
            <a:off x="0" y="0"/>
            <a:ext cx="9144000" cy="5143500"/>
          </a:xfrm>
          <a:prstGeom prst="rect">
            <a:avLst/>
          </a:prstGeom>
        </p:spPr>
      </p:pic>
    </p:spTree>
    <p:extLst>
      <p:ext uri="{BB962C8B-B14F-4D97-AF65-F5344CB8AC3E}">
        <p14:creationId xmlns:p14="http://schemas.microsoft.com/office/powerpoint/2010/main" val="2452663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2952047570"/>
              </p:ext>
            </p:extLst>
          </p:nvPr>
        </p:nvGraphicFramePr>
        <p:xfrm>
          <a:off x="395536" y="85725"/>
          <a:ext cx="8352928" cy="4972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9670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2174189432"/>
              </p:ext>
            </p:extLst>
          </p:nvPr>
        </p:nvGraphicFramePr>
        <p:xfrm>
          <a:off x="467544" y="1"/>
          <a:ext cx="8280920" cy="5143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8078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dirty="0" smtClean="0"/>
              <a:t>Certificados y tipo de capacitación</a:t>
            </a:r>
            <a:endParaRPr lang="es-MX" sz="3600" dirty="0"/>
          </a:p>
        </p:txBody>
      </p:sp>
      <p:graphicFrame>
        <p:nvGraphicFramePr>
          <p:cNvPr id="3" name="Gráfico 2"/>
          <p:cNvGraphicFramePr/>
          <p:nvPr>
            <p:extLst>
              <p:ext uri="{D42A27DB-BD31-4B8C-83A1-F6EECF244321}">
                <p14:modId xmlns:p14="http://schemas.microsoft.com/office/powerpoint/2010/main" val="2807656822"/>
              </p:ext>
            </p:extLst>
          </p:nvPr>
        </p:nvGraphicFramePr>
        <p:xfrm>
          <a:off x="-180528" y="1347614"/>
          <a:ext cx="5245120" cy="37958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1653772222"/>
              </p:ext>
            </p:extLst>
          </p:nvPr>
        </p:nvGraphicFramePr>
        <p:xfrm>
          <a:off x="3995936" y="2211710"/>
          <a:ext cx="5508104" cy="29113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131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Lugar, modalidad y horario</a:t>
            </a:r>
            <a:endParaRPr lang="es-MX" dirty="0"/>
          </a:p>
        </p:txBody>
      </p:sp>
      <p:graphicFrame>
        <p:nvGraphicFramePr>
          <p:cNvPr id="4" name="Gráfico 3"/>
          <p:cNvGraphicFramePr/>
          <p:nvPr>
            <p:extLst>
              <p:ext uri="{D42A27DB-BD31-4B8C-83A1-F6EECF244321}">
                <p14:modId xmlns:p14="http://schemas.microsoft.com/office/powerpoint/2010/main" val="286607711"/>
              </p:ext>
            </p:extLst>
          </p:nvPr>
        </p:nvGraphicFramePr>
        <p:xfrm>
          <a:off x="1475656" y="3147814"/>
          <a:ext cx="3616836" cy="19204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3031212535"/>
              </p:ext>
            </p:extLst>
          </p:nvPr>
        </p:nvGraphicFramePr>
        <p:xfrm>
          <a:off x="251520" y="1274484"/>
          <a:ext cx="3600400" cy="1800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p:nvPr>
            <p:extLst>
              <p:ext uri="{D42A27DB-BD31-4B8C-83A1-F6EECF244321}">
                <p14:modId xmlns:p14="http://schemas.microsoft.com/office/powerpoint/2010/main" val="40334577"/>
              </p:ext>
            </p:extLst>
          </p:nvPr>
        </p:nvGraphicFramePr>
        <p:xfrm>
          <a:off x="5148064" y="1491630"/>
          <a:ext cx="3816424" cy="22322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48890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Medios de comunicación</a:t>
            </a:r>
            <a:endParaRPr lang="es-MX" dirty="0"/>
          </a:p>
        </p:txBody>
      </p:sp>
      <p:graphicFrame>
        <p:nvGraphicFramePr>
          <p:cNvPr id="3" name="Gráfico 2"/>
          <p:cNvGraphicFramePr/>
          <p:nvPr>
            <p:extLst>
              <p:ext uri="{D42A27DB-BD31-4B8C-83A1-F6EECF244321}">
                <p14:modId xmlns:p14="http://schemas.microsoft.com/office/powerpoint/2010/main" val="3326209132"/>
              </p:ext>
            </p:extLst>
          </p:nvPr>
        </p:nvGraphicFramePr>
        <p:xfrm>
          <a:off x="251520" y="1563638"/>
          <a:ext cx="8712968" cy="1656184"/>
        </p:xfrm>
        <a:graphic>
          <a:graphicData uri="http://schemas.openxmlformats.org/drawingml/2006/chart">
            <c:chart xmlns:c="http://schemas.openxmlformats.org/drawingml/2006/chart" xmlns:r="http://schemas.openxmlformats.org/officeDocument/2006/relationships" r:id="rId2"/>
          </a:graphicData>
        </a:graphic>
      </p:graphicFrame>
      <p:sp>
        <p:nvSpPr>
          <p:cNvPr id="4" name="Flecha doblada hacia arriba 3"/>
          <p:cNvSpPr/>
          <p:nvPr/>
        </p:nvSpPr>
        <p:spPr>
          <a:xfrm rot="5400000">
            <a:off x="-38470" y="3435846"/>
            <a:ext cx="1296144" cy="720080"/>
          </a:xfrm>
          <a:prstGeom prst="bentUp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MX"/>
          </a:p>
        </p:txBody>
      </p:sp>
      <p:graphicFrame>
        <p:nvGraphicFramePr>
          <p:cNvPr id="5" name="Gráfico 4"/>
          <p:cNvGraphicFramePr/>
          <p:nvPr>
            <p:extLst>
              <p:ext uri="{D42A27DB-BD31-4B8C-83A1-F6EECF244321}">
                <p14:modId xmlns:p14="http://schemas.microsoft.com/office/powerpoint/2010/main" val="1503200366"/>
              </p:ext>
            </p:extLst>
          </p:nvPr>
        </p:nvGraphicFramePr>
        <p:xfrm>
          <a:off x="1115616" y="3291830"/>
          <a:ext cx="7807806" cy="17846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628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3" y="118110"/>
            <a:ext cx="8138862" cy="509424"/>
          </a:xfrm>
        </p:spPr>
        <p:txBody>
          <a:bodyPr>
            <a:normAutofit fontScale="90000"/>
          </a:bodyPr>
          <a:lstStyle/>
          <a:p>
            <a:r>
              <a:rPr lang="es-MX" dirty="0" smtClean="0"/>
              <a:t>Factores</a:t>
            </a:r>
            <a:endParaRPr lang="es-MX" dirty="0"/>
          </a:p>
        </p:txBody>
      </p:sp>
      <p:graphicFrame>
        <p:nvGraphicFramePr>
          <p:cNvPr id="3" name="Gráfico 2"/>
          <p:cNvGraphicFramePr/>
          <p:nvPr>
            <p:extLst>
              <p:ext uri="{D42A27DB-BD31-4B8C-83A1-F6EECF244321}">
                <p14:modId xmlns:p14="http://schemas.microsoft.com/office/powerpoint/2010/main" val="857594326"/>
              </p:ext>
            </p:extLst>
          </p:nvPr>
        </p:nvGraphicFramePr>
        <p:xfrm>
          <a:off x="-324544" y="483518"/>
          <a:ext cx="5890260" cy="4210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p:cNvGraphicFramePr/>
          <p:nvPr>
            <p:extLst>
              <p:ext uri="{D42A27DB-BD31-4B8C-83A1-F6EECF244321}">
                <p14:modId xmlns:p14="http://schemas.microsoft.com/office/powerpoint/2010/main" val="633257333"/>
              </p:ext>
            </p:extLst>
          </p:nvPr>
        </p:nvGraphicFramePr>
        <p:xfrm>
          <a:off x="4932040" y="1995686"/>
          <a:ext cx="4046240" cy="3056384"/>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p:cNvSpPr txBox="1"/>
          <p:nvPr/>
        </p:nvSpPr>
        <p:spPr>
          <a:xfrm>
            <a:off x="5580112" y="1347614"/>
            <a:ext cx="3456384" cy="338554"/>
          </a:xfrm>
          <a:prstGeom prst="rect">
            <a:avLst/>
          </a:prstGeom>
          <a:noFill/>
        </p:spPr>
        <p:txBody>
          <a:bodyPr wrap="square" rtlCol="0">
            <a:spAutoFit/>
          </a:bodyPr>
          <a:lstStyle/>
          <a:p>
            <a:r>
              <a:rPr lang="es-MX" sz="1600" b="1" dirty="0" smtClean="0"/>
              <a:t>Calificación de los factores</a:t>
            </a:r>
            <a:endParaRPr lang="es-MX" sz="1600" b="1" dirty="0"/>
          </a:p>
        </p:txBody>
      </p:sp>
    </p:spTree>
    <p:extLst>
      <p:ext uri="{BB962C8B-B14F-4D97-AF65-F5344CB8AC3E}">
        <p14:creationId xmlns:p14="http://schemas.microsoft.com/office/powerpoint/2010/main" val="33433585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51520" y="20421"/>
            <a:ext cx="8153400" cy="823138"/>
          </a:xfrm>
        </p:spPr>
        <p:txBody>
          <a:bodyPr>
            <a:noAutofit/>
          </a:bodyPr>
          <a:lstStyle/>
          <a:p>
            <a:r>
              <a:rPr lang="es-MX" sz="3200" dirty="0" smtClean="0"/>
              <a:t>Empresa de capacitación contratada</a:t>
            </a:r>
            <a:endParaRPr lang="es-MX" sz="3200" dirty="0"/>
          </a:p>
        </p:txBody>
      </p:sp>
      <p:graphicFrame>
        <p:nvGraphicFramePr>
          <p:cNvPr id="3" name="Gráfico 2"/>
          <p:cNvGraphicFramePr/>
          <p:nvPr>
            <p:extLst>
              <p:ext uri="{D42A27DB-BD31-4B8C-83A1-F6EECF244321}">
                <p14:modId xmlns:p14="http://schemas.microsoft.com/office/powerpoint/2010/main" val="3526442959"/>
              </p:ext>
            </p:extLst>
          </p:nvPr>
        </p:nvGraphicFramePr>
        <p:xfrm>
          <a:off x="251520" y="843559"/>
          <a:ext cx="3960440" cy="42473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p:cNvGraphicFramePr/>
          <p:nvPr>
            <p:extLst>
              <p:ext uri="{D42A27DB-BD31-4B8C-83A1-F6EECF244321}">
                <p14:modId xmlns:p14="http://schemas.microsoft.com/office/powerpoint/2010/main" val="174796394"/>
              </p:ext>
            </p:extLst>
          </p:nvPr>
        </p:nvGraphicFramePr>
        <p:xfrm>
          <a:off x="4499992" y="1059582"/>
          <a:ext cx="3168352" cy="13722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p:cNvGraphicFramePr/>
          <p:nvPr>
            <p:extLst>
              <p:ext uri="{D42A27DB-BD31-4B8C-83A1-F6EECF244321}">
                <p14:modId xmlns:p14="http://schemas.microsoft.com/office/powerpoint/2010/main" val="2721241599"/>
              </p:ext>
            </p:extLst>
          </p:nvPr>
        </p:nvGraphicFramePr>
        <p:xfrm>
          <a:off x="4499992" y="2715766"/>
          <a:ext cx="4443239" cy="2298576"/>
        </p:xfrm>
        <a:graphic>
          <a:graphicData uri="http://schemas.openxmlformats.org/drawingml/2006/chart">
            <c:chart xmlns:c="http://schemas.openxmlformats.org/drawingml/2006/chart" xmlns:r="http://schemas.openxmlformats.org/officeDocument/2006/relationships" r:id="rId4"/>
          </a:graphicData>
        </a:graphic>
      </p:graphicFrame>
      <p:sp>
        <p:nvSpPr>
          <p:cNvPr id="6" name="Flecha doblada hacia arriba 5"/>
          <p:cNvSpPr/>
          <p:nvPr/>
        </p:nvSpPr>
        <p:spPr>
          <a:xfrm rot="10800000">
            <a:off x="4355976" y="1993366"/>
            <a:ext cx="936104" cy="576064"/>
          </a:xfrm>
          <a:prstGeom prst="ben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a:p>
        </p:txBody>
      </p:sp>
      <p:sp>
        <p:nvSpPr>
          <p:cNvPr id="7" name="CuadroTexto 6"/>
          <p:cNvSpPr txBox="1"/>
          <p:nvPr/>
        </p:nvSpPr>
        <p:spPr>
          <a:xfrm>
            <a:off x="7775104" y="1203598"/>
            <a:ext cx="1259632" cy="1169551"/>
          </a:xfrm>
          <a:prstGeom prst="rect">
            <a:avLst/>
          </a:prstGeom>
          <a:noFill/>
        </p:spPr>
        <p:txBody>
          <a:bodyPr wrap="square" rtlCol="0">
            <a:spAutoFit/>
          </a:bodyPr>
          <a:lstStyle/>
          <a:p>
            <a:r>
              <a:rPr lang="es-MX" sz="1000" dirty="0" err="1" smtClean="0"/>
              <a:t>Setec</a:t>
            </a:r>
            <a:r>
              <a:rPr lang="es-MX" sz="1000" dirty="0" smtClean="0"/>
              <a:t>, Senior asesores, Líderes, Liderazgo, Global </a:t>
            </a:r>
            <a:r>
              <a:rPr lang="es-MX" sz="1000" dirty="0" err="1" smtClean="0"/>
              <a:t>Team</a:t>
            </a:r>
            <a:r>
              <a:rPr lang="es-MX" sz="1000" dirty="0" smtClean="0"/>
              <a:t>, Fundación </a:t>
            </a:r>
            <a:r>
              <a:rPr lang="es-MX" sz="1000" dirty="0" err="1" smtClean="0"/>
              <a:t>Corfore</a:t>
            </a:r>
            <a:r>
              <a:rPr lang="es-MX" sz="1000" dirty="0" smtClean="0"/>
              <a:t>, </a:t>
            </a:r>
            <a:r>
              <a:rPr lang="es-MX" sz="1000" dirty="0" err="1" smtClean="0"/>
              <a:t>Cotecna</a:t>
            </a:r>
            <a:endParaRPr lang="es-MX" sz="1000" dirty="0"/>
          </a:p>
        </p:txBody>
      </p:sp>
      <p:sp>
        <p:nvSpPr>
          <p:cNvPr id="8" name="CuadroTexto 7"/>
          <p:cNvSpPr txBox="1"/>
          <p:nvPr/>
        </p:nvSpPr>
        <p:spPr>
          <a:xfrm>
            <a:off x="8028384" y="4659982"/>
            <a:ext cx="792088" cy="261610"/>
          </a:xfrm>
          <a:prstGeom prst="rect">
            <a:avLst/>
          </a:prstGeom>
          <a:noFill/>
        </p:spPr>
        <p:txBody>
          <a:bodyPr wrap="square" rtlCol="0">
            <a:spAutoFit/>
          </a:bodyPr>
          <a:lstStyle/>
          <a:p>
            <a:r>
              <a:rPr lang="es-MX" sz="1100" dirty="0" smtClean="0">
                <a:solidFill>
                  <a:schemeClr val="bg1">
                    <a:lumMod val="75000"/>
                  </a:schemeClr>
                </a:solidFill>
              </a:rPr>
              <a:t>Base: 10</a:t>
            </a:r>
            <a:endParaRPr lang="es-MX" sz="1100" dirty="0">
              <a:solidFill>
                <a:schemeClr val="bg1">
                  <a:lumMod val="75000"/>
                </a:schemeClr>
              </a:solidFill>
            </a:endParaRPr>
          </a:p>
        </p:txBody>
      </p:sp>
    </p:spTree>
    <p:extLst>
      <p:ext uri="{BB962C8B-B14F-4D97-AF65-F5344CB8AC3E}">
        <p14:creationId xmlns:p14="http://schemas.microsoft.com/office/powerpoint/2010/main" val="1210027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MX" sz="3200" dirty="0" smtClean="0"/>
              <a:t>Empresa de capacitación contratada</a:t>
            </a:r>
            <a:endParaRPr lang="es-MX" sz="3200" dirty="0"/>
          </a:p>
        </p:txBody>
      </p:sp>
      <p:graphicFrame>
        <p:nvGraphicFramePr>
          <p:cNvPr id="10" name="Gráfico 9"/>
          <p:cNvGraphicFramePr/>
          <p:nvPr>
            <p:extLst>
              <p:ext uri="{D42A27DB-BD31-4B8C-83A1-F6EECF244321}">
                <p14:modId xmlns:p14="http://schemas.microsoft.com/office/powerpoint/2010/main" val="3117451036"/>
              </p:ext>
            </p:extLst>
          </p:nvPr>
        </p:nvGraphicFramePr>
        <p:xfrm>
          <a:off x="179512" y="1491630"/>
          <a:ext cx="3252470" cy="18167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p:cNvGraphicFramePr/>
          <p:nvPr>
            <p:extLst>
              <p:ext uri="{D42A27DB-BD31-4B8C-83A1-F6EECF244321}">
                <p14:modId xmlns:p14="http://schemas.microsoft.com/office/powerpoint/2010/main" val="2032522849"/>
              </p:ext>
            </p:extLst>
          </p:nvPr>
        </p:nvGraphicFramePr>
        <p:xfrm>
          <a:off x="3275856" y="3424148"/>
          <a:ext cx="5667375" cy="1219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CuadroTexto 11"/>
          <p:cNvSpPr txBox="1"/>
          <p:nvPr/>
        </p:nvSpPr>
        <p:spPr>
          <a:xfrm>
            <a:off x="4355976" y="2787774"/>
            <a:ext cx="3528392" cy="523220"/>
          </a:xfrm>
          <a:prstGeom prst="rect">
            <a:avLst/>
          </a:prstGeom>
          <a:noFill/>
        </p:spPr>
        <p:txBody>
          <a:bodyPr wrap="square" rtlCol="0">
            <a:spAutoFit/>
          </a:bodyPr>
          <a:lstStyle/>
          <a:p>
            <a:pPr algn="ctr"/>
            <a:r>
              <a:rPr lang="es-MX" sz="1400" b="1" dirty="0" smtClean="0"/>
              <a:t>Nivel de satisfacción con la empresa contratada</a:t>
            </a:r>
            <a:endParaRPr lang="es-MX" sz="1400" b="1" dirty="0"/>
          </a:p>
        </p:txBody>
      </p:sp>
    </p:spTree>
    <p:extLst>
      <p:ext uri="{BB962C8B-B14F-4D97-AF65-F5344CB8AC3E}">
        <p14:creationId xmlns:p14="http://schemas.microsoft.com/office/powerpoint/2010/main" val="215069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MX" sz="3200" dirty="0" smtClean="0"/>
              <a:t>Momento de compra y reposición del servicio</a:t>
            </a:r>
            <a:endParaRPr lang="es-MX" sz="3200" dirty="0"/>
          </a:p>
        </p:txBody>
      </p:sp>
      <p:graphicFrame>
        <p:nvGraphicFramePr>
          <p:cNvPr id="3" name="Gráfico 2"/>
          <p:cNvGraphicFramePr/>
          <p:nvPr>
            <p:extLst>
              <p:ext uri="{D42A27DB-BD31-4B8C-83A1-F6EECF244321}">
                <p14:modId xmlns:p14="http://schemas.microsoft.com/office/powerpoint/2010/main" val="1333425365"/>
              </p:ext>
            </p:extLst>
          </p:nvPr>
        </p:nvGraphicFramePr>
        <p:xfrm>
          <a:off x="3752853" y="1563638"/>
          <a:ext cx="5010150" cy="25050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p:cNvGraphicFramePr/>
          <p:nvPr>
            <p:extLst>
              <p:ext uri="{D42A27DB-BD31-4B8C-83A1-F6EECF244321}">
                <p14:modId xmlns:p14="http://schemas.microsoft.com/office/powerpoint/2010/main" val="755037489"/>
              </p:ext>
            </p:extLst>
          </p:nvPr>
        </p:nvGraphicFramePr>
        <p:xfrm>
          <a:off x="179512" y="1563638"/>
          <a:ext cx="3240360" cy="3168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7998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Papeles de compra</a:t>
            </a:r>
            <a:endParaRPr lang="es-MX" dirty="0"/>
          </a:p>
        </p:txBody>
      </p:sp>
      <p:graphicFrame>
        <p:nvGraphicFramePr>
          <p:cNvPr id="3" name="Gráfico 2"/>
          <p:cNvGraphicFramePr/>
          <p:nvPr>
            <p:extLst>
              <p:ext uri="{D42A27DB-BD31-4B8C-83A1-F6EECF244321}">
                <p14:modId xmlns:p14="http://schemas.microsoft.com/office/powerpoint/2010/main" val="2215617781"/>
              </p:ext>
            </p:extLst>
          </p:nvPr>
        </p:nvGraphicFramePr>
        <p:xfrm>
          <a:off x="251520" y="1347614"/>
          <a:ext cx="5544616" cy="14401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p:cNvGraphicFramePr/>
          <p:nvPr>
            <p:extLst>
              <p:ext uri="{D42A27DB-BD31-4B8C-83A1-F6EECF244321}">
                <p14:modId xmlns:p14="http://schemas.microsoft.com/office/powerpoint/2010/main" val="4108098302"/>
              </p:ext>
            </p:extLst>
          </p:nvPr>
        </p:nvGraphicFramePr>
        <p:xfrm>
          <a:off x="1115616" y="2931790"/>
          <a:ext cx="5328592" cy="20882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p:cNvGraphicFramePr/>
          <p:nvPr>
            <p:extLst>
              <p:ext uri="{D42A27DB-BD31-4B8C-83A1-F6EECF244321}">
                <p14:modId xmlns:p14="http://schemas.microsoft.com/office/powerpoint/2010/main" val="264585964"/>
              </p:ext>
            </p:extLst>
          </p:nvPr>
        </p:nvGraphicFramePr>
        <p:xfrm>
          <a:off x="6660232" y="1635646"/>
          <a:ext cx="2273474" cy="2952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7760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MX" sz="3200" dirty="0" smtClean="0"/>
              <a:t>Panorama de la capacitación en el Ecuador</a:t>
            </a:r>
            <a:endParaRPr lang="es-MX" sz="3200" dirty="0"/>
          </a:p>
        </p:txBody>
      </p:sp>
      <p:pic>
        <p:nvPicPr>
          <p:cNvPr id="3" name="Imagen 2"/>
          <p:cNvPicPr/>
          <p:nvPr/>
        </p:nvPicPr>
        <p:blipFill rotWithShape="1">
          <a:blip r:embed="rId2"/>
          <a:srcRect l="17283" t="29391" r="21935" b="30068"/>
          <a:stretch/>
        </p:blipFill>
        <p:spPr bwMode="auto">
          <a:xfrm>
            <a:off x="26977" y="1419622"/>
            <a:ext cx="3742055" cy="140335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4" name="Imagen 3"/>
          <p:cNvPicPr/>
          <p:nvPr/>
        </p:nvPicPr>
        <p:blipFill rotWithShape="1">
          <a:blip r:embed="rId3">
            <a:extLst>
              <a:ext uri="{28A0092B-C50C-407E-A947-70E740481C1C}">
                <a14:useLocalDpi xmlns:a14="http://schemas.microsoft.com/office/drawing/2010/main" val="0"/>
              </a:ext>
            </a:extLst>
          </a:blip>
          <a:srcRect l="12652" t="3955" r="11812" b="9039"/>
          <a:stretch/>
        </p:blipFill>
        <p:spPr bwMode="auto">
          <a:xfrm>
            <a:off x="467544" y="3003798"/>
            <a:ext cx="2428875" cy="1842135"/>
          </a:xfrm>
          <a:prstGeom prst="rect">
            <a:avLst/>
          </a:prstGeom>
          <a:noFill/>
          <a:ln>
            <a:solidFill>
              <a:sysClr val="window" lastClr="FFFFFF">
                <a:lumMod val="85000"/>
              </a:sysClr>
            </a:solidFill>
          </a:ln>
          <a:extLst>
            <a:ext uri="{53640926-AAD7-44D8-BBD7-CCE9431645EC}">
              <a14:shadowObscured xmlns:a14="http://schemas.microsoft.com/office/drawing/2010/main"/>
            </a:ext>
          </a:extLst>
        </p:spPr>
      </p:pic>
      <p:graphicFrame>
        <p:nvGraphicFramePr>
          <p:cNvPr id="6" name="Gráfico 5"/>
          <p:cNvGraphicFramePr/>
          <p:nvPr>
            <p:extLst>
              <p:ext uri="{D42A27DB-BD31-4B8C-83A1-F6EECF244321}">
                <p14:modId xmlns:p14="http://schemas.microsoft.com/office/powerpoint/2010/main" val="2524088970"/>
              </p:ext>
            </p:extLst>
          </p:nvPr>
        </p:nvGraphicFramePr>
        <p:xfrm>
          <a:off x="3275856" y="3087658"/>
          <a:ext cx="5800725" cy="20193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p:cNvGraphicFramePr/>
          <p:nvPr>
            <p:extLst>
              <p:ext uri="{D42A27DB-BD31-4B8C-83A1-F6EECF244321}">
                <p14:modId xmlns:p14="http://schemas.microsoft.com/office/powerpoint/2010/main" val="2222621430"/>
              </p:ext>
            </p:extLst>
          </p:nvPr>
        </p:nvGraphicFramePr>
        <p:xfrm>
          <a:off x="3851920" y="1455543"/>
          <a:ext cx="5207893" cy="13681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44394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Servicios de capacitación CEC</a:t>
            </a:r>
            <a:endParaRPr lang="es-MX" dirty="0"/>
          </a:p>
        </p:txBody>
      </p:sp>
      <p:graphicFrame>
        <p:nvGraphicFramePr>
          <p:cNvPr id="3" name="Gráfico 2"/>
          <p:cNvGraphicFramePr/>
          <p:nvPr>
            <p:extLst>
              <p:ext uri="{D42A27DB-BD31-4B8C-83A1-F6EECF244321}">
                <p14:modId xmlns:p14="http://schemas.microsoft.com/office/powerpoint/2010/main" val="1749771044"/>
              </p:ext>
            </p:extLst>
          </p:nvPr>
        </p:nvGraphicFramePr>
        <p:xfrm>
          <a:off x="251521" y="1419622"/>
          <a:ext cx="2448272" cy="1800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p:cNvGraphicFramePr/>
          <p:nvPr>
            <p:extLst>
              <p:ext uri="{D42A27DB-BD31-4B8C-83A1-F6EECF244321}">
                <p14:modId xmlns:p14="http://schemas.microsoft.com/office/powerpoint/2010/main" val="2597000224"/>
              </p:ext>
            </p:extLst>
          </p:nvPr>
        </p:nvGraphicFramePr>
        <p:xfrm>
          <a:off x="251520" y="3291830"/>
          <a:ext cx="2448272" cy="17225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p:cNvGraphicFramePr/>
          <p:nvPr>
            <p:extLst>
              <p:ext uri="{D42A27DB-BD31-4B8C-83A1-F6EECF244321}">
                <p14:modId xmlns:p14="http://schemas.microsoft.com/office/powerpoint/2010/main" val="3881511082"/>
              </p:ext>
            </p:extLst>
          </p:nvPr>
        </p:nvGraphicFramePr>
        <p:xfrm>
          <a:off x="2915816" y="1347614"/>
          <a:ext cx="5976664" cy="36541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05050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Disposición de pago</a:t>
            </a:r>
            <a:endParaRPr lang="es-MX" dirty="0"/>
          </a:p>
        </p:txBody>
      </p:sp>
      <p:graphicFrame>
        <p:nvGraphicFramePr>
          <p:cNvPr id="4" name="Tabla 3"/>
          <p:cNvGraphicFramePr>
            <a:graphicFrameLocks noGrp="1"/>
          </p:cNvGraphicFramePr>
          <p:nvPr>
            <p:extLst>
              <p:ext uri="{D42A27DB-BD31-4B8C-83A1-F6EECF244321}">
                <p14:modId xmlns:p14="http://schemas.microsoft.com/office/powerpoint/2010/main" val="1179933788"/>
              </p:ext>
            </p:extLst>
          </p:nvPr>
        </p:nvGraphicFramePr>
        <p:xfrm>
          <a:off x="323528" y="1563638"/>
          <a:ext cx="5688632" cy="1656184"/>
        </p:xfrm>
        <a:graphic>
          <a:graphicData uri="http://schemas.openxmlformats.org/drawingml/2006/table">
            <a:tbl>
              <a:tblPr firstRow="1" bandRow="1">
                <a:tableStyleId>{21E4AEA4-8DFA-4A89-87EB-49C32662AFE0}</a:tableStyleId>
              </a:tblPr>
              <a:tblGrid>
                <a:gridCol w="1800200"/>
                <a:gridCol w="1044116"/>
                <a:gridCol w="1422158"/>
                <a:gridCol w="1422158"/>
              </a:tblGrid>
              <a:tr h="604867">
                <a:tc>
                  <a:txBody>
                    <a:bodyPr/>
                    <a:lstStyle/>
                    <a:p>
                      <a:r>
                        <a:rPr lang="es-MX" sz="1600" b="1" baseline="0" dirty="0" smtClean="0"/>
                        <a:t>Modalidad de capacitación</a:t>
                      </a:r>
                      <a:endParaRPr lang="es-MX" sz="1600" b="1" dirty="0"/>
                    </a:p>
                  </a:txBody>
                  <a:tcPr anchor="ctr"/>
                </a:tc>
                <a:tc>
                  <a:txBody>
                    <a:bodyPr/>
                    <a:lstStyle/>
                    <a:p>
                      <a:pPr algn="ctr"/>
                      <a:r>
                        <a:rPr lang="es-MX" sz="1600" b="1" dirty="0" smtClean="0"/>
                        <a:t>PRECIO PROM.</a:t>
                      </a:r>
                      <a:endParaRPr lang="es-MX" sz="1600" b="1" dirty="0"/>
                    </a:p>
                  </a:txBody>
                  <a:tcPr anchor="ctr"/>
                </a:tc>
                <a:tc>
                  <a:txBody>
                    <a:bodyPr/>
                    <a:lstStyle/>
                    <a:p>
                      <a:pPr algn="ctr"/>
                      <a:r>
                        <a:rPr lang="es-MX" sz="1600" b="1" dirty="0" smtClean="0"/>
                        <a:t>MEDIANAS</a:t>
                      </a:r>
                      <a:endParaRPr lang="es-MX" sz="1600" b="1" dirty="0"/>
                    </a:p>
                  </a:txBody>
                  <a:tcPr anchor="ctr"/>
                </a:tc>
                <a:tc>
                  <a:txBody>
                    <a:bodyPr/>
                    <a:lstStyle/>
                    <a:p>
                      <a:pPr algn="ctr"/>
                      <a:r>
                        <a:rPr lang="es-MX" sz="1600" b="1" dirty="0" smtClean="0"/>
                        <a:t>GRANDES</a:t>
                      </a:r>
                      <a:endParaRPr lang="es-MX" sz="1600" b="1" dirty="0"/>
                    </a:p>
                  </a:txBody>
                  <a:tcPr anchor="ctr"/>
                </a:tc>
              </a:tr>
              <a:tr h="350439">
                <a:tc>
                  <a:txBody>
                    <a:bodyPr/>
                    <a:lstStyle/>
                    <a:p>
                      <a:r>
                        <a:rPr lang="es-MX" sz="1600" b="1" dirty="0" smtClean="0"/>
                        <a:t>Presencial</a:t>
                      </a:r>
                      <a:endParaRPr lang="es-MX" sz="1600" b="1" dirty="0"/>
                    </a:p>
                  </a:txBody>
                  <a:tcPr anchor="ctr"/>
                </a:tc>
                <a:tc>
                  <a:txBody>
                    <a:bodyPr/>
                    <a:lstStyle/>
                    <a:p>
                      <a:pPr algn="ctr"/>
                      <a:r>
                        <a:rPr lang="es-MX" sz="1600" b="1" dirty="0" smtClean="0"/>
                        <a:t>$299</a:t>
                      </a:r>
                      <a:endParaRPr lang="es-MX" sz="1600" b="1" dirty="0"/>
                    </a:p>
                  </a:txBody>
                  <a:tcPr anchor="ctr"/>
                </a:tc>
                <a:tc>
                  <a:txBody>
                    <a:bodyPr/>
                    <a:lstStyle/>
                    <a:p>
                      <a:pPr algn="ctr"/>
                      <a:r>
                        <a:rPr lang="es-MX" sz="1600" b="1" dirty="0" smtClean="0"/>
                        <a:t>$251</a:t>
                      </a:r>
                      <a:endParaRPr lang="es-MX" sz="1600" b="1" dirty="0"/>
                    </a:p>
                  </a:txBody>
                  <a:tcPr anchor="ctr"/>
                </a:tc>
                <a:tc>
                  <a:txBody>
                    <a:bodyPr/>
                    <a:lstStyle/>
                    <a:p>
                      <a:pPr algn="ctr"/>
                      <a:r>
                        <a:rPr lang="es-MX" sz="1600" b="1" dirty="0" smtClean="0"/>
                        <a:t>$375</a:t>
                      </a:r>
                      <a:endParaRPr lang="es-MX" sz="1600" b="1" dirty="0"/>
                    </a:p>
                  </a:txBody>
                  <a:tcPr anchor="ctr"/>
                </a:tc>
              </a:tr>
              <a:tr h="350439">
                <a:tc>
                  <a:txBody>
                    <a:bodyPr/>
                    <a:lstStyle/>
                    <a:p>
                      <a:r>
                        <a:rPr lang="es-MX" sz="1600" b="1" dirty="0" smtClean="0"/>
                        <a:t>Semipresencial</a:t>
                      </a:r>
                      <a:endParaRPr lang="es-MX" sz="1600" b="1" dirty="0"/>
                    </a:p>
                  </a:txBody>
                  <a:tcPr anchor="ctr"/>
                </a:tc>
                <a:tc>
                  <a:txBody>
                    <a:bodyPr/>
                    <a:lstStyle/>
                    <a:p>
                      <a:pPr algn="ctr"/>
                      <a:r>
                        <a:rPr lang="es-MX" sz="1600" b="1" dirty="0" smtClean="0"/>
                        <a:t>$209</a:t>
                      </a:r>
                      <a:endParaRPr lang="es-MX" sz="1600" b="1" dirty="0"/>
                    </a:p>
                  </a:txBody>
                  <a:tcPr anchor="ctr"/>
                </a:tc>
                <a:tc>
                  <a:txBody>
                    <a:bodyPr/>
                    <a:lstStyle/>
                    <a:p>
                      <a:pPr algn="ctr"/>
                      <a:r>
                        <a:rPr lang="es-MX" sz="1600" b="1" dirty="0" smtClean="0"/>
                        <a:t>$171</a:t>
                      </a:r>
                      <a:endParaRPr lang="es-MX" sz="1600" b="1" dirty="0"/>
                    </a:p>
                  </a:txBody>
                  <a:tcPr anchor="ctr"/>
                </a:tc>
                <a:tc>
                  <a:txBody>
                    <a:bodyPr/>
                    <a:lstStyle/>
                    <a:p>
                      <a:pPr algn="ctr"/>
                      <a:r>
                        <a:rPr lang="es-MX" sz="1600" b="1" dirty="0" smtClean="0"/>
                        <a:t>$274</a:t>
                      </a:r>
                      <a:endParaRPr lang="es-MX" sz="1600" b="1" dirty="0"/>
                    </a:p>
                  </a:txBody>
                  <a:tcPr anchor="ctr"/>
                </a:tc>
              </a:tr>
              <a:tr h="350439">
                <a:tc>
                  <a:txBody>
                    <a:bodyPr/>
                    <a:lstStyle/>
                    <a:p>
                      <a:r>
                        <a:rPr lang="es-MX" sz="1600" b="1" dirty="0" smtClean="0"/>
                        <a:t>Virtual</a:t>
                      </a:r>
                      <a:endParaRPr lang="es-MX" sz="1600" b="1" dirty="0"/>
                    </a:p>
                  </a:txBody>
                  <a:tcPr anchor="ctr"/>
                </a:tc>
                <a:tc>
                  <a:txBody>
                    <a:bodyPr/>
                    <a:lstStyle/>
                    <a:p>
                      <a:pPr algn="ctr"/>
                      <a:r>
                        <a:rPr lang="es-MX" sz="1600" b="1" dirty="0" smtClean="0"/>
                        <a:t>$185</a:t>
                      </a:r>
                      <a:endParaRPr lang="es-MX" sz="1600" b="1" dirty="0"/>
                    </a:p>
                  </a:txBody>
                  <a:tcPr anchor="ctr"/>
                </a:tc>
                <a:tc>
                  <a:txBody>
                    <a:bodyPr/>
                    <a:lstStyle/>
                    <a:p>
                      <a:pPr algn="ctr"/>
                      <a:r>
                        <a:rPr lang="es-MX" sz="1600" b="1" dirty="0" smtClean="0"/>
                        <a:t>$157</a:t>
                      </a:r>
                      <a:endParaRPr lang="es-MX" sz="1600" b="1" dirty="0"/>
                    </a:p>
                  </a:txBody>
                  <a:tcPr anchor="ctr"/>
                </a:tc>
                <a:tc>
                  <a:txBody>
                    <a:bodyPr/>
                    <a:lstStyle/>
                    <a:p>
                      <a:pPr algn="ctr"/>
                      <a:r>
                        <a:rPr lang="es-MX" sz="1600" b="1" dirty="0" smtClean="0"/>
                        <a:t>$230</a:t>
                      </a:r>
                      <a:endParaRPr lang="es-MX" sz="1600" b="1" dirty="0"/>
                    </a:p>
                  </a:txBody>
                  <a:tcPr anchor="ctr"/>
                </a:tc>
              </a:tr>
            </a:tbl>
          </a:graphicData>
        </a:graphic>
      </p:graphicFrame>
      <p:graphicFrame>
        <p:nvGraphicFramePr>
          <p:cNvPr id="5" name="Gráfico 4"/>
          <p:cNvGraphicFramePr/>
          <p:nvPr>
            <p:extLst>
              <p:ext uri="{D42A27DB-BD31-4B8C-83A1-F6EECF244321}">
                <p14:modId xmlns:p14="http://schemas.microsoft.com/office/powerpoint/2010/main" val="3432824336"/>
              </p:ext>
            </p:extLst>
          </p:nvPr>
        </p:nvGraphicFramePr>
        <p:xfrm>
          <a:off x="4572000" y="2643758"/>
          <a:ext cx="4437906" cy="2381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6523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Demanda</a:t>
            </a:r>
            <a:endParaRPr lang="es-MX" dirty="0"/>
          </a:p>
        </p:txBody>
      </p:sp>
      <mc:AlternateContent xmlns:mc="http://schemas.openxmlformats.org/markup-compatibility/2006" xmlns:a14="http://schemas.microsoft.com/office/drawing/2010/main">
        <mc:Choice Requires="a14">
          <p:sp>
            <p:nvSpPr>
              <p:cNvPr id="3" name="Marcador de contenido 2"/>
              <p:cNvSpPr>
                <a:spLocks noGrp="1"/>
              </p:cNvSpPr>
              <p:nvPr>
                <p:ph sz="quarter" idx="13"/>
              </p:nvPr>
            </p:nvSpPr>
            <p:spPr/>
            <p:txBody>
              <a:bodyPr>
                <a:noAutofit/>
              </a:bodyPr>
              <a:lstStyle/>
              <a:p>
                <a:pPr marL="0" indent="0">
                  <a:buNone/>
                </a:pPr>
                <a14:m>
                  <m:oMathPara xmlns:m="http://schemas.openxmlformats.org/officeDocument/2006/math">
                    <m:oMathParaPr>
                      <m:jc m:val="centerGroup"/>
                    </m:oMathParaPr>
                    <m:oMath xmlns:m="http://schemas.openxmlformats.org/officeDocument/2006/math">
                      <m:r>
                        <a:rPr lang="es-EC" sz="1050" i="1">
                          <a:latin typeface="Cambria Math" panose="02040503050406030204" pitchFamily="18" charset="0"/>
                        </a:rPr>
                        <m:t>𝐷</m:t>
                      </m:r>
                      <m:r>
                        <a:rPr lang="es-EC" sz="1050" i="1">
                          <a:latin typeface="Cambria Math" panose="02040503050406030204" pitchFamily="18" charset="0"/>
                        </a:rPr>
                        <m:t>=</m:t>
                      </m:r>
                      <m:r>
                        <a:rPr lang="es-EC" sz="1050" i="1">
                          <a:latin typeface="Cambria Math" panose="02040503050406030204" pitchFamily="18" charset="0"/>
                        </a:rPr>
                        <m:t>𝑄</m:t>
                      </m:r>
                      <m:r>
                        <a:rPr lang="es-EC" sz="1050" i="1">
                          <a:latin typeface="Cambria Math" panose="02040503050406030204" pitchFamily="18" charset="0"/>
                        </a:rPr>
                        <m:t> </m:t>
                      </m:r>
                      <m:r>
                        <a:rPr lang="es-EC" sz="1050" i="1">
                          <a:latin typeface="Cambria Math" panose="02040503050406030204" pitchFamily="18" charset="0"/>
                        </a:rPr>
                        <m:t>𝑥</m:t>
                      </m:r>
                      <m:r>
                        <a:rPr lang="es-EC" sz="1050" i="1">
                          <a:latin typeface="Cambria Math" panose="02040503050406030204" pitchFamily="18" charset="0"/>
                        </a:rPr>
                        <m:t> </m:t>
                      </m:r>
                      <m:r>
                        <a:rPr lang="es-EC" sz="1050" i="1">
                          <a:latin typeface="Cambria Math" panose="02040503050406030204" pitchFamily="18" charset="0"/>
                        </a:rPr>
                        <m:t>𝑃</m:t>
                      </m:r>
                    </m:oMath>
                  </m:oMathPara>
                </a14:m>
                <a:endParaRPr lang="es-MX" sz="1050" dirty="0"/>
              </a:p>
              <a:p>
                <a:pPr marL="0" indent="0">
                  <a:buNone/>
                </a:pPr>
                <a14:m>
                  <m:oMathPara xmlns:m="http://schemas.openxmlformats.org/officeDocument/2006/math">
                    <m:oMathParaPr>
                      <m:jc m:val="centerGroup"/>
                    </m:oMathParaPr>
                    <m:oMath xmlns:m="http://schemas.openxmlformats.org/officeDocument/2006/math">
                      <m:r>
                        <a:rPr lang="es-EC" sz="1050" i="1">
                          <a:latin typeface="Cambria Math" panose="02040503050406030204" pitchFamily="18" charset="0"/>
                        </a:rPr>
                        <m:t>𝐷</m:t>
                      </m:r>
                      <m:r>
                        <a:rPr lang="es-EC" sz="1050" i="1">
                          <a:latin typeface="Cambria Math" panose="02040503050406030204" pitchFamily="18" charset="0"/>
                        </a:rPr>
                        <m:t>=(</m:t>
                      </m:r>
                      <m:r>
                        <a:rPr lang="es-EC" sz="1050" i="1">
                          <a:latin typeface="Cambria Math" panose="02040503050406030204" pitchFamily="18" charset="0"/>
                        </a:rPr>
                        <m:t>𝐼𝑛𝑡𝑒𝑛𝑠𝑖</m:t>
                      </m:r>
                      <m:r>
                        <a:rPr lang="es-EC" sz="1050" i="1">
                          <a:latin typeface="Cambria Math" panose="02040503050406030204" pitchFamily="18" charset="0"/>
                        </a:rPr>
                        <m:t>ó</m:t>
                      </m:r>
                      <m:r>
                        <a:rPr lang="es-EC" sz="1050" i="1">
                          <a:latin typeface="Cambria Math" panose="02040503050406030204" pitchFamily="18" charset="0"/>
                        </a:rPr>
                        <m:t>𝑛</m:t>
                      </m:r>
                      <m:r>
                        <a:rPr lang="es-EC" sz="1050" i="1">
                          <a:latin typeface="Cambria Math" panose="02040503050406030204" pitchFamily="18" charset="0"/>
                        </a:rPr>
                        <m:t> </m:t>
                      </m:r>
                      <m:r>
                        <a:rPr lang="es-EC" sz="1050" i="1">
                          <a:latin typeface="Cambria Math" panose="02040503050406030204" pitchFamily="18" charset="0"/>
                        </a:rPr>
                        <m:t>𝑑𝑒</m:t>
                      </m:r>
                      <m:r>
                        <a:rPr lang="es-EC" sz="1050" i="1">
                          <a:latin typeface="Cambria Math" panose="02040503050406030204" pitchFamily="18" charset="0"/>
                        </a:rPr>
                        <m:t> </m:t>
                      </m:r>
                      <m:r>
                        <a:rPr lang="es-EC" sz="1050" i="1">
                          <a:latin typeface="Cambria Math" panose="02040503050406030204" pitchFamily="18" charset="0"/>
                        </a:rPr>
                        <m:t>𝑐𝑜𝑚𝑝𝑟𝑎</m:t>
                      </m:r>
                      <m:r>
                        <a:rPr lang="es-EC" sz="1050" i="1">
                          <a:latin typeface="Cambria Math" panose="02040503050406030204" pitchFamily="18" charset="0"/>
                        </a:rPr>
                        <m:t>∗</m:t>
                      </m:r>
                      <m:r>
                        <a:rPr lang="es-EC" sz="1050" i="1">
                          <a:latin typeface="Cambria Math" panose="02040503050406030204" pitchFamily="18" charset="0"/>
                        </a:rPr>
                        <m:t>𝑐𝑎𝑛𝑡𝑖𝑑𝑎𝑑</m:t>
                      </m:r>
                      <m:r>
                        <a:rPr lang="es-EC" sz="1050" i="1">
                          <a:latin typeface="Cambria Math" panose="02040503050406030204" pitchFamily="18" charset="0"/>
                        </a:rPr>
                        <m:t>) </m:t>
                      </m:r>
                      <m:r>
                        <a:rPr lang="es-EC" sz="1050" i="1">
                          <a:latin typeface="Cambria Math" panose="02040503050406030204" pitchFamily="18" charset="0"/>
                        </a:rPr>
                        <m:t>𝑥</m:t>
                      </m:r>
                      <m:r>
                        <a:rPr lang="es-EC" sz="1050" i="1">
                          <a:latin typeface="Cambria Math" panose="02040503050406030204" pitchFamily="18" charset="0"/>
                        </a:rPr>
                        <m:t> </m:t>
                      </m:r>
                      <m:r>
                        <a:rPr lang="es-EC" sz="1050" i="1">
                          <a:latin typeface="Cambria Math" panose="02040503050406030204" pitchFamily="18" charset="0"/>
                        </a:rPr>
                        <m:t>𝑃</m:t>
                      </m:r>
                    </m:oMath>
                  </m:oMathPara>
                </a14:m>
                <a:endParaRPr lang="es-MX" sz="1050" dirty="0"/>
              </a:p>
              <a:p>
                <a:pPr marL="0" indent="0">
                  <a:buNone/>
                </a:pPr>
                <a:r>
                  <a:rPr lang="es-EC" sz="1050" i="1" dirty="0"/>
                  <a:t>D </a:t>
                </a:r>
                <a:r>
                  <a:rPr lang="es-EC" sz="1050" dirty="0"/>
                  <a:t>= Demanda</a:t>
                </a:r>
                <a:endParaRPr lang="es-MX" sz="1050" dirty="0"/>
              </a:p>
              <a:p>
                <a:pPr marL="0" indent="0">
                  <a:buNone/>
                </a:pPr>
                <a:r>
                  <a:rPr lang="es-EC" sz="1050" i="1" dirty="0"/>
                  <a:t>Intensión de compra </a:t>
                </a:r>
                <a:r>
                  <a:rPr lang="es-EC" sz="1050" dirty="0"/>
                  <a:t>= Porcentaje de empresas que están dispuestas a adquirir el servicio de capacitación del CEC de la Universidad de las Fuerzas Armadas</a:t>
                </a:r>
                <a:endParaRPr lang="es-MX" sz="1050" dirty="0"/>
              </a:p>
              <a:p>
                <a:pPr marL="0" indent="0">
                  <a:buNone/>
                </a:pPr>
                <a:r>
                  <a:rPr lang="es-EC" sz="1050" i="1" dirty="0"/>
                  <a:t>Cantidad </a:t>
                </a:r>
                <a:r>
                  <a:rPr lang="es-EC" sz="1050" dirty="0"/>
                  <a:t>= número de trabajadores del sector manufacturero en función del porcentaje promedio de colaboradores capacitados al año </a:t>
                </a:r>
                <a:endParaRPr lang="es-MX" sz="1050" dirty="0"/>
              </a:p>
              <a:p>
                <a:pPr marL="0" indent="0">
                  <a:buNone/>
                </a:pPr>
                <a:r>
                  <a:rPr lang="es-EC" sz="1050" i="1" dirty="0"/>
                  <a:t>P </a:t>
                </a:r>
                <a:r>
                  <a:rPr lang="es-EC" sz="1050" dirty="0"/>
                  <a:t>= precio promedio de un curso nacional de 40 horas </a:t>
                </a:r>
                <a:endParaRPr lang="es-MX" sz="1050" dirty="0"/>
              </a:p>
              <a:p>
                <a:pPr marL="0" indent="0">
                  <a:buNone/>
                </a:pPr>
                <a:r>
                  <a:rPr lang="es-EC" sz="1050" b="1" i="1" dirty="0"/>
                  <a:t>Cálculo:</a:t>
                </a:r>
                <a:endParaRPr lang="es-MX" sz="1050" dirty="0"/>
              </a:p>
              <a:p>
                <a:pPr marL="0" indent="0">
                  <a:buNone/>
                </a:pPr>
                <a:r>
                  <a:rPr lang="es-EC" sz="1050" i="1" dirty="0"/>
                  <a:t>Intensión de compra = 78.8%</a:t>
                </a:r>
                <a:endParaRPr lang="es-MX" sz="1050" dirty="0"/>
              </a:p>
              <a:p>
                <a:pPr marL="0" indent="0">
                  <a:buNone/>
                </a:pPr>
                <a:r>
                  <a:rPr lang="es-EC" sz="1050" i="1" dirty="0"/>
                  <a:t>Cantidad = 99441 colaboradores * 59.2% trabajadores capacitados anualmente </a:t>
                </a:r>
                <a:endParaRPr lang="es-MX" sz="1050" dirty="0"/>
              </a:p>
              <a:p>
                <a:pPr marL="0" indent="0">
                  <a:buNone/>
                </a:pPr>
                <a:r>
                  <a:rPr lang="es-EC" sz="1050" i="1" dirty="0"/>
                  <a:t>P = $186,78</a:t>
                </a:r>
                <a:endParaRPr lang="es-MX" sz="1050" dirty="0"/>
              </a:p>
              <a:p>
                <a:pPr marL="0" indent="0">
                  <a:buNone/>
                </a:pPr>
                <a:r>
                  <a:rPr lang="es-EC" sz="1050" i="1" dirty="0"/>
                  <a:t>(1) D = 78.9%*(99441 colaboradores*59.2%) x $186,78</a:t>
                </a:r>
                <a:endParaRPr lang="es-MX" sz="1050" dirty="0"/>
              </a:p>
              <a:p>
                <a:pPr marL="0" indent="0">
                  <a:buNone/>
                </a:pPr>
                <a:r>
                  <a:rPr lang="es-EC" sz="1050" i="1" dirty="0"/>
                  <a:t>(2) D = 46,388.83 colaboradores x $186,78</a:t>
                </a:r>
                <a:endParaRPr lang="es-MX" sz="1050" dirty="0"/>
              </a:p>
              <a:p>
                <a:pPr marL="0" indent="0">
                  <a:buNone/>
                </a:pPr>
                <a:r>
                  <a:rPr lang="es-EC" sz="1050" i="1" dirty="0"/>
                  <a:t>(3) D = $</a:t>
                </a:r>
                <a:r>
                  <a:rPr lang="es-EC" sz="1050" i="1" dirty="0" smtClean="0"/>
                  <a:t>8’664,505.43</a:t>
                </a:r>
                <a:endParaRPr lang="es-MX" sz="1050" dirty="0"/>
              </a:p>
            </p:txBody>
          </p:sp>
        </mc:Choice>
        <mc:Fallback xmlns="">
          <p:sp>
            <p:nvSpPr>
              <p:cNvPr id="3" name="Marcador de contenido 2"/>
              <p:cNvSpPr>
                <a:spLocks noGrp="1" noRot="1" noChangeAspect="1" noMove="1" noResize="1" noEditPoints="1" noAdjustHandles="1" noChangeArrowheads="1" noChangeShapeType="1" noTextEdit="1"/>
              </p:cNvSpPr>
              <p:nvPr>
                <p:ph sz="quarter" idx="13"/>
              </p:nvPr>
            </p:nvSpPr>
            <p:spPr>
              <a:blipFill rotWithShape="0">
                <a:blip r:embed="rId2"/>
                <a:stretch>
                  <a:fillRect b="-7076"/>
                </a:stretch>
              </a:blipFill>
            </p:spPr>
            <p:txBody>
              <a:bodyPr/>
              <a:lstStyle/>
              <a:p>
                <a:r>
                  <a:rPr lang="es-MX">
                    <a:noFill/>
                  </a:rPr>
                  <a:t> </a:t>
                </a:r>
              </a:p>
            </p:txBody>
          </p:sp>
        </mc:Fallback>
      </mc:AlternateContent>
      <p:graphicFrame>
        <p:nvGraphicFramePr>
          <p:cNvPr id="4" name="Tabla 3"/>
          <p:cNvGraphicFramePr>
            <a:graphicFrameLocks noGrp="1"/>
          </p:cNvGraphicFramePr>
          <p:nvPr>
            <p:extLst>
              <p:ext uri="{D42A27DB-BD31-4B8C-83A1-F6EECF244321}">
                <p14:modId xmlns:p14="http://schemas.microsoft.com/office/powerpoint/2010/main" val="3216718190"/>
              </p:ext>
            </p:extLst>
          </p:nvPr>
        </p:nvGraphicFramePr>
        <p:xfrm>
          <a:off x="6084168" y="3651870"/>
          <a:ext cx="2927648" cy="1309243"/>
        </p:xfrm>
        <a:graphic>
          <a:graphicData uri="http://schemas.openxmlformats.org/drawingml/2006/table">
            <a:tbl>
              <a:tblPr firstRow="1" bandRow="1">
                <a:tableStyleId>{85BE263C-DBD7-4A20-BB59-AAB30ACAA65A}</a:tableStyleId>
              </a:tblPr>
              <a:tblGrid>
                <a:gridCol w="1463824"/>
                <a:gridCol w="1463824"/>
              </a:tblGrid>
              <a:tr h="394843">
                <a:tc>
                  <a:txBody>
                    <a:bodyPr/>
                    <a:lstStyle/>
                    <a:p>
                      <a:r>
                        <a:rPr lang="es-MX" sz="1200" dirty="0" smtClean="0"/>
                        <a:t>Tipo de empresa</a:t>
                      </a:r>
                      <a:endParaRPr lang="es-MX" sz="1200" dirty="0"/>
                    </a:p>
                  </a:txBody>
                  <a:tcPr/>
                </a:tc>
                <a:tc>
                  <a:txBody>
                    <a:bodyPr/>
                    <a:lstStyle/>
                    <a:p>
                      <a:r>
                        <a:rPr lang="es-MX" sz="1200" dirty="0" smtClean="0"/>
                        <a:t>Demanda</a:t>
                      </a:r>
                      <a:endParaRPr lang="es-MX" sz="1200" dirty="0"/>
                    </a:p>
                  </a:txBody>
                  <a:tcPr/>
                </a:tc>
              </a:tr>
              <a:tr h="394843">
                <a:tc>
                  <a:txBody>
                    <a:bodyPr/>
                    <a:lstStyle/>
                    <a:p>
                      <a:r>
                        <a:rPr lang="es-MX" sz="1200" dirty="0" smtClean="0"/>
                        <a:t>Medianas</a:t>
                      </a:r>
                      <a:endParaRPr lang="es-MX" sz="1200" dirty="0"/>
                    </a:p>
                  </a:txBody>
                  <a:tcPr/>
                </a:tc>
                <a:tc>
                  <a:txBody>
                    <a:bodyPr/>
                    <a:lstStyle/>
                    <a:p>
                      <a:r>
                        <a:rPr kumimoji="0" lang="es-EC" sz="1200" kern="1200" dirty="0" smtClean="0">
                          <a:effectLst/>
                        </a:rPr>
                        <a:t>D = $ 1’246,190.88</a:t>
                      </a:r>
                      <a:endParaRPr lang="es-MX" sz="1200" dirty="0"/>
                    </a:p>
                  </a:txBody>
                  <a:tcPr/>
                </a:tc>
              </a:tr>
              <a:tr h="394843">
                <a:tc>
                  <a:txBody>
                    <a:bodyPr/>
                    <a:lstStyle/>
                    <a:p>
                      <a:r>
                        <a:rPr lang="es-MX" sz="1200" dirty="0" smtClean="0"/>
                        <a:t>Grandes</a:t>
                      </a:r>
                      <a:endParaRPr lang="es-MX" sz="1200" dirty="0"/>
                    </a:p>
                  </a:txBody>
                  <a:tcPr/>
                </a:tc>
                <a:tc>
                  <a:txBody>
                    <a:bodyPr/>
                    <a:lstStyle/>
                    <a:p>
                      <a:r>
                        <a:rPr kumimoji="0" lang="es-EC" sz="1200" kern="1200" dirty="0" smtClean="0">
                          <a:effectLst/>
                        </a:rPr>
                        <a:t>D = $10’870.227,73</a:t>
                      </a:r>
                      <a:endParaRPr lang="es-MX" sz="1200" dirty="0"/>
                    </a:p>
                  </a:txBody>
                  <a:tcPr/>
                </a:tc>
              </a:tr>
            </a:tbl>
          </a:graphicData>
        </a:graphic>
      </p:graphicFrame>
    </p:spTree>
    <p:extLst>
      <p:ext uri="{BB962C8B-B14F-4D97-AF65-F5344CB8AC3E}">
        <p14:creationId xmlns:p14="http://schemas.microsoft.com/office/powerpoint/2010/main" val="3286698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Estudios de posgrados</a:t>
            </a:r>
            <a:endParaRPr lang="es-MX" dirty="0"/>
          </a:p>
        </p:txBody>
      </p:sp>
      <p:graphicFrame>
        <p:nvGraphicFramePr>
          <p:cNvPr id="7" name="Tabla 6"/>
          <p:cNvGraphicFramePr>
            <a:graphicFrameLocks noGrp="1"/>
          </p:cNvGraphicFramePr>
          <p:nvPr>
            <p:extLst>
              <p:ext uri="{D42A27DB-BD31-4B8C-83A1-F6EECF244321}">
                <p14:modId xmlns:p14="http://schemas.microsoft.com/office/powerpoint/2010/main" val="2414364358"/>
              </p:ext>
            </p:extLst>
          </p:nvPr>
        </p:nvGraphicFramePr>
        <p:xfrm>
          <a:off x="107504" y="1347614"/>
          <a:ext cx="4788024" cy="5440680"/>
        </p:xfrm>
        <a:graphic>
          <a:graphicData uri="http://schemas.openxmlformats.org/drawingml/2006/table">
            <a:tbl>
              <a:tblPr firstRow="1" firstCol="1" bandRow="1">
                <a:tableStyleId>{72833802-FEF1-4C79-8D5D-14CF1EAF98D9}</a:tableStyleId>
              </a:tblPr>
              <a:tblGrid>
                <a:gridCol w="2929736"/>
                <a:gridCol w="929905"/>
                <a:gridCol w="928383"/>
              </a:tblGrid>
              <a:tr h="223308">
                <a:tc>
                  <a:txBody>
                    <a:bodyPr/>
                    <a:lstStyle/>
                    <a:p>
                      <a:pPr indent="0">
                        <a:lnSpc>
                          <a:spcPct val="115000"/>
                        </a:lnSpc>
                      </a:pPr>
                      <a:endParaRPr lang="es-MX" sz="1400" dirty="0">
                        <a:effectLst/>
                        <a:latin typeface="Century Gothic" panose="020B0502020202020204" pitchFamily="34" charset="0"/>
                      </a:endParaRPr>
                    </a:p>
                  </a:txBody>
                  <a:tcPr marL="11846" marR="11846" marT="0" marB="0" anchor="ctr"/>
                </a:tc>
                <a:tc>
                  <a:txBody>
                    <a:bodyPr/>
                    <a:lstStyle/>
                    <a:p>
                      <a:pPr indent="0" algn="ctr">
                        <a:lnSpc>
                          <a:spcPct val="150000"/>
                        </a:lnSpc>
                        <a:spcAft>
                          <a:spcPts val="0"/>
                        </a:spcAft>
                      </a:pPr>
                      <a:r>
                        <a:rPr lang="es-MX" sz="1400" dirty="0">
                          <a:effectLst/>
                        </a:rPr>
                        <a:t>Mediana</a:t>
                      </a:r>
                      <a:endParaRPr lang="es-MX" sz="1400" dirty="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ctr">
                        <a:lnSpc>
                          <a:spcPct val="150000"/>
                        </a:lnSpc>
                        <a:spcAft>
                          <a:spcPts val="0"/>
                        </a:spcAft>
                      </a:pPr>
                      <a:r>
                        <a:rPr lang="es-MX" sz="1400" dirty="0">
                          <a:effectLst/>
                        </a:rPr>
                        <a:t>Grande</a:t>
                      </a:r>
                      <a:endParaRPr lang="es-MX" sz="1400" dirty="0">
                        <a:effectLst/>
                        <a:latin typeface="Times New Roman" panose="02020603050405020304" pitchFamily="18" charset="0"/>
                        <a:ea typeface="Calibri" panose="020F0502020204030204" pitchFamily="34" charset="0"/>
                      </a:endParaRPr>
                    </a:p>
                  </a:txBody>
                  <a:tcPr marL="11846" marR="11846" marT="0" marB="0" anchor="ctr"/>
                </a:tc>
              </a:tr>
              <a:tr h="446617">
                <a:tc>
                  <a:txBody>
                    <a:bodyPr/>
                    <a:lstStyle/>
                    <a:p>
                      <a:pPr indent="0" algn="l">
                        <a:lnSpc>
                          <a:spcPct val="150000"/>
                        </a:lnSpc>
                        <a:spcAft>
                          <a:spcPts val="0"/>
                        </a:spcAft>
                      </a:pPr>
                      <a:r>
                        <a:rPr lang="es-MX" sz="1400" b="0" dirty="0">
                          <a:effectLst/>
                        </a:rPr>
                        <a:t>Administración de personal/recursos humanos</a:t>
                      </a:r>
                      <a:endParaRPr lang="es-MX" sz="1400" b="0" dirty="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400" b="0" dirty="0">
                          <a:effectLst/>
                        </a:rPr>
                        <a:t>17.20%</a:t>
                      </a:r>
                      <a:endParaRPr lang="es-MX" sz="1400" b="0" dirty="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400" b="0" dirty="0">
                          <a:effectLst/>
                        </a:rPr>
                        <a:t>15.30%</a:t>
                      </a:r>
                      <a:endParaRPr lang="es-MX" sz="1400" b="0" dirty="0">
                        <a:effectLst/>
                        <a:latin typeface="Times New Roman" panose="02020603050405020304" pitchFamily="18" charset="0"/>
                        <a:ea typeface="Calibri" panose="020F0502020204030204" pitchFamily="34" charset="0"/>
                      </a:endParaRPr>
                    </a:p>
                  </a:txBody>
                  <a:tcPr marL="11846" marR="11846" marT="0" marB="0" anchor="ctr"/>
                </a:tc>
              </a:tr>
              <a:tr h="223308">
                <a:tc>
                  <a:txBody>
                    <a:bodyPr/>
                    <a:lstStyle/>
                    <a:p>
                      <a:pPr indent="0" algn="l">
                        <a:lnSpc>
                          <a:spcPct val="150000"/>
                        </a:lnSpc>
                        <a:spcAft>
                          <a:spcPts val="0"/>
                        </a:spcAft>
                      </a:pPr>
                      <a:r>
                        <a:rPr lang="es-MX" sz="1400" b="0">
                          <a:effectLst/>
                        </a:rPr>
                        <a:t>Administración</a:t>
                      </a:r>
                      <a:endParaRPr lang="es-MX" sz="1400" b="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400" b="0" dirty="0">
                          <a:effectLst/>
                        </a:rPr>
                        <a:t>14.90%</a:t>
                      </a:r>
                      <a:endParaRPr lang="es-MX" sz="1400" b="0" dirty="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400" b="0">
                          <a:effectLst/>
                        </a:rPr>
                        <a:t>18.60%</a:t>
                      </a:r>
                      <a:endParaRPr lang="es-MX" sz="1400" b="0">
                        <a:effectLst/>
                        <a:latin typeface="Times New Roman" panose="02020603050405020304" pitchFamily="18" charset="0"/>
                        <a:ea typeface="Calibri" panose="020F0502020204030204" pitchFamily="34" charset="0"/>
                      </a:endParaRPr>
                    </a:p>
                  </a:txBody>
                  <a:tcPr marL="11846" marR="11846" marT="0" marB="0" anchor="ctr"/>
                </a:tc>
              </a:tr>
              <a:tr h="223308">
                <a:tc>
                  <a:txBody>
                    <a:bodyPr/>
                    <a:lstStyle/>
                    <a:p>
                      <a:pPr indent="0" algn="l">
                        <a:lnSpc>
                          <a:spcPct val="150000"/>
                        </a:lnSpc>
                        <a:spcAft>
                          <a:spcPts val="0"/>
                        </a:spcAft>
                      </a:pPr>
                      <a:r>
                        <a:rPr lang="es-MX" sz="1400" b="0" dirty="0">
                          <a:effectLst/>
                        </a:rPr>
                        <a:t>Finanzas/auditoría</a:t>
                      </a:r>
                      <a:endParaRPr lang="es-MX" sz="1400" b="0" dirty="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400" b="0" dirty="0">
                          <a:effectLst/>
                        </a:rPr>
                        <a:t>12.60%</a:t>
                      </a:r>
                      <a:endParaRPr lang="es-MX" sz="1400" b="0" dirty="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400" b="0">
                          <a:effectLst/>
                        </a:rPr>
                        <a:t>11.90%</a:t>
                      </a:r>
                      <a:endParaRPr lang="es-MX" sz="1400" b="0">
                        <a:effectLst/>
                        <a:latin typeface="Times New Roman" panose="02020603050405020304" pitchFamily="18" charset="0"/>
                        <a:ea typeface="Calibri" panose="020F0502020204030204" pitchFamily="34" charset="0"/>
                      </a:endParaRPr>
                    </a:p>
                  </a:txBody>
                  <a:tcPr marL="11846" marR="11846" marT="0" marB="0" anchor="ctr"/>
                </a:tc>
              </a:tr>
              <a:tr h="223308">
                <a:tc>
                  <a:txBody>
                    <a:bodyPr/>
                    <a:lstStyle/>
                    <a:p>
                      <a:pPr indent="0" algn="l">
                        <a:lnSpc>
                          <a:spcPct val="150000"/>
                        </a:lnSpc>
                        <a:spcAft>
                          <a:spcPts val="0"/>
                        </a:spcAft>
                      </a:pPr>
                      <a:r>
                        <a:rPr lang="es-MX" sz="1400" b="0" dirty="0">
                          <a:effectLst/>
                        </a:rPr>
                        <a:t>Seguridad industrial</a:t>
                      </a:r>
                      <a:endParaRPr lang="es-MX" sz="1400" b="0" dirty="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400" b="0">
                          <a:effectLst/>
                        </a:rPr>
                        <a:t>12.60%</a:t>
                      </a:r>
                      <a:endParaRPr lang="es-MX" sz="1400" b="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400" b="0">
                          <a:effectLst/>
                        </a:rPr>
                        <a:t>10.20%</a:t>
                      </a:r>
                      <a:endParaRPr lang="es-MX" sz="1400" b="0">
                        <a:effectLst/>
                        <a:latin typeface="Times New Roman" panose="02020603050405020304" pitchFamily="18" charset="0"/>
                        <a:ea typeface="Calibri" panose="020F0502020204030204" pitchFamily="34" charset="0"/>
                      </a:endParaRPr>
                    </a:p>
                  </a:txBody>
                  <a:tcPr marL="11846" marR="11846" marT="0" marB="0" anchor="ctr"/>
                </a:tc>
              </a:tr>
              <a:tr h="223308">
                <a:tc>
                  <a:txBody>
                    <a:bodyPr/>
                    <a:lstStyle/>
                    <a:p>
                      <a:pPr indent="0" algn="l">
                        <a:lnSpc>
                          <a:spcPct val="150000"/>
                        </a:lnSpc>
                        <a:spcAft>
                          <a:spcPts val="0"/>
                        </a:spcAft>
                      </a:pPr>
                      <a:r>
                        <a:rPr lang="es-MX" sz="1400" b="0" dirty="0">
                          <a:effectLst/>
                        </a:rPr>
                        <a:t>Producción</a:t>
                      </a:r>
                      <a:endParaRPr lang="es-MX" sz="1400" b="0" dirty="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400" b="0">
                          <a:effectLst/>
                        </a:rPr>
                        <a:t>10.30%</a:t>
                      </a:r>
                      <a:endParaRPr lang="es-MX" sz="1400" b="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400" b="0" dirty="0">
                          <a:effectLst/>
                        </a:rPr>
                        <a:t>6.80%</a:t>
                      </a:r>
                      <a:endParaRPr lang="es-MX" sz="1400" b="0" dirty="0">
                        <a:effectLst/>
                        <a:latin typeface="Times New Roman" panose="02020603050405020304" pitchFamily="18" charset="0"/>
                        <a:ea typeface="Calibri" panose="020F0502020204030204" pitchFamily="34" charset="0"/>
                      </a:endParaRPr>
                    </a:p>
                  </a:txBody>
                  <a:tcPr marL="11846" marR="11846" marT="0" marB="0" anchor="ctr"/>
                </a:tc>
              </a:tr>
              <a:tr h="223308">
                <a:tc>
                  <a:txBody>
                    <a:bodyPr/>
                    <a:lstStyle/>
                    <a:p>
                      <a:pPr indent="0" algn="l">
                        <a:lnSpc>
                          <a:spcPct val="150000"/>
                        </a:lnSpc>
                        <a:spcAft>
                          <a:spcPts val="0"/>
                        </a:spcAft>
                      </a:pPr>
                      <a:r>
                        <a:rPr lang="es-MX" sz="1400" b="0" dirty="0">
                          <a:effectLst/>
                        </a:rPr>
                        <a:t>Electrónica/automatización</a:t>
                      </a:r>
                      <a:endParaRPr lang="es-MX" sz="1400" b="0" dirty="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400" b="0">
                          <a:effectLst/>
                        </a:rPr>
                        <a:t>9.20%</a:t>
                      </a:r>
                      <a:endParaRPr lang="es-MX" sz="1400" b="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400" b="0" dirty="0">
                          <a:effectLst/>
                        </a:rPr>
                        <a:t>8.50%</a:t>
                      </a:r>
                      <a:endParaRPr lang="es-MX" sz="1400" b="0" dirty="0">
                        <a:effectLst/>
                        <a:latin typeface="Times New Roman" panose="02020603050405020304" pitchFamily="18" charset="0"/>
                        <a:ea typeface="Calibri" panose="020F0502020204030204" pitchFamily="34" charset="0"/>
                      </a:endParaRPr>
                    </a:p>
                  </a:txBody>
                  <a:tcPr marL="11846" marR="11846" marT="0" marB="0" anchor="ctr"/>
                </a:tc>
              </a:tr>
              <a:tr h="223308">
                <a:tc>
                  <a:txBody>
                    <a:bodyPr/>
                    <a:lstStyle/>
                    <a:p>
                      <a:pPr indent="0" algn="l">
                        <a:lnSpc>
                          <a:spcPct val="150000"/>
                        </a:lnSpc>
                        <a:spcAft>
                          <a:spcPts val="0"/>
                        </a:spcAft>
                      </a:pPr>
                      <a:r>
                        <a:rPr lang="es-MX" sz="1400" b="0" dirty="0">
                          <a:effectLst/>
                        </a:rPr>
                        <a:t>Sistemas/Informática</a:t>
                      </a:r>
                      <a:endParaRPr lang="es-MX" sz="1400" b="0" dirty="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400" b="0">
                          <a:effectLst/>
                        </a:rPr>
                        <a:t>9.20%</a:t>
                      </a:r>
                      <a:endParaRPr lang="es-MX" sz="1400" b="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400" b="0" dirty="0">
                          <a:effectLst/>
                        </a:rPr>
                        <a:t>5.10%</a:t>
                      </a:r>
                      <a:endParaRPr lang="es-MX" sz="1400" b="0" dirty="0">
                        <a:effectLst/>
                        <a:latin typeface="Times New Roman" panose="02020603050405020304" pitchFamily="18" charset="0"/>
                        <a:ea typeface="Calibri" panose="020F0502020204030204" pitchFamily="34" charset="0"/>
                      </a:endParaRPr>
                    </a:p>
                  </a:txBody>
                  <a:tcPr marL="11846" marR="11846" marT="0" marB="0" anchor="ctr"/>
                </a:tc>
              </a:tr>
              <a:tr h="223308">
                <a:tc>
                  <a:txBody>
                    <a:bodyPr/>
                    <a:lstStyle/>
                    <a:p>
                      <a:pPr indent="0" algn="l">
                        <a:lnSpc>
                          <a:spcPct val="150000"/>
                        </a:lnSpc>
                        <a:spcAft>
                          <a:spcPts val="0"/>
                        </a:spcAft>
                      </a:pPr>
                      <a:r>
                        <a:rPr lang="es-MX" sz="1400" b="0" dirty="0">
                          <a:effectLst/>
                        </a:rPr>
                        <a:t>Marketing</a:t>
                      </a:r>
                      <a:endParaRPr lang="es-MX" sz="1400" b="0" dirty="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400" b="0">
                          <a:effectLst/>
                        </a:rPr>
                        <a:t>8.00%</a:t>
                      </a:r>
                      <a:endParaRPr lang="es-MX" sz="1400" b="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400" b="0">
                          <a:effectLst/>
                        </a:rPr>
                        <a:t>15.30%</a:t>
                      </a:r>
                      <a:endParaRPr lang="es-MX" sz="1400" b="0">
                        <a:effectLst/>
                        <a:latin typeface="Times New Roman" panose="02020603050405020304" pitchFamily="18" charset="0"/>
                        <a:ea typeface="Calibri" panose="020F0502020204030204" pitchFamily="34" charset="0"/>
                      </a:endParaRPr>
                    </a:p>
                  </a:txBody>
                  <a:tcPr marL="11846" marR="11846" marT="0" marB="0" anchor="ctr"/>
                </a:tc>
              </a:tr>
              <a:tr h="223308">
                <a:tc>
                  <a:txBody>
                    <a:bodyPr/>
                    <a:lstStyle/>
                    <a:p>
                      <a:pPr indent="0" algn="l">
                        <a:lnSpc>
                          <a:spcPct val="150000"/>
                        </a:lnSpc>
                        <a:spcAft>
                          <a:spcPts val="0"/>
                        </a:spcAft>
                      </a:pPr>
                      <a:r>
                        <a:rPr lang="es-MX" sz="1400" b="0" dirty="0">
                          <a:effectLst/>
                        </a:rPr>
                        <a:t>Comercio exterior/internacional</a:t>
                      </a:r>
                      <a:endParaRPr lang="es-MX" sz="1400" b="0" dirty="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400" b="0">
                          <a:effectLst/>
                        </a:rPr>
                        <a:t>8.00%</a:t>
                      </a:r>
                      <a:endParaRPr lang="es-MX" sz="1400" b="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400" b="0" dirty="0">
                          <a:effectLst/>
                        </a:rPr>
                        <a:t>3.40%</a:t>
                      </a:r>
                      <a:endParaRPr lang="es-MX" sz="1400" b="0" dirty="0">
                        <a:effectLst/>
                        <a:latin typeface="Times New Roman" panose="02020603050405020304" pitchFamily="18" charset="0"/>
                        <a:ea typeface="Calibri" panose="020F0502020204030204" pitchFamily="34" charset="0"/>
                      </a:endParaRPr>
                    </a:p>
                  </a:txBody>
                  <a:tcPr marL="11846" marR="11846" marT="0" marB="0" anchor="ctr"/>
                </a:tc>
              </a:tr>
              <a:tr h="223308">
                <a:tc>
                  <a:txBody>
                    <a:bodyPr/>
                    <a:lstStyle/>
                    <a:p>
                      <a:pPr indent="0" algn="l">
                        <a:lnSpc>
                          <a:spcPct val="150000"/>
                        </a:lnSpc>
                        <a:spcAft>
                          <a:spcPts val="0"/>
                        </a:spcAft>
                      </a:pPr>
                      <a:r>
                        <a:rPr lang="es-MX" sz="1400" b="0" dirty="0">
                          <a:effectLst/>
                        </a:rPr>
                        <a:t>Calidad</a:t>
                      </a:r>
                      <a:endParaRPr lang="es-MX" sz="1400" b="0" dirty="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400" b="0">
                          <a:effectLst/>
                        </a:rPr>
                        <a:t>6.90%</a:t>
                      </a:r>
                      <a:endParaRPr lang="es-MX" sz="1400" b="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400" b="0" dirty="0">
                          <a:effectLst/>
                        </a:rPr>
                        <a:t>5.10%</a:t>
                      </a:r>
                      <a:endParaRPr lang="es-MX" sz="1400" b="0" dirty="0">
                        <a:effectLst/>
                        <a:latin typeface="Times New Roman" panose="02020603050405020304" pitchFamily="18" charset="0"/>
                        <a:ea typeface="Calibri" panose="020F0502020204030204" pitchFamily="34" charset="0"/>
                      </a:endParaRPr>
                    </a:p>
                  </a:txBody>
                  <a:tcPr marL="11846" marR="11846" marT="0" marB="0" anchor="ctr"/>
                </a:tc>
              </a:tr>
              <a:tr h="223308">
                <a:tc>
                  <a:txBody>
                    <a:bodyPr/>
                    <a:lstStyle/>
                    <a:p>
                      <a:pPr indent="0" algn="l">
                        <a:lnSpc>
                          <a:spcPct val="150000"/>
                        </a:lnSpc>
                        <a:spcAft>
                          <a:spcPts val="0"/>
                        </a:spcAft>
                      </a:pPr>
                      <a:r>
                        <a:rPr lang="es-MX" sz="1400" b="0" dirty="0">
                          <a:effectLst/>
                        </a:rPr>
                        <a:t>Comercio/comercial</a:t>
                      </a:r>
                      <a:endParaRPr lang="es-MX" sz="1400" b="0" dirty="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400" b="0">
                          <a:effectLst/>
                        </a:rPr>
                        <a:t>6.90%</a:t>
                      </a:r>
                      <a:endParaRPr lang="es-MX" sz="1400" b="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400" b="0" dirty="0">
                          <a:effectLst/>
                        </a:rPr>
                        <a:t>3.40%</a:t>
                      </a:r>
                      <a:endParaRPr lang="es-MX" sz="1400" b="0" dirty="0">
                        <a:effectLst/>
                        <a:latin typeface="Times New Roman" panose="02020603050405020304" pitchFamily="18" charset="0"/>
                        <a:ea typeface="Calibri" panose="020F0502020204030204" pitchFamily="34" charset="0"/>
                      </a:endParaRPr>
                    </a:p>
                  </a:txBody>
                  <a:tcPr marL="11846" marR="11846" marT="0" marB="0" anchor="ctr"/>
                </a:tc>
              </a:tr>
              <a:tr h="223308">
                <a:tc>
                  <a:txBody>
                    <a:bodyPr/>
                    <a:lstStyle/>
                    <a:p>
                      <a:pPr indent="0" algn="l">
                        <a:lnSpc>
                          <a:spcPct val="150000"/>
                        </a:lnSpc>
                        <a:spcAft>
                          <a:spcPts val="0"/>
                        </a:spcAft>
                      </a:pPr>
                      <a:r>
                        <a:rPr lang="es-MX" sz="1400" b="0" dirty="0">
                          <a:effectLst/>
                        </a:rPr>
                        <a:t>Gerencia</a:t>
                      </a:r>
                      <a:endParaRPr lang="es-MX" sz="1400" b="0" dirty="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400" b="0" dirty="0">
                          <a:effectLst/>
                        </a:rPr>
                        <a:t>5.70%</a:t>
                      </a:r>
                      <a:endParaRPr lang="es-MX" sz="1400" b="0" dirty="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400" b="0" dirty="0">
                          <a:effectLst/>
                        </a:rPr>
                        <a:t>6.80%</a:t>
                      </a:r>
                      <a:endParaRPr lang="es-MX" sz="1400" b="0" dirty="0">
                        <a:effectLst/>
                        <a:latin typeface="Times New Roman" panose="02020603050405020304" pitchFamily="18" charset="0"/>
                        <a:ea typeface="Calibri" panose="020F0502020204030204" pitchFamily="34" charset="0"/>
                      </a:endParaRPr>
                    </a:p>
                  </a:txBody>
                  <a:tcPr marL="11846" marR="11846" marT="0" marB="0" anchor="ctr"/>
                </a:tc>
              </a:tr>
              <a:tr h="223308">
                <a:tc>
                  <a:txBody>
                    <a:bodyPr/>
                    <a:lstStyle/>
                    <a:p>
                      <a:pPr indent="0" algn="l">
                        <a:lnSpc>
                          <a:spcPct val="150000"/>
                        </a:lnSpc>
                        <a:spcAft>
                          <a:spcPts val="0"/>
                        </a:spcAft>
                      </a:pPr>
                      <a:r>
                        <a:rPr lang="es-MX" sz="1400" b="0">
                          <a:effectLst/>
                        </a:rPr>
                        <a:t>Mecánica/mec. Industrial/automotriz</a:t>
                      </a:r>
                      <a:endParaRPr lang="es-MX" sz="1400" b="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400" b="0" dirty="0">
                          <a:effectLst/>
                        </a:rPr>
                        <a:t>5.70%</a:t>
                      </a:r>
                      <a:endParaRPr lang="es-MX" sz="1400" b="0" dirty="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400" b="0" dirty="0">
                          <a:effectLst/>
                        </a:rPr>
                        <a:t>6.80%</a:t>
                      </a:r>
                      <a:endParaRPr lang="es-MX" sz="1400" b="0" dirty="0">
                        <a:effectLst/>
                        <a:latin typeface="Times New Roman" panose="02020603050405020304" pitchFamily="18" charset="0"/>
                        <a:ea typeface="Calibri" panose="020F0502020204030204" pitchFamily="34" charset="0"/>
                      </a:endParaRPr>
                    </a:p>
                  </a:txBody>
                  <a:tcPr marL="11846" marR="11846" marT="0" marB="0" anchor="ctr"/>
                </a:tc>
              </a:tr>
              <a:tr h="223308">
                <a:tc>
                  <a:txBody>
                    <a:bodyPr/>
                    <a:lstStyle/>
                    <a:p>
                      <a:pPr indent="0" algn="l">
                        <a:lnSpc>
                          <a:spcPct val="150000"/>
                        </a:lnSpc>
                        <a:spcAft>
                          <a:spcPts val="0"/>
                        </a:spcAft>
                      </a:pPr>
                      <a:r>
                        <a:rPr lang="es-MX" sz="1400" b="0" dirty="0">
                          <a:effectLst/>
                        </a:rPr>
                        <a:t>Logística</a:t>
                      </a:r>
                      <a:endParaRPr lang="es-MX" sz="1400" b="0" dirty="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400" b="0">
                          <a:effectLst/>
                        </a:rPr>
                        <a:t>3.40%</a:t>
                      </a:r>
                      <a:endParaRPr lang="es-MX" sz="1400" b="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400" b="0" dirty="0">
                          <a:effectLst/>
                        </a:rPr>
                        <a:t>6.80%</a:t>
                      </a:r>
                      <a:endParaRPr lang="es-MX" sz="1400" b="0" dirty="0">
                        <a:effectLst/>
                        <a:latin typeface="Times New Roman" panose="02020603050405020304" pitchFamily="18" charset="0"/>
                        <a:ea typeface="Calibri" panose="020F0502020204030204" pitchFamily="34" charset="0"/>
                      </a:endParaRPr>
                    </a:p>
                  </a:txBody>
                  <a:tcPr marL="11846" marR="11846" marT="0" marB="0" anchor="ct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668454267"/>
              </p:ext>
            </p:extLst>
          </p:nvPr>
        </p:nvGraphicFramePr>
        <p:xfrm>
          <a:off x="5004048" y="1851670"/>
          <a:ext cx="4067944" cy="2640330"/>
        </p:xfrm>
        <a:graphic>
          <a:graphicData uri="http://schemas.openxmlformats.org/drawingml/2006/table">
            <a:tbl>
              <a:tblPr firstRow="1" firstCol="1" bandRow="1">
                <a:tableStyleId>{72833802-FEF1-4C79-8D5D-14CF1EAF98D9}</a:tableStyleId>
              </a:tblPr>
              <a:tblGrid>
                <a:gridCol w="2489127"/>
                <a:gridCol w="790055"/>
                <a:gridCol w="788762"/>
              </a:tblGrid>
              <a:tr h="223308">
                <a:tc>
                  <a:txBody>
                    <a:bodyPr/>
                    <a:lstStyle/>
                    <a:p>
                      <a:pPr indent="0" algn="l">
                        <a:lnSpc>
                          <a:spcPct val="150000"/>
                        </a:lnSpc>
                        <a:spcAft>
                          <a:spcPts val="0"/>
                        </a:spcAft>
                      </a:pPr>
                      <a:endParaRPr lang="es-MX" sz="1050" dirty="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ctr">
                        <a:lnSpc>
                          <a:spcPct val="150000"/>
                        </a:lnSpc>
                        <a:spcAft>
                          <a:spcPts val="0"/>
                        </a:spcAft>
                      </a:pPr>
                      <a:r>
                        <a:rPr lang="es-MX" sz="1050" dirty="0">
                          <a:effectLst/>
                        </a:rPr>
                        <a:t>Mediana</a:t>
                      </a:r>
                      <a:endParaRPr lang="es-MX" sz="1050" dirty="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ctr">
                        <a:lnSpc>
                          <a:spcPct val="150000"/>
                        </a:lnSpc>
                        <a:spcAft>
                          <a:spcPts val="0"/>
                        </a:spcAft>
                      </a:pPr>
                      <a:r>
                        <a:rPr lang="es-MX" sz="1050" dirty="0">
                          <a:effectLst/>
                        </a:rPr>
                        <a:t>Grande</a:t>
                      </a:r>
                      <a:endParaRPr lang="es-MX" sz="1050" dirty="0">
                        <a:effectLst/>
                        <a:latin typeface="Times New Roman" panose="02020603050405020304" pitchFamily="18" charset="0"/>
                        <a:ea typeface="Calibri" panose="020F0502020204030204" pitchFamily="34" charset="0"/>
                      </a:endParaRPr>
                    </a:p>
                  </a:txBody>
                  <a:tcPr marL="11846" marR="11846" marT="0" marB="0" anchor="ctr"/>
                </a:tc>
              </a:tr>
              <a:tr h="223308">
                <a:tc>
                  <a:txBody>
                    <a:bodyPr/>
                    <a:lstStyle/>
                    <a:p>
                      <a:pPr indent="0" algn="l">
                        <a:lnSpc>
                          <a:spcPct val="150000"/>
                        </a:lnSpc>
                        <a:spcAft>
                          <a:spcPts val="0"/>
                        </a:spcAft>
                      </a:pPr>
                      <a:r>
                        <a:rPr lang="es-MX" sz="1050" b="0" dirty="0">
                          <a:effectLst/>
                        </a:rPr>
                        <a:t>Procesos de producción</a:t>
                      </a:r>
                      <a:endParaRPr lang="es-MX" sz="1050" b="0" dirty="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050">
                          <a:effectLst/>
                        </a:rPr>
                        <a:t>3.40%</a:t>
                      </a:r>
                      <a:endParaRPr lang="es-MX" sz="1050" b="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050">
                          <a:effectLst/>
                        </a:rPr>
                        <a:t>3.40%</a:t>
                      </a:r>
                      <a:endParaRPr lang="es-MX" sz="1050" b="0">
                        <a:effectLst/>
                        <a:latin typeface="Times New Roman" panose="02020603050405020304" pitchFamily="18" charset="0"/>
                        <a:ea typeface="Calibri" panose="020F0502020204030204" pitchFamily="34" charset="0"/>
                      </a:endParaRPr>
                    </a:p>
                  </a:txBody>
                  <a:tcPr marL="11846" marR="11846" marT="0" marB="0" anchor="ctr"/>
                </a:tc>
              </a:tr>
              <a:tr h="223308">
                <a:tc>
                  <a:txBody>
                    <a:bodyPr/>
                    <a:lstStyle/>
                    <a:p>
                      <a:pPr indent="0" algn="l">
                        <a:lnSpc>
                          <a:spcPct val="150000"/>
                        </a:lnSpc>
                        <a:spcAft>
                          <a:spcPts val="0"/>
                        </a:spcAft>
                      </a:pPr>
                      <a:r>
                        <a:rPr lang="es-MX" sz="1050" b="0" dirty="0">
                          <a:effectLst/>
                        </a:rPr>
                        <a:t>Biotecnología</a:t>
                      </a:r>
                      <a:endParaRPr lang="es-MX" sz="1050" b="0" dirty="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050">
                          <a:effectLst/>
                        </a:rPr>
                        <a:t>2.30%</a:t>
                      </a:r>
                      <a:endParaRPr lang="es-MX" sz="1050" b="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050">
                          <a:effectLst/>
                        </a:rPr>
                        <a:t>1.70%</a:t>
                      </a:r>
                      <a:endParaRPr lang="es-MX" sz="1050" b="0">
                        <a:effectLst/>
                        <a:latin typeface="Times New Roman" panose="02020603050405020304" pitchFamily="18" charset="0"/>
                        <a:ea typeface="Calibri" panose="020F0502020204030204" pitchFamily="34" charset="0"/>
                      </a:endParaRPr>
                    </a:p>
                  </a:txBody>
                  <a:tcPr marL="11846" marR="11846" marT="0" marB="0" anchor="ctr"/>
                </a:tc>
              </a:tr>
              <a:tr h="223308">
                <a:tc>
                  <a:txBody>
                    <a:bodyPr/>
                    <a:lstStyle/>
                    <a:p>
                      <a:pPr indent="0" algn="l">
                        <a:lnSpc>
                          <a:spcPct val="150000"/>
                        </a:lnSpc>
                        <a:spcAft>
                          <a:spcPts val="0"/>
                        </a:spcAft>
                      </a:pPr>
                      <a:r>
                        <a:rPr lang="es-MX" sz="1050" b="0" dirty="0">
                          <a:effectLst/>
                        </a:rPr>
                        <a:t>Electromecánica/eléctrica</a:t>
                      </a:r>
                      <a:endParaRPr lang="es-MX" sz="1050" b="0" dirty="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050">
                          <a:effectLst/>
                        </a:rPr>
                        <a:t>2.30%</a:t>
                      </a:r>
                      <a:endParaRPr lang="es-MX" sz="1050" b="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050">
                          <a:effectLst/>
                        </a:rPr>
                        <a:t>1.70%</a:t>
                      </a:r>
                      <a:endParaRPr lang="es-MX" sz="1050" b="0">
                        <a:effectLst/>
                        <a:latin typeface="Times New Roman" panose="02020603050405020304" pitchFamily="18" charset="0"/>
                        <a:ea typeface="Calibri" panose="020F0502020204030204" pitchFamily="34" charset="0"/>
                      </a:endParaRPr>
                    </a:p>
                  </a:txBody>
                  <a:tcPr marL="11846" marR="11846" marT="0" marB="0" anchor="ctr"/>
                </a:tc>
              </a:tr>
              <a:tr h="223308">
                <a:tc>
                  <a:txBody>
                    <a:bodyPr/>
                    <a:lstStyle/>
                    <a:p>
                      <a:pPr indent="0" algn="l">
                        <a:lnSpc>
                          <a:spcPct val="150000"/>
                        </a:lnSpc>
                        <a:spcAft>
                          <a:spcPts val="0"/>
                        </a:spcAft>
                      </a:pPr>
                      <a:r>
                        <a:rPr lang="es-MX" sz="1050" b="0" dirty="0">
                          <a:effectLst/>
                        </a:rPr>
                        <a:t>Gerencia en sistemas</a:t>
                      </a:r>
                      <a:endParaRPr lang="es-MX" sz="1050" b="0" dirty="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050" dirty="0">
                          <a:effectLst/>
                        </a:rPr>
                        <a:t>2.30%</a:t>
                      </a:r>
                      <a:endParaRPr lang="es-MX" sz="1050" b="0" dirty="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050">
                          <a:effectLst/>
                        </a:rPr>
                        <a:t>0.00%</a:t>
                      </a:r>
                      <a:endParaRPr lang="es-MX" sz="1050" b="0">
                        <a:effectLst/>
                        <a:latin typeface="Times New Roman" panose="02020603050405020304" pitchFamily="18" charset="0"/>
                        <a:ea typeface="Calibri" panose="020F0502020204030204" pitchFamily="34" charset="0"/>
                      </a:endParaRPr>
                    </a:p>
                  </a:txBody>
                  <a:tcPr marL="11846" marR="11846" marT="0" marB="0" anchor="ctr"/>
                </a:tc>
              </a:tr>
              <a:tr h="223308">
                <a:tc>
                  <a:txBody>
                    <a:bodyPr/>
                    <a:lstStyle/>
                    <a:p>
                      <a:pPr indent="0" algn="l">
                        <a:lnSpc>
                          <a:spcPct val="150000"/>
                        </a:lnSpc>
                        <a:spcAft>
                          <a:spcPts val="0"/>
                        </a:spcAft>
                      </a:pPr>
                      <a:r>
                        <a:rPr lang="es-MX" sz="1050" b="0" dirty="0">
                          <a:effectLst/>
                        </a:rPr>
                        <a:t>MBA</a:t>
                      </a:r>
                      <a:endParaRPr lang="es-MX" sz="1050" b="0" dirty="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050" dirty="0">
                          <a:effectLst/>
                        </a:rPr>
                        <a:t>2.30%</a:t>
                      </a:r>
                      <a:endParaRPr lang="es-MX" sz="1050" b="0" dirty="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050">
                          <a:effectLst/>
                        </a:rPr>
                        <a:t>8.50%</a:t>
                      </a:r>
                      <a:endParaRPr lang="es-MX" sz="1050" b="0">
                        <a:effectLst/>
                        <a:latin typeface="Times New Roman" panose="02020603050405020304" pitchFamily="18" charset="0"/>
                        <a:ea typeface="Calibri" panose="020F0502020204030204" pitchFamily="34" charset="0"/>
                      </a:endParaRPr>
                    </a:p>
                  </a:txBody>
                  <a:tcPr marL="11846" marR="11846" marT="0" marB="0" anchor="ctr"/>
                </a:tc>
              </a:tr>
              <a:tr h="223308">
                <a:tc>
                  <a:txBody>
                    <a:bodyPr/>
                    <a:lstStyle/>
                    <a:p>
                      <a:pPr indent="0" algn="l">
                        <a:lnSpc>
                          <a:spcPct val="150000"/>
                        </a:lnSpc>
                        <a:spcAft>
                          <a:spcPts val="0"/>
                        </a:spcAft>
                      </a:pPr>
                      <a:r>
                        <a:rPr lang="es-MX" sz="1050" b="0" dirty="0">
                          <a:effectLst/>
                        </a:rPr>
                        <a:t>Telecomunicaciones/TIC's</a:t>
                      </a:r>
                      <a:endParaRPr lang="es-MX" sz="1050" b="0" dirty="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050" dirty="0">
                          <a:effectLst/>
                        </a:rPr>
                        <a:t>2.30%</a:t>
                      </a:r>
                      <a:endParaRPr lang="es-MX" sz="1050" b="0" dirty="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050">
                          <a:effectLst/>
                        </a:rPr>
                        <a:t>1.70%</a:t>
                      </a:r>
                      <a:endParaRPr lang="es-MX" sz="1050" b="0">
                        <a:effectLst/>
                        <a:latin typeface="Times New Roman" panose="02020603050405020304" pitchFamily="18" charset="0"/>
                        <a:ea typeface="Calibri" panose="020F0502020204030204" pitchFamily="34" charset="0"/>
                      </a:endParaRPr>
                    </a:p>
                  </a:txBody>
                  <a:tcPr marL="11846" marR="11846" marT="0" marB="0" anchor="ctr"/>
                </a:tc>
              </a:tr>
              <a:tr h="223308">
                <a:tc>
                  <a:txBody>
                    <a:bodyPr/>
                    <a:lstStyle/>
                    <a:p>
                      <a:pPr indent="0" algn="l">
                        <a:lnSpc>
                          <a:spcPct val="150000"/>
                        </a:lnSpc>
                        <a:spcAft>
                          <a:spcPts val="0"/>
                        </a:spcAft>
                      </a:pPr>
                      <a:r>
                        <a:rPr lang="es-MX" sz="1050" b="0" dirty="0">
                          <a:effectLst/>
                        </a:rPr>
                        <a:t>Mecatrónica</a:t>
                      </a:r>
                      <a:endParaRPr lang="es-MX" sz="1050" b="0" dirty="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050" dirty="0">
                          <a:effectLst/>
                        </a:rPr>
                        <a:t>2.30%</a:t>
                      </a:r>
                      <a:endParaRPr lang="es-MX" sz="1050" b="0" dirty="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050">
                          <a:effectLst/>
                        </a:rPr>
                        <a:t>1.70%</a:t>
                      </a:r>
                      <a:endParaRPr lang="es-MX" sz="1050" b="0">
                        <a:effectLst/>
                        <a:latin typeface="Times New Roman" panose="02020603050405020304" pitchFamily="18" charset="0"/>
                        <a:ea typeface="Calibri" panose="020F0502020204030204" pitchFamily="34" charset="0"/>
                      </a:endParaRPr>
                    </a:p>
                  </a:txBody>
                  <a:tcPr marL="11846" marR="11846" marT="0" marB="0" anchor="ctr"/>
                </a:tc>
              </a:tr>
              <a:tr h="223308">
                <a:tc>
                  <a:txBody>
                    <a:bodyPr/>
                    <a:lstStyle/>
                    <a:p>
                      <a:pPr indent="0" algn="l">
                        <a:lnSpc>
                          <a:spcPct val="150000"/>
                        </a:lnSpc>
                        <a:spcAft>
                          <a:spcPts val="0"/>
                        </a:spcAft>
                      </a:pPr>
                      <a:r>
                        <a:rPr lang="es-MX" sz="1050" b="0" dirty="0">
                          <a:effectLst/>
                        </a:rPr>
                        <a:t>Gerencia administrativa</a:t>
                      </a:r>
                      <a:endParaRPr lang="es-MX" sz="1050" b="0" dirty="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050">
                          <a:effectLst/>
                        </a:rPr>
                        <a:t>1.10%</a:t>
                      </a:r>
                      <a:endParaRPr lang="es-MX" sz="1050" b="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050" dirty="0">
                          <a:effectLst/>
                        </a:rPr>
                        <a:t>3.40%</a:t>
                      </a:r>
                      <a:endParaRPr lang="es-MX" sz="1050" b="0" dirty="0">
                        <a:effectLst/>
                        <a:latin typeface="Times New Roman" panose="02020603050405020304" pitchFamily="18" charset="0"/>
                        <a:ea typeface="Calibri" panose="020F0502020204030204" pitchFamily="34" charset="0"/>
                      </a:endParaRPr>
                    </a:p>
                  </a:txBody>
                  <a:tcPr marL="11846" marR="11846" marT="0" marB="0" anchor="ctr"/>
                </a:tc>
              </a:tr>
              <a:tr h="223308">
                <a:tc>
                  <a:txBody>
                    <a:bodyPr/>
                    <a:lstStyle/>
                    <a:p>
                      <a:pPr indent="0" algn="l">
                        <a:lnSpc>
                          <a:spcPct val="150000"/>
                        </a:lnSpc>
                        <a:spcAft>
                          <a:spcPts val="0"/>
                        </a:spcAft>
                      </a:pPr>
                      <a:r>
                        <a:rPr lang="es-MX" sz="1050" b="0" dirty="0">
                          <a:effectLst/>
                        </a:rPr>
                        <a:t>Operaciones</a:t>
                      </a:r>
                      <a:endParaRPr lang="es-MX" sz="1050" b="0" dirty="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050">
                          <a:effectLst/>
                        </a:rPr>
                        <a:t>1.10%</a:t>
                      </a:r>
                      <a:endParaRPr lang="es-MX" sz="1050" b="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050" dirty="0">
                          <a:effectLst/>
                        </a:rPr>
                        <a:t>5.10%</a:t>
                      </a:r>
                      <a:endParaRPr lang="es-MX" sz="1050" b="0" dirty="0">
                        <a:effectLst/>
                        <a:latin typeface="Times New Roman" panose="02020603050405020304" pitchFamily="18" charset="0"/>
                        <a:ea typeface="Calibri" panose="020F0502020204030204" pitchFamily="34" charset="0"/>
                      </a:endParaRPr>
                    </a:p>
                  </a:txBody>
                  <a:tcPr marL="11846" marR="11846" marT="0" marB="0" anchor="ctr"/>
                </a:tc>
              </a:tr>
              <a:tr h="223308">
                <a:tc>
                  <a:txBody>
                    <a:bodyPr/>
                    <a:lstStyle/>
                    <a:p>
                      <a:pPr indent="0" algn="l">
                        <a:lnSpc>
                          <a:spcPct val="150000"/>
                        </a:lnSpc>
                        <a:spcAft>
                          <a:spcPts val="0"/>
                        </a:spcAft>
                      </a:pPr>
                      <a:r>
                        <a:rPr lang="es-MX" sz="1050" b="0" dirty="0">
                          <a:effectLst/>
                        </a:rPr>
                        <a:t>Seguridad y salud ocupacional</a:t>
                      </a:r>
                      <a:endParaRPr lang="es-MX" sz="1050" b="0" dirty="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050" dirty="0">
                          <a:effectLst/>
                        </a:rPr>
                        <a:t>1.10%</a:t>
                      </a:r>
                      <a:endParaRPr lang="es-MX" sz="1050" b="0" dirty="0">
                        <a:effectLst/>
                        <a:latin typeface="Times New Roman" panose="02020603050405020304" pitchFamily="18" charset="0"/>
                        <a:ea typeface="Calibri" panose="020F0502020204030204" pitchFamily="34" charset="0"/>
                      </a:endParaRPr>
                    </a:p>
                  </a:txBody>
                  <a:tcPr marL="11846" marR="11846" marT="0" marB="0" anchor="ctr"/>
                </a:tc>
                <a:tc>
                  <a:txBody>
                    <a:bodyPr/>
                    <a:lstStyle/>
                    <a:p>
                      <a:pPr indent="0" algn="r">
                        <a:lnSpc>
                          <a:spcPct val="150000"/>
                        </a:lnSpc>
                        <a:spcAft>
                          <a:spcPts val="0"/>
                        </a:spcAft>
                      </a:pPr>
                      <a:r>
                        <a:rPr lang="es-MX" sz="1050" dirty="0">
                          <a:effectLst/>
                        </a:rPr>
                        <a:t>5.10%</a:t>
                      </a:r>
                      <a:endParaRPr lang="es-MX" sz="1050" b="0" dirty="0">
                        <a:effectLst/>
                        <a:latin typeface="Times New Roman" panose="02020603050405020304" pitchFamily="18" charset="0"/>
                        <a:ea typeface="Calibri" panose="020F0502020204030204" pitchFamily="34" charset="0"/>
                      </a:endParaRPr>
                    </a:p>
                  </a:txBody>
                  <a:tcPr marL="11846" marR="11846" marT="0" marB="0" anchor="ctr"/>
                </a:tc>
              </a:tr>
            </a:tbl>
          </a:graphicData>
        </a:graphic>
      </p:graphicFrame>
    </p:spTree>
    <p:extLst>
      <p:ext uri="{BB962C8B-B14F-4D97-AF65-F5344CB8AC3E}">
        <p14:creationId xmlns:p14="http://schemas.microsoft.com/office/powerpoint/2010/main" val="18267659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Comparativo estudio SECAP</a:t>
            </a:r>
            <a:endParaRPr lang="es-MX" dirty="0"/>
          </a:p>
        </p:txBody>
      </p:sp>
      <p:graphicFrame>
        <p:nvGraphicFramePr>
          <p:cNvPr id="3" name="Tabla 2"/>
          <p:cNvGraphicFramePr>
            <a:graphicFrameLocks noGrp="1"/>
          </p:cNvGraphicFramePr>
          <p:nvPr>
            <p:extLst>
              <p:ext uri="{D42A27DB-BD31-4B8C-83A1-F6EECF244321}">
                <p14:modId xmlns:p14="http://schemas.microsoft.com/office/powerpoint/2010/main" val="3338549412"/>
              </p:ext>
            </p:extLst>
          </p:nvPr>
        </p:nvGraphicFramePr>
        <p:xfrm>
          <a:off x="251520" y="1227311"/>
          <a:ext cx="8712968" cy="3707293"/>
        </p:xfrm>
        <a:graphic>
          <a:graphicData uri="http://schemas.openxmlformats.org/drawingml/2006/table">
            <a:tbl>
              <a:tblPr firstRow="1" firstCol="1" bandRow="1">
                <a:tableStyleId>{21E4AEA4-8DFA-4A89-87EB-49C32662AFE0}</a:tableStyleId>
              </a:tblPr>
              <a:tblGrid>
                <a:gridCol w="1546866"/>
                <a:gridCol w="3374985"/>
                <a:gridCol w="3791117"/>
              </a:tblGrid>
              <a:tr h="218406">
                <a:tc>
                  <a:txBody>
                    <a:bodyPr/>
                    <a:lstStyle/>
                    <a:p>
                      <a:pPr indent="0" algn="ctr">
                        <a:lnSpc>
                          <a:spcPct val="115000"/>
                        </a:lnSpc>
                        <a:spcAft>
                          <a:spcPts val="0"/>
                        </a:spcAft>
                      </a:pPr>
                      <a:r>
                        <a:rPr lang="es-EC" sz="1050" dirty="0">
                          <a:solidFill>
                            <a:schemeClr val="tx1"/>
                          </a:solidFill>
                          <a:effectLst/>
                        </a:rPr>
                        <a:t> </a:t>
                      </a:r>
                      <a:endParaRPr lang="es-MX" sz="1050" dirty="0">
                        <a:solidFill>
                          <a:schemeClr val="tx1"/>
                        </a:solidFill>
                        <a:effectLst/>
                        <a:latin typeface="Times New Roman" panose="02020603050405020304" pitchFamily="18" charset="0"/>
                        <a:ea typeface="Calibri" panose="020F0502020204030204" pitchFamily="34" charset="0"/>
                      </a:endParaRPr>
                    </a:p>
                  </a:txBody>
                  <a:tcPr marL="17329" marR="17329" marT="0" marB="0"/>
                </a:tc>
                <a:tc>
                  <a:txBody>
                    <a:bodyPr/>
                    <a:lstStyle/>
                    <a:p>
                      <a:pPr indent="0" algn="ctr">
                        <a:lnSpc>
                          <a:spcPct val="115000"/>
                        </a:lnSpc>
                        <a:spcAft>
                          <a:spcPts val="0"/>
                        </a:spcAft>
                      </a:pPr>
                      <a:r>
                        <a:rPr lang="es-EC" sz="1050">
                          <a:solidFill>
                            <a:schemeClr val="tx1"/>
                          </a:solidFill>
                          <a:effectLst/>
                        </a:rPr>
                        <a:t>Actual estudio</a:t>
                      </a:r>
                      <a:endParaRPr lang="es-MX" sz="1050">
                        <a:solidFill>
                          <a:schemeClr val="tx1"/>
                        </a:solidFill>
                        <a:effectLst/>
                        <a:latin typeface="Times New Roman" panose="02020603050405020304" pitchFamily="18" charset="0"/>
                        <a:ea typeface="Calibri" panose="020F0502020204030204" pitchFamily="34" charset="0"/>
                      </a:endParaRPr>
                    </a:p>
                  </a:txBody>
                  <a:tcPr marL="17329" marR="17329" marT="0" marB="0"/>
                </a:tc>
                <a:tc>
                  <a:txBody>
                    <a:bodyPr/>
                    <a:lstStyle/>
                    <a:p>
                      <a:pPr indent="0" algn="ctr">
                        <a:lnSpc>
                          <a:spcPct val="115000"/>
                        </a:lnSpc>
                        <a:spcAft>
                          <a:spcPts val="0"/>
                        </a:spcAft>
                      </a:pPr>
                      <a:r>
                        <a:rPr lang="es-EC" sz="1050">
                          <a:solidFill>
                            <a:schemeClr val="tx1"/>
                          </a:solidFill>
                          <a:effectLst/>
                        </a:rPr>
                        <a:t>Estudio SECAP</a:t>
                      </a:r>
                      <a:endParaRPr lang="es-MX" sz="1050">
                        <a:solidFill>
                          <a:schemeClr val="tx1"/>
                        </a:solidFill>
                        <a:effectLst/>
                        <a:latin typeface="Times New Roman" panose="02020603050405020304" pitchFamily="18" charset="0"/>
                        <a:ea typeface="Calibri" panose="020F0502020204030204" pitchFamily="34" charset="0"/>
                      </a:endParaRPr>
                    </a:p>
                  </a:txBody>
                  <a:tcPr marL="17329" marR="17329" marT="0" marB="0"/>
                </a:tc>
              </a:tr>
              <a:tr h="220750">
                <a:tc>
                  <a:txBody>
                    <a:bodyPr/>
                    <a:lstStyle/>
                    <a:p>
                      <a:pPr indent="0" algn="ctr">
                        <a:lnSpc>
                          <a:spcPct val="115000"/>
                        </a:lnSpc>
                        <a:spcAft>
                          <a:spcPts val="0"/>
                        </a:spcAft>
                      </a:pPr>
                      <a:r>
                        <a:rPr lang="es-EC" sz="1050" dirty="0">
                          <a:solidFill>
                            <a:schemeClr val="tx1"/>
                          </a:solidFill>
                          <a:effectLst/>
                        </a:rPr>
                        <a:t>Plan de capacitación</a:t>
                      </a:r>
                      <a:endParaRPr lang="es-MX" sz="1050" dirty="0">
                        <a:solidFill>
                          <a:schemeClr val="tx1"/>
                        </a:solidFill>
                        <a:effectLst/>
                        <a:latin typeface="Times New Roman" panose="02020603050405020304" pitchFamily="18" charset="0"/>
                        <a:ea typeface="Calibri" panose="020F0502020204030204" pitchFamily="34" charset="0"/>
                      </a:endParaRPr>
                    </a:p>
                  </a:txBody>
                  <a:tcPr marL="17329" marR="17329" marT="0" marB="0"/>
                </a:tc>
                <a:tc>
                  <a:txBody>
                    <a:bodyPr/>
                    <a:lstStyle/>
                    <a:p>
                      <a:pPr indent="0" algn="ctr">
                        <a:lnSpc>
                          <a:spcPct val="115000"/>
                        </a:lnSpc>
                        <a:spcAft>
                          <a:spcPts val="0"/>
                        </a:spcAft>
                      </a:pPr>
                      <a:r>
                        <a:rPr lang="es-EC" sz="1050" dirty="0">
                          <a:solidFill>
                            <a:schemeClr val="tx1"/>
                          </a:solidFill>
                          <a:effectLst/>
                        </a:rPr>
                        <a:t>El 81</a:t>
                      </a:r>
                      <a:r>
                        <a:rPr lang="es-EC" sz="1050" dirty="0" smtClean="0">
                          <a:solidFill>
                            <a:schemeClr val="tx1"/>
                          </a:solidFill>
                          <a:effectLst/>
                        </a:rPr>
                        <a:t>%</a:t>
                      </a:r>
                      <a:endParaRPr lang="es-MX" sz="1050" dirty="0">
                        <a:solidFill>
                          <a:schemeClr val="tx1"/>
                        </a:solidFill>
                        <a:effectLst/>
                        <a:latin typeface="Times New Roman" panose="02020603050405020304" pitchFamily="18" charset="0"/>
                        <a:ea typeface="Calibri" panose="020F0502020204030204" pitchFamily="34" charset="0"/>
                      </a:endParaRPr>
                    </a:p>
                  </a:txBody>
                  <a:tcPr marL="17329" marR="17329" marT="0" marB="0"/>
                </a:tc>
                <a:tc>
                  <a:txBody>
                    <a:bodyPr/>
                    <a:lstStyle/>
                    <a:p>
                      <a:pPr indent="0" algn="ctr">
                        <a:lnSpc>
                          <a:spcPct val="115000"/>
                        </a:lnSpc>
                        <a:spcAft>
                          <a:spcPts val="0"/>
                        </a:spcAft>
                      </a:pPr>
                      <a:r>
                        <a:rPr lang="es-EC" sz="1050" dirty="0">
                          <a:solidFill>
                            <a:schemeClr val="tx1"/>
                          </a:solidFill>
                          <a:effectLst/>
                        </a:rPr>
                        <a:t>El 71</a:t>
                      </a:r>
                      <a:r>
                        <a:rPr lang="es-EC" sz="1050" dirty="0" smtClean="0">
                          <a:solidFill>
                            <a:schemeClr val="tx1"/>
                          </a:solidFill>
                          <a:effectLst/>
                        </a:rPr>
                        <a:t>%</a:t>
                      </a:r>
                      <a:endParaRPr lang="es-MX" sz="1050" dirty="0">
                        <a:solidFill>
                          <a:schemeClr val="tx1"/>
                        </a:solidFill>
                        <a:effectLst/>
                        <a:latin typeface="Times New Roman" panose="02020603050405020304" pitchFamily="18" charset="0"/>
                        <a:ea typeface="Calibri" panose="020F0502020204030204" pitchFamily="34" charset="0"/>
                      </a:endParaRPr>
                    </a:p>
                  </a:txBody>
                  <a:tcPr marL="17329" marR="17329" marT="0" marB="0"/>
                </a:tc>
              </a:tr>
              <a:tr h="1965654">
                <a:tc>
                  <a:txBody>
                    <a:bodyPr/>
                    <a:lstStyle/>
                    <a:p>
                      <a:pPr indent="0" algn="ctr">
                        <a:lnSpc>
                          <a:spcPct val="115000"/>
                        </a:lnSpc>
                        <a:spcAft>
                          <a:spcPts val="0"/>
                        </a:spcAft>
                      </a:pPr>
                      <a:r>
                        <a:rPr lang="es-EC" sz="1050">
                          <a:solidFill>
                            <a:schemeClr val="tx1"/>
                          </a:solidFill>
                          <a:effectLst/>
                        </a:rPr>
                        <a:t>Capacitación específica</a:t>
                      </a:r>
                      <a:endParaRPr lang="es-MX" sz="1050">
                        <a:solidFill>
                          <a:schemeClr val="tx1"/>
                        </a:solidFill>
                        <a:effectLst/>
                        <a:latin typeface="Times New Roman" panose="02020603050405020304" pitchFamily="18" charset="0"/>
                        <a:ea typeface="Calibri" panose="020F0502020204030204" pitchFamily="34" charset="0"/>
                      </a:endParaRPr>
                    </a:p>
                  </a:txBody>
                  <a:tcPr marL="17329" marR="17329" marT="0" marB="0"/>
                </a:tc>
                <a:tc>
                  <a:txBody>
                    <a:bodyPr/>
                    <a:lstStyle/>
                    <a:p>
                      <a:pPr indent="0" algn="ctr">
                        <a:lnSpc>
                          <a:spcPct val="115000"/>
                        </a:lnSpc>
                        <a:spcAft>
                          <a:spcPts val="0"/>
                        </a:spcAft>
                      </a:pPr>
                      <a:r>
                        <a:rPr lang="es-MX" sz="1050" dirty="0" smtClean="0">
                          <a:solidFill>
                            <a:schemeClr val="tx1"/>
                          </a:solidFill>
                          <a:effectLst/>
                        </a:rPr>
                        <a:t>seguridad </a:t>
                      </a:r>
                      <a:r>
                        <a:rPr lang="es-MX" sz="1050" dirty="0">
                          <a:solidFill>
                            <a:schemeClr val="tx1"/>
                          </a:solidFill>
                          <a:effectLst/>
                        </a:rPr>
                        <a:t>industrial aborda al 24% de las empresas, seguido por el tema de control y gestión de la calidad de los productos con el 12%; el 10% de las empresas requieren cursos en temas relacionados con la producción, como técnicas de incremento de la producción y productividad. Para el 8% y 7% de las empresas, temas como mecánica (entre mecánica automotriz, mecánica industrial) y logística, manejo de inventarios y bodegaje son otros de los cursos más requeridos respectivamente.</a:t>
                      </a:r>
                      <a:endParaRPr lang="es-MX" sz="1050" dirty="0">
                        <a:solidFill>
                          <a:schemeClr val="tx1"/>
                        </a:solidFill>
                        <a:effectLst/>
                        <a:latin typeface="Times New Roman" panose="02020603050405020304" pitchFamily="18" charset="0"/>
                        <a:ea typeface="Calibri" panose="020F0502020204030204" pitchFamily="34" charset="0"/>
                      </a:endParaRPr>
                    </a:p>
                  </a:txBody>
                  <a:tcPr marL="17329" marR="17329" marT="0" marB="0"/>
                </a:tc>
                <a:tc>
                  <a:txBody>
                    <a:bodyPr/>
                    <a:lstStyle/>
                    <a:p>
                      <a:pPr indent="0" algn="ctr">
                        <a:lnSpc>
                          <a:spcPct val="115000"/>
                        </a:lnSpc>
                        <a:spcAft>
                          <a:spcPts val="0"/>
                        </a:spcAft>
                      </a:pPr>
                      <a:r>
                        <a:rPr lang="es-EC" sz="1050">
                          <a:solidFill>
                            <a:schemeClr val="tx1"/>
                          </a:solidFill>
                          <a:effectLst/>
                        </a:rPr>
                        <a:t>Las necesidades de capacitación en las empresas de producción se centran principalmente en temas de salud y seguridad ocupacional (10,06%), seguridad industrial (9,61%) y normativa vigente (8,54%). Temas relacionados a gestión del talento humano representaron el 7,91%, gestión ambiental el 7,73%, responsabilidad social el 7,01%, gestión por procesos el 6,92%, ventas y contabilidad el 6,02% respectivamente, entre los temas más relevantes.</a:t>
                      </a:r>
                      <a:endParaRPr lang="es-MX" sz="1050">
                        <a:solidFill>
                          <a:schemeClr val="tx1"/>
                        </a:solidFill>
                        <a:effectLst/>
                        <a:latin typeface="Times New Roman" panose="02020603050405020304" pitchFamily="18" charset="0"/>
                        <a:ea typeface="Calibri" panose="020F0502020204030204" pitchFamily="34" charset="0"/>
                      </a:endParaRPr>
                    </a:p>
                  </a:txBody>
                  <a:tcPr marL="17329" marR="17329" marT="0" marB="0"/>
                </a:tc>
              </a:tr>
              <a:tr h="655218">
                <a:tc>
                  <a:txBody>
                    <a:bodyPr/>
                    <a:lstStyle/>
                    <a:p>
                      <a:pPr indent="0" algn="ctr">
                        <a:lnSpc>
                          <a:spcPct val="115000"/>
                        </a:lnSpc>
                        <a:spcAft>
                          <a:spcPts val="0"/>
                        </a:spcAft>
                      </a:pPr>
                      <a:r>
                        <a:rPr lang="es-EC" sz="1050" dirty="0">
                          <a:solidFill>
                            <a:schemeClr val="tx1"/>
                          </a:solidFill>
                          <a:effectLst/>
                        </a:rPr>
                        <a:t>Empresas que han capacitado a sus trabajadores</a:t>
                      </a:r>
                      <a:endParaRPr lang="es-MX" sz="1050" dirty="0">
                        <a:solidFill>
                          <a:schemeClr val="tx1"/>
                        </a:solidFill>
                        <a:effectLst/>
                        <a:latin typeface="Times New Roman" panose="02020603050405020304" pitchFamily="18" charset="0"/>
                        <a:ea typeface="Calibri" panose="020F0502020204030204" pitchFamily="34" charset="0"/>
                      </a:endParaRPr>
                    </a:p>
                  </a:txBody>
                  <a:tcPr marL="17329" marR="17329" marT="0" marB="0"/>
                </a:tc>
                <a:tc>
                  <a:txBody>
                    <a:bodyPr/>
                    <a:lstStyle/>
                    <a:p>
                      <a:pPr indent="0" algn="ctr">
                        <a:lnSpc>
                          <a:spcPct val="115000"/>
                        </a:lnSpc>
                        <a:spcAft>
                          <a:spcPts val="0"/>
                        </a:spcAft>
                      </a:pPr>
                      <a:r>
                        <a:rPr lang="es-EC" sz="1050" dirty="0" smtClean="0">
                          <a:solidFill>
                            <a:schemeClr val="tx1"/>
                          </a:solidFill>
                          <a:effectLst/>
                        </a:rPr>
                        <a:t>99,8%</a:t>
                      </a:r>
                      <a:endParaRPr lang="es-MX" sz="1050" dirty="0">
                        <a:solidFill>
                          <a:schemeClr val="tx1"/>
                        </a:solidFill>
                        <a:effectLst/>
                        <a:latin typeface="Times New Roman" panose="02020603050405020304" pitchFamily="18" charset="0"/>
                        <a:ea typeface="Calibri" panose="020F0502020204030204" pitchFamily="34" charset="0"/>
                      </a:endParaRPr>
                    </a:p>
                  </a:txBody>
                  <a:tcPr marL="17329" marR="17329" marT="0" marB="0"/>
                </a:tc>
                <a:tc>
                  <a:txBody>
                    <a:bodyPr/>
                    <a:lstStyle/>
                    <a:p>
                      <a:pPr indent="0" algn="ctr">
                        <a:lnSpc>
                          <a:spcPct val="115000"/>
                        </a:lnSpc>
                        <a:spcAft>
                          <a:spcPts val="0"/>
                        </a:spcAft>
                      </a:pPr>
                      <a:r>
                        <a:rPr lang="es-EC" sz="1050" dirty="0" smtClean="0">
                          <a:solidFill>
                            <a:schemeClr val="tx1"/>
                          </a:solidFill>
                          <a:effectLst/>
                        </a:rPr>
                        <a:t> </a:t>
                      </a:r>
                      <a:r>
                        <a:rPr lang="es-EC" sz="1050" dirty="0">
                          <a:solidFill>
                            <a:schemeClr val="tx1"/>
                          </a:solidFill>
                          <a:effectLst/>
                        </a:rPr>
                        <a:t>90,83</a:t>
                      </a:r>
                      <a:r>
                        <a:rPr lang="es-EC" sz="1050" dirty="0" smtClean="0">
                          <a:solidFill>
                            <a:schemeClr val="tx1"/>
                          </a:solidFill>
                          <a:effectLst/>
                        </a:rPr>
                        <a:t>%</a:t>
                      </a:r>
                      <a:endParaRPr lang="es-MX" sz="1050" dirty="0">
                        <a:solidFill>
                          <a:schemeClr val="tx1"/>
                        </a:solidFill>
                        <a:effectLst/>
                        <a:latin typeface="Times New Roman" panose="02020603050405020304" pitchFamily="18" charset="0"/>
                        <a:ea typeface="Calibri" panose="020F0502020204030204" pitchFamily="34" charset="0"/>
                      </a:endParaRPr>
                    </a:p>
                  </a:txBody>
                  <a:tcPr marL="17329" marR="17329" marT="0" marB="0"/>
                </a:tc>
              </a:tr>
              <a:tr h="588666">
                <a:tc>
                  <a:txBody>
                    <a:bodyPr/>
                    <a:lstStyle/>
                    <a:p>
                      <a:pPr indent="0" algn="ctr">
                        <a:lnSpc>
                          <a:spcPct val="115000"/>
                        </a:lnSpc>
                        <a:spcAft>
                          <a:spcPts val="0"/>
                        </a:spcAft>
                      </a:pPr>
                      <a:r>
                        <a:rPr lang="es-EC" sz="1050">
                          <a:solidFill>
                            <a:schemeClr val="tx1"/>
                          </a:solidFill>
                          <a:effectLst/>
                        </a:rPr>
                        <a:t>Interés por capacitar a los trabajadores </a:t>
                      </a:r>
                      <a:endParaRPr lang="es-MX" sz="1050">
                        <a:solidFill>
                          <a:schemeClr val="tx1"/>
                        </a:solidFill>
                        <a:effectLst/>
                        <a:latin typeface="Times New Roman" panose="02020603050405020304" pitchFamily="18" charset="0"/>
                        <a:ea typeface="Calibri" panose="020F0502020204030204" pitchFamily="34" charset="0"/>
                      </a:endParaRPr>
                    </a:p>
                  </a:txBody>
                  <a:tcPr marL="17329" marR="17329" marT="0" marB="0"/>
                </a:tc>
                <a:tc>
                  <a:txBody>
                    <a:bodyPr/>
                    <a:lstStyle/>
                    <a:p>
                      <a:pPr indent="0" algn="ctr">
                        <a:lnSpc>
                          <a:spcPct val="115000"/>
                        </a:lnSpc>
                        <a:spcAft>
                          <a:spcPts val="0"/>
                        </a:spcAft>
                      </a:pPr>
                      <a:r>
                        <a:rPr lang="es-EC" sz="1050" dirty="0" smtClean="0">
                          <a:solidFill>
                            <a:schemeClr val="tx1"/>
                          </a:solidFill>
                          <a:effectLst/>
                        </a:rPr>
                        <a:t>100%</a:t>
                      </a:r>
                      <a:endParaRPr lang="es-MX" sz="1050" dirty="0">
                        <a:solidFill>
                          <a:schemeClr val="tx1"/>
                        </a:solidFill>
                        <a:effectLst/>
                        <a:latin typeface="Times New Roman" panose="02020603050405020304" pitchFamily="18" charset="0"/>
                        <a:ea typeface="Calibri" panose="020F0502020204030204" pitchFamily="34" charset="0"/>
                      </a:endParaRPr>
                    </a:p>
                  </a:txBody>
                  <a:tcPr marL="17329" marR="17329" marT="0" marB="0"/>
                </a:tc>
                <a:tc>
                  <a:txBody>
                    <a:bodyPr/>
                    <a:lstStyle/>
                    <a:p>
                      <a:pPr indent="0" algn="ctr">
                        <a:lnSpc>
                          <a:spcPct val="115000"/>
                        </a:lnSpc>
                        <a:spcAft>
                          <a:spcPts val="0"/>
                        </a:spcAft>
                      </a:pPr>
                      <a:r>
                        <a:rPr lang="es-EC" sz="1050" dirty="0" smtClean="0">
                          <a:solidFill>
                            <a:schemeClr val="tx1"/>
                          </a:solidFill>
                          <a:effectLst/>
                        </a:rPr>
                        <a:t>98,98</a:t>
                      </a:r>
                      <a:r>
                        <a:rPr lang="es-EC" sz="1050" dirty="0">
                          <a:solidFill>
                            <a:schemeClr val="tx1"/>
                          </a:solidFill>
                          <a:effectLst/>
                        </a:rPr>
                        <a:t>%  </a:t>
                      </a:r>
                      <a:endParaRPr lang="es-MX" sz="1050" dirty="0">
                        <a:solidFill>
                          <a:schemeClr val="tx1"/>
                        </a:solidFill>
                        <a:effectLst/>
                        <a:latin typeface="Times New Roman" panose="02020603050405020304" pitchFamily="18" charset="0"/>
                        <a:ea typeface="Calibri" panose="020F0502020204030204" pitchFamily="34" charset="0"/>
                      </a:endParaRPr>
                    </a:p>
                  </a:txBody>
                  <a:tcPr marL="17329" marR="17329" marT="0" marB="0"/>
                </a:tc>
              </a:tr>
            </a:tbl>
          </a:graphicData>
        </a:graphic>
      </p:graphicFrame>
    </p:spTree>
    <p:extLst>
      <p:ext uri="{BB962C8B-B14F-4D97-AF65-F5344CB8AC3E}">
        <p14:creationId xmlns:p14="http://schemas.microsoft.com/office/powerpoint/2010/main" val="1034896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Comparativo estudio SECAP</a:t>
            </a:r>
          </a:p>
        </p:txBody>
      </p:sp>
      <p:graphicFrame>
        <p:nvGraphicFramePr>
          <p:cNvPr id="3" name="Tabla 2"/>
          <p:cNvGraphicFramePr>
            <a:graphicFrameLocks noGrp="1"/>
          </p:cNvGraphicFramePr>
          <p:nvPr>
            <p:extLst>
              <p:ext uri="{D42A27DB-BD31-4B8C-83A1-F6EECF244321}">
                <p14:modId xmlns:p14="http://schemas.microsoft.com/office/powerpoint/2010/main" val="717785962"/>
              </p:ext>
            </p:extLst>
          </p:nvPr>
        </p:nvGraphicFramePr>
        <p:xfrm>
          <a:off x="247687" y="1707654"/>
          <a:ext cx="8644792" cy="3128391"/>
        </p:xfrm>
        <a:graphic>
          <a:graphicData uri="http://schemas.openxmlformats.org/drawingml/2006/table">
            <a:tbl>
              <a:tblPr firstRow="1" firstCol="1" bandRow="1">
                <a:tableStyleId>{21E4AEA4-8DFA-4A89-87EB-49C32662AFE0}</a:tableStyleId>
              </a:tblPr>
              <a:tblGrid>
                <a:gridCol w="1534762"/>
                <a:gridCol w="3348577"/>
                <a:gridCol w="3761453"/>
              </a:tblGrid>
              <a:tr h="53142">
                <a:tc>
                  <a:txBody>
                    <a:bodyPr/>
                    <a:lstStyle/>
                    <a:p>
                      <a:pPr indent="0" algn="ctr">
                        <a:lnSpc>
                          <a:spcPct val="115000"/>
                        </a:lnSpc>
                        <a:spcAft>
                          <a:spcPts val="0"/>
                        </a:spcAft>
                      </a:pPr>
                      <a:r>
                        <a:rPr lang="es-EC" sz="1050" dirty="0">
                          <a:solidFill>
                            <a:schemeClr val="tx1"/>
                          </a:solidFill>
                          <a:effectLst/>
                        </a:rPr>
                        <a:t> </a:t>
                      </a:r>
                      <a:endParaRPr lang="es-MX" sz="1050" dirty="0">
                        <a:solidFill>
                          <a:schemeClr val="tx1"/>
                        </a:solidFill>
                        <a:effectLst/>
                        <a:latin typeface="Times New Roman" panose="02020603050405020304" pitchFamily="18" charset="0"/>
                        <a:ea typeface="Calibri" panose="020F0502020204030204" pitchFamily="34" charset="0"/>
                      </a:endParaRPr>
                    </a:p>
                  </a:txBody>
                  <a:tcPr marL="17329" marR="17329" marT="0" marB="0"/>
                </a:tc>
                <a:tc>
                  <a:txBody>
                    <a:bodyPr/>
                    <a:lstStyle/>
                    <a:p>
                      <a:pPr indent="0" algn="ctr">
                        <a:lnSpc>
                          <a:spcPct val="115000"/>
                        </a:lnSpc>
                        <a:spcAft>
                          <a:spcPts val="0"/>
                        </a:spcAft>
                      </a:pPr>
                      <a:r>
                        <a:rPr lang="es-EC" sz="1050">
                          <a:solidFill>
                            <a:schemeClr val="tx1"/>
                          </a:solidFill>
                          <a:effectLst/>
                        </a:rPr>
                        <a:t>Actual estudio</a:t>
                      </a:r>
                      <a:endParaRPr lang="es-MX" sz="1050">
                        <a:solidFill>
                          <a:schemeClr val="tx1"/>
                        </a:solidFill>
                        <a:effectLst/>
                        <a:latin typeface="Times New Roman" panose="02020603050405020304" pitchFamily="18" charset="0"/>
                        <a:ea typeface="Calibri" panose="020F0502020204030204" pitchFamily="34" charset="0"/>
                      </a:endParaRPr>
                    </a:p>
                  </a:txBody>
                  <a:tcPr marL="17329" marR="17329" marT="0" marB="0"/>
                </a:tc>
                <a:tc>
                  <a:txBody>
                    <a:bodyPr/>
                    <a:lstStyle/>
                    <a:p>
                      <a:pPr indent="0" algn="ctr">
                        <a:lnSpc>
                          <a:spcPct val="115000"/>
                        </a:lnSpc>
                        <a:spcAft>
                          <a:spcPts val="0"/>
                        </a:spcAft>
                      </a:pPr>
                      <a:r>
                        <a:rPr lang="es-EC" sz="1050">
                          <a:solidFill>
                            <a:schemeClr val="tx1"/>
                          </a:solidFill>
                          <a:effectLst/>
                        </a:rPr>
                        <a:t>Estudio SECAP</a:t>
                      </a:r>
                      <a:endParaRPr lang="es-MX" sz="1050">
                        <a:solidFill>
                          <a:schemeClr val="tx1"/>
                        </a:solidFill>
                        <a:effectLst/>
                        <a:latin typeface="Times New Roman" panose="02020603050405020304" pitchFamily="18" charset="0"/>
                        <a:ea typeface="Calibri" panose="020F0502020204030204" pitchFamily="34" charset="0"/>
                      </a:endParaRPr>
                    </a:p>
                  </a:txBody>
                  <a:tcPr marL="17329" marR="17329" marT="0" marB="0"/>
                </a:tc>
              </a:tr>
              <a:tr h="212569">
                <a:tc>
                  <a:txBody>
                    <a:bodyPr/>
                    <a:lstStyle/>
                    <a:p>
                      <a:pPr indent="0" algn="ctr">
                        <a:lnSpc>
                          <a:spcPct val="115000"/>
                        </a:lnSpc>
                        <a:spcAft>
                          <a:spcPts val="0"/>
                        </a:spcAft>
                      </a:pPr>
                      <a:r>
                        <a:rPr lang="es-EC" sz="1050" dirty="0">
                          <a:solidFill>
                            <a:schemeClr val="tx1"/>
                          </a:solidFill>
                          <a:effectLst/>
                        </a:rPr>
                        <a:t>Mandos que requieren mayor capacitación</a:t>
                      </a:r>
                      <a:endParaRPr lang="es-MX" sz="1050" dirty="0">
                        <a:solidFill>
                          <a:schemeClr val="tx1"/>
                        </a:solidFill>
                        <a:effectLst/>
                        <a:latin typeface="Times New Roman" panose="02020603050405020304" pitchFamily="18" charset="0"/>
                        <a:ea typeface="Calibri" panose="020F0502020204030204" pitchFamily="34" charset="0"/>
                      </a:endParaRPr>
                    </a:p>
                  </a:txBody>
                  <a:tcPr marL="17329" marR="17329" marT="0" marB="0"/>
                </a:tc>
                <a:tc>
                  <a:txBody>
                    <a:bodyPr/>
                    <a:lstStyle/>
                    <a:p>
                      <a:pPr indent="0" algn="ctr">
                        <a:lnSpc>
                          <a:spcPct val="115000"/>
                        </a:lnSpc>
                        <a:spcAft>
                          <a:spcPts val="0"/>
                        </a:spcAft>
                      </a:pPr>
                      <a:r>
                        <a:rPr lang="es-EC" sz="1050" dirty="0">
                          <a:solidFill>
                            <a:schemeClr val="tx1"/>
                          </a:solidFill>
                          <a:effectLst/>
                        </a:rPr>
                        <a:t>El 95% de las empresas investigadas ha capacitado a los trabajadores que pertenecen al área operativa. </a:t>
                      </a:r>
                      <a:endParaRPr lang="es-MX" sz="1050" dirty="0">
                        <a:solidFill>
                          <a:schemeClr val="tx1"/>
                        </a:solidFill>
                        <a:effectLst/>
                        <a:latin typeface="Times New Roman" panose="02020603050405020304" pitchFamily="18" charset="0"/>
                        <a:ea typeface="Calibri" panose="020F0502020204030204" pitchFamily="34" charset="0"/>
                      </a:endParaRPr>
                    </a:p>
                  </a:txBody>
                  <a:tcPr marL="17329" marR="17329" marT="0" marB="0"/>
                </a:tc>
                <a:tc>
                  <a:txBody>
                    <a:bodyPr/>
                    <a:lstStyle/>
                    <a:p>
                      <a:pPr indent="0" algn="ctr">
                        <a:lnSpc>
                          <a:spcPct val="115000"/>
                        </a:lnSpc>
                        <a:spcAft>
                          <a:spcPts val="0"/>
                        </a:spcAft>
                      </a:pPr>
                      <a:r>
                        <a:rPr lang="es-EC" sz="1050">
                          <a:solidFill>
                            <a:schemeClr val="tx1"/>
                          </a:solidFill>
                          <a:effectLst/>
                        </a:rPr>
                        <a:t>El 42% de las empresas del sector productivo consideran que los mandos operativos son los que requieren de mayor capacitación </a:t>
                      </a:r>
                      <a:endParaRPr lang="es-MX" sz="1050">
                        <a:solidFill>
                          <a:schemeClr val="tx1"/>
                        </a:solidFill>
                        <a:effectLst/>
                        <a:latin typeface="Times New Roman" panose="02020603050405020304" pitchFamily="18" charset="0"/>
                        <a:ea typeface="Calibri" panose="020F0502020204030204" pitchFamily="34" charset="0"/>
                      </a:endParaRPr>
                    </a:p>
                  </a:txBody>
                  <a:tcPr marL="17329" marR="17329" marT="0" marB="0"/>
                </a:tc>
              </a:tr>
              <a:tr h="318853">
                <a:tc>
                  <a:txBody>
                    <a:bodyPr/>
                    <a:lstStyle/>
                    <a:p>
                      <a:pPr indent="0" algn="ctr">
                        <a:lnSpc>
                          <a:spcPct val="115000"/>
                        </a:lnSpc>
                        <a:spcAft>
                          <a:spcPts val="0"/>
                        </a:spcAft>
                      </a:pPr>
                      <a:r>
                        <a:rPr lang="es-EC" sz="1050">
                          <a:solidFill>
                            <a:schemeClr val="tx1"/>
                          </a:solidFill>
                          <a:effectLst/>
                        </a:rPr>
                        <a:t>Horas de jornada laboral para capacitación a los empleados</a:t>
                      </a:r>
                      <a:endParaRPr lang="es-MX" sz="1050">
                        <a:solidFill>
                          <a:schemeClr val="tx1"/>
                        </a:solidFill>
                        <a:effectLst/>
                        <a:latin typeface="Times New Roman" panose="02020603050405020304" pitchFamily="18" charset="0"/>
                        <a:ea typeface="Calibri" panose="020F0502020204030204" pitchFamily="34" charset="0"/>
                      </a:endParaRPr>
                    </a:p>
                  </a:txBody>
                  <a:tcPr marL="17329" marR="17329" marT="0" marB="0"/>
                </a:tc>
                <a:tc>
                  <a:txBody>
                    <a:bodyPr/>
                    <a:lstStyle/>
                    <a:p>
                      <a:pPr indent="0" algn="ctr">
                        <a:lnSpc>
                          <a:spcPct val="115000"/>
                        </a:lnSpc>
                        <a:spcAft>
                          <a:spcPts val="0"/>
                        </a:spcAft>
                      </a:pPr>
                      <a:r>
                        <a:rPr lang="es-EC" sz="1050" dirty="0" smtClean="0">
                          <a:solidFill>
                            <a:schemeClr val="tx1"/>
                          </a:solidFill>
                          <a:effectLst/>
                        </a:rPr>
                        <a:t>56</a:t>
                      </a:r>
                      <a:r>
                        <a:rPr lang="es-EC" sz="1050" dirty="0">
                          <a:solidFill>
                            <a:schemeClr val="tx1"/>
                          </a:solidFill>
                          <a:effectLst/>
                        </a:rPr>
                        <a:t>% en las horas de trabajo, y un 44% fuera de las horas de trabajo.</a:t>
                      </a:r>
                      <a:endParaRPr lang="es-MX" sz="1050" dirty="0">
                        <a:solidFill>
                          <a:schemeClr val="tx1"/>
                        </a:solidFill>
                        <a:effectLst/>
                        <a:latin typeface="Times New Roman" panose="02020603050405020304" pitchFamily="18" charset="0"/>
                        <a:ea typeface="Calibri" panose="020F0502020204030204" pitchFamily="34" charset="0"/>
                      </a:endParaRPr>
                    </a:p>
                  </a:txBody>
                  <a:tcPr marL="17329" marR="17329" marT="0" marB="0"/>
                </a:tc>
                <a:tc>
                  <a:txBody>
                    <a:bodyPr/>
                    <a:lstStyle/>
                    <a:p>
                      <a:pPr indent="0" algn="ctr">
                        <a:lnSpc>
                          <a:spcPct val="115000"/>
                        </a:lnSpc>
                        <a:spcAft>
                          <a:spcPts val="0"/>
                        </a:spcAft>
                      </a:pPr>
                      <a:r>
                        <a:rPr lang="es-EC" sz="1050" dirty="0">
                          <a:solidFill>
                            <a:schemeClr val="tx1"/>
                          </a:solidFill>
                          <a:effectLst/>
                        </a:rPr>
                        <a:t>El 89,18% </a:t>
                      </a:r>
                      <a:r>
                        <a:rPr lang="es-EC" sz="1050" dirty="0" smtClean="0">
                          <a:solidFill>
                            <a:schemeClr val="tx1"/>
                          </a:solidFill>
                          <a:effectLst/>
                        </a:rPr>
                        <a:t>está </a:t>
                      </a:r>
                      <a:r>
                        <a:rPr lang="es-EC" sz="1050" dirty="0">
                          <a:solidFill>
                            <a:schemeClr val="tx1"/>
                          </a:solidFill>
                          <a:effectLst/>
                        </a:rPr>
                        <a:t>dispuesta a conceder horas de la jornada </a:t>
                      </a:r>
                      <a:r>
                        <a:rPr lang="es-EC" sz="1050" dirty="0" smtClean="0">
                          <a:solidFill>
                            <a:schemeClr val="tx1"/>
                          </a:solidFill>
                          <a:effectLst/>
                        </a:rPr>
                        <a:t>laboral</a:t>
                      </a:r>
                      <a:endParaRPr lang="es-MX" sz="1050" dirty="0">
                        <a:solidFill>
                          <a:schemeClr val="tx1"/>
                        </a:solidFill>
                        <a:effectLst/>
                        <a:latin typeface="Times New Roman" panose="02020603050405020304" pitchFamily="18" charset="0"/>
                        <a:ea typeface="Calibri" panose="020F0502020204030204" pitchFamily="34" charset="0"/>
                      </a:endParaRPr>
                    </a:p>
                  </a:txBody>
                  <a:tcPr marL="17329" marR="17329" marT="0" marB="0"/>
                </a:tc>
              </a:tr>
              <a:tr h="212569">
                <a:tc>
                  <a:txBody>
                    <a:bodyPr/>
                    <a:lstStyle/>
                    <a:p>
                      <a:pPr indent="0" algn="ctr">
                        <a:lnSpc>
                          <a:spcPct val="115000"/>
                        </a:lnSpc>
                        <a:spcAft>
                          <a:spcPts val="0"/>
                        </a:spcAft>
                      </a:pPr>
                      <a:r>
                        <a:rPr lang="es-EC" sz="1050">
                          <a:solidFill>
                            <a:schemeClr val="tx1"/>
                          </a:solidFill>
                          <a:effectLst/>
                        </a:rPr>
                        <a:t>Duración de la capacitación</a:t>
                      </a:r>
                      <a:endParaRPr lang="es-MX" sz="1050">
                        <a:solidFill>
                          <a:schemeClr val="tx1"/>
                        </a:solidFill>
                        <a:effectLst/>
                        <a:latin typeface="Times New Roman" panose="02020603050405020304" pitchFamily="18" charset="0"/>
                        <a:ea typeface="Calibri" panose="020F0502020204030204" pitchFamily="34" charset="0"/>
                      </a:endParaRPr>
                    </a:p>
                  </a:txBody>
                  <a:tcPr marL="17329" marR="17329" marT="0" marB="0"/>
                </a:tc>
                <a:tc>
                  <a:txBody>
                    <a:bodyPr/>
                    <a:lstStyle/>
                    <a:p>
                      <a:pPr indent="0" algn="ctr">
                        <a:lnSpc>
                          <a:spcPct val="115000"/>
                        </a:lnSpc>
                        <a:spcAft>
                          <a:spcPts val="0"/>
                        </a:spcAft>
                      </a:pPr>
                      <a:r>
                        <a:rPr lang="es-EC" sz="1050" dirty="0">
                          <a:solidFill>
                            <a:schemeClr val="tx1"/>
                          </a:solidFill>
                          <a:effectLst/>
                        </a:rPr>
                        <a:t>El 64% de las empresas prefieren los talleres que tienen una duración aproximada de 14 horas. </a:t>
                      </a:r>
                      <a:endParaRPr lang="es-MX" sz="1050" dirty="0">
                        <a:solidFill>
                          <a:schemeClr val="tx1"/>
                        </a:solidFill>
                        <a:effectLst/>
                        <a:latin typeface="Times New Roman" panose="02020603050405020304" pitchFamily="18" charset="0"/>
                        <a:ea typeface="Calibri" panose="020F0502020204030204" pitchFamily="34" charset="0"/>
                      </a:endParaRPr>
                    </a:p>
                  </a:txBody>
                  <a:tcPr marL="17329" marR="17329" marT="0" marB="0"/>
                </a:tc>
                <a:tc>
                  <a:txBody>
                    <a:bodyPr/>
                    <a:lstStyle/>
                    <a:p>
                      <a:pPr indent="0" algn="ctr">
                        <a:lnSpc>
                          <a:spcPct val="115000"/>
                        </a:lnSpc>
                        <a:spcAft>
                          <a:spcPts val="0"/>
                        </a:spcAft>
                      </a:pPr>
                      <a:r>
                        <a:rPr lang="es-EC" sz="1050" dirty="0">
                          <a:solidFill>
                            <a:schemeClr val="tx1"/>
                          </a:solidFill>
                          <a:effectLst/>
                        </a:rPr>
                        <a:t>El 79% de las empresas del sector productivo prefieren la capacitación con una duración menor a 20 horas</a:t>
                      </a:r>
                      <a:endParaRPr lang="es-MX" sz="1050" dirty="0">
                        <a:solidFill>
                          <a:schemeClr val="tx1"/>
                        </a:solidFill>
                        <a:effectLst/>
                        <a:latin typeface="Times New Roman" panose="02020603050405020304" pitchFamily="18" charset="0"/>
                        <a:ea typeface="Calibri" panose="020F0502020204030204" pitchFamily="34" charset="0"/>
                      </a:endParaRPr>
                    </a:p>
                  </a:txBody>
                  <a:tcPr marL="17329" marR="17329" marT="0" marB="0"/>
                </a:tc>
              </a:tr>
              <a:tr h="212569">
                <a:tc>
                  <a:txBody>
                    <a:bodyPr/>
                    <a:lstStyle/>
                    <a:p>
                      <a:pPr indent="0" algn="ctr">
                        <a:lnSpc>
                          <a:spcPct val="115000"/>
                        </a:lnSpc>
                        <a:spcAft>
                          <a:spcPts val="0"/>
                        </a:spcAft>
                      </a:pPr>
                      <a:r>
                        <a:rPr lang="es-EC" sz="1050">
                          <a:solidFill>
                            <a:schemeClr val="tx1"/>
                          </a:solidFill>
                          <a:effectLst/>
                        </a:rPr>
                        <a:t>Lugar de la capacitación </a:t>
                      </a:r>
                      <a:endParaRPr lang="es-MX" sz="1050">
                        <a:solidFill>
                          <a:schemeClr val="tx1"/>
                        </a:solidFill>
                        <a:effectLst/>
                        <a:latin typeface="Times New Roman" panose="02020603050405020304" pitchFamily="18" charset="0"/>
                        <a:ea typeface="Calibri" panose="020F0502020204030204" pitchFamily="34" charset="0"/>
                      </a:endParaRPr>
                    </a:p>
                  </a:txBody>
                  <a:tcPr marL="17329" marR="17329" marT="0" marB="0"/>
                </a:tc>
                <a:tc>
                  <a:txBody>
                    <a:bodyPr/>
                    <a:lstStyle/>
                    <a:p>
                      <a:pPr indent="0" algn="ctr">
                        <a:lnSpc>
                          <a:spcPct val="115000"/>
                        </a:lnSpc>
                        <a:spcAft>
                          <a:spcPts val="0"/>
                        </a:spcAft>
                      </a:pPr>
                      <a:r>
                        <a:rPr lang="es-EC" sz="1050" dirty="0">
                          <a:solidFill>
                            <a:schemeClr val="tx1"/>
                          </a:solidFill>
                          <a:effectLst/>
                        </a:rPr>
                        <a:t>El 69% </a:t>
                      </a:r>
                      <a:r>
                        <a:rPr lang="es-EC" sz="1050" dirty="0" smtClean="0">
                          <a:solidFill>
                            <a:schemeClr val="tx1"/>
                          </a:solidFill>
                          <a:effectLst/>
                        </a:rPr>
                        <a:t> </a:t>
                      </a:r>
                      <a:r>
                        <a:rPr lang="es-EC" sz="1050" dirty="0">
                          <a:solidFill>
                            <a:schemeClr val="tx1"/>
                          </a:solidFill>
                          <a:effectLst/>
                        </a:rPr>
                        <a:t>en el puesto de trabajo</a:t>
                      </a:r>
                      <a:endParaRPr lang="es-MX" sz="1050" dirty="0">
                        <a:solidFill>
                          <a:schemeClr val="tx1"/>
                        </a:solidFill>
                        <a:effectLst/>
                        <a:latin typeface="Times New Roman" panose="02020603050405020304" pitchFamily="18" charset="0"/>
                        <a:ea typeface="Calibri" panose="020F0502020204030204" pitchFamily="34" charset="0"/>
                      </a:endParaRPr>
                    </a:p>
                  </a:txBody>
                  <a:tcPr marL="17329" marR="17329" marT="0" marB="0"/>
                </a:tc>
                <a:tc>
                  <a:txBody>
                    <a:bodyPr/>
                    <a:lstStyle/>
                    <a:p>
                      <a:pPr indent="0" algn="ctr">
                        <a:lnSpc>
                          <a:spcPct val="115000"/>
                        </a:lnSpc>
                        <a:spcAft>
                          <a:spcPts val="0"/>
                        </a:spcAft>
                      </a:pPr>
                      <a:r>
                        <a:rPr lang="es-EC" sz="1050" dirty="0">
                          <a:solidFill>
                            <a:schemeClr val="tx1"/>
                          </a:solidFill>
                          <a:effectLst/>
                        </a:rPr>
                        <a:t>El 88% </a:t>
                      </a:r>
                      <a:r>
                        <a:rPr lang="es-EC" sz="1050" dirty="0" smtClean="0">
                          <a:solidFill>
                            <a:schemeClr val="tx1"/>
                          </a:solidFill>
                          <a:effectLst/>
                        </a:rPr>
                        <a:t>prefiere </a:t>
                      </a:r>
                      <a:r>
                        <a:rPr lang="es-EC" sz="1050" dirty="0">
                          <a:solidFill>
                            <a:schemeClr val="tx1"/>
                          </a:solidFill>
                          <a:effectLst/>
                        </a:rPr>
                        <a:t>que </a:t>
                      </a:r>
                      <a:r>
                        <a:rPr lang="es-EC" sz="1050" dirty="0" smtClean="0">
                          <a:solidFill>
                            <a:schemeClr val="tx1"/>
                          </a:solidFill>
                          <a:effectLst/>
                        </a:rPr>
                        <a:t>se </a:t>
                      </a:r>
                      <a:r>
                        <a:rPr lang="es-EC" sz="1050" dirty="0">
                          <a:solidFill>
                            <a:schemeClr val="tx1"/>
                          </a:solidFill>
                          <a:effectLst/>
                        </a:rPr>
                        <a:t>dicte en las instalaciones de la empresa</a:t>
                      </a:r>
                      <a:endParaRPr lang="es-MX" sz="1050" dirty="0">
                        <a:solidFill>
                          <a:schemeClr val="tx1"/>
                        </a:solidFill>
                        <a:effectLst/>
                        <a:latin typeface="Times New Roman" panose="02020603050405020304" pitchFamily="18" charset="0"/>
                        <a:ea typeface="Calibri" panose="020F0502020204030204" pitchFamily="34" charset="0"/>
                      </a:endParaRPr>
                    </a:p>
                  </a:txBody>
                  <a:tcPr marL="17329" marR="17329" marT="0" marB="0"/>
                </a:tc>
              </a:tr>
              <a:tr h="212569">
                <a:tc>
                  <a:txBody>
                    <a:bodyPr/>
                    <a:lstStyle/>
                    <a:p>
                      <a:pPr indent="0" algn="ctr">
                        <a:lnSpc>
                          <a:spcPct val="115000"/>
                        </a:lnSpc>
                        <a:spcAft>
                          <a:spcPts val="0"/>
                        </a:spcAft>
                      </a:pPr>
                      <a:r>
                        <a:rPr lang="es-EC" sz="1050">
                          <a:solidFill>
                            <a:schemeClr val="tx1"/>
                          </a:solidFill>
                          <a:effectLst/>
                        </a:rPr>
                        <a:t>Motivos de la capacitación</a:t>
                      </a:r>
                      <a:endParaRPr lang="es-MX" sz="1050">
                        <a:solidFill>
                          <a:schemeClr val="tx1"/>
                        </a:solidFill>
                        <a:effectLst/>
                        <a:latin typeface="Times New Roman" panose="02020603050405020304" pitchFamily="18" charset="0"/>
                        <a:ea typeface="Calibri" panose="020F0502020204030204" pitchFamily="34" charset="0"/>
                      </a:endParaRPr>
                    </a:p>
                  </a:txBody>
                  <a:tcPr marL="17329" marR="17329" marT="0" marB="0"/>
                </a:tc>
                <a:tc>
                  <a:txBody>
                    <a:bodyPr/>
                    <a:lstStyle/>
                    <a:p>
                      <a:pPr indent="0" algn="ctr">
                        <a:lnSpc>
                          <a:spcPct val="115000"/>
                        </a:lnSpc>
                        <a:spcAft>
                          <a:spcPts val="0"/>
                        </a:spcAft>
                      </a:pPr>
                      <a:r>
                        <a:rPr lang="es-EC" sz="1050">
                          <a:solidFill>
                            <a:schemeClr val="tx1"/>
                          </a:solidFill>
                          <a:effectLst/>
                        </a:rPr>
                        <a:t>El 34% de las empresas esperan como beneficio de la capacitación el aumento de la productividad </a:t>
                      </a:r>
                      <a:endParaRPr lang="es-MX" sz="1050">
                        <a:solidFill>
                          <a:schemeClr val="tx1"/>
                        </a:solidFill>
                        <a:effectLst/>
                        <a:latin typeface="Times New Roman" panose="02020603050405020304" pitchFamily="18" charset="0"/>
                        <a:ea typeface="Calibri" panose="020F0502020204030204" pitchFamily="34" charset="0"/>
                      </a:endParaRPr>
                    </a:p>
                  </a:txBody>
                  <a:tcPr marL="17329" marR="17329" marT="0" marB="0"/>
                </a:tc>
                <a:tc>
                  <a:txBody>
                    <a:bodyPr/>
                    <a:lstStyle/>
                    <a:p>
                      <a:pPr indent="0" algn="ctr">
                        <a:lnSpc>
                          <a:spcPct val="115000"/>
                        </a:lnSpc>
                        <a:spcAft>
                          <a:spcPts val="0"/>
                        </a:spcAft>
                      </a:pPr>
                      <a:r>
                        <a:rPr lang="es-EC" sz="1050" dirty="0">
                          <a:solidFill>
                            <a:schemeClr val="tx1"/>
                          </a:solidFill>
                          <a:effectLst/>
                        </a:rPr>
                        <a:t>El 39% de las empresas del sector productivo capacitan a sus empleados para incrementar el nivel de productividad </a:t>
                      </a:r>
                      <a:endParaRPr lang="es-MX" sz="1050" dirty="0">
                        <a:solidFill>
                          <a:schemeClr val="tx1"/>
                        </a:solidFill>
                        <a:effectLst/>
                        <a:latin typeface="Times New Roman" panose="02020603050405020304" pitchFamily="18" charset="0"/>
                        <a:ea typeface="Calibri" panose="020F0502020204030204" pitchFamily="34" charset="0"/>
                      </a:endParaRPr>
                    </a:p>
                  </a:txBody>
                  <a:tcPr marL="17329" marR="17329" marT="0" marB="0"/>
                </a:tc>
              </a:tr>
              <a:tr h="212569">
                <a:tc>
                  <a:txBody>
                    <a:bodyPr/>
                    <a:lstStyle/>
                    <a:p>
                      <a:pPr indent="0" algn="ctr">
                        <a:lnSpc>
                          <a:spcPct val="115000"/>
                        </a:lnSpc>
                        <a:spcAft>
                          <a:spcPts val="0"/>
                        </a:spcAft>
                      </a:pPr>
                      <a:r>
                        <a:rPr lang="es-EC" sz="1050" dirty="0">
                          <a:solidFill>
                            <a:schemeClr val="tx1"/>
                          </a:solidFill>
                          <a:effectLst/>
                        </a:rPr>
                        <a:t>Medios de comunicación</a:t>
                      </a:r>
                      <a:endParaRPr lang="es-MX" sz="1050" dirty="0">
                        <a:solidFill>
                          <a:schemeClr val="tx1"/>
                        </a:solidFill>
                        <a:effectLst/>
                        <a:latin typeface="Times New Roman" panose="02020603050405020304" pitchFamily="18" charset="0"/>
                        <a:ea typeface="Calibri" panose="020F0502020204030204" pitchFamily="34" charset="0"/>
                      </a:endParaRPr>
                    </a:p>
                  </a:txBody>
                  <a:tcPr marL="17329" marR="17329" marT="0" marB="0"/>
                </a:tc>
                <a:tc>
                  <a:txBody>
                    <a:bodyPr/>
                    <a:lstStyle/>
                    <a:p>
                      <a:pPr indent="0" algn="ctr">
                        <a:lnSpc>
                          <a:spcPct val="115000"/>
                        </a:lnSpc>
                        <a:spcAft>
                          <a:spcPts val="0"/>
                        </a:spcAft>
                      </a:pPr>
                      <a:r>
                        <a:rPr lang="es-EC" sz="1050" dirty="0">
                          <a:solidFill>
                            <a:schemeClr val="tx1"/>
                          </a:solidFill>
                          <a:effectLst/>
                        </a:rPr>
                        <a:t>El 87% de las empresas usan el </a:t>
                      </a:r>
                      <a:r>
                        <a:rPr lang="es-EC" sz="1050" dirty="0" smtClean="0">
                          <a:solidFill>
                            <a:schemeClr val="tx1"/>
                          </a:solidFill>
                          <a:effectLst/>
                        </a:rPr>
                        <a:t>internet</a:t>
                      </a:r>
                      <a:endParaRPr lang="es-MX" sz="1050" dirty="0">
                        <a:solidFill>
                          <a:schemeClr val="tx1"/>
                        </a:solidFill>
                        <a:effectLst/>
                        <a:latin typeface="Times New Roman" panose="02020603050405020304" pitchFamily="18" charset="0"/>
                        <a:ea typeface="Calibri" panose="020F0502020204030204" pitchFamily="34" charset="0"/>
                      </a:endParaRPr>
                    </a:p>
                  </a:txBody>
                  <a:tcPr marL="17329" marR="17329" marT="0" marB="0"/>
                </a:tc>
                <a:tc>
                  <a:txBody>
                    <a:bodyPr/>
                    <a:lstStyle/>
                    <a:p>
                      <a:pPr indent="0" algn="ctr">
                        <a:lnSpc>
                          <a:spcPct val="115000"/>
                        </a:lnSpc>
                        <a:spcAft>
                          <a:spcPts val="0"/>
                        </a:spcAft>
                      </a:pPr>
                      <a:r>
                        <a:rPr lang="es-EC" sz="1050" dirty="0">
                          <a:solidFill>
                            <a:schemeClr val="tx1"/>
                          </a:solidFill>
                          <a:effectLst/>
                        </a:rPr>
                        <a:t>El 96% de las empresas del sector productivo prefieren el </a:t>
                      </a:r>
                      <a:r>
                        <a:rPr lang="es-EC" sz="1050" dirty="0" smtClean="0">
                          <a:solidFill>
                            <a:schemeClr val="tx1"/>
                          </a:solidFill>
                          <a:effectLst/>
                        </a:rPr>
                        <a:t>internet</a:t>
                      </a:r>
                      <a:endParaRPr lang="es-MX" sz="1050" dirty="0">
                        <a:solidFill>
                          <a:schemeClr val="tx1"/>
                        </a:solidFill>
                        <a:effectLst/>
                        <a:latin typeface="Times New Roman" panose="02020603050405020304" pitchFamily="18" charset="0"/>
                        <a:ea typeface="Calibri" panose="020F0502020204030204" pitchFamily="34" charset="0"/>
                      </a:endParaRPr>
                    </a:p>
                  </a:txBody>
                  <a:tcPr marL="17329" marR="17329" marT="0" marB="0"/>
                </a:tc>
              </a:tr>
            </a:tbl>
          </a:graphicData>
        </a:graphic>
      </p:graphicFrame>
    </p:spTree>
    <p:extLst>
      <p:ext uri="{BB962C8B-B14F-4D97-AF65-F5344CB8AC3E}">
        <p14:creationId xmlns:p14="http://schemas.microsoft.com/office/powerpoint/2010/main" val="485675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Conclusiones</a:t>
            </a:r>
            <a:endParaRPr lang="es-MX" dirty="0"/>
          </a:p>
        </p:txBody>
      </p:sp>
      <p:sp>
        <p:nvSpPr>
          <p:cNvPr id="3" name="Marcador de contenido 2"/>
          <p:cNvSpPr>
            <a:spLocks noGrp="1"/>
          </p:cNvSpPr>
          <p:nvPr>
            <p:ph sz="quarter" idx="13"/>
          </p:nvPr>
        </p:nvSpPr>
        <p:spPr/>
        <p:txBody>
          <a:bodyPr>
            <a:noAutofit/>
          </a:bodyPr>
          <a:lstStyle/>
          <a:p>
            <a:r>
              <a:rPr lang="es-EC" sz="1000" dirty="0"/>
              <a:t>La investigación se realizó a 241 empresas pertenecientes al sector industrial, de las cuales, el 99% fueron privadas y el 0,4% empresas públicas  y mixtas. Del total de empresas investigadas, el 88% se localizaron en Quito, mientras que el 12% en el cantón Rumiñahui; se pudo observar que en Quito existe una gran concentración de las empresas en el sector Norte de la ciudad, estando allí ubicadas el 71% de las empresas investigadas. </a:t>
            </a:r>
            <a:endParaRPr lang="es-MX" sz="1000" dirty="0"/>
          </a:p>
          <a:p>
            <a:r>
              <a:rPr lang="es-EC" sz="1000" dirty="0"/>
              <a:t>Respecto a la actividad económica, la mayoría, es decir, el 17% se dedican a la elaboración de productos alimenticios, el 10% a la fabricación de productos de caucho y plástico, el 8% a la fabricación de productos textiles; el resto de empresas con porcentajes menores, se dedican a otras actividades industriales.</a:t>
            </a:r>
            <a:endParaRPr lang="es-MX" sz="1000" dirty="0"/>
          </a:p>
          <a:p>
            <a:r>
              <a:rPr lang="es-EC" sz="1000" dirty="0"/>
              <a:t>La percepción que tienen las empresas sobre la capacitación es, en su mayoría “Muy importante”, es por ello que las empresas capacitan a sus empleados, con el fin de que éstos se actualicen en conocimientos y habilidades (49% de las empresas), como parte de la inducción a nuevos empleados (43%) y debido a la modernización de maquinaria y equipo (36%). </a:t>
            </a:r>
            <a:endParaRPr lang="es-MX" sz="1000" dirty="0"/>
          </a:p>
          <a:p>
            <a:r>
              <a:rPr lang="es-EC" sz="1000" dirty="0"/>
              <a:t>Dada la importancia de la capacitación, el 81% de las empresas poseen un plan de capacitación, de las cuales, el 41% realiza la programación del plan anualmente, sin embargo, solo el 28% de las empresas cumplen con el 100% de lo planificado, es así que el promedio de cumplimiento promedio es del 74% del plan. </a:t>
            </a:r>
            <a:endParaRPr lang="es-MX" sz="1000" dirty="0"/>
          </a:p>
          <a:p>
            <a:r>
              <a:rPr lang="es-EC" sz="1000" dirty="0"/>
              <a:t>El momento en que la mayoría de empresas deciden capacitar a sus trabajadores es de acuerdo a la programación del plan de capacitación (52%), otras lo hacen cuando se presenta la necesidad (36%) o cuando la empresa de capacitación le visita (9%). </a:t>
            </a:r>
            <a:endParaRPr lang="es-MX" sz="1000" dirty="0"/>
          </a:p>
          <a:p>
            <a:r>
              <a:rPr lang="es-EC" sz="1000" dirty="0"/>
              <a:t>Al investigar sobre los papeles de compra, se identificó que en el 35% de las empresas la persona que toma la iniciativa (Iniciador) para capacitar a los colaboradores  es el Analista/jefe/gerente de Talento Humano; en el 52% de los casos, la persona quien decide (Decisor) si se capacita o no a los trabajadores es el Gerente general; mientras que en el 50% de las empresas, la persona encargada de la compra del servicio (Comprador) es el Analista/jefe/gerente de Talento Humano. </a:t>
            </a:r>
            <a:endParaRPr lang="es-MX" sz="1000" dirty="0"/>
          </a:p>
        </p:txBody>
      </p:sp>
    </p:spTree>
    <p:extLst>
      <p:ext uri="{BB962C8B-B14F-4D97-AF65-F5344CB8AC3E}">
        <p14:creationId xmlns:p14="http://schemas.microsoft.com/office/powerpoint/2010/main" val="2417878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Conclusiones</a:t>
            </a:r>
            <a:endParaRPr lang="es-MX" dirty="0"/>
          </a:p>
        </p:txBody>
      </p:sp>
      <p:sp>
        <p:nvSpPr>
          <p:cNvPr id="3" name="Marcador de contenido 2"/>
          <p:cNvSpPr>
            <a:spLocks noGrp="1"/>
          </p:cNvSpPr>
          <p:nvPr>
            <p:ph sz="quarter" idx="13"/>
          </p:nvPr>
        </p:nvSpPr>
        <p:spPr/>
        <p:txBody>
          <a:bodyPr>
            <a:noAutofit/>
          </a:bodyPr>
          <a:lstStyle/>
          <a:p>
            <a:r>
              <a:rPr lang="es-EC" sz="1000" dirty="0"/>
              <a:t>Respecto al proceso de compra del servicio de capacitación, éste se da inicio con el reconocimiento del problema o de la necesidad, en esta etapa se pudo identificar que la mayoría de empresas tiene la necesidad de capacitar a sus colaboradores porque requieren que éstos estén actualizados tanto en conocimientos como en </a:t>
            </a:r>
            <a:r>
              <a:rPr lang="es-EC" sz="1000" dirty="0" smtClean="0"/>
              <a:t>habilidades</a:t>
            </a:r>
            <a:r>
              <a:rPr lang="es-MX" sz="1000" dirty="0" smtClean="0"/>
              <a:t>.</a:t>
            </a:r>
            <a:endParaRPr lang="es-MX" sz="1000" dirty="0"/>
          </a:p>
          <a:p>
            <a:r>
              <a:rPr lang="es-EC" sz="1000" dirty="0"/>
              <a:t>Respecto a  la forma como identifican la necesidad, en el  63% de los casos, las empresas lo hacen a través de evaluaciones de desempeño del trabajador, seguido por 32% que lo hacen a través del análisis y perfil del </a:t>
            </a:r>
            <a:r>
              <a:rPr lang="es-EC" sz="1000" dirty="0" smtClean="0"/>
              <a:t>puesto.</a:t>
            </a:r>
            <a:endParaRPr lang="es-MX" sz="1000" dirty="0" smtClean="0"/>
          </a:p>
          <a:p>
            <a:r>
              <a:rPr lang="es-EC" sz="1000" dirty="0" smtClean="0"/>
              <a:t>Respecto </a:t>
            </a:r>
            <a:r>
              <a:rPr lang="es-EC" sz="1000" dirty="0"/>
              <a:t>al tipo de capacitación, la mayoría de las empresas prefieren los talleres, seguido por los cursos, en el caso de la modalidad y horarios de capacitación, la mayoría prefiere la capacitación Presencial y dentro en las horas de trabajo. </a:t>
            </a:r>
            <a:r>
              <a:rPr lang="es-EC" sz="1000" dirty="0" smtClean="0"/>
              <a:t>. </a:t>
            </a:r>
            <a:endParaRPr lang="es-MX" sz="1000" dirty="0"/>
          </a:p>
          <a:p>
            <a:r>
              <a:rPr lang="es-EC" sz="1000" dirty="0"/>
              <a:t>Respecto al precio que las empresas están dispuestas a pagar por un curso nacional de 40 horas, en promedio es de $231 dólares.</a:t>
            </a:r>
            <a:endParaRPr lang="es-MX" sz="1000" dirty="0"/>
          </a:p>
          <a:p>
            <a:r>
              <a:rPr lang="es-EC" sz="1000" dirty="0"/>
              <a:t>La política de pago más utilizada por las empresas es el 50% antes de la capacitación y el 50% a su terminación, seguido por la preferencia de pagar la totalidad del servicio a la culminación de la capacitación. </a:t>
            </a:r>
            <a:endParaRPr lang="es-MX" sz="1000" dirty="0"/>
          </a:p>
          <a:p>
            <a:r>
              <a:rPr lang="es-EC" sz="1000" dirty="0" smtClean="0"/>
              <a:t>Respecto </a:t>
            </a:r>
            <a:r>
              <a:rPr lang="es-EC" sz="1000" dirty="0"/>
              <a:t>a la medición de resultados, el 60% tiene indicadores de medición, siendo en el 50% la medición de resultados reflejada en el aumento de la producción y a través del aumento de conocimientos y habilidades de trabajo. </a:t>
            </a:r>
            <a:endParaRPr lang="es-MX" sz="1000" dirty="0"/>
          </a:p>
          <a:p>
            <a:r>
              <a:rPr lang="es-EC" sz="1000" dirty="0"/>
              <a:t>En cuanto a los beneficios esperados, el 73% de las empresas espera que con la capacitación se incremente los niveles de productividad y que se actualicen los conocimientos. </a:t>
            </a:r>
            <a:endParaRPr lang="es-MX" sz="1000" dirty="0"/>
          </a:p>
          <a:p>
            <a:r>
              <a:rPr lang="es-EC" sz="1000" dirty="0" smtClean="0"/>
              <a:t>En </a:t>
            </a:r>
            <a:r>
              <a:rPr lang="es-EC" sz="1000" dirty="0"/>
              <a:t>referencia a la demanda del servicio de capacitación, se identificó que el 79% de las empresas están dispuesta a utilizar los servicios de capacitación del Centro de Educación Continua de la universidad, siendo las áreas más requeridas tales como mecánica, seguridad, informática, área comercial y electrónica. </a:t>
            </a:r>
            <a:endParaRPr lang="es-MX" sz="1000" dirty="0"/>
          </a:p>
          <a:p>
            <a:endParaRPr lang="es-MX" sz="1000" dirty="0"/>
          </a:p>
          <a:p>
            <a:pPr marL="0" indent="0">
              <a:buNone/>
            </a:pPr>
            <a:endParaRPr lang="es-MX" sz="1000" dirty="0"/>
          </a:p>
          <a:p>
            <a:endParaRPr lang="es-MX" sz="1000" dirty="0"/>
          </a:p>
        </p:txBody>
      </p:sp>
    </p:spTree>
    <p:extLst>
      <p:ext uri="{BB962C8B-B14F-4D97-AF65-F5344CB8AC3E}">
        <p14:creationId xmlns:p14="http://schemas.microsoft.com/office/powerpoint/2010/main" val="35573985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r>
              <a:rPr lang="es-MX" dirty="0" smtClean="0"/>
              <a:t>Por áreas</a:t>
            </a:r>
            <a:endParaRPr lang="es-MX" dirty="0"/>
          </a:p>
        </p:txBody>
      </p:sp>
      <p:sp>
        <p:nvSpPr>
          <p:cNvPr id="3" name="Título 2"/>
          <p:cNvSpPr>
            <a:spLocks noGrp="1"/>
          </p:cNvSpPr>
          <p:nvPr>
            <p:ph type="title"/>
          </p:nvPr>
        </p:nvSpPr>
        <p:spPr/>
        <p:txBody>
          <a:bodyPr>
            <a:normAutofit fontScale="90000"/>
          </a:bodyPr>
          <a:lstStyle/>
          <a:p>
            <a:r>
              <a:rPr lang="es-MX" dirty="0" smtClean="0"/>
              <a:t>Temas de capacitación</a:t>
            </a:r>
            <a:endParaRPr lang="es-MX" dirty="0"/>
          </a:p>
        </p:txBody>
      </p:sp>
    </p:spTree>
    <p:extLst>
      <p:ext uri="{BB962C8B-B14F-4D97-AF65-F5344CB8AC3E}">
        <p14:creationId xmlns:p14="http://schemas.microsoft.com/office/powerpoint/2010/main" val="19066388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Electrónica</a:t>
            </a:r>
            <a:endParaRPr lang="es-MX" dirty="0"/>
          </a:p>
        </p:txBody>
      </p:sp>
      <p:graphicFrame>
        <p:nvGraphicFramePr>
          <p:cNvPr id="5" name="Tabla 4"/>
          <p:cNvGraphicFramePr>
            <a:graphicFrameLocks noGrp="1"/>
          </p:cNvGraphicFramePr>
          <p:nvPr>
            <p:extLst>
              <p:ext uri="{D42A27DB-BD31-4B8C-83A1-F6EECF244321}">
                <p14:modId xmlns:p14="http://schemas.microsoft.com/office/powerpoint/2010/main" val="2071766333"/>
              </p:ext>
            </p:extLst>
          </p:nvPr>
        </p:nvGraphicFramePr>
        <p:xfrm>
          <a:off x="0" y="-1"/>
          <a:ext cx="9144000" cy="5591196"/>
        </p:xfrm>
        <a:graphic>
          <a:graphicData uri="http://schemas.openxmlformats.org/drawingml/2006/table">
            <a:tbl>
              <a:tblPr firstRow="1" firstCol="1" bandRow="1">
                <a:tableStyleId>{21E4AEA4-8DFA-4A89-87EB-49C32662AFE0}</a:tableStyleId>
              </a:tblPr>
              <a:tblGrid>
                <a:gridCol w="1159874"/>
                <a:gridCol w="7984126"/>
              </a:tblGrid>
              <a:tr h="241956">
                <a:tc>
                  <a:txBody>
                    <a:bodyPr/>
                    <a:lstStyle/>
                    <a:p>
                      <a:pPr indent="252095" algn="ctr">
                        <a:lnSpc>
                          <a:spcPct val="150000"/>
                        </a:lnSpc>
                        <a:spcAft>
                          <a:spcPts val="0"/>
                        </a:spcAft>
                      </a:pPr>
                      <a:r>
                        <a:rPr lang="es-MX" sz="1050" dirty="0" smtClean="0">
                          <a:effectLst/>
                          <a:latin typeface="+mn-lt"/>
                          <a:ea typeface="Calibri" panose="020F0502020204030204" pitchFamily="34" charset="0"/>
                        </a:rPr>
                        <a:t>Área</a:t>
                      </a:r>
                      <a:endParaRPr lang="es-MX" sz="1050" dirty="0">
                        <a:effectLst/>
                        <a:latin typeface="+mn-lt"/>
                        <a:ea typeface="Calibri" panose="020F0502020204030204" pitchFamily="34" charset="0"/>
                      </a:endParaRPr>
                    </a:p>
                  </a:txBody>
                  <a:tcPr marL="26937" marR="26937" marT="0" marB="0"/>
                </a:tc>
                <a:tc>
                  <a:txBody>
                    <a:bodyPr/>
                    <a:lstStyle/>
                    <a:p>
                      <a:pPr indent="252095" algn="ctr">
                        <a:lnSpc>
                          <a:spcPct val="150000"/>
                        </a:lnSpc>
                        <a:spcAft>
                          <a:spcPts val="0"/>
                        </a:spcAft>
                      </a:pPr>
                      <a:r>
                        <a:rPr lang="es-MX" sz="1050" dirty="0" smtClean="0">
                          <a:effectLst/>
                          <a:latin typeface="+mn-lt"/>
                          <a:ea typeface="Calibri" panose="020F0502020204030204" pitchFamily="34" charset="0"/>
                        </a:rPr>
                        <a:t>Temas</a:t>
                      </a:r>
                      <a:endParaRPr lang="es-MX" sz="1050" dirty="0">
                        <a:effectLst/>
                        <a:latin typeface="+mn-lt"/>
                        <a:ea typeface="Calibri" panose="020F0502020204030204" pitchFamily="34" charset="0"/>
                      </a:endParaRPr>
                    </a:p>
                  </a:txBody>
                  <a:tcPr marL="26937" marR="26937" marT="0" marB="0"/>
                </a:tc>
              </a:tr>
              <a:tr h="188521">
                <a:tc rowSpan="26">
                  <a:txBody>
                    <a:bodyPr/>
                    <a:lstStyle/>
                    <a:p>
                      <a:pPr indent="252095" algn="ctr">
                        <a:lnSpc>
                          <a:spcPct val="150000"/>
                        </a:lnSpc>
                        <a:spcAft>
                          <a:spcPts val="0"/>
                        </a:spcAft>
                      </a:pPr>
                      <a:r>
                        <a:rPr lang="es-MX" sz="2800" dirty="0" smtClean="0">
                          <a:effectLst/>
                          <a:latin typeface="+mn-lt"/>
                          <a:ea typeface="Calibri" panose="020F0502020204030204" pitchFamily="34" charset="0"/>
                        </a:rPr>
                        <a:t>Electrónica</a:t>
                      </a:r>
                      <a:endParaRPr lang="es-MX" sz="2800" dirty="0">
                        <a:effectLst/>
                        <a:latin typeface="+mn-lt"/>
                        <a:ea typeface="Calibri" panose="020F0502020204030204" pitchFamily="34" charset="0"/>
                      </a:endParaRPr>
                    </a:p>
                  </a:txBody>
                  <a:tcPr marL="26937" marR="26937" marT="0" marB="0" vert="vert270" anchor="ctr"/>
                </a:tc>
                <a:tc>
                  <a:txBody>
                    <a:bodyPr/>
                    <a:lstStyle/>
                    <a:p>
                      <a:pPr indent="252095" algn="l">
                        <a:lnSpc>
                          <a:spcPct val="150000"/>
                        </a:lnSpc>
                        <a:spcAft>
                          <a:spcPts val="0"/>
                        </a:spcAft>
                      </a:pPr>
                      <a:r>
                        <a:rPr lang="es-MX" sz="900" dirty="0">
                          <a:effectLst/>
                          <a:latin typeface="+mn-lt"/>
                        </a:rPr>
                        <a:t>Electrónica</a:t>
                      </a:r>
                      <a:endParaRPr lang="es-MX" sz="1050" dirty="0">
                        <a:effectLst/>
                        <a:latin typeface="+mn-lt"/>
                        <a:ea typeface="Calibri" panose="020F0502020204030204" pitchFamily="34" charset="0"/>
                      </a:endParaRPr>
                    </a:p>
                  </a:txBody>
                  <a:tcPr marL="26937" marR="26937" marT="0" marB="0"/>
                </a:tc>
              </a:tr>
              <a:tr h="188521">
                <a:tc vMerge="1">
                  <a:txBody>
                    <a:bodyPr/>
                    <a:lstStyle/>
                    <a:p>
                      <a:pPr indent="252095" algn="l">
                        <a:lnSpc>
                          <a:spcPct val="150000"/>
                        </a:lnSpc>
                        <a:spcAft>
                          <a:spcPts val="0"/>
                        </a:spcAft>
                      </a:pPr>
                      <a:endParaRPr lang="es-MX" sz="70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latin typeface="+mn-lt"/>
                        </a:rPr>
                        <a:t>Mantenimiento, reparación,automatización de máquinas/vehículos/montacargas</a:t>
                      </a:r>
                      <a:endParaRPr lang="es-MX" sz="1050">
                        <a:effectLst/>
                        <a:latin typeface="+mn-lt"/>
                        <a:ea typeface="Calibri" panose="020F0502020204030204" pitchFamily="34" charset="0"/>
                      </a:endParaRPr>
                    </a:p>
                  </a:txBody>
                  <a:tcPr marL="26937" marR="26937" marT="0" marB="0"/>
                </a:tc>
              </a:tr>
              <a:tr h="188521">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latin typeface="+mn-lt"/>
                        </a:rPr>
                        <a:t>Redes de información/redes de fibra óptica</a:t>
                      </a:r>
                      <a:endParaRPr lang="es-MX" sz="1050" dirty="0">
                        <a:effectLst/>
                        <a:latin typeface="+mn-lt"/>
                        <a:ea typeface="Calibri" panose="020F0502020204030204" pitchFamily="34" charset="0"/>
                      </a:endParaRPr>
                    </a:p>
                  </a:txBody>
                  <a:tcPr marL="26937" marR="26937" marT="0" marB="0"/>
                </a:tc>
              </a:tr>
              <a:tr h="188521">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latin typeface="+mn-lt"/>
                        </a:rPr>
                        <a:t>Redes y sensores</a:t>
                      </a:r>
                      <a:endParaRPr lang="es-MX" sz="1050">
                        <a:effectLst/>
                        <a:latin typeface="+mn-lt"/>
                        <a:ea typeface="Calibri" panose="020F0502020204030204" pitchFamily="34" charset="0"/>
                      </a:endParaRPr>
                    </a:p>
                  </a:txBody>
                  <a:tcPr marL="26937" marR="26937" marT="0" marB="0"/>
                </a:tc>
              </a:tr>
              <a:tr h="188521">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latin typeface="+mn-lt"/>
                        </a:rPr>
                        <a:t>Electricidad</a:t>
                      </a:r>
                      <a:endParaRPr lang="es-MX" sz="1050">
                        <a:effectLst/>
                        <a:latin typeface="+mn-lt"/>
                        <a:ea typeface="Calibri" panose="020F0502020204030204" pitchFamily="34" charset="0"/>
                      </a:endParaRPr>
                    </a:p>
                  </a:txBody>
                  <a:tcPr marL="26937" marR="26937" marT="0" marB="0"/>
                </a:tc>
              </a:tr>
              <a:tr h="188521">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latin typeface="+mn-lt"/>
                        </a:rPr>
                        <a:t>Instalación y manejo de máquinas/equipos</a:t>
                      </a:r>
                      <a:endParaRPr lang="es-MX" sz="1050" dirty="0">
                        <a:effectLst/>
                        <a:latin typeface="+mn-lt"/>
                        <a:ea typeface="Calibri" panose="020F0502020204030204" pitchFamily="34" charset="0"/>
                      </a:endParaRPr>
                    </a:p>
                  </a:txBody>
                  <a:tcPr marL="26937" marR="26937" marT="0" marB="0"/>
                </a:tc>
              </a:tr>
              <a:tr h="188521">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latin typeface="+mn-lt"/>
                        </a:rPr>
                        <a:t>Sistemas y tableros eléctrico</a:t>
                      </a:r>
                      <a:endParaRPr lang="es-MX" sz="1050">
                        <a:effectLst/>
                        <a:latin typeface="+mn-lt"/>
                        <a:ea typeface="Calibri" panose="020F0502020204030204" pitchFamily="34" charset="0"/>
                      </a:endParaRPr>
                    </a:p>
                  </a:txBody>
                  <a:tcPr marL="26937" marR="26937" marT="0" marB="0"/>
                </a:tc>
              </a:tr>
              <a:tr h="188521">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latin typeface="+mn-lt"/>
                        </a:rPr>
                        <a:t>Calibración de bombas de medición</a:t>
                      </a:r>
                      <a:endParaRPr lang="es-MX" sz="1050">
                        <a:effectLst/>
                        <a:latin typeface="+mn-lt"/>
                        <a:ea typeface="Calibri" panose="020F0502020204030204" pitchFamily="34" charset="0"/>
                      </a:endParaRPr>
                    </a:p>
                  </a:txBody>
                  <a:tcPr marL="26937" marR="26937" marT="0" marB="0"/>
                </a:tc>
              </a:tr>
              <a:tr h="188521">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latin typeface="+mn-lt"/>
                        </a:rPr>
                        <a:t>Utilización de PLC (Controlador lógico programable)</a:t>
                      </a:r>
                      <a:endParaRPr lang="es-MX" sz="1050" dirty="0">
                        <a:effectLst/>
                        <a:latin typeface="+mn-lt"/>
                        <a:ea typeface="Calibri" panose="020F0502020204030204" pitchFamily="34" charset="0"/>
                      </a:endParaRPr>
                    </a:p>
                  </a:txBody>
                  <a:tcPr marL="26937" marR="26937" marT="0" marB="0"/>
                </a:tc>
              </a:tr>
              <a:tr h="188521">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latin typeface="+mn-lt"/>
                        </a:rPr>
                        <a:t>Calibración de válvulas</a:t>
                      </a:r>
                      <a:endParaRPr lang="es-MX" sz="1050">
                        <a:effectLst/>
                        <a:latin typeface="+mn-lt"/>
                        <a:ea typeface="Calibri" panose="020F0502020204030204" pitchFamily="34" charset="0"/>
                      </a:endParaRPr>
                    </a:p>
                  </a:txBody>
                  <a:tcPr marL="26937" marR="26937" marT="0" marB="0"/>
                </a:tc>
              </a:tr>
              <a:tr h="188521">
                <a:tc vMerge="1">
                  <a:txBody>
                    <a:bodyPr/>
                    <a:lstStyle/>
                    <a:p>
                      <a:pPr indent="252095" algn="l">
                        <a:lnSpc>
                          <a:spcPct val="150000"/>
                        </a:lnSpc>
                        <a:spcAft>
                          <a:spcPts val="0"/>
                        </a:spcAft>
                      </a:pPr>
                      <a:endParaRPr lang="es-MX" sz="70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latin typeface="+mn-lt"/>
                        </a:rPr>
                        <a:t>Circuitos paralelos</a:t>
                      </a:r>
                      <a:endParaRPr lang="es-MX" sz="1050" dirty="0">
                        <a:effectLst/>
                        <a:latin typeface="+mn-lt"/>
                        <a:ea typeface="Calibri" panose="020F0502020204030204" pitchFamily="34" charset="0"/>
                      </a:endParaRPr>
                    </a:p>
                  </a:txBody>
                  <a:tcPr marL="26937" marR="26937" marT="0" marB="0"/>
                </a:tc>
              </a:tr>
              <a:tr h="188521">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latin typeface="+mn-lt"/>
                        </a:rPr>
                        <a:t>Gestión de la calidad/procesos/calidad ambiental</a:t>
                      </a:r>
                      <a:endParaRPr lang="es-MX" sz="1050" dirty="0">
                        <a:effectLst/>
                        <a:latin typeface="+mn-lt"/>
                        <a:ea typeface="Calibri" panose="020F0502020204030204" pitchFamily="34" charset="0"/>
                      </a:endParaRPr>
                    </a:p>
                  </a:txBody>
                  <a:tcPr marL="26937" marR="26937" marT="0" marB="0"/>
                </a:tc>
              </a:tr>
              <a:tr h="188521">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latin typeface="+mn-lt"/>
                        </a:rPr>
                        <a:t>Instalación de sensores</a:t>
                      </a:r>
                      <a:endParaRPr lang="es-MX" sz="1050">
                        <a:effectLst/>
                        <a:latin typeface="+mn-lt"/>
                        <a:ea typeface="Calibri" panose="020F0502020204030204" pitchFamily="34" charset="0"/>
                      </a:endParaRPr>
                    </a:p>
                  </a:txBody>
                  <a:tcPr marL="26937" marR="26937" marT="0" marB="0"/>
                </a:tc>
              </a:tr>
              <a:tr h="188521">
                <a:tc vMerge="1">
                  <a:txBody>
                    <a:bodyPr/>
                    <a:lstStyle/>
                    <a:p>
                      <a:pPr indent="252095" algn="l">
                        <a:lnSpc>
                          <a:spcPct val="150000"/>
                        </a:lnSpc>
                        <a:spcAft>
                          <a:spcPts val="0"/>
                        </a:spcAft>
                      </a:pPr>
                      <a:endParaRPr lang="es-MX" sz="70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latin typeface="+mn-lt"/>
                        </a:rPr>
                        <a:t>Manejo de las memorias de máquinas industriales</a:t>
                      </a:r>
                      <a:endParaRPr lang="es-MX" sz="1050">
                        <a:effectLst/>
                        <a:latin typeface="+mn-lt"/>
                        <a:ea typeface="Calibri" panose="020F0502020204030204" pitchFamily="34" charset="0"/>
                      </a:endParaRPr>
                    </a:p>
                  </a:txBody>
                  <a:tcPr marL="26937" marR="26937" marT="0" marB="0"/>
                </a:tc>
              </a:tr>
              <a:tr h="188521">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latin typeface="+mn-lt"/>
                        </a:rPr>
                        <a:t>Motores</a:t>
                      </a:r>
                      <a:endParaRPr lang="es-MX" sz="1050" dirty="0">
                        <a:effectLst/>
                        <a:latin typeface="+mn-lt"/>
                        <a:ea typeface="Calibri" panose="020F0502020204030204" pitchFamily="34" charset="0"/>
                      </a:endParaRPr>
                    </a:p>
                  </a:txBody>
                  <a:tcPr marL="26937" marR="26937" marT="0" marB="0"/>
                </a:tc>
              </a:tr>
              <a:tr h="188521">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latin typeface="+mn-lt"/>
                        </a:rPr>
                        <a:t>Pintura/ pintura electrostática/ plomería</a:t>
                      </a:r>
                      <a:endParaRPr lang="es-MX" sz="1050">
                        <a:effectLst/>
                        <a:latin typeface="+mn-lt"/>
                        <a:ea typeface="Calibri" panose="020F0502020204030204" pitchFamily="34" charset="0"/>
                      </a:endParaRPr>
                    </a:p>
                  </a:txBody>
                  <a:tcPr marL="26937" marR="26937" marT="0" marB="0"/>
                </a:tc>
              </a:tr>
              <a:tr h="188521">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latin typeface="+mn-lt"/>
                        </a:rPr>
                        <a:t>Reguladores de voltaje</a:t>
                      </a:r>
                      <a:endParaRPr lang="es-MX" sz="1050" dirty="0">
                        <a:effectLst/>
                        <a:latin typeface="+mn-lt"/>
                        <a:ea typeface="Calibri" panose="020F0502020204030204" pitchFamily="34" charset="0"/>
                      </a:endParaRPr>
                    </a:p>
                  </a:txBody>
                  <a:tcPr marL="26937" marR="26937" marT="0" marB="0"/>
                </a:tc>
              </a:tr>
              <a:tr h="188521">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latin typeface="+mn-lt"/>
                        </a:rPr>
                        <a:t>Actualización de programas</a:t>
                      </a:r>
                      <a:endParaRPr lang="es-MX" sz="1050" dirty="0">
                        <a:effectLst/>
                        <a:latin typeface="+mn-lt"/>
                        <a:ea typeface="Calibri" panose="020F0502020204030204" pitchFamily="34" charset="0"/>
                      </a:endParaRPr>
                    </a:p>
                  </a:txBody>
                  <a:tcPr marL="26937" marR="26937" marT="0" marB="0"/>
                </a:tc>
              </a:tr>
              <a:tr h="188521">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latin typeface="+mn-lt"/>
                        </a:rPr>
                        <a:t>Programación/lenguaje de program.</a:t>
                      </a:r>
                      <a:endParaRPr lang="es-MX" sz="1050">
                        <a:effectLst/>
                        <a:latin typeface="+mn-lt"/>
                        <a:ea typeface="Calibri" panose="020F0502020204030204" pitchFamily="34" charset="0"/>
                      </a:endParaRPr>
                    </a:p>
                  </a:txBody>
                  <a:tcPr marL="26937" marR="26937" marT="0" marB="0"/>
                </a:tc>
              </a:tr>
              <a:tr h="188521">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latin typeface="+mn-lt"/>
                        </a:rPr>
                        <a:t>Tejidos textiles</a:t>
                      </a:r>
                      <a:endParaRPr lang="es-MX" sz="1050" dirty="0">
                        <a:effectLst/>
                        <a:latin typeface="+mn-lt"/>
                        <a:ea typeface="Calibri" panose="020F0502020204030204" pitchFamily="34" charset="0"/>
                      </a:endParaRPr>
                    </a:p>
                  </a:txBody>
                  <a:tcPr marL="26937" marR="26937" marT="0" marB="0"/>
                </a:tc>
              </a:tr>
              <a:tr h="188521">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latin typeface="+mn-lt"/>
                        </a:rPr>
                        <a:t>Prevención de riesgos eléctricos/mecánicos</a:t>
                      </a:r>
                      <a:endParaRPr lang="es-MX" sz="1050">
                        <a:effectLst/>
                        <a:latin typeface="+mn-lt"/>
                        <a:ea typeface="Calibri" panose="020F0502020204030204" pitchFamily="34" charset="0"/>
                      </a:endParaRPr>
                    </a:p>
                  </a:txBody>
                  <a:tcPr marL="26937" marR="26937" marT="0" marB="0"/>
                </a:tc>
              </a:tr>
              <a:tr h="188521">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latin typeface="+mn-lt"/>
                        </a:rPr>
                        <a:t>Robótica industrial</a:t>
                      </a:r>
                      <a:endParaRPr lang="es-MX" sz="1050" dirty="0">
                        <a:effectLst/>
                        <a:latin typeface="+mn-lt"/>
                        <a:ea typeface="Calibri" panose="020F0502020204030204" pitchFamily="34" charset="0"/>
                      </a:endParaRPr>
                    </a:p>
                  </a:txBody>
                  <a:tcPr marL="26937" marR="26937" marT="0" marB="0"/>
                </a:tc>
              </a:tr>
              <a:tr h="188521">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latin typeface="+mn-lt"/>
                        </a:rPr>
                        <a:t>Desarrollo, manejo e instalación de alarmas</a:t>
                      </a:r>
                      <a:endParaRPr lang="es-MX" sz="1050" dirty="0">
                        <a:effectLst/>
                        <a:latin typeface="+mn-lt"/>
                        <a:ea typeface="Calibri" panose="020F0502020204030204" pitchFamily="34" charset="0"/>
                      </a:endParaRPr>
                    </a:p>
                  </a:txBody>
                  <a:tcPr marL="26937" marR="26937" marT="0" marB="0"/>
                </a:tc>
              </a:tr>
              <a:tr h="188521">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latin typeface="+mn-lt"/>
                        </a:rPr>
                        <a:t>Electromecánica</a:t>
                      </a:r>
                      <a:endParaRPr lang="es-MX" sz="1050" dirty="0">
                        <a:effectLst/>
                        <a:latin typeface="+mn-lt"/>
                        <a:ea typeface="Calibri" panose="020F0502020204030204" pitchFamily="34" charset="0"/>
                      </a:endParaRPr>
                    </a:p>
                  </a:txBody>
                  <a:tcPr marL="26937" marR="26937" marT="0" marB="0"/>
                </a:tc>
              </a:tr>
              <a:tr h="188521">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latin typeface="+mn-lt"/>
                        </a:rPr>
                        <a:t>Impresión</a:t>
                      </a:r>
                      <a:endParaRPr lang="es-MX" sz="1050" dirty="0">
                        <a:effectLst/>
                        <a:latin typeface="+mn-lt"/>
                        <a:ea typeface="Calibri" panose="020F0502020204030204" pitchFamily="34" charset="0"/>
                      </a:endParaRPr>
                    </a:p>
                  </a:txBody>
                  <a:tcPr marL="26937" marR="26937" marT="0" marB="0"/>
                </a:tc>
              </a:tr>
              <a:tr h="188521">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latin typeface="+mn-lt"/>
                        </a:rPr>
                        <a:t>Licencias</a:t>
                      </a:r>
                      <a:endParaRPr lang="es-MX" sz="1050" dirty="0">
                        <a:effectLst/>
                        <a:latin typeface="+mn-lt"/>
                        <a:ea typeface="Calibri" panose="020F0502020204030204" pitchFamily="34" charset="0"/>
                      </a:endParaRPr>
                    </a:p>
                  </a:txBody>
                  <a:tcPr marL="26937" marR="26937" marT="0" marB="0"/>
                </a:tc>
              </a:tr>
            </a:tbl>
          </a:graphicData>
        </a:graphic>
      </p:graphicFrame>
    </p:spTree>
    <p:extLst>
      <p:ext uri="{BB962C8B-B14F-4D97-AF65-F5344CB8AC3E}">
        <p14:creationId xmlns:p14="http://schemas.microsoft.com/office/powerpoint/2010/main" val="632906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Objetivos</a:t>
            </a:r>
            <a:endParaRPr lang="es-MX" dirty="0"/>
          </a:p>
        </p:txBody>
      </p:sp>
      <p:sp>
        <p:nvSpPr>
          <p:cNvPr id="3" name="Marcador de contenido 2"/>
          <p:cNvSpPr>
            <a:spLocks noGrp="1"/>
          </p:cNvSpPr>
          <p:nvPr>
            <p:ph idx="1"/>
          </p:nvPr>
        </p:nvSpPr>
        <p:spPr/>
        <p:txBody>
          <a:bodyPr>
            <a:noAutofit/>
          </a:bodyPr>
          <a:lstStyle/>
          <a:p>
            <a:pPr marL="0" indent="0" algn="just">
              <a:buNone/>
            </a:pPr>
            <a:r>
              <a:rPr lang="es-MX" sz="1200" b="1" dirty="0" smtClean="0"/>
              <a:t>Objetivo </a:t>
            </a:r>
            <a:r>
              <a:rPr lang="es-MX" sz="1200" b="1" dirty="0"/>
              <a:t>General.</a:t>
            </a:r>
          </a:p>
          <a:p>
            <a:pPr algn="just"/>
            <a:r>
              <a:rPr lang="es-MX" sz="1200" dirty="0"/>
              <a:t>Determinar la demanda del servicio de capacitación del sector industrial a través de un estudio de mercado en Quito y el cantón Rumiñahui, mediante el cual se obtendrá información sobre el comportamiento de compra del consumidor industrial así como la cuantificación de la demanda potencial del servicio de capacitación. </a:t>
            </a:r>
          </a:p>
          <a:p>
            <a:pPr marL="0" indent="0" algn="just">
              <a:buNone/>
            </a:pPr>
            <a:r>
              <a:rPr lang="es-MX" sz="1200" b="1" dirty="0" smtClean="0"/>
              <a:t>Objetivos </a:t>
            </a:r>
            <a:r>
              <a:rPr lang="es-MX" sz="1200" b="1" dirty="0"/>
              <a:t>Específicos.</a:t>
            </a:r>
          </a:p>
          <a:p>
            <a:pPr algn="just"/>
            <a:r>
              <a:rPr lang="es-MX" sz="1200" dirty="0"/>
              <a:t>1. Identificar las características generales de las empresas del sector industrial que demandan los servicios de capacitación para conocer el mercado meta deseado en Quito y el cantón Rumiñahui.</a:t>
            </a:r>
          </a:p>
          <a:p>
            <a:pPr algn="just"/>
            <a:r>
              <a:rPr lang="es-MX" sz="1200" dirty="0"/>
              <a:t>2. Determinar el comportamiento de compra del servicio de capacitación por parte de las empresas del sector industrial de Quito y Rumiñahui, con el fin de conocer los motivos de compra, factores de influencia y actividades que intervienen en el proceso de compra. </a:t>
            </a:r>
          </a:p>
          <a:p>
            <a:pPr algn="just"/>
            <a:r>
              <a:rPr lang="es-MX" sz="1200" dirty="0"/>
              <a:t>3. Identificar la demanda del servicio de capacitación de las empresas del sector industrial de Quito y el cantón Rumiñahui, con el fin de conocer el volumen total del servicio susceptible de ser adquirido por un grupo de consumidores definido en un área geográfica determinada, durante un periodo establecido, en un entorno de marketing concreto y bajo un programa de marketing </a:t>
            </a:r>
            <a:r>
              <a:rPr lang="es-MX" sz="1200" dirty="0" smtClean="0"/>
              <a:t>específico</a:t>
            </a:r>
            <a:r>
              <a:rPr lang="es-MX" sz="1200" dirty="0"/>
              <a:t>.</a:t>
            </a:r>
          </a:p>
        </p:txBody>
      </p:sp>
    </p:spTree>
    <p:extLst>
      <p:ext uri="{BB962C8B-B14F-4D97-AF65-F5344CB8AC3E}">
        <p14:creationId xmlns:p14="http://schemas.microsoft.com/office/powerpoint/2010/main" val="178342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695110301"/>
              </p:ext>
            </p:extLst>
          </p:nvPr>
        </p:nvGraphicFramePr>
        <p:xfrm>
          <a:off x="0" y="-9"/>
          <a:ext cx="9144000" cy="5508003"/>
        </p:xfrm>
        <a:graphic>
          <a:graphicData uri="http://schemas.openxmlformats.org/drawingml/2006/table">
            <a:tbl>
              <a:tblPr firstRow="1" firstCol="1" bandRow="1">
                <a:tableStyleId>{93296810-A885-4BE3-A3E7-6D5BEEA58F35}</a:tableStyleId>
              </a:tblPr>
              <a:tblGrid>
                <a:gridCol w="1159874"/>
                <a:gridCol w="7984126"/>
              </a:tblGrid>
              <a:tr h="250203">
                <a:tc>
                  <a:txBody>
                    <a:bodyPr/>
                    <a:lstStyle/>
                    <a:p>
                      <a:pPr indent="252095" algn="ctr">
                        <a:lnSpc>
                          <a:spcPct val="150000"/>
                        </a:lnSpc>
                        <a:spcAft>
                          <a:spcPts val="0"/>
                        </a:spcAft>
                      </a:pPr>
                      <a:r>
                        <a:rPr lang="es-MX" sz="1050" dirty="0" smtClean="0">
                          <a:effectLst/>
                        </a:rPr>
                        <a:t>Área</a:t>
                      </a:r>
                      <a:endParaRPr lang="es-MX" sz="1050" dirty="0">
                        <a:effectLst/>
                        <a:latin typeface="+mn-lt"/>
                        <a:ea typeface="Calibri" panose="020F0502020204030204" pitchFamily="34" charset="0"/>
                      </a:endParaRPr>
                    </a:p>
                  </a:txBody>
                  <a:tcPr marL="26937" marR="26937" marT="0" marB="0"/>
                </a:tc>
                <a:tc>
                  <a:txBody>
                    <a:bodyPr/>
                    <a:lstStyle/>
                    <a:p>
                      <a:pPr indent="252095" algn="ctr">
                        <a:lnSpc>
                          <a:spcPct val="150000"/>
                        </a:lnSpc>
                        <a:spcAft>
                          <a:spcPts val="0"/>
                        </a:spcAft>
                      </a:pPr>
                      <a:r>
                        <a:rPr lang="es-MX" sz="1050" dirty="0" smtClean="0">
                          <a:effectLst/>
                        </a:rPr>
                        <a:t>Temas</a:t>
                      </a:r>
                      <a:endParaRPr lang="es-MX" sz="1050" dirty="0">
                        <a:effectLst/>
                        <a:latin typeface="+mn-lt"/>
                        <a:ea typeface="Calibri" panose="020F0502020204030204" pitchFamily="34" charset="0"/>
                      </a:endParaRPr>
                    </a:p>
                  </a:txBody>
                  <a:tcPr marL="26937" marR="26937" marT="0" marB="0"/>
                </a:tc>
              </a:tr>
              <a:tr h="212752">
                <a:tc rowSpan="23">
                  <a:txBody>
                    <a:bodyPr/>
                    <a:lstStyle/>
                    <a:p>
                      <a:pPr indent="252095" algn="ctr">
                        <a:lnSpc>
                          <a:spcPct val="150000"/>
                        </a:lnSpc>
                        <a:spcAft>
                          <a:spcPts val="0"/>
                        </a:spcAft>
                      </a:pPr>
                      <a:r>
                        <a:rPr lang="es-MX" sz="2800" dirty="0" smtClean="0">
                          <a:effectLst/>
                        </a:rPr>
                        <a:t>Mecánica</a:t>
                      </a:r>
                      <a:endParaRPr lang="es-MX" sz="2800" dirty="0">
                        <a:effectLst/>
                        <a:latin typeface="+mn-lt"/>
                        <a:ea typeface="Calibri" panose="020F0502020204030204" pitchFamily="34" charset="0"/>
                      </a:endParaRPr>
                    </a:p>
                  </a:txBody>
                  <a:tcPr marL="26937" marR="26937" marT="0" marB="0" vert="vert270" anchor="ctr"/>
                </a:tc>
                <a:tc>
                  <a:txBody>
                    <a:bodyPr/>
                    <a:lstStyle/>
                    <a:p>
                      <a:pPr indent="252095" algn="l">
                        <a:lnSpc>
                          <a:spcPct val="150000"/>
                        </a:lnSpc>
                        <a:spcAft>
                          <a:spcPts val="0"/>
                        </a:spcAft>
                      </a:pPr>
                      <a:r>
                        <a:rPr lang="es-MX" sz="1000" dirty="0">
                          <a:effectLst/>
                        </a:rPr>
                        <a:t>Mantenimiento, reparación, automatización de máquinas/vehículos/montacargas</a:t>
                      </a:r>
                      <a:endParaRPr lang="es-MX" sz="1400" dirty="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1000" dirty="0">
                          <a:effectLst/>
                        </a:rPr>
                        <a:t>Mecánica</a:t>
                      </a:r>
                      <a:endParaRPr lang="es-MX" sz="1400" dirty="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1000" dirty="0">
                          <a:effectLst/>
                        </a:rPr>
                        <a:t>Soldadura</a:t>
                      </a:r>
                      <a:endParaRPr lang="es-MX" sz="1400" dirty="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1000" dirty="0">
                          <a:effectLst/>
                        </a:rPr>
                        <a:t>Motores</a:t>
                      </a:r>
                      <a:endParaRPr lang="es-MX" sz="1400" dirty="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1000" dirty="0">
                          <a:effectLst/>
                        </a:rPr>
                        <a:t>Manejo de herramientas, equipos y maquinaria de alto riesgo</a:t>
                      </a:r>
                      <a:endParaRPr lang="es-MX" sz="1400" dirty="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1000">
                          <a:effectLst/>
                        </a:rPr>
                        <a:t>Automotriz/carrocerías/rodamientos/neumática</a:t>
                      </a:r>
                      <a:endParaRPr lang="es-MX" sz="14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1000" dirty="0">
                          <a:effectLst/>
                        </a:rPr>
                        <a:t>Pintura/ pintura electrostática/ plomería</a:t>
                      </a:r>
                      <a:endParaRPr lang="es-MX" sz="1400" dirty="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1000" dirty="0" smtClean="0">
                          <a:effectLst/>
                        </a:rPr>
                        <a:t>Metalmecánica/hidráulica/calderos/vulcanización</a:t>
                      </a:r>
                      <a:endParaRPr lang="es-MX" sz="1400" dirty="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1000" dirty="0">
                          <a:effectLst/>
                        </a:rPr>
                        <a:t>Instalación y manejo de máquinas/equipos</a:t>
                      </a:r>
                      <a:endParaRPr lang="es-MX" sz="1400" dirty="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1000">
                          <a:effectLst/>
                        </a:rPr>
                        <a:t>Análisis estructural</a:t>
                      </a:r>
                      <a:endParaRPr lang="es-MX" sz="14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1000" dirty="0">
                          <a:effectLst/>
                        </a:rPr>
                        <a:t>Diseño SOLIDWORKS (Software de diseño CAD en 3D)</a:t>
                      </a:r>
                      <a:endParaRPr lang="es-MX" sz="1400" dirty="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1000" dirty="0">
                          <a:effectLst/>
                        </a:rPr>
                        <a:t>Procesos/operaciones de producción</a:t>
                      </a:r>
                      <a:endParaRPr lang="es-MX" sz="1400" dirty="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1000">
                          <a:effectLst/>
                        </a:rPr>
                        <a:t>Actualización de programas</a:t>
                      </a:r>
                      <a:endParaRPr lang="es-MX" sz="14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1000" dirty="0">
                          <a:effectLst/>
                        </a:rPr>
                        <a:t>Instrumentación mecánica</a:t>
                      </a:r>
                      <a:endParaRPr lang="es-MX" sz="1400" dirty="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1000">
                          <a:effectLst/>
                        </a:rPr>
                        <a:t>Ensamblaje</a:t>
                      </a:r>
                      <a:endParaRPr lang="es-MX" sz="14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1000" dirty="0">
                          <a:effectLst/>
                        </a:rPr>
                        <a:t>Mantenimiento de </a:t>
                      </a:r>
                      <a:r>
                        <a:rPr lang="es-MX" sz="1000" dirty="0" err="1">
                          <a:effectLst/>
                        </a:rPr>
                        <a:t>tetrapack</a:t>
                      </a:r>
                      <a:endParaRPr lang="es-MX" sz="1400" dirty="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1000">
                          <a:effectLst/>
                        </a:rPr>
                        <a:t>Planos mecánicos</a:t>
                      </a:r>
                      <a:endParaRPr lang="es-MX" sz="14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1000" dirty="0">
                          <a:effectLst/>
                        </a:rPr>
                        <a:t>Bandas transportadoras</a:t>
                      </a:r>
                      <a:endParaRPr lang="es-MX" sz="1400" dirty="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1000" dirty="0">
                          <a:effectLst/>
                        </a:rPr>
                        <a:t>Electricidad</a:t>
                      </a:r>
                      <a:endParaRPr lang="es-MX" sz="1400" dirty="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1000">
                          <a:effectLst/>
                        </a:rPr>
                        <a:t>Sistemas neumáticos</a:t>
                      </a:r>
                      <a:endParaRPr lang="es-MX" sz="14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1000" dirty="0">
                          <a:effectLst/>
                        </a:rPr>
                        <a:t>Seguridad industrial</a:t>
                      </a:r>
                      <a:endParaRPr lang="es-MX" sz="1400" dirty="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1000" dirty="0">
                          <a:effectLst/>
                        </a:rPr>
                        <a:t>Trabajo en caliente</a:t>
                      </a:r>
                      <a:endParaRPr lang="es-MX" sz="1400" dirty="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1000" dirty="0">
                          <a:effectLst/>
                        </a:rPr>
                        <a:t>Instalaciones</a:t>
                      </a:r>
                      <a:endParaRPr lang="es-MX" sz="1400" dirty="0">
                        <a:effectLst/>
                        <a:latin typeface="+mn-lt"/>
                        <a:ea typeface="Calibri" panose="020F0502020204030204" pitchFamily="34" charset="0"/>
                      </a:endParaRPr>
                    </a:p>
                  </a:txBody>
                  <a:tcPr marL="44450" marR="44450" marT="0" marB="0"/>
                </a:tc>
              </a:tr>
            </a:tbl>
          </a:graphicData>
        </a:graphic>
      </p:graphicFrame>
    </p:spTree>
    <p:extLst>
      <p:ext uri="{BB962C8B-B14F-4D97-AF65-F5344CB8AC3E}">
        <p14:creationId xmlns:p14="http://schemas.microsoft.com/office/powerpoint/2010/main" val="27789247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832428564"/>
              </p:ext>
            </p:extLst>
          </p:nvPr>
        </p:nvGraphicFramePr>
        <p:xfrm>
          <a:off x="0" y="-9"/>
          <a:ext cx="9144000" cy="5356251"/>
        </p:xfrm>
        <a:graphic>
          <a:graphicData uri="http://schemas.openxmlformats.org/drawingml/2006/table">
            <a:tbl>
              <a:tblPr firstRow="1" firstCol="1" bandRow="1">
                <a:tableStyleId>{00A15C55-8517-42AA-B614-E9B94910E393}</a:tableStyleId>
              </a:tblPr>
              <a:tblGrid>
                <a:gridCol w="1159874"/>
                <a:gridCol w="7984126"/>
              </a:tblGrid>
              <a:tr h="250203">
                <a:tc>
                  <a:txBody>
                    <a:bodyPr/>
                    <a:lstStyle/>
                    <a:p>
                      <a:pPr indent="252095" algn="ctr">
                        <a:lnSpc>
                          <a:spcPct val="150000"/>
                        </a:lnSpc>
                        <a:spcAft>
                          <a:spcPts val="0"/>
                        </a:spcAft>
                      </a:pPr>
                      <a:r>
                        <a:rPr lang="es-MX" sz="1050" dirty="0" smtClean="0">
                          <a:effectLst/>
                        </a:rPr>
                        <a:t>Área</a:t>
                      </a:r>
                      <a:endParaRPr lang="es-MX" sz="1050" dirty="0">
                        <a:effectLst/>
                        <a:latin typeface="+mn-lt"/>
                        <a:ea typeface="Calibri" panose="020F0502020204030204" pitchFamily="34" charset="0"/>
                      </a:endParaRPr>
                    </a:p>
                  </a:txBody>
                  <a:tcPr marL="26937" marR="26937" marT="0" marB="0"/>
                </a:tc>
                <a:tc>
                  <a:txBody>
                    <a:bodyPr/>
                    <a:lstStyle/>
                    <a:p>
                      <a:pPr indent="252095" algn="ctr">
                        <a:lnSpc>
                          <a:spcPct val="150000"/>
                        </a:lnSpc>
                        <a:spcAft>
                          <a:spcPts val="0"/>
                        </a:spcAft>
                      </a:pPr>
                      <a:r>
                        <a:rPr lang="es-MX" sz="1050" dirty="0" smtClean="0">
                          <a:effectLst/>
                        </a:rPr>
                        <a:t>Temas</a:t>
                      </a:r>
                      <a:endParaRPr lang="es-MX" sz="1050" dirty="0">
                        <a:effectLst/>
                        <a:latin typeface="+mn-lt"/>
                        <a:ea typeface="Calibri" panose="020F0502020204030204" pitchFamily="34" charset="0"/>
                      </a:endParaRPr>
                    </a:p>
                  </a:txBody>
                  <a:tcPr marL="26937" marR="26937" marT="0" marB="0"/>
                </a:tc>
              </a:tr>
              <a:tr h="212752">
                <a:tc rowSpan="24">
                  <a:txBody>
                    <a:bodyPr/>
                    <a:lstStyle/>
                    <a:p>
                      <a:pPr indent="252095" algn="ctr">
                        <a:lnSpc>
                          <a:spcPct val="150000"/>
                        </a:lnSpc>
                        <a:spcAft>
                          <a:spcPts val="0"/>
                        </a:spcAft>
                      </a:pPr>
                      <a:r>
                        <a:rPr lang="es-MX" sz="2800" dirty="0" smtClean="0">
                          <a:effectLst/>
                        </a:rPr>
                        <a:t>Sistemas</a:t>
                      </a:r>
                      <a:endParaRPr lang="es-MX" sz="2800" dirty="0">
                        <a:effectLst/>
                        <a:latin typeface="+mn-lt"/>
                        <a:ea typeface="Calibri" panose="020F0502020204030204" pitchFamily="34" charset="0"/>
                      </a:endParaRPr>
                    </a:p>
                  </a:txBody>
                  <a:tcPr marL="26937" marR="26937" marT="0" marB="0" vert="vert270" anchor="ctr"/>
                </a:tc>
                <a:tc>
                  <a:txBody>
                    <a:bodyPr/>
                    <a:lstStyle/>
                    <a:p>
                      <a:pPr indent="252095" algn="l">
                        <a:lnSpc>
                          <a:spcPct val="150000"/>
                        </a:lnSpc>
                        <a:spcAft>
                          <a:spcPts val="0"/>
                        </a:spcAft>
                      </a:pPr>
                      <a:r>
                        <a:rPr lang="es-MX" sz="900" dirty="0">
                          <a:effectLst/>
                        </a:rPr>
                        <a:t>Ofimática (programas de office)/programas de diseño/software</a:t>
                      </a:r>
                      <a:endParaRPr lang="es-MX" sz="1200" dirty="0">
                        <a:effectLst/>
                        <a:latin typeface="+mn-lt"/>
                        <a:ea typeface="Calibri" panose="020F0502020204030204" pitchFamily="34" charset="0"/>
                      </a:endParaRPr>
                    </a:p>
                  </a:txBody>
                  <a:tcPr marL="44450" marR="44450" marT="0" marB="0"/>
                </a:tc>
              </a:tr>
              <a:tr h="212752">
                <a:tc vMerge="1">
                  <a:txBody>
                    <a:bodyPr/>
                    <a:lstStyle/>
                    <a:p>
                      <a:endParaRPr lang="es-MX"/>
                    </a:p>
                  </a:txBody>
                  <a:tcPr/>
                </a:tc>
                <a:tc>
                  <a:txBody>
                    <a:bodyPr/>
                    <a:lstStyle/>
                    <a:p>
                      <a:pPr indent="252095" algn="l">
                        <a:lnSpc>
                          <a:spcPct val="150000"/>
                        </a:lnSpc>
                        <a:spcAft>
                          <a:spcPts val="0"/>
                        </a:spcAft>
                      </a:pPr>
                      <a:r>
                        <a:rPr lang="es-MX" sz="900">
                          <a:effectLst/>
                        </a:rPr>
                        <a:t>Sistemas/Sistemas FAP (Filtro de partículas diésel FAP)/control de sistema</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Programación/lenguaje de program.</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Actualización de programas</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Redes de información/redes de fibra óptica</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Servicio Técnico</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Manejo de SQL</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Computación básica/mantenimiento y ensamblaje</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Mantenimiento, reparación,automatización de máquinas/vehículos/montacargas</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Animación/aplicaciones</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Administración de servicios</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Elaboración y programación de sistemas de gestión y procesos</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Fórmulas de manejo simplificado de tiempo</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Métodos comerciales</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Manejo de programas de publicidad</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Manejo de programas estadísticos</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n-US" sz="900">
                          <a:effectLst/>
                        </a:rPr>
                        <a:t>MBA/PPM (Project &amp; Portfolio Management)</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Desarrollo de software BPM (Business Process Management o Sistema de Administración de Procesos)</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Diseño gráfico</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Manejo de base de datos/de inform. Confidencial</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Estadística</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Telecomunicación</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Gestión del conocimiento/liderazgo/trabajo en equipo</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rPr>
                        <a:t>Gestión de créditos, cobranzas, pagos</a:t>
                      </a:r>
                      <a:endParaRPr lang="es-MX" sz="1200" dirty="0">
                        <a:effectLst/>
                        <a:latin typeface="+mn-lt"/>
                        <a:ea typeface="Calibri" panose="020F0502020204030204" pitchFamily="34" charset="0"/>
                      </a:endParaRPr>
                    </a:p>
                  </a:txBody>
                  <a:tcPr marL="44450" marR="44450" marT="0" marB="0"/>
                </a:tc>
              </a:tr>
            </a:tbl>
          </a:graphicData>
        </a:graphic>
      </p:graphicFrame>
    </p:spTree>
    <p:extLst>
      <p:ext uri="{BB962C8B-B14F-4D97-AF65-F5344CB8AC3E}">
        <p14:creationId xmlns:p14="http://schemas.microsoft.com/office/powerpoint/2010/main" val="41200638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194644871"/>
              </p:ext>
            </p:extLst>
          </p:nvPr>
        </p:nvGraphicFramePr>
        <p:xfrm>
          <a:off x="0" y="-9"/>
          <a:ext cx="9144000" cy="5143503"/>
        </p:xfrm>
        <a:graphic>
          <a:graphicData uri="http://schemas.openxmlformats.org/drawingml/2006/table">
            <a:tbl>
              <a:tblPr firstRow="1" firstCol="1" bandRow="1">
                <a:tableStyleId>{F5AB1C69-6EDB-4FF4-983F-18BD219EF322}</a:tableStyleId>
              </a:tblPr>
              <a:tblGrid>
                <a:gridCol w="1159874"/>
                <a:gridCol w="7984126"/>
              </a:tblGrid>
              <a:tr h="260999">
                <a:tc>
                  <a:txBody>
                    <a:bodyPr/>
                    <a:lstStyle/>
                    <a:p>
                      <a:pPr indent="252095" algn="ctr">
                        <a:lnSpc>
                          <a:spcPct val="150000"/>
                        </a:lnSpc>
                        <a:spcAft>
                          <a:spcPts val="0"/>
                        </a:spcAft>
                      </a:pPr>
                      <a:r>
                        <a:rPr lang="es-MX" sz="1050" dirty="0" smtClean="0">
                          <a:effectLst/>
                        </a:rPr>
                        <a:t>Área</a:t>
                      </a:r>
                      <a:endParaRPr lang="es-MX" sz="1050" dirty="0">
                        <a:effectLst/>
                        <a:latin typeface="+mn-lt"/>
                        <a:ea typeface="Calibri" panose="020F0502020204030204" pitchFamily="34" charset="0"/>
                      </a:endParaRPr>
                    </a:p>
                  </a:txBody>
                  <a:tcPr marL="26937" marR="26937" marT="0" marB="0"/>
                </a:tc>
                <a:tc>
                  <a:txBody>
                    <a:bodyPr/>
                    <a:lstStyle/>
                    <a:p>
                      <a:pPr indent="252095" algn="ctr">
                        <a:lnSpc>
                          <a:spcPct val="150000"/>
                        </a:lnSpc>
                        <a:spcAft>
                          <a:spcPts val="0"/>
                        </a:spcAft>
                      </a:pPr>
                      <a:r>
                        <a:rPr lang="es-MX" sz="1050" dirty="0" smtClean="0">
                          <a:effectLst/>
                        </a:rPr>
                        <a:t>Temas</a:t>
                      </a:r>
                      <a:endParaRPr lang="es-MX" sz="1050" dirty="0">
                        <a:effectLst/>
                        <a:latin typeface="+mn-lt"/>
                        <a:ea typeface="Calibri" panose="020F0502020204030204" pitchFamily="34" charset="0"/>
                      </a:endParaRPr>
                    </a:p>
                  </a:txBody>
                  <a:tcPr marL="26937" marR="26937" marT="0" marB="0"/>
                </a:tc>
              </a:tr>
              <a:tr h="221932">
                <a:tc rowSpan="22">
                  <a:txBody>
                    <a:bodyPr/>
                    <a:lstStyle/>
                    <a:p>
                      <a:pPr indent="252095" algn="ctr">
                        <a:lnSpc>
                          <a:spcPct val="150000"/>
                        </a:lnSpc>
                        <a:spcAft>
                          <a:spcPts val="0"/>
                        </a:spcAft>
                      </a:pPr>
                      <a:r>
                        <a:rPr lang="es-MX" sz="2800" dirty="0" smtClean="0">
                          <a:effectLst/>
                        </a:rPr>
                        <a:t>Producción</a:t>
                      </a:r>
                      <a:endParaRPr lang="es-MX" sz="2800" dirty="0">
                        <a:effectLst/>
                        <a:latin typeface="+mn-lt"/>
                        <a:ea typeface="Calibri" panose="020F0502020204030204" pitchFamily="34" charset="0"/>
                      </a:endParaRPr>
                    </a:p>
                  </a:txBody>
                  <a:tcPr marL="26937" marR="26937" marT="0" marB="0" vert="vert270" anchor="ctr"/>
                </a:tc>
                <a:tc>
                  <a:txBody>
                    <a:bodyPr/>
                    <a:lstStyle/>
                    <a:p>
                      <a:pPr indent="252095" algn="l">
                        <a:lnSpc>
                          <a:spcPct val="150000"/>
                        </a:lnSpc>
                        <a:spcAft>
                          <a:spcPts val="0"/>
                        </a:spcAft>
                      </a:pPr>
                      <a:r>
                        <a:rPr lang="es-MX" sz="900" dirty="0">
                          <a:effectLst/>
                        </a:rPr>
                        <a:t>Producción</a:t>
                      </a:r>
                      <a:endParaRPr lang="es-MX" sz="1200" dirty="0">
                        <a:effectLst/>
                        <a:latin typeface="+mn-lt"/>
                        <a:ea typeface="Calibri" panose="020F0502020204030204" pitchFamily="34" charset="0"/>
                      </a:endParaRPr>
                    </a:p>
                  </a:txBody>
                  <a:tcPr marL="44450" marR="44450" marT="0" marB="0"/>
                </a:tc>
              </a:tr>
              <a:tr h="221932">
                <a:tc vMerge="1">
                  <a:txBody>
                    <a:bodyPr/>
                    <a:lstStyle/>
                    <a:p>
                      <a:endParaRPr lang="es-MX"/>
                    </a:p>
                  </a:txBody>
                  <a:tcPr/>
                </a:tc>
                <a:tc>
                  <a:txBody>
                    <a:bodyPr/>
                    <a:lstStyle/>
                    <a:p>
                      <a:pPr indent="252095" algn="l">
                        <a:lnSpc>
                          <a:spcPct val="150000"/>
                        </a:lnSpc>
                        <a:spcAft>
                          <a:spcPts val="0"/>
                        </a:spcAft>
                      </a:pPr>
                      <a:r>
                        <a:rPr lang="es-MX" sz="900">
                          <a:effectLst/>
                        </a:rPr>
                        <a:t>Gestión de la calidad/procesos/calidad ambiental</a:t>
                      </a:r>
                      <a:endParaRPr lang="es-MX" sz="1200">
                        <a:effectLst/>
                        <a:latin typeface="+mn-lt"/>
                        <a:ea typeface="Calibri" panose="020F0502020204030204" pitchFamily="34" charset="0"/>
                      </a:endParaRPr>
                    </a:p>
                  </a:txBody>
                  <a:tcPr marL="44450" marR="44450" marT="0" marB="0"/>
                </a:tc>
              </a:tr>
              <a:tr h="221932">
                <a:tc vMerge="1">
                  <a:txBody>
                    <a:bodyPr/>
                    <a:lstStyle/>
                    <a:p>
                      <a:endParaRPr lang="es-MX"/>
                    </a:p>
                  </a:txBody>
                  <a:tcPr/>
                </a:tc>
                <a:tc>
                  <a:txBody>
                    <a:bodyPr/>
                    <a:lstStyle/>
                    <a:p>
                      <a:pPr indent="252095" algn="l">
                        <a:lnSpc>
                          <a:spcPct val="150000"/>
                        </a:lnSpc>
                        <a:spcAft>
                          <a:spcPts val="0"/>
                        </a:spcAft>
                      </a:pPr>
                      <a:r>
                        <a:rPr lang="es-MX" sz="900">
                          <a:effectLst/>
                        </a:rPr>
                        <a:t>BPM</a:t>
                      </a:r>
                      <a:endParaRPr lang="es-MX" sz="1200">
                        <a:effectLst/>
                        <a:latin typeface="+mn-lt"/>
                        <a:ea typeface="Calibri" panose="020F0502020204030204" pitchFamily="34" charset="0"/>
                      </a:endParaRPr>
                    </a:p>
                  </a:txBody>
                  <a:tcPr marL="44450" marR="44450" marT="0" marB="0"/>
                </a:tc>
              </a:tr>
              <a:tr h="221932">
                <a:tc vMerge="1">
                  <a:txBody>
                    <a:bodyPr/>
                    <a:lstStyle/>
                    <a:p>
                      <a:endParaRPr lang="es-MX"/>
                    </a:p>
                  </a:txBody>
                  <a:tcPr/>
                </a:tc>
                <a:tc>
                  <a:txBody>
                    <a:bodyPr/>
                    <a:lstStyle/>
                    <a:p>
                      <a:pPr indent="252095" algn="l">
                        <a:lnSpc>
                          <a:spcPct val="150000"/>
                        </a:lnSpc>
                        <a:spcAft>
                          <a:spcPts val="0"/>
                        </a:spcAft>
                      </a:pPr>
                      <a:r>
                        <a:rPr lang="es-MX" sz="900">
                          <a:effectLst/>
                        </a:rPr>
                        <a:t>Desarrollo de nuevos productos</a:t>
                      </a:r>
                      <a:endParaRPr lang="es-MX" sz="1200">
                        <a:effectLst/>
                        <a:latin typeface="+mn-lt"/>
                        <a:ea typeface="Calibri" panose="020F0502020204030204" pitchFamily="34" charset="0"/>
                      </a:endParaRPr>
                    </a:p>
                  </a:txBody>
                  <a:tcPr marL="44450" marR="44450" marT="0" marB="0"/>
                </a:tc>
              </a:tr>
              <a:tr h="221932">
                <a:tc vMerge="1">
                  <a:txBody>
                    <a:bodyPr/>
                    <a:lstStyle/>
                    <a:p>
                      <a:endParaRPr lang="es-MX"/>
                    </a:p>
                  </a:txBody>
                  <a:tcPr/>
                </a:tc>
                <a:tc>
                  <a:txBody>
                    <a:bodyPr/>
                    <a:lstStyle/>
                    <a:p>
                      <a:pPr indent="252095" algn="l">
                        <a:lnSpc>
                          <a:spcPct val="150000"/>
                        </a:lnSpc>
                        <a:spcAft>
                          <a:spcPts val="0"/>
                        </a:spcAft>
                      </a:pPr>
                      <a:r>
                        <a:rPr lang="es-MX" sz="900">
                          <a:effectLst/>
                        </a:rPr>
                        <a:t>Aumento de la productividad</a:t>
                      </a:r>
                      <a:endParaRPr lang="es-MX" sz="1200">
                        <a:effectLst/>
                        <a:latin typeface="+mn-lt"/>
                        <a:ea typeface="Calibri" panose="020F0502020204030204" pitchFamily="34" charset="0"/>
                      </a:endParaRPr>
                    </a:p>
                  </a:txBody>
                  <a:tcPr marL="44450" marR="44450" marT="0" marB="0"/>
                </a:tc>
              </a:tr>
              <a:tr h="221932">
                <a:tc vMerge="1">
                  <a:txBody>
                    <a:bodyPr/>
                    <a:lstStyle/>
                    <a:p>
                      <a:endParaRPr lang="es-MX"/>
                    </a:p>
                  </a:txBody>
                  <a:tcPr/>
                </a:tc>
                <a:tc>
                  <a:txBody>
                    <a:bodyPr/>
                    <a:lstStyle/>
                    <a:p>
                      <a:pPr indent="252095" algn="l">
                        <a:lnSpc>
                          <a:spcPct val="150000"/>
                        </a:lnSpc>
                        <a:spcAft>
                          <a:spcPts val="0"/>
                        </a:spcAft>
                      </a:pPr>
                      <a:r>
                        <a:rPr lang="es-MX" sz="900">
                          <a:effectLst/>
                        </a:rPr>
                        <a:t>Manipulación de productos</a:t>
                      </a:r>
                      <a:endParaRPr lang="es-MX" sz="1200">
                        <a:effectLst/>
                        <a:latin typeface="+mn-lt"/>
                        <a:ea typeface="Calibri" panose="020F0502020204030204" pitchFamily="34" charset="0"/>
                      </a:endParaRPr>
                    </a:p>
                  </a:txBody>
                  <a:tcPr marL="44450" marR="44450" marT="0" marB="0"/>
                </a:tc>
              </a:tr>
              <a:tr h="221932">
                <a:tc vMerge="1">
                  <a:txBody>
                    <a:bodyPr/>
                    <a:lstStyle/>
                    <a:p>
                      <a:endParaRPr lang="es-MX"/>
                    </a:p>
                  </a:txBody>
                  <a:tcPr/>
                </a:tc>
                <a:tc>
                  <a:txBody>
                    <a:bodyPr/>
                    <a:lstStyle/>
                    <a:p>
                      <a:pPr indent="252095" algn="l">
                        <a:lnSpc>
                          <a:spcPct val="150000"/>
                        </a:lnSpc>
                        <a:spcAft>
                          <a:spcPts val="0"/>
                        </a:spcAft>
                      </a:pPr>
                      <a:r>
                        <a:rPr lang="es-MX" sz="900">
                          <a:effectLst/>
                        </a:rPr>
                        <a:t>Manejo de herramientas, equipos y maquinaria de alto riesgo</a:t>
                      </a:r>
                      <a:endParaRPr lang="es-MX" sz="1200">
                        <a:effectLst/>
                        <a:latin typeface="+mn-lt"/>
                        <a:ea typeface="Calibri" panose="020F0502020204030204" pitchFamily="34" charset="0"/>
                      </a:endParaRPr>
                    </a:p>
                  </a:txBody>
                  <a:tcPr marL="44450" marR="44450" marT="0" marB="0"/>
                </a:tc>
              </a:tr>
              <a:tr h="221932">
                <a:tc vMerge="1">
                  <a:txBody>
                    <a:bodyPr/>
                    <a:lstStyle/>
                    <a:p>
                      <a:endParaRPr lang="es-MX"/>
                    </a:p>
                  </a:txBody>
                  <a:tcPr/>
                </a:tc>
                <a:tc>
                  <a:txBody>
                    <a:bodyPr/>
                    <a:lstStyle/>
                    <a:p>
                      <a:pPr indent="252095" algn="l">
                        <a:lnSpc>
                          <a:spcPct val="150000"/>
                        </a:lnSpc>
                        <a:spcAft>
                          <a:spcPts val="0"/>
                        </a:spcAft>
                      </a:pPr>
                      <a:r>
                        <a:rPr lang="es-MX" sz="900">
                          <a:effectLst/>
                        </a:rPr>
                        <a:t>Manipulación de cargas/bodegaje</a:t>
                      </a:r>
                      <a:endParaRPr lang="es-MX" sz="1200">
                        <a:effectLst/>
                        <a:latin typeface="+mn-lt"/>
                        <a:ea typeface="Calibri" panose="020F0502020204030204" pitchFamily="34" charset="0"/>
                      </a:endParaRPr>
                    </a:p>
                  </a:txBody>
                  <a:tcPr marL="44450" marR="44450" marT="0" marB="0"/>
                </a:tc>
              </a:tr>
              <a:tr h="221932">
                <a:tc vMerge="1">
                  <a:txBody>
                    <a:bodyPr/>
                    <a:lstStyle/>
                    <a:p>
                      <a:endParaRPr lang="es-MX"/>
                    </a:p>
                  </a:txBody>
                  <a:tcPr/>
                </a:tc>
                <a:tc>
                  <a:txBody>
                    <a:bodyPr/>
                    <a:lstStyle/>
                    <a:p>
                      <a:pPr indent="252095" algn="l">
                        <a:lnSpc>
                          <a:spcPct val="150000"/>
                        </a:lnSpc>
                        <a:spcAft>
                          <a:spcPts val="0"/>
                        </a:spcAft>
                      </a:pPr>
                      <a:r>
                        <a:rPr lang="es-MX" sz="900">
                          <a:effectLst/>
                        </a:rPr>
                        <a:t>Manejo de inventarios</a:t>
                      </a:r>
                      <a:endParaRPr lang="es-MX" sz="1200">
                        <a:effectLst/>
                        <a:latin typeface="+mn-lt"/>
                        <a:ea typeface="Calibri" panose="020F0502020204030204" pitchFamily="34" charset="0"/>
                      </a:endParaRPr>
                    </a:p>
                  </a:txBody>
                  <a:tcPr marL="44450" marR="44450" marT="0" marB="0"/>
                </a:tc>
              </a:tr>
              <a:tr h="221932">
                <a:tc vMerge="1">
                  <a:txBody>
                    <a:bodyPr/>
                    <a:lstStyle/>
                    <a:p>
                      <a:endParaRPr lang="es-MX"/>
                    </a:p>
                  </a:txBody>
                  <a:tcPr/>
                </a:tc>
                <a:tc>
                  <a:txBody>
                    <a:bodyPr/>
                    <a:lstStyle/>
                    <a:p>
                      <a:pPr indent="252095" algn="l">
                        <a:lnSpc>
                          <a:spcPct val="150000"/>
                        </a:lnSpc>
                        <a:spcAft>
                          <a:spcPts val="0"/>
                        </a:spcAft>
                      </a:pPr>
                      <a:r>
                        <a:rPr lang="es-MX" sz="900">
                          <a:effectLst/>
                        </a:rPr>
                        <a:t>Etiquetado y empaque de productos</a:t>
                      </a:r>
                      <a:endParaRPr lang="es-MX" sz="1200">
                        <a:effectLst/>
                        <a:latin typeface="+mn-lt"/>
                        <a:ea typeface="Calibri" panose="020F0502020204030204" pitchFamily="34" charset="0"/>
                      </a:endParaRPr>
                    </a:p>
                  </a:txBody>
                  <a:tcPr marL="44450" marR="44450" marT="0" marB="0"/>
                </a:tc>
              </a:tr>
              <a:tr h="221932">
                <a:tc vMerge="1">
                  <a:txBody>
                    <a:bodyPr/>
                    <a:lstStyle/>
                    <a:p>
                      <a:endParaRPr lang="es-MX"/>
                    </a:p>
                  </a:txBody>
                  <a:tcPr/>
                </a:tc>
                <a:tc>
                  <a:txBody>
                    <a:bodyPr/>
                    <a:lstStyle/>
                    <a:p>
                      <a:pPr indent="252095" algn="l">
                        <a:lnSpc>
                          <a:spcPct val="150000"/>
                        </a:lnSpc>
                        <a:spcAft>
                          <a:spcPts val="0"/>
                        </a:spcAft>
                      </a:pPr>
                      <a:r>
                        <a:rPr lang="es-MX" sz="900">
                          <a:effectLst/>
                        </a:rPr>
                        <a:t>Procesos/operaciones de producción</a:t>
                      </a:r>
                      <a:endParaRPr lang="es-MX" sz="1200">
                        <a:effectLst/>
                        <a:latin typeface="+mn-lt"/>
                        <a:ea typeface="Calibri" panose="020F0502020204030204" pitchFamily="34" charset="0"/>
                      </a:endParaRPr>
                    </a:p>
                  </a:txBody>
                  <a:tcPr marL="44450" marR="44450" marT="0" marB="0"/>
                </a:tc>
              </a:tr>
              <a:tr h="221932">
                <a:tc vMerge="1">
                  <a:txBody>
                    <a:bodyPr/>
                    <a:lstStyle/>
                    <a:p>
                      <a:endParaRPr lang="es-MX"/>
                    </a:p>
                  </a:txBody>
                  <a:tcPr/>
                </a:tc>
                <a:tc>
                  <a:txBody>
                    <a:bodyPr/>
                    <a:lstStyle/>
                    <a:p>
                      <a:pPr indent="252095" algn="l">
                        <a:lnSpc>
                          <a:spcPct val="150000"/>
                        </a:lnSpc>
                        <a:spcAft>
                          <a:spcPts val="0"/>
                        </a:spcAft>
                      </a:pPr>
                      <a:r>
                        <a:rPr lang="es-MX" sz="900">
                          <a:effectLst/>
                        </a:rPr>
                        <a:t>Levantamiento de procesos/gestión</a:t>
                      </a:r>
                      <a:endParaRPr lang="es-MX" sz="1200">
                        <a:effectLst/>
                        <a:latin typeface="+mn-lt"/>
                        <a:ea typeface="Calibri" panose="020F0502020204030204" pitchFamily="34" charset="0"/>
                      </a:endParaRPr>
                    </a:p>
                  </a:txBody>
                  <a:tcPr marL="44450" marR="44450" marT="0" marB="0"/>
                </a:tc>
              </a:tr>
              <a:tr h="221932">
                <a:tc vMerge="1">
                  <a:txBody>
                    <a:bodyPr/>
                    <a:lstStyle/>
                    <a:p>
                      <a:endParaRPr lang="es-MX"/>
                    </a:p>
                  </a:txBody>
                  <a:tcPr/>
                </a:tc>
                <a:tc>
                  <a:txBody>
                    <a:bodyPr/>
                    <a:lstStyle/>
                    <a:p>
                      <a:pPr indent="252095" algn="l">
                        <a:lnSpc>
                          <a:spcPct val="150000"/>
                        </a:lnSpc>
                        <a:spcAft>
                          <a:spcPts val="0"/>
                        </a:spcAft>
                      </a:pPr>
                      <a:r>
                        <a:rPr lang="es-MX" sz="900">
                          <a:effectLst/>
                        </a:rPr>
                        <a:t>Atención al cliente/teleoperador/telemercadeo</a:t>
                      </a:r>
                      <a:endParaRPr lang="es-MX" sz="1200">
                        <a:effectLst/>
                        <a:latin typeface="+mn-lt"/>
                        <a:ea typeface="Calibri" panose="020F0502020204030204" pitchFamily="34" charset="0"/>
                      </a:endParaRPr>
                    </a:p>
                  </a:txBody>
                  <a:tcPr marL="44450" marR="44450" marT="0" marB="0"/>
                </a:tc>
              </a:tr>
              <a:tr h="221932">
                <a:tc vMerge="1">
                  <a:txBody>
                    <a:bodyPr/>
                    <a:lstStyle/>
                    <a:p>
                      <a:endParaRPr lang="es-MX"/>
                    </a:p>
                  </a:txBody>
                  <a:tcPr/>
                </a:tc>
                <a:tc>
                  <a:txBody>
                    <a:bodyPr/>
                    <a:lstStyle/>
                    <a:p>
                      <a:pPr indent="252095" algn="l">
                        <a:lnSpc>
                          <a:spcPct val="150000"/>
                        </a:lnSpc>
                        <a:spcAft>
                          <a:spcPts val="0"/>
                        </a:spcAft>
                      </a:pPr>
                      <a:r>
                        <a:rPr lang="es-MX" sz="900">
                          <a:effectLst/>
                        </a:rPr>
                        <a:t>Manejo de productos químicos</a:t>
                      </a:r>
                      <a:endParaRPr lang="es-MX" sz="1200">
                        <a:effectLst/>
                        <a:latin typeface="+mn-lt"/>
                        <a:ea typeface="Calibri" panose="020F0502020204030204" pitchFamily="34" charset="0"/>
                      </a:endParaRPr>
                    </a:p>
                  </a:txBody>
                  <a:tcPr marL="44450" marR="44450" marT="0" marB="0"/>
                </a:tc>
              </a:tr>
              <a:tr h="221932">
                <a:tc vMerge="1">
                  <a:txBody>
                    <a:bodyPr/>
                    <a:lstStyle/>
                    <a:p>
                      <a:endParaRPr lang="es-MX"/>
                    </a:p>
                  </a:txBody>
                  <a:tcPr/>
                </a:tc>
                <a:tc>
                  <a:txBody>
                    <a:bodyPr/>
                    <a:lstStyle/>
                    <a:p>
                      <a:pPr indent="252095" algn="l">
                        <a:lnSpc>
                          <a:spcPct val="150000"/>
                        </a:lnSpc>
                        <a:spcAft>
                          <a:spcPts val="0"/>
                        </a:spcAft>
                      </a:pPr>
                      <a:r>
                        <a:rPr lang="es-MX" sz="900">
                          <a:effectLst/>
                        </a:rPr>
                        <a:t>Técnica de ventas</a:t>
                      </a:r>
                      <a:endParaRPr lang="es-MX" sz="1200">
                        <a:effectLst/>
                        <a:latin typeface="+mn-lt"/>
                        <a:ea typeface="Calibri" panose="020F0502020204030204" pitchFamily="34" charset="0"/>
                      </a:endParaRPr>
                    </a:p>
                  </a:txBody>
                  <a:tcPr marL="44450" marR="44450" marT="0" marB="0"/>
                </a:tc>
              </a:tr>
              <a:tr h="221932">
                <a:tc vMerge="1">
                  <a:txBody>
                    <a:bodyPr/>
                    <a:lstStyle/>
                    <a:p>
                      <a:endParaRPr lang="es-MX"/>
                    </a:p>
                  </a:txBody>
                  <a:tcPr/>
                </a:tc>
                <a:tc>
                  <a:txBody>
                    <a:bodyPr/>
                    <a:lstStyle/>
                    <a:p>
                      <a:pPr indent="252095" algn="l">
                        <a:lnSpc>
                          <a:spcPct val="150000"/>
                        </a:lnSpc>
                        <a:spcAft>
                          <a:spcPts val="0"/>
                        </a:spcAft>
                      </a:pPr>
                      <a:r>
                        <a:rPr lang="es-MX" sz="900">
                          <a:effectLst/>
                        </a:rPr>
                        <a:t>Tinturación de productos textiles</a:t>
                      </a:r>
                      <a:endParaRPr lang="es-MX" sz="1200">
                        <a:effectLst/>
                        <a:latin typeface="+mn-lt"/>
                        <a:ea typeface="Calibri" panose="020F0502020204030204" pitchFamily="34" charset="0"/>
                      </a:endParaRPr>
                    </a:p>
                  </a:txBody>
                  <a:tcPr marL="44450" marR="44450" marT="0" marB="0"/>
                </a:tc>
              </a:tr>
              <a:tr h="221932">
                <a:tc vMerge="1">
                  <a:txBody>
                    <a:bodyPr/>
                    <a:lstStyle/>
                    <a:p>
                      <a:endParaRPr lang="es-MX"/>
                    </a:p>
                  </a:txBody>
                  <a:tcPr/>
                </a:tc>
                <a:tc>
                  <a:txBody>
                    <a:bodyPr/>
                    <a:lstStyle/>
                    <a:p>
                      <a:pPr indent="252095" algn="l">
                        <a:lnSpc>
                          <a:spcPct val="150000"/>
                        </a:lnSpc>
                        <a:spcAft>
                          <a:spcPts val="0"/>
                        </a:spcAft>
                      </a:pPr>
                      <a:r>
                        <a:rPr lang="es-MX" sz="900">
                          <a:effectLst/>
                        </a:rPr>
                        <a:t>Justo a tiempo</a:t>
                      </a:r>
                      <a:endParaRPr lang="es-MX" sz="1200">
                        <a:effectLst/>
                        <a:latin typeface="+mn-lt"/>
                        <a:ea typeface="Calibri" panose="020F0502020204030204" pitchFamily="34" charset="0"/>
                      </a:endParaRPr>
                    </a:p>
                  </a:txBody>
                  <a:tcPr marL="44450" marR="44450" marT="0" marB="0"/>
                </a:tc>
              </a:tr>
              <a:tr h="221932">
                <a:tc vMerge="1">
                  <a:txBody>
                    <a:bodyPr/>
                    <a:lstStyle/>
                    <a:p>
                      <a:endParaRPr lang="es-MX"/>
                    </a:p>
                  </a:txBody>
                  <a:tcPr/>
                </a:tc>
                <a:tc>
                  <a:txBody>
                    <a:bodyPr/>
                    <a:lstStyle/>
                    <a:p>
                      <a:pPr indent="252095" algn="l">
                        <a:lnSpc>
                          <a:spcPct val="150000"/>
                        </a:lnSpc>
                        <a:spcAft>
                          <a:spcPts val="0"/>
                        </a:spcAft>
                      </a:pPr>
                      <a:r>
                        <a:rPr lang="es-MX" sz="900">
                          <a:effectLst/>
                        </a:rPr>
                        <a:t>Mantenimiento, reparación, automatización de máquinas/vehículos/montacargas</a:t>
                      </a:r>
                      <a:endParaRPr lang="es-MX" sz="1200">
                        <a:effectLst/>
                        <a:latin typeface="+mn-lt"/>
                        <a:ea typeface="Calibri" panose="020F0502020204030204" pitchFamily="34" charset="0"/>
                      </a:endParaRPr>
                    </a:p>
                  </a:txBody>
                  <a:tcPr marL="44450" marR="44450" marT="0" marB="0"/>
                </a:tc>
              </a:tr>
              <a:tr h="221932">
                <a:tc vMerge="1">
                  <a:txBody>
                    <a:bodyPr/>
                    <a:lstStyle/>
                    <a:p>
                      <a:endParaRPr lang="es-MX"/>
                    </a:p>
                  </a:txBody>
                  <a:tcPr/>
                </a:tc>
                <a:tc>
                  <a:txBody>
                    <a:bodyPr/>
                    <a:lstStyle/>
                    <a:p>
                      <a:pPr indent="252095" algn="l">
                        <a:lnSpc>
                          <a:spcPct val="150000"/>
                        </a:lnSpc>
                        <a:spcAft>
                          <a:spcPts val="0"/>
                        </a:spcAft>
                      </a:pPr>
                      <a:r>
                        <a:rPr lang="es-MX" sz="900">
                          <a:effectLst/>
                        </a:rPr>
                        <a:t>Instalación y manejo de máquinas/equipos</a:t>
                      </a:r>
                      <a:endParaRPr lang="es-MX" sz="1200">
                        <a:effectLst/>
                        <a:latin typeface="+mn-lt"/>
                        <a:ea typeface="Calibri" panose="020F0502020204030204" pitchFamily="34" charset="0"/>
                      </a:endParaRPr>
                    </a:p>
                  </a:txBody>
                  <a:tcPr marL="44450" marR="44450" marT="0" marB="0"/>
                </a:tc>
              </a:tr>
              <a:tr h="221932">
                <a:tc vMerge="1">
                  <a:txBody>
                    <a:bodyPr/>
                    <a:lstStyle/>
                    <a:p>
                      <a:pPr indent="252095" algn="l">
                        <a:lnSpc>
                          <a:spcPct val="150000"/>
                        </a:lnSpc>
                        <a:spcAft>
                          <a:spcPts val="0"/>
                        </a:spcAft>
                      </a:pPr>
                      <a:endParaRPr lang="es-MX" sz="70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Aprovechamiento de recursos</a:t>
                      </a:r>
                      <a:endParaRPr lang="es-MX" sz="1200">
                        <a:effectLst/>
                        <a:latin typeface="+mn-lt"/>
                        <a:ea typeface="Calibri" panose="020F0502020204030204" pitchFamily="34" charset="0"/>
                      </a:endParaRPr>
                    </a:p>
                  </a:txBody>
                  <a:tcPr marL="44450" marR="44450" marT="0" marB="0"/>
                </a:tc>
              </a:tr>
              <a:tr h="22193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Logística/transportes/movilización</a:t>
                      </a:r>
                      <a:endParaRPr lang="es-MX" sz="1200">
                        <a:effectLst/>
                        <a:latin typeface="+mn-lt"/>
                        <a:ea typeface="Calibri" panose="020F0502020204030204" pitchFamily="34" charset="0"/>
                      </a:endParaRPr>
                    </a:p>
                  </a:txBody>
                  <a:tcPr marL="44450" marR="44450" marT="0" marB="0"/>
                </a:tc>
              </a:tr>
              <a:tr h="22193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rPr>
                        <a:t>Normas de producción</a:t>
                      </a:r>
                      <a:endParaRPr lang="es-MX" sz="1200" dirty="0">
                        <a:effectLst/>
                        <a:latin typeface="+mn-lt"/>
                        <a:ea typeface="Calibri" panose="020F0502020204030204" pitchFamily="34" charset="0"/>
                      </a:endParaRPr>
                    </a:p>
                  </a:txBody>
                  <a:tcPr marL="44450" marR="44450" marT="0" marB="0"/>
                </a:tc>
              </a:tr>
            </a:tbl>
          </a:graphicData>
        </a:graphic>
      </p:graphicFrame>
    </p:spTree>
    <p:extLst>
      <p:ext uri="{BB962C8B-B14F-4D97-AF65-F5344CB8AC3E}">
        <p14:creationId xmlns:p14="http://schemas.microsoft.com/office/powerpoint/2010/main" val="11450158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1993794519"/>
              </p:ext>
            </p:extLst>
          </p:nvPr>
        </p:nvGraphicFramePr>
        <p:xfrm>
          <a:off x="0" y="-9"/>
          <a:ext cx="9144000" cy="5143516"/>
        </p:xfrm>
        <a:graphic>
          <a:graphicData uri="http://schemas.openxmlformats.org/drawingml/2006/table">
            <a:tbl>
              <a:tblPr firstRow="1" firstCol="1" bandRow="1">
                <a:tableStyleId>{F5AB1C69-6EDB-4FF4-983F-18BD219EF322}</a:tableStyleId>
              </a:tblPr>
              <a:tblGrid>
                <a:gridCol w="1159874"/>
                <a:gridCol w="7984126"/>
              </a:tblGrid>
              <a:tr h="299808">
                <a:tc>
                  <a:txBody>
                    <a:bodyPr/>
                    <a:lstStyle/>
                    <a:p>
                      <a:pPr indent="252095" algn="ctr">
                        <a:lnSpc>
                          <a:spcPct val="150000"/>
                        </a:lnSpc>
                        <a:spcAft>
                          <a:spcPts val="0"/>
                        </a:spcAft>
                      </a:pPr>
                      <a:r>
                        <a:rPr lang="es-MX" sz="1050" dirty="0" smtClean="0">
                          <a:effectLst/>
                        </a:rPr>
                        <a:t>Área</a:t>
                      </a:r>
                      <a:endParaRPr lang="es-MX" sz="1050" dirty="0">
                        <a:effectLst/>
                        <a:latin typeface="+mn-lt"/>
                        <a:ea typeface="Calibri" panose="020F0502020204030204" pitchFamily="34" charset="0"/>
                      </a:endParaRPr>
                    </a:p>
                  </a:txBody>
                  <a:tcPr marL="26937" marR="26937" marT="0" marB="0"/>
                </a:tc>
                <a:tc>
                  <a:txBody>
                    <a:bodyPr/>
                    <a:lstStyle/>
                    <a:p>
                      <a:pPr indent="252095" algn="ctr">
                        <a:lnSpc>
                          <a:spcPct val="150000"/>
                        </a:lnSpc>
                        <a:spcAft>
                          <a:spcPts val="0"/>
                        </a:spcAft>
                      </a:pPr>
                      <a:r>
                        <a:rPr lang="es-MX" sz="1050" dirty="0" smtClean="0">
                          <a:effectLst/>
                        </a:rPr>
                        <a:t>Temas</a:t>
                      </a:r>
                      <a:endParaRPr lang="es-MX" sz="1050" dirty="0">
                        <a:effectLst/>
                        <a:latin typeface="+mn-lt"/>
                        <a:ea typeface="Calibri" panose="020F0502020204030204" pitchFamily="34" charset="0"/>
                      </a:endParaRPr>
                    </a:p>
                  </a:txBody>
                  <a:tcPr marL="26937" marR="26937" marT="0" marB="0"/>
                </a:tc>
              </a:tr>
              <a:tr h="254932">
                <a:tc rowSpan="19">
                  <a:txBody>
                    <a:bodyPr/>
                    <a:lstStyle/>
                    <a:p>
                      <a:pPr indent="252095" algn="ctr">
                        <a:lnSpc>
                          <a:spcPct val="150000"/>
                        </a:lnSpc>
                        <a:spcAft>
                          <a:spcPts val="0"/>
                        </a:spcAft>
                      </a:pPr>
                      <a:r>
                        <a:rPr lang="es-MX" sz="2800" dirty="0" smtClean="0">
                          <a:effectLst/>
                        </a:rPr>
                        <a:t>Producción</a:t>
                      </a:r>
                      <a:endParaRPr lang="es-MX" sz="2800" dirty="0">
                        <a:effectLst/>
                        <a:latin typeface="+mn-lt"/>
                        <a:ea typeface="Calibri" panose="020F0502020204030204" pitchFamily="34" charset="0"/>
                      </a:endParaRPr>
                    </a:p>
                  </a:txBody>
                  <a:tcPr marL="26937" marR="26937" marT="0" marB="0" vert="vert270" anchor="ctr"/>
                </a:tc>
                <a:tc>
                  <a:txBody>
                    <a:bodyPr/>
                    <a:lstStyle/>
                    <a:p>
                      <a:pPr indent="252095" algn="l">
                        <a:lnSpc>
                          <a:spcPct val="150000"/>
                        </a:lnSpc>
                        <a:spcAft>
                          <a:spcPts val="0"/>
                        </a:spcAft>
                      </a:pPr>
                      <a:r>
                        <a:rPr lang="es-MX" sz="900">
                          <a:effectLst/>
                        </a:rPr>
                        <a:t>Terminado de procesos de pintura</a:t>
                      </a:r>
                      <a:endParaRPr lang="es-MX" sz="1200">
                        <a:effectLst/>
                        <a:latin typeface="+mn-lt"/>
                        <a:ea typeface="Calibri" panose="020F0502020204030204" pitchFamily="34" charset="0"/>
                      </a:endParaRPr>
                    </a:p>
                  </a:txBody>
                  <a:tcPr marL="44450" marR="44450" marT="0" marB="0"/>
                </a:tc>
              </a:tr>
              <a:tr h="25493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rPr>
                        <a:t>Gestión de crisis</a:t>
                      </a:r>
                      <a:endParaRPr lang="es-MX" sz="1200" dirty="0">
                        <a:effectLst/>
                        <a:latin typeface="+mn-lt"/>
                        <a:ea typeface="Calibri" panose="020F0502020204030204" pitchFamily="34" charset="0"/>
                      </a:endParaRPr>
                    </a:p>
                  </a:txBody>
                  <a:tcPr marL="44450" marR="44450" marT="0" marB="0"/>
                </a:tc>
              </a:tr>
              <a:tr h="25493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Legislación laboral</a:t>
                      </a:r>
                      <a:endParaRPr lang="es-MX" sz="1200">
                        <a:effectLst/>
                        <a:latin typeface="+mn-lt"/>
                        <a:ea typeface="Calibri" panose="020F0502020204030204" pitchFamily="34" charset="0"/>
                      </a:endParaRPr>
                    </a:p>
                  </a:txBody>
                  <a:tcPr marL="44450" marR="44450" marT="0" marB="0"/>
                </a:tc>
              </a:tr>
              <a:tr h="25493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rPr>
                        <a:t>Medición y análisis</a:t>
                      </a:r>
                      <a:endParaRPr lang="es-MX" sz="1200" dirty="0">
                        <a:effectLst/>
                        <a:latin typeface="+mn-lt"/>
                        <a:ea typeface="Calibri" panose="020F0502020204030204" pitchFamily="34" charset="0"/>
                      </a:endParaRPr>
                    </a:p>
                  </a:txBody>
                  <a:tcPr marL="44450" marR="44450" marT="0" marB="0"/>
                </a:tc>
              </a:tr>
              <a:tr h="25493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rPr>
                        <a:t>Planificación Estratégica</a:t>
                      </a:r>
                      <a:endParaRPr lang="es-MX" sz="1200" dirty="0">
                        <a:effectLst/>
                        <a:latin typeface="+mn-lt"/>
                        <a:ea typeface="Calibri" panose="020F0502020204030204" pitchFamily="34" charset="0"/>
                      </a:endParaRPr>
                    </a:p>
                  </a:txBody>
                  <a:tcPr marL="44450" marR="44450" marT="0" marB="0"/>
                </a:tc>
              </a:tr>
              <a:tr h="25493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rPr>
                        <a:t>Seguridad industrial</a:t>
                      </a:r>
                      <a:endParaRPr lang="es-MX" sz="1200" dirty="0">
                        <a:effectLst/>
                        <a:latin typeface="+mn-lt"/>
                        <a:ea typeface="Calibri" panose="020F0502020204030204" pitchFamily="34" charset="0"/>
                      </a:endParaRPr>
                    </a:p>
                  </a:txBody>
                  <a:tcPr marL="44450" marR="44450" marT="0" marB="0"/>
                </a:tc>
              </a:tr>
              <a:tr h="254932">
                <a:tc vMerge="1">
                  <a:txBody>
                    <a:bodyPr/>
                    <a:lstStyle/>
                    <a:p>
                      <a:pPr indent="252095" algn="l">
                        <a:lnSpc>
                          <a:spcPct val="150000"/>
                        </a:lnSpc>
                        <a:spcAft>
                          <a:spcPts val="0"/>
                        </a:spcAft>
                      </a:pPr>
                      <a:endParaRPr lang="es-MX" sz="70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rPr>
                        <a:t>Operación de taladros</a:t>
                      </a:r>
                      <a:endParaRPr lang="es-MX" sz="1200" dirty="0">
                        <a:effectLst/>
                        <a:latin typeface="+mn-lt"/>
                        <a:ea typeface="Calibri" panose="020F0502020204030204" pitchFamily="34" charset="0"/>
                      </a:endParaRPr>
                    </a:p>
                  </a:txBody>
                  <a:tcPr marL="44450" marR="44450" marT="0" marB="0"/>
                </a:tc>
              </a:tr>
              <a:tr h="25493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rPr>
                        <a:t>Tejidos textiles</a:t>
                      </a:r>
                      <a:endParaRPr lang="es-MX" sz="1200" dirty="0">
                        <a:effectLst/>
                        <a:latin typeface="+mn-lt"/>
                        <a:ea typeface="Calibri" panose="020F0502020204030204" pitchFamily="34" charset="0"/>
                      </a:endParaRPr>
                    </a:p>
                  </a:txBody>
                  <a:tcPr marL="44450" marR="44450" marT="0" marB="0"/>
                </a:tc>
              </a:tr>
              <a:tr h="25493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rPr>
                        <a:t>Temas sobre contaminación</a:t>
                      </a:r>
                      <a:endParaRPr lang="es-MX" sz="1200" dirty="0">
                        <a:effectLst/>
                        <a:latin typeface="+mn-lt"/>
                        <a:ea typeface="Calibri" panose="020F0502020204030204" pitchFamily="34" charset="0"/>
                      </a:endParaRPr>
                    </a:p>
                  </a:txBody>
                  <a:tcPr marL="44450" marR="44450" marT="0" marB="0"/>
                </a:tc>
              </a:tr>
              <a:tr h="254932">
                <a:tc vMerge="1">
                  <a:txBody>
                    <a:bodyPr/>
                    <a:lstStyle/>
                    <a:p>
                      <a:pPr indent="252095" algn="l">
                        <a:lnSpc>
                          <a:spcPct val="150000"/>
                        </a:lnSpc>
                        <a:spcAft>
                          <a:spcPts val="0"/>
                        </a:spcAft>
                      </a:pPr>
                      <a:endParaRPr lang="es-MX" sz="70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rPr>
                        <a:t>Manejo de molinos y hornos</a:t>
                      </a:r>
                      <a:endParaRPr lang="es-MX" sz="1200" dirty="0">
                        <a:effectLst/>
                        <a:latin typeface="+mn-lt"/>
                        <a:ea typeface="Calibri" panose="020F0502020204030204" pitchFamily="34" charset="0"/>
                      </a:endParaRPr>
                    </a:p>
                  </a:txBody>
                  <a:tcPr marL="44450" marR="44450" marT="0" marB="0"/>
                </a:tc>
              </a:tr>
              <a:tr h="25493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rPr>
                        <a:t>Seguridad y salud ocupacional</a:t>
                      </a:r>
                      <a:endParaRPr lang="es-MX" sz="1200" dirty="0">
                        <a:effectLst/>
                        <a:latin typeface="+mn-lt"/>
                        <a:ea typeface="Calibri" panose="020F0502020204030204" pitchFamily="34" charset="0"/>
                      </a:endParaRPr>
                    </a:p>
                  </a:txBody>
                  <a:tcPr marL="44450" marR="44450" marT="0" marB="0"/>
                </a:tc>
              </a:tr>
              <a:tr h="25493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rPr>
                        <a:t>Normas de seguridad</a:t>
                      </a:r>
                      <a:endParaRPr lang="es-MX" sz="1200" dirty="0">
                        <a:effectLst/>
                        <a:latin typeface="+mn-lt"/>
                        <a:ea typeface="Calibri" panose="020F0502020204030204" pitchFamily="34" charset="0"/>
                      </a:endParaRPr>
                    </a:p>
                  </a:txBody>
                  <a:tcPr marL="44450" marR="44450" marT="0" marB="0"/>
                </a:tc>
              </a:tr>
              <a:tr h="25493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rPr>
                        <a:t>Normas y leyes de manufactura</a:t>
                      </a:r>
                      <a:endParaRPr lang="es-MX" sz="1200" dirty="0">
                        <a:effectLst/>
                        <a:latin typeface="+mn-lt"/>
                        <a:ea typeface="Calibri" panose="020F0502020204030204" pitchFamily="34" charset="0"/>
                      </a:endParaRPr>
                    </a:p>
                  </a:txBody>
                  <a:tcPr marL="44450" marR="44450" marT="0" marB="0"/>
                </a:tc>
              </a:tr>
              <a:tr h="25493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rPr>
                        <a:t>Comercialización de productos</a:t>
                      </a:r>
                      <a:endParaRPr lang="es-MX" sz="1200" dirty="0">
                        <a:effectLst/>
                        <a:latin typeface="+mn-lt"/>
                        <a:ea typeface="Calibri" panose="020F0502020204030204" pitchFamily="34" charset="0"/>
                      </a:endParaRPr>
                    </a:p>
                  </a:txBody>
                  <a:tcPr marL="44450" marR="44450" marT="0" marB="0"/>
                </a:tc>
              </a:tr>
              <a:tr h="25493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rPr>
                        <a:t>Impresión</a:t>
                      </a:r>
                      <a:endParaRPr lang="es-MX" sz="1200" dirty="0">
                        <a:effectLst/>
                        <a:latin typeface="+mn-lt"/>
                        <a:ea typeface="Calibri" panose="020F0502020204030204" pitchFamily="34" charset="0"/>
                      </a:endParaRPr>
                    </a:p>
                  </a:txBody>
                  <a:tcPr marL="44450" marR="44450" marT="0" marB="0"/>
                </a:tc>
              </a:tr>
              <a:tr h="25493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rPr>
                        <a:t>Gestión del conocimiento/liderazgo/trabajo en equipo</a:t>
                      </a:r>
                      <a:endParaRPr lang="es-MX" sz="1200" dirty="0">
                        <a:effectLst/>
                        <a:latin typeface="+mn-lt"/>
                        <a:ea typeface="Calibri" panose="020F0502020204030204" pitchFamily="34" charset="0"/>
                      </a:endParaRPr>
                    </a:p>
                  </a:txBody>
                  <a:tcPr marL="44450" marR="44450" marT="0" marB="0"/>
                </a:tc>
              </a:tr>
              <a:tr h="25493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rPr>
                        <a:t>Gestión de créditos, cobranzas, pagos</a:t>
                      </a:r>
                      <a:endParaRPr lang="es-MX" sz="1200" dirty="0">
                        <a:effectLst/>
                        <a:latin typeface="+mn-lt"/>
                        <a:ea typeface="Calibri" panose="020F0502020204030204" pitchFamily="34" charset="0"/>
                      </a:endParaRPr>
                    </a:p>
                  </a:txBody>
                  <a:tcPr marL="44450" marR="44450" marT="0" marB="0"/>
                </a:tc>
              </a:tr>
              <a:tr h="25493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rPr>
                        <a:t>Procesamiento de productos</a:t>
                      </a:r>
                      <a:endParaRPr lang="es-MX" sz="1200" dirty="0">
                        <a:effectLst/>
                        <a:latin typeface="+mn-lt"/>
                        <a:ea typeface="Calibri" panose="020F0502020204030204" pitchFamily="34" charset="0"/>
                      </a:endParaRPr>
                    </a:p>
                  </a:txBody>
                  <a:tcPr marL="44450" marR="44450" marT="0" marB="0"/>
                </a:tc>
              </a:tr>
              <a:tr h="25493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rPr>
                        <a:t>Marketing</a:t>
                      </a:r>
                      <a:endParaRPr lang="es-MX" sz="1200" dirty="0">
                        <a:effectLst/>
                        <a:latin typeface="+mn-lt"/>
                        <a:ea typeface="Calibri" panose="020F0502020204030204" pitchFamily="34" charset="0"/>
                      </a:endParaRPr>
                    </a:p>
                  </a:txBody>
                  <a:tcPr marL="44450" marR="44450" marT="0" marB="0"/>
                </a:tc>
              </a:tr>
            </a:tbl>
          </a:graphicData>
        </a:graphic>
      </p:graphicFrame>
    </p:spTree>
    <p:extLst>
      <p:ext uri="{BB962C8B-B14F-4D97-AF65-F5344CB8AC3E}">
        <p14:creationId xmlns:p14="http://schemas.microsoft.com/office/powerpoint/2010/main" val="4247698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1847688926"/>
              </p:ext>
            </p:extLst>
          </p:nvPr>
        </p:nvGraphicFramePr>
        <p:xfrm>
          <a:off x="0" y="-1"/>
          <a:ext cx="9144000" cy="5143500"/>
        </p:xfrm>
        <a:graphic>
          <a:graphicData uri="http://schemas.openxmlformats.org/drawingml/2006/table">
            <a:tbl>
              <a:tblPr firstRow="1" firstCol="1" bandRow="1">
                <a:tableStyleId>{00A15C55-8517-42AA-B614-E9B94910E393}</a:tableStyleId>
              </a:tblPr>
              <a:tblGrid>
                <a:gridCol w="1159874"/>
                <a:gridCol w="7984126"/>
              </a:tblGrid>
              <a:tr h="187995">
                <a:tc>
                  <a:txBody>
                    <a:bodyPr/>
                    <a:lstStyle/>
                    <a:p>
                      <a:pPr indent="252095" algn="ctr">
                        <a:lnSpc>
                          <a:spcPct val="100000"/>
                        </a:lnSpc>
                        <a:spcAft>
                          <a:spcPts val="0"/>
                        </a:spcAft>
                      </a:pPr>
                      <a:r>
                        <a:rPr lang="es-MX" sz="1050" dirty="0" smtClean="0">
                          <a:effectLst/>
                        </a:rPr>
                        <a:t>Área</a:t>
                      </a:r>
                      <a:endParaRPr lang="es-MX" sz="1050" dirty="0">
                        <a:effectLst/>
                        <a:latin typeface="+mn-lt"/>
                        <a:ea typeface="Calibri" panose="020F0502020204030204" pitchFamily="34" charset="0"/>
                      </a:endParaRPr>
                    </a:p>
                  </a:txBody>
                  <a:tcPr marL="26937" marR="26937" marT="0" marB="0"/>
                </a:tc>
                <a:tc>
                  <a:txBody>
                    <a:bodyPr/>
                    <a:lstStyle/>
                    <a:p>
                      <a:pPr indent="252095" algn="ctr">
                        <a:lnSpc>
                          <a:spcPct val="100000"/>
                        </a:lnSpc>
                        <a:spcAft>
                          <a:spcPts val="0"/>
                        </a:spcAft>
                      </a:pPr>
                      <a:r>
                        <a:rPr lang="es-MX" sz="1050" dirty="0" smtClean="0">
                          <a:effectLst/>
                        </a:rPr>
                        <a:t>Temas</a:t>
                      </a:r>
                      <a:endParaRPr lang="es-MX" sz="1050" dirty="0">
                        <a:effectLst/>
                        <a:latin typeface="+mn-lt"/>
                        <a:ea typeface="Calibri" panose="020F0502020204030204" pitchFamily="34" charset="0"/>
                      </a:endParaRPr>
                    </a:p>
                  </a:txBody>
                  <a:tcPr marL="26937" marR="26937" marT="0" marB="0"/>
                </a:tc>
              </a:tr>
              <a:tr h="159855">
                <a:tc rowSpan="31">
                  <a:txBody>
                    <a:bodyPr/>
                    <a:lstStyle/>
                    <a:p>
                      <a:pPr indent="252095" algn="ctr">
                        <a:lnSpc>
                          <a:spcPct val="100000"/>
                        </a:lnSpc>
                        <a:spcAft>
                          <a:spcPts val="0"/>
                        </a:spcAft>
                      </a:pPr>
                      <a:r>
                        <a:rPr lang="es-MX" sz="2800" dirty="0" smtClean="0">
                          <a:effectLst/>
                        </a:rPr>
                        <a:t>Calidad</a:t>
                      </a:r>
                      <a:endParaRPr lang="es-MX" sz="2800" dirty="0">
                        <a:effectLst/>
                        <a:latin typeface="+mn-lt"/>
                        <a:ea typeface="Calibri" panose="020F0502020204030204" pitchFamily="34" charset="0"/>
                      </a:endParaRPr>
                    </a:p>
                  </a:txBody>
                  <a:tcPr marL="26937" marR="26937" marT="0" marB="0" vert="vert270" anchor="ctr"/>
                </a:tc>
                <a:tc>
                  <a:txBody>
                    <a:bodyPr/>
                    <a:lstStyle/>
                    <a:p>
                      <a:pPr indent="252095" algn="l">
                        <a:lnSpc>
                          <a:spcPct val="100000"/>
                        </a:lnSpc>
                        <a:spcAft>
                          <a:spcPts val="0"/>
                        </a:spcAft>
                      </a:pPr>
                      <a:r>
                        <a:rPr lang="es-MX" sz="900" dirty="0">
                          <a:effectLst/>
                        </a:rPr>
                        <a:t>Gestión de la calidad/procesos/calidad ambiental</a:t>
                      </a:r>
                      <a:endParaRPr lang="es-MX" sz="1200" dirty="0">
                        <a:effectLst/>
                        <a:latin typeface="+mn-lt"/>
                        <a:ea typeface="Calibri" panose="020F0502020204030204" pitchFamily="34" charset="0"/>
                      </a:endParaRPr>
                    </a:p>
                  </a:txBody>
                  <a:tcPr marL="44450" marR="44450" marT="0" marB="0"/>
                </a:tc>
              </a:tr>
              <a:tr h="159855">
                <a:tc vMerge="1">
                  <a:txBody>
                    <a:bodyPr/>
                    <a:lstStyle/>
                    <a:p>
                      <a:endParaRPr lang="es-MX"/>
                    </a:p>
                  </a:txBody>
                  <a:tcPr/>
                </a:tc>
                <a:tc>
                  <a:txBody>
                    <a:bodyPr/>
                    <a:lstStyle/>
                    <a:p>
                      <a:pPr indent="252095" algn="l">
                        <a:lnSpc>
                          <a:spcPct val="100000"/>
                        </a:lnSpc>
                        <a:spcAft>
                          <a:spcPts val="0"/>
                        </a:spcAft>
                      </a:pPr>
                      <a:r>
                        <a:rPr lang="es-MX" sz="900">
                          <a:effectLst/>
                        </a:rPr>
                        <a:t>Atención al cliente/teleoperador/telemercadeo</a:t>
                      </a:r>
                      <a:endParaRPr lang="es-MX" sz="1200">
                        <a:effectLst/>
                        <a:latin typeface="+mn-lt"/>
                        <a:ea typeface="Calibri" panose="020F0502020204030204" pitchFamily="34" charset="0"/>
                      </a:endParaRPr>
                    </a:p>
                  </a:txBody>
                  <a:tcPr marL="44450" marR="44450" marT="0" marB="0"/>
                </a:tc>
              </a:tr>
              <a:tr h="159855">
                <a:tc vMerge="1">
                  <a:txBody>
                    <a:bodyPr/>
                    <a:lstStyle/>
                    <a:p>
                      <a:endParaRPr lang="es-MX"/>
                    </a:p>
                  </a:txBody>
                  <a:tcPr/>
                </a:tc>
                <a:tc>
                  <a:txBody>
                    <a:bodyPr/>
                    <a:lstStyle/>
                    <a:p>
                      <a:pPr indent="252095" algn="l">
                        <a:lnSpc>
                          <a:spcPct val="100000"/>
                        </a:lnSpc>
                        <a:spcAft>
                          <a:spcPts val="0"/>
                        </a:spcAft>
                      </a:pPr>
                      <a:r>
                        <a:rPr lang="es-MX" sz="900">
                          <a:effectLst/>
                        </a:rPr>
                        <a:t>Administración de servicios</a:t>
                      </a:r>
                      <a:endParaRPr lang="es-MX" sz="1200">
                        <a:effectLst/>
                        <a:latin typeface="+mn-lt"/>
                        <a:ea typeface="Calibri" panose="020F0502020204030204" pitchFamily="34" charset="0"/>
                      </a:endParaRPr>
                    </a:p>
                  </a:txBody>
                  <a:tcPr marL="44450" marR="44450" marT="0" marB="0"/>
                </a:tc>
              </a:tr>
              <a:tr h="159855">
                <a:tc vMerge="1">
                  <a:txBody>
                    <a:bodyPr/>
                    <a:lstStyle/>
                    <a:p>
                      <a:endParaRPr lang="es-MX"/>
                    </a:p>
                  </a:txBody>
                  <a:tcPr/>
                </a:tc>
                <a:tc>
                  <a:txBody>
                    <a:bodyPr/>
                    <a:lstStyle/>
                    <a:p>
                      <a:pPr indent="252095" algn="l">
                        <a:lnSpc>
                          <a:spcPct val="100000"/>
                        </a:lnSpc>
                        <a:spcAft>
                          <a:spcPts val="0"/>
                        </a:spcAft>
                      </a:pPr>
                      <a:r>
                        <a:rPr lang="es-MX" sz="900">
                          <a:effectLst/>
                        </a:rPr>
                        <a:t>Levantamiento de procesos/gestión</a:t>
                      </a:r>
                      <a:endParaRPr lang="es-MX" sz="1200">
                        <a:effectLst/>
                        <a:latin typeface="+mn-lt"/>
                        <a:ea typeface="Calibri" panose="020F0502020204030204" pitchFamily="34" charset="0"/>
                      </a:endParaRPr>
                    </a:p>
                  </a:txBody>
                  <a:tcPr marL="44450" marR="44450" marT="0" marB="0"/>
                </a:tc>
              </a:tr>
              <a:tr h="159855">
                <a:tc vMerge="1">
                  <a:txBody>
                    <a:bodyPr/>
                    <a:lstStyle/>
                    <a:p>
                      <a:endParaRPr lang="es-MX"/>
                    </a:p>
                  </a:txBody>
                  <a:tcPr/>
                </a:tc>
                <a:tc>
                  <a:txBody>
                    <a:bodyPr/>
                    <a:lstStyle/>
                    <a:p>
                      <a:pPr indent="252095" algn="l">
                        <a:lnSpc>
                          <a:spcPct val="100000"/>
                        </a:lnSpc>
                        <a:spcAft>
                          <a:spcPts val="0"/>
                        </a:spcAft>
                      </a:pPr>
                      <a:r>
                        <a:rPr lang="es-MX" sz="900">
                          <a:effectLst/>
                        </a:rPr>
                        <a:t>Manipulación de productos</a:t>
                      </a:r>
                      <a:endParaRPr lang="es-MX" sz="1200">
                        <a:effectLst/>
                        <a:latin typeface="+mn-lt"/>
                        <a:ea typeface="Calibri" panose="020F0502020204030204" pitchFamily="34" charset="0"/>
                      </a:endParaRPr>
                    </a:p>
                  </a:txBody>
                  <a:tcPr marL="44450" marR="44450" marT="0" marB="0"/>
                </a:tc>
              </a:tr>
              <a:tr h="159855">
                <a:tc vMerge="1">
                  <a:txBody>
                    <a:bodyPr/>
                    <a:lstStyle/>
                    <a:p>
                      <a:endParaRPr lang="es-MX"/>
                    </a:p>
                  </a:txBody>
                  <a:tcPr/>
                </a:tc>
                <a:tc>
                  <a:txBody>
                    <a:bodyPr/>
                    <a:lstStyle/>
                    <a:p>
                      <a:pPr indent="252095" algn="l">
                        <a:lnSpc>
                          <a:spcPct val="100000"/>
                        </a:lnSpc>
                        <a:spcAft>
                          <a:spcPts val="0"/>
                        </a:spcAft>
                      </a:pPr>
                      <a:r>
                        <a:rPr lang="es-MX" sz="900">
                          <a:effectLst/>
                        </a:rPr>
                        <a:t>BPM</a:t>
                      </a:r>
                      <a:endParaRPr lang="es-MX" sz="1200">
                        <a:effectLst/>
                        <a:latin typeface="+mn-lt"/>
                        <a:ea typeface="Calibri" panose="020F0502020204030204" pitchFamily="34" charset="0"/>
                      </a:endParaRPr>
                    </a:p>
                  </a:txBody>
                  <a:tcPr marL="44450" marR="44450" marT="0" marB="0"/>
                </a:tc>
              </a:tr>
              <a:tr h="159855">
                <a:tc vMerge="1">
                  <a:txBody>
                    <a:bodyPr/>
                    <a:lstStyle/>
                    <a:p>
                      <a:endParaRPr lang="es-MX"/>
                    </a:p>
                  </a:txBody>
                  <a:tcPr/>
                </a:tc>
                <a:tc>
                  <a:txBody>
                    <a:bodyPr/>
                    <a:lstStyle/>
                    <a:p>
                      <a:pPr indent="252095" algn="l">
                        <a:lnSpc>
                          <a:spcPct val="100000"/>
                        </a:lnSpc>
                        <a:spcAft>
                          <a:spcPts val="0"/>
                        </a:spcAft>
                      </a:pPr>
                      <a:r>
                        <a:rPr lang="en-US" sz="900">
                          <a:effectLst/>
                        </a:rPr>
                        <a:t>MBA/PPM (Project &amp; Portfolio Management)</a:t>
                      </a:r>
                      <a:endParaRPr lang="es-MX" sz="1200">
                        <a:effectLst/>
                        <a:latin typeface="+mn-lt"/>
                        <a:ea typeface="Calibri" panose="020F0502020204030204" pitchFamily="34" charset="0"/>
                      </a:endParaRPr>
                    </a:p>
                  </a:txBody>
                  <a:tcPr marL="44450" marR="44450" marT="0" marB="0"/>
                </a:tc>
              </a:tr>
              <a:tr h="159855">
                <a:tc vMerge="1">
                  <a:txBody>
                    <a:bodyPr/>
                    <a:lstStyle/>
                    <a:p>
                      <a:endParaRPr lang="es-MX"/>
                    </a:p>
                  </a:txBody>
                  <a:tcPr/>
                </a:tc>
                <a:tc>
                  <a:txBody>
                    <a:bodyPr/>
                    <a:lstStyle/>
                    <a:p>
                      <a:pPr indent="252095" algn="l">
                        <a:lnSpc>
                          <a:spcPct val="100000"/>
                        </a:lnSpc>
                        <a:spcAft>
                          <a:spcPts val="0"/>
                        </a:spcAft>
                      </a:pPr>
                      <a:r>
                        <a:rPr lang="es-MX" sz="900">
                          <a:effectLst/>
                        </a:rPr>
                        <a:t>Aprovechamiento de recursos</a:t>
                      </a:r>
                      <a:endParaRPr lang="es-MX" sz="1200">
                        <a:effectLst/>
                        <a:latin typeface="+mn-lt"/>
                        <a:ea typeface="Calibri" panose="020F0502020204030204" pitchFamily="34" charset="0"/>
                      </a:endParaRPr>
                    </a:p>
                  </a:txBody>
                  <a:tcPr marL="44450" marR="44450" marT="0" marB="0"/>
                </a:tc>
              </a:tr>
              <a:tr h="159855">
                <a:tc vMerge="1">
                  <a:txBody>
                    <a:bodyPr/>
                    <a:lstStyle/>
                    <a:p>
                      <a:endParaRPr lang="es-MX"/>
                    </a:p>
                  </a:txBody>
                  <a:tcPr/>
                </a:tc>
                <a:tc>
                  <a:txBody>
                    <a:bodyPr/>
                    <a:lstStyle/>
                    <a:p>
                      <a:pPr indent="252095" algn="l">
                        <a:lnSpc>
                          <a:spcPct val="100000"/>
                        </a:lnSpc>
                        <a:spcAft>
                          <a:spcPts val="0"/>
                        </a:spcAft>
                      </a:pPr>
                      <a:r>
                        <a:rPr lang="es-MX" sz="900">
                          <a:effectLst/>
                        </a:rPr>
                        <a:t>Normativas de calidad</a:t>
                      </a:r>
                      <a:endParaRPr lang="es-MX" sz="1200">
                        <a:effectLst/>
                        <a:latin typeface="+mn-lt"/>
                        <a:ea typeface="Calibri" panose="020F0502020204030204" pitchFamily="34" charset="0"/>
                      </a:endParaRPr>
                    </a:p>
                  </a:txBody>
                  <a:tcPr marL="44450" marR="44450" marT="0" marB="0"/>
                </a:tc>
              </a:tr>
              <a:tr h="159855">
                <a:tc vMerge="1">
                  <a:txBody>
                    <a:bodyPr/>
                    <a:lstStyle/>
                    <a:p>
                      <a:endParaRPr lang="es-MX"/>
                    </a:p>
                  </a:txBody>
                  <a:tcPr/>
                </a:tc>
                <a:tc>
                  <a:txBody>
                    <a:bodyPr/>
                    <a:lstStyle/>
                    <a:p>
                      <a:pPr indent="252095" algn="l">
                        <a:lnSpc>
                          <a:spcPct val="100000"/>
                        </a:lnSpc>
                        <a:spcAft>
                          <a:spcPts val="0"/>
                        </a:spcAft>
                      </a:pPr>
                      <a:r>
                        <a:rPr lang="es-MX" sz="900">
                          <a:effectLst/>
                        </a:rPr>
                        <a:t>Certificaciones de calidad</a:t>
                      </a:r>
                      <a:endParaRPr lang="es-MX" sz="1200">
                        <a:effectLst/>
                        <a:latin typeface="+mn-lt"/>
                        <a:ea typeface="Calibri" panose="020F0502020204030204" pitchFamily="34" charset="0"/>
                      </a:endParaRPr>
                    </a:p>
                  </a:txBody>
                  <a:tcPr marL="44450" marR="44450" marT="0" marB="0"/>
                </a:tc>
              </a:tr>
              <a:tr h="159855">
                <a:tc vMerge="1">
                  <a:txBody>
                    <a:bodyPr/>
                    <a:lstStyle/>
                    <a:p>
                      <a:endParaRPr lang="es-MX"/>
                    </a:p>
                  </a:txBody>
                  <a:tcPr/>
                </a:tc>
                <a:tc>
                  <a:txBody>
                    <a:bodyPr/>
                    <a:lstStyle/>
                    <a:p>
                      <a:pPr indent="252095" algn="l">
                        <a:lnSpc>
                          <a:spcPct val="100000"/>
                        </a:lnSpc>
                        <a:spcAft>
                          <a:spcPts val="0"/>
                        </a:spcAft>
                      </a:pPr>
                      <a:r>
                        <a:rPr lang="es-MX" sz="900">
                          <a:effectLst/>
                        </a:rPr>
                        <a:t>Mantenimiento, reparación,automatización de máquinas/vehículos/montacargas</a:t>
                      </a:r>
                      <a:endParaRPr lang="es-MX" sz="1200">
                        <a:effectLst/>
                        <a:latin typeface="+mn-lt"/>
                        <a:ea typeface="Calibri" panose="020F0502020204030204" pitchFamily="34" charset="0"/>
                      </a:endParaRPr>
                    </a:p>
                  </a:txBody>
                  <a:tcPr marL="44450" marR="44450" marT="0" marB="0"/>
                </a:tc>
              </a:tr>
              <a:tr h="159855">
                <a:tc vMerge="1">
                  <a:txBody>
                    <a:bodyPr/>
                    <a:lstStyle/>
                    <a:p>
                      <a:endParaRPr lang="es-MX"/>
                    </a:p>
                  </a:txBody>
                  <a:tcPr/>
                </a:tc>
                <a:tc>
                  <a:txBody>
                    <a:bodyPr/>
                    <a:lstStyle/>
                    <a:p>
                      <a:pPr indent="252095" algn="l">
                        <a:lnSpc>
                          <a:spcPct val="100000"/>
                        </a:lnSpc>
                        <a:spcAft>
                          <a:spcPts val="0"/>
                        </a:spcAft>
                      </a:pPr>
                      <a:r>
                        <a:rPr lang="es-MX" sz="900">
                          <a:effectLst/>
                        </a:rPr>
                        <a:t>Procesos/operaciones de producción</a:t>
                      </a:r>
                      <a:endParaRPr lang="es-MX" sz="1200">
                        <a:effectLst/>
                        <a:latin typeface="+mn-lt"/>
                        <a:ea typeface="Calibri" panose="020F0502020204030204" pitchFamily="34" charset="0"/>
                      </a:endParaRPr>
                    </a:p>
                  </a:txBody>
                  <a:tcPr marL="44450" marR="44450" marT="0" marB="0"/>
                </a:tc>
              </a:tr>
              <a:tr h="159855">
                <a:tc vMerge="1">
                  <a:txBody>
                    <a:bodyPr/>
                    <a:lstStyle/>
                    <a:p>
                      <a:endParaRPr lang="es-MX"/>
                    </a:p>
                  </a:txBody>
                  <a:tcPr/>
                </a:tc>
                <a:tc>
                  <a:txBody>
                    <a:bodyPr/>
                    <a:lstStyle/>
                    <a:p>
                      <a:pPr indent="252095" algn="l">
                        <a:lnSpc>
                          <a:spcPct val="100000"/>
                        </a:lnSpc>
                        <a:spcAft>
                          <a:spcPts val="0"/>
                        </a:spcAft>
                      </a:pPr>
                      <a:r>
                        <a:rPr lang="es-MX" sz="900">
                          <a:effectLst/>
                        </a:rPr>
                        <a:t>Elaboración y programación de sistemas de gestión y procesos</a:t>
                      </a:r>
                      <a:endParaRPr lang="es-MX" sz="1200">
                        <a:effectLst/>
                        <a:latin typeface="+mn-lt"/>
                        <a:ea typeface="Calibri" panose="020F0502020204030204" pitchFamily="34" charset="0"/>
                      </a:endParaRPr>
                    </a:p>
                  </a:txBody>
                  <a:tcPr marL="44450" marR="44450" marT="0" marB="0"/>
                </a:tc>
              </a:tr>
              <a:tr h="159855">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00000"/>
                        </a:lnSpc>
                        <a:spcAft>
                          <a:spcPts val="0"/>
                        </a:spcAft>
                      </a:pPr>
                      <a:r>
                        <a:rPr lang="es-MX" sz="900">
                          <a:effectLst/>
                        </a:rPr>
                        <a:t>Manipulación de cargas/bodegaje</a:t>
                      </a:r>
                      <a:endParaRPr lang="es-MX" sz="1200">
                        <a:effectLst/>
                        <a:latin typeface="+mn-lt"/>
                        <a:ea typeface="Calibri" panose="020F0502020204030204" pitchFamily="34" charset="0"/>
                      </a:endParaRPr>
                    </a:p>
                  </a:txBody>
                  <a:tcPr marL="44450" marR="44450" marT="0" marB="0"/>
                </a:tc>
              </a:tr>
              <a:tr h="159855">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00000"/>
                        </a:lnSpc>
                        <a:spcAft>
                          <a:spcPts val="0"/>
                        </a:spcAft>
                      </a:pPr>
                      <a:r>
                        <a:rPr lang="es-MX" sz="900">
                          <a:effectLst/>
                        </a:rPr>
                        <a:t>Etiquetado y empaque de productos</a:t>
                      </a:r>
                      <a:endParaRPr lang="es-MX" sz="1200">
                        <a:effectLst/>
                        <a:latin typeface="+mn-lt"/>
                        <a:ea typeface="Calibri" panose="020F0502020204030204" pitchFamily="34" charset="0"/>
                      </a:endParaRPr>
                    </a:p>
                  </a:txBody>
                  <a:tcPr marL="44450" marR="44450" marT="0" marB="0"/>
                </a:tc>
              </a:tr>
              <a:tr h="159855">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00000"/>
                        </a:lnSpc>
                        <a:spcAft>
                          <a:spcPts val="0"/>
                        </a:spcAft>
                      </a:pPr>
                      <a:r>
                        <a:rPr lang="es-MX" sz="900">
                          <a:effectLst/>
                        </a:rPr>
                        <a:t>Seguridad y salud ocupacional</a:t>
                      </a:r>
                      <a:endParaRPr lang="es-MX" sz="1200">
                        <a:effectLst/>
                        <a:latin typeface="+mn-lt"/>
                        <a:ea typeface="Calibri" panose="020F0502020204030204" pitchFamily="34" charset="0"/>
                      </a:endParaRPr>
                    </a:p>
                  </a:txBody>
                  <a:tcPr marL="44450" marR="44450" marT="0" marB="0"/>
                </a:tc>
              </a:tr>
              <a:tr h="159855">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00000"/>
                        </a:lnSpc>
                        <a:spcAft>
                          <a:spcPts val="0"/>
                        </a:spcAft>
                      </a:pPr>
                      <a:r>
                        <a:rPr lang="es-MX" sz="900">
                          <a:effectLst/>
                        </a:rPr>
                        <a:t>Menejo de herramientas, equipos y maquinaria de alto riesgo</a:t>
                      </a:r>
                      <a:endParaRPr lang="es-MX" sz="1200">
                        <a:effectLst/>
                        <a:latin typeface="+mn-lt"/>
                        <a:ea typeface="Calibri" panose="020F0502020204030204" pitchFamily="34" charset="0"/>
                      </a:endParaRPr>
                    </a:p>
                  </a:txBody>
                  <a:tcPr marL="44450" marR="44450" marT="0" marB="0"/>
                </a:tc>
              </a:tr>
              <a:tr h="159855">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00000"/>
                        </a:lnSpc>
                        <a:spcAft>
                          <a:spcPts val="0"/>
                        </a:spcAft>
                      </a:pPr>
                      <a:r>
                        <a:rPr lang="es-MX" sz="900">
                          <a:effectLst/>
                        </a:rPr>
                        <a:t>Acción correctiva</a:t>
                      </a:r>
                      <a:endParaRPr lang="es-MX" sz="1200">
                        <a:effectLst/>
                        <a:latin typeface="+mn-lt"/>
                        <a:ea typeface="Calibri" panose="020F0502020204030204" pitchFamily="34" charset="0"/>
                      </a:endParaRPr>
                    </a:p>
                  </a:txBody>
                  <a:tcPr marL="44450" marR="44450" marT="0" marB="0"/>
                </a:tc>
              </a:tr>
              <a:tr h="159855">
                <a:tc vMerge="1">
                  <a:txBody>
                    <a:bodyPr/>
                    <a:lstStyle/>
                    <a:p>
                      <a:pPr indent="252095" algn="l">
                        <a:lnSpc>
                          <a:spcPct val="150000"/>
                        </a:lnSpc>
                        <a:spcAft>
                          <a:spcPts val="0"/>
                        </a:spcAft>
                      </a:pPr>
                      <a:endParaRPr lang="es-MX" sz="70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00000"/>
                        </a:lnSpc>
                        <a:spcAft>
                          <a:spcPts val="0"/>
                        </a:spcAft>
                      </a:pPr>
                      <a:r>
                        <a:rPr lang="es-MX" sz="900">
                          <a:effectLst/>
                        </a:rPr>
                        <a:t>Justo a tiempo</a:t>
                      </a:r>
                      <a:endParaRPr lang="es-MX" sz="1200">
                        <a:effectLst/>
                        <a:latin typeface="+mn-lt"/>
                        <a:ea typeface="Calibri" panose="020F0502020204030204" pitchFamily="34" charset="0"/>
                      </a:endParaRPr>
                    </a:p>
                  </a:txBody>
                  <a:tcPr marL="44450" marR="44450" marT="0" marB="0"/>
                </a:tc>
              </a:tr>
              <a:tr h="159855">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00000"/>
                        </a:lnSpc>
                        <a:spcAft>
                          <a:spcPts val="0"/>
                        </a:spcAft>
                      </a:pPr>
                      <a:r>
                        <a:rPr lang="es-MX" sz="900">
                          <a:effectLst/>
                        </a:rPr>
                        <a:t>Normas ISO</a:t>
                      </a:r>
                      <a:endParaRPr lang="es-MX" sz="1200">
                        <a:effectLst/>
                        <a:latin typeface="+mn-lt"/>
                        <a:ea typeface="Calibri" panose="020F0502020204030204" pitchFamily="34" charset="0"/>
                      </a:endParaRPr>
                    </a:p>
                  </a:txBody>
                  <a:tcPr marL="44450" marR="44450" marT="0" marB="0"/>
                </a:tc>
              </a:tr>
              <a:tr h="159855">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00000"/>
                        </a:lnSpc>
                        <a:spcAft>
                          <a:spcPts val="0"/>
                        </a:spcAft>
                      </a:pPr>
                      <a:r>
                        <a:rPr lang="es-MX" sz="900">
                          <a:effectLst/>
                        </a:rPr>
                        <a:t>Manejo de desperdicios</a:t>
                      </a:r>
                      <a:endParaRPr lang="es-MX" sz="1200">
                        <a:effectLst/>
                        <a:latin typeface="+mn-lt"/>
                        <a:ea typeface="Calibri" panose="020F0502020204030204" pitchFamily="34" charset="0"/>
                      </a:endParaRPr>
                    </a:p>
                  </a:txBody>
                  <a:tcPr marL="44450" marR="44450" marT="0" marB="0"/>
                </a:tc>
              </a:tr>
              <a:tr h="159855">
                <a:tc vMerge="1">
                  <a:txBody>
                    <a:bodyPr/>
                    <a:lstStyle/>
                    <a:p>
                      <a:pPr indent="252095" algn="l">
                        <a:lnSpc>
                          <a:spcPct val="150000"/>
                        </a:lnSpc>
                        <a:spcAft>
                          <a:spcPts val="0"/>
                        </a:spcAft>
                      </a:pPr>
                      <a:endParaRPr lang="es-MX" sz="70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00000"/>
                        </a:lnSpc>
                        <a:spcAft>
                          <a:spcPts val="0"/>
                        </a:spcAft>
                      </a:pPr>
                      <a:r>
                        <a:rPr lang="es-MX" sz="900">
                          <a:effectLst/>
                        </a:rPr>
                        <a:t>Manejo de líneas y marcas representadas</a:t>
                      </a:r>
                      <a:endParaRPr lang="es-MX" sz="1200">
                        <a:effectLst/>
                        <a:latin typeface="+mn-lt"/>
                        <a:ea typeface="Calibri" panose="020F0502020204030204" pitchFamily="34" charset="0"/>
                      </a:endParaRPr>
                    </a:p>
                  </a:txBody>
                  <a:tcPr marL="44450" marR="44450" marT="0" marB="0"/>
                </a:tc>
              </a:tr>
              <a:tr h="159855">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00000"/>
                        </a:lnSpc>
                        <a:spcAft>
                          <a:spcPts val="0"/>
                        </a:spcAft>
                      </a:pPr>
                      <a:r>
                        <a:rPr lang="es-MX" sz="900">
                          <a:effectLst/>
                        </a:rPr>
                        <a:t>Normas y leyes de manufactura</a:t>
                      </a:r>
                      <a:endParaRPr lang="es-MX" sz="1200">
                        <a:effectLst/>
                        <a:latin typeface="+mn-lt"/>
                        <a:ea typeface="Calibri" panose="020F0502020204030204" pitchFamily="34" charset="0"/>
                      </a:endParaRPr>
                    </a:p>
                  </a:txBody>
                  <a:tcPr marL="44450" marR="44450" marT="0" marB="0"/>
                </a:tc>
              </a:tr>
              <a:tr h="159855">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00000"/>
                        </a:lnSpc>
                        <a:spcAft>
                          <a:spcPts val="0"/>
                        </a:spcAft>
                      </a:pPr>
                      <a:r>
                        <a:rPr lang="es-MX" sz="900">
                          <a:effectLst/>
                        </a:rPr>
                        <a:t>Procedimientos de fichas técnicas</a:t>
                      </a:r>
                      <a:endParaRPr lang="es-MX" sz="1200">
                        <a:effectLst/>
                        <a:latin typeface="+mn-lt"/>
                        <a:ea typeface="Calibri" panose="020F0502020204030204" pitchFamily="34" charset="0"/>
                      </a:endParaRPr>
                    </a:p>
                  </a:txBody>
                  <a:tcPr marL="44450" marR="44450" marT="0" marB="0"/>
                </a:tc>
              </a:tr>
              <a:tr h="159855">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00000"/>
                        </a:lnSpc>
                        <a:spcAft>
                          <a:spcPts val="0"/>
                        </a:spcAft>
                      </a:pPr>
                      <a:r>
                        <a:rPr lang="es-MX" sz="900">
                          <a:effectLst/>
                        </a:rPr>
                        <a:t>Producción</a:t>
                      </a:r>
                      <a:endParaRPr lang="es-MX" sz="1200">
                        <a:effectLst/>
                        <a:latin typeface="+mn-lt"/>
                        <a:ea typeface="Calibri" panose="020F0502020204030204" pitchFamily="34" charset="0"/>
                      </a:endParaRPr>
                    </a:p>
                  </a:txBody>
                  <a:tcPr marL="44450" marR="44450" marT="0" marB="0"/>
                </a:tc>
              </a:tr>
              <a:tr h="159855">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00000"/>
                        </a:lnSpc>
                        <a:spcAft>
                          <a:spcPts val="0"/>
                        </a:spcAft>
                      </a:pPr>
                      <a:r>
                        <a:rPr lang="es-MX" sz="900">
                          <a:effectLst/>
                        </a:rPr>
                        <a:t>Manejo de proveedores calificados</a:t>
                      </a:r>
                      <a:endParaRPr lang="es-MX" sz="1200">
                        <a:effectLst/>
                        <a:latin typeface="+mn-lt"/>
                        <a:ea typeface="Calibri" panose="020F0502020204030204" pitchFamily="34" charset="0"/>
                      </a:endParaRPr>
                    </a:p>
                  </a:txBody>
                  <a:tcPr marL="44450" marR="44450" marT="0" marB="0"/>
                </a:tc>
              </a:tr>
              <a:tr h="159855">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00000"/>
                        </a:lnSpc>
                        <a:spcAft>
                          <a:spcPts val="0"/>
                        </a:spcAft>
                      </a:pPr>
                      <a:r>
                        <a:rPr lang="es-MX" sz="900">
                          <a:effectLst/>
                        </a:rPr>
                        <a:t>Matemáticas</a:t>
                      </a:r>
                      <a:endParaRPr lang="es-MX" sz="1200">
                        <a:effectLst/>
                        <a:latin typeface="+mn-lt"/>
                        <a:ea typeface="Calibri" panose="020F0502020204030204" pitchFamily="34" charset="0"/>
                      </a:endParaRPr>
                    </a:p>
                  </a:txBody>
                  <a:tcPr marL="44450" marR="44450" marT="0" marB="0"/>
                </a:tc>
              </a:tr>
              <a:tr h="159855">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00000"/>
                        </a:lnSpc>
                        <a:spcAft>
                          <a:spcPts val="0"/>
                        </a:spcAft>
                      </a:pPr>
                      <a:r>
                        <a:rPr lang="es-MX" sz="900">
                          <a:effectLst/>
                        </a:rPr>
                        <a:t>Estadística</a:t>
                      </a:r>
                      <a:endParaRPr lang="es-MX" sz="1200">
                        <a:effectLst/>
                        <a:latin typeface="+mn-lt"/>
                        <a:ea typeface="Calibri" panose="020F0502020204030204" pitchFamily="34" charset="0"/>
                      </a:endParaRPr>
                    </a:p>
                  </a:txBody>
                  <a:tcPr marL="44450" marR="44450" marT="0" marB="0"/>
                </a:tc>
              </a:tr>
              <a:tr h="159855">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00000"/>
                        </a:lnSpc>
                        <a:spcAft>
                          <a:spcPts val="0"/>
                        </a:spcAft>
                      </a:pPr>
                      <a:r>
                        <a:rPr lang="es-MX" sz="900">
                          <a:effectLst/>
                        </a:rPr>
                        <a:t>Administración</a:t>
                      </a:r>
                      <a:endParaRPr lang="es-MX" sz="1200">
                        <a:effectLst/>
                        <a:latin typeface="+mn-lt"/>
                        <a:ea typeface="Calibri" panose="020F0502020204030204" pitchFamily="34" charset="0"/>
                      </a:endParaRPr>
                    </a:p>
                  </a:txBody>
                  <a:tcPr marL="44450" marR="44450" marT="0" marB="0"/>
                </a:tc>
              </a:tr>
              <a:tr h="159855">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00000"/>
                        </a:lnSpc>
                        <a:spcAft>
                          <a:spcPts val="0"/>
                        </a:spcAft>
                      </a:pPr>
                      <a:r>
                        <a:rPr lang="es-MX" sz="900">
                          <a:effectLst/>
                        </a:rPr>
                        <a:t>Inteligencia económica</a:t>
                      </a:r>
                      <a:endParaRPr lang="es-MX" sz="1200">
                        <a:effectLst/>
                        <a:latin typeface="+mn-lt"/>
                        <a:ea typeface="Calibri" panose="020F0502020204030204" pitchFamily="34" charset="0"/>
                      </a:endParaRPr>
                    </a:p>
                  </a:txBody>
                  <a:tcPr marL="44450" marR="44450" marT="0" marB="0"/>
                </a:tc>
              </a:tr>
              <a:tr h="159855">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00000"/>
                        </a:lnSpc>
                        <a:spcAft>
                          <a:spcPts val="0"/>
                        </a:spcAft>
                      </a:pPr>
                      <a:r>
                        <a:rPr lang="es-MX" sz="900" dirty="0">
                          <a:effectLst/>
                        </a:rPr>
                        <a:t>Procedimientos Operativos Estandarizados de Saneamiento (POES)</a:t>
                      </a:r>
                      <a:endParaRPr lang="es-MX" sz="1200" dirty="0">
                        <a:effectLst/>
                        <a:latin typeface="+mn-lt"/>
                        <a:ea typeface="Calibri" panose="020F0502020204030204" pitchFamily="34" charset="0"/>
                      </a:endParaRPr>
                    </a:p>
                  </a:txBody>
                  <a:tcPr marL="44450" marR="44450" marT="0" marB="0"/>
                </a:tc>
              </a:tr>
            </a:tbl>
          </a:graphicData>
        </a:graphic>
      </p:graphicFrame>
    </p:spTree>
    <p:extLst>
      <p:ext uri="{BB962C8B-B14F-4D97-AF65-F5344CB8AC3E}">
        <p14:creationId xmlns:p14="http://schemas.microsoft.com/office/powerpoint/2010/main" val="4965640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1352028756"/>
              </p:ext>
            </p:extLst>
          </p:nvPr>
        </p:nvGraphicFramePr>
        <p:xfrm>
          <a:off x="0" y="-14"/>
          <a:ext cx="9144000" cy="5143513"/>
        </p:xfrm>
        <a:graphic>
          <a:graphicData uri="http://schemas.openxmlformats.org/drawingml/2006/table">
            <a:tbl>
              <a:tblPr firstRow="1" firstCol="1" bandRow="1">
                <a:tableStyleId>{21E4AEA4-8DFA-4A89-87EB-49C32662AFE0}</a:tableStyleId>
              </a:tblPr>
              <a:tblGrid>
                <a:gridCol w="1159874"/>
                <a:gridCol w="7984126"/>
              </a:tblGrid>
              <a:tr h="240265">
                <a:tc>
                  <a:txBody>
                    <a:bodyPr/>
                    <a:lstStyle/>
                    <a:p>
                      <a:pPr indent="252095" algn="ctr">
                        <a:lnSpc>
                          <a:spcPct val="150000"/>
                        </a:lnSpc>
                        <a:spcAft>
                          <a:spcPts val="0"/>
                        </a:spcAft>
                      </a:pPr>
                      <a:r>
                        <a:rPr lang="es-MX" sz="1000" dirty="0" smtClean="0">
                          <a:effectLst/>
                        </a:rPr>
                        <a:t>Área</a:t>
                      </a:r>
                      <a:endParaRPr lang="es-MX" sz="1000" dirty="0">
                        <a:effectLst/>
                        <a:latin typeface="+mn-lt"/>
                        <a:ea typeface="Calibri" panose="020F0502020204030204" pitchFamily="34" charset="0"/>
                      </a:endParaRPr>
                    </a:p>
                  </a:txBody>
                  <a:tcPr marL="26937" marR="26937" marT="0" marB="0"/>
                </a:tc>
                <a:tc>
                  <a:txBody>
                    <a:bodyPr/>
                    <a:lstStyle/>
                    <a:p>
                      <a:pPr indent="252095" algn="ctr">
                        <a:lnSpc>
                          <a:spcPct val="150000"/>
                        </a:lnSpc>
                        <a:spcAft>
                          <a:spcPts val="0"/>
                        </a:spcAft>
                      </a:pPr>
                      <a:r>
                        <a:rPr lang="es-MX" sz="1000" dirty="0" smtClean="0">
                          <a:effectLst/>
                        </a:rPr>
                        <a:t>Temas</a:t>
                      </a:r>
                      <a:endParaRPr lang="es-MX" sz="1000" dirty="0">
                        <a:effectLst/>
                        <a:latin typeface="+mn-lt"/>
                        <a:ea typeface="Calibri" panose="020F0502020204030204" pitchFamily="34" charset="0"/>
                      </a:endParaRPr>
                    </a:p>
                  </a:txBody>
                  <a:tcPr marL="26937" marR="26937" marT="0" marB="0"/>
                </a:tc>
              </a:tr>
              <a:tr h="204302">
                <a:tc rowSpan="24">
                  <a:txBody>
                    <a:bodyPr/>
                    <a:lstStyle/>
                    <a:p>
                      <a:pPr indent="252095" algn="ctr">
                        <a:lnSpc>
                          <a:spcPct val="150000"/>
                        </a:lnSpc>
                        <a:spcAft>
                          <a:spcPts val="0"/>
                        </a:spcAft>
                      </a:pPr>
                      <a:r>
                        <a:rPr lang="es-MX" sz="2400" dirty="0" smtClean="0">
                          <a:effectLst/>
                        </a:rPr>
                        <a:t>Seguridad</a:t>
                      </a:r>
                      <a:r>
                        <a:rPr lang="es-MX" sz="2400" baseline="0" dirty="0" smtClean="0">
                          <a:effectLst/>
                        </a:rPr>
                        <a:t> Industrial</a:t>
                      </a:r>
                      <a:endParaRPr lang="es-MX" sz="2400" dirty="0">
                        <a:effectLst/>
                        <a:latin typeface="+mn-lt"/>
                        <a:ea typeface="Calibri" panose="020F0502020204030204" pitchFamily="34" charset="0"/>
                      </a:endParaRPr>
                    </a:p>
                  </a:txBody>
                  <a:tcPr marL="26937" marR="26937" marT="0" marB="0" vert="vert270" anchor="ctr"/>
                </a:tc>
                <a:tc>
                  <a:txBody>
                    <a:bodyPr/>
                    <a:lstStyle/>
                    <a:p>
                      <a:pPr indent="252095" algn="l">
                        <a:lnSpc>
                          <a:spcPct val="115000"/>
                        </a:lnSpc>
                        <a:spcAft>
                          <a:spcPts val="0"/>
                        </a:spcAft>
                      </a:pPr>
                      <a:r>
                        <a:rPr lang="es-MX" sz="900" dirty="0">
                          <a:solidFill>
                            <a:srgbClr val="000000"/>
                          </a:solidFill>
                          <a:effectLst/>
                          <a:latin typeface="+mn-lt"/>
                          <a:ea typeface="Times New Roman" panose="02020603050405020304" pitchFamily="18" charset="0"/>
                        </a:rPr>
                        <a:t>Manejo y prevención de riesgos/incendios</a:t>
                      </a:r>
                      <a:endParaRPr lang="es-MX" sz="1200" dirty="0">
                        <a:effectLst/>
                        <a:latin typeface="+mn-lt"/>
                        <a:ea typeface="Calibri" panose="020F0502020204030204" pitchFamily="34" charset="0"/>
                      </a:endParaRPr>
                    </a:p>
                  </a:txBody>
                  <a:tcPr marL="44450" marR="44450" marT="0" marB="0"/>
                </a:tc>
              </a:tr>
              <a:tr h="204302">
                <a:tc vMerge="1">
                  <a:txBody>
                    <a:bodyPr/>
                    <a:lstStyle/>
                    <a:p>
                      <a:endParaRPr lang="es-MX"/>
                    </a:p>
                  </a:txBody>
                  <a:tcPr/>
                </a:tc>
                <a:tc>
                  <a:txBody>
                    <a:bodyPr/>
                    <a:lstStyle/>
                    <a:p>
                      <a:pPr indent="252095" algn="l">
                        <a:lnSpc>
                          <a:spcPct val="115000"/>
                        </a:lnSpc>
                        <a:spcAft>
                          <a:spcPts val="0"/>
                        </a:spcAft>
                      </a:pPr>
                      <a:r>
                        <a:rPr lang="es-MX" sz="900">
                          <a:solidFill>
                            <a:srgbClr val="000000"/>
                          </a:solidFill>
                          <a:effectLst/>
                          <a:latin typeface="+mn-lt"/>
                          <a:ea typeface="Times New Roman" panose="02020603050405020304" pitchFamily="18" charset="0"/>
                        </a:rPr>
                        <a:t>Seguridad interna del personal</a:t>
                      </a:r>
                      <a:endParaRPr lang="es-MX" sz="1200">
                        <a:effectLst/>
                        <a:latin typeface="+mn-lt"/>
                        <a:ea typeface="Calibri" panose="020F0502020204030204" pitchFamily="34" charset="0"/>
                      </a:endParaRPr>
                    </a:p>
                  </a:txBody>
                  <a:tcPr marL="44450" marR="44450" marT="0" marB="0"/>
                </a:tc>
              </a:tr>
              <a:tr h="204302">
                <a:tc vMerge="1">
                  <a:txBody>
                    <a:bodyPr/>
                    <a:lstStyle/>
                    <a:p>
                      <a:endParaRPr lang="es-MX"/>
                    </a:p>
                  </a:txBody>
                  <a:tcPr/>
                </a:tc>
                <a:tc>
                  <a:txBody>
                    <a:bodyPr/>
                    <a:lstStyle/>
                    <a:p>
                      <a:pPr indent="252095" algn="l">
                        <a:lnSpc>
                          <a:spcPct val="115000"/>
                        </a:lnSpc>
                        <a:spcAft>
                          <a:spcPts val="0"/>
                        </a:spcAft>
                      </a:pPr>
                      <a:r>
                        <a:rPr lang="es-MX" sz="900">
                          <a:solidFill>
                            <a:srgbClr val="000000"/>
                          </a:solidFill>
                          <a:effectLst/>
                          <a:latin typeface="+mn-lt"/>
                          <a:ea typeface="Times New Roman" panose="02020603050405020304" pitchFamily="18" charset="0"/>
                        </a:rPr>
                        <a:t>Primeros auxilios</a:t>
                      </a:r>
                      <a:endParaRPr lang="es-MX" sz="1200">
                        <a:effectLst/>
                        <a:latin typeface="+mn-lt"/>
                        <a:ea typeface="Calibri" panose="020F0502020204030204" pitchFamily="34" charset="0"/>
                      </a:endParaRPr>
                    </a:p>
                  </a:txBody>
                  <a:tcPr marL="44450" marR="44450" marT="0" marB="0"/>
                </a:tc>
              </a:tr>
              <a:tr h="204302">
                <a:tc vMerge="1">
                  <a:txBody>
                    <a:bodyPr/>
                    <a:lstStyle/>
                    <a:p>
                      <a:endParaRPr lang="es-MX"/>
                    </a:p>
                  </a:txBody>
                  <a:tcPr/>
                </a:tc>
                <a:tc>
                  <a:txBody>
                    <a:bodyPr/>
                    <a:lstStyle/>
                    <a:p>
                      <a:pPr indent="252095" algn="l">
                        <a:lnSpc>
                          <a:spcPct val="115000"/>
                        </a:lnSpc>
                        <a:spcAft>
                          <a:spcPts val="0"/>
                        </a:spcAft>
                      </a:pPr>
                      <a:r>
                        <a:rPr lang="es-MX" sz="900">
                          <a:solidFill>
                            <a:srgbClr val="000000"/>
                          </a:solidFill>
                          <a:effectLst/>
                          <a:latin typeface="+mn-lt"/>
                          <a:ea typeface="Times New Roman" panose="02020603050405020304" pitchFamily="18" charset="0"/>
                        </a:rPr>
                        <a:t>Uso de equipos de seguridad</a:t>
                      </a:r>
                      <a:endParaRPr lang="es-MX" sz="1200">
                        <a:effectLst/>
                        <a:latin typeface="+mn-lt"/>
                        <a:ea typeface="Calibri" panose="020F0502020204030204" pitchFamily="34" charset="0"/>
                      </a:endParaRPr>
                    </a:p>
                  </a:txBody>
                  <a:tcPr marL="44450" marR="44450" marT="0" marB="0"/>
                </a:tc>
              </a:tr>
              <a:tr h="204302">
                <a:tc vMerge="1">
                  <a:txBody>
                    <a:bodyPr/>
                    <a:lstStyle/>
                    <a:p>
                      <a:endParaRPr lang="es-MX"/>
                    </a:p>
                  </a:txBody>
                  <a:tcPr/>
                </a:tc>
                <a:tc>
                  <a:txBody>
                    <a:bodyPr/>
                    <a:lstStyle/>
                    <a:p>
                      <a:pPr indent="252095" algn="l">
                        <a:lnSpc>
                          <a:spcPct val="115000"/>
                        </a:lnSpc>
                        <a:spcAft>
                          <a:spcPts val="0"/>
                        </a:spcAft>
                      </a:pPr>
                      <a:r>
                        <a:rPr lang="es-MX" sz="900">
                          <a:solidFill>
                            <a:srgbClr val="000000"/>
                          </a:solidFill>
                          <a:effectLst/>
                          <a:latin typeface="+mn-lt"/>
                          <a:ea typeface="Times New Roman" panose="02020603050405020304" pitchFamily="18" charset="0"/>
                        </a:rPr>
                        <a:t>Seguridad industrial</a:t>
                      </a:r>
                      <a:endParaRPr lang="es-MX" sz="1200">
                        <a:effectLst/>
                        <a:latin typeface="+mn-lt"/>
                        <a:ea typeface="Calibri" panose="020F0502020204030204" pitchFamily="34" charset="0"/>
                      </a:endParaRPr>
                    </a:p>
                  </a:txBody>
                  <a:tcPr marL="44450" marR="44450" marT="0" marB="0"/>
                </a:tc>
              </a:tr>
              <a:tr h="204302">
                <a:tc vMerge="1">
                  <a:txBody>
                    <a:bodyPr/>
                    <a:lstStyle/>
                    <a:p>
                      <a:endParaRPr lang="es-MX"/>
                    </a:p>
                  </a:txBody>
                  <a:tcPr/>
                </a:tc>
                <a:tc>
                  <a:txBody>
                    <a:bodyPr/>
                    <a:lstStyle/>
                    <a:p>
                      <a:pPr indent="252095" algn="l">
                        <a:lnSpc>
                          <a:spcPct val="115000"/>
                        </a:lnSpc>
                        <a:spcAft>
                          <a:spcPts val="0"/>
                        </a:spcAft>
                      </a:pPr>
                      <a:r>
                        <a:rPr lang="es-MX" sz="900">
                          <a:solidFill>
                            <a:srgbClr val="000000"/>
                          </a:solidFill>
                          <a:effectLst/>
                          <a:latin typeface="+mn-lt"/>
                          <a:ea typeface="Times New Roman" panose="02020603050405020304" pitchFamily="18" charset="0"/>
                        </a:rPr>
                        <a:t>Gestión de crisis</a:t>
                      </a:r>
                      <a:endParaRPr lang="es-MX" sz="1200">
                        <a:effectLst/>
                        <a:latin typeface="+mn-lt"/>
                        <a:ea typeface="Calibri" panose="020F0502020204030204" pitchFamily="34" charset="0"/>
                      </a:endParaRPr>
                    </a:p>
                  </a:txBody>
                  <a:tcPr marL="44450" marR="44450" marT="0" marB="0"/>
                </a:tc>
              </a:tr>
              <a:tr h="20430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15000"/>
                        </a:lnSpc>
                        <a:spcAft>
                          <a:spcPts val="0"/>
                        </a:spcAft>
                      </a:pPr>
                      <a:r>
                        <a:rPr lang="es-MX" sz="900">
                          <a:solidFill>
                            <a:srgbClr val="000000"/>
                          </a:solidFill>
                          <a:effectLst/>
                          <a:latin typeface="+mn-lt"/>
                          <a:ea typeface="Times New Roman" panose="02020603050405020304" pitchFamily="18" charset="0"/>
                        </a:rPr>
                        <a:t>Planes de emergencia/Evacuación/brigadas</a:t>
                      </a:r>
                      <a:endParaRPr lang="es-MX" sz="1200">
                        <a:effectLst/>
                        <a:latin typeface="+mn-lt"/>
                        <a:ea typeface="Calibri" panose="020F0502020204030204" pitchFamily="34" charset="0"/>
                      </a:endParaRPr>
                    </a:p>
                  </a:txBody>
                  <a:tcPr marL="44450" marR="44450" marT="0" marB="0"/>
                </a:tc>
              </a:tr>
              <a:tr h="20430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15000"/>
                        </a:lnSpc>
                        <a:spcAft>
                          <a:spcPts val="0"/>
                        </a:spcAft>
                      </a:pPr>
                      <a:r>
                        <a:rPr lang="es-MX" sz="900">
                          <a:solidFill>
                            <a:srgbClr val="000000"/>
                          </a:solidFill>
                          <a:effectLst/>
                          <a:latin typeface="+mn-lt"/>
                          <a:ea typeface="Times New Roman" panose="02020603050405020304" pitchFamily="18" charset="0"/>
                        </a:rPr>
                        <a:t>Equipos de Protección Personal</a:t>
                      </a:r>
                      <a:endParaRPr lang="es-MX" sz="1200">
                        <a:effectLst/>
                        <a:latin typeface="+mn-lt"/>
                        <a:ea typeface="Calibri" panose="020F0502020204030204" pitchFamily="34" charset="0"/>
                      </a:endParaRPr>
                    </a:p>
                  </a:txBody>
                  <a:tcPr marL="44450" marR="44450" marT="0" marB="0"/>
                </a:tc>
              </a:tr>
              <a:tr h="20430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15000"/>
                        </a:lnSpc>
                        <a:spcAft>
                          <a:spcPts val="0"/>
                        </a:spcAft>
                      </a:pPr>
                      <a:r>
                        <a:rPr lang="es-MX" sz="900">
                          <a:solidFill>
                            <a:srgbClr val="000000"/>
                          </a:solidFill>
                          <a:effectLst/>
                          <a:latin typeface="+mn-lt"/>
                          <a:ea typeface="Times New Roman" panose="02020603050405020304" pitchFamily="18" charset="0"/>
                        </a:rPr>
                        <a:t>Menejo de herramientas, equipos y maquinaria de alto riesgo</a:t>
                      </a:r>
                      <a:endParaRPr lang="es-MX" sz="1200">
                        <a:effectLst/>
                        <a:latin typeface="+mn-lt"/>
                        <a:ea typeface="Calibri" panose="020F0502020204030204" pitchFamily="34" charset="0"/>
                      </a:endParaRPr>
                    </a:p>
                  </a:txBody>
                  <a:tcPr marL="44450" marR="44450" marT="0" marB="0"/>
                </a:tc>
              </a:tr>
              <a:tr h="20430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15000"/>
                        </a:lnSpc>
                        <a:spcAft>
                          <a:spcPts val="0"/>
                        </a:spcAft>
                      </a:pPr>
                      <a:r>
                        <a:rPr lang="es-MX" sz="900">
                          <a:solidFill>
                            <a:srgbClr val="000000"/>
                          </a:solidFill>
                          <a:effectLst/>
                          <a:latin typeface="+mn-lt"/>
                          <a:ea typeface="Times New Roman" panose="02020603050405020304" pitchFamily="18" charset="0"/>
                        </a:rPr>
                        <a:t>Mantenimiento, reparación,automatización de máquinas/vehículos/montacargas</a:t>
                      </a:r>
                      <a:endParaRPr lang="es-MX" sz="1200">
                        <a:effectLst/>
                        <a:latin typeface="+mn-lt"/>
                        <a:ea typeface="Calibri" panose="020F0502020204030204" pitchFamily="34" charset="0"/>
                      </a:endParaRPr>
                    </a:p>
                  </a:txBody>
                  <a:tcPr marL="44450" marR="44450" marT="0" marB="0"/>
                </a:tc>
              </a:tr>
              <a:tr h="20430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15000"/>
                        </a:lnSpc>
                        <a:spcAft>
                          <a:spcPts val="0"/>
                        </a:spcAft>
                      </a:pPr>
                      <a:r>
                        <a:rPr lang="es-MX" sz="900">
                          <a:solidFill>
                            <a:srgbClr val="000000"/>
                          </a:solidFill>
                          <a:effectLst/>
                          <a:latin typeface="+mn-lt"/>
                          <a:ea typeface="Times New Roman" panose="02020603050405020304" pitchFamily="18" charset="0"/>
                        </a:rPr>
                        <a:t>Seguridad y salud ocupacional</a:t>
                      </a:r>
                      <a:endParaRPr lang="es-MX" sz="1200">
                        <a:effectLst/>
                        <a:latin typeface="+mn-lt"/>
                        <a:ea typeface="Calibri" panose="020F0502020204030204" pitchFamily="34" charset="0"/>
                      </a:endParaRPr>
                    </a:p>
                  </a:txBody>
                  <a:tcPr marL="44450" marR="44450" marT="0" marB="0"/>
                </a:tc>
              </a:tr>
              <a:tr h="204302">
                <a:tc vMerge="1">
                  <a:txBody>
                    <a:bodyPr/>
                    <a:lstStyle/>
                    <a:p>
                      <a:pPr indent="252095" algn="l">
                        <a:lnSpc>
                          <a:spcPct val="150000"/>
                        </a:lnSpc>
                        <a:spcAft>
                          <a:spcPts val="0"/>
                        </a:spcAft>
                      </a:pPr>
                      <a:endParaRPr lang="es-MX" sz="70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15000"/>
                        </a:lnSpc>
                        <a:spcAft>
                          <a:spcPts val="0"/>
                        </a:spcAft>
                      </a:pPr>
                      <a:r>
                        <a:rPr lang="es-MX" sz="900">
                          <a:solidFill>
                            <a:srgbClr val="000000"/>
                          </a:solidFill>
                          <a:effectLst/>
                          <a:latin typeface="+mn-lt"/>
                          <a:ea typeface="Times New Roman" panose="02020603050405020304" pitchFamily="18" charset="0"/>
                        </a:rPr>
                        <a:t>Ergonomía</a:t>
                      </a:r>
                      <a:endParaRPr lang="es-MX" sz="1200">
                        <a:effectLst/>
                        <a:latin typeface="+mn-lt"/>
                        <a:ea typeface="Calibri" panose="020F0502020204030204" pitchFamily="34" charset="0"/>
                      </a:endParaRPr>
                    </a:p>
                  </a:txBody>
                  <a:tcPr marL="44450" marR="44450" marT="0" marB="0"/>
                </a:tc>
              </a:tr>
              <a:tr h="20430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15000"/>
                        </a:lnSpc>
                        <a:spcAft>
                          <a:spcPts val="0"/>
                        </a:spcAft>
                      </a:pPr>
                      <a:r>
                        <a:rPr lang="es-MX" sz="900">
                          <a:solidFill>
                            <a:srgbClr val="000000"/>
                          </a:solidFill>
                          <a:effectLst/>
                          <a:latin typeface="+mn-lt"/>
                          <a:ea typeface="Times New Roman" panose="02020603050405020304" pitchFamily="18" charset="0"/>
                        </a:rPr>
                        <a:t>Seguridad en trabajos de altura</a:t>
                      </a:r>
                      <a:endParaRPr lang="es-MX" sz="1200">
                        <a:effectLst/>
                        <a:latin typeface="+mn-lt"/>
                        <a:ea typeface="Calibri" panose="020F0502020204030204" pitchFamily="34" charset="0"/>
                      </a:endParaRPr>
                    </a:p>
                  </a:txBody>
                  <a:tcPr marL="44450" marR="44450" marT="0" marB="0"/>
                </a:tc>
              </a:tr>
              <a:tr h="20430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15000"/>
                        </a:lnSpc>
                        <a:spcAft>
                          <a:spcPts val="0"/>
                        </a:spcAft>
                      </a:pPr>
                      <a:r>
                        <a:rPr lang="es-MX" sz="900">
                          <a:solidFill>
                            <a:srgbClr val="000000"/>
                          </a:solidFill>
                          <a:effectLst/>
                          <a:latin typeface="+mn-lt"/>
                          <a:ea typeface="Times New Roman" panose="02020603050405020304" pitchFamily="18" charset="0"/>
                        </a:rPr>
                        <a:t>Normas de seguridad</a:t>
                      </a:r>
                      <a:endParaRPr lang="es-MX" sz="1200">
                        <a:effectLst/>
                        <a:latin typeface="+mn-lt"/>
                        <a:ea typeface="Calibri" panose="020F0502020204030204" pitchFamily="34" charset="0"/>
                      </a:endParaRPr>
                    </a:p>
                  </a:txBody>
                  <a:tcPr marL="44450" marR="44450" marT="0" marB="0"/>
                </a:tc>
              </a:tr>
              <a:tr h="204302">
                <a:tc vMerge="1">
                  <a:txBody>
                    <a:bodyPr/>
                    <a:lstStyle/>
                    <a:p>
                      <a:pPr indent="252095" algn="l">
                        <a:lnSpc>
                          <a:spcPct val="150000"/>
                        </a:lnSpc>
                        <a:spcAft>
                          <a:spcPts val="0"/>
                        </a:spcAft>
                      </a:pPr>
                      <a:endParaRPr lang="es-MX" sz="70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15000"/>
                        </a:lnSpc>
                        <a:spcAft>
                          <a:spcPts val="0"/>
                        </a:spcAft>
                      </a:pPr>
                      <a:r>
                        <a:rPr lang="es-MX" sz="900">
                          <a:solidFill>
                            <a:srgbClr val="000000"/>
                          </a:solidFill>
                          <a:effectLst/>
                          <a:latin typeface="+mn-lt"/>
                          <a:ea typeface="Times New Roman" panose="02020603050405020304" pitchFamily="18" charset="0"/>
                        </a:rPr>
                        <a:t>Prevención de riesgos eléctricos/mecánicos</a:t>
                      </a:r>
                      <a:endParaRPr lang="es-MX" sz="1200">
                        <a:effectLst/>
                        <a:latin typeface="+mn-lt"/>
                        <a:ea typeface="Calibri" panose="020F0502020204030204" pitchFamily="34" charset="0"/>
                      </a:endParaRPr>
                    </a:p>
                  </a:txBody>
                  <a:tcPr marL="44450" marR="44450" marT="0" marB="0"/>
                </a:tc>
              </a:tr>
              <a:tr h="20430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15000"/>
                        </a:lnSpc>
                        <a:spcAft>
                          <a:spcPts val="0"/>
                        </a:spcAft>
                      </a:pPr>
                      <a:r>
                        <a:rPr lang="es-MX" sz="900">
                          <a:solidFill>
                            <a:srgbClr val="000000"/>
                          </a:solidFill>
                          <a:effectLst/>
                          <a:latin typeface="+mn-lt"/>
                          <a:ea typeface="Times New Roman" panose="02020603050405020304" pitchFamily="18" charset="0"/>
                        </a:rPr>
                        <a:t>Procesos/operaciones de producción</a:t>
                      </a:r>
                      <a:endParaRPr lang="es-MX" sz="1200">
                        <a:effectLst/>
                        <a:latin typeface="+mn-lt"/>
                        <a:ea typeface="Calibri" panose="020F0502020204030204" pitchFamily="34" charset="0"/>
                      </a:endParaRPr>
                    </a:p>
                  </a:txBody>
                  <a:tcPr marL="44450" marR="44450" marT="0" marB="0"/>
                </a:tc>
              </a:tr>
              <a:tr h="20430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15000"/>
                        </a:lnSpc>
                        <a:spcAft>
                          <a:spcPts val="0"/>
                        </a:spcAft>
                      </a:pPr>
                      <a:r>
                        <a:rPr lang="en-US" sz="900">
                          <a:solidFill>
                            <a:srgbClr val="000000"/>
                          </a:solidFill>
                          <a:effectLst/>
                          <a:latin typeface="+mn-lt"/>
                          <a:ea typeface="Times New Roman" panose="02020603050405020304" pitchFamily="18" charset="0"/>
                        </a:rPr>
                        <a:t>MBA/PPM (Project &amp; Portfolio Management)</a:t>
                      </a:r>
                      <a:endParaRPr lang="es-MX" sz="1200">
                        <a:effectLst/>
                        <a:latin typeface="+mn-lt"/>
                        <a:ea typeface="Calibri" panose="020F0502020204030204" pitchFamily="34" charset="0"/>
                      </a:endParaRPr>
                    </a:p>
                  </a:txBody>
                  <a:tcPr marL="44450" marR="44450" marT="0" marB="0"/>
                </a:tc>
              </a:tr>
              <a:tr h="20430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15000"/>
                        </a:lnSpc>
                        <a:spcAft>
                          <a:spcPts val="0"/>
                        </a:spcAft>
                      </a:pPr>
                      <a:r>
                        <a:rPr lang="es-MX" sz="900">
                          <a:solidFill>
                            <a:srgbClr val="000000"/>
                          </a:solidFill>
                          <a:effectLst/>
                          <a:latin typeface="+mn-lt"/>
                          <a:ea typeface="Times New Roman" panose="02020603050405020304" pitchFamily="18" charset="0"/>
                        </a:rPr>
                        <a:t>Manejo de bodegas/almacenamiento</a:t>
                      </a:r>
                      <a:endParaRPr lang="es-MX" sz="1200">
                        <a:effectLst/>
                        <a:latin typeface="+mn-lt"/>
                        <a:ea typeface="Calibri" panose="020F0502020204030204" pitchFamily="34" charset="0"/>
                      </a:endParaRPr>
                    </a:p>
                  </a:txBody>
                  <a:tcPr marL="44450" marR="44450" marT="0" marB="0"/>
                </a:tc>
              </a:tr>
              <a:tr h="20430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15000"/>
                        </a:lnSpc>
                        <a:spcAft>
                          <a:spcPts val="0"/>
                        </a:spcAft>
                      </a:pPr>
                      <a:r>
                        <a:rPr lang="es-MX" sz="900">
                          <a:solidFill>
                            <a:srgbClr val="000000"/>
                          </a:solidFill>
                          <a:effectLst/>
                          <a:latin typeface="+mn-lt"/>
                          <a:ea typeface="Times New Roman" panose="02020603050405020304" pitchFamily="18" charset="0"/>
                        </a:rPr>
                        <a:t>Excavaciones</a:t>
                      </a:r>
                      <a:endParaRPr lang="es-MX" sz="1200">
                        <a:effectLst/>
                        <a:latin typeface="+mn-lt"/>
                        <a:ea typeface="Calibri" panose="020F0502020204030204" pitchFamily="34" charset="0"/>
                      </a:endParaRPr>
                    </a:p>
                  </a:txBody>
                  <a:tcPr marL="44450" marR="44450" marT="0" marB="0"/>
                </a:tc>
              </a:tr>
              <a:tr h="20430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15000"/>
                        </a:lnSpc>
                        <a:spcAft>
                          <a:spcPts val="0"/>
                        </a:spcAft>
                      </a:pPr>
                      <a:r>
                        <a:rPr lang="es-MX" sz="900">
                          <a:solidFill>
                            <a:srgbClr val="000000"/>
                          </a:solidFill>
                          <a:effectLst/>
                          <a:latin typeface="+mn-lt"/>
                          <a:ea typeface="Times New Roman" panose="02020603050405020304" pitchFamily="18" charset="0"/>
                        </a:rPr>
                        <a:t>Gestión SOS</a:t>
                      </a:r>
                      <a:endParaRPr lang="es-MX" sz="1200">
                        <a:effectLst/>
                        <a:latin typeface="+mn-lt"/>
                        <a:ea typeface="Calibri" panose="020F0502020204030204" pitchFamily="34" charset="0"/>
                      </a:endParaRPr>
                    </a:p>
                  </a:txBody>
                  <a:tcPr marL="44450" marR="44450" marT="0" marB="0"/>
                </a:tc>
              </a:tr>
              <a:tr h="20430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15000"/>
                        </a:lnSpc>
                        <a:spcAft>
                          <a:spcPts val="0"/>
                        </a:spcAft>
                      </a:pPr>
                      <a:r>
                        <a:rPr lang="es-MX" sz="900">
                          <a:solidFill>
                            <a:srgbClr val="000000"/>
                          </a:solidFill>
                          <a:effectLst/>
                          <a:latin typeface="+mn-lt"/>
                          <a:ea typeface="Times New Roman" panose="02020603050405020304" pitchFamily="18" charset="0"/>
                        </a:rPr>
                        <a:t>Manejo de conflictos</a:t>
                      </a:r>
                      <a:endParaRPr lang="es-MX" sz="1200">
                        <a:effectLst/>
                        <a:latin typeface="+mn-lt"/>
                        <a:ea typeface="Calibri" panose="020F0502020204030204" pitchFamily="34" charset="0"/>
                      </a:endParaRPr>
                    </a:p>
                  </a:txBody>
                  <a:tcPr marL="44450" marR="44450" marT="0" marB="0"/>
                </a:tc>
              </a:tr>
              <a:tr h="20430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15000"/>
                        </a:lnSpc>
                        <a:spcAft>
                          <a:spcPts val="0"/>
                        </a:spcAft>
                      </a:pPr>
                      <a:r>
                        <a:rPr lang="es-MX" sz="900">
                          <a:solidFill>
                            <a:srgbClr val="000000"/>
                          </a:solidFill>
                          <a:effectLst/>
                          <a:latin typeface="+mn-lt"/>
                          <a:ea typeface="Times New Roman" panose="02020603050405020304" pitchFamily="18" charset="0"/>
                        </a:rPr>
                        <a:t>Manejo de desperdicios</a:t>
                      </a:r>
                      <a:endParaRPr lang="es-MX" sz="1200">
                        <a:effectLst/>
                        <a:latin typeface="+mn-lt"/>
                        <a:ea typeface="Calibri" panose="020F0502020204030204" pitchFamily="34" charset="0"/>
                      </a:endParaRPr>
                    </a:p>
                  </a:txBody>
                  <a:tcPr marL="44450" marR="44450" marT="0" marB="0"/>
                </a:tc>
              </a:tr>
              <a:tr h="20430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15000"/>
                        </a:lnSpc>
                        <a:spcAft>
                          <a:spcPts val="0"/>
                        </a:spcAft>
                      </a:pPr>
                      <a:r>
                        <a:rPr lang="es-MX" sz="900">
                          <a:solidFill>
                            <a:srgbClr val="000000"/>
                          </a:solidFill>
                          <a:effectLst/>
                          <a:latin typeface="+mn-lt"/>
                          <a:ea typeface="Times New Roman" panose="02020603050405020304" pitchFamily="18" charset="0"/>
                        </a:rPr>
                        <a:t>Normas y leyes de manufactura</a:t>
                      </a:r>
                      <a:endParaRPr lang="es-MX" sz="1200">
                        <a:effectLst/>
                        <a:latin typeface="+mn-lt"/>
                        <a:ea typeface="Calibri" panose="020F0502020204030204" pitchFamily="34" charset="0"/>
                      </a:endParaRPr>
                    </a:p>
                  </a:txBody>
                  <a:tcPr marL="44450" marR="44450" marT="0" marB="0"/>
                </a:tc>
              </a:tr>
              <a:tr h="20430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15000"/>
                        </a:lnSpc>
                        <a:spcAft>
                          <a:spcPts val="0"/>
                        </a:spcAft>
                      </a:pPr>
                      <a:r>
                        <a:rPr lang="es-MX" sz="900" dirty="0">
                          <a:solidFill>
                            <a:srgbClr val="000000"/>
                          </a:solidFill>
                          <a:effectLst/>
                          <a:latin typeface="+mn-lt"/>
                          <a:ea typeface="Times New Roman" panose="02020603050405020304" pitchFamily="18" charset="0"/>
                        </a:rPr>
                        <a:t>Gestión del conocimiento/liderazgo/trabajo en equipo</a:t>
                      </a:r>
                      <a:endParaRPr lang="es-MX" sz="1200" dirty="0">
                        <a:effectLst/>
                        <a:latin typeface="+mn-lt"/>
                        <a:ea typeface="Calibri" panose="020F0502020204030204" pitchFamily="34" charset="0"/>
                      </a:endParaRPr>
                    </a:p>
                  </a:txBody>
                  <a:tcPr marL="44450" marR="44450" marT="0" marB="0"/>
                </a:tc>
              </a:tr>
            </a:tbl>
          </a:graphicData>
        </a:graphic>
      </p:graphicFrame>
    </p:spTree>
    <p:extLst>
      <p:ext uri="{BB962C8B-B14F-4D97-AF65-F5344CB8AC3E}">
        <p14:creationId xmlns:p14="http://schemas.microsoft.com/office/powerpoint/2010/main" val="14041387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2827652588"/>
              </p:ext>
            </p:extLst>
          </p:nvPr>
        </p:nvGraphicFramePr>
        <p:xfrm>
          <a:off x="755576" y="627534"/>
          <a:ext cx="7452320" cy="3737845"/>
        </p:xfrm>
        <a:graphic>
          <a:graphicData uri="http://schemas.openxmlformats.org/drawingml/2006/table">
            <a:tbl>
              <a:tblPr firstRow="1" firstCol="1" bandRow="1">
                <a:tableStyleId>{21E4AEA4-8DFA-4A89-87EB-49C32662AFE0}</a:tableStyleId>
              </a:tblPr>
              <a:tblGrid>
                <a:gridCol w="945292"/>
                <a:gridCol w="6507028"/>
              </a:tblGrid>
              <a:tr h="240265">
                <a:tc>
                  <a:txBody>
                    <a:bodyPr/>
                    <a:lstStyle/>
                    <a:p>
                      <a:pPr indent="252095" algn="ctr">
                        <a:lnSpc>
                          <a:spcPct val="150000"/>
                        </a:lnSpc>
                        <a:spcAft>
                          <a:spcPts val="0"/>
                        </a:spcAft>
                      </a:pPr>
                      <a:r>
                        <a:rPr lang="es-MX" sz="1000" dirty="0" smtClean="0">
                          <a:effectLst/>
                        </a:rPr>
                        <a:t>Área</a:t>
                      </a:r>
                      <a:endParaRPr lang="es-MX" sz="1000" dirty="0">
                        <a:effectLst/>
                        <a:latin typeface="+mn-lt"/>
                        <a:ea typeface="Calibri" panose="020F0502020204030204" pitchFamily="34" charset="0"/>
                      </a:endParaRPr>
                    </a:p>
                  </a:txBody>
                  <a:tcPr marL="26937" marR="26937" marT="0" marB="0"/>
                </a:tc>
                <a:tc>
                  <a:txBody>
                    <a:bodyPr/>
                    <a:lstStyle/>
                    <a:p>
                      <a:pPr indent="252095" algn="ctr">
                        <a:lnSpc>
                          <a:spcPct val="150000"/>
                        </a:lnSpc>
                        <a:spcAft>
                          <a:spcPts val="0"/>
                        </a:spcAft>
                      </a:pPr>
                      <a:r>
                        <a:rPr lang="es-MX" sz="1000" dirty="0" smtClean="0">
                          <a:effectLst/>
                        </a:rPr>
                        <a:t>Temas</a:t>
                      </a:r>
                      <a:endParaRPr lang="es-MX" sz="1000" dirty="0">
                        <a:effectLst/>
                        <a:latin typeface="+mn-lt"/>
                        <a:ea typeface="Calibri" panose="020F0502020204030204" pitchFamily="34" charset="0"/>
                      </a:endParaRPr>
                    </a:p>
                  </a:txBody>
                  <a:tcPr marL="26937" marR="26937" marT="0" marB="0"/>
                </a:tc>
              </a:tr>
              <a:tr h="204302">
                <a:tc rowSpan="17">
                  <a:txBody>
                    <a:bodyPr/>
                    <a:lstStyle/>
                    <a:p>
                      <a:pPr indent="252095" algn="ctr">
                        <a:lnSpc>
                          <a:spcPct val="150000"/>
                        </a:lnSpc>
                        <a:spcAft>
                          <a:spcPts val="0"/>
                        </a:spcAft>
                      </a:pPr>
                      <a:r>
                        <a:rPr lang="es-MX" sz="2400" dirty="0" smtClean="0">
                          <a:effectLst/>
                        </a:rPr>
                        <a:t>Eléctrica</a:t>
                      </a:r>
                      <a:endParaRPr lang="es-MX" sz="2400" dirty="0">
                        <a:effectLst/>
                        <a:latin typeface="+mn-lt"/>
                        <a:ea typeface="Calibri" panose="020F0502020204030204" pitchFamily="34" charset="0"/>
                      </a:endParaRPr>
                    </a:p>
                  </a:txBody>
                  <a:tcPr marL="26937" marR="26937" marT="0" marB="0" vert="vert270" anchor="ctr"/>
                </a:tc>
                <a:tc>
                  <a:txBody>
                    <a:bodyPr/>
                    <a:lstStyle/>
                    <a:p>
                      <a:pPr indent="252095" algn="l">
                        <a:lnSpc>
                          <a:spcPct val="150000"/>
                        </a:lnSpc>
                        <a:spcAft>
                          <a:spcPts val="0"/>
                        </a:spcAft>
                      </a:pPr>
                      <a:r>
                        <a:rPr lang="es-MX" sz="900" dirty="0">
                          <a:solidFill>
                            <a:srgbClr val="000000"/>
                          </a:solidFill>
                          <a:effectLst/>
                          <a:latin typeface="+mn-lt"/>
                          <a:ea typeface="Times New Roman" panose="02020603050405020304" pitchFamily="18" charset="0"/>
                        </a:rPr>
                        <a:t>Electricidad</a:t>
                      </a:r>
                      <a:endParaRPr lang="es-MX" sz="1200" dirty="0">
                        <a:effectLst/>
                        <a:latin typeface="+mn-lt"/>
                        <a:ea typeface="Calibri" panose="020F0502020204030204" pitchFamily="34" charset="0"/>
                      </a:endParaRPr>
                    </a:p>
                  </a:txBody>
                  <a:tcPr marL="44450" marR="44450" marT="0" marB="0"/>
                </a:tc>
              </a:tr>
              <a:tr h="204302">
                <a:tc vMerge="1">
                  <a:txBody>
                    <a:bodyPr/>
                    <a:lstStyle/>
                    <a:p>
                      <a:endParaRPr lang="es-MX"/>
                    </a:p>
                  </a:txBody>
                  <a:tcPr/>
                </a:tc>
                <a:tc>
                  <a:txBody>
                    <a:bodyPr/>
                    <a:lstStyle/>
                    <a:p>
                      <a:pPr indent="252095" algn="l">
                        <a:lnSpc>
                          <a:spcPct val="150000"/>
                        </a:lnSpc>
                        <a:spcAft>
                          <a:spcPts val="0"/>
                        </a:spcAft>
                      </a:pPr>
                      <a:r>
                        <a:rPr lang="es-MX" sz="900">
                          <a:solidFill>
                            <a:srgbClr val="000000"/>
                          </a:solidFill>
                          <a:effectLst/>
                          <a:latin typeface="+mn-lt"/>
                          <a:ea typeface="Times New Roman" panose="02020603050405020304" pitchFamily="18" charset="0"/>
                        </a:rPr>
                        <a:t>Eléctrica</a:t>
                      </a:r>
                      <a:endParaRPr lang="es-MX" sz="1200">
                        <a:effectLst/>
                        <a:latin typeface="+mn-lt"/>
                        <a:ea typeface="Calibri" panose="020F0502020204030204" pitchFamily="34" charset="0"/>
                      </a:endParaRPr>
                    </a:p>
                  </a:txBody>
                  <a:tcPr marL="44450" marR="44450" marT="0" marB="0"/>
                </a:tc>
              </a:tr>
              <a:tr h="204302">
                <a:tc vMerge="1">
                  <a:txBody>
                    <a:bodyPr/>
                    <a:lstStyle/>
                    <a:p>
                      <a:endParaRPr lang="es-MX"/>
                    </a:p>
                  </a:txBody>
                  <a:tcPr/>
                </a:tc>
                <a:tc>
                  <a:txBody>
                    <a:bodyPr/>
                    <a:lstStyle/>
                    <a:p>
                      <a:pPr indent="252095" algn="l">
                        <a:lnSpc>
                          <a:spcPct val="150000"/>
                        </a:lnSpc>
                        <a:spcAft>
                          <a:spcPts val="0"/>
                        </a:spcAft>
                      </a:pPr>
                      <a:r>
                        <a:rPr lang="es-MX" sz="900">
                          <a:solidFill>
                            <a:srgbClr val="000000"/>
                          </a:solidFill>
                          <a:effectLst/>
                          <a:latin typeface="+mn-lt"/>
                          <a:ea typeface="Times New Roman" panose="02020603050405020304" pitchFamily="18" charset="0"/>
                        </a:rPr>
                        <a:t>Sistemas y tableros eléctrico</a:t>
                      </a:r>
                      <a:endParaRPr lang="es-MX" sz="1200">
                        <a:effectLst/>
                        <a:latin typeface="+mn-lt"/>
                        <a:ea typeface="Calibri" panose="020F0502020204030204" pitchFamily="34" charset="0"/>
                      </a:endParaRPr>
                    </a:p>
                  </a:txBody>
                  <a:tcPr marL="44450" marR="44450" marT="0" marB="0"/>
                </a:tc>
              </a:tr>
              <a:tr h="204302">
                <a:tc vMerge="1">
                  <a:txBody>
                    <a:bodyPr/>
                    <a:lstStyle/>
                    <a:p>
                      <a:endParaRPr lang="es-MX"/>
                    </a:p>
                  </a:txBody>
                  <a:tcPr/>
                </a:tc>
                <a:tc>
                  <a:txBody>
                    <a:bodyPr/>
                    <a:lstStyle/>
                    <a:p>
                      <a:pPr indent="252095" algn="l">
                        <a:lnSpc>
                          <a:spcPct val="150000"/>
                        </a:lnSpc>
                        <a:spcAft>
                          <a:spcPts val="0"/>
                        </a:spcAft>
                      </a:pPr>
                      <a:r>
                        <a:rPr lang="es-MX" sz="900">
                          <a:solidFill>
                            <a:srgbClr val="000000"/>
                          </a:solidFill>
                          <a:effectLst/>
                          <a:latin typeface="+mn-lt"/>
                          <a:ea typeface="Times New Roman" panose="02020603050405020304" pitchFamily="18" charset="0"/>
                        </a:rPr>
                        <a:t>Utilización de PLC (Controlador lógico programable)</a:t>
                      </a:r>
                      <a:endParaRPr lang="es-MX" sz="1200">
                        <a:effectLst/>
                        <a:latin typeface="+mn-lt"/>
                        <a:ea typeface="Calibri" panose="020F0502020204030204" pitchFamily="34" charset="0"/>
                      </a:endParaRPr>
                    </a:p>
                  </a:txBody>
                  <a:tcPr marL="44450" marR="44450" marT="0" marB="0"/>
                </a:tc>
              </a:tr>
              <a:tr h="204302">
                <a:tc vMerge="1">
                  <a:txBody>
                    <a:bodyPr/>
                    <a:lstStyle/>
                    <a:p>
                      <a:endParaRPr lang="es-MX"/>
                    </a:p>
                  </a:txBody>
                  <a:tcPr/>
                </a:tc>
                <a:tc>
                  <a:txBody>
                    <a:bodyPr/>
                    <a:lstStyle/>
                    <a:p>
                      <a:pPr indent="252095" algn="l">
                        <a:lnSpc>
                          <a:spcPct val="150000"/>
                        </a:lnSpc>
                        <a:spcAft>
                          <a:spcPts val="0"/>
                        </a:spcAft>
                      </a:pPr>
                      <a:r>
                        <a:rPr lang="es-MX" sz="900">
                          <a:solidFill>
                            <a:srgbClr val="000000"/>
                          </a:solidFill>
                          <a:effectLst/>
                          <a:latin typeface="+mn-lt"/>
                          <a:ea typeface="Times New Roman" panose="02020603050405020304" pitchFamily="18" charset="0"/>
                        </a:rPr>
                        <a:t>Circuitos paralelos</a:t>
                      </a:r>
                      <a:endParaRPr lang="es-MX" sz="1200">
                        <a:effectLst/>
                        <a:latin typeface="+mn-lt"/>
                        <a:ea typeface="Calibri" panose="020F0502020204030204" pitchFamily="34" charset="0"/>
                      </a:endParaRPr>
                    </a:p>
                  </a:txBody>
                  <a:tcPr marL="44450" marR="44450" marT="0" marB="0"/>
                </a:tc>
              </a:tr>
              <a:tr h="204302">
                <a:tc vMerge="1">
                  <a:txBody>
                    <a:bodyPr/>
                    <a:lstStyle/>
                    <a:p>
                      <a:endParaRPr lang="es-MX"/>
                    </a:p>
                  </a:txBody>
                  <a:tcPr/>
                </a:tc>
                <a:tc>
                  <a:txBody>
                    <a:bodyPr/>
                    <a:lstStyle/>
                    <a:p>
                      <a:pPr indent="252095" algn="l">
                        <a:lnSpc>
                          <a:spcPct val="150000"/>
                        </a:lnSpc>
                        <a:spcAft>
                          <a:spcPts val="0"/>
                        </a:spcAft>
                      </a:pPr>
                      <a:r>
                        <a:rPr lang="es-MX" sz="900">
                          <a:solidFill>
                            <a:srgbClr val="000000"/>
                          </a:solidFill>
                          <a:effectLst/>
                          <a:latin typeface="+mn-lt"/>
                          <a:ea typeface="Times New Roman" panose="02020603050405020304" pitchFamily="18" charset="0"/>
                        </a:rPr>
                        <a:t>Mantenimiento, reparación, automatización de máquinas/vehículos/montacargas</a:t>
                      </a:r>
                      <a:endParaRPr lang="es-MX" sz="1200">
                        <a:effectLst/>
                        <a:latin typeface="+mn-lt"/>
                        <a:ea typeface="Calibri" panose="020F0502020204030204" pitchFamily="34" charset="0"/>
                      </a:endParaRPr>
                    </a:p>
                  </a:txBody>
                  <a:tcPr marL="44450" marR="44450" marT="0" marB="0"/>
                </a:tc>
              </a:tr>
              <a:tr h="20430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solidFill>
                            <a:srgbClr val="000000"/>
                          </a:solidFill>
                          <a:effectLst/>
                          <a:latin typeface="+mn-lt"/>
                          <a:ea typeface="Times New Roman" panose="02020603050405020304" pitchFamily="18" charset="0"/>
                        </a:rPr>
                        <a:t>Reguladores de voltaje</a:t>
                      </a:r>
                      <a:endParaRPr lang="es-MX" sz="1200">
                        <a:effectLst/>
                        <a:latin typeface="+mn-lt"/>
                        <a:ea typeface="Calibri" panose="020F0502020204030204" pitchFamily="34" charset="0"/>
                      </a:endParaRPr>
                    </a:p>
                  </a:txBody>
                  <a:tcPr marL="44450" marR="44450" marT="0" marB="0"/>
                </a:tc>
              </a:tr>
              <a:tr h="20430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solidFill>
                            <a:srgbClr val="000000"/>
                          </a:solidFill>
                          <a:effectLst/>
                          <a:latin typeface="+mn-lt"/>
                          <a:ea typeface="Times New Roman" panose="02020603050405020304" pitchFamily="18" charset="0"/>
                        </a:rPr>
                        <a:t>Revisión de motores y bombas</a:t>
                      </a:r>
                      <a:endParaRPr lang="es-MX" sz="1200">
                        <a:effectLst/>
                        <a:latin typeface="+mn-lt"/>
                        <a:ea typeface="Calibri" panose="020F0502020204030204" pitchFamily="34" charset="0"/>
                      </a:endParaRPr>
                    </a:p>
                  </a:txBody>
                  <a:tcPr marL="44450" marR="44450" marT="0" marB="0"/>
                </a:tc>
              </a:tr>
              <a:tr h="20430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solidFill>
                            <a:srgbClr val="000000"/>
                          </a:solidFill>
                          <a:effectLst/>
                          <a:latin typeface="+mn-lt"/>
                          <a:ea typeface="Times New Roman" panose="02020603050405020304" pitchFamily="18" charset="0"/>
                        </a:rPr>
                        <a:t>Uso de equipos de seguridad</a:t>
                      </a:r>
                      <a:endParaRPr lang="es-MX" sz="1200">
                        <a:effectLst/>
                        <a:latin typeface="+mn-lt"/>
                        <a:ea typeface="Calibri" panose="020F0502020204030204" pitchFamily="34" charset="0"/>
                      </a:endParaRPr>
                    </a:p>
                  </a:txBody>
                  <a:tcPr marL="44450" marR="44450" marT="0" marB="0"/>
                </a:tc>
              </a:tr>
              <a:tr h="20430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solidFill>
                            <a:srgbClr val="000000"/>
                          </a:solidFill>
                          <a:effectLst/>
                          <a:latin typeface="+mn-lt"/>
                          <a:ea typeface="Times New Roman" panose="02020603050405020304" pitchFamily="18" charset="0"/>
                        </a:rPr>
                        <a:t>Bloqueos eléctricos</a:t>
                      </a:r>
                      <a:endParaRPr lang="es-MX" sz="1200">
                        <a:effectLst/>
                        <a:latin typeface="+mn-lt"/>
                        <a:ea typeface="Calibri" panose="020F0502020204030204" pitchFamily="34" charset="0"/>
                      </a:endParaRPr>
                    </a:p>
                  </a:txBody>
                  <a:tcPr marL="44450" marR="44450" marT="0" marB="0"/>
                </a:tc>
              </a:tr>
              <a:tr h="20430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solidFill>
                            <a:srgbClr val="000000"/>
                          </a:solidFill>
                          <a:effectLst/>
                          <a:latin typeface="+mn-lt"/>
                          <a:ea typeface="Times New Roman" panose="02020603050405020304" pitchFamily="18" charset="0"/>
                        </a:rPr>
                        <a:t>Diseño e implementación de circuitos</a:t>
                      </a:r>
                      <a:endParaRPr lang="es-MX" sz="1200">
                        <a:effectLst/>
                        <a:latin typeface="+mn-lt"/>
                        <a:ea typeface="Calibri" panose="020F0502020204030204" pitchFamily="34" charset="0"/>
                      </a:endParaRPr>
                    </a:p>
                  </a:txBody>
                  <a:tcPr marL="44450" marR="44450" marT="0" marB="0"/>
                </a:tc>
              </a:tr>
              <a:tr h="204302">
                <a:tc vMerge="1">
                  <a:txBody>
                    <a:bodyPr/>
                    <a:lstStyle/>
                    <a:p>
                      <a:pPr indent="252095" algn="l">
                        <a:lnSpc>
                          <a:spcPct val="150000"/>
                        </a:lnSpc>
                        <a:spcAft>
                          <a:spcPts val="0"/>
                        </a:spcAft>
                      </a:pPr>
                      <a:endParaRPr lang="es-MX" sz="70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solidFill>
                            <a:srgbClr val="000000"/>
                          </a:solidFill>
                          <a:effectLst/>
                          <a:latin typeface="+mn-lt"/>
                          <a:ea typeface="Times New Roman" panose="02020603050405020304" pitchFamily="18" charset="0"/>
                        </a:rPr>
                        <a:t>Metrología básica</a:t>
                      </a:r>
                      <a:endParaRPr lang="es-MX" sz="1200">
                        <a:effectLst/>
                        <a:latin typeface="+mn-lt"/>
                        <a:ea typeface="Calibri" panose="020F0502020204030204" pitchFamily="34" charset="0"/>
                      </a:endParaRPr>
                    </a:p>
                  </a:txBody>
                  <a:tcPr marL="44450" marR="44450" marT="0" marB="0"/>
                </a:tc>
              </a:tr>
              <a:tr h="20430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solidFill>
                            <a:srgbClr val="000000"/>
                          </a:solidFill>
                          <a:effectLst/>
                          <a:latin typeface="+mn-lt"/>
                          <a:ea typeface="Times New Roman" panose="02020603050405020304" pitchFamily="18" charset="0"/>
                        </a:rPr>
                        <a:t>Prevención de riesgos eléctricos/mecánicos</a:t>
                      </a:r>
                      <a:endParaRPr lang="es-MX" sz="1200">
                        <a:effectLst/>
                        <a:latin typeface="+mn-lt"/>
                        <a:ea typeface="Calibri" panose="020F0502020204030204" pitchFamily="34" charset="0"/>
                      </a:endParaRPr>
                    </a:p>
                  </a:txBody>
                  <a:tcPr marL="44450" marR="44450" marT="0" marB="0"/>
                </a:tc>
              </a:tr>
              <a:tr h="20430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solidFill>
                            <a:srgbClr val="000000"/>
                          </a:solidFill>
                          <a:effectLst/>
                          <a:latin typeface="+mn-lt"/>
                          <a:ea typeface="Times New Roman" panose="02020603050405020304" pitchFamily="18" charset="0"/>
                        </a:rPr>
                        <a:t>Revisión de tableros eléctricos</a:t>
                      </a:r>
                      <a:endParaRPr lang="es-MX" sz="1200">
                        <a:effectLst/>
                        <a:latin typeface="+mn-lt"/>
                        <a:ea typeface="Calibri" panose="020F0502020204030204" pitchFamily="34" charset="0"/>
                      </a:endParaRPr>
                    </a:p>
                  </a:txBody>
                  <a:tcPr marL="44450" marR="44450" marT="0" marB="0"/>
                </a:tc>
              </a:tr>
              <a:tr h="204302">
                <a:tc vMerge="1">
                  <a:txBody>
                    <a:bodyPr/>
                    <a:lstStyle/>
                    <a:p>
                      <a:pPr indent="252095" algn="l">
                        <a:lnSpc>
                          <a:spcPct val="150000"/>
                        </a:lnSpc>
                        <a:spcAft>
                          <a:spcPts val="0"/>
                        </a:spcAft>
                      </a:pPr>
                      <a:endParaRPr lang="es-MX" sz="70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solidFill>
                            <a:srgbClr val="000000"/>
                          </a:solidFill>
                          <a:effectLst/>
                          <a:latin typeface="+mn-lt"/>
                          <a:ea typeface="Times New Roman" panose="02020603050405020304" pitchFamily="18" charset="0"/>
                        </a:rPr>
                        <a:t>Robótica industrial</a:t>
                      </a:r>
                      <a:endParaRPr lang="es-MX" sz="1200">
                        <a:effectLst/>
                        <a:latin typeface="+mn-lt"/>
                        <a:ea typeface="Calibri" panose="020F0502020204030204" pitchFamily="34" charset="0"/>
                      </a:endParaRPr>
                    </a:p>
                  </a:txBody>
                  <a:tcPr marL="44450" marR="44450" marT="0" marB="0"/>
                </a:tc>
              </a:tr>
              <a:tr h="20430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solidFill>
                            <a:srgbClr val="000000"/>
                          </a:solidFill>
                          <a:effectLst/>
                          <a:latin typeface="+mn-lt"/>
                          <a:ea typeface="Times New Roman" panose="02020603050405020304" pitchFamily="18" charset="0"/>
                        </a:rPr>
                        <a:t>Trabajos de alta tensión</a:t>
                      </a:r>
                      <a:endParaRPr lang="es-MX" sz="1200">
                        <a:effectLst/>
                        <a:latin typeface="+mn-lt"/>
                        <a:ea typeface="Calibri" panose="020F0502020204030204" pitchFamily="34" charset="0"/>
                      </a:endParaRPr>
                    </a:p>
                  </a:txBody>
                  <a:tcPr marL="44450" marR="44450" marT="0" marB="0"/>
                </a:tc>
              </a:tr>
              <a:tr h="20430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solidFill>
                            <a:srgbClr val="000000"/>
                          </a:solidFill>
                          <a:effectLst/>
                          <a:latin typeface="+mn-lt"/>
                          <a:ea typeface="Times New Roman" panose="02020603050405020304" pitchFamily="18" charset="0"/>
                        </a:rPr>
                        <a:t>Gestión del conocimiento/liderazgo/trabajo en equipo</a:t>
                      </a:r>
                      <a:endParaRPr lang="es-MX" sz="1200" dirty="0">
                        <a:effectLst/>
                        <a:latin typeface="+mn-lt"/>
                        <a:ea typeface="Calibri" panose="020F0502020204030204" pitchFamily="34" charset="0"/>
                      </a:endParaRPr>
                    </a:p>
                  </a:txBody>
                  <a:tcPr marL="44450" marR="44450" marT="0" marB="0"/>
                </a:tc>
              </a:tr>
            </a:tbl>
          </a:graphicData>
        </a:graphic>
      </p:graphicFrame>
    </p:spTree>
    <p:extLst>
      <p:ext uri="{BB962C8B-B14F-4D97-AF65-F5344CB8AC3E}">
        <p14:creationId xmlns:p14="http://schemas.microsoft.com/office/powerpoint/2010/main" val="6809532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802835612"/>
              </p:ext>
            </p:extLst>
          </p:nvPr>
        </p:nvGraphicFramePr>
        <p:xfrm>
          <a:off x="179512" y="267494"/>
          <a:ext cx="5904656" cy="2377723"/>
        </p:xfrm>
        <a:graphic>
          <a:graphicData uri="http://schemas.openxmlformats.org/drawingml/2006/table">
            <a:tbl>
              <a:tblPr firstRow="1" firstCol="1" bandRow="1">
                <a:tableStyleId>{F5AB1C69-6EDB-4FF4-983F-18BD219EF322}</a:tableStyleId>
              </a:tblPr>
              <a:tblGrid>
                <a:gridCol w="748978"/>
                <a:gridCol w="5155678"/>
              </a:tblGrid>
              <a:tr h="250203">
                <a:tc>
                  <a:txBody>
                    <a:bodyPr/>
                    <a:lstStyle/>
                    <a:p>
                      <a:pPr indent="252095" algn="ctr">
                        <a:lnSpc>
                          <a:spcPct val="150000"/>
                        </a:lnSpc>
                        <a:spcAft>
                          <a:spcPts val="0"/>
                        </a:spcAft>
                      </a:pPr>
                      <a:r>
                        <a:rPr lang="es-MX" sz="1050" dirty="0" smtClean="0">
                          <a:effectLst/>
                        </a:rPr>
                        <a:t>Área</a:t>
                      </a:r>
                      <a:endParaRPr lang="es-MX" sz="1050" dirty="0">
                        <a:effectLst/>
                        <a:latin typeface="+mn-lt"/>
                        <a:ea typeface="Calibri" panose="020F0502020204030204" pitchFamily="34" charset="0"/>
                      </a:endParaRPr>
                    </a:p>
                  </a:txBody>
                  <a:tcPr marL="26937" marR="26937" marT="0" marB="0"/>
                </a:tc>
                <a:tc>
                  <a:txBody>
                    <a:bodyPr/>
                    <a:lstStyle/>
                    <a:p>
                      <a:pPr indent="252095" algn="ctr">
                        <a:lnSpc>
                          <a:spcPct val="150000"/>
                        </a:lnSpc>
                        <a:spcAft>
                          <a:spcPts val="0"/>
                        </a:spcAft>
                      </a:pPr>
                      <a:r>
                        <a:rPr lang="es-MX" sz="1050" dirty="0" smtClean="0">
                          <a:effectLst/>
                        </a:rPr>
                        <a:t>Temas</a:t>
                      </a:r>
                      <a:endParaRPr lang="es-MX" sz="1050" dirty="0">
                        <a:effectLst/>
                        <a:latin typeface="+mn-lt"/>
                        <a:ea typeface="Calibri" panose="020F0502020204030204" pitchFamily="34" charset="0"/>
                      </a:endParaRPr>
                    </a:p>
                  </a:txBody>
                  <a:tcPr marL="26937" marR="26937" marT="0" marB="0"/>
                </a:tc>
              </a:tr>
              <a:tr h="212752">
                <a:tc rowSpan="10">
                  <a:txBody>
                    <a:bodyPr/>
                    <a:lstStyle/>
                    <a:p>
                      <a:pPr indent="252095" algn="ctr">
                        <a:lnSpc>
                          <a:spcPct val="150000"/>
                        </a:lnSpc>
                        <a:spcAft>
                          <a:spcPts val="0"/>
                        </a:spcAft>
                      </a:pPr>
                      <a:r>
                        <a:rPr lang="es-MX" sz="2000" dirty="0" smtClean="0">
                          <a:effectLst/>
                        </a:rPr>
                        <a:t>Mecatrónica</a:t>
                      </a:r>
                      <a:endParaRPr lang="es-MX" sz="2000" dirty="0">
                        <a:effectLst/>
                        <a:latin typeface="+mn-lt"/>
                        <a:ea typeface="Calibri" panose="020F0502020204030204" pitchFamily="34" charset="0"/>
                      </a:endParaRPr>
                    </a:p>
                  </a:txBody>
                  <a:tcPr marL="26937" marR="26937" marT="0" marB="0" vert="vert270" anchor="ctr"/>
                </a:tc>
                <a:tc>
                  <a:txBody>
                    <a:bodyPr/>
                    <a:lstStyle/>
                    <a:p>
                      <a:pPr indent="252095" algn="l">
                        <a:lnSpc>
                          <a:spcPct val="150000"/>
                        </a:lnSpc>
                        <a:spcAft>
                          <a:spcPts val="0"/>
                        </a:spcAft>
                      </a:pPr>
                      <a:r>
                        <a:rPr lang="es-MX" sz="900" dirty="0">
                          <a:effectLst/>
                        </a:rPr>
                        <a:t>Mantenimiento, reparación, automatización de máquinas/vehículos/montacargas</a:t>
                      </a:r>
                      <a:endParaRPr lang="es-MX" sz="1200" dirty="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Automotriz/carrocerías/rodamientos/neumática</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Electrónica</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Instalación y manejo de máquinas/equipos</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Reguladores de voltaje</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Utilización de PLC (Controlador lógico programable)</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Mecánica</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Animación/aplicaciones</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Normas de seguridad</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rPr>
                        <a:t>Mecatrónica</a:t>
                      </a:r>
                      <a:endParaRPr lang="es-MX" sz="1200" dirty="0">
                        <a:effectLst/>
                        <a:latin typeface="+mn-lt"/>
                        <a:ea typeface="Calibri" panose="020F0502020204030204" pitchFamily="34" charset="0"/>
                      </a:endParaRPr>
                    </a:p>
                  </a:txBody>
                  <a:tcPr marL="44450" marR="44450" marT="0" marB="0"/>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269108436"/>
              </p:ext>
            </p:extLst>
          </p:nvPr>
        </p:nvGraphicFramePr>
        <p:xfrm>
          <a:off x="3131840" y="2571750"/>
          <a:ext cx="5904656" cy="2590475"/>
        </p:xfrm>
        <a:graphic>
          <a:graphicData uri="http://schemas.openxmlformats.org/drawingml/2006/table">
            <a:tbl>
              <a:tblPr firstRow="1" firstCol="1" bandRow="1">
                <a:tableStyleId>{5C22544A-7EE6-4342-B048-85BDC9FD1C3A}</a:tableStyleId>
              </a:tblPr>
              <a:tblGrid>
                <a:gridCol w="748978"/>
                <a:gridCol w="5155678"/>
              </a:tblGrid>
              <a:tr h="250203">
                <a:tc>
                  <a:txBody>
                    <a:bodyPr/>
                    <a:lstStyle/>
                    <a:p>
                      <a:pPr indent="252095" algn="ctr">
                        <a:lnSpc>
                          <a:spcPct val="150000"/>
                        </a:lnSpc>
                        <a:spcAft>
                          <a:spcPts val="0"/>
                        </a:spcAft>
                      </a:pPr>
                      <a:r>
                        <a:rPr lang="es-MX" sz="1050" dirty="0" smtClean="0">
                          <a:effectLst/>
                        </a:rPr>
                        <a:t>Área</a:t>
                      </a:r>
                      <a:endParaRPr lang="es-MX" sz="1050" dirty="0">
                        <a:effectLst/>
                        <a:latin typeface="+mn-lt"/>
                        <a:ea typeface="Calibri" panose="020F0502020204030204" pitchFamily="34" charset="0"/>
                      </a:endParaRPr>
                    </a:p>
                  </a:txBody>
                  <a:tcPr marL="26937" marR="26937" marT="0" marB="0"/>
                </a:tc>
                <a:tc>
                  <a:txBody>
                    <a:bodyPr/>
                    <a:lstStyle/>
                    <a:p>
                      <a:pPr indent="252095" algn="ctr">
                        <a:lnSpc>
                          <a:spcPct val="150000"/>
                        </a:lnSpc>
                        <a:spcAft>
                          <a:spcPts val="0"/>
                        </a:spcAft>
                      </a:pPr>
                      <a:r>
                        <a:rPr lang="es-MX" sz="1050" dirty="0" smtClean="0">
                          <a:effectLst/>
                        </a:rPr>
                        <a:t>Temas</a:t>
                      </a:r>
                      <a:endParaRPr lang="es-MX" sz="1050" dirty="0">
                        <a:effectLst/>
                        <a:latin typeface="+mn-lt"/>
                        <a:ea typeface="Calibri" panose="020F0502020204030204" pitchFamily="34" charset="0"/>
                      </a:endParaRPr>
                    </a:p>
                  </a:txBody>
                  <a:tcPr marL="26937" marR="26937" marT="0" marB="0"/>
                </a:tc>
              </a:tr>
              <a:tr h="212752">
                <a:tc rowSpan="11">
                  <a:txBody>
                    <a:bodyPr/>
                    <a:lstStyle/>
                    <a:p>
                      <a:pPr indent="252095" algn="ctr">
                        <a:lnSpc>
                          <a:spcPct val="150000"/>
                        </a:lnSpc>
                        <a:spcAft>
                          <a:spcPts val="0"/>
                        </a:spcAft>
                      </a:pPr>
                      <a:r>
                        <a:rPr lang="es-MX" sz="2000" dirty="0" smtClean="0">
                          <a:effectLst/>
                          <a:latin typeface="+mn-lt"/>
                          <a:ea typeface="Calibri" panose="020F0502020204030204" pitchFamily="34" charset="0"/>
                        </a:rPr>
                        <a:t>Informática</a:t>
                      </a:r>
                      <a:endParaRPr lang="es-MX" sz="2000" dirty="0">
                        <a:effectLst/>
                        <a:latin typeface="+mn-lt"/>
                        <a:ea typeface="Calibri" panose="020F0502020204030204" pitchFamily="34" charset="0"/>
                      </a:endParaRPr>
                    </a:p>
                  </a:txBody>
                  <a:tcPr marL="26937" marR="26937" marT="0" marB="0" vert="vert270" anchor="ctr"/>
                </a:tc>
                <a:tc>
                  <a:txBody>
                    <a:bodyPr/>
                    <a:lstStyle/>
                    <a:p>
                      <a:pPr indent="252095" algn="l">
                        <a:lnSpc>
                          <a:spcPct val="150000"/>
                        </a:lnSpc>
                        <a:spcAft>
                          <a:spcPts val="0"/>
                        </a:spcAft>
                      </a:pPr>
                      <a:r>
                        <a:rPr lang="es-MX" sz="900" dirty="0">
                          <a:effectLst/>
                        </a:rPr>
                        <a:t>Ofimática (programas de office)/programas de diseño/software</a:t>
                      </a:r>
                      <a:endParaRPr lang="es-MX" sz="1200" dirty="0">
                        <a:effectLst/>
                        <a:latin typeface="+mn-lt"/>
                        <a:ea typeface="Calibri" panose="020F0502020204030204" pitchFamily="34" charset="0"/>
                      </a:endParaRPr>
                    </a:p>
                  </a:txBody>
                  <a:tcPr marL="44450" marR="44450" marT="0" marB="0"/>
                </a:tc>
              </a:tr>
              <a:tr h="212752">
                <a:tc vMerge="1">
                  <a:txBody>
                    <a:bodyPr/>
                    <a:lstStyle/>
                    <a:p>
                      <a:endParaRPr lang="es-MX"/>
                    </a:p>
                  </a:txBody>
                  <a:tcPr/>
                </a:tc>
                <a:tc>
                  <a:txBody>
                    <a:bodyPr/>
                    <a:lstStyle/>
                    <a:p>
                      <a:pPr indent="252095" algn="l">
                        <a:lnSpc>
                          <a:spcPct val="150000"/>
                        </a:lnSpc>
                        <a:spcAft>
                          <a:spcPts val="0"/>
                        </a:spcAft>
                      </a:pPr>
                      <a:r>
                        <a:rPr lang="es-MX" sz="900">
                          <a:effectLst/>
                        </a:rPr>
                        <a:t>Programación/lenguaje de programación</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Diseño gráfico</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Manejo de programas de publicidad</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Redes de información/redes de fibra óptica</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Métodos comerciales</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Manejo de base de datos/de información confidencial</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Actualización de programas</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Procesos/operaciones de producción</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Programas de facturación</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rPr>
                        <a:t>Seguridad informática</a:t>
                      </a:r>
                      <a:endParaRPr lang="es-MX" sz="1200" dirty="0">
                        <a:effectLst/>
                        <a:latin typeface="+mn-lt"/>
                        <a:ea typeface="Calibri" panose="020F0502020204030204" pitchFamily="34" charset="0"/>
                      </a:endParaRPr>
                    </a:p>
                  </a:txBody>
                  <a:tcPr marL="44450" marR="44450" marT="0" marB="0"/>
                </a:tc>
              </a:tr>
            </a:tbl>
          </a:graphicData>
        </a:graphic>
      </p:graphicFrame>
    </p:spTree>
    <p:extLst>
      <p:ext uri="{BB962C8B-B14F-4D97-AF65-F5344CB8AC3E}">
        <p14:creationId xmlns:p14="http://schemas.microsoft.com/office/powerpoint/2010/main" val="23013116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309124086"/>
              </p:ext>
            </p:extLst>
          </p:nvPr>
        </p:nvGraphicFramePr>
        <p:xfrm>
          <a:off x="179512" y="267494"/>
          <a:ext cx="5904656" cy="2164971"/>
        </p:xfrm>
        <a:graphic>
          <a:graphicData uri="http://schemas.openxmlformats.org/drawingml/2006/table">
            <a:tbl>
              <a:tblPr firstRow="1" firstCol="1" bandRow="1">
                <a:tableStyleId>{21E4AEA4-8DFA-4A89-87EB-49C32662AFE0}</a:tableStyleId>
              </a:tblPr>
              <a:tblGrid>
                <a:gridCol w="748978"/>
                <a:gridCol w="5155678"/>
              </a:tblGrid>
              <a:tr h="250203">
                <a:tc>
                  <a:txBody>
                    <a:bodyPr/>
                    <a:lstStyle/>
                    <a:p>
                      <a:pPr indent="252095" algn="ctr">
                        <a:lnSpc>
                          <a:spcPct val="150000"/>
                        </a:lnSpc>
                        <a:spcAft>
                          <a:spcPts val="0"/>
                        </a:spcAft>
                      </a:pPr>
                      <a:r>
                        <a:rPr lang="es-MX" sz="1050" dirty="0" smtClean="0">
                          <a:effectLst/>
                        </a:rPr>
                        <a:t>Área</a:t>
                      </a:r>
                      <a:endParaRPr lang="es-MX" sz="1050" dirty="0">
                        <a:effectLst/>
                        <a:latin typeface="+mn-lt"/>
                        <a:ea typeface="Calibri" panose="020F0502020204030204" pitchFamily="34" charset="0"/>
                      </a:endParaRPr>
                    </a:p>
                  </a:txBody>
                  <a:tcPr marL="26937" marR="26937" marT="0" marB="0"/>
                </a:tc>
                <a:tc>
                  <a:txBody>
                    <a:bodyPr/>
                    <a:lstStyle/>
                    <a:p>
                      <a:pPr indent="252095" algn="ctr">
                        <a:lnSpc>
                          <a:spcPct val="150000"/>
                        </a:lnSpc>
                        <a:spcAft>
                          <a:spcPts val="0"/>
                        </a:spcAft>
                      </a:pPr>
                      <a:r>
                        <a:rPr lang="es-MX" sz="1050" dirty="0" smtClean="0">
                          <a:effectLst/>
                        </a:rPr>
                        <a:t>Temas</a:t>
                      </a:r>
                      <a:endParaRPr lang="es-MX" sz="1050" dirty="0">
                        <a:effectLst/>
                        <a:latin typeface="+mn-lt"/>
                        <a:ea typeface="Calibri" panose="020F0502020204030204" pitchFamily="34" charset="0"/>
                      </a:endParaRPr>
                    </a:p>
                  </a:txBody>
                  <a:tcPr marL="26937" marR="26937" marT="0" marB="0"/>
                </a:tc>
              </a:tr>
              <a:tr h="212752">
                <a:tc rowSpan="9">
                  <a:txBody>
                    <a:bodyPr/>
                    <a:lstStyle/>
                    <a:p>
                      <a:pPr indent="252095" algn="ctr">
                        <a:lnSpc>
                          <a:spcPct val="150000"/>
                        </a:lnSpc>
                        <a:spcAft>
                          <a:spcPts val="0"/>
                        </a:spcAft>
                      </a:pPr>
                      <a:r>
                        <a:rPr lang="es-MX" sz="1600" dirty="0" smtClean="0">
                          <a:effectLst/>
                        </a:rPr>
                        <a:t>Biotecnología</a:t>
                      </a:r>
                      <a:endParaRPr lang="es-MX" sz="1600" dirty="0">
                        <a:effectLst/>
                        <a:latin typeface="+mn-lt"/>
                        <a:ea typeface="Calibri" panose="020F0502020204030204" pitchFamily="34" charset="0"/>
                      </a:endParaRPr>
                    </a:p>
                  </a:txBody>
                  <a:tcPr marL="26937" marR="26937" marT="0" marB="0" vert="vert270" anchor="ctr"/>
                </a:tc>
                <a:tc>
                  <a:txBody>
                    <a:bodyPr/>
                    <a:lstStyle/>
                    <a:p>
                      <a:pPr indent="252095" algn="l">
                        <a:lnSpc>
                          <a:spcPct val="150000"/>
                        </a:lnSpc>
                        <a:spcAft>
                          <a:spcPts val="0"/>
                        </a:spcAft>
                      </a:pPr>
                      <a:r>
                        <a:rPr lang="es-MX" sz="900" dirty="0">
                          <a:effectLst/>
                        </a:rPr>
                        <a:t>Gestión de la calidad/procesos/calidad ambiental</a:t>
                      </a:r>
                      <a:endParaRPr lang="es-MX" sz="1200" dirty="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Bio-informática/bilogía molecular/bioquímica/biotecnología</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Normas ambientales/cuidado ambiental</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Emprendimiento e innovación de equipos de explotación petrolera</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Solidificación</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Producción</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Gestión del conocimiento/liderazgo/trabajo en equipo</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Salubridad</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rPr>
                        <a:t>Procesamiento de productos</a:t>
                      </a:r>
                      <a:endParaRPr lang="es-MX" sz="1200" dirty="0">
                        <a:effectLst/>
                        <a:latin typeface="+mn-lt"/>
                        <a:ea typeface="Calibri" panose="020F0502020204030204" pitchFamily="34" charset="0"/>
                      </a:endParaRPr>
                    </a:p>
                  </a:txBody>
                  <a:tcPr marL="44450" marR="44450" marT="0" marB="0"/>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27108078"/>
              </p:ext>
            </p:extLst>
          </p:nvPr>
        </p:nvGraphicFramePr>
        <p:xfrm>
          <a:off x="3239344" y="2127521"/>
          <a:ext cx="5904656" cy="3015979"/>
        </p:xfrm>
        <a:graphic>
          <a:graphicData uri="http://schemas.openxmlformats.org/drawingml/2006/table">
            <a:tbl>
              <a:tblPr firstRow="1" firstCol="1" bandRow="1">
                <a:tableStyleId>{93296810-A885-4BE3-A3E7-6D5BEEA58F35}</a:tableStyleId>
              </a:tblPr>
              <a:tblGrid>
                <a:gridCol w="748978"/>
                <a:gridCol w="5155678"/>
              </a:tblGrid>
              <a:tr h="250203">
                <a:tc>
                  <a:txBody>
                    <a:bodyPr/>
                    <a:lstStyle/>
                    <a:p>
                      <a:pPr indent="252095" algn="ctr">
                        <a:lnSpc>
                          <a:spcPct val="150000"/>
                        </a:lnSpc>
                        <a:spcAft>
                          <a:spcPts val="0"/>
                        </a:spcAft>
                      </a:pPr>
                      <a:r>
                        <a:rPr lang="es-MX" sz="1050" dirty="0" smtClean="0">
                          <a:effectLst/>
                        </a:rPr>
                        <a:t>Área</a:t>
                      </a:r>
                      <a:endParaRPr lang="es-MX" sz="1050" dirty="0">
                        <a:effectLst/>
                        <a:latin typeface="+mn-lt"/>
                        <a:ea typeface="Calibri" panose="020F0502020204030204" pitchFamily="34" charset="0"/>
                      </a:endParaRPr>
                    </a:p>
                  </a:txBody>
                  <a:tcPr marL="26937" marR="26937" marT="0" marB="0"/>
                </a:tc>
                <a:tc>
                  <a:txBody>
                    <a:bodyPr/>
                    <a:lstStyle/>
                    <a:p>
                      <a:pPr indent="252095" algn="ctr">
                        <a:lnSpc>
                          <a:spcPct val="150000"/>
                        </a:lnSpc>
                        <a:spcAft>
                          <a:spcPts val="0"/>
                        </a:spcAft>
                      </a:pPr>
                      <a:r>
                        <a:rPr lang="es-MX" sz="1050" dirty="0" smtClean="0">
                          <a:effectLst/>
                        </a:rPr>
                        <a:t>Temas</a:t>
                      </a:r>
                      <a:endParaRPr lang="es-MX" sz="1050" dirty="0">
                        <a:effectLst/>
                        <a:latin typeface="+mn-lt"/>
                        <a:ea typeface="Calibri" panose="020F0502020204030204" pitchFamily="34" charset="0"/>
                      </a:endParaRPr>
                    </a:p>
                  </a:txBody>
                  <a:tcPr marL="26937" marR="26937" marT="0" marB="0"/>
                </a:tc>
              </a:tr>
              <a:tr h="212752">
                <a:tc rowSpan="13">
                  <a:txBody>
                    <a:bodyPr/>
                    <a:lstStyle/>
                    <a:p>
                      <a:pPr indent="252095" algn="ctr">
                        <a:lnSpc>
                          <a:spcPct val="150000"/>
                        </a:lnSpc>
                        <a:spcAft>
                          <a:spcPts val="0"/>
                        </a:spcAft>
                      </a:pPr>
                      <a:r>
                        <a:rPr lang="es-MX" sz="2000" dirty="0" smtClean="0">
                          <a:effectLst/>
                        </a:rPr>
                        <a:t>Informática</a:t>
                      </a:r>
                      <a:endParaRPr lang="es-MX" sz="2000" dirty="0">
                        <a:effectLst/>
                        <a:latin typeface="+mn-lt"/>
                        <a:ea typeface="Calibri" panose="020F0502020204030204" pitchFamily="34" charset="0"/>
                      </a:endParaRPr>
                    </a:p>
                  </a:txBody>
                  <a:tcPr marL="26937" marR="26937" marT="0" marB="0" vert="vert270" anchor="ctr"/>
                </a:tc>
                <a:tc>
                  <a:txBody>
                    <a:bodyPr/>
                    <a:lstStyle/>
                    <a:p>
                      <a:pPr indent="252095" algn="l">
                        <a:lnSpc>
                          <a:spcPct val="150000"/>
                        </a:lnSpc>
                        <a:spcAft>
                          <a:spcPts val="0"/>
                        </a:spcAft>
                      </a:pPr>
                      <a:r>
                        <a:rPr lang="es-MX" sz="900" dirty="0">
                          <a:effectLst/>
                        </a:rPr>
                        <a:t>Logística/transportes/movilización</a:t>
                      </a:r>
                      <a:endParaRPr lang="es-MX" sz="1200" dirty="0">
                        <a:effectLst/>
                        <a:latin typeface="+mn-lt"/>
                        <a:ea typeface="Calibri" panose="020F0502020204030204" pitchFamily="34" charset="0"/>
                      </a:endParaRPr>
                    </a:p>
                  </a:txBody>
                  <a:tcPr marL="44450" marR="44450" marT="0" marB="0"/>
                </a:tc>
              </a:tr>
              <a:tr h="212752">
                <a:tc vMerge="1">
                  <a:txBody>
                    <a:bodyPr/>
                    <a:lstStyle/>
                    <a:p>
                      <a:endParaRPr lang="es-MX"/>
                    </a:p>
                  </a:txBody>
                  <a:tcPr/>
                </a:tc>
                <a:tc>
                  <a:txBody>
                    <a:bodyPr/>
                    <a:lstStyle/>
                    <a:p>
                      <a:pPr indent="252095" algn="l">
                        <a:lnSpc>
                          <a:spcPct val="150000"/>
                        </a:lnSpc>
                        <a:spcAft>
                          <a:spcPts val="0"/>
                        </a:spcAft>
                      </a:pPr>
                      <a:r>
                        <a:rPr lang="es-MX" sz="900">
                          <a:effectLst/>
                        </a:rPr>
                        <a:t>Manejo de inventarios</a:t>
                      </a:r>
                      <a:endParaRPr lang="es-MX" sz="1200">
                        <a:effectLst/>
                        <a:latin typeface="+mn-lt"/>
                        <a:ea typeface="Calibri" panose="020F0502020204030204" pitchFamily="34" charset="0"/>
                      </a:endParaRPr>
                    </a:p>
                  </a:txBody>
                  <a:tcPr marL="44450" marR="44450" marT="0" marB="0"/>
                </a:tc>
              </a:tr>
              <a:tr h="212752">
                <a:tc vMerge="1">
                  <a:txBody>
                    <a:bodyPr/>
                    <a:lstStyle/>
                    <a:p>
                      <a:endParaRPr lang="es-MX"/>
                    </a:p>
                  </a:txBody>
                  <a:tcPr/>
                </a:tc>
                <a:tc>
                  <a:txBody>
                    <a:bodyPr/>
                    <a:lstStyle/>
                    <a:p>
                      <a:pPr indent="252095" algn="l">
                        <a:lnSpc>
                          <a:spcPct val="150000"/>
                        </a:lnSpc>
                        <a:spcAft>
                          <a:spcPts val="0"/>
                        </a:spcAft>
                      </a:pPr>
                      <a:r>
                        <a:rPr lang="es-MX" sz="900">
                          <a:effectLst/>
                        </a:rPr>
                        <a:t>Manejo de bodegas/almacenamiento</a:t>
                      </a:r>
                      <a:endParaRPr lang="es-MX" sz="1200">
                        <a:effectLst/>
                        <a:latin typeface="+mn-lt"/>
                        <a:ea typeface="Calibri" panose="020F0502020204030204" pitchFamily="34" charset="0"/>
                      </a:endParaRPr>
                    </a:p>
                  </a:txBody>
                  <a:tcPr marL="44450" marR="44450" marT="0" marB="0"/>
                </a:tc>
              </a:tr>
              <a:tr h="212752">
                <a:tc vMerge="1">
                  <a:txBody>
                    <a:bodyPr/>
                    <a:lstStyle/>
                    <a:p>
                      <a:endParaRPr lang="es-MX"/>
                    </a:p>
                  </a:txBody>
                  <a:tcPr/>
                </a:tc>
                <a:tc>
                  <a:txBody>
                    <a:bodyPr/>
                    <a:lstStyle/>
                    <a:p>
                      <a:pPr indent="252095" algn="l">
                        <a:lnSpc>
                          <a:spcPct val="150000"/>
                        </a:lnSpc>
                        <a:spcAft>
                          <a:spcPts val="0"/>
                        </a:spcAft>
                      </a:pPr>
                      <a:r>
                        <a:rPr lang="es-MX" sz="900">
                          <a:effectLst/>
                        </a:rPr>
                        <a:t>Manipulación de cargas/bodegaje</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Etiquetado y empaque de productos</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Producción</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Comercialización de productos</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Mantenimiento, reparación,automatización de máquinas/vehículos/montacargas</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Gestión de la calidad/procesos/calidad ambiental</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Aprovechamiento de recursos</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a:effectLst/>
                        </a:rPr>
                        <a:t>Comercio exterior</a:t>
                      </a:r>
                      <a:endParaRPr lang="es-MX" sz="120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rPr>
                        <a:t>Levantamiento de procesos/gestión</a:t>
                      </a:r>
                      <a:endParaRPr lang="es-MX" sz="1200" dirty="0">
                        <a:effectLst/>
                        <a:latin typeface="+mn-lt"/>
                        <a:ea typeface="Calibri" panose="020F0502020204030204" pitchFamily="34" charset="0"/>
                      </a:endParaRPr>
                    </a:p>
                  </a:txBody>
                  <a:tcPr marL="44450" marR="44450" marT="0" marB="0"/>
                </a:tc>
              </a:tr>
              <a:tr h="212752">
                <a:tc vMerge="1">
                  <a:txBody>
                    <a:bodyPr/>
                    <a:lstStyle/>
                    <a:p>
                      <a:pPr indent="252095" algn="l">
                        <a:lnSpc>
                          <a:spcPct val="150000"/>
                        </a:lnSpc>
                        <a:spcAft>
                          <a:spcPts val="0"/>
                        </a:spcAft>
                      </a:pPr>
                      <a:endParaRPr lang="es-MX" sz="700" dirty="0">
                        <a:effectLst/>
                        <a:latin typeface="Times New Roman" panose="02020603050405020304" pitchFamily="18" charset="0"/>
                        <a:ea typeface="Calibri" panose="020F0502020204030204" pitchFamily="34" charset="0"/>
                      </a:endParaRPr>
                    </a:p>
                  </a:txBody>
                  <a:tcPr marL="26937" marR="26937" marT="0" marB="0"/>
                </a:tc>
                <a:tc>
                  <a:txBody>
                    <a:bodyPr/>
                    <a:lstStyle/>
                    <a:p>
                      <a:pPr indent="252095" algn="l">
                        <a:lnSpc>
                          <a:spcPct val="150000"/>
                        </a:lnSpc>
                        <a:spcAft>
                          <a:spcPts val="0"/>
                        </a:spcAft>
                      </a:pPr>
                      <a:r>
                        <a:rPr lang="es-MX" sz="900" dirty="0">
                          <a:effectLst/>
                        </a:rPr>
                        <a:t>Aranceles y otros impuestos</a:t>
                      </a:r>
                      <a:endParaRPr lang="es-MX" sz="1200" dirty="0">
                        <a:effectLst/>
                        <a:latin typeface="+mn-lt"/>
                        <a:ea typeface="Calibri" panose="020F0502020204030204" pitchFamily="34" charset="0"/>
                      </a:endParaRPr>
                    </a:p>
                  </a:txBody>
                  <a:tcPr marL="44450" marR="44450" marT="0" marB="0"/>
                </a:tc>
              </a:tr>
            </a:tbl>
          </a:graphicData>
        </a:graphic>
      </p:graphicFrame>
    </p:spTree>
    <p:extLst>
      <p:ext uri="{BB962C8B-B14F-4D97-AF65-F5344CB8AC3E}">
        <p14:creationId xmlns:p14="http://schemas.microsoft.com/office/powerpoint/2010/main" val="507249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Diseño de la investigación</a:t>
            </a:r>
            <a:endParaRPr lang="es-MX" dirty="0"/>
          </a:p>
        </p:txBody>
      </p:sp>
      <p:graphicFrame>
        <p:nvGraphicFramePr>
          <p:cNvPr id="4" name="Diagrama 3"/>
          <p:cNvGraphicFramePr/>
          <p:nvPr>
            <p:extLst/>
          </p:nvPr>
        </p:nvGraphicFramePr>
        <p:xfrm>
          <a:off x="0" y="15338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extLst>
              <p:ext uri="{D42A27DB-BD31-4B8C-83A1-F6EECF244321}">
                <p14:modId xmlns:p14="http://schemas.microsoft.com/office/powerpoint/2010/main" val="1302045040"/>
              </p:ext>
            </p:extLst>
          </p:nvPr>
        </p:nvGraphicFramePr>
        <p:xfrm>
          <a:off x="3844343" y="3061952"/>
          <a:ext cx="4741572" cy="18991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Flecha doblada hacia arriba 4"/>
          <p:cNvSpPr/>
          <p:nvPr/>
        </p:nvSpPr>
        <p:spPr>
          <a:xfrm rot="5400000">
            <a:off x="1188077" y="3032975"/>
            <a:ext cx="1139780" cy="1023870"/>
          </a:xfrm>
          <a:prstGeom prst="bentUpArrow">
            <a:avLst>
              <a:gd name="adj1" fmla="val 25000"/>
              <a:gd name="adj2" fmla="val 25000"/>
              <a:gd name="adj3" fmla="val 367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6" name="Rectángulo 5"/>
          <p:cNvSpPr/>
          <p:nvPr/>
        </p:nvSpPr>
        <p:spPr>
          <a:xfrm>
            <a:off x="502276" y="2289220"/>
            <a:ext cx="1477851" cy="598868"/>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7" name="CuadroTexto 6"/>
          <p:cNvSpPr txBox="1"/>
          <p:nvPr/>
        </p:nvSpPr>
        <p:spPr>
          <a:xfrm>
            <a:off x="2559676" y="3631843"/>
            <a:ext cx="1410237" cy="646331"/>
          </a:xfrm>
          <a:prstGeom prst="rect">
            <a:avLst/>
          </a:prstGeom>
          <a:noFill/>
        </p:spPr>
        <p:txBody>
          <a:bodyPr wrap="square" rtlCol="0">
            <a:spAutoFit/>
          </a:bodyPr>
          <a:lstStyle/>
          <a:p>
            <a:r>
              <a:rPr lang="es-MX" b="1" dirty="0"/>
              <a:t>PLAN DE MUESTREO</a:t>
            </a:r>
          </a:p>
        </p:txBody>
      </p:sp>
      <p:sp>
        <p:nvSpPr>
          <p:cNvPr id="10" name="Rectángulo 9"/>
          <p:cNvSpPr/>
          <p:nvPr/>
        </p:nvSpPr>
        <p:spPr>
          <a:xfrm>
            <a:off x="2366494" y="2975020"/>
            <a:ext cx="6423338" cy="206705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Tree>
    <p:extLst>
      <p:ext uri="{BB962C8B-B14F-4D97-AF65-F5344CB8AC3E}">
        <p14:creationId xmlns:p14="http://schemas.microsoft.com/office/powerpoint/2010/main" val="366049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6022994" y="3521803"/>
            <a:ext cx="3024336" cy="42440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b="1" dirty="0" smtClean="0"/>
              <a:t>MUESTRA</a:t>
            </a:r>
            <a:endParaRPr lang="es-MX" b="1" dirty="0"/>
          </a:p>
        </p:txBody>
      </p:sp>
      <p:sp>
        <p:nvSpPr>
          <p:cNvPr id="4" name="Rectángulo 3"/>
          <p:cNvSpPr/>
          <p:nvPr/>
        </p:nvSpPr>
        <p:spPr>
          <a:xfrm>
            <a:off x="179512" y="1351434"/>
            <a:ext cx="3024336" cy="42440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b="1" dirty="0" smtClean="0"/>
              <a:t>Universo</a:t>
            </a:r>
            <a:endParaRPr lang="es-MX" b="1" dirty="0"/>
          </a:p>
        </p:txBody>
      </p:sp>
      <p:sp>
        <p:nvSpPr>
          <p:cNvPr id="10" name="Rectángulo 9"/>
          <p:cNvSpPr/>
          <p:nvPr/>
        </p:nvSpPr>
        <p:spPr>
          <a:xfrm>
            <a:off x="56542" y="3223642"/>
            <a:ext cx="5595578" cy="57606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b="1" dirty="0" smtClean="0"/>
              <a:t>Población Objetivo</a:t>
            </a:r>
            <a:endParaRPr lang="es-MX" b="1" dirty="0"/>
          </a:p>
        </p:txBody>
      </p:sp>
      <p:sp>
        <p:nvSpPr>
          <p:cNvPr id="2" name="Título 1"/>
          <p:cNvSpPr>
            <a:spLocks noGrp="1"/>
          </p:cNvSpPr>
          <p:nvPr>
            <p:ph type="title"/>
          </p:nvPr>
        </p:nvSpPr>
        <p:spPr/>
        <p:txBody>
          <a:bodyPr/>
          <a:lstStyle/>
          <a:p>
            <a:r>
              <a:rPr lang="es-MX" smtClean="0"/>
              <a:t>Muestreo estadístico</a:t>
            </a:r>
            <a:endParaRPr lang="es-MX" dirty="0"/>
          </a:p>
        </p:txBody>
      </p:sp>
      <p:graphicFrame>
        <p:nvGraphicFramePr>
          <p:cNvPr id="5" name="Tabla 4"/>
          <p:cNvGraphicFramePr>
            <a:graphicFrameLocks noGrp="1"/>
          </p:cNvGraphicFramePr>
          <p:nvPr>
            <p:extLst>
              <p:ext uri="{D42A27DB-BD31-4B8C-83A1-F6EECF244321}">
                <p14:modId xmlns:p14="http://schemas.microsoft.com/office/powerpoint/2010/main" val="3216592094"/>
              </p:ext>
            </p:extLst>
          </p:nvPr>
        </p:nvGraphicFramePr>
        <p:xfrm>
          <a:off x="31098" y="1775842"/>
          <a:ext cx="3312368" cy="1257300"/>
        </p:xfrm>
        <a:graphic>
          <a:graphicData uri="http://schemas.openxmlformats.org/drawingml/2006/table">
            <a:tbl>
              <a:tblPr firstRow="1" firstCol="1" bandRow="1">
                <a:tableStyleId>{21E4AEA4-8DFA-4A89-87EB-49C32662AFE0}</a:tableStyleId>
              </a:tblPr>
              <a:tblGrid>
                <a:gridCol w="1987421"/>
                <a:gridCol w="1324947"/>
              </a:tblGrid>
              <a:tr h="190500">
                <a:tc>
                  <a:txBody>
                    <a:bodyPr/>
                    <a:lstStyle/>
                    <a:p>
                      <a:pPr indent="252095" algn="ctr">
                        <a:lnSpc>
                          <a:spcPct val="150000"/>
                        </a:lnSpc>
                        <a:spcAft>
                          <a:spcPts val="0"/>
                        </a:spcAft>
                      </a:pPr>
                      <a:r>
                        <a:rPr lang="es-MX" sz="1100" dirty="0">
                          <a:effectLst/>
                        </a:rPr>
                        <a:t>UNIVERSO</a:t>
                      </a:r>
                      <a:endParaRPr lang="es-MX" sz="1100" dirty="0">
                        <a:effectLst/>
                        <a:latin typeface="Times New Roman" panose="02020603050405020304" pitchFamily="18" charset="0"/>
                        <a:ea typeface="Calibri" panose="020F0502020204030204" pitchFamily="34" charset="0"/>
                      </a:endParaRPr>
                    </a:p>
                  </a:txBody>
                  <a:tcPr marL="44450" marR="44450" marT="0" marB="0" anchor="ctr"/>
                </a:tc>
                <a:tc>
                  <a:txBody>
                    <a:bodyPr/>
                    <a:lstStyle/>
                    <a:p>
                      <a:pPr indent="252095" algn="ctr">
                        <a:lnSpc>
                          <a:spcPct val="150000"/>
                        </a:lnSpc>
                        <a:spcAft>
                          <a:spcPts val="0"/>
                        </a:spcAft>
                      </a:pPr>
                      <a:r>
                        <a:rPr lang="es-MX" sz="1100" dirty="0">
                          <a:effectLst/>
                        </a:rPr>
                        <a:t>N° EMPRESA</a:t>
                      </a:r>
                      <a:endParaRPr lang="es-MX" sz="1100" dirty="0">
                        <a:effectLst/>
                        <a:latin typeface="Times New Roman" panose="02020603050405020304" pitchFamily="18" charset="0"/>
                        <a:ea typeface="Calibri" panose="020F0502020204030204" pitchFamily="34" charset="0"/>
                      </a:endParaRPr>
                    </a:p>
                  </a:txBody>
                  <a:tcPr marL="44450" marR="44450" marT="0" marB="0" anchor="ctr"/>
                </a:tc>
              </a:tr>
              <a:tr h="190500">
                <a:tc>
                  <a:txBody>
                    <a:bodyPr/>
                    <a:lstStyle/>
                    <a:p>
                      <a:pPr indent="252095" algn="l">
                        <a:lnSpc>
                          <a:spcPct val="150000"/>
                        </a:lnSpc>
                        <a:spcAft>
                          <a:spcPts val="0"/>
                        </a:spcAft>
                      </a:pPr>
                      <a:r>
                        <a:rPr lang="es-MX" sz="1100">
                          <a:effectLst/>
                        </a:rPr>
                        <a:t>A nivel nacional</a:t>
                      </a:r>
                      <a:endParaRPr lang="es-MX" sz="1100">
                        <a:effectLst/>
                        <a:latin typeface="Times New Roman" panose="02020603050405020304" pitchFamily="18" charset="0"/>
                        <a:ea typeface="Calibri" panose="020F0502020204030204" pitchFamily="34" charset="0"/>
                      </a:endParaRPr>
                    </a:p>
                  </a:txBody>
                  <a:tcPr marL="44450" marR="44450" marT="0" marB="0" anchor="ctr"/>
                </a:tc>
                <a:tc>
                  <a:txBody>
                    <a:bodyPr/>
                    <a:lstStyle/>
                    <a:p>
                      <a:pPr indent="252095" algn="ctr">
                        <a:lnSpc>
                          <a:spcPct val="150000"/>
                        </a:lnSpc>
                        <a:spcAft>
                          <a:spcPts val="0"/>
                        </a:spcAft>
                      </a:pPr>
                      <a:r>
                        <a:rPr lang="es-MX" sz="1100">
                          <a:effectLst/>
                        </a:rPr>
                        <a:t>811,477</a:t>
                      </a:r>
                      <a:endParaRPr lang="es-MX" sz="1100">
                        <a:effectLst/>
                        <a:latin typeface="Times New Roman" panose="02020603050405020304" pitchFamily="18" charset="0"/>
                        <a:ea typeface="Calibri" panose="020F0502020204030204" pitchFamily="34" charset="0"/>
                      </a:endParaRPr>
                    </a:p>
                  </a:txBody>
                  <a:tcPr marL="44450" marR="44450" marT="0" marB="0" anchor="ctr"/>
                </a:tc>
              </a:tr>
              <a:tr h="190500">
                <a:tc>
                  <a:txBody>
                    <a:bodyPr/>
                    <a:lstStyle/>
                    <a:p>
                      <a:pPr indent="252095" algn="l">
                        <a:lnSpc>
                          <a:spcPct val="150000"/>
                        </a:lnSpc>
                        <a:spcAft>
                          <a:spcPts val="0"/>
                        </a:spcAft>
                      </a:pPr>
                      <a:r>
                        <a:rPr lang="es-MX" sz="1100">
                          <a:effectLst/>
                        </a:rPr>
                        <a:t>Pichincha</a:t>
                      </a:r>
                      <a:endParaRPr lang="es-MX" sz="1100">
                        <a:effectLst/>
                        <a:latin typeface="Times New Roman" panose="02020603050405020304" pitchFamily="18" charset="0"/>
                        <a:ea typeface="Calibri" panose="020F0502020204030204" pitchFamily="34" charset="0"/>
                      </a:endParaRPr>
                    </a:p>
                  </a:txBody>
                  <a:tcPr marL="44450" marR="44450" marT="0" marB="0" anchor="ctr"/>
                </a:tc>
                <a:tc>
                  <a:txBody>
                    <a:bodyPr/>
                    <a:lstStyle/>
                    <a:p>
                      <a:pPr indent="252095" algn="ctr">
                        <a:lnSpc>
                          <a:spcPct val="150000"/>
                        </a:lnSpc>
                        <a:spcAft>
                          <a:spcPts val="0"/>
                        </a:spcAft>
                      </a:pPr>
                      <a:r>
                        <a:rPr lang="es-MX" sz="1100">
                          <a:effectLst/>
                        </a:rPr>
                        <a:t>163,449</a:t>
                      </a:r>
                      <a:endParaRPr lang="es-MX" sz="1100">
                        <a:effectLst/>
                        <a:latin typeface="Times New Roman" panose="02020603050405020304" pitchFamily="18" charset="0"/>
                        <a:ea typeface="Calibri" panose="020F0502020204030204" pitchFamily="34" charset="0"/>
                      </a:endParaRPr>
                    </a:p>
                  </a:txBody>
                  <a:tcPr marL="44450" marR="44450" marT="0" marB="0" anchor="ctr"/>
                </a:tc>
              </a:tr>
              <a:tr h="190500">
                <a:tc>
                  <a:txBody>
                    <a:bodyPr/>
                    <a:lstStyle/>
                    <a:p>
                      <a:pPr indent="252095" algn="l">
                        <a:lnSpc>
                          <a:spcPct val="150000"/>
                        </a:lnSpc>
                        <a:spcAft>
                          <a:spcPts val="0"/>
                        </a:spcAft>
                      </a:pPr>
                      <a:r>
                        <a:rPr lang="es-MX" sz="1100">
                          <a:effectLst/>
                        </a:rPr>
                        <a:t>Quito</a:t>
                      </a:r>
                      <a:endParaRPr lang="es-MX" sz="1100">
                        <a:effectLst/>
                        <a:latin typeface="Times New Roman" panose="02020603050405020304" pitchFamily="18" charset="0"/>
                        <a:ea typeface="Calibri" panose="020F0502020204030204" pitchFamily="34" charset="0"/>
                      </a:endParaRPr>
                    </a:p>
                  </a:txBody>
                  <a:tcPr marL="44450" marR="44450" marT="0" marB="0" anchor="ctr"/>
                </a:tc>
                <a:tc>
                  <a:txBody>
                    <a:bodyPr/>
                    <a:lstStyle/>
                    <a:p>
                      <a:pPr indent="252095" algn="ctr">
                        <a:lnSpc>
                          <a:spcPct val="150000"/>
                        </a:lnSpc>
                        <a:spcAft>
                          <a:spcPts val="0"/>
                        </a:spcAft>
                      </a:pPr>
                      <a:r>
                        <a:rPr lang="es-MX" sz="1100">
                          <a:effectLst/>
                        </a:rPr>
                        <a:t>145,689</a:t>
                      </a:r>
                      <a:endParaRPr lang="es-MX" sz="1100">
                        <a:effectLst/>
                        <a:latin typeface="Times New Roman" panose="02020603050405020304" pitchFamily="18" charset="0"/>
                        <a:ea typeface="Calibri" panose="020F0502020204030204" pitchFamily="34" charset="0"/>
                      </a:endParaRPr>
                    </a:p>
                  </a:txBody>
                  <a:tcPr marL="44450" marR="44450" marT="0" marB="0" anchor="ctr"/>
                </a:tc>
              </a:tr>
              <a:tr h="190500">
                <a:tc>
                  <a:txBody>
                    <a:bodyPr/>
                    <a:lstStyle/>
                    <a:p>
                      <a:pPr indent="252095" algn="l">
                        <a:lnSpc>
                          <a:spcPct val="150000"/>
                        </a:lnSpc>
                        <a:spcAft>
                          <a:spcPts val="0"/>
                        </a:spcAft>
                      </a:pPr>
                      <a:r>
                        <a:rPr lang="es-MX" sz="1100" dirty="0">
                          <a:effectLst/>
                        </a:rPr>
                        <a:t>Rumiñahui</a:t>
                      </a:r>
                      <a:endParaRPr lang="es-MX" sz="1100" dirty="0">
                        <a:effectLst/>
                        <a:latin typeface="Times New Roman" panose="02020603050405020304" pitchFamily="18" charset="0"/>
                        <a:ea typeface="Calibri" panose="020F0502020204030204" pitchFamily="34" charset="0"/>
                      </a:endParaRPr>
                    </a:p>
                  </a:txBody>
                  <a:tcPr marL="44450" marR="44450" marT="0" marB="0" anchor="ctr"/>
                </a:tc>
                <a:tc>
                  <a:txBody>
                    <a:bodyPr/>
                    <a:lstStyle/>
                    <a:p>
                      <a:pPr indent="252095" algn="ctr">
                        <a:lnSpc>
                          <a:spcPct val="150000"/>
                        </a:lnSpc>
                        <a:spcAft>
                          <a:spcPts val="0"/>
                        </a:spcAft>
                      </a:pPr>
                      <a:r>
                        <a:rPr lang="es-MX" sz="1100" dirty="0">
                          <a:effectLst/>
                        </a:rPr>
                        <a:t>5,845</a:t>
                      </a:r>
                      <a:endParaRPr lang="es-MX" sz="1100" dirty="0">
                        <a:effectLst/>
                        <a:latin typeface="Times New Roman" panose="02020603050405020304" pitchFamily="18" charset="0"/>
                        <a:ea typeface="Calibri" panose="020F0502020204030204" pitchFamily="34" charset="0"/>
                      </a:endParaRPr>
                    </a:p>
                  </a:txBody>
                  <a:tcPr marL="44450" marR="44450" marT="0" marB="0" anchor="ctr"/>
                </a:tc>
              </a:tr>
            </a:tbl>
          </a:graphicData>
        </a:graphic>
      </p:graphicFrame>
      <p:sp>
        <p:nvSpPr>
          <p:cNvPr id="6" name="Rectángulo 5"/>
          <p:cNvSpPr/>
          <p:nvPr/>
        </p:nvSpPr>
        <p:spPr>
          <a:xfrm>
            <a:off x="34052" y="2571750"/>
            <a:ext cx="3313812" cy="43204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8" name="Tabla 7"/>
          <p:cNvGraphicFramePr>
            <a:graphicFrameLocks noGrp="1"/>
          </p:cNvGraphicFramePr>
          <p:nvPr>
            <p:extLst>
              <p:ext uri="{D42A27DB-BD31-4B8C-83A1-F6EECF244321}">
                <p14:modId xmlns:p14="http://schemas.microsoft.com/office/powerpoint/2010/main" val="296142513"/>
              </p:ext>
            </p:extLst>
          </p:nvPr>
        </p:nvGraphicFramePr>
        <p:xfrm>
          <a:off x="56542" y="3799706"/>
          <a:ext cx="5667586" cy="1245870"/>
        </p:xfrm>
        <a:graphic>
          <a:graphicData uri="http://schemas.openxmlformats.org/drawingml/2006/table">
            <a:tbl>
              <a:tblPr firstRow="1" firstCol="1" bandRow="1">
                <a:tableStyleId>{21E4AEA4-8DFA-4A89-87EB-49C32662AFE0}</a:tableStyleId>
              </a:tblPr>
              <a:tblGrid>
                <a:gridCol w="1060795"/>
                <a:gridCol w="976307"/>
                <a:gridCol w="887438"/>
                <a:gridCol w="894322"/>
                <a:gridCol w="894322"/>
                <a:gridCol w="954402"/>
              </a:tblGrid>
              <a:tr h="430530">
                <a:tc rowSpan="2">
                  <a:txBody>
                    <a:bodyPr/>
                    <a:lstStyle/>
                    <a:p>
                      <a:pPr indent="0" algn="ctr">
                        <a:lnSpc>
                          <a:spcPct val="115000"/>
                        </a:lnSpc>
                        <a:spcAft>
                          <a:spcPts val="0"/>
                        </a:spcAft>
                      </a:pPr>
                      <a:r>
                        <a:rPr lang="es-MX" sz="1000" dirty="0">
                          <a:effectLst/>
                        </a:rPr>
                        <a:t>N° EMPRESAS (QUITO - RUMIÑAHUI)</a:t>
                      </a:r>
                      <a:endParaRPr lang="es-MX" sz="1200" dirty="0">
                        <a:effectLst/>
                        <a:latin typeface="Times New Roman" panose="02020603050405020304" pitchFamily="18" charset="0"/>
                        <a:ea typeface="Calibri" panose="020F0502020204030204" pitchFamily="34" charset="0"/>
                      </a:endParaRPr>
                    </a:p>
                  </a:txBody>
                  <a:tcPr marL="44450" marR="44450" marT="0" marB="0" anchor="ctr"/>
                </a:tc>
                <a:tc gridSpan="2">
                  <a:txBody>
                    <a:bodyPr/>
                    <a:lstStyle/>
                    <a:p>
                      <a:pPr indent="0" algn="ctr">
                        <a:lnSpc>
                          <a:spcPct val="115000"/>
                        </a:lnSpc>
                        <a:spcAft>
                          <a:spcPts val="0"/>
                        </a:spcAft>
                      </a:pPr>
                      <a:r>
                        <a:rPr lang="es-MX" sz="1000" dirty="0">
                          <a:effectLst/>
                        </a:rPr>
                        <a:t>TAMAÑO DE LAS EMPRESAS </a:t>
                      </a:r>
                      <a:endParaRPr lang="es-MX" sz="1200" dirty="0">
                        <a:effectLst/>
                        <a:latin typeface="Times New Roman" panose="02020603050405020304" pitchFamily="18" charset="0"/>
                        <a:ea typeface="Calibri" panose="020F0502020204030204" pitchFamily="34" charset="0"/>
                      </a:endParaRPr>
                    </a:p>
                  </a:txBody>
                  <a:tcPr marL="44450" marR="44450" marT="0" marB="0" anchor="ctr"/>
                </a:tc>
                <a:tc hMerge="1">
                  <a:txBody>
                    <a:bodyPr/>
                    <a:lstStyle/>
                    <a:p>
                      <a:endParaRPr lang="es-MX"/>
                    </a:p>
                  </a:txBody>
                  <a:tcPr/>
                </a:tc>
                <a:tc gridSpan="2">
                  <a:txBody>
                    <a:bodyPr/>
                    <a:lstStyle/>
                    <a:p>
                      <a:pPr indent="0" algn="ctr">
                        <a:lnSpc>
                          <a:spcPct val="115000"/>
                        </a:lnSpc>
                        <a:spcAft>
                          <a:spcPts val="0"/>
                        </a:spcAft>
                      </a:pPr>
                      <a:r>
                        <a:rPr lang="es-MX" sz="1000" dirty="0">
                          <a:effectLst/>
                        </a:rPr>
                        <a:t>SECTOR INDUSTRIAL (MANUFACTURA)</a:t>
                      </a:r>
                      <a:endParaRPr lang="es-MX" sz="1200" dirty="0">
                        <a:effectLst/>
                        <a:latin typeface="Times New Roman" panose="02020603050405020304" pitchFamily="18" charset="0"/>
                        <a:ea typeface="Calibri" panose="020F0502020204030204" pitchFamily="34" charset="0"/>
                      </a:endParaRPr>
                    </a:p>
                  </a:txBody>
                  <a:tcPr marL="44450" marR="44450" marT="0" marB="0" anchor="ctr"/>
                </a:tc>
                <a:tc hMerge="1">
                  <a:txBody>
                    <a:bodyPr/>
                    <a:lstStyle/>
                    <a:p>
                      <a:endParaRPr lang="es-MX"/>
                    </a:p>
                  </a:txBody>
                  <a:tcPr/>
                </a:tc>
                <a:tc rowSpan="2">
                  <a:txBody>
                    <a:bodyPr/>
                    <a:lstStyle/>
                    <a:p>
                      <a:pPr indent="0" algn="ctr">
                        <a:lnSpc>
                          <a:spcPct val="115000"/>
                        </a:lnSpc>
                        <a:spcAft>
                          <a:spcPts val="0"/>
                        </a:spcAft>
                      </a:pPr>
                      <a:r>
                        <a:rPr lang="es-MX" sz="1000" dirty="0">
                          <a:effectLst/>
                        </a:rPr>
                        <a:t>POBLACIÓN OBJETIVO</a:t>
                      </a:r>
                      <a:endParaRPr lang="es-MX" sz="1200" dirty="0">
                        <a:effectLst/>
                        <a:latin typeface="Times New Roman" panose="02020603050405020304" pitchFamily="18" charset="0"/>
                        <a:ea typeface="Calibri" panose="020F0502020204030204" pitchFamily="34" charset="0"/>
                      </a:endParaRPr>
                    </a:p>
                  </a:txBody>
                  <a:tcPr marL="44450" marR="44450" marT="0" marB="0" anchor="ctr"/>
                </a:tc>
              </a:tr>
              <a:tr h="166370">
                <a:tc vMerge="1">
                  <a:txBody>
                    <a:bodyPr/>
                    <a:lstStyle/>
                    <a:p>
                      <a:endParaRPr lang="es-MX"/>
                    </a:p>
                  </a:txBody>
                  <a:tcPr/>
                </a:tc>
                <a:tc>
                  <a:txBody>
                    <a:bodyPr/>
                    <a:lstStyle/>
                    <a:p>
                      <a:pPr indent="0" algn="ctr">
                        <a:lnSpc>
                          <a:spcPct val="115000"/>
                        </a:lnSpc>
                        <a:spcAft>
                          <a:spcPts val="0"/>
                        </a:spcAft>
                      </a:pPr>
                      <a:r>
                        <a:rPr lang="es-MX" sz="1000" dirty="0">
                          <a:effectLst/>
                        </a:rPr>
                        <a:t>MEDIANAS</a:t>
                      </a:r>
                      <a:endParaRPr lang="es-MX" sz="1200" dirty="0">
                        <a:effectLst/>
                        <a:latin typeface="Times New Roman" panose="02020603050405020304" pitchFamily="18" charset="0"/>
                        <a:ea typeface="Calibri" panose="020F0502020204030204" pitchFamily="34" charset="0"/>
                      </a:endParaRPr>
                    </a:p>
                  </a:txBody>
                  <a:tcPr marL="44450" marR="44450" marT="0" marB="0" anchor="ctr"/>
                </a:tc>
                <a:tc>
                  <a:txBody>
                    <a:bodyPr/>
                    <a:lstStyle/>
                    <a:p>
                      <a:pPr indent="0" algn="ctr">
                        <a:lnSpc>
                          <a:spcPct val="115000"/>
                        </a:lnSpc>
                        <a:spcAft>
                          <a:spcPts val="0"/>
                        </a:spcAft>
                      </a:pPr>
                      <a:r>
                        <a:rPr lang="es-MX" sz="1000" dirty="0">
                          <a:effectLst/>
                        </a:rPr>
                        <a:t>GRANDES</a:t>
                      </a:r>
                      <a:endParaRPr lang="es-MX" sz="1200" dirty="0">
                        <a:effectLst/>
                        <a:latin typeface="Times New Roman" panose="02020603050405020304" pitchFamily="18" charset="0"/>
                        <a:ea typeface="Calibri" panose="020F0502020204030204" pitchFamily="34" charset="0"/>
                      </a:endParaRPr>
                    </a:p>
                  </a:txBody>
                  <a:tcPr marL="44450" marR="44450" marT="0" marB="0" anchor="ctr"/>
                </a:tc>
                <a:tc>
                  <a:txBody>
                    <a:bodyPr/>
                    <a:lstStyle/>
                    <a:p>
                      <a:pPr indent="0" algn="ctr">
                        <a:lnSpc>
                          <a:spcPct val="115000"/>
                        </a:lnSpc>
                        <a:spcAft>
                          <a:spcPts val="0"/>
                        </a:spcAft>
                      </a:pPr>
                      <a:r>
                        <a:rPr lang="es-MX" sz="1000">
                          <a:effectLst/>
                        </a:rPr>
                        <a:t>MEDIANAS</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indent="0" algn="ctr">
                        <a:lnSpc>
                          <a:spcPct val="115000"/>
                        </a:lnSpc>
                        <a:spcAft>
                          <a:spcPts val="0"/>
                        </a:spcAft>
                      </a:pPr>
                      <a:r>
                        <a:rPr lang="es-MX" sz="1000">
                          <a:effectLst/>
                        </a:rPr>
                        <a:t>GRANDES</a:t>
                      </a:r>
                      <a:endParaRPr lang="es-MX" sz="1200">
                        <a:effectLst/>
                        <a:latin typeface="Times New Roman" panose="02020603050405020304" pitchFamily="18" charset="0"/>
                        <a:ea typeface="Calibri" panose="020F0502020204030204" pitchFamily="34" charset="0"/>
                      </a:endParaRPr>
                    </a:p>
                  </a:txBody>
                  <a:tcPr marL="44450" marR="44450" marT="0" marB="0" anchor="ctr"/>
                </a:tc>
                <a:tc vMerge="1">
                  <a:txBody>
                    <a:bodyPr/>
                    <a:lstStyle/>
                    <a:p>
                      <a:endParaRPr lang="es-MX"/>
                    </a:p>
                  </a:txBody>
                  <a:tcPr/>
                </a:tc>
              </a:tr>
              <a:tr h="161925">
                <a:tc>
                  <a:txBody>
                    <a:bodyPr/>
                    <a:lstStyle/>
                    <a:p>
                      <a:pPr indent="0" algn="ctr">
                        <a:lnSpc>
                          <a:spcPct val="150000"/>
                        </a:lnSpc>
                        <a:spcBef>
                          <a:spcPts val="1200"/>
                        </a:spcBef>
                        <a:spcAft>
                          <a:spcPts val="0"/>
                        </a:spcAft>
                      </a:pPr>
                      <a:r>
                        <a:rPr lang="es-MX" sz="1400" b="1" dirty="0">
                          <a:effectLst/>
                        </a:rPr>
                        <a:t>151,534</a:t>
                      </a:r>
                      <a:endParaRPr lang="es-MX" sz="2000" b="1" dirty="0">
                        <a:effectLst/>
                        <a:latin typeface="Times New Roman" panose="02020603050405020304" pitchFamily="18" charset="0"/>
                        <a:ea typeface="Calibri" panose="020F0502020204030204" pitchFamily="34" charset="0"/>
                      </a:endParaRPr>
                    </a:p>
                  </a:txBody>
                  <a:tcPr marL="44450" marR="44450" marT="0" marB="0" anchor="ctr"/>
                </a:tc>
                <a:tc>
                  <a:txBody>
                    <a:bodyPr/>
                    <a:lstStyle/>
                    <a:p>
                      <a:pPr indent="0" algn="ctr">
                        <a:lnSpc>
                          <a:spcPct val="150000"/>
                        </a:lnSpc>
                        <a:spcBef>
                          <a:spcPts val="1200"/>
                        </a:spcBef>
                        <a:spcAft>
                          <a:spcPts val="0"/>
                        </a:spcAft>
                      </a:pPr>
                      <a:r>
                        <a:rPr lang="es-MX" sz="1400" b="1" dirty="0">
                          <a:effectLst/>
                        </a:rPr>
                        <a:t>3,717</a:t>
                      </a:r>
                      <a:endParaRPr lang="es-MX" sz="2000" b="1" dirty="0">
                        <a:effectLst/>
                        <a:latin typeface="Times New Roman" panose="02020603050405020304" pitchFamily="18" charset="0"/>
                        <a:ea typeface="Calibri" panose="020F0502020204030204" pitchFamily="34" charset="0"/>
                      </a:endParaRPr>
                    </a:p>
                  </a:txBody>
                  <a:tcPr marL="44450" marR="44450" marT="0" marB="0" anchor="ctr"/>
                </a:tc>
                <a:tc>
                  <a:txBody>
                    <a:bodyPr/>
                    <a:lstStyle/>
                    <a:p>
                      <a:pPr indent="0" algn="ctr">
                        <a:lnSpc>
                          <a:spcPct val="150000"/>
                        </a:lnSpc>
                        <a:spcBef>
                          <a:spcPts val="1200"/>
                        </a:spcBef>
                        <a:spcAft>
                          <a:spcPts val="0"/>
                        </a:spcAft>
                      </a:pPr>
                      <a:r>
                        <a:rPr lang="es-MX" sz="1400" b="1" dirty="0">
                          <a:effectLst/>
                        </a:rPr>
                        <a:t>1,409</a:t>
                      </a:r>
                      <a:endParaRPr lang="es-MX" sz="2000" b="1" dirty="0">
                        <a:effectLst/>
                        <a:latin typeface="Times New Roman" panose="02020603050405020304" pitchFamily="18" charset="0"/>
                        <a:ea typeface="Calibri" panose="020F0502020204030204" pitchFamily="34" charset="0"/>
                      </a:endParaRPr>
                    </a:p>
                  </a:txBody>
                  <a:tcPr marL="44450" marR="44450" marT="0" marB="0" anchor="ctr"/>
                </a:tc>
                <a:tc>
                  <a:txBody>
                    <a:bodyPr/>
                    <a:lstStyle/>
                    <a:p>
                      <a:pPr indent="0" algn="ctr">
                        <a:lnSpc>
                          <a:spcPct val="150000"/>
                        </a:lnSpc>
                        <a:spcBef>
                          <a:spcPts val="1200"/>
                        </a:spcBef>
                        <a:spcAft>
                          <a:spcPts val="0"/>
                        </a:spcAft>
                      </a:pPr>
                      <a:r>
                        <a:rPr lang="es-MX" sz="1400" b="1" dirty="0">
                          <a:effectLst/>
                        </a:rPr>
                        <a:t>416</a:t>
                      </a:r>
                      <a:endParaRPr lang="es-MX" sz="2000" b="1" dirty="0">
                        <a:effectLst/>
                        <a:latin typeface="Times New Roman" panose="02020603050405020304" pitchFamily="18" charset="0"/>
                        <a:ea typeface="Calibri" panose="020F0502020204030204" pitchFamily="34" charset="0"/>
                      </a:endParaRPr>
                    </a:p>
                  </a:txBody>
                  <a:tcPr marL="44450" marR="44450" marT="0" marB="0" anchor="ctr"/>
                </a:tc>
                <a:tc>
                  <a:txBody>
                    <a:bodyPr/>
                    <a:lstStyle/>
                    <a:p>
                      <a:pPr indent="0" algn="ctr">
                        <a:lnSpc>
                          <a:spcPct val="150000"/>
                        </a:lnSpc>
                        <a:spcBef>
                          <a:spcPts val="1200"/>
                        </a:spcBef>
                        <a:spcAft>
                          <a:spcPts val="0"/>
                        </a:spcAft>
                      </a:pPr>
                      <a:r>
                        <a:rPr lang="es-MX" sz="1400" b="1" dirty="0">
                          <a:effectLst/>
                        </a:rPr>
                        <a:t>226</a:t>
                      </a:r>
                      <a:endParaRPr lang="es-MX" sz="2000" b="1" dirty="0">
                        <a:effectLst/>
                        <a:latin typeface="Times New Roman" panose="02020603050405020304" pitchFamily="18" charset="0"/>
                        <a:ea typeface="Calibri" panose="020F0502020204030204" pitchFamily="34" charset="0"/>
                      </a:endParaRPr>
                    </a:p>
                  </a:txBody>
                  <a:tcPr marL="44450" marR="44450" marT="0" marB="0" anchor="ctr"/>
                </a:tc>
                <a:tc>
                  <a:txBody>
                    <a:bodyPr/>
                    <a:lstStyle/>
                    <a:p>
                      <a:pPr indent="0" algn="ctr">
                        <a:lnSpc>
                          <a:spcPct val="150000"/>
                        </a:lnSpc>
                        <a:spcBef>
                          <a:spcPts val="1200"/>
                        </a:spcBef>
                        <a:spcAft>
                          <a:spcPts val="0"/>
                        </a:spcAft>
                      </a:pPr>
                      <a:r>
                        <a:rPr lang="es-MX" sz="1400" b="1" dirty="0">
                          <a:effectLst/>
                        </a:rPr>
                        <a:t>642 empresas</a:t>
                      </a:r>
                      <a:endParaRPr lang="es-MX" sz="2000" b="1" dirty="0">
                        <a:effectLst/>
                        <a:latin typeface="Times New Roman" panose="02020603050405020304" pitchFamily="18" charset="0"/>
                        <a:ea typeface="Calibri" panose="020F0502020204030204" pitchFamily="34" charset="0"/>
                      </a:endParaRPr>
                    </a:p>
                  </a:txBody>
                  <a:tcPr marL="44450" marR="44450" marT="0" marB="0" anchor="ctr"/>
                </a:tc>
              </a:tr>
            </a:tbl>
          </a:graphicData>
        </a:graphic>
      </p:graphicFrame>
      <p:pic>
        <p:nvPicPr>
          <p:cNvPr id="11" name="Imagen 10"/>
          <p:cNvPicPr/>
          <p:nvPr/>
        </p:nvPicPr>
        <p:blipFill rotWithShape="1">
          <a:blip r:embed="rId2"/>
          <a:srcRect l="27177" t="20544" r="28999" b="30816"/>
          <a:stretch/>
        </p:blipFill>
        <p:spPr bwMode="auto">
          <a:xfrm>
            <a:off x="5652120" y="1358404"/>
            <a:ext cx="3427467" cy="2057901"/>
          </a:xfrm>
          <a:prstGeom prst="rect">
            <a:avLst/>
          </a:prstGeom>
          <a:ln>
            <a:noFill/>
          </a:ln>
          <a:extLst>
            <a:ext uri="{53640926-AAD7-44D8-BBD7-CCE9431645EC}">
              <a14:shadowObscured xmlns:a14="http://schemas.microsoft.com/office/drawing/2010/main"/>
            </a:ext>
          </a:extLst>
        </p:spPr>
      </p:pic>
      <p:graphicFrame>
        <p:nvGraphicFramePr>
          <p:cNvPr id="13" name="Tabla 12"/>
          <p:cNvGraphicFramePr>
            <a:graphicFrameLocks noGrp="1"/>
          </p:cNvGraphicFramePr>
          <p:nvPr>
            <p:extLst>
              <p:ext uri="{D42A27DB-BD31-4B8C-83A1-F6EECF244321}">
                <p14:modId xmlns:p14="http://schemas.microsoft.com/office/powerpoint/2010/main" val="1932614718"/>
              </p:ext>
            </p:extLst>
          </p:nvPr>
        </p:nvGraphicFramePr>
        <p:xfrm>
          <a:off x="5905254" y="4011910"/>
          <a:ext cx="3139435" cy="821436"/>
        </p:xfrm>
        <a:graphic>
          <a:graphicData uri="http://schemas.openxmlformats.org/drawingml/2006/table">
            <a:tbl>
              <a:tblPr firstRow="1" firstCol="1" bandRow="1">
                <a:tableStyleId>{0E3FDE45-AF77-4B5C-9715-49D594BDF05E}</a:tableStyleId>
              </a:tblPr>
              <a:tblGrid>
                <a:gridCol w="2160240"/>
                <a:gridCol w="979195"/>
              </a:tblGrid>
              <a:tr h="171450">
                <a:tc>
                  <a:txBody>
                    <a:bodyPr/>
                    <a:lstStyle/>
                    <a:p>
                      <a:pPr indent="252095" algn="ctr">
                        <a:lnSpc>
                          <a:spcPct val="115000"/>
                        </a:lnSpc>
                        <a:spcAft>
                          <a:spcPts val="0"/>
                        </a:spcAft>
                      </a:pPr>
                      <a:r>
                        <a:rPr lang="es-MX" sz="1100">
                          <a:effectLst/>
                        </a:rPr>
                        <a:t>ESTRATO</a:t>
                      </a:r>
                      <a:endParaRPr lang="es-MX" sz="1100">
                        <a:solidFill>
                          <a:schemeClr val="tx1"/>
                        </a:solidFill>
                        <a:effectLst/>
                        <a:latin typeface="Times New Roman" panose="02020603050405020304" pitchFamily="18" charset="0"/>
                        <a:ea typeface="Calibri" panose="020F0502020204030204" pitchFamily="34" charset="0"/>
                      </a:endParaRPr>
                    </a:p>
                  </a:txBody>
                  <a:tcPr marL="44450" marR="44450" marT="0" marB="0" anchor="ctr"/>
                </a:tc>
                <a:tc>
                  <a:txBody>
                    <a:bodyPr/>
                    <a:lstStyle/>
                    <a:p>
                      <a:pPr indent="252095" algn="ctr">
                        <a:lnSpc>
                          <a:spcPct val="115000"/>
                        </a:lnSpc>
                        <a:spcAft>
                          <a:spcPts val="0"/>
                        </a:spcAft>
                      </a:pPr>
                      <a:r>
                        <a:rPr lang="es-MX" sz="1100">
                          <a:effectLst/>
                        </a:rPr>
                        <a:t>MUESTRA</a:t>
                      </a:r>
                      <a:endParaRPr lang="es-MX" sz="1100">
                        <a:solidFill>
                          <a:schemeClr val="tx1"/>
                        </a:solidFill>
                        <a:effectLst/>
                        <a:latin typeface="Times New Roman" panose="02020603050405020304" pitchFamily="18" charset="0"/>
                        <a:ea typeface="Calibri" panose="020F0502020204030204" pitchFamily="34" charset="0"/>
                      </a:endParaRPr>
                    </a:p>
                  </a:txBody>
                  <a:tcPr marL="44450" marR="44450" marT="0" marB="0" anchor="ctr"/>
                </a:tc>
              </a:tr>
              <a:tr h="209550">
                <a:tc>
                  <a:txBody>
                    <a:bodyPr/>
                    <a:lstStyle/>
                    <a:p>
                      <a:pPr indent="252095" algn="l">
                        <a:lnSpc>
                          <a:spcPct val="115000"/>
                        </a:lnSpc>
                        <a:spcAft>
                          <a:spcPts val="0"/>
                        </a:spcAft>
                      </a:pPr>
                      <a:r>
                        <a:rPr lang="es-MX" sz="1100">
                          <a:effectLst/>
                        </a:rPr>
                        <a:t>Empresas Medianas</a:t>
                      </a:r>
                      <a:endParaRPr lang="es-MX" sz="1100">
                        <a:solidFill>
                          <a:schemeClr val="tx1"/>
                        </a:solidFill>
                        <a:effectLst/>
                        <a:latin typeface="Times New Roman" panose="02020603050405020304" pitchFamily="18" charset="0"/>
                        <a:ea typeface="Calibri" panose="020F0502020204030204" pitchFamily="34" charset="0"/>
                      </a:endParaRPr>
                    </a:p>
                  </a:txBody>
                  <a:tcPr marL="44450" marR="44450" marT="0" marB="0" anchor="ctr"/>
                </a:tc>
                <a:tc>
                  <a:txBody>
                    <a:bodyPr/>
                    <a:lstStyle/>
                    <a:p>
                      <a:pPr indent="252095" algn="r">
                        <a:lnSpc>
                          <a:spcPct val="115000"/>
                        </a:lnSpc>
                        <a:spcAft>
                          <a:spcPts val="0"/>
                        </a:spcAft>
                      </a:pPr>
                      <a:r>
                        <a:rPr lang="es-MX" sz="1100">
                          <a:effectLst/>
                        </a:rPr>
                        <a:t>155.5</a:t>
                      </a:r>
                      <a:endParaRPr lang="es-MX" sz="1100">
                        <a:solidFill>
                          <a:schemeClr val="tx1"/>
                        </a:solidFill>
                        <a:effectLst/>
                        <a:latin typeface="Times New Roman" panose="02020603050405020304" pitchFamily="18" charset="0"/>
                        <a:ea typeface="Calibri" panose="020F0502020204030204" pitchFamily="34" charset="0"/>
                      </a:endParaRPr>
                    </a:p>
                  </a:txBody>
                  <a:tcPr marL="44450" marR="44450" marT="0" marB="0" anchor="ctr"/>
                </a:tc>
              </a:tr>
              <a:tr h="209550">
                <a:tc>
                  <a:txBody>
                    <a:bodyPr/>
                    <a:lstStyle/>
                    <a:p>
                      <a:pPr indent="252095" algn="l">
                        <a:lnSpc>
                          <a:spcPct val="115000"/>
                        </a:lnSpc>
                        <a:spcAft>
                          <a:spcPts val="0"/>
                        </a:spcAft>
                      </a:pPr>
                      <a:r>
                        <a:rPr lang="es-MX" sz="1100">
                          <a:effectLst/>
                        </a:rPr>
                        <a:t>Empresas Grandes</a:t>
                      </a:r>
                      <a:endParaRPr lang="es-MX" sz="1100">
                        <a:solidFill>
                          <a:schemeClr val="tx1"/>
                        </a:solidFill>
                        <a:effectLst/>
                        <a:latin typeface="Times New Roman" panose="02020603050405020304" pitchFamily="18" charset="0"/>
                        <a:ea typeface="Calibri" panose="020F0502020204030204" pitchFamily="34" charset="0"/>
                      </a:endParaRPr>
                    </a:p>
                  </a:txBody>
                  <a:tcPr marL="44450" marR="44450" marT="0" marB="0" anchor="ctr"/>
                </a:tc>
                <a:tc>
                  <a:txBody>
                    <a:bodyPr/>
                    <a:lstStyle/>
                    <a:p>
                      <a:pPr indent="252095" algn="r">
                        <a:lnSpc>
                          <a:spcPct val="115000"/>
                        </a:lnSpc>
                        <a:spcAft>
                          <a:spcPts val="0"/>
                        </a:spcAft>
                      </a:pPr>
                      <a:r>
                        <a:rPr lang="es-MX" sz="1100">
                          <a:effectLst/>
                        </a:rPr>
                        <a:t>84.5</a:t>
                      </a:r>
                      <a:endParaRPr lang="es-MX" sz="1100">
                        <a:solidFill>
                          <a:schemeClr val="tx1"/>
                        </a:solidFill>
                        <a:effectLst/>
                        <a:latin typeface="Times New Roman" panose="02020603050405020304" pitchFamily="18" charset="0"/>
                        <a:ea typeface="Calibri" panose="020F0502020204030204" pitchFamily="34" charset="0"/>
                      </a:endParaRPr>
                    </a:p>
                  </a:txBody>
                  <a:tcPr marL="44450" marR="44450" marT="0" marB="0" anchor="ctr"/>
                </a:tc>
              </a:tr>
              <a:tr h="209550">
                <a:tc>
                  <a:txBody>
                    <a:bodyPr/>
                    <a:lstStyle/>
                    <a:p>
                      <a:pPr indent="252095" algn="l">
                        <a:lnSpc>
                          <a:spcPct val="115000"/>
                        </a:lnSpc>
                        <a:spcAft>
                          <a:spcPts val="0"/>
                        </a:spcAft>
                      </a:pPr>
                      <a:r>
                        <a:rPr lang="es-MX" sz="1100">
                          <a:effectLst/>
                        </a:rPr>
                        <a:t>TOTAL</a:t>
                      </a:r>
                      <a:endParaRPr lang="es-MX" sz="1100">
                        <a:solidFill>
                          <a:schemeClr val="tx1"/>
                        </a:solidFill>
                        <a:effectLst/>
                        <a:latin typeface="Times New Roman" panose="02020603050405020304" pitchFamily="18" charset="0"/>
                        <a:ea typeface="Calibri" panose="020F0502020204030204" pitchFamily="34" charset="0"/>
                      </a:endParaRPr>
                    </a:p>
                  </a:txBody>
                  <a:tcPr marL="44450" marR="44450" marT="0" marB="0" anchor="ctr"/>
                </a:tc>
                <a:tc>
                  <a:txBody>
                    <a:bodyPr/>
                    <a:lstStyle/>
                    <a:p>
                      <a:pPr indent="252095" algn="r">
                        <a:lnSpc>
                          <a:spcPct val="115000"/>
                        </a:lnSpc>
                        <a:spcAft>
                          <a:spcPts val="0"/>
                        </a:spcAft>
                      </a:pPr>
                      <a:r>
                        <a:rPr lang="es-MX" sz="1100" dirty="0">
                          <a:effectLst/>
                        </a:rPr>
                        <a:t>240</a:t>
                      </a:r>
                      <a:endParaRPr lang="es-MX" sz="1100" dirty="0">
                        <a:solidFill>
                          <a:schemeClr val="tx1"/>
                        </a:solidFill>
                        <a:effectLst/>
                        <a:latin typeface="Times New Roman" panose="02020603050405020304" pitchFamily="18" charset="0"/>
                        <a:ea typeface="Calibri" panose="020F0502020204030204" pitchFamily="34" charset="0"/>
                      </a:endParaRPr>
                    </a:p>
                  </a:txBody>
                  <a:tcPr marL="44450" marR="44450" marT="0" marB="0" anchor="ctr"/>
                </a:tc>
              </a:tr>
            </a:tbl>
          </a:graphicData>
        </a:graphic>
      </p:graphicFrame>
      <p:sp>
        <p:nvSpPr>
          <p:cNvPr id="15" name="Flecha derecha 14"/>
          <p:cNvSpPr/>
          <p:nvPr/>
        </p:nvSpPr>
        <p:spPr>
          <a:xfrm>
            <a:off x="5864589" y="3573491"/>
            <a:ext cx="1008112" cy="21220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a:p>
        </p:txBody>
      </p:sp>
      <p:sp>
        <p:nvSpPr>
          <p:cNvPr id="16" name="Rectángulo 15"/>
          <p:cNvSpPr/>
          <p:nvPr/>
        </p:nvSpPr>
        <p:spPr>
          <a:xfrm>
            <a:off x="5829093" y="3946211"/>
            <a:ext cx="3279411" cy="1001803"/>
          </a:xfrm>
          <a:prstGeom prst="rect">
            <a:avLst/>
          </a:prstGeom>
          <a:noFill/>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Tree>
    <p:extLst>
      <p:ext uri="{BB962C8B-B14F-4D97-AF65-F5344CB8AC3E}">
        <p14:creationId xmlns:p14="http://schemas.microsoft.com/office/powerpoint/2010/main" val="2323972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Resultados</a:t>
            </a:r>
            <a:endParaRPr lang="es-MX" dirty="0"/>
          </a:p>
        </p:txBody>
      </p:sp>
      <p:sp>
        <p:nvSpPr>
          <p:cNvPr id="8" name="Marcador de texto 7"/>
          <p:cNvSpPr>
            <a:spLocks noGrp="1"/>
          </p:cNvSpPr>
          <p:nvPr>
            <p:ph type="body" idx="1"/>
          </p:nvPr>
        </p:nvSpPr>
        <p:spPr/>
        <p:txBody>
          <a:bodyPr/>
          <a:lstStyle/>
          <a:p>
            <a:endParaRPr lang="es-MX"/>
          </a:p>
        </p:txBody>
      </p:sp>
    </p:spTree>
    <p:extLst>
      <p:ext uri="{BB962C8B-B14F-4D97-AF65-F5344CB8AC3E}">
        <p14:creationId xmlns:p14="http://schemas.microsoft.com/office/powerpoint/2010/main" val="2619254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Características de las empresas</a:t>
            </a:r>
            <a:endParaRPr lang="es-MX" dirty="0"/>
          </a:p>
        </p:txBody>
      </p:sp>
      <p:graphicFrame>
        <p:nvGraphicFramePr>
          <p:cNvPr id="3" name="Gráfico 2"/>
          <p:cNvGraphicFramePr/>
          <p:nvPr>
            <p:extLst>
              <p:ext uri="{D42A27DB-BD31-4B8C-83A1-F6EECF244321}">
                <p14:modId xmlns:p14="http://schemas.microsoft.com/office/powerpoint/2010/main" val="1949188844"/>
              </p:ext>
            </p:extLst>
          </p:nvPr>
        </p:nvGraphicFramePr>
        <p:xfrm>
          <a:off x="107504" y="1419622"/>
          <a:ext cx="3168352" cy="10081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p:cNvGraphicFramePr/>
          <p:nvPr>
            <p:extLst>
              <p:ext uri="{D42A27DB-BD31-4B8C-83A1-F6EECF244321}">
                <p14:modId xmlns:p14="http://schemas.microsoft.com/office/powerpoint/2010/main" val="1575493424"/>
              </p:ext>
            </p:extLst>
          </p:nvPr>
        </p:nvGraphicFramePr>
        <p:xfrm>
          <a:off x="107504" y="2499742"/>
          <a:ext cx="3168352" cy="12241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p:nvPr>
            <p:extLst>
              <p:ext uri="{D42A27DB-BD31-4B8C-83A1-F6EECF244321}">
                <p14:modId xmlns:p14="http://schemas.microsoft.com/office/powerpoint/2010/main" val="1615338756"/>
              </p:ext>
            </p:extLst>
          </p:nvPr>
        </p:nvGraphicFramePr>
        <p:xfrm>
          <a:off x="107504" y="3795886"/>
          <a:ext cx="3168352" cy="12241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9"/>
          <p:cNvGraphicFramePr/>
          <p:nvPr>
            <p:extLst>
              <p:ext uri="{D42A27DB-BD31-4B8C-83A1-F6EECF244321}">
                <p14:modId xmlns:p14="http://schemas.microsoft.com/office/powerpoint/2010/main" val="1179848342"/>
              </p:ext>
            </p:extLst>
          </p:nvPr>
        </p:nvGraphicFramePr>
        <p:xfrm>
          <a:off x="3419872" y="1282194"/>
          <a:ext cx="7200800" cy="3861306"/>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ángulo 10"/>
          <p:cNvSpPr/>
          <p:nvPr/>
        </p:nvSpPr>
        <p:spPr>
          <a:xfrm>
            <a:off x="3419872" y="1347614"/>
            <a:ext cx="5616624" cy="3744416"/>
          </a:xfrm>
          <a:prstGeom prst="rect">
            <a:avLst/>
          </a:prstGeom>
          <a:noFill/>
          <a:ln w="317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113775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Trabajadores capacitados</a:t>
            </a:r>
            <a:endParaRPr lang="es-MX" dirty="0"/>
          </a:p>
        </p:txBody>
      </p:sp>
      <p:graphicFrame>
        <p:nvGraphicFramePr>
          <p:cNvPr id="3" name="Gráfico 2"/>
          <p:cNvGraphicFramePr/>
          <p:nvPr>
            <p:extLst>
              <p:ext uri="{D42A27DB-BD31-4B8C-83A1-F6EECF244321}">
                <p14:modId xmlns:p14="http://schemas.microsoft.com/office/powerpoint/2010/main" val="2075948780"/>
              </p:ext>
            </p:extLst>
          </p:nvPr>
        </p:nvGraphicFramePr>
        <p:xfrm>
          <a:off x="47597" y="1389585"/>
          <a:ext cx="2628292" cy="18941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377477608"/>
              </p:ext>
            </p:extLst>
          </p:nvPr>
        </p:nvGraphicFramePr>
        <p:xfrm>
          <a:off x="1691680" y="3435846"/>
          <a:ext cx="5514340" cy="1528703"/>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p:cNvSpPr txBox="1"/>
          <p:nvPr/>
        </p:nvSpPr>
        <p:spPr>
          <a:xfrm>
            <a:off x="2771800" y="1513410"/>
            <a:ext cx="1944216" cy="646331"/>
          </a:xfrm>
          <a:prstGeom prst="rect">
            <a:avLst/>
          </a:prstGeom>
          <a:noFill/>
          <a:ln>
            <a:solidFill>
              <a:schemeClr val="accent2"/>
            </a:solidFill>
          </a:ln>
        </p:spPr>
        <p:txBody>
          <a:bodyPr wrap="square" rtlCol="0">
            <a:spAutoFit/>
          </a:bodyPr>
          <a:lstStyle/>
          <a:p>
            <a:pPr algn="ctr"/>
            <a:r>
              <a:rPr lang="es-MX" sz="1200" b="1" dirty="0" smtClean="0"/>
              <a:t>¿Han sido capacitados los trabajadores de la empresa?</a:t>
            </a:r>
            <a:endParaRPr lang="es-MX" sz="1200" b="1" dirty="0"/>
          </a:p>
        </p:txBody>
      </p:sp>
      <p:sp>
        <p:nvSpPr>
          <p:cNvPr id="8" name="Flecha abajo 7"/>
          <p:cNvSpPr/>
          <p:nvPr/>
        </p:nvSpPr>
        <p:spPr>
          <a:xfrm>
            <a:off x="2915816" y="2395199"/>
            <a:ext cx="1152128" cy="648072"/>
          </a:xfrm>
          <a:prstGeom prst="downArrow">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s-MX" b="1" dirty="0" smtClean="0">
                <a:solidFill>
                  <a:schemeClr val="tx1"/>
                </a:solidFill>
              </a:rPr>
              <a:t>SÍ</a:t>
            </a:r>
            <a:endParaRPr lang="es-MX" b="1" dirty="0">
              <a:solidFill>
                <a:schemeClr val="tx1"/>
              </a:solidFill>
            </a:endParaRPr>
          </a:p>
        </p:txBody>
      </p:sp>
      <p:sp>
        <p:nvSpPr>
          <p:cNvPr id="9" name="CuadroTexto 8"/>
          <p:cNvSpPr txBox="1"/>
          <p:nvPr/>
        </p:nvSpPr>
        <p:spPr>
          <a:xfrm>
            <a:off x="33349" y="3939902"/>
            <a:ext cx="1512168" cy="855940"/>
          </a:xfrm>
          <a:prstGeom prst="rightArrow">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MX" sz="1100" b="1" dirty="0" smtClean="0"/>
              <a:t>Trabajadores capacitados</a:t>
            </a:r>
            <a:endParaRPr lang="es-MX" sz="1100" b="1" dirty="0"/>
          </a:p>
        </p:txBody>
      </p:sp>
      <p:graphicFrame>
        <p:nvGraphicFramePr>
          <p:cNvPr id="11" name="Gráfico 10"/>
          <p:cNvGraphicFramePr/>
          <p:nvPr>
            <p:extLst>
              <p:ext uri="{D42A27DB-BD31-4B8C-83A1-F6EECF244321}">
                <p14:modId xmlns:p14="http://schemas.microsoft.com/office/powerpoint/2010/main" val="641228985"/>
              </p:ext>
            </p:extLst>
          </p:nvPr>
        </p:nvGraphicFramePr>
        <p:xfrm>
          <a:off x="5220072" y="1713209"/>
          <a:ext cx="3825293" cy="149341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ángulo 11"/>
          <p:cNvSpPr/>
          <p:nvPr/>
        </p:nvSpPr>
        <p:spPr>
          <a:xfrm>
            <a:off x="8172400" y="1635646"/>
            <a:ext cx="792088" cy="1584176"/>
          </a:xfrm>
          <a:prstGeom prst="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p:cNvSpPr/>
          <p:nvPr/>
        </p:nvSpPr>
        <p:spPr>
          <a:xfrm>
            <a:off x="5220072" y="1419622"/>
            <a:ext cx="381642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solidFill>
                  <a:schemeClr val="tx1"/>
                </a:solidFill>
              </a:rPr>
              <a:t>% trabajadores capacitados al año</a:t>
            </a:r>
            <a:endParaRPr lang="es-MX" sz="1200" b="1" dirty="0">
              <a:solidFill>
                <a:schemeClr val="tx1"/>
              </a:solidFill>
            </a:endParaRPr>
          </a:p>
        </p:txBody>
      </p:sp>
      <p:sp>
        <p:nvSpPr>
          <p:cNvPr id="14" name="CuadroTexto 13"/>
          <p:cNvSpPr txBox="1"/>
          <p:nvPr/>
        </p:nvSpPr>
        <p:spPr>
          <a:xfrm>
            <a:off x="5081086" y="1698075"/>
            <a:ext cx="1069567" cy="276999"/>
          </a:xfrm>
          <a:prstGeom prst="rect">
            <a:avLst/>
          </a:prstGeom>
          <a:noFill/>
          <a:ln>
            <a:solidFill>
              <a:schemeClr val="accent3"/>
            </a:solidFill>
          </a:ln>
        </p:spPr>
        <p:txBody>
          <a:bodyPr wrap="square" rtlCol="0">
            <a:spAutoFit/>
          </a:bodyPr>
          <a:lstStyle/>
          <a:p>
            <a:r>
              <a:rPr lang="es-MX" sz="1200" b="1" dirty="0" err="1" smtClean="0"/>
              <a:t>Prom</a:t>
            </a:r>
            <a:r>
              <a:rPr lang="es-MX" sz="1200" b="1" dirty="0" smtClean="0"/>
              <a:t>: 59%</a:t>
            </a:r>
            <a:endParaRPr lang="es-MX" sz="1200" b="1" dirty="0"/>
          </a:p>
        </p:txBody>
      </p:sp>
      <p:sp>
        <p:nvSpPr>
          <p:cNvPr id="15" name="Rectángulo 14"/>
          <p:cNvSpPr/>
          <p:nvPr/>
        </p:nvSpPr>
        <p:spPr>
          <a:xfrm>
            <a:off x="5004048" y="1419622"/>
            <a:ext cx="4032448" cy="1872208"/>
          </a:xfrm>
          <a:prstGeom prst="rect">
            <a:avLst/>
          </a:prstGeom>
          <a:noFill/>
          <a:ln w="63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p:cNvSpPr txBox="1"/>
          <p:nvPr/>
        </p:nvSpPr>
        <p:spPr>
          <a:xfrm>
            <a:off x="7334914" y="3587502"/>
            <a:ext cx="1656184" cy="1169551"/>
          </a:xfrm>
          <a:prstGeom prst="rect">
            <a:avLst/>
          </a:prstGeom>
          <a:scene3d>
            <a:camera prst="orthographicFront"/>
            <a:lightRig rig="threePt" dir="t"/>
          </a:scene3d>
          <a:sp3d>
            <a:bevelT/>
          </a:sp3d>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MX" sz="1400" dirty="0" smtClean="0">
                <a:solidFill>
                  <a:schemeClr val="tx1"/>
                </a:solidFill>
              </a:rPr>
              <a:t>Horas promedio de capacitación por trabajador: </a:t>
            </a:r>
            <a:r>
              <a:rPr lang="es-MX" sz="2800" b="1" dirty="0" smtClean="0">
                <a:solidFill>
                  <a:schemeClr val="tx1"/>
                </a:solidFill>
              </a:rPr>
              <a:t>32</a:t>
            </a:r>
            <a:endParaRPr lang="es-MX" sz="2800" b="1" dirty="0">
              <a:solidFill>
                <a:schemeClr val="tx1"/>
              </a:solidFill>
            </a:endParaRPr>
          </a:p>
        </p:txBody>
      </p:sp>
    </p:spTree>
    <p:extLst>
      <p:ext uri="{BB962C8B-B14F-4D97-AF65-F5344CB8AC3E}">
        <p14:creationId xmlns:p14="http://schemas.microsoft.com/office/powerpoint/2010/main" val="40710976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6.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WidescreenPresentation">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Override1.xml><?xml version="1.0" encoding="utf-8"?>
<a:themeOverride xmlns:a="http://schemas.openxmlformats.org/drawingml/2006/main">
  <a:clrScheme name="Marquesina">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2.xml><?xml version="1.0" encoding="utf-8"?>
<a:themeOverride xmlns:a="http://schemas.openxmlformats.org/drawingml/2006/main">
  <a:clrScheme name="Marquesina">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WidescreenPresentation</Template>
  <TotalTime>0</TotalTime>
  <Words>3042</Words>
  <Application>Microsoft Office PowerPoint</Application>
  <PresentationFormat>Presentación en pantalla (16:9)</PresentationFormat>
  <Paragraphs>597</Paragraphs>
  <Slides>48</Slides>
  <Notes>10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48</vt:i4>
      </vt:variant>
    </vt:vector>
  </HeadingPairs>
  <TitlesOfParts>
    <vt:vector size="55" baseType="lpstr">
      <vt:lpstr>Calibri</vt:lpstr>
      <vt:lpstr>Cambria Math</vt:lpstr>
      <vt:lpstr>Century Gothic</vt:lpstr>
      <vt:lpstr>Times New Roman</vt:lpstr>
      <vt:lpstr>Wingdings</vt:lpstr>
      <vt:lpstr>Wingdings 2</vt:lpstr>
      <vt:lpstr>WidescreenPresentation</vt:lpstr>
      <vt:lpstr>Presentación de PowerPoint</vt:lpstr>
      <vt:lpstr>Presentación de PowerPoint</vt:lpstr>
      <vt:lpstr>Panorama de la capacitación en el Ecuador</vt:lpstr>
      <vt:lpstr>Objetivos</vt:lpstr>
      <vt:lpstr>Diseño de la investigación</vt:lpstr>
      <vt:lpstr>Muestreo estadístico</vt:lpstr>
      <vt:lpstr>Resultados</vt:lpstr>
      <vt:lpstr>Características de las empresas</vt:lpstr>
      <vt:lpstr>Trabajadores capacitados</vt:lpstr>
      <vt:lpstr>Plan de capacitación</vt:lpstr>
      <vt:lpstr>Motivos y detección de necesidades</vt:lpstr>
      <vt:lpstr>Temas de capacitación requeridos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Certificados y tipo de capacitación</vt:lpstr>
      <vt:lpstr>Lugar, modalidad y horario</vt:lpstr>
      <vt:lpstr>Medios de comunicación</vt:lpstr>
      <vt:lpstr>Factores</vt:lpstr>
      <vt:lpstr>Empresa de capacitación contratada</vt:lpstr>
      <vt:lpstr>Empresa de capacitación contratada</vt:lpstr>
      <vt:lpstr>Momento de compra y reposición del servicio</vt:lpstr>
      <vt:lpstr>Papeles de compra</vt:lpstr>
      <vt:lpstr>Servicios de capacitación CEC</vt:lpstr>
      <vt:lpstr>Disposición de pago</vt:lpstr>
      <vt:lpstr>Demanda</vt:lpstr>
      <vt:lpstr>Estudios de posgrados</vt:lpstr>
      <vt:lpstr>Comparativo estudio SECAP</vt:lpstr>
      <vt:lpstr>Comparativo estudio SECAP</vt:lpstr>
      <vt:lpstr>Conclusiones</vt:lpstr>
      <vt:lpstr>Conclusiones</vt:lpstr>
      <vt:lpstr>Temas de capacitación</vt:lpstr>
      <vt:lpstr>Electrónica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2014-05-06T22:19:41Z</dcterms:created>
  <dcterms:modified xsi:type="dcterms:W3CDTF">2015-08-05T21:16:47Z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3082</vt:i4>
  </property>
  <property fmtid="{D5CDD505-2E9C-101B-9397-08002B2CF9AE}" pid="3" name="_Version">
    <vt:lpwstr>12.0.4518</vt:lpwstr>
  </property>
</Properties>
</file>