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7" r:id="rId2"/>
    <p:sldId id="263" r:id="rId3"/>
    <p:sldId id="269" r:id="rId4"/>
    <p:sldId id="1382" r:id="rId5"/>
    <p:sldId id="1383" r:id="rId6"/>
    <p:sldId id="1385" r:id="rId7"/>
    <p:sldId id="1387" r:id="rId8"/>
    <p:sldId id="1374" r:id="rId9"/>
    <p:sldId id="1389" r:id="rId10"/>
    <p:sldId id="1390" r:id="rId11"/>
    <p:sldId id="1410" r:id="rId12"/>
    <p:sldId id="1391" r:id="rId13"/>
    <p:sldId id="1437" r:id="rId14"/>
    <p:sldId id="1438" r:id="rId15"/>
    <p:sldId id="1392" r:id="rId16"/>
    <p:sldId id="1394" r:id="rId17"/>
    <p:sldId id="1376" r:id="rId18"/>
    <p:sldId id="1413" r:id="rId19"/>
    <p:sldId id="1415" r:id="rId20"/>
    <p:sldId id="1416" r:id="rId21"/>
    <p:sldId id="1436" r:id="rId22"/>
    <p:sldId id="1417" r:id="rId23"/>
    <p:sldId id="1439" r:id="rId24"/>
    <p:sldId id="1440" r:id="rId25"/>
    <p:sldId id="1426" r:id="rId26"/>
    <p:sldId id="1421" r:id="rId27"/>
    <p:sldId id="1422" r:id="rId28"/>
    <p:sldId id="1423" r:id="rId29"/>
    <p:sldId id="1429" r:id="rId30"/>
    <p:sldId id="1377" r:id="rId31"/>
    <p:sldId id="1430" r:id="rId32"/>
    <p:sldId id="1431" r:id="rId33"/>
    <p:sldId id="1432" r:id="rId34"/>
    <p:sldId id="1433" r:id="rId35"/>
    <p:sldId id="1379" r:id="rId36"/>
    <p:sldId id="1378" r:id="rId37"/>
    <p:sldId id="1380" r:id="rId38"/>
    <p:sldId id="1434" r:id="rId39"/>
    <p:sldId id="1381" r:id="rId40"/>
    <p:sldId id="1435" r:id="rId41"/>
    <p:sldId id="1373" r:id="rId42"/>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E20"/>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snapToObjects="1">
      <p:cViewPr varScale="1">
        <p:scale>
          <a:sx n="63" d="100"/>
          <a:sy n="63" d="100"/>
        </p:scale>
        <p:origin x="7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G:\Dropbox\Tesis%20Docker\DesarrolloTesisARodriguez\tabla%20comparativ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Dropbox\Tesis%20Docker\DesarrolloTesisARodriguez\tabla%20compara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Resultados IaaS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'Resultados IaaS'!$B$1</c:f>
              <c:strCache>
                <c:ptCount val="1"/>
                <c:pt idx="0">
                  <c:v>CloudStack</c:v>
                </c:pt>
              </c:strCache>
            </c:strRef>
          </c:tx>
          <c:invertIfNegative val="0"/>
          <c:cat>
            <c:strRef>
              <c:f>'Resultados IaaS'!$A$8</c:f>
              <c:strCache>
                <c:ptCount val="1"/>
                <c:pt idx="0">
                  <c:v>Calificación General</c:v>
                </c:pt>
              </c:strCache>
            </c:strRef>
          </c:cat>
          <c:val>
            <c:numRef>
              <c:f>'Resultados IaaS'!$B$8</c:f>
              <c:numCache>
                <c:formatCode>General</c:formatCode>
                <c:ptCount val="1"/>
                <c:pt idx="0">
                  <c:v>201</c:v>
                </c:pt>
              </c:numCache>
            </c:numRef>
          </c:val>
        </c:ser>
        <c:ser>
          <c:idx val="1"/>
          <c:order val="1"/>
          <c:tx>
            <c:strRef>
              <c:f>'Resultados IaaS'!$C$1</c:f>
              <c:strCache>
                <c:ptCount val="1"/>
                <c:pt idx="0">
                  <c:v>Eucalyptus</c:v>
                </c:pt>
              </c:strCache>
            </c:strRef>
          </c:tx>
          <c:invertIfNegative val="0"/>
          <c:cat>
            <c:strRef>
              <c:f>'Resultados IaaS'!$A$8</c:f>
              <c:strCache>
                <c:ptCount val="1"/>
                <c:pt idx="0">
                  <c:v>Calificación General</c:v>
                </c:pt>
              </c:strCache>
            </c:strRef>
          </c:cat>
          <c:val>
            <c:numRef>
              <c:f>'Resultados IaaS'!$C$8</c:f>
              <c:numCache>
                <c:formatCode>General</c:formatCode>
                <c:ptCount val="1"/>
                <c:pt idx="0">
                  <c:v>205</c:v>
                </c:pt>
              </c:numCache>
            </c:numRef>
          </c:val>
        </c:ser>
        <c:ser>
          <c:idx val="2"/>
          <c:order val="2"/>
          <c:tx>
            <c:strRef>
              <c:f>'Resultados IaaS'!$D$1</c:f>
              <c:strCache>
                <c:ptCount val="1"/>
                <c:pt idx="0">
                  <c:v>OpenStack</c:v>
                </c:pt>
              </c:strCache>
            </c:strRef>
          </c:tx>
          <c:invertIfNegative val="0"/>
          <c:cat>
            <c:strRef>
              <c:f>'Resultados IaaS'!$A$8</c:f>
              <c:strCache>
                <c:ptCount val="1"/>
                <c:pt idx="0">
                  <c:v>Calificación General</c:v>
                </c:pt>
              </c:strCache>
            </c:strRef>
          </c:cat>
          <c:val>
            <c:numRef>
              <c:f>'Resultados IaaS'!$D$8</c:f>
              <c:numCache>
                <c:formatCode>General</c:formatCode>
                <c:ptCount val="1"/>
                <c:pt idx="0">
                  <c:v>224</c:v>
                </c:pt>
              </c:numCache>
            </c:numRef>
          </c:val>
        </c:ser>
        <c:ser>
          <c:idx val="3"/>
          <c:order val="3"/>
          <c:tx>
            <c:strRef>
              <c:f>'Resultados IaaS'!$E$1</c:f>
              <c:strCache>
                <c:ptCount val="1"/>
                <c:pt idx="0">
                  <c:v>OpenNebula</c:v>
                </c:pt>
              </c:strCache>
            </c:strRef>
          </c:tx>
          <c:invertIfNegative val="0"/>
          <c:cat>
            <c:strRef>
              <c:f>'Resultados IaaS'!$A$8</c:f>
              <c:strCache>
                <c:ptCount val="1"/>
                <c:pt idx="0">
                  <c:v>Calificación General</c:v>
                </c:pt>
              </c:strCache>
            </c:strRef>
          </c:cat>
          <c:val>
            <c:numRef>
              <c:f>'Resultados IaaS'!$E$8</c:f>
              <c:numCache>
                <c:formatCode>General</c:formatCode>
                <c:ptCount val="1"/>
                <c:pt idx="0">
                  <c:v>173</c:v>
                </c:pt>
              </c:numCache>
            </c:numRef>
          </c:val>
        </c:ser>
        <c:ser>
          <c:idx val="4"/>
          <c:order val="4"/>
          <c:tx>
            <c:strRef>
              <c:f>'Resultados IaaS'!$F$1</c:f>
              <c:strCache>
                <c:ptCount val="1"/>
                <c:pt idx="0">
                  <c:v>VMware</c:v>
                </c:pt>
              </c:strCache>
            </c:strRef>
          </c:tx>
          <c:invertIfNegative val="0"/>
          <c:cat>
            <c:strRef>
              <c:f>'Resultados IaaS'!$A$8</c:f>
              <c:strCache>
                <c:ptCount val="1"/>
                <c:pt idx="0">
                  <c:v>Calificación General</c:v>
                </c:pt>
              </c:strCache>
            </c:strRef>
          </c:cat>
          <c:val>
            <c:numRef>
              <c:f>'Resultados IaaS'!$F$8</c:f>
              <c:numCache>
                <c:formatCode>General</c:formatCode>
                <c:ptCount val="1"/>
                <c:pt idx="0">
                  <c:v>216</c:v>
                </c:pt>
              </c:numCache>
            </c:numRef>
          </c:val>
        </c:ser>
        <c:dLbls>
          <c:showLegendKey val="0"/>
          <c:showVal val="0"/>
          <c:showCatName val="0"/>
          <c:showSerName val="0"/>
          <c:showPercent val="0"/>
          <c:showBubbleSize val="0"/>
        </c:dLbls>
        <c:gapWidth val="150"/>
        <c:shape val="box"/>
        <c:axId val="383322080"/>
        <c:axId val="383322640"/>
        <c:axId val="0"/>
      </c:bar3DChart>
      <c:catAx>
        <c:axId val="383322080"/>
        <c:scaling>
          <c:orientation val="minMax"/>
        </c:scaling>
        <c:delete val="0"/>
        <c:axPos val="b"/>
        <c:numFmt formatCode="General" sourceLinked="0"/>
        <c:majorTickMark val="none"/>
        <c:minorTickMark val="none"/>
        <c:tickLblPos val="nextTo"/>
        <c:crossAx val="383322640"/>
        <c:crosses val="autoZero"/>
        <c:auto val="1"/>
        <c:lblAlgn val="ctr"/>
        <c:lblOffset val="100"/>
        <c:noMultiLvlLbl val="0"/>
      </c:catAx>
      <c:valAx>
        <c:axId val="383322640"/>
        <c:scaling>
          <c:orientation val="minMax"/>
        </c:scaling>
        <c:delete val="0"/>
        <c:axPos val="l"/>
        <c:majorGridlines/>
        <c:numFmt formatCode="General" sourceLinked="1"/>
        <c:majorTickMark val="none"/>
        <c:minorTickMark val="none"/>
        <c:tickLblPos val="nextTo"/>
        <c:crossAx val="383322080"/>
        <c:crosses val="autoZero"/>
        <c:crossBetween val="between"/>
      </c:valAx>
      <c:dTable>
        <c:showHorzBorder val="1"/>
        <c:showVertBorder val="1"/>
        <c:showOutline val="1"/>
        <c:showKeys val="1"/>
        <c:txPr>
          <a:bodyPr/>
          <a:lstStyle/>
          <a:p>
            <a:pPr rtl="0">
              <a:defRPr sz="1600"/>
            </a:pPr>
            <a:endParaRPr lang="es-EC"/>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Resultados PaaS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'Resultados PaaS'!$B$1</c:f>
              <c:strCache>
                <c:ptCount val="1"/>
                <c:pt idx="0">
                  <c:v>OpenShift</c:v>
                </c:pt>
              </c:strCache>
            </c:strRef>
          </c:tx>
          <c:invertIfNegative val="0"/>
          <c:cat>
            <c:strRef>
              <c:f>'Resultados PaaS'!$A$8</c:f>
              <c:strCache>
                <c:ptCount val="1"/>
                <c:pt idx="0">
                  <c:v>Calificación General</c:v>
                </c:pt>
              </c:strCache>
            </c:strRef>
          </c:cat>
          <c:val>
            <c:numRef>
              <c:f>'Resultados PaaS'!$B$8</c:f>
              <c:numCache>
                <c:formatCode>General</c:formatCode>
                <c:ptCount val="1"/>
                <c:pt idx="0">
                  <c:v>196</c:v>
                </c:pt>
              </c:numCache>
            </c:numRef>
          </c:val>
        </c:ser>
        <c:ser>
          <c:idx val="1"/>
          <c:order val="1"/>
          <c:tx>
            <c:strRef>
              <c:f>'Resultados PaaS'!$C$1</c:f>
              <c:strCache>
                <c:ptCount val="1"/>
                <c:pt idx="0">
                  <c:v>Cloud Foundry</c:v>
                </c:pt>
              </c:strCache>
            </c:strRef>
          </c:tx>
          <c:invertIfNegative val="0"/>
          <c:cat>
            <c:strRef>
              <c:f>'Resultados PaaS'!$A$8</c:f>
              <c:strCache>
                <c:ptCount val="1"/>
                <c:pt idx="0">
                  <c:v>Calificación General</c:v>
                </c:pt>
              </c:strCache>
            </c:strRef>
          </c:cat>
          <c:val>
            <c:numRef>
              <c:f>'Resultados PaaS'!$C$8</c:f>
              <c:numCache>
                <c:formatCode>General</c:formatCode>
                <c:ptCount val="1"/>
                <c:pt idx="0">
                  <c:v>195</c:v>
                </c:pt>
              </c:numCache>
            </c:numRef>
          </c:val>
        </c:ser>
        <c:ser>
          <c:idx val="2"/>
          <c:order val="2"/>
          <c:tx>
            <c:strRef>
              <c:f>'Resultados PaaS'!$D$1</c:f>
              <c:strCache>
                <c:ptCount val="1"/>
                <c:pt idx="0">
                  <c:v>Docker</c:v>
                </c:pt>
              </c:strCache>
            </c:strRef>
          </c:tx>
          <c:invertIfNegative val="0"/>
          <c:cat>
            <c:strRef>
              <c:f>'Resultados PaaS'!$A$8</c:f>
              <c:strCache>
                <c:ptCount val="1"/>
                <c:pt idx="0">
                  <c:v>Calificación General</c:v>
                </c:pt>
              </c:strCache>
            </c:strRef>
          </c:cat>
          <c:val>
            <c:numRef>
              <c:f>'Resultados PaaS'!$D$8</c:f>
              <c:numCache>
                <c:formatCode>General</c:formatCode>
                <c:ptCount val="1"/>
                <c:pt idx="0">
                  <c:v>211</c:v>
                </c:pt>
              </c:numCache>
            </c:numRef>
          </c:val>
        </c:ser>
        <c:dLbls>
          <c:showLegendKey val="0"/>
          <c:showVal val="0"/>
          <c:showCatName val="0"/>
          <c:showSerName val="0"/>
          <c:showPercent val="0"/>
          <c:showBubbleSize val="0"/>
        </c:dLbls>
        <c:gapWidth val="150"/>
        <c:shape val="box"/>
        <c:axId val="220724096"/>
        <c:axId val="220724656"/>
        <c:axId val="0"/>
      </c:bar3DChart>
      <c:catAx>
        <c:axId val="220724096"/>
        <c:scaling>
          <c:orientation val="minMax"/>
        </c:scaling>
        <c:delete val="0"/>
        <c:axPos val="b"/>
        <c:numFmt formatCode="General" sourceLinked="0"/>
        <c:majorTickMark val="none"/>
        <c:minorTickMark val="none"/>
        <c:tickLblPos val="nextTo"/>
        <c:crossAx val="220724656"/>
        <c:crosses val="autoZero"/>
        <c:auto val="1"/>
        <c:lblAlgn val="ctr"/>
        <c:lblOffset val="100"/>
        <c:noMultiLvlLbl val="0"/>
      </c:catAx>
      <c:valAx>
        <c:axId val="220724656"/>
        <c:scaling>
          <c:orientation val="minMax"/>
        </c:scaling>
        <c:delete val="0"/>
        <c:axPos val="l"/>
        <c:majorGridlines/>
        <c:numFmt formatCode="General" sourceLinked="1"/>
        <c:majorTickMark val="none"/>
        <c:minorTickMark val="none"/>
        <c:tickLblPos val="nextTo"/>
        <c:crossAx val="220724096"/>
        <c:crosses val="autoZero"/>
        <c:crossBetween val="between"/>
      </c:valAx>
      <c:dTable>
        <c:showHorzBorder val="1"/>
        <c:showVertBorder val="1"/>
        <c:showOutline val="1"/>
        <c:showKeys val="1"/>
        <c:txPr>
          <a:bodyPr/>
          <a:lstStyle/>
          <a:p>
            <a:pPr rtl="0">
              <a:defRPr sz="1600"/>
            </a:pPr>
            <a:endParaRPr lang="es-EC"/>
          </a:p>
        </c:txPr>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es-ES" smtClean="0"/>
              <a:t>12/05/2015</a:t>
            </a:r>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9F67398-E0FD-447D-BFDF-1AB4A8ACE088}" type="slidenum">
              <a:rPr lang="es-ES" smtClean="0"/>
              <a:t>‹#›</a:t>
            </a:fld>
            <a:endParaRPr lang="es-ES"/>
          </a:p>
        </p:txBody>
      </p:sp>
    </p:spTree>
    <p:extLst>
      <p:ext uri="{BB962C8B-B14F-4D97-AF65-F5344CB8AC3E}">
        <p14:creationId xmlns:p14="http://schemas.microsoft.com/office/powerpoint/2010/main" val="2611607628"/>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es-ES" smtClean="0"/>
              <a:t>12/05/2015</a:t>
            </a:r>
            <a:endParaRPr lang="es-EC"/>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44673C-68E4-4708-8831-23B4C57F40A7}" type="slidenum">
              <a:rPr lang="es-EC" smtClean="0"/>
              <a:t>‹#›</a:t>
            </a:fld>
            <a:endParaRPr lang="es-EC"/>
          </a:p>
        </p:txBody>
      </p:sp>
    </p:spTree>
    <p:extLst>
      <p:ext uri="{BB962C8B-B14F-4D97-AF65-F5344CB8AC3E}">
        <p14:creationId xmlns:p14="http://schemas.microsoft.com/office/powerpoint/2010/main" val="3905241360"/>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53071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30974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11195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482506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432703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58377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416023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83299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45817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418516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49388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227065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98193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67938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841097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80576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87808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52241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94053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789536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56195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56328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47667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1366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616202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51101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66804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28416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929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18377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78269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35154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C" smtClean="0"/>
          </a:p>
        </p:txBody>
      </p:sp>
      <p:sp>
        <p:nvSpPr>
          <p:cNvPr id="6" name="5 Marcador de fecha"/>
          <p:cNvSpPr>
            <a:spLocks noGrp="1"/>
          </p:cNvSpPr>
          <p:nvPr>
            <p:ph type="dt" idx="10"/>
          </p:nvPr>
        </p:nvSpPr>
        <p:spPr/>
        <p:txBody>
          <a:bodyPr/>
          <a:lstStyle/>
          <a:p>
            <a:r>
              <a:rPr lang="es-ES" smtClean="0"/>
              <a:t>12/05/2015</a:t>
            </a:r>
            <a:endParaRPr lang="es-EC"/>
          </a:p>
        </p:txBody>
      </p:sp>
      <p:sp>
        <p:nvSpPr>
          <p:cNvPr id="2" name="1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109612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r>
              <a:rPr lang="es-ES" smtClean="0"/>
              <a:t>12/05/2015</a:t>
            </a:r>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6897170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r>
              <a:rPr lang="es-ES" smtClean="0"/>
              <a:t>12/05/2015</a:t>
            </a:r>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13910974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r>
              <a:rPr lang="es-ES" smtClean="0"/>
              <a:t>12/05/2015</a:t>
            </a:r>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302516569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r>
              <a:rPr lang="es-ES" smtClean="0"/>
              <a:t>12/05/2015</a:t>
            </a:r>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20400429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r>
              <a:rPr lang="es-ES" smtClean="0"/>
              <a:t>12/05/2015</a:t>
            </a:r>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5740606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r>
              <a:rPr lang="es-ES" smtClean="0"/>
              <a:t>12/05/2015</a:t>
            </a:r>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20056317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r>
              <a:rPr lang="es-ES" smtClean="0"/>
              <a:t>12/05/2015</a:t>
            </a:r>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333396696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r>
              <a:rPr lang="es-ES" smtClean="0"/>
              <a:t>12/05/2015</a:t>
            </a:r>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29930973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S" smtClean="0"/>
              <a:t>12/05/2015</a:t>
            </a:r>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400470997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r>
              <a:rPr lang="es-ES" smtClean="0"/>
              <a:t>12/05/2015</a:t>
            </a:r>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8089842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r>
              <a:rPr lang="es-ES" smtClean="0"/>
              <a:t>12/05/2015</a:t>
            </a:r>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A7AD-0F3C-9948-8878-8F8264897ED8}" type="slidenum">
              <a:rPr lang="es-ES" smtClean="0"/>
              <a:t>‹#›</a:t>
            </a:fld>
            <a:endParaRPr lang="es-ES"/>
          </a:p>
        </p:txBody>
      </p:sp>
    </p:spTree>
    <p:extLst>
      <p:ext uri="{BB962C8B-B14F-4D97-AF65-F5344CB8AC3E}">
        <p14:creationId xmlns:p14="http://schemas.microsoft.com/office/powerpoint/2010/main" val="373324675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t>12/05/2015</a:t>
            </a:r>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A7AD-0F3C-9948-8878-8F8264897ED8}" type="slidenum">
              <a:rPr lang="es-ES" smtClean="0"/>
              <a:t>‹#›</a:t>
            </a:fld>
            <a:endParaRPr lang="es-ES"/>
          </a:p>
        </p:txBody>
      </p:sp>
    </p:spTree>
    <p:extLst>
      <p:ext uri="{BB962C8B-B14F-4D97-AF65-F5344CB8AC3E}">
        <p14:creationId xmlns:p14="http://schemas.microsoft.com/office/powerpoint/2010/main" val="216539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4435" cy="6858000"/>
          </a:xfrm>
          <a:prstGeom prst="rect">
            <a:avLst/>
          </a:prstGeom>
        </p:spPr>
      </p:pic>
      <p:sp>
        <p:nvSpPr>
          <p:cNvPr id="3" name="2 Rectángulo"/>
          <p:cNvSpPr/>
          <p:nvPr/>
        </p:nvSpPr>
        <p:spPr>
          <a:xfrm>
            <a:off x="2042160" y="4553966"/>
            <a:ext cx="5183061" cy="2031325"/>
          </a:xfrm>
          <a:prstGeom prst="rect">
            <a:avLst/>
          </a:prstGeom>
        </p:spPr>
        <p:txBody>
          <a:bodyPr wrap="square">
            <a:spAutoFit/>
          </a:bodyPr>
          <a:lstStyle/>
          <a:p>
            <a:pPr algn="ctr"/>
            <a:r>
              <a:rPr lang="es-EC" b="1" dirty="0"/>
              <a:t>AUTOR: ANDRÉS SEBASTIÁN RODRÍGUEZ FLORES</a:t>
            </a:r>
          </a:p>
          <a:p>
            <a:pPr algn="ctr"/>
            <a:r>
              <a:rPr lang="es-EC" b="1" dirty="0"/>
              <a:t> </a:t>
            </a:r>
          </a:p>
          <a:p>
            <a:pPr algn="ctr"/>
            <a:r>
              <a:rPr lang="es-EC" b="1" dirty="0"/>
              <a:t>DIRECTOR: ING. FREDDY DUEÑAS</a:t>
            </a:r>
          </a:p>
          <a:p>
            <a:pPr algn="ctr"/>
            <a:r>
              <a:rPr lang="es-EC" b="1" dirty="0"/>
              <a:t>CODIRECTOR: ING. PABLO PARRA</a:t>
            </a:r>
          </a:p>
          <a:p>
            <a:pPr algn="ctr"/>
            <a:r>
              <a:rPr lang="es-EC" b="1" dirty="0"/>
              <a:t> </a:t>
            </a:r>
          </a:p>
          <a:p>
            <a:pPr algn="ctr"/>
            <a:r>
              <a:rPr lang="es-EC" b="1" dirty="0"/>
              <a:t>SANGOLQUÍ</a:t>
            </a:r>
          </a:p>
          <a:p>
            <a:pPr algn="ctr"/>
            <a:r>
              <a:rPr lang="es-EC" b="1" dirty="0" smtClean="0"/>
              <a:t>AGOSTO 2015</a:t>
            </a:r>
            <a:endParaRPr lang="es-EC" b="1" dirty="0">
              <a:solidFill>
                <a:schemeClr val="tx1">
                  <a:lumMod val="65000"/>
                  <a:lumOff val="3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20" y="58944"/>
            <a:ext cx="4815840" cy="1243776"/>
          </a:xfrm>
          <a:prstGeom prst="rect">
            <a:avLst/>
          </a:prstGeom>
        </p:spPr>
      </p:pic>
      <p:sp>
        <p:nvSpPr>
          <p:cNvPr id="7" name="Title 6"/>
          <p:cNvSpPr>
            <a:spLocks noGrp="1"/>
          </p:cNvSpPr>
          <p:nvPr>
            <p:ph type="ctrTitle"/>
          </p:nvPr>
        </p:nvSpPr>
        <p:spPr>
          <a:xfrm>
            <a:off x="685800" y="2557145"/>
            <a:ext cx="7772400" cy="1470025"/>
          </a:xfrm>
        </p:spPr>
        <p:txBody>
          <a:bodyPr>
            <a:normAutofit fontScale="90000"/>
          </a:bodyPr>
          <a:lstStyle/>
          <a:p>
            <a:r>
              <a:rPr lang="es-EC" dirty="0"/>
              <a:t>TEMA: PROTOTIPO DE PLATAFORMA COMO SERVICIO (PaaS)</a:t>
            </a:r>
            <a:br>
              <a:rPr lang="es-EC" dirty="0"/>
            </a:br>
            <a:r>
              <a:rPr lang="es-EC" dirty="0"/>
              <a:t>BASADO EN TECNOLOGÍAS ABIERTAS</a:t>
            </a:r>
          </a:p>
        </p:txBody>
      </p:sp>
      <p:sp>
        <p:nvSpPr>
          <p:cNvPr id="8" name="TextBox 7"/>
          <p:cNvSpPr txBox="1"/>
          <p:nvPr/>
        </p:nvSpPr>
        <p:spPr>
          <a:xfrm>
            <a:off x="1798494" y="1554480"/>
            <a:ext cx="5476692" cy="646331"/>
          </a:xfrm>
          <a:prstGeom prst="rect">
            <a:avLst/>
          </a:prstGeom>
          <a:noFill/>
        </p:spPr>
        <p:txBody>
          <a:bodyPr wrap="none" rtlCol="0">
            <a:spAutoFit/>
          </a:bodyPr>
          <a:lstStyle/>
          <a:p>
            <a:pPr algn="ctr"/>
            <a:r>
              <a:rPr lang="es-EC" b="1" dirty="0" smtClean="0"/>
              <a:t>DEPARTAMENTO DE CIENCIAS DE LA COMPUTACIÓN </a:t>
            </a:r>
          </a:p>
          <a:p>
            <a:pPr algn="ctr"/>
            <a:r>
              <a:rPr lang="es-EC" b="1" dirty="0" smtClean="0"/>
              <a:t>CARRERA DE INGENIERÍA DE SISTEMAS E INFORMÁTICA</a:t>
            </a:r>
            <a:endParaRPr lang="es-EC" b="1" dirty="0"/>
          </a:p>
        </p:txBody>
      </p:sp>
    </p:spTree>
    <p:extLst>
      <p:ext uri="{BB962C8B-B14F-4D97-AF65-F5344CB8AC3E}">
        <p14:creationId xmlns:p14="http://schemas.microsoft.com/office/powerpoint/2010/main" val="162931644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Características</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457200" lvl="0" indent="-457200">
              <a:buFont typeface="Arial" panose="020B0604020202020204" pitchFamily="34" charset="0"/>
              <a:buChar char="•"/>
            </a:pPr>
            <a:r>
              <a:rPr lang="es-EC" sz="3200" dirty="0"/>
              <a:t>A</a:t>
            </a:r>
            <a:r>
              <a:rPr lang="es-EC" sz="3200" dirty="0" smtClean="0"/>
              <a:t>utoservicio </a:t>
            </a:r>
            <a:r>
              <a:rPr lang="es-EC" sz="3200" dirty="0"/>
              <a:t>bajo </a:t>
            </a:r>
            <a:r>
              <a:rPr lang="es-EC" sz="3200" dirty="0" smtClean="0"/>
              <a:t>demanda</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Acceso </a:t>
            </a:r>
            <a:r>
              <a:rPr lang="es-EC" sz="3200" dirty="0"/>
              <a:t>de red </a:t>
            </a:r>
            <a:r>
              <a:rPr lang="es-EC" sz="3200" dirty="0" smtClean="0"/>
              <a:t>ampliado </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Recursos compartidos </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Elasticidad </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Medición </a:t>
            </a:r>
            <a:r>
              <a:rPr lang="es-EC" sz="3200" dirty="0"/>
              <a:t>del </a:t>
            </a:r>
            <a:r>
              <a:rPr lang="es-EC" sz="3200" dirty="0" smtClean="0"/>
              <a:t>servicio </a:t>
            </a: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32359818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Servicio</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457200" lvl="0" indent="-457200">
              <a:buFont typeface="Arial" panose="020B0604020202020204" pitchFamily="34" charset="0"/>
              <a:buChar char="•"/>
            </a:pPr>
            <a:r>
              <a:rPr lang="es-EC" sz="3200" dirty="0" smtClean="0"/>
              <a:t>Infraestructura como Servicio (Infrastructure as a Service, IaaS)</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Plataforma </a:t>
            </a:r>
            <a:r>
              <a:rPr lang="es-EC" sz="3200" dirty="0"/>
              <a:t>como Servicio </a:t>
            </a:r>
            <a:r>
              <a:rPr lang="es-EC" sz="3200" dirty="0" smtClean="0"/>
              <a:t>(</a:t>
            </a:r>
            <a:r>
              <a:rPr lang="es-EC" sz="3200" dirty="0"/>
              <a:t>Platform as a </a:t>
            </a:r>
            <a:r>
              <a:rPr lang="es-EC" sz="3200" dirty="0" smtClean="0"/>
              <a:t>Service, PaaS)</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Software como Servicio (Software as a Service, SaaS)</a:t>
            </a:r>
          </a:p>
          <a:p>
            <a:pPr marL="457200" lvl="0" indent="-457200">
              <a:buFont typeface="Arial" panose="020B0604020202020204" pitchFamily="34" charset="0"/>
              <a:buChar char="•"/>
            </a:pPr>
            <a:endParaRPr lang="es-EC" sz="32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303273874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Servicio</a:t>
            </a:r>
          </a:p>
        </p:txBody>
      </p:sp>
      <p:pic>
        <p:nvPicPr>
          <p:cNvPr id="2" name="Picture 1"/>
          <p:cNvPicPr>
            <a:picLocks noChangeAspect="1"/>
          </p:cNvPicPr>
          <p:nvPr/>
        </p:nvPicPr>
        <p:blipFill>
          <a:blip r:embed="rId4"/>
          <a:stretch>
            <a:fillRect/>
          </a:stretch>
        </p:blipFill>
        <p:spPr>
          <a:xfrm>
            <a:off x="1810542" y="1274445"/>
            <a:ext cx="5687537" cy="4981498"/>
          </a:xfrm>
          <a:prstGeom prst="rect">
            <a:avLst/>
          </a:prstGeom>
        </p:spPr>
      </p:pic>
    </p:spTree>
    <p:extLst>
      <p:ext uri="{BB962C8B-B14F-4D97-AF65-F5344CB8AC3E}">
        <p14:creationId xmlns:p14="http://schemas.microsoft.com/office/powerpoint/2010/main" val="259446632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Servicio</a:t>
            </a:r>
          </a:p>
        </p:txBody>
      </p:sp>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395287" y="1263650"/>
            <a:ext cx="8184833" cy="4756150"/>
          </a:xfrm>
          <a:prstGeom prst="rect">
            <a:avLst/>
          </a:prstGeom>
        </p:spPr>
      </p:pic>
    </p:spTree>
    <p:extLst>
      <p:ext uri="{BB962C8B-B14F-4D97-AF65-F5344CB8AC3E}">
        <p14:creationId xmlns:p14="http://schemas.microsoft.com/office/powerpoint/2010/main" val="241484130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Servicio</a:t>
            </a:r>
          </a:p>
        </p:txBody>
      </p:sp>
      <p:pic>
        <p:nvPicPr>
          <p:cNvPr id="3" name="Picture 2"/>
          <p:cNvPicPr>
            <a:picLocks noChangeAspect="1"/>
          </p:cNvPicPr>
          <p:nvPr/>
        </p:nvPicPr>
        <p:blipFill>
          <a:blip r:embed="rId4"/>
          <a:stretch>
            <a:fillRect/>
          </a:stretch>
        </p:blipFill>
        <p:spPr>
          <a:xfrm>
            <a:off x="395287" y="1286827"/>
            <a:ext cx="8205529" cy="4885373"/>
          </a:xfrm>
          <a:prstGeom prst="rect">
            <a:avLst/>
          </a:prstGeom>
        </p:spPr>
      </p:pic>
    </p:spTree>
    <p:extLst>
      <p:ext uri="{BB962C8B-B14F-4D97-AF65-F5344CB8AC3E}">
        <p14:creationId xmlns:p14="http://schemas.microsoft.com/office/powerpoint/2010/main" val="26178697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Servicio</a:t>
            </a:r>
          </a:p>
        </p:txBody>
      </p:sp>
      <p:pic>
        <p:nvPicPr>
          <p:cNvPr id="2" name="Picture 1"/>
          <p:cNvPicPr>
            <a:picLocks noChangeAspect="1"/>
          </p:cNvPicPr>
          <p:nvPr/>
        </p:nvPicPr>
        <p:blipFill>
          <a:blip r:embed="rId4"/>
          <a:stretch>
            <a:fillRect/>
          </a:stretch>
        </p:blipFill>
        <p:spPr>
          <a:xfrm>
            <a:off x="395287" y="1291590"/>
            <a:ext cx="8084164" cy="4911090"/>
          </a:xfrm>
          <a:prstGeom prst="rect">
            <a:avLst/>
          </a:prstGeom>
        </p:spPr>
      </p:pic>
    </p:spTree>
    <p:extLst>
      <p:ext uri="{BB962C8B-B14F-4D97-AF65-F5344CB8AC3E}">
        <p14:creationId xmlns:p14="http://schemas.microsoft.com/office/powerpoint/2010/main" val="378438366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Modelos de Despliegue</a:t>
            </a:r>
          </a:p>
        </p:txBody>
      </p:sp>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140653" y="831850"/>
            <a:ext cx="4194493" cy="2673350"/>
          </a:xfrm>
          <a:prstGeom prst="rect">
            <a:avLst/>
          </a:prstGeom>
        </p:spPr>
      </p:pic>
      <p:pic>
        <p:nvPicPr>
          <p:cNvPr id="6" name="0 Imagen"/>
          <p:cNvPicPr/>
          <p:nvPr/>
        </p:nvPicPr>
        <p:blipFill>
          <a:blip r:embed="rId5">
            <a:extLst>
              <a:ext uri="{28A0092B-C50C-407E-A947-70E740481C1C}">
                <a14:useLocalDpi xmlns:a14="http://schemas.microsoft.com/office/drawing/2010/main" val="0"/>
              </a:ext>
            </a:extLst>
          </a:blip>
          <a:stretch>
            <a:fillRect/>
          </a:stretch>
        </p:blipFill>
        <p:spPr>
          <a:xfrm>
            <a:off x="4326890" y="724695"/>
            <a:ext cx="3704590" cy="2597626"/>
          </a:xfrm>
          <a:prstGeom prst="rect">
            <a:avLst/>
          </a:prstGeom>
        </p:spPr>
      </p:pic>
      <p:pic>
        <p:nvPicPr>
          <p:cNvPr id="7" name="0 Imagen"/>
          <p:cNvPicPr/>
          <p:nvPr/>
        </p:nvPicPr>
        <p:blipFill>
          <a:blip r:embed="rId6">
            <a:extLst>
              <a:ext uri="{28A0092B-C50C-407E-A947-70E740481C1C}">
                <a14:useLocalDpi xmlns:a14="http://schemas.microsoft.com/office/drawing/2010/main" val="0"/>
              </a:ext>
            </a:extLst>
          </a:blip>
          <a:stretch>
            <a:fillRect/>
          </a:stretch>
        </p:blipFill>
        <p:spPr>
          <a:xfrm>
            <a:off x="395287" y="3932237"/>
            <a:ext cx="3516312" cy="2513648"/>
          </a:xfrm>
          <a:prstGeom prst="rect">
            <a:avLst/>
          </a:prstGeom>
        </p:spPr>
      </p:pic>
      <p:pic>
        <p:nvPicPr>
          <p:cNvPr id="8" name="0 Imagen"/>
          <p:cNvPicPr/>
          <p:nvPr/>
        </p:nvPicPr>
        <p:blipFill>
          <a:blip r:embed="rId7">
            <a:extLst>
              <a:ext uri="{28A0092B-C50C-407E-A947-70E740481C1C}">
                <a14:useLocalDpi xmlns:a14="http://schemas.microsoft.com/office/drawing/2010/main" val="0"/>
              </a:ext>
            </a:extLst>
          </a:blip>
          <a:stretch>
            <a:fillRect/>
          </a:stretch>
        </p:blipFill>
        <p:spPr>
          <a:xfrm>
            <a:off x="3911599" y="2849880"/>
            <a:ext cx="5232401" cy="3996213"/>
          </a:xfrm>
          <a:prstGeom prst="rect">
            <a:avLst/>
          </a:prstGeom>
        </p:spPr>
      </p:pic>
    </p:spTree>
    <p:extLst>
      <p:ext uri="{BB962C8B-B14F-4D97-AF65-F5344CB8AC3E}">
        <p14:creationId xmlns:p14="http://schemas.microsoft.com/office/powerpoint/2010/main" val="2686067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976"/>
          </a:xfrm>
          <a:prstGeom prst="rect">
            <a:avLst/>
          </a:prstGeom>
        </p:spPr>
      </p:pic>
      <p:sp>
        <p:nvSpPr>
          <p:cNvPr id="2" name="Título 1"/>
          <p:cNvSpPr>
            <a:spLocks noGrp="1"/>
          </p:cNvSpPr>
          <p:nvPr>
            <p:ph type="ctrTitle"/>
          </p:nvPr>
        </p:nvSpPr>
        <p:spPr>
          <a:xfrm>
            <a:off x="4371583" y="2301986"/>
            <a:ext cx="4772417" cy="1615979"/>
          </a:xfrm>
        </p:spPr>
        <p:txBody>
          <a:bodyPr>
            <a:normAutofit/>
          </a:bodyPr>
          <a:lstStyle/>
          <a:p>
            <a:pPr algn="r">
              <a:lnSpc>
                <a:spcPct val="80000"/>
              </a:lnSpc>
            </a:pPr>
            <a:r>
              <a:rPr lang="es-ES" sz="3500" dirty="0" smtClean="0">
                <a:solidFill>
                  <a:srgbClr val="CD0920"/>
                </a:solidFill>
                <a:latin typeface="Arial"/>
                <a:cs typeface="Arial"/>
              </a:rPr>
              <a:t>Desarrollo </a:t>
            </a:r>
            <a:endParaRPr lang="es-ES" sz="3500" dirty="0">
              <a:solidFill>
                <a:srgbClr val="CD0920"/>
              </a:solidFill>
              <a:latin typeface="Arial"/>
              <a:cs typeface="Arial"/>
            </a:endParaRPr>
          </a:p>
        </p:txBody>
      </p:sp>
      <p:pic>
        <p:nvPicPr>
          <p:cNvPr id="3" name="Picture 2"/>
          <p:cNvPicPr>
            <a:picLocks noChangeAspect="1"/>
          </p:cNvPicPr>
          <p:nvPr/>
        </p:nvPicPr>
        <p:blipFill>
          <a:blip r:embed="rId3"/>
          <a:stretch>
            <a:fillRect/>
          </a:stretch>
        </p:blipFill>
        <p:spPr>
          <a:xfrm rot="20690527">
            <a:off x="310755" y="2091061"/>
            <a:ext cx="4272034" cy="3189475"/>
          </a:xfrm>
          <a:prstGeom prst="rect">
            <a:avLst/>
          </a:prstGeom>
        </p:spPr>
      </p:pic>
    </p:spTree>
    <p:extLst>
      <p:ext uri="{BB962C8B-B14F-4D97-AF65-F5344CB8AC3E}">
        <p14:creationId xmlns:p14="http://schemas.microsoft.com/office/powerpoint/2010/main" val="400575612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Metodología </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457200" lvl="0" indent="-457200">
              <a:buFont typeface="Arial" panose="020B0604020202020204" pitchFamily="34" charset="0"/>
              <a:buChar char="•"/>
            </a:pPr>
            <a:r>
              <a:rPr lang="es-EC" sz="3200" dirty="0" smtClean="0"/>
              <a:t>Normas </a:t>
            </a:r>
            <a:r>
              <a:rPr lang="es-EC" sz="3200" dirty="0"/>
              <a:t>ISO/IEC </a:t>
            </a:r>
            <a:r>
              <a:rPr lang="es-EC" sz="3200" dirty="0" smtClean="0"/>
              <a:t>25000</a:t>
            </a:r>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Requisitos </a:t>
            </a:r>
            <a:r>
              <a:rPr lang="es-EC" sz="3200" dirty="0"/>
              <a:t>y  Evaluación de Calidad de Sistemas y Software (System and Software Quality Requirements and Evaluation, SQuaRE, por sus siglas en inglés). SQuaRE establece criterios para la especificación de requerimientos de calidad de software, sus métricas y su evaluación. </a:t>
            </a:r>
            <a:endParaRPr lang="es-EC" sz="3200" dirty="0" smtClean="0"/>
          </a:p>
          <a:p>
            <a:pPr marL="457200" lvl="0" indent="-457200">
              <a:buFont typeface="Arial" panose="020B0604020202020204" pitchFamily="34" charset="0"/>
              <a:buChar char="•"/>
            </a:pPr>
            <a:endParaRPr lang="es-EC" sz="3200" dirty="0" smtClean="0"/>
          </a:p>
          <a:p>
            <a:pPr marL="457200" lvl="0" indent="-457200">
              <a:buFont typeface="Arial" panose="020B0604020202020204" pitchFamily="34" charset="0"/>
              <a:buChar char="•"/>
            </a:pPr>
            <a:r>
              <a:rPr lang="es-EC" sz="3200" dirty="0" smtClean="0"/>
              <a:t>Evalúa Funcionalidad, Portabilidad, Fiabilidad, Usabilidad, Eficiencia, Mantenimiento</a:t>
            </a:r>
            <a:endParaRPr lang="es-EC" sz="3200" dirty="0"/>
          </a:p>
          <a:p>
            <a:pPr marL="457200" lvl="0" indent="-457200">
              <a:buFont typeface="Arial" panose="020B0604020202020204" pitchFamily="34" charset="0"/>
              <a:buChar char="•"/>
            </a:pPr>
            <a:endParaRPr lang="es-EC" sz="32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112731825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Arquitectura de Referencia NIST</a:t>
            </a:r>
          </a:p>
        </p:txBody>
      </p:sp>
      <p:pic>
        <p:nvPicPr>
          <p:cNvPr id="2" name="Picture 1"/>
          <p:cNvPicPr>
            <a:picLocks noChangeAspect="1"/>
          </p:cNvPicPr>
          <p:nvPr/>
        </p:nvPicPr>
        <p:blipFill>
          <a:blip r:embed="rId4"/>
          <a:stretch>
            <a:fillRect/>
          </a:stretch>
        </p:blipFill>
        <p:spPr>
          <a:xfrm>
            <a:off x="806766" y="1044575"/>
            <a:ext cx="7087553" cy="5817796"/>
          </a:xfrm>
          <a:prstGeom prst="rect">
            <a:avLst/>
          </a:prstGeom>
        </p:spPr>
      </p:pic>
    </p:spTree>
    <p:extLst>
      <p:ext uri="{BB962C8B-B14F-4D97-AF65-F5344CB8AC3E}">
        <p14:creationId xmlns:p14="http://schemas.microsoft.com/office/powerpoint/2010/main" val="173612580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Contenido</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342900" indent="-342900">
              <a:buFont typeface="Arial" pitchFamily="34" charset="0"/>
              <a:buChar char="•"/>
            </a:pPr>
            <a:r>
              <a:rPr lang="es-EC" sz="3200" dirty="0" smtClean="0"/>
              <a:t>Introducción  </a:t>
            </a:r>
          </a:p>
          <a:p>
            <a:pPr marL="342900" indent="-342900">
              <a:buFont typeface="Arial" pitchFamily="34" charset="0"/>
              <a:buChar char="•"/>
            </a:pPr>
            <a:endParaRPr lang="es-EC" sz="3200" dirty="0" smtClean="0"/>
          </a:p>
          <a:p>
            <a:pPr marL="342900" indent="-342900">
              <a:buFont typeface="Arial" pitchFamily="34" charset="0"/>
              <a:buChar char="•"/>
            </a:pPr>
            <a:r>
              <a:rPr lang="es-EC" sz="3200" dirty="0" smtClean="0"/>
              <a:t>Marco Teórico</a:t>
            </a:r>
            <a:endParaRPr lang="es-EC" sz="3200" dirty="0"/>
          </a:p>
          <a:p>
            <a:pPr marL="342900" indent="-342900">
              <a:buFont typeface="Arial" pitchFamily="34" charset="0"/>
              <a:buChar char="•"/>
            </a:pPr>
            <a:endParaRPr lang="es-EC" sz="3200" dirty="0" smtClean="0"/>
          </a:p>
          <a:p>
            <a:pPr marL="342900" indent="-342900">
              <a:buFont typeface="Arial" pitchFamily="34" charset="0"/>
              <a:buChar char="•"/>
            </a:pPr>
            <a:r>
              <a:rPr lang="es-EC" sz="3200" dirty="0" smtClean="0"/>
              <a:t>Desarrollo</a:t>
            </a:r>
            <a:endParaRPr lang="es-EC" sz="3200" dirty="0"/>
          </a:p>
          <a:p>
            <a:pPr marL="342900" indent="-342900">
              <a:buFont typeface="Arial" pitchFamily="34" charset="0"/>
              <a:buChar char="•"/>
            </a:pPr>
            <a:endParaRPr lang="es-EC" sz="3200" dirty="0" smtClean="0"/>
          </a:p>
          <a:p>
            <a:pPr marL="342900" indent="-342900">
              <a:buFont typeface="Arial" pitchFamily="34" charset="0"/>
              <a:buChar char="•"/>
            </a:pPr>
            <a:r>
              <a:rPr lang="es-EC" sz="3200" dirty="0" smtClean="0"/>
              <a:t>Diseño e Implementación de Prototipo para Plataforma como Servicio</a:t>
            </a:r>
          </a:p>
          <a:p>
            <a:pPr marL="342900" indent="-342900">
              <a:buFont typeface="Arial" pitchFamily="34" charset="0"/>
              <a:buChar char="•"/>
            </a:pPr>
            <a:endParaRPr lang="es-EC" sz="3200" dirty="0" smtClean="0"/>
          </a:p>
          <a:p>
            <a:pPr marL="342900" indent="-342900">
              <a:buFont typeface="Arial" pitchFamily="34" charset="0"/>
              <a:buChar char="•"/>
            </a:pPr>
            <a:r>
              <a:rPr lang="es-EC" sz="3200" dirty="0" smtClean="0"/>
              <a:t>Conclusiones y Recomendaciones</a:t>
            </a:r>
            <a:endParaRPr lang="es-EC" sz="3200" dirty="0"/>
          </a:p>
          <a:p>
            <a:pPr marL="342900" indent="-342900">
              <a:buFont typeface="Arial" pitchFamily="34" charset="0"/>
              <a:buChar char="•"/>
            </a:pP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22211520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Arquitectura de Referencia IBM</a:t>
            </a:r>
          </a:p>
        </p:txBody>
      </p:sp>
      <p:pic>
        <p:nvPicPr>
          <p:cNvPr id="2" name="Picture 1"/>
          <p:cNvPicPr>
            <a:picLocks noChangeAspect="1"/>
          </p:cNvPicPr>
          <p:nvPr/>
        </p:nvPicPr>
        <p:blipFill>
          <a:blip r:embed="rId4"/>
          <a:stretch>
            <a:fillRect/>
          </a:stretch>
        </p:blipFill>
        <p:spPr>
          <a:xfrm>
            <a:off x="199232" y="1044575"/>
            <a:ext cx="7588408" cy="5783341"/>
          </a:xfrm>
          <a:prstGeom prst="rect">
            <a:avLst/>
          </a:prstGeom>
        </p:spPr>
      </p:pic>
    </p:spTree>
    <p:extLst>
      <p:ext uri="{BB962C8B-B14F-4D97-AF65-F5344CB8AC3E}">
        <p14:creationId xmlns:p14="http://schemas.microsoft.com/office/powerpoint/2010/main" val="38446131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Tablas Comparativas</a:t>
            </a:r>
          </a:p>
        </p:txBody>
      </p:sp>
      <p:pic>
        <p:nvPicPr>
          <p:cNvPr id="3" name="Picture 2"/>
          <p:cNvPicPr>
            <a:picLocks noChangeAspect="1"/>
          </p:cNvPicPr>
          <p:nvPr/>
        </p:nvPicPr>
        <p:blipFill>
          <a:blip r:embed="rId4"/>
          <a:stretch>
            <a:fillRect/>
          </a:stretch>
        </p:blipFill>
        <p:spPr>
          <a:xfrm>
            <a:off x="100012" y="1712595"/>
            <a:ext cx="8943975" cy="4591050"/>
          </a:xfrm>
          <a:prstGeom prst="rect">
            <a:avLst/>
          </a:prstGeom>
        </p:spPr>
      </p:pic>
    </p:spTree>
    <p:extLst>
      <p:ext uri="{BB962C8B-B14F-4D97-AF65-F5344CB8AC3E}">
        <p14:creationId xmlns:p14="http://schemas.microsoft.com/office/powerpoint/2010/main" val="188654258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Escalas de Valoración</a:t>
            </a:r>
          </a:p>
        </p:txBody>
      </p:sp>
      <p:graphicFrame>
        <p:nvGraphicFramePr>
          <p:cNvPr id="2" name="Table 1"/>
          <p:cNvGraphicFramePr>
            <a:graphicFrameLocks noGrp="1"/>
          </p:cNvGraphicFramePr>
          <p:nvPr>
            <p:extLst>
              <p:ext uri="{D42A27DB-BD31-4B8C-83A1-F6EECF244321}">
                <p14:modId xmlns:p14="http://schemas.microsoft.com/office/powerpoint/2010/main" val="3127972148"/>
              </p:ext>
            </p:extLst>
          </p:nvPr>
        </p:nvGraphicFramePr>
        <p:xfrm>
          <a:off x="1009650" y="2066766"/>
          <a:ext cx="6488430" cy="4114800"/>
        </p:xfrm>
        <a:graphic>
          <a:graphicData uri="http://schemas.openxmlformats.org/drawingml/2006/table">
            <a:tbl>
              <a:tblPr firstRow="1" firstCol="1" bandRow="1">
                <a:tableStyleId>{5C22544A-7EE6-4342-B048-85BDC9FD1C3A}</a:tableStyleId>
              </a:tblPr>
              <a:tblGrid>
                <a:gridCol w="2589762"/>
                <a:gridCol w="3898668"/>
              </a:tblGrid>
              <a:tr h="448632">
                <a:tc>
                  <a:txBody>
                    <a:bodyPr/>
                    <a:lstStyle/>
                    <a:p>
                      <a:pPr indent="449580" algn="ctr">
                        <a:lnSpc>
                          <a:spcPct val="150000"/>
                        </a:lnSpc>
                        <a:spcAft>
                          <a:spcPts val="0"/>
                        </a:spcAft>
                      </a:pPr>
                      <a:r>
                        <a:rPr lang="es-EC" sz="3600" dirty="0">
                          <a:effectLst/>
                        </a:rPr>
                        <a:t>Valor</a:t>
                      </a:r>
                      <a:endParaRPr lang="es-EC" sz="3600" dirty="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3600" dirty="0">
                          <a:effectLst/>
                        </a:rPr>
                        <a:t>Descripción</a:t>
                      </a:r>
                      <a:endParaRPr lang="es-EC" sz="3600" dirty="0">
                        <a:effectLst/>
                        <a:latin typeface="Arial" panose="020B0604020202020204" pitchFamily="34" charset="0"/>
                        <a:ea typeface="SimSun" panose="02010600030101010101" pitchFamily="2" charset="-122"/>
                      </a:endParaRPr>
                    </a:p>
                  </a:txBody>
                  <a:tcPr marL="68580" marR="68580" marT="0" marB="0"/>
                </a:tc>
              </a:tr>
              <a:tr h="427269">
                <a:tc>
                  <a:txBody>
                    <a:bodyPr/>
                    <a:lstStyle/>
                    <a:p>
                      <a:pPr indent="449580" algn="ctr">
                        <a:lnSpc>
                          <a:spcPct val="150000"/>
                        </a:lnSpc>
                        <a:spcAft>
                          <a:spcPts val="0"/>
                        </a:spcAft>
                      </a:pPr>
                      <a:r>
                        <a:rPr lang="es-EC" sz="3600" dirty="0">
                          <a:effectLst/>
                        </a:rPr>
                        <a:t>3</a:t>
                      </a:r>
                      <a:endParaRPr lang="es-EC" sz="3600" dirty="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3600">
                          <a:effectLst/>
                        </a:rPr>
                        <a:t>Excelente</a:t>
                      </a:r>
                      <a:endParaRPr lang="es-EC" sz="3600">
                        <a:effectLst/>
                        <a:latin typeface="Arial" panose="020B0604020202020204" pitchFamily="34" charset="0"/>
                        <a:ea typeface="SimSun" panose="02010600030101010101" pitchFamily="2" charset="-122"/>
                      </a:endParaRPr>
                    </a:p>
                  </a:txBody>
                  <a:tcPr marL="68580" marR="68580" marT="0" marB="0"/>
                </a:tc>
              </a:tr>
              <a:tr h="427269">
                <a:tc>
                  <a:txBody>
                    <a:bodyPr/>
                    <a:lstStyle/>
                    <a:p>
                      <a:pPr indent="449580" algn="ctr">
                        <a:lnSpc>
                          <a:spcPct val="150000"/>
                        </a:lnSpc>
                        <a:spcAft>
                          <a:spcPts val="0"/>
                        </a:spcAft>
                      </a:pPr>
                      <a:r>
                        <a:rPr lang="es-EC" sz="3600" dirty="0">
                          <a:effectLst/>
                        </a:rPr>
                        <a:t>2</a:t>
                      </a:r>
                      <a:endParaRPr lang="es-EC" sz="3600" dirty="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3600" dirty="0">
                          <a:effectLst/>
                        </a:rPr>
                        <a:t>Aceptable</a:t>
                      </a:r>
                      <a:endParaRPr lang="es-EC" sz="3600" dirty="0">
                        <a:effectLst/>
                        <a:latin typeface="Arial" panose="020B0604020202020204" pitchFamily="34" charset="0"/>
                        <a:ea typeface="SimSun" panose="02010600030101010101" pitchFamily="2" charset="-122"/>
                      </a:endParaRPr>
                    </a:p>
                  </a:txBody>
                  <a:tcPr marL="68580" marR="68580" marT="0" marB="0"/>
                </a:tc>
              </a:tr>
              <a:tr h="427269">
                <a:tc>
                  <a:txBody>
                    <a:bodyPr/>
                    <a:lstStyle/>
                    <a:p>
                      <a:pPr indent="449580" algn="ctr">
                        <a:lnSpc>
                          <a:spcPct val="150000"/>
                        </a:lnSpc>
                        <a:spcAft>
                          <a:spcPts val="0"/>
                        </a:spcAft>
                      </a:pPr>
                      <a:r>
                        <a:rPr lang="es-EC" sz="3600">
                          <a:effectLst/>
                        </a:rPr>
                        <a:t>1</a:t>
                      </a:r>
                      <a:endParaRPr lang="es-EC" sz="360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3600" dirty="0">
                          <a:effectLst/>
                        </a:rPr>
                        <a:t>Deficiente</a:t>
                      </a:r>
                      <a:endParaRPr lang="es-EC" sz="3600" dirty="0">
                        <a:effectLst/>
                        <a:latin typeface="Arial" panose="020B0604020202020204" pitchFamily="34" charset="0"/>
                        <a:ea typeface="SimSun" panose="02010600030101010101" pitchFamily="2" charset="-122"/>
                      </a:endParaRPr>
                    </a:p>
                  </a:txBody>
                  <a:tcPr marL="68580" marR="68580" marT="0" marB="0"/>
                </a:tc>
              </a:tr>
              <a:tr h="469996">
                <a:tc>
                  <a:txBody>
                    <a:bodyPr/>
                    <a:lstStyle/>
                    <a:p>
                      <a:pPr indent="449580" algn="ctr">
                        <a:lnSpc>
                          <a:spcPct val="150000"/>
                        </a:lnSpc>
                        <a:spcAft>
                          <a:spcPts val="0"/>
                        </a:spcAft>
                      </a:pPr>
                      <a:r>
                        <a:rPr lang="es-EC" sz="3600">
                          <a:effectLst/>
                        </a:rPr>
                        <a:t>0</a:t>
                      </a:r>
                      <a:endParaRPr lang="es-EC" sz="360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3600" dirty="0">
                          <a:effectLst/>
                        </a:rPr>
                        <a:t>No Cumple</a:t>
                      </a:r>
                      <a:endParaRPr lang="es-EC" sz="3600" dirty="0">
                        <a:effectLst/>
                        <a:latin typeface="Arial" panose="020B0604020202020204" pitchFamily="34" charset="0"/>
                        <a:ea typeface="SimSun"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281055776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1762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Preselección de Herramientas:</a:t>
            </a:r>
          </a:p>
          <a:p>
            <a:r>
              <a:rPr lang="es-EC" sz="4000" b="1" dirty="0" smtClean="0">
                <a:solidFill>
                  <a:schemeClr val="tx1">
                    <a:lumMod val="65000"/>
                    <a:lumOff val="35000"/>
                  </a:schemeClr>
                </a:solidFill>
                <a:latin typeface="Calibri" pitchFamily="34" charset="0"/>
              </a:rPr>
              <a:t>Infraestructura como Servicio</a:t>
            </a:r>
          </a:p>
          <a:p>
            <a:endParaRPr lang="es-EC" sz="4000" b="1" dirty="0" smtClean="0">
              <a:solidFill>
                <a:schemeClr val="tx1">
                  <a:lumMod val="65000"/>
                  <a:lumOff val="35000"/>
                </a:schemeClr>
              </a:solidFill>
              <a:latin typeface="Calibri" pitchFamily="34" charset="0"/>
            </a:endParaRPr>
          </a:p>
        </p:txBody>
      </p:sp>
      <p:sp>
        <p:nvSpPr>
          <p:cNvPr id="7" name="Content Placeholder 6"/>
          <p:cNvSpPr>
            <a:spLocks noGrp="1"/>
          </p:cNvSpPr>
          <p:nvPr>
            <p:ph sz="half" idx="1"/>
          </p:nvPr>
        </p:nvSpPr>
        <p:spPr/>
        <p:txBody>
          <a:bodyPr>
            <a:normAutofit lnSpcReduction="10000"/>
          </a:bodyPr>
          <a:lstStyle/>
          <a:p>
            <a:pPr marL="457200" lvl="0" indent="-457200">
              <a:buFont typeface="Arial" panose="020B0604020202020204" pitchFamily="34" charset="0"/>
              <a:buChar char="•"/>
            </a:pPr>
            <a:r>
              <a:rPr lang="es-EC" dirty="0"/>
              <a:t>CloudStack</a:t>
            </a:r>
          </a:p>
          <a:p>
            <a:pPr marL="457200" lvl="0" indent="-457200">
              <a:buFont typeface="Arial" panose="020B0604020202020204" pitchFamily="34" charset="0"/>
              <a:buChar char="•"/>
            </a:pPr>
            <a:endParaRPr lang="es-EC" dirty="0"/>
          </a:p>
          <a:p>
            <a:pPr marL="457200" lvl="0" indent="-457200">
              <a:buFont typeface="Arial" panose="020B0604020202020204" pitchFamily="34" charset="0"/>
              <a:buChar char="•"/>
            </a:pPr>
            <a:r>
              <a:rPr lang="es-EC" dirty="0"/>
              <a:t>Eucalyptus</a:t>
            </a:r>
          </a:p>
          <a:p>
            <a:pPr marL="457200" lvl="0" indent="-457200">
              <a:buFont typeface="Arial" panose="020B0604020202020204" pitchFamily="34" charset="0"/>
              <a:buChar char="•"/>
            </a:pPr>
            <a:endParaRPr lang="es-EC" dirty="0"/>
          </a:p>
          <a:p>
            <a:pPr marL="457200" lvl="0" indent="-457200">
              <a:buFont typeface="Arial" panose="020B0604020202020204" pitchFamily="34" charset="0"/>
              <a:buChar char="•"/>
            </a:pPr>
            <a:r>
              <a:rPr lang="es-EC" dirty="0"/>
              <a:t>OpenStack</a:t>
            </a:r>
          </a:p>
          <a:p>
            <a:pPr marL="457200" lvl="0" indent="-457200">
              <a:buFont typeface="Arial" panose="020B0604020202020204" pitchFamily="34" charset="0"/>
              <a:buChar char="•"/>
            </a:pPr>
            <a:endParaRPr lang="es-EC" dirty="0"/>
          </a:p>
          <a:p>
            <a:pPr marL="457200" lvl="0" indent="-457200">
              <a:buFont typeface="Arial" panose="020B0604020202020204" pitchFamily="34" charset="0"/>
              <a:buChar char="•"/>
            </a:pPr>
            <a:r>
              <a:rPr lang="es-EC" dirty="0"/>
              <a:t>OpenNebula</a:t>
            </a:r>
          </a:p>
          <a:p>
            <a:pPr marL="457200" lvl="0" indent="-457200">
              <a:buFont typeface="Arial" panose="020B0604020202020204" pitchFamily="34" charset="0"/>
              <a:buChar char="•"/>
            </a:pPr>
            <a:endParaRPr lang="es-EC" dirty="0"/>
          </a:p>
          <a:p>
            <a:pPr marL="457200" lvl="0" indent="-457200">
              <a:buFont typeface="Arial" panose="020B0604020202020204" pitchFamily="34" charset="0"/>
              <a:buChar char="•"/>
            </a:pPr>
            <a:r>
              <a:rPr lang="es-EC" dirty="0"/>
              <a:t>VMware</a:t>
            </a:r>
          </a:p>
        </p:txBody>
      </p:sp>
      <p:pic>
        <p:nvPicPr>
          <p:cNvPr id="11" name="Imagen 3"/>
          <p:cNvPicPr>
            <a:picLocks noGrp="1"/>
          </p:cNvPicPr>
          <p:nvPr>
            <p:ph sz="half" idx="2"/>
          </p:nvPr>
        </p:nvPicPr>
        <p:blipFill>
          <a:blip r:embed="rId4"/>
          <a:stretch>
            <a:fillRect/>
          </a:stretch>
        </p:blipFill>
        <p:spPr>
          <a:xfrm>
            <a:off x="4648200" y="2067751"/>
            <a:ext cx="4038600" cy="3590861"/>
          </a:xfrm>
          <a:prstGeom prst="rect">
            <a:avLst/>
          </a:prstGeom>
        </p:spPr>
      </p:pic>
      <p:sp>
        <p:nvSpPr>
          <p:cNvPr id="12" name="1 CuadroTexto"/>
          <p:cNvSpPr txBox="1"/>
          <p:nvPr/>
        </p:nvSpPr>
        <p:spPr>
          <a:xfrm>
            <a:off x="5147026" y="5473946"/>
            <a:ext cx="1905843" cy="369332"/>
          </a:xfrm>
          <a:prstGeom prst="rect">
            <a:avLst/>
          </a:prstGeom>
          <a:noFill/>
        </p:spPr>
        <p:txBody>
          <a:bodyPr wrap="none" rtlCol="0">
            <a:spAutoFit/>
          </a:bodyPr>
          <a:lstStyle/>
          <a:p>
            <a:r>
              <a:rPr lang="en-US" dirty="0" err="1" smtClean="0"/>
              <a:t>Fuente</a:t>
            </a:r>
            <a:r>
              <a:rPr lang="en-US" dirty="0" smtClean="0"/>
              <a:t>: Linux.com</a:t>
            </a:r>
            <a:endParaRPr lang="es-EC" dirty="0"/>
          </a:p>
        </p:txBody>
      </p:sp>
    </p:spTree>
    <p:extLst>
      <p:ext uri="{BB962C8B-B14F-4D97-AF65-F5344CB8AC3E}">
        <p14:creationId xmlns:p14="http://schemas.microsoft.com/office/powerpoint/2010/main" val="37581118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Resultados Infraestructura como Servicio</a:t>
            </a:r>
          </a:p>
        </p:txBody>
      </p:sp>
      <p:graphicFrame>
        <p:nvGraphicFramePr>
          <p:cNvPr id="5" name="Gráfico 39"/>
          <p:cNvGraphicFramePr/>
          <p:nvPr>
            <p:extLst/>
          </p:nvPr>
        </p:nvGraphicFramePr>
        <p:xfrm>
          <a:off x="395286" y="1905000"/>
          <a:ext cx="7819073"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2688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Preselección de Herramientas:</a:t>
            </a:r>
          </a:p>
          <a:p>
            <a:r>
              <a:rPr lang="es-EC" sz="4000" b="1" dirty="0" smtClean="0">
                <a:solidFill>
                  <a:schemeClr val="tx1">
                    <a:lumMod val="65000"/>
                    <a:lumOff val="35000"/>
                  </a:schemeClr>
                </a:solidFill>
                <a:latin typeface="Calibri" pitchFamily="34" charset="0"/>
              </a:rPr>
              <a:t>Plataforma como Servicio</a:t>
            </a:r>
          </a:p>
          <a:p>
            <a:endParaRPr lang="es-EC" sz="4000" b="1" dirty="0" smtClean="0">
              <a:solidFill>
                <a:schemeClr val="tx1">
                  <a:lumMod val="65000"/>
                  <a:lumOff val="35000"/>
                </a:schemeClr>
              </a:solidFill>
              <a:latin typeface="Calibri" pitchFamily="34" charset="0"/>
            </a:endParaRPr>
          </a:p>
        </p:txBody>
      </p:sp>
      <p:pic>
        <p:nvPicPr>
          <p:cNvPr id="2" name="Picture 1"/>
          <p:cNvPicPr>
            <a:picLocks noChangeAspect="1"/>
          </p:cNvPicPr>
          <p:nvPr/>
        </p:nvPicPr>
        <p:blipFill>
          <a:blip r:embed="rId4"/>
          <a:stretch>
            <a:fillRect/>
          </a:stretch>
        </p:blipFill>
        <p:spPr>
          <a:xfrm>
            <a:off x="246697" y="2032794"/>
            <a:ext cx="4642862" cy="3956526"/>
          </a:xfrm>
          <a:prstGeom prst="rect">
            <a:avLst/>
          </a:prstGeom>
        </p:spPr>
      </p:pic>
      <p:pic>
        <p:nvPicPr>
          <p:cNvPr id="6" name="Imagen 28"/>
          <p:cNvPicPr/>
          <p:nvPr/>
        </p:nvPicPr>
        <p:blipFill>
          <a:blip r:embed="rId5"/>
          <a:stretch>
            <a:fillRect/>
          </a:stretch>
        </p:blipFill>
        <p:spPr>
          <a:xfrm>
            <a:off x="4889559" y="2032794"/>
            <a:ext cx="4254441" cy="3743166"/>
          </a:xfrm>
          <a:prstGeom prst="rect">
            <a:avLst/>
          </a:prstGeom>
        </p:spPr>
      </p:pic>
      <p:sp>
        <p:nvSpPr>
          <p:cNvPr id="7" name="6 CuadroTexto"/>
          <p:cNvSpPr txBox="1"/>
          <p:nvPr/>
        </p:nvSpPr>
        <p:spPr>
          <a:xfrm>
            <a:off x="246697" y="6058764"/>
            <a:ext cx="1905843" cy="369332"/>
          </a:xfrm>
          <a:prstGeom prst="rect">
            <a:avLst/>
          </a:prstGeom>
          <a:noFill/>
        </p:spPr>
        <p:txBody>
          <a:bodyPr wrap="none" rtlCol="0">
            <a:spAutoFit/>
          </a:bodyPr>
          <a:lstStyle/>
          <a:p>
            <a:r>
              <a:rPr lang="en-US" dirty="0" err="1" smtClean="0"/>
              <a:t>Fuente</a:t>
            </a:r>
            <a:r>
              <a:rPr lang="en-US" dirty="0" smtClean="0"/>
              <a:t>: Linux.com</a:t>
            </a:r>
            <a:endParaRPr lang="es-EC" dirty="0"/>
          </a:p>
        </p:txBody>
      </p:sp>
      <p:sp>
        <p:nvSpPr>
          <p:cNvPr id="8" name="7 CuadroTexto"/>
          <p:cNvSpPr txBox="1"/>
          <p:nvPr/>
        </p:nvSpPr>
        <p:spPr>
          <a:xfrm>
            <a:off x="5110936" y="6031468"/>
            <a:ext cx="1905843" cy="369332"/>
          </a:xfrm>
          <a:prstGeom prst="rect">
            <a:avLst/>
          </a:prstGeom>
          <a:noFill/>
        </p:spPr>
        <p:txBody>
          <a:bodyPr wrap="none" rtlCol="0">
            <a:spAutoFit/>
          </a:bodyPr>
          <a:lstStyle/>
          <a:p>
            <a:r>
              <a:rPr lang="en-US" dirty="0" err="1" smtClean="0"/>
              <a:t>Fuente</a:t>
            </a:r>
            <a:r>
              <a:rPr lang="en-US" dirty="0" smtClean="0"/>
              <a:t>: Linux.com</a:t>
            </a:r>
            <a:endParaRPr lang="es-EC" dirty="0"/>
          </a:p>
        </p:txBody>
      </p:sp>
      <p:sp>
        <p:nvSpPr>
          <p:cNvPr id="3" name="Rectangle 2"/>
          <p:cNvSpPr/>
          <p:nvPr/>
        </p:nvSpPr>
        <p:spPr>
          <a:xfrm>
            <a:off x="990600" y="3200400"/>
            <a:ext cx="1813560" cy="2758440"/>
          </a:xfrm>
          <a:prstGeom prst="rect">
            <a:avLst/>
          </a:prstGeom>
          <a:noFill/>
          <a:ln w="101600">
            <a:solidFill>
              <a:srgbClr val="B50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9" name="Rectangle 8"/>
          <p:cNvSpPr/>
          <p:nvPr/>
        </p:nvSpPr>
        <p:spPr>
          <a:xfrm>
            <a:off x="6172200" y="3139440"/>
            <a:ext cx="670560" cy="2758440"/>
          </a:xfrm>
          <a:prstGeom prst="rect">
            <a:avLst/>
          </a:prstGeom>
          <a:noFill/>
          <a:ln w="101600">
            <a:solidFill>
              <a:srgbClr val="B50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7519047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41052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Resultados Plataforma como Servicio</a:t>
            </a:r>
          </a:p>
        </p:txBody>
      </p:sp>
      <p:graphicFrame>
        <p:nvGraphicFramePr>
          <p:cNvPr id="5" name="Gráfico 40"/>
          <p:cNvGraphicFramePr/>
          <p:nvPr>
            <p:extLst>
              <p:ext uri="{D42A27DB-BD31-4B8C-83A1-F6EECF244321}">
                <p14:modId xmlns:p14="http://schemas.microsoft.com/office/powerpoint/2010/main" val="1636102772"/>
              </p:ext>
            </p:extLst>
          </p:nvPr>
        </p:nvGraphicFramePr>
        <p:xfrm>
          <a:off x="640080" y="1539240"/>
          <a:ext cx="8244522"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595946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OpenStack</a:t>
            </a:r>
          </a:p>
        </p:txBody>
      </p:sp>
      <p:pic>
        <p:nvPicPr>
          <p:cNvPr id="5" name="Imagen 41" descr="http://www.openstack.org/themes/openstack/images/openstack-software-diagram.png"/>
          <p:cNvPicPr/>
          <p:nvPr/>
        </p:nvPicPr>
        <p:blipFill>
          <a:blip r:embed="rId4">
            <a:extLst>
              <a:ext uri="{28A0092B-C50C-407E-A947-70E740481C1C}">
                <a14:useLocalDpi xmlns:a14="http://schemas.microsoft.com/office/drawing/2010/main" val="0"/>
              </a:ext>
            </a:extLst>
          </a:blip>
          <a:srcRect/>
          <a:stretch>
            <a:fillRect/>
          </a:stretch>
        </p:blipFill>
        <p:spPr bwMode="auto">
          <a:xfrm>
            <a:off x="395287" y="1888351"/>
            <a:ext cx="8200073" cy="3883977"/>
          </a:xfrm>
          <a:prstGeom prst="rect">
            <a:avLst/>
          </a:prstGeom>
          <a:noFill/>
          <a:ln>
            <a:noFill/>
          </a:ln>
        </p:spPr>
      </p:pic>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419" y="387547"/>
            <a:ext cx="1500804" cy="150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6235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Docker</a:t>
            </a:r>
          </a:p>
        </p:txBody>
      </p:sp>
      <p:pic>
        <p:nvPicPr>
          <p:cNvPr id="5" name="Picture 4"/>
          <p:cNvPicPr/>
          <p:nvPr/>
        </p:nvPicPr>
        <p:blipFill>
          <a:blip r:embed="rId4"/>
          <a:stretch>
            <a:fillRect/>
          </a:stretch>
        </p:blipFill>
        <p:spPr>
          <a:xfrm>
            <a:off x="773747" y="1661794"/>
            <a:ext cx="7897813" cy="335216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602" y="143946"/>
            <a:ext cx="2018958" cy="18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40484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Integración OpenStack Docker</a:t>
            </a:r>
          </a:p>
        </p:txBody>
      </p:sp>
      <p:pic>
        <p:nvPicPr>
          <p:cNvPr id="6" name="Imagen 48" descr="https://wiki.openstack.org/w/images/thumb/6/6c/Docker-under-the-hood.png/500px-Docker-under-the-hood.png"/>
          <p:cNvPicPr/>
          <p:nvPr/>
        </p:nvPicPr>
        <p:blipFill>
          <a:blip r:embed="rId4">
            <a:extLst>
              <a:ext uri="{28A0092B-C50C-407E-A947-70E740481C1C}">
                <a14:useLocalDpi xmlns:a14="http://schemas.microsoft.com/office/drawing/2010/main" val="0"/>
              </a:ext>
            </a:extLst>
          </a:blip>
          <a:srcRect/>
          <a:stretch>
            <a:fillRect/>
          </a:stretch>
        </p:blipFill>
        <p:spPr bwMode="auto">
          <a:xfrm>
            <a:off x="880110" y="1465263"/>
            <a:ext cx="7532370" cy="4310697"/>
          </a:xfrm>
          <a:prstGeom prst="rect">
            <a:avLst/>
          </a:prstGeom>
          <a:noFill/>
          <a:ln>
            <a:noFill/>
          </a:ln>
        </p:spPr>
      </p:pic>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962" y="301606"/>
            <a:ext cx="1622400" cy="14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7801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976"/>
          </a:xfrm>
          <a:prstGeom prst="rect">
            <a:avLst/>
          </a:prstGeom>
        </p:spPr>
      </p:pic>
      <p:sp>
        <p:nvSpPr>
          <p:cNvPr id="2" name="Título 1"/>
          <p:cNvSpPr>
            <a:spLocks noGrp="1"/>
          </p:cNvSpPr>
          <p:nvPr>
            <p:ph type="ctrTitle"/>
          </p:nvPr>
        </p:nvSpPr>
        <p:spPr>
          <a:xfrm>
            <a:off x="4371583" y="2301986"/>
            <a:ext cx="4772417" cy="1615979"/>
          </a:xfrm>
        </p:spPr>
        <p:txBody>
          <a:bodyPr>
            <a:normAutofit/>
          </a:bodyPr>
          <a:lstStyle/>
          <a:p>
            <a:pPr algn="r">
              <a:lnSpc>
                <a:spcPct val="80000"/>
              </a:lnSpc>
            </a:pPr>
            <a:r>
              <a:rPr lang="es-ES" sz="3500" dirty="0" smtClean="0">
                <a:solidFill>
                  <a:srgbClr val="CD0920"/>
                </a:solidFill>
                <a:latin typeface="Arial"/>
                <a:cs typeface="Arial"/>
              </a:rPr>
              <a:t>Introducción </a:t>
            </a:r>
            <a:endParaRPr lang="es-ES" sz="3500" dirty="0">
              <a:solidFill>
                <a:srgbClr val="CD0920"/>
              </a:solidFill>
              <a:latin typeface="Arial"/>
              <a:cs typeface="Arial"/>
            </a:endParaRP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76" y="1072788"/>
            <a:ext cx="5579627" cy="407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90501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976"/>
          </a:xfrm>
          <a:prstGeom prst="rect">
            <a:avLst/>
          </a:prstGeom>
        </p:spPr>
      </p:pic>
      <p:sp>
        <p:nvSpPr>
          <p:cNvPr id="2" name="Título 1"/>
          <p:cNvSpPr>
            <a:spLocks noGrp="1"/>
          </p:cNvSpPr>
          <p:nvPr>
            <p:ph type="ctrTitle"/>
          </p:nvPr>
        </p:nvSpPr>
        <p:spPr>
          <a:xfrm>
            <a:off x="4099561" y="1509506"/>
            <a:ext cx="5044440" cy="1615979"/>
          </a:xfrm>
        </p:spPr>
        <p:txBody>
          <a:bodyPr>
            <a:normAutofit fontScale="90000"/>
          </a:bodyPr>
          <a:lstStyle/>
          <a:p>
            <a:pPr algn="r">
              <a:lnSpc>
                <a:spcPct val="80000"/>
              </a:lnSpc>
            </a:pPr>
            <a:r>
              <a:rPr lang="es-ES" sz="3500" dirty="0" smtClean="0">
                <a:solidFill>
                  <a:srgbClr val="CD0920"/>
                </a:solidFill>
                <a:latin typeface="Arial"/>
                <a:cs typeface="Arial"/>
              </a:rPr>
              <a:t>Diseño e Implementación de Prototipo para Plataforma como Servicio </a:t>
            </a:r>
            <a:endParaRPr lang="es-ES" sz="3500" dirty="0">
              <a:solidFill>
                <a:srgbClr val="CD0920"/>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8975">
            <a:off x="-533400" y="2270760"/>
            <a:ext cx="5359379" cy="2904516"/>
          </a:xfrm>
          <a:prstGeom prst="rect">
            <a:avLst/>
          </a:prstGeom>
        </p:spPr>
      </p:pic>
    </p:spTree>
    <p:extLst>
      <p:ext uri="{BB962C8B-B14F-4D97-AF65-F5344CB8AC3E}">
        <p14:creationId xmlns:p14="http://schemas.microsoft.com/office/powerpoint/2010/main" val="207985946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Diagrama de Prototipo</a:t>
            </a:r>
          </a:p>
        </p:txBody>
      </p:sp>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395287" y="1344294"/>
            <a:ext cx="8474075" cy="4965065"/>
          </a:xfrm>
          <a:prstGeom prst="rect">
            <a:avLst/>
          </a:prstGeom>
        </p:spPr>
      </p:pic>
    </p:spTree>
    <p:extLst>
      <p:ext uri="{BB962C8B-B14F-4D97-AF65-F5344CB8AC3E}">
        <p14:creationId xmlns:p14="http://schemas.microsoft.com/office/powerpoint/2010/main" val="76134770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Hardware para Prototipo</a:t>
            </a:r>
          </a:p>
        </p:txBody>
      </p:sp>
      <p:graphicFrame>
        <p:nvGraphicFramePr>
          <p:cNvPr id="2" name="Table 1"/>
          <p:cNvGraphicFramePr>
            <a:graphicFrameLocks noGrp="1"/>
          </p:cNvGraphicFramePr>
          <p:nvPr>
            <p:extLst>
              <p:ext uri="{D42A27DB-BD31-4B8C-83A1-F6EECF244321}">
                <p14:modId xmlns:p14="http://schemas.microsoft.com/office/powerpoint/2010/main" val="2997119039"/>
              </p:ext>
            </p:extLst>
          </p:nvPr>
        </p:nvGraphicFramePr>
        <p:xfrm>
          <a:off x="820737" y="2000091"/>
          <a:ext cx="7759383" cy="3200400"/>
        </p:xfrm>
        <a:graphic>
          <a:graphicData uri="http://schemas.openxmlformats.org/drawingml/2006/table">
            <a:tbl>
              <a:tblPr firstRow="1" firstCol="1" bandRow="1">
                <a:tableStyleId>{5C22544A-7EE6-4342-B048-85BDC9FD1C3A}</a:tableStyleId>
              </a:tblPr>
              <a:tblGrid>
                <a:gridCol w="3879227"/>
                <a:gridCol w="3880156"/>
              </a:tblGrid>
              <a:tr h="400073">
                <a:tc>
                  <a:txBody>
                    <a:bodyPr/>
                    <a:lstStyle/>
                    <a:p>
                      <a:pPr indent="449580" algn="ctr">
                        <a:lnSpc>
                          <a:spcPct val="150000"/>
                        </a:lnSpc>
                        <a:spcAft>
                          <a:spcPts val="0"/>
                        </a:spcAft>
                      </a:pPr>
                      <a:r>
                        <a:rPr lang="es-EC" sz="2000">
                          <a:effectLst/>
                        </a:rPr>
                        <a:t>Elemento</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ctr">
                        <a:lnSpc>
                          <a:spcPct val="150000"/>
                        </a:lnSpc>
                        <a:spcAft>
                          <a:spcPts val="0"/>
                        </a:spcAft>
                      </a:pPr>
                      <a:r>
                        <a:rPr lang="es-EC" sz="2000">
                          <a:effectLst/>
                        </a:rPr>
                        <a:t>Valor</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Marca </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a:effectLst/>
                        </a:rPr>
                        <a:t>Toshiba</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Modelo </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a:effectLst/>
                        </a:rPr>
                        <a:t>Satellite L845</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Procesador </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a:effectLst/>
                        </a:rPr>
                        <a:t>Intel Core i5 3ra. Generación</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Memoria RAM</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a:effectLst/>
                        </a:rPr>
                        <a:t>10 GB</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Disco</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a:effectLst/>
                        </a:rPr>
                        <a:t>500 GB</a:t>
                      </a:r>
                      <a:endParaRPr lang="es-EC" sz="2000">
                        <a:effectLst/>
                        <a:latin typeface="Arial" panose="020B0604020202020204" pitchFamily="34" charset="0"/>
                        <a:ea typeface="SimSun" panose="02010600030101010101" pitchFamily="2" charset="-122"/>
                      </a:endParaRPr>
                    </a:p>
                  </a:txBody>
                  <a:tcPr marL="68580" marR="68580" marT="0" marB="0"/>
                </a:tc>
              </a:tr>
              <a:tr h="400073">
                <a:tc>
                  <a:txBody>
                    <a:bodyPr/>
                    <a:lstStyle/>
                    <a:p>
                      <a:pPr indent="449580" algn="just">
                        <a:lnSpc>
                          <a:spcPct val="150000"/>
                        </a:lnSpc>
                        <a:spcAft>
                          <a:spcPts val="0"/>
                        </a:spcAft>
                      </a:pPr>
                      <a:r>
                        <a:rPr lang="es-EC" sz="2000">
                          <a:effectLst/>
                        </a:rPr>
                        <a:t>Sistema Operativo</a:t>
                      </a:r>
                      <a:endParaRPr lang="es-EC" sz="2000">
                        <a:effectLst/>
                        <a:latin typeface="Arial" panose="020B0604020202020204" pitchFamily="34" charset="0"/>
                        <a:ea typeface="SimSun" panose="02010600030101010101" pitchFamily="2" charset="-122"/>
                      </a:endParaRPr>
                    </a:p>
                  </a:txBody>
                  <a:tcPr marL="68580" marR="68580" marT="0" marB="0"/>
                </a:tc>
                <a:tc>
                  <a:txBody>
                    <a:bodyPr/>
                    <a:lstStyle/>
                    <a:p>
                      <a:pPr indent="449580" algn="just">
                        <a:lnSpc>
                          <a:spcPct val="150000"/>
                        </a:lnSpc>
                        <a:spcAft>
                          <a:spcPts val="0"/>
                        </a:spcAft>
                      </a:pPr>
                      <a:r>
                        <a:rPr lang="es-EC" sz="2000" dirty="0">
                          <a:effectLst/>
                        </a:rPr>
                        <a:t>Ubuntu Server 14.04 LTS</a:t>
                      </a:r>
                      <a:endParaRPr lang="es-EC" sz="2000" dirty="0">
                        <a:effectLst/>
                        <a:latin typeface="Arial" panose="020B0604020202020204" pitchFamily="34" charset="0"/>
                        <a:ea typeface="SimSun"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371957381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Administración de Infraestructura</a:t>
            </a:r>
          </a:p>
        </p:txBody>
      </p:sp>
      <p:pic>
        <p:nvPicPr>
          <p:cNvPr id="5" name="0 Imagen"/>
          <p:cNvPicPr/>
          <p:nvPr/>
        </p:nvPicPr>
        <p:blipFill>
          <a:blip r:embed="rId4" cstate="print">
            <a:extLst>
              <a:ext uri="{28A0092B-C50C-407E-A947-70E740481C1C}">
                <a14:useLocalDpi xmlns:a14="http://schemas.microsoft.com/office/drawing/2010/main" val="0"/>
              </a:ext>
            </a:extLst>
          </a:blip>
          <a:stretch>
            <a:fillRect/>
          </a:stretch>
        </p:blipFill>
        <p:spPr>
          <a:xfrm>
            <a:off x="395286" y="1465263"/>
            <a:ext cx="8017193" cy="4798377"/>
          </a:xfrm>
          <a:prstGeom prst="rect">
            <a:avLst/>
          </a:prstGeom>
        </p:spPr>
      </p:pic>
    </p:spTree>
    <p:extLst>
      <p:ext uri="{BB962C8B-B14F-4D97-AF65-F5344CB8AC3E}">
        <p14:creationId xmlns:p14="http://schemas.microsoft.com/office/powerpoint/2010/main" val="170649242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Imágenes e Instancias</a:t>
            </a:r>
          </a:p>
        </p:txBody>
      </p:sp>
      <p:pic>
        <p:nvPicPr>
          <p:cNvPr id="2" name="Picture 1"/>
          <p:cNvPicPr>
            <a:picLocks noChangeAspect="1"/>
          </p:cNvPicPr>
          <p:nvPr/>
        </p:nvPicPr>
        <p:blipFill>
          <a:blip r:embed="rId4"/>
          <a:stretch>
            <a:fillRect/>
          </a:stretch>
        </p:blipFill>
        <p:spPr>
          <a:xfrm>
            <a:off x="16350" y="1377156"/>
            <a:ext cx="5219700" cy="1724025"/>
          </a:xfrm>
          <a:prstGeom prst="rect">
            <a:avLst/>
          </a:prstGeom>
        </p:spPr>
      </p:pic>
      <p:pic>
        <p:nvPicPr>
          <p:cNvPr id="6" name="0 Imagen"/>
          <p:cNvPicPr/>
          <p:nvPr/>
        </p:nvPicPr>
        <p:blipFill>
          <a:blip r:embed="rId5" cstate="print">
            <a:extLst>
              <a:ext uri="{28A0092B-C50C-407E-A947-70E740481C1C}">
                <a14:useLocalDpi xmlns:a14="http://schemas.microsoft.com/office/drawing/2010/main" val="0"/>
              </a:ext>
            </a:extLst>
          </a:blip>
          <a:stretch>
            <a:fillRect/>
          </a:stretch>
        </p:blipFill>
        <p:spPr>
          <a:xfrm>
            <a:off x="395287" y="4109404"/>
            <a:ext cx="5219065" cy="2560320"/>
          </a:xfrm>
          <a:prstGeom prst="rect">
            <a:avLst/>
          </a:prstGeom>
        </p:spPr>
      </p:pic>
      <p:pic>
        <p:nvPicPr>
          <p:cNvPr id="3" name="Picture 2"/>
          <p:cNvPicPr>
            <a:picLocks noChangeAspect="1"/>
          </p:cNvPicPr>
          <p:nvPr/>
        </p:nvPicPr>
        <p:blipFill>
          <a:blip r:embed="rId6"/>
          <a:stretch>
            <a:fillRect/>
          </a:stretch>
        </p:blipFill>
        <p:spPr>
          <a:xfrm>
            <a:off x="4421663" y="1985963"/>
            <a:ext cx="4800600" cy="2066925"/>
          </a:xfrm>
          <a:prstGeom prst="rect">
            <a:avLst/>
          </a:prstGeom>
        </p:spPr>
      </p:pic>
    </p:spTree>
    <p:extLst>
      <p:ext uri="{BB962C8B-B14F-4D97-AF65-F5344CB8AC3E}">
        <p14:creationId xmlns:p14="http://schemas.microsoft.com/office/powerpoint/2010/main" val="305181449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 y="0"/>
            <a:ext cx="9134435" cy="6858000"/>
          </a:xfrm>
          <a:prstGeom prst="rect">
            <a:avLst/>
          </a:prstGeom>
        </p:spPr>
      </p:pic>
      <p:sp>
        <p:nvSpPr>
          <p:cNvPr id="5" name="Title 1"/>
          <p:cNvSpPr txBox="1">
            <a:spLocks/>
          </p:cNvSpPr>
          <p:nvPr/>
        </p:nvSpPr>
        <p:spPr>
          <a:xfrm>
            <a:off x="55491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smtClean="0"/>
              <a:t>Demostración Práctica</a:t>
            </a:r>
            <a:endParaRPr lang="es-EC"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00" y="2121694"/>
            <a:ext cx="6096000" cy="4305300"/>
          </a:xfrm>
          <a:prstGeom prst="rect">
            <a:avLst/>
          </a:prstGeom>
        </p:spPr>
      </p:pic>
    </p:spTree>
    <p:extLst>
      <p:ext uri="{BB962C8B-B14F-4D97-AF65-F5344CB8AC3E}">
        <p14:creationId xmlns:p14="http://schemas.microsoft.com/office/powerpoint/2010/main" val="24568181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976"/>
          </a:xfrm>
          <a:prstGeom prst="rect">
            <a:avLst/>
          </a:prstGeom>
        </p:spPr>
      </p:pic>
      <p:sp>
        <p:nvSpPr>
          <p:cNvPr id="2" name="Título 1"/>
          <p:cNvSpPr>
            <a:spLocks noGrp="1"/>
          </p:cNvSpPr>
          <p:nvPr>
            <p:ph type="ctrTitle"/>
          </p:nvPr>
        </p:nvSpPr>
        <p:spPr>
          <a:xfrm>
            <a:off x="4371583" y="2301986"/>
            <a:ext cx="4772417" cy="1615979"/>
          </a:xfrm>
        </p:spPr>
        <p:txBody>
          <a:bodyPr>
            <a:normAutofit/>
          </a:bodyPr>
          <a:lstStyle/>
          <a:p>
            <a:pPr algn="r">
              <a:lnSpc>
                <a:spcPct val="80000"/>
              </a:lnSpc>
            </a:pPr>
            <a:r>
              <a:rPr lang="es-ES" sz="3500" dirty="0" smtClean="0">
                <a:solidFill>
                  <a:srgbClr val="CD0920"/>
                </a:solidFill>
                <a:latin typeface="Arial"/>
                <a:cs typeface="Arial"/>
              </a:rPr>
              <a:t>Conclusiones </a:t>
            </a:r>
            <a:br>
              <a:rPr lang="es-ES" sz="3500" dirty="0" smtClean="0">
                <a:solidFill>
                  <a:srgbClr val="CD0920"/>
                </a:solidFill>
                <a:latin typeface="Arial"/>
                <a:cs typeface="Arial"/>
              </a:rPr>
            </a:br>
            <a:r>
              <a:rPr lang="es-ES" sz="3500" dirty="0" smtClean="0">
                <a:solidFill>
                  <a:srgbClr val="CD0920"/>
                </a:solidFill>
                <a:latin typeface="Arial"/>
                <a:cs typeface="Arial"/>
              </a:rPr>
              <a:t>y</a:t>
            </a:r>
            <a:br>
              <a:rPr lang="es-ES" sz="3500" dirty="0" smtClean="0">
                <a:solidFill>
                  <a:srgbClr val="CD0920"/>
                </a:solidFill>
                <a:latin typeface="Arial"/>
                <a:cs typeface="Arial"/>
              </a:rPr>
            </a:br>
            <a:r>
              <a:rPr lang="es-ES" sz="3500" dirty="0" smtClean="0">
                <a:solidFill>
                  <a:srgbClr val="CD0920"/>
                </a:solidFill>
                <a:latin typeface="Arial"/>
                <a:cs typeface="Arial"/>
              </a:rPr>
              <a:t>Recomendaciones </a:t>
            </a:r>
            <a:endParaRPr lang="es-ES" sz="3500" dirty="0">
              <a:solidFill>
                <a:srgbClr val="CD0920"/>
              </a:solidFill>
              <a:latin typeface="Arial"/>
              <a:cs typeface="Aria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167" t="7334" r="22833" b="12284"/>
          <a:stretch/>
        </p:blipFill>
        <p:spPr>
          <a:xfrm rot="20685566">
            <a:off x="481285" y="1343426"/>
            <a:ext cx="3916680" cy="3837897"/>
          </a:xfrm>
          <a:prstGeom prst="rect">
            <a:avLst/>
          </a:prstGeom>
        </p:spPr>
      </p:pic>
    </p:spTree>
    <p:extLst>
      <p:ext uri="{BB962C8B-B14F-4D97-AF65-F5344CB8AC3E}">
        <p14:creationId xmlns:p14="http://schemas.microsoft.com/office/powerpoint/2010/main" val="341025577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Conclusiones</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342900" lvl="0" indent="-342900">
              <a:buFont typeface="Arial" panose="020B0604020202020204" pitchFamily="34" charset="0"/>
              <a:buChar char="•"/>
            </a:pPr>
            <a:r>
              <a:rPr lang="es-EC" sz="2400" dirty="0"/>
              <a:t>La creación del prototipo de Plataforma como Servicio basado en tecnologías abiertas ha permitido experimentar con los beneficios de estas tecnologías y detectar los retos que implica su adopción.  </a:t>
            </a:r>
          </a:p>
          <a:p>
            <a:r>
              <a:rPr lang="es-EC" sz="2400" dirty="0"/>
              <a:t> </a:t>
            </a:r>
          </a:p>
          <a:p>
            <a:pPr marL="342900" lvl="0" indent="-342900">
              <a:buFont typeface="Arial" panose="020B0604020202020204" pitchFamily="34" charset="0"/>
              <a:buChar char="•"/>
            </a:pPr>
            <a:r>
              <a:rPr lang="es-EC" sz="2400" dirty="0"/>
              <a:t>Las soluciones de nube híbrida permiten a las empresas contar con flexibilidad y adaptabilidad en el manejo de sus cargas de trabajo; y al mismo tiempo cumplir con los requerimientos de gestión de datos críticos, cumplimiento de estándares y seguridad de la información. </a:t>
            </a:r>
          </a:p>
          <a:p>
            <a:r>
              <a:rPr lang="es-EC" sz="2400" dirty="0"/>
              <a:t> </a:t>
            </a:r>
          </a:p>
          <a:p>
            <a:pPr marL="342900" lvl="0" indent="-342900">
              <a:buFont typeface="Arial" panose="020B0604020202020204" pitchFamily="34" charset="0"/>
              <a:buChar char="•"/>
            </a:pPr>
            <a:r>
              <a:rPr lang="es-EC" sz="2400" dirty="0"/>
              <a:t>Las soluciones abiertas basadas en estándares y arquitecturas de referencia permiten a las organizaciones explotar los beneficios de la computación en la nube sin quedar atadas a proveedores o soluciones específicas. </a:t>
            </a:r>
          </a:p>
          <a:p>
            <a:r>
              <a:rPr lang="es-EC" sz="2400" dirty="0"/>
              <a:t> </a:t>
            </a:r>
            <a:endParaRPr lang="es-PE" sz="2400" dirty="0">
              <a:latin typeface="Calibri" pitchFamily="34" charset="0"/>
            </a:endParaRPr>
          </a:p>
        </p:txBody>
      </p:sp>
    </p:spTree>
    <p:extLst>
      <p:ext uri="{BB962C8B-B14F-4D97-AF65-F5344CB8AC3E}">
        <p14:creationId xmlns:p14="http://schemas.microsoft.com/office/powerpoint/2010/main" val="138532911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Conclusiones</a:t>
            </a:r>
          </a:p>
        </p:txBody>
      </p:sp>
      <p:sp>
        <p:nvSpPr>
          <p:cNvPr id="10247" name="Content Placeholder 2"/>
          <p:cNvSpPr txBox="1">
            <a:spLocks/>
          </p:cNvSpPr>
          <p:nvPr/>
        </p:nvSpPr>
        <p:spPr bwMode="auto">
          <a:xfrm>
            <a:off x="334963" y="981223"/>
            <a:ext cx="8686800" cy="3888432"/>
          </a:xfrm>
          <a:prstGeom prst="rect">
            <a:avLst/>
          </a:prstGeom>
          <a:noFill/>
          <a:ln w="9525">
            <a:noFill/>
            <a:miter lim="800000"/>
            <a:headEnd/>
            <a:tailEnd/>
          </a:ln>
        </p:spPr>
        <p:txBody>
          <a:bodyPr/>
          <a:lstStyle/>
          <a:p>
            <a:pPr marL="342900" lvl="0" indent="-342900">
              <a:buFont typeface="Arial" panose="020B0604020202020204" pitchFamily="34" charset="0"/>
              <a:buChar char="•"/>
            </a:pPr>
            <a:r>
              <a:rPr lang="es-EC" sz="2400" dirty="0" smtClean="0"/>
              <a:t>El </a:t>
            </a:r>
            <a:r>
              <a:rPr lang="es-EC" sz="2400" dirty="0"/>
              <a:t>uso de una metodología de selección basada en estándares permitió una elección técnica de las soluciones utilizadas en el proyecto, gracias a estos lineamientos es posible garantizar que los componentes de una solución se apegan a los requerimientos. </a:t>
            </a:r>
          </a:p>
          <a:p>
            <a:r>
              <a:rPr lang="es-EC" sz="2400" dirty="0"/>
              <a:t> </a:t>
            </a:r>
          </a:p>
          <a:p>
            <a:pPr marL="342900" lvl="0" indent="-342900">
              <a:buFont typeface="Arial" panose="020B0604020202020204" pitchFamily="34" charset="0"/>
              <a:buChar char="•"/>
            </a:pPr>
            <a:r>
              <a:rPr lang="es-EC" sz="2400" dirty="0"/>
              <a:t>El prototipo de Plataforma como Servicio ha podido ser implantado gracias a las capacidades de integración de las tecnologías seleccionadas y a las características propias de OpenStack y Docker para gestión de recursos y consumo de imágenes de sistemas operativos y aplicativos bajo demanda.  </a:t>
            </a:r>
          </a:p>
          <a:p>
            <a:r>
              <a:rPr lang="es-EC" sz="2400" dirty="0"/>
              <a:t> </a:t>
            </a:r>
          </a:p>
          <a:p>
            <a:pPr marL="342900" indent="-342900">
              <a:buFont typeface="Arial" panose="020B0604020202020204" pitchFamily="34" charset="0"/>
              <a:buChar char="•"/>
            </a:pPr>
            <a:r>
              <a:rPr lang="es-EC" sz="2400" dirty="0"/>
              <a:t>Las pruebas de prototipo han permitido detectar que las características de hardware utilizadas en el presente proyecto no soportan una alta carga de creación de instancias, por lo que en su estado actual, el prototipo no podría ser usado en ambientes de producción. </a:t>
            </a: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119737391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Recomendaciones</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457200" lvl="0" indent="-457200">
              <a:buFont typeface="Arial" panose="020B0604020202020204" pitchFamily="34" charset="0"/>
              <a:buChar char="•"/>
            </a:pPr>
            <a:r>
              <a:rPr lang="es-EC" sz="2400" dirty="0" smtClean="0"/>
              <a:t>Para </a:t>
            </a:r>
            <a:r>
              <a:rPr lang="es-EC" sz="2400" dirty="0"/>
              <a:t>trabajos futuros se recomienda crear proyectos que analicen la configuración de almacenamiento y red, ya que estos campos ofrecen alternativas variadas que pueden ser investigadas y aplicadas. </a:t>
            </a:r>
          </a:p>
          <a:p>
            <a:r>
              <a:rPr lang="es-EC" sz="2400" dirty="0"/>
              <a:t> </a:t>
            </a:r>
          </a:p>
          <a:p>
            <a:pPr marL="457200" lvl="0" indent="-457200">
              <a:buFont typeface="Arial" panose="020B0604020202020204" pitchFamily="34" charset="0"/>
              <a:buChar char="•"/>
            </a:pPr>
            <a:r>
              <a:rPr lang="es-EC" sz="2400" dirty="0"/>
              <a:t>Se recomienda el uso de hardware con características superiores a las usadas en este proyecto, con miras a implantar este tipo de solución en ambiente de producción. </a:t>
            </a:r>
          </a:p>
          <a:p>
            <a:r>
              <a:rPr lang="es-EC" sz="2400" dirty="0"/>
              <a:t> </a:t>
            </a:r>
          </a:p>
          <a:p>
            <a:pPr marL="457200" lvl="0" indent="-457200">
              <a:buFont typeface="Arial" panose="020B0604020202020204" pitchFamily="34" charset="0"/>
              <a:buChar char="•"/>
            </a:pPr>
            <a:r>
              <a:rPr lang="es-EC" sz="2400" dirty="0"/>
              <a:t>Participar en las comunidades de OpenStack y Docker para apoyar a los proyectos y conocer más a fondo las funcionalidades que incluyen y que se encuentran dentro de la planificación. </a:t>
            </a:r>
          </a:p>
          <a:p>
            <a:r>
              <a:rPr lang="es-EC" sz="3200" dirty="0"/>
              <a:t> </a:t>
            </a:r>
            <a:endParaRPr lang="es-PE" sz="2400" dirty="0">
              <a:latin typeface="Calibri" pitchFamily="34" charset="0"/>
            </a:endParaRPr>
          </a:p>
        </p:txBody>
      </p:sp>
    </p:spTree>
    <p:extLst>
      <p:ext uri="{BB962C8B-B14F-4D97-AF65-F5344CB8AC3E}">
        <p14:creationId xmlns:p14="http://schemas.microsoft.com/office/powerpoint/2010/main" val="23272128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9625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Introducción</a:t>
            </a:r>
          </a:p>
        </p:txBody>
      </p:sp>
      <p:sp>
        <p:nvSpPr>
          <p:cNvPr id="10247" name="Content Placeholder 2"/>
          <p:cNvSpPr txBox="1">
            <a:spLocks/>
          </p:cNvSpPr>
          <p:nvPr/>
        </p:nvSpPr>
        <p:spPr bwMode="auto">
          <a:xfrm>
            <a:off x="334963" y="1590823"/>
            <a:ext cx="8686800" cy="3888432"/>
          </a:xfrm>
          <a:prstGeom prst="rect">
            <a:avLst/>
          </a:prstGeom>
          <a:noFill/>
          <a:ln w="9525">
            <a:noFill/>
            <a:miter lim="800000"/>
            <a:headEnd/>
            <a:tailEnd/>
          </a:ln>
        </p:spPr>
        <p:txBody>
          <a:bodyPr/>
          <a:lstStyle/>
          <a:p>
            <a:pPr marL="342900" indent="-342900">
              <a:buFont typeface="Arial" pitchFamily="34" charset="0"/>
              <a:buChar char="•"/>
            </a:pPr>
            <a:r>
              <a:rPr lang="es-EC" sz="3200" dirty="0" smtClean="0"/>
              <a:t>La Computación </a:t>
            </a:r>
            <a:r>
              <a:rPr lang="es-EC" sz="3200" dirty="0"/>
              <a:t>en la Nube es un modelo </a:t>
            </a:r>
            <a:r>
              <a:rPr lang="es-EC" sz="3200" dirty="0" smtClean="0"/>
              <a:t>de negocio que </a:t>
            </a:r>
            <a:r>
              <a:rPr lang="es-EC" sz="3200" dirty="0"/>
              <a:t>permite el acceso </a:t>
            </a:r>
            <a:r>
              <a:rPr lang="es-EC" sz="3200" dirty="0" smtClean="0"/>
              <a:t>bajo </a:t>
            </a:r>
            <a:r>
              <a:rPr lang="es-EC" sz="3200" dirty="0"/>
              <a:t>demanda a </a:t>
            </a:r>
            <a:r>
              <a:rPr lang="es-EC" sz="3200" dirty="0" smtClean="0"/>
              <a:t>recursos </a:t>
            </a:r>
            <a:r>
              <a:rPr lang="es-EC" sz="3200" dirty="0"/>
              <a:t>de </a:t>
            </a:r>
            <a:r>
              <a:rPr lang="es-EC" sz="3200" dirty="0" smtClean="0"/>
              <a:t>cómputo: </a:t>
            </a:r>
            <a:r>
              <a:rPr lang="es-EC" sz="3200" dirty="0"/>
              <a:t>redes, servidores, almacenamiento, aplicaciones y </a:t>
            </a:r>
            <a:r>
              <a:rPr lang="es-EC" sz="3200" dirty="0" smtClean="0"/>
              <a:t>servicios.</a:t>
            </a:r>
          </a:p>
          <a:p>
            <a:pPr marL="342900" indent="-342900">
              <a:buFont typeface="Arial" pitchFamily="34" charset="0"/>
              <a:buChar char="•"/>
            </a:pPr>
            <a:endParaRPr lang="es-EC" sz="3200" dirty="0" smtClean="0"/>
          </a:p>
          <a:p>
            <a:pPr marL="342900" indent="-342900">
              <a:buFont typeface="Arial" pitchFamily="34" charset="0"/>
              <a:buChar char="•"/>
            </a:pPr>
            <a:r>
              <a:rPr lang="es-EC" sz="3200" dirty="0" smtClean="0"/>
              <a:t>El modelo de </a:t>
            </a:r>
            <a:r>
              <a:rPr lang="es-EC" sz="3200" dirty="0" smtClean="0"/>
              <a:t>Plataforma </a:t>
            </a:r>
            <a:r>
              <a:rPr lang="es-EC" sz="3200" dirty="0"/>
              <a:t>como Servicio (Platform as a Service, PaaS</a:t>
            </a:r>
            <a:r>
              <a:rPr lang="es-EC" sz="3200" dirty="0" smtClean="0"/>
              <a:t>) provee herramientas </a:t>
            </a:r>
            <a:r>
              <a:rPr lang="es-EC" sz="3200" dirty="0"/>
              <a:t>de programación y componentes especializados para el desarrollo y creación de aplicaciones. </a:t>
            </a:r>
            <a:r>
              <a:rPr lang="es-EC" sz="2400" dirty="0"/>
              <a:t> </a:t>
            </a:r>
          </a:p>
          <a:p>
            <a:endParaRPr lang="es-EC" sz="2400" dirty="0" smtClean="0"/>
          </a:p>
          <a:p>
            <a:pPr marL="342900" indent="-342900">
              <a:buFont typeface="Arial" pitchFamily="34" charset="0"/>
              <a:buChar char="•"/>
            </a:pP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181199351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Recomendaciones</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457200" lvl="0" indent="-457200">
              <a:buFont typeface="Arial" panose="020B0604020202020204" pitchFamily="34" charset="0"/>
              <a:buChar char="•"/>
            </a:pPr>
            <a:r>
              <a:rPr lang="es-EC" sz="2400" dirty="0" smtClean="0"/>
              <a:t>Para </a:t>
            </a:r>
            <a:r>
              <a:rPr lang="es-EC" sz="2400" dirty="0"/>
              <a:t>trabajos futuros se recomienda experimentar con la integración de OpenStack y Docker a través del proyecto Heat para validar sus funcionalidades. </a:t>
            </a:r>
          </a:p>
          <a:p>
            <a:r>
              <a:rPr lang="es-EC" sz="2400" dirty="0"/>
              <a:t> </a:t>
            </a:r>
          </a:p>
          <a:p>
            <a:pPr marL="457200" lvl="0" indent="-457200">
              <a:buFont typeface="Arial" panose="020B0604020202020204" pitchFamily="34" charset="0"/>
              <a:buChar char="•"/>
            </a:pPr>
            <a:r>
              <a:rPr lang="es-EC" sz="2400" dirty="0"/>
              <a:t>Se recomienda realizar prototipos similares haciendo uso de las alternativas de PaaS, Cloud Foundry y OpenShift, las cuales cuentan con respaldo de la industria </a:t>
            </a:r>
            <a:r>
              <a:rPr lang="es-EC" sz="2400" dirty="0" smtClean="0"/>
              <a:t>y apoyan </a:t>
            </a:r>
            <a:r>
              <a:rPr lang="es-EC" sz="2400" dirty="0"/>
              <a:t>al proyecto Docker, lo cual abre interesantes oportunidades dentro de este campo. </a:t>
            </a:r>
          </a:p>
          <a:p>
            <a:r>
              <a:rPr lang="es-EC" sz="2400" dirty="0"/>
              <a:t> </a:t>
            </a:r>
          </a:p>
          <a:p>
            <a:pPr marL="457200" indent="-457200">
              <a:buFont typeface="Arial" panose="020B0604020202020204" pitchFamily="34" charset="0"/>
              <a:buChar char="•"/>
            </a:pPr>
            <a:r>
              <a:rPr lang="es-EC" sz="2400" smtClean="0"/>
              <a:t>Implantar </a:t>
            </a:r>
            <a:r>
              <a:rPr lang="es-EC" sz="2400" dirty="0"/>
              <a:t>este tipo de soluciones en ambientes de desarrollo y pruebas de empresas para validar su utilización con aplicaciones reales </a:t>
            </a:r>
            <a:r>
              <a:rPr lang="es-EC" sz="2400" dirty="0" smtClean="0"/>
              <a:t>y, posteriormente,  </a:t>
            </a:r>
            <a:r>
              <a:rPr lang="es-EC" sz="2400" dirty="0"/>
              <a:t>con cargas de trabajo de producción.</a:t>
            </a: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3977988936"/>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338"/>
            <a:ext cx="9205913"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57763" y="2627054"/>
            <a:ext cx="6766560" cy="830997"/>
          </a:xfrm>
          <a:prstGeom prst="rect">
            <a:avLst/>
          </a:prstGeom>
          <a:noFill/>
        </p:spPr>
        <p:txBody>
          <a:bodyPr wrap="square" rtlCol="0">
            <a:spAutoFit/>
          </a:bodyPr>
          <a:lstStyle/>
          <a:p>
            <a:pPr algn="ctr"/>
            <a:r>
              <a:rPr lang="es-EC" sz="4800" dirty="0" smtClean="0"/>
              <a:t>Gracias por su Atención</a:t>
            </a:r>
            <a:endParaRPr lang="es-EC" sz="4800" dirty="0"/>
          </a:p>
        </p:txBody>
      </p:sp>
    </p:spTree>
    <p:extLst>
      <p:ext uri="{BB962C8B-B14F-4D97-AF65-F5344CB8AC3E}">
        <p14:creationId xmlns:p14="http://schemas.microsoft.com/office/powerpoint/2010/main" val="13878949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Problema y Justificación</a:t>
            </a:r>
            <a:endParaRPr lang="es-EC" sz="4000" b="1" dirty="0" smtClean="0">
              <a:solidFill>
                <a:schemeClr val="tx1">
                  <a:lumMod val="65000"/>
                  <a:lumOff val="35000"/>
                </a:schemeClr>
              </a:solidFill>
              <a:latin typeface="Calibri" pitchFamily="34" charset="0"/>
            </a:endParaRP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457200" indent="-457200">
              <a:buFont typeface="Arial" panose="020B0604020202020204" pitchFamily="34" charset="0"/>
              <a:buChar char="•"/>
            </a:pPr>
            <a:r>
              <a:rPr lang="es-EC" sz="2800" dirty="0" smtClean="0"/>
              <a:t>Usuarios </a:t>
            </a:r>
            <a:r>
              <a:rPr lang="es-EC" sz="2800" dirty="0" smtClean="0"/>
              <a:t>atados a un solo </a:t>
            </a:r>
            <a:r>
              <a:rPr lang="es-EC" sz="2800" dirty="0" smtClean="0"/>
              <a:t>proveedor por falta de uso </a:t>
            </a:r>
            <a:r>
              <a:rPr lang="es-EC" sz="2800" dirty="0" smtClean="0"/>
              <a:t>de </a:t>
            </a:r>
            <a:r>
              <a:rPr lang="es-EC" sz="2800" dirty="0" smtClean="0"/>
              <a:t>estándares.</a:t>
            </a:r>
            <a:endParaRPr lang="es-EC" sz="2800" dirty="0"/>
          </a:p>
          <a:p>
            <a:pPr marL="457200" indent="-457200">
              <a:buFont typeface="Arial" panose="020B0604020202020204" pitchFamily="34" charset="0"/>
              <a:buChar char="•"/>
            </a:pPr>
            <a:endParaRPr lang="es-EC" sz="2800" dirty="0" smtClean="0"/>
          </a:p>
          <a:p>
            <a:pPr marL="457200" indent="-457200">
              <a:buFont typeface="Arial" panose="020B0604020202020204" pitchFamily="34" charset="0"/>
              <a:buChar char="•"/>
            </a:pPr>
            <a:r>
              <a:rPr lang="es-EC" sz="2800" dirty="0" smtClean="0"/>
              <a:t>Nuevas necesidades de creación de aplicaciones en ambientes </a:t>
            </a:r>
            <a:r>
              <a:rPr lang="es-EC" sz="2800" dirty="0" smtClean="0"/>
              <a:t>heterogéneos, complejos e interconectados. </a:t>
            </a:r>
            <a:r>
              <a:rPr lang="es-EC" sz="2800" dirty="0"/>
              <a:t> </a:t>
            </a:r>
            <a:endParaRPr lang="es-EC" sz="2800" dirty="0" smtClean="0"/>
          </a:p>
          <a:p>
            <a:pPr marL="457200" indent="-457200">
              <a:buFont typeface="Arial" panose="020B0604020202020204" pitchFamily="34" charset="0"/>
              <a:buChar char="•"/>
            </a:pPr>
            <a:endParaRPr lang="es-EC" sz="2800" dirty="0" smtClean="0"/>
          </a:p>
          <a:p>
            <a:pPr marL="457200" indent="-457200">
              <a:buFont typeface="Arial" panose="020B0604020202020204" pitchFamily="34" charset="0"/>
              <a:buChar char="•"/>
            </a:pPr>
            <a:r>
              <a:rPr lang="es-EC" sz="2800" dirty="0"/>
              <a:t>CONSULTORESADHOC S.A., empresa auspiciante busca desarrollar conocimiento para cubrir la necesidad creciente de sus clientes de usar soluciones basadas en Computación en la Nube (Cloud Computing).</a:t>
            </a:r>
            <a:endParaRPr lang="es-EC" sz="2800" dirty="0"/>
          </a:p>
          <a:p>
            <a:r>
              <a:rPr lang="es-EC" sz="3200" dirty="0"/>
              <a:t> </a:t>
            </a:r>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9311857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Objetivo General</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342900" indent="-342900">
              <a:buFont typeface="Arial" pitchFamily="34" charset="0"/>
              <a:buChar char="•"/>
            </a:pPr>
            <a:r>
              <a:rPr lang="es-EC" sz="3200" dirty="0"/>
              <a:t>Desarrollar e implantar un prototipo de Plataforma como Servicio (PaaS) para CONSULTORESADHOC S.A., haciendo uso de tecnologías abiertas que permitan experimentar con sus características y funcionalidades para evaluar la entrega de servicios en la nube.</a:t>
            </a: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7742135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Alcance</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457200" lvl="0" indent="-457200">
              <a:buFont typeface="Arial" panose="020B0604020202020204" pitchFamily="34" charset="0"/>
              <a:buChar char="•"/>
            </a:pPr>
            <a:r>
              <a:rPr lang="es-EC" sz="3200" dirty="0"/>
              <a:t>Desarrollo de arquitectura de prototipo  </a:t>
            </a:r>
          </a:p>
          <a:p>
            <a:r>
              <a:rPr lang="es-EC" sz="3200" dirty="0"/>
              <a:t> </a:t>
            </a:r>
          </a:p>
          <a:p>
            <a:pPr marL="457200" lvl="0" indent="-457200">
              <a:buFont typeface="Arial" panose="020B0604020202020204" pitchFamily="34" charset="0"/>
              <a:buChar char="•"/>
            </a:pPr>
            <a:r>
              <a:rPr lang="es-EC" sz="3200" dirty="0"/>
              <a:t>Instalación y configuración del prototipo </a:t>
            </a:r>
          </a:p>
          <a:p>
            <a:r>
              <a:rPr lang="es-EC" sz="3200" dirty="0"/>
              <a:t> </a:t>
            </a:r>
          </a:p>
          <a:p>
            <a:pPr marL="457200" lvl="0" indent="-457200">
              <a:buFont typeface="Arial" panose="020B0604020202020204" pitchFamily="34" charset="0"/>
              <a:buChar char="•"/>
            </a:pPr>
            <a:r>
              <a:rPr lang="es-EC" sz="3200" dirty="0"/>
              <a:t>Evaluación y entrega de resultados </a:t>
            </a:r>
          </a:p>
          <a:p>
            <a:pPr marL="342900" indent="-342900">
              <a:buFont typeface="Arial" pitchFamily="34" charset="0"/>
              <a:buChar char="•"/>
            </a:pPr>
            <a:endParaRPr lang="es-EC" sz="2400" dirty="0" smtClean="0"/>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36935277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976"/>
          </a:xfrm>
          <a:prstGeom prst="rect">
            <a:avLst/>
          </a:prstGeom>
        </p:spPr>
      </p:pic>
      <p:sp>
        <p:nvSpPr>
          <p:cNvPr id="2" name="Título 1"/>
          <p:cNvSpPr>
            <a:spLocks noGrp="1"/>
          </p:cNvSpPr>
          <p:nvPr>
            <p:ph type="ctrTitle"/>
          </p:nvPr>
        </p:nvSpPr>
        <p:spPr>
          <a:xfrm>
            <a:off x="4371583" y="2301986"/>
            <a:ext cx="4772417" cy="1615979"/>
          </a:xfrm>
        </p:spPr>
        <p:txBody>
          <a:bodyPr>
            <a:normAutofit/>
          </a:bodyPr>
          <a:lstStyle/>
          <a:p>
            <a:pPr algn="r">
              <a:lnSpc>
                <a:spcPct val="80000"/>
              </a:lnSpc>
            </a:pPr>
            <a:r>
              <a:rPr lang="es-ES" sz="3500" dirty="0" smtClean="0">
                <a:solidFill>
                  <a:srgbClr val="CD0920"/>
                </a:solidFill>
                <a:latin typeface="Arial"/>
                <a:cs typeface="Arial"/>
              </a:rPr>
              <a:t>Marco Teórico </a:t>
            </a:r>
            <a:endParaRPr lang="es-ES" sz="3500" dirty="0">
              <a:solidFill>
                <a:srgbClr val="CD0920"/>
              </a:solidFill>
              <a:latin typeface="Arial"/>
              <a:cs typeface="Arial"/>
            </a:endParaRPr>
          </a:p>
        </p:txBody>
      </p:sp>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rot="20685428">
            <a:off x="-261620" y="2412393"/>
            <a:ext cx="4942840" cy="2942590"/>
          </a:xfrm>
          <a:prstGeom prst="rect">
            <a:avLst/>
          </a:prstGeom>
        </p:spPr>
      </p:pic>
    </p:spTree>
    <p:extLst>
      <p:ext uri="{BB962C8B-B14F-4D97-AF65-F5344CB8AC3E}">
        <p14:creationId xmlns:p14="http://schemas.microsoft.com/office/powerpoint/2010/main" val="20734715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5875"/>
            <a:ext cx="9205913"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95287" y="404813"/>
            <a:ext cx="8474075" cy="639762"/>
          </a:xfrm>
          <a:prstGeom prst="rect">
            <a:avLst/>
          </a:prstGeom>
          <a:noFill/>
          <a:ln w="9525">
            <a:noFill/>
            <a:miter lim="800000"/>
            <a:headEnd/>
            <a:tailEnd/>
          </a:ln>
        </p:spPr>
        <p:txBody>
          <a:bodyPr/>
          <a:lstStyle/>
          <a:p>
            <a:r>
              <a:rPr lang="es-EC" sz="4000" b="1" dirty="0" smtClean="0">
                <a:solidFill>
                  <a:schemeClr val="tx1">
                    <a:lumMod val="65000"/>
                    <a:lumOff val="35000"/>
                  </a:schemeClr>
                </a:solidFill>
                <a:latin typeface="Calibri" pitchFamily="34" charset="0"/>
              </a:rPr>
              <a:t>Computación en la Nube</a:t>
            </a:r>
          </a:p>
        </p:txBody>
      </p:sp>
      <p:sp>
        <p:nvSpPr>
          <p:cNvPr id="10247" name="Content Placeholder 2"/>
          <p:cNvSpPr txBox="1">
            <a:spLocks/>
          </p:cNvSpPr>
          <p:nvPr/>
        </p:nvSpPr>
        <p:spPr bwMode="auto">
          <a:xfrm>
            <a:off x="334963" y="1118383"/>
            <a:ext cx="8686800" cy="3888432"/>
          </a:xfrm>
          <a:prstGeom prst="rect">
            <a:avLst/>
          </a:prstGeom>
          <a:noFill/>
          <a:ln w="9525">
            <a:noFill/>
            <a:miter lim="800000"/>
            <a:headEnd/>
            <a:tailEnd/>
          </a:ln>
        </p:spPr>
        <p:txBody>
          <a:bodyPr/>
          <a:lstStyle/>
          <a:p>
            <a:pPr marL="342900" indent="-342900">
              <a:buFont typeface="Arial" pitchFamily="34" charset="0"/>
              <a:buChar char="•"/>
            </a:pPr>
            <a:endParaRPr lang="es-EC" sz="2400" dirty="0" smtClean="0"/>
          </a:p>
          <a:p>
            <a:pPr marL="457200" lvl="0" indent="-457200">
              <a:buFont typeface="Arial" panose="020B0604020202020204" pitchFamily="34" charset="0"/>
              <a:buChar char="•"/>
            </a:pPr>
            <a:r>
              <a:rPr lang="es-EC" sz="3200" dirty="0" smtClean="0"/>
              <a:t>Modelo </a:t>
            </a:r>
            <a:r>
              <a:rPr lang="es-EC" sz="3200" dirty="0"/>
              <a:t>que habilita un acceso de red localizado, conveniente y bajo demanda a un grupo de recursos computacionales configurables compartidos (por ejemplo: redes, servidores, almacenamiento, aplicaciones y servicios) que pueden ser entregados rápidamente y con un mínimo esfuerzo administrativo o interacción </a:t>
            </a:r>
            <a:r>
              <a:rPr lang="es-EC" sz="3200" dirty="0" smtClean="0"/>
              <a:t>con el </a:t>
            </a:r>
            <a:r>
              <a:rPr lang="es-EC" sz="3200" dirty="0"/>
              <a:t>proveedor de servicios. </a:t>
            </a:r>
            <a:endParaRPr lang="es-EC" sz="3200" dirty="0" smtClean="0"/>
          </a:p>
          <a:p>
            <a:pPr marL="457200" lvl="0" indent="-457200">
              <a:buFont typeface="Arial" panose="020B0604020202020204" pitchFamily="34" charset="0"/>
              <a:buChar char="•"/>
            </a:pPr>
            <a:endParaRPr lang="es-EC" sz="2400" dirty="0"/>
          </a:p>
          <a:p>
            <a:pPr marL="457200" lvl="0" indent="-457200">
              <a:buFont typeface="Arial" panose="020B0604020202020204" pitchFamily="34" charset="0"/>
              <a:buChar char="•"/>
            </a:pPr>
            <a:r>
              <a:rPr lang="es-EC" sz="3200" dirty="0" smtClean="0"/>
              <a:t>Nuevo modelo de negocio explotando tecnología. </a:t>
            </a:r>
          </a:p>
          <a:p>
            <a:pPr eaLnBrk="0" hangingPunct="0">
              <a:spcBef>
                <a:spcPct val="20000"/>
              </a:spcBef>
            </a:pPr>
            <a:endParaRPr lang="es-PE" sz="2400" dirty="0">
              <a:latin typeface="Calibri" pitchFamily="34" charset="0"/>
            </a:endParaRPr>
          </a:p>
        </p:txBody>
      </p:sp>
    </p:spTree>
    <p:extLst>
      <p:ext uri="{BB962C8B-B14F-4D97-AF65-F5344CB8AC3E}">
        <p14:creationId xmlns:p14="http://schemas.microsoft.com/office/powerpoint/2010/main" val="253332276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TotalTime>
  <Words>664</Words>
  <Application>Microsoft Office PowerPoint</Application>
  <PresentationFormat>On-screen Show (4:3)</PresentationFormat>
  <Paragraphs>199</Paragraphs>
  <Slides>41</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SimSun</vt:lpstr>
      <vt:lpstr>Arial</vt:lpstr>
      <vt:lpstr>Calibri</vt:lpstr>
      <vt:lpstr>Tema de Office</vt:lpstr>
      <vt:lpstr>TEMA: PROTOTIPO DE PLATAFORMA COMO SERVICIO (PaaS) BASADO EN TECNOLOGÍAS ABIERTAS</vt:lpstr>
      <vt:lpstr>PowerPoint Presentation</vt:lpstr>
      <vt:lpstr>Introducción </vt:lpstr>
      <vt:lpstr>PowerPoint Presentation</vt:lpstr>
      <vt:lpstr>PowerPoint Presentation</vt:lpstr>
      <vt:lpstr>PowerPoint Presentation</vt:lpstr>
      <vt:lpstr>PowerPoint Presentation</vt:lpstr>
      <vt:lpstr>Marco Teórico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Desarrollo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Diseño e Implementación de Prototipo para Plataforma como Servicio </vt:lpstr>
      <vt:lpstr>PowerPoint Presentation</vt:lpstr>
      <vt:lpstr>PowerPoint Presentation</vt:lpstr>
      <vt:lpstr>PowerPoint Presentation</vt:lpstr>
      <vt:lpstr>PowerPoint Presentation</vt:lpstr>
      <vt:lpstr>PowerPoint Presentation</vt:lpstr>
      <vt:lpstr>Conclusiones  y Recomendaciones </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 Tene</dc:creator>
  <cp:lastModifiedBy>Andres</cp:lastModifiedBy>
  <cp:revision>193</cp:revision>
  <cp:lastPrinted>2015-05-16T04:34:17Z</cp:lastPrinted>
  <dcterms:created xsi:type="dcterms:W3CDTF">2013-03-26T06:15:53Z</dcterms:created>
  <dcterms:modified xsi:type="dcterms:W3CDTF">2015-08-24T04:45:41Z</dcterms:modified>
</cp:coreProperties>
</file>